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Lst>
  <p:notesMasterIdLst>
    <p:notesMasterId r:id="rId54"/>
  </p:notesMasterIdLst>
  <p:handoutMasterIdLst>
    <p:handoutMasterId r:id="rId55"/>
  </p:handoutMasterIdLst>
  <p:sldIdLst>
    <p:sldId id="1642" r:id="rId2"/>
    <p:sldId id="1808" r:id="rId3"/>
    <p:sldId id="1584" r:id="rId4"/>
    <p:sldId id="1848" r:id="rId5"/>
    <p:sldId id="1831" r:id="rId6"/>
    <p:sldId id="1863" r:id="rId7"/>
    <p:sldId id="1849" r:id="rId8"/>
    <p:sldId id="1874" r:id="rId9"/>
    <p:sldId id="1857" r:id="rId10"/>
    <p:sldId id="1864" r:id="rId11"/>
    <p:sldId id="1861" r:id="rId12"/>
    <p:sldId id="1850" r:id="rId13"/>
    <p:sldId id="1875" r:id="rId14"/>
    <p:sldId id="1807" r:id="rId15"/>
    <p:sldId id="1754" r:id="rId16"/>
    <p:sldId id="1876" r:id="rId17"/>
    <p:sldId id="1832" r:id="rId18"/>
    <p:sldId id="1855" r:id="rId19"/>
    <p:sldId id="1865" r:id="rId20"/>
    <p:sldId id="1866" r:id="rId21"/>
    <p:sldId id="1809" r:id="rId22"/>
    <p:sldId id="1825" r:id="rId23"/>
    <p:sldId id="1841" r:id="rId24"/>
    <p:sldId id="1867" r:id="rId25"/>
    <p:sldId id="1853" r:id="rId26"/>
    <p:sldId id="1877" r:id="rId27"/>
    <p:sldId id="1727" r:id="rId28"/>
    <p:sldId id="1836" r:id="rId29"/>
    <p:sldId id="1868" r:id="rId30"/>
    <p:sldId id="1880" r:id="rId31"/>
    <p:sldId id="1869" r:id="rId32"/>
    <p:sldId id="1843" r:id="rId33"/>
    <p:sldId id="1870" r:id="rId34"/>
    <p:sldId id="1845" r:id="rId35"/>
    <p:sldId id="1862" r:id="rId36"/>
    <p:sldId id="1759" r:id="rId37"/>
    <p:sldId id="1787" r:id="rId38"/>
    <p:sldId id="1871" r:id="rId39"/>
    <p:sldId id="1878" r:id="rId40"/>
    <p:sldId id="1872" r:id="rId41"/>
    <p:sldId id="1796" r:id="rId42"/>
    <p:sldId id="1859" r:id="rId43"/>
    <p:sldId id="1793" r:id="rId44"/>
    <p:sldId id="1858" r:id="rId45"/>
    <p:sldId id="1842" r:id="rId46"/>
    <p:sldId id="1828" r:id="rId47"/>
    <p:sldId id="1873" r:id="rId48"/>
    <p:sldId id="1839" r:id="rId49"/>
    <p:sldId id="1881" r:id="rId50"/>
    <p:sldId id="1882" r:id="rId51"/>
    <p:sldId id="1883" r:id="rId52"/>
    <p:sldId id="1879" r:id="rId53"/>
  </p:sldIdLst>
  <p:sldSz cx="9144000" cy="6858000" type="screen4x3"/>
  <p:notesSz cx="7315200" cy="9601200"/>
  <p:defaultTextStyle>
    <a:defPPr>
      <a:defRPr lang="en-US"/>
    </a:defPPr>
    <a:lvl1pPr algn="l" rtl="0" fontAlgn="base">
      <a:spcBef>
        <a:spcPct val="20000"/>
      </a:spcBef>
      <a:spcAft>
        <a:spcPct val="0"/>
      </a:spcAft>
      <a:buChar char="•"/>
      <a:defRPr sz="1200" b="1" i="1" kern="1200">
        <a:solidFill>
          <a:srgbClr val="1822CD"/>
        </a:solidFill>
        <a:latin typeface="Helvetica" charset="0"/>
        <a:ea typeface="MS PGothic" pitchFamily="34" charset="-128"/>
        <a:cs typeface="+mn-cs"/>
      </a:defRPr>
    </a:lvl1pPr>
    <a:lvl2pPr marL="457200" algn="l" rtl="0" fontAlgn="base">
      <a:spcBef>
        <a:spcPct val="20000"/>
      </a:spcBef>
      <a:spcAft>
        <a:spcPct val="0"/>
      </a:spcAft>
      <a:buChar char="•"/>
      <a:defRPr sz="1200" b="1" i="1" kern="1200">
        <a:solidFill>
          <a:srgbClr val="1822CD"/>
        </a:solidFill>
        <a:latin typeface="Helvetica" charset="0"/>
        <a:ea typeface="MS PGothic" pitchFamily="34" charset="-128"/>
        <a:cs typeface="+mn-cs"/>
      </a:defRPr>
    </a:lvl2pPr>
    <a:lvl3pPr marL="914400" algn="l" rtl="0" fontAlgn="base">
      <a:spcBef>
        <a:spcPct val="20000"/>
      </a:spcBef>
      <a:spcAft>
        <a:spcPct val="0"/>
      </a:spcAft>
      <a:buChar char="•"/>
      <a:defRPr sz="1200" b="1" i="1" kern="1200">
        <a:solidFill>
          <a:srgbClr val="1822CD"/>
        </a:solidFill>
        <a:latin typeface="Helvetica" charset="0"/>
        <a:ea typeface="MS PGothic" pitchFamily="34" charset="-128"/>
        <a:cs typeface="+mn-cs"/>
      </a:defRPr>
    </a:lvl3pPr>
    <a:lvl4pPr marL="1371600" algn="l" rtl="0" fontAlgn="base">
      <a:spcBef>
        <a:spcPct val="20000"/>
      </a:spcBef>
      <a:spcAft>
        <a:spcPct val="0"/>
      </a:spcAft>
      <a:buChar char="•"/>
      <a:defRPr sz="1200" b="1" i="1" kern="1200">
        <a:solidFill>
          <a:srgbClr val="1822CD"/>
        </a:solidFill>
        <a:latin typeface="Helvetica" charset="0"/>
        <a:ea typeface="MS PGothic" pitchFamily="34" charset="-128"/>
        <a:cs typeface="+mn-cs"/>
      </a:defRPr>
    </a:lvl4pPr>
    <a:lvl5pPr marL="1828800" algn="l" rtl="0" fontAlgn="base">
      <a:spcBef>
        <a:spcPct val="20000"/>
      </a:spcBef>
      <a:spcAft>
        <a:spcPct val="0"/>
      </a:spcAft>
      <a:buChar char="•"/>
      <a:defRPr sz="1200" b="1" i="1" kern="1200">
        <a:solidFill>
          <a:srgbClr val="1822CD"/>
        </a:solidFill>
        <a:latin typeface="Helvetica" charset="0"/>
        <a:ea typeface="MS PGothic" pitchFamily="34" charset="-128"/>
        <a:cs typeface="+mn-cs"/>
      </a:defRPr>
    </a:lvl5pPr>
    <a:lvl6pPr marL="2286000" algn="l" defTabSz="914400" rtl="0" eaLnBrk="1" latinLnBrk="0" hangingPunct="1">
      <a:defRPr sz="1200" b="1" i="1" kern="1200">
        <a:solidFill>
          <a:srgbClr val="1822CD"/>
        </a:solidFill>
        <a:latin typeface="Helvetica" charset="0"/>
        <a:ea typeface="MS PGothic" pitchFamily="34" charset="-128"/>
        <a:cs typeface="+mn-cs"/>
      </a:defRPr>
    </a:lvl6pPr>
    <a:lvl7pPr marL="2743200" algn="l" defTabSz="914400" rtl="0" eaLnBrk="1" latinLnBrk="0" hangingPunct="1">
      <a:defRPr sz="1200" b="1" i="1" kern="1200">
        <a:solidFill>
          <a:srgbClr val="1822CD"/>
        </a:solidFill>
        <a:latin typeface="Helvetica" charset="0"/>
        <a:ea typeface="MS PGothic" pitchFamily="34" charset="-128"/>
        <a:cs typeface="+mn-cs"/>
      </a:defRPr>
    </a:lvl7pPr>
    <a:lvl8pPr marL="3200400" algn="l" defTabSz="914400" rtl="0" eaLnBrk="1" latinLnBrk="0" hangingPunct="1">
      <a:defRPr sz="1200" b="1" i="1" kern="1200">
        <a:solidFill>
          <a:srgbClr val="1822CD"/>
        </a:solidFill>
        <a:latin typeface="Helvetica" charset="0"/>
        <a:ea typeface="MS PGothic" pitchFamily="34" charset="-128"/>
        <a:cs typeface="+mn-cs"/>
      </a:defRPr>
    </a:lvl8pPr>
    <a:lvl9pPr marL="3657600" algn="l" defTabSz="914400" rtl="0" eaLnBrk="1" latinLnBrk="0" hangingPunct="1">
      <a:defRPr sz="1200" b="1" i="1" kern="1200">
        <a:solidFill>
          <a:srgbClr val="1822CD"/>
        </a:solidFill>
        <a:latin typeface="Helvetica"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6BC"/>
    <a:srgbClr val="FFF9AD"/>
    <a:srgbClr val="000000"/>
    <a:srgbClr val="7A5941"/>
    <a:srgbClr val="5FC995"/>
    <a:srgbClr val="0816FF"/>
    <a:srgbClr val="C1CEFF"/>
    <a:srgbClr val="E2E2FF"/>
    <a:srgbClr val="E7E8FF"/>
    <a:srgbClr val="092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4612" autoAdjust="0"/>
    <p:restoredTop sz="99391" autoAdjust="0"/>
  </p:normalViewPr>
  <p:slideViewPr>
    <p:cSldViewPr snapToGrid="0">
      <p:cViewPr>
        <p:scale>
          <a:sx n="100" d="100"/>
          <a:sy n="100" d="100"/>
        </p:scale>
        <p:origin x="-2344" y="-392"/>
      </p:cViewPr>
      <p:guideLst>
        <p:guide orient="horz" pos="4224"/>
        <p:guide pos="27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6296"/>
    </p:cViewPr>
  </p:sorterViewPr>
  <p:notesViewPr>
    <p:cSldViewPr snapToGrid="0">
      <p:cViewPr varScale="1">
        <p:scale>
          <a:sx n="74" d="100"/>
          <a:sy n="74" d="100"/>
        </p:scale>
        <p:origin x="-2544" y="-120"/>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28" tIns="48315" rIns="96628" bIns="48315" numCol="1" anchor="t" anchorCtr="0" compatLnSpc="1">
            <a:prstTxWarp prst="textNoShape">
              <a:avLst/>
            </a:prstTxWarp>
          </a:bodyPr>
          <a:lstStyle>
            <a:lvl1pPr defTabSz="966610">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23555"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628" tIns="48315" rIns="96628" bIns="48315" numCol="1" anchor="t" anchorCtr="0" compatLnSpc="1">
            <a:prstTxWarp prst="textNoShape">
              <a:avLst/>
            </a:prstTxWarp>
          </a:bodyPr>
          <a:lstStyle>
            <a:lvl1pPr algn="r" defTabSz="966610">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2355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628" tIns="48315" rIns="96628" bIns="48315" numCol="1" anchor="b" anchorCtr="0" compatLnSpc="1">
            <a:prstTxWarp prst="textNoShape">
              <a:avLst/>
            </a:prstTxWarp>
          </a:bodyPr>
          <a:lstStyle>
            <a:lvl1pPr defTabSz="966610">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2355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628" tIns="48315" rIns="96628" bIns="48315" numCol="1" anchor="b" anchorCtr="0" compatLnSpc="1">
            <a:prstTxWarp prst="textNoShape">
              <a:avLst/>
            </a:prstTxWarp>
          </a:bodyPr>
          <a:lstStyle>
            <a:lvl1pPr algn="r" defTabSz="965200">
              <a:spcBef>
                <a:spcPct val="0"/>
              </a:spcBef>
              <a:buFontTx/>
              <a:buNone/>
              <a:defRPr b="0" i="0">
                <a:solidFill>
                  <a:schemeClr val="tx1"/>
                </a:solidFill>
                <a:latin typeface="Times New Roman" pitchFamily="18" charset="0"/>
              </a:defRPr>
            </a:lvl1pPr>
          </a:lstStyle>
          <a:p>
            <a:fld id="{968B6E9E-FCC9-4B5A-9993-A69FF52A3E58}" type="slidenum">
              <a:rPr lang="en-US"/>
              <a:pPr/>
              <a:t>‹#›</a:t>
            </a:fld>
            <a:endParaRPr lang="en-US"/>
          </a:p>
        </p:txBody>
      </p:sp>
    </p:spTree>
    <p:extLst>
      <p:ext uri="{BB962C8B-B14F-4D97-AF65-F5344CB8AC3E}">
        <p14:creationId xmlns:p14="http://schemas.microsoft.com/office/powerpoint/2010/main" val="27274984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35313" cy="474663"/>
          </a:xfrm>
          <a:prstGeom prst="rect">
            <a:avLst/>
          </a:prstGeom>
          <a:noFill/>
          <a:ln w="9525">
            <a:noFill/>
            <a:miter lim="800000"/>
            <a:headEnd/>
            <a:tailEnd/>
          </a:ln>
          <a:effectLst/>
        </p:spPr>
        <p:txBody>
          <a:bodyPr vert="horz" wrap="square" lIns="95643" tIns="47822" rIns="95643" bIns="47822" numCol="1" anchor="t" anchorCtr="0" compatLnSpc="1">
            <a:prstTxWarp prst="textNoShape">
              <a:avLst/>
            </a:prstTxWarp>
          </a:bodyPr>
          <a:lstStyle>
            <a:lvl1pPr>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4179888" y="0"/>
            <a:ext cx="3135312" cy="474663"/>
          </a:xfrm>
          <a:prstGeom prst="rect">
            <a:avLst/>
          </a:prstGeom>
          <a:noFill/>
          <a:ln w="9525">
            <a:noFill/>
            <a:miter lim="800000"/>
            <a:headEnd/>
            <a:tailEnd/>
          </a:ln>
          <a:effectLst/>
        </p:spPr>
        <p:txBody>
          <a:bodyPr vert="horz" wrap="square" lIns="95643" tIns="47822" rIns="95643" bIns="47822" numCol="1" anchor="t" anchorCtr="0" compatLnSpc="1">
            <a:prstTxWarp prst="textNoShape">
              <a:avLst/>
            </a:prstTxWarp>
          </a:bodyPr>
          <a:lstStyle>
            <a:lvl1pPr algn="r">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27138" y="712788"/>
            <a:ext cx="4860925" cy="364490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66788" y="4595813"/>
            <a:ext cx="5381625" cy="4279900"/>
          </a:xfrm>
          <a:prstGeom prst="rect">
            <a:avLst/>
          </a:prstGeom>
          <a:noFill/>
          <a:ln w="9525">
            <a:noFill/>
            <a:miter lim="800000"/>
            <a:headEnd/>
            <a:tailEnd/>
          </a:ln>
          <a:effectLst/>
        </p:spPr>
        <p:txBody>
          <a:bodyPr vert="horz" wrap="square" lIns="95643" tIns="47822" rIns="95643" bIns="478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9112250"/>
            <a:ext cx="3135313" cy="476250"/>
          </a:xfrm>
          <a:prstGeom prst="rect">
            <a:avLst/>
          </a:prstGeom>
          <a:noFill/>
          <a:ln w="9525">
            <a:noFill/>
            <a:miter lim="800000"/>
            <a:headEnd/>
            <a:tailEnd/>
          </a:ln>
          <a:effectLst/>
        </p:spPr>
        <p:txBody>
          <a:bodyPr vert="horz" wrap="square" lIns="95643" tIns="47822" rIns="95643" bIns="47822" numCol="1" anchor="b" anchorCtr="0" compatLnSpc="1">
            <a:prstTxWarp prst="textNoShape">
              <a:avLst/>
            </a:prstTxWarp>
          </a:bodyPr>
          <a:lstStyle>
            <a:lvl1pPr>
              <a:spcBef>
                <a:spcPct val="0"/>
              </a:spcBef>
              <a:buFontTx/>
              <a:buNone/>
              <a:defRPr b="0" i="0">
                <a:solidFill>
                  <a:schemeClr val="tx1"/>
                </a:solidFill>
                <a:latin typeface="Times New Roman"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4179888" y="9112250"/>
            <a:ext cx="3135312" cy="476250"/>
          </a:xfrm>
          <a:prstGeom prst="rect">
            <a:avLst/>
          </a:prstGeom>
          <a:noFill/>
          <a:ln w="9525">
            <a:noFill/>
            <a:miter lim="800000"/>
            <a:headEnd/>
            <a:tailEnd/>
          </a:ln>
          <a:effectLst/>
        </p:spPr>
        <p:txBody>
          <a:bodyPr vert="horz" wrap="square" lIns="95643" tIns="47822" rIns="95643" bIns="47822" numCol="1" anchor="b" anchorCtr="0" compatLnSpc="1">
            <a:prstTxWarp prst="textNoShape">
              <a:avLst/>
            </a:prstTxWarp>
          </a:bodyPr>
          <a:lstStyle>
            <a:lvl1pPr algn="r">
              <a:spcBef>
                <a:spcPct val="0"/>
              </a:spcBef>
              <a:buFontTx/>
              <a:buNone/>
              <a:defRPr b="0" i="0">
                <a:solidFill>
                  <a:schemeClr val="tx1"/>
                </a:solidFill>
                <a:latin typeface="Times New Roman" pitchFamily="18" charset="0"/>
              </a:defRPr>
            </a:lvl1pPr>
          </a:lstStyle>
          <a:p>
            <a:fld id="{624B7DD3-9C25-446A-8F6C-56D9B3B9AF13}" type="slidenum">
              <a:rPr lang="en-US"/>
              <a:pPr/>
              <a:t>‹#›</a:t>
            </a:fld>
            <a:endParaRPr lang="en-US"/>
          </a:p>
        </p:txBody>
      </p:sp>
    </p:spTree>
    <p:extLst>
      <p:ext uri="{BB962C8B-B14F-4D97-AF65-F5344CB8AC3E}">
        <p14:creationId xmlns:p14="http://schemas.microsoft.com/office/powerpoint/2010/main" val="409203003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F255A972-E18F-4FBF-8755-CAA400E30C91}" type="slidenum">
              <a:rPr lang="en-US"/>
              <a:pPr/>
              <a:t>1</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Thank you chairman and I would like</a:t>
            </a:r>
            <a:r>
              <a:rPr lang="en-US" baseline="0" dirty="0" smtClean="0">
                <a:latin typeface="Times New Roman" pitchFamily="18" charset="0"/>
              </a:rPr>
              <a:t> to thank the Program Committee for giving us the opportunity to present to you the recent….</a:t>
            </a:r>
            <a:endParaRPr lang="en-US"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A59E0279-E0E3-437D-939A-F08929B7282D}" type="slidenum">
              <a:rPr lang="en-US"/>
              <a:pPr/>
              <a:t>16</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r>
              <a:rPr lang="en-US" dirty="0" smtClean="0">
                <a:latin typeface="Times New Roman" pitchFamily="18" charset="0"/>
              </a:rPr>
              <a:t>Here is the outline of this review</a:t>
            </a:r>
            <a:r>
              <a:rPr lang="en-US" baseline="0" dirty="0" smtClean="0">
                <a:latin typeface="Times New Roman" pitchFamily="18" charset="0"/>
              </a:rPr>
              <a:t> to give you an overview of the world ST research.  </a:t>
            </a:r>
            <a:endParaRPr lang="en-US" dirty="0" smtClean="0">
              <a:latin typeface="Times New Roman" pitchFamily="18" charset="0"/>
            </a:endParaRPr>
          </a:p>
          <a:p>
            <a:endParaRPr lang="en-US" dirty="0"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A59E0279-E0E3-437D-939A-F08929B7282D}" type="slidenum">
              <a:rPr lang="en-US"/>
              <a:pPr/>
              <a:t>26</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r>
              <a:rPr lang="en-US" dirty="0" smtClean="0">
                <a:latin typeface="Times New Roman" pitchFamily="18" charset="0"/>
              </a:rPr>
              <a:t>Here is the outline of this review</a:t>
            </a:r>
            <a:r>
              <a:rPr lang="en-US" baseline="0" dirty="0" smtClean="0">
                <a:latin typeface="Times New Roman" pitchFamily="18" charset="0"/>
              </a:rPr>
              <a:t> to give you an overview of the world ST research.  </a:t>
            </a:r>
            <a:endParaRPr lang="en-US" dirty="0" smtClean="0">
              <a:latin typeface="Times New Roman" pitchFamily="18" charset="0"/>
            </a:endParaRPr>
          </a:p>
          <a:p>
            <a:endParaRPr lang="en-US" dirty="0"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227138" y="712788"/>
            <a:ext cx="4860925" cy="3644900"/>
          </a:xfrm>
          <a:ln/>
        </p:spPr>
      </p:sp>
      <p:sp>
        <p:nvSpPr>
          <p:cNvPr id="105475" name="Notes Placeholder 2"/>
          <p:cNvSpPr>
            <a:spLocks noGrp="1"/>
          </p:cNvSpPr>
          <p:nvPr>
            <p:ph type="body" idx="1"/>
          </p:nvPr>
        </p:nvSpPr>
        <p:spPr>
          <a:noFill/>
          <a:ln/>
        </p:spPr>
        <p:txBody>
          <a:bodyPr/>
          <a:lstStyle/>
          <a:p>
            <a:r>
              <a:rPr lang="en-US" dirty="0" smtClean="0"/>
              <a:t>ST has been addressing critical issues for FNSF:  A compact FNSF facility does</a:t>
            </a:r>
            <a:r>
              <a:rPr lang="en-US" baseline="0" dirty="0" smtClean="0"/>
              <a:t> not have solenoid.  So, the solenoid-free start-up is a critical issue for ST-FNSF.  But solenoid-free start-up is attractive for </a:t>
            </a:r>
            <a:r>
              <a:rPr lang="en-US" baseline="0" dirty="0" err="1" smtClean="0"/>
              <a:t>tokamak</a:t>
            </a:r>
            <a:r>
              <a:rPr lang="en-US" baseline="0" dirty="0" smtClean="0"/>
              <a:t> reactor design as well.  </a:t>
            </a:r>
            <a:r>
              <a:rPr lang="en-US" dirty="0" smtClean="0"/>
              <a:t>Other issues are ramp-up….</a:t>
            </a:r>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27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227138" y="712788"/>
            <a:ext cx="4860925" cy="3644900"/>
          </a:xfrm>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28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227138" y="712788"/>
            <a:ext cx="4860925" cy="3644900"/>
          </a:xfrm>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29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227138" y="712788"/>
            <a:ext cx="4860925" cy="3644900"/>
          </a:xfrm>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30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227138" y="712788"/>
            <a:ext cx="4860925" cy="3644900"/>
          </a:xfrm>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31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A59E0279-E0E3-437D-939A-F08929B7282D}" type="slidenum">
              <a:rPr lang="en-US"/>
              <a:pPr/>
              <a:t>39</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r>
              <a:rPr lang="en-US" dirty="0" smtClean="0">
                <a:latin typeface="Times New Roman" pitchFamily="18" charset="0"/>
              </a:rPr>
              <a:t>Here is the outline of this review</a:t>
            </a:r>
            <a:r>
              <a:rPr lang="en-US" baseline="0" dirty="0" smtClean="0">
                <a:latin typeface="Times New Roman" pitchFamily="18" charset="0"/>
              </a:rPr>
              <a:t> to give you an overview of the world ST research.  </a:t>
            </a:r>
            <a:endParaRPr lang="en-US" dirty="0" smtClean="0">
              <a:latin typeface="Times New Roman" pitchFamily="18" charset="0"/>
            </a:endParaRPr>
          </a:p>
          <a:p>
            <a:endParaRPr lang="en-US" dirty="0"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42</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230313" y="712788"/>
            <a:ext cx="4860925" cy="3644900"/>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43</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230313" y="712788"/>
            <a:ext cx="4860925" cy="3644900"/>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A59E0279-E0E3-437D-939A-F08929B7282D}" type="slidenum">
              <a:rPr lang="en-US"/>
              <a:pPr/>
              <a:t>2</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r>
              <a:rPr lang="en-US" dirty="0" smtClean="0">
                <a:latin typeface="Times New Roman" pitchFamily="18" charset="0"/>
              </a:rPr>
              <a:t>I would like to acknowledge the world ST community with</a:t>
            </a:r>
            <a:r>
              <a:rPr lang="en-US" baseline="0" dirty="0" smtClean="0">
                <a:latin typeface="Times New Roman" pitchFamily="18" charset="0"/>
              </a:rPr>
              <a:t> researchers from a large number of institutions.</a:t>
            </a:r>
          </a:p>
          <a:p>
            <a:endParaRPr lang="en-US" baseline="0" dirty="0" smtClean="0">
              <a:latin typeface="Times New Roman" pitchFamily="18" charset="0"/>
            </a:endParaRPr>
          </a:p>
          <a:p>
            <a:r>
              <a:rPr lang="en-US" baseline="0" dirty="0" smtClean="0">
                <a:latin typeface="Times New Roman" pitchFamily="18" charset="0"/>
              </a:rPr>
              <a:t>At present there are</a:t>
            </a:r>
            <a:r>
              <a:rPr lang="en-US" dirty="0" smtClean="0">
                <a:latin typeface="Times New Roman" pitchFamily="18" charset="0"/>
              </a:rPr>
              <a:t> over 500 researchers</a:t>
            </a:r>
            <a:r>
              <a:rPr lang="en-US" baseline="0" dirty="0" smtClean="0">
                <a:latin typeface="Times New Roman" pitchFamily="18" charset="0"/>
              </a:rPr>
              <a:t> engaged in the ST research.</a:t>
            </a:r>
          </a:p>
          <a:p>
            <a:endParaRPr lang="en-US" baseline="0" dirty="0" smtClean="0">
              <a:latin typeface="Times New Roman" pitchFamily="18" charset="0"/>
            </a:endParaRPr>
          </a:p>
          <a:p>
            <a:r>
              <a:rPr lang="en-US" baseline="0" dirty="0" smtClean="0">
                <a:latin typeface="Times New Roman" pitchFamily="18" charset="0"/>
              </a:rPr>
              <a:t>I should also note that there is a strong educational component of ST research with over 140 graduate students performing research.</a:t>
            </a:r>
          </a:p>
          <a:p>
            <a:endParaRPr lang="en-US" baseline="0" dirty="0" smtClean="0">
              <a:latin typeface="Times New Roman" pitchFamily="18" charset="0"/>
            </a:endParaRPr>
          </a:p>
          <a:p>
            <a:r>
              <a:rPr lang="en-US" baseline="0" dirty="0" smtClean="0">
                <a:latin typeface="Times New Roman" pitchFamily="18" charset="0"/>
              </a:rPr>
              <a:t>There are over 1000 ST related refereed publications since 2000 so I can only mention just a small fraction of the work.</a:t>
            </a:r>
          </a:p>
          <a:p>
            <a:endParaRPr lang="en-US" baseline="0" dirty="0" smtClean="0">
              <a:latin typeface="Times New Roman" pitchFamily="18" charset="0"/>
            </a:endParaRPr>
          </a:p>
          <a:p>
            <a:r>
              <a:rPr lang="en-US" baseline="0" dirty="0" smtClean="0">
                <a:latin typeface="Times New Roman" pitchFamily="18" charset="0"/>
              </a:rPr>
              <a:t>I also borrowed heavily from the recent review paper written for </a:t>
            </a:r>
            <a:r>
              <a:rPr lang="en-US" baseline="0" dirty="0" err="1" smtClean="0">
                <a:latin typeface="Times New Roman" pitchFamily="18" charset="0"/>
              </a:rPr>
              <a:t>PoP</a:t>
            </a:r>
            <a:r>
              <a:rPr lang="en-US" baseline="0" dirty="0" smtClean="0">
                <a:latin typeface="Times New Roman" pitchFamily="18" charset="0"/>
              </a:rPr>
              <a:t>.  </a:t>
            </a:r>
            <a:endParaRPr lang="en-US" dirty="0"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a:t>
            </a:r>
            <a:r>
              <a:rPr lang="en-US" baseline="0" dirty="0" smtClean="0"/>
              <a:t> of ST power plant /DEMO studies showing generally competitive COE.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4B7DD3-9C25-446A-8F6C-56D9B3B9AF13}" type="slidenum">
              <a:rPr lang="en-US" smtClean="0"/>
              <a:pPr/>
              <a:t>48</a:t>
            </a:fld>
            <a:endParaRPr lang="en-US"/>
          </a:p>
        </p:txBody>
      </p:sp>
    </p:spTree>
    <p:extLst>
      <p:ext uri="{BB962C8B-B14F-4D97-AF65-F5344CB8AC3E}">
        <p14:creationId xmlns:p14="http://schemas.microsoft.com/office/powerpoint/2010/main" val="3220166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A59E0279-E0E3-437D-939A-F08929B7282D}" type="slidenum">
              <a:rPr lang="en-US"/>
              <a:pPr/>
              <a:t>3</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r>
              <a:rPr lang="en-US" dirty="0" smtClean="0">
                <a:latin typeface="Times New Roman" pitchFamily="18" charset="0"/>
              </a:rPr>
              <a:t>Here is the outline of this review</a:t>
            </a:r>
            <a:r>
              <a:rPr lang="en-US" baseline="0" dirty="0" smtClean="0">
                <a:latin typeface="Times New Roman" pitchFamily="18" charset="0"/>
              </a:rPr>
              <a:t> to give you an overview of the world ST research.  </a:t>
            </a:r>
            <a:endParaRPr lang="en-US" dirty="0" smtClean="0">
              <a:latin typeface="Times New Roman" pitchFamily="18" charset="0"/>
            </a:endParaRPr>
          </a:p>
          <a:p>
            <a:endParaRPr lang="en-US" dirty="0"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91743-D2B1-415B-B2B0-9AAE42256849}" type="slidenum">
              <a:rPr lang="en-US" altLang="en-US"/>
              <a:pPr/>
              <a:t>5</a:t>
            </a:fld>
            <a:endParaRPr lang="en-US" altLang="en-US"/>
          </a:p>
        </p:txBody>
      </p:sp>
      <p:sp>
        <p:nvSpPr>
          <p:cNvPr id="2169858" name="Rectangle 2"/>
          <p:cNvSpPr>
            <a:spLocks noGrp="1" noRot="1" noChangeAspect="1" noChangeArrowheads="1" noTextEdit="1"/>
          </p:cNvSpPr>
          <p:nvPr>
            <p:ph type="sldImg"/>
          </p:nvPr>
        </p:nvSpPr>
        <p:spPr>
          <a:ln/>
        </p:spPr>
      </p:sp>
      <p:sp>
        <p:nvSpPr>
          <p:cNvPr id="2169859" name="Rectangle 3"/>
          <p:cNvSpPr>
            <a:spLocks noGrp="1" noChangeArrowheads="1"/>
          </p:cNvSpPr>
          <p:nvPr>
            <p:ph type="body" idx="1"/>
          </p:nvPr>
        </p:nvSpPr>
        <p:spPr/>
        <p:txBody>
          <a:bodyPr/>
          <a:lstStyle/>
          <a:p>
            <a:r>
              <a:rPr lang="en-US" altLang="en-US" dirty="0" smtClean="0"/>
              <a:t>A spherical </a:t>
            </a:r>
            <a:r>
              <a:rPr lang="en-US" altLang="en-US" dirty="0" err="1" smtClean="0"/>
              <a:t>tokamak</a:t>
            </a:r>
            <a:r>
              <a:rPr lang="en-US" altLang="en-US" dirty="0" smtClean="0"/>
              <a:t> is a low aspect</a:t>
            </a:r>
            <a:r>
              <a:rPr lang="en-US" altLang="en-US" baseline="0" dirty="0" smtClean="0"/>
              <a:t> ratio </a:t>
            </a:r>
            <a:r>
              <a:rPr lang="en-US" altLang="en-US" baseline="0" dirty="0" err="1" smtClean="0"/>
              <a:t>tokamak</a:t>
            </a:r>
            <a:r>
              <a:rPr lang="en-US" altLang="en-US" baseline="0" dirty="0" smtClean="0"/>
              <a:t>.  </a:t>
            </a:r>
            <a:r>
              <a:rPr lang="en-US" altLang="en-US" baseline="0" dirty="0" err="1" smtClean="0"/>
              <a:t>Tokamak</a:t>
            </a:r>
            <a:r>
              <a:rPr lang="en-US" altLang="en-US" baseline="0" dirty="0" smtClean="0"/>
              <a:t> is a donut like aspect ratio of about 3 where as ST is aspect ratio of about 1.5.  As the aspect ratio is reduced, the hole of the donut is reduced and it disappears entirely at A = 1.  As the aspect ratio is reduced, the plasma elongate naturally takes on the spherical shape due to self fields.  Another important property is the magnetic field line.  The </a:t>
            </a:r>
            <a:r>
              <a:rPr lang="en-US" altLang="en-US" baseline="0" dirty="0" err="1" smtClean="0"/>
              <a:t>tokamak</a:t>
            </a:r>
            <a:r>
              <a:rPr lang="en-US" altLang="en-US" baseline="0" dirty="0" smtClean="0"/>
              <a:t> magnetic field line goes around torus at relatively constant pitch where as the ST geometry, the field line transit the outboard unstable region quickly but spend many </a:t>
            </a:r>
            <a:r>
              <a:rPr lang="en-US" altLang="en-US" baseline="0" dirty="0" err="1" smtClean="0"/>
              <a:t>toroidal</a:t>
            </a:r>
            <a:r>
              <a:rPr lang="en-US" altLang="en-US" baseline="0" dirty="0" smtClean="0"/>
              <a:t> transits in the inboard stable region.  This makes ST plasma stable for high beta and also makes the edge safety factor high ~ 10 compared to ~ 3 for </a:t>
            </a:r>
            <a:r>
              <a:rPr lang="en-US" altLang="en-US" baseline="0" dirty="0" err="1" smtClean="0"/>
              <a:t>tokamak</a:t>
            </a:r>
            <a:r>
              <a:rPr lang="en-US" altLang="en-US" baseline="0" dirty="0" smtClean="0"/>
              <a:t>.  </a:t>
            </a:r>
          </a:p>
          <a:p>
            <a:endParaRPr lang="en-US" altLang="en-US" baseline="0" dirty="0" smtClean="0"/>
          </a:p>
          <a:p>
            <a:r>
              <a:rPr lang="en-US" altLang="en-US" baseline="0" dirty="0" smtClean="0"/>
              <a:t>As a result, there are a number of new unique physics regimes which can be accessed at low aspect ratio, which can be utilized to enhance the understanding of </a:t>
            </a:r>
            <a:r>
              <a:rPr lang="en-US" altLang="en-US" baseline="0" dirty="0" err="1" smtClean="0"/>
              <a:t>toroidal</a:t>
            </a:r>
            <a:r>
              <a:rPr lang="en-US" altLang="en-US" baseline="0" dirty="0" smtClean="0"/>
              <a:t> confinement physics and improve predictive capabilities for ITER and future fusion facilities.</a:t>
            </a:r>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91743-D2B1-415B-B2B0-9AAE42256849}" type="slidenum">
              <a:rPr lang="en-US" altLang="en-US"/>
              <a:pPr/>
              <a:t>6</a:t>
            </a:fld>
            <a:endParaRPr lang="en-US" altLang="en-US"/>
          </a:p>
        </p:txBody>
      </p:sp>
      <p:sp>
        <p:nvSpPr>
          <p:cNvPr id="2169858" name="Rectangle 2"/>
          <p:cNvSpPr>
            <a:spLocks noGrp="1" noRot="1" noChangeAspect="1" noChangeArrowheads="1" noTextEdit="1"/>
          </p:cNvSpPr>
          <p:nvPr>
            <p:ph type="sldImg"/>
          </p:nvPr>
        </p:nvSpPr>
        <p:spPr>
          <a:ln/>
        </p:spPr>
      </p:sp>
      <p:sp>
        <p:nvSpPr>
          <p:cNvPr id="2169859" name="Rectangle 3"/>
          <p:cNvSpPr>
            <a:spLocks noGrp="1" noChangeArrowheads="1"/>
          </p:cNvSpPr>
          <p:nvPr>
            <p:ph type="body" idx="1"/>
          </p:nvPr>
        </p:nvSpPr>
        <p:spPr/>
        <p:txBody>
          <a:bodyPr/>
          <a:lstStyle/>
          <a:p>
            <a:r>
              <a:rPr lang="en-US" altLang="en-US" dirty="0" smtClean="0"/>
              <a:t>A spherical </a:t>
            </a:r>
            <a:r>
              <a:rPr lang="en-US" altLang="en-US" dirty="0" err="1" smtClean="0"/>
              <a:t>tokamak</a:t>
            </a:r>
            <a:r>
              <a:rPr lang="en-US" altLang="en-US" dirty="0" smtClean="0"/>
              <a:t> is a low aspect</a:t>
            </a:r>
            <a:r>
              <a:rPr lang="en-US" altLang="en-US" baseline="0" dirty="0" smtClean="0"/>
              <a:t> ratio </a:t>
            </a:r>
            <a:r>
              <a:rPr lang="en-US" altLang="en-US" baseline="0" dirty="0" err="1" smtClean="0"/>
              <a:t>tokamak</a:t>
            </a:r>
            <a:r>
              <a:rPr lang="en-US" altLang="en-US" baseline="0" dirty="0" smtClean="0"/>
              <a:t>.  </a:t>
            </a:r>
            <a:r>
              <a:rPr lang="en-US" altLang="en-US" baseline="0" dirty="0" err="1" smtClean="0"/>
              <a:t>Tokamak</a:t>
            </a:r>
            <a:r>
              <a:rPr lang="en-US" altLang="en-US" baseline="0" dirty="0" smtClean="0"/>
              <a:t> is a donut like aspect ratio of about 3 where as ST is aspect ratio of about 1.5.  As the aspect ratio is reduced, the hole of the donut is reduced and it disappears entirely at A = 1.  As the aspect ratio is reduced, the plasma elongate naturally takes on the spherical shape due to self fields.  Another important property is the magnetic field line.  The </a:t>
            </a:r>
            <a:r>
              <a:rPr lang="en-US" altLang="en-US" baseline="0" dirty="0" err="1" smtClean="0"/>
              <a:t>tokamak</a:t>
            </a:r>
            <a:r>
              <a:rPr lang="en-US" altLang="en-US" baseline="0" dirty="0" smtClean="0"/>
              <a:t> magnetic field line goes around torus at relatively constant pitch where as the ST geometry, the field line transit the outboard unstable region quickly but spend many </a:t>
            </a:r>
            <a:r>
              <a:rPr lang="en-US" altLang="en-US" baseline="0" dirty="0" err="1" smtClean="0"/>
              <a:t>toroidal</a:t>
            </a:r>
            <a:r>
              <a:rPr lang="en-US" altLang="en-US" baseline="0" dirty="0" smtClean="0"/>
              <a:t> transits in the inboard stable region.  This makes ST plasma stable for high beta and also makes the edge safety factor high ~ 10 compared to ~ 3 for </a:t>
            </a:r>
            <a:r>
              <a:rPr lang="en-US" altLang="en-US" baseline="0" dirty="0" err="1" smtClean="0"/>
              <a:t>tokamak</a:t>
            </a:r>
            <a:r>
              <a:rPr lang="en-US" altLang="en-US" baseline="0" dirty="0" smtClean="0"/>
              <a:t>.  </a:t>
            </a:r>
          </a:p>
          <a:p>
            <a:endParaRPr lang="en-US" altLang="en-US" baseline="0" dirty="0" smtClean="0"/>
          </a:p>
          <a:p>
            <a:r>
              <a:rPr lang="en-US" altLang="en-US" baseline="0" dirty="0" smtClean="0"/>
              <a:t>As a result, there are a number of new unique physics regimes which can be accessed at low aspect ratio, which can be utilized to enhance the understanding of </a:t>
            </a:r>
            <a:r>
              <a:rPr lang="en-US" altLang="en-US" baseline="0" dirty="0" err="1" smtClean="0"/>
              <a:t>toroidal</a:t>
            </a:r>
            <a:r>
              <a:rPr lang="en-US" altLang="en-US" baseline="0" dirty="0" smtClean="0"/>
              <a:t> confinement physics and improve predictive capabilities for ITER and future fusion facilities.</a:t>
            </a: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91743-D2B1-415B-B2B0-9AAE42256849}" type="slidenum">
              <a:rPr lang="en-US" altLang="en-US"/>
              <a:pPr/>
              <a:t>7</a:t>
            </a:fld>
            <a:endParaRPr lang="en-US" altLang="en-US"/>
          </a:p>
        </p:txBody>
      </p:sp>
      <p:sp>
        <p:nvSpPr>
          <p:cNvPr id="2169858" name="Rectangle 2"/>
          <p:cNvSpPr>
            <a:spLocks noGrp="1" noRot="1" noChangeAspect="1" noChangeArrowheads="1" noTextEdit="1"/>
          </p:cNvSpPr>
          <p:nvPr>
            <p:ph type="sldImg"/>
          </p:nvPr>
        </p:nvSpPr>
        <p:spPr>
          <a:ln/>
        </p:spPr>
      </p:sp>
      <p:sp>
        <p:nvSpPr>
          <p:cNvPr id="2169859" name="Rectangle 3"/>
          <p:cNvSpPr>
            <a:spLocks noGrp="1" noChangeArrowheads="1"/>
          </p:cNvSpPr>
          <p:nvPr>
            <p:ph type="body" idx="1"/>
          </p:nvPr>
        </p:nvSpPr>
        <p:spPr/>
        <p:txBody>
          <a:bodyPr/>
          <a:lstStyle/>
          <a:p>
            <a:r>
              <a:rPr lang="en-US" altLang="en-US" dirty="0" smtClean="0"/>
              <a:t>A spherical </a:t>
            </a:r>
            <a:r>
              <a:rPr lang="en-US" altLang="en-US" dirty="0" err="1" smtClean="0"/>
              <a:t>tokamak</a:t>
            </a:r>
            <a:r>
              <a:rPr lang="en-US" altLang="en-US" dirty="0" smtClean="0"/>
              <a:t> is a low aspect</a:t>
            </a:r>
            <a:r>
              <a:rPr lang="en-US" altLang="en-US" baseline="0" dirty="0" smtClean="0"/>
              <a:t> ratio </a:t>
            </a:r>
            <a:r>
              <a:rPr lang="en-US" altLang="en-US" baseline="0" dirty="0" err="1" smtClean="0"/>
              <a:t>tokamak</a:t>
            </a:r>
            <a:r>
              <a:rPr lang="en-US" altLang="en-US" baseline="0" dirty="0" smtClean="0"/>
              <a:t>.  </a:t>
            </a:r>
            <a:r>
              <a:rPr lang="en-US" altLang="en-US" baseline="0" dirty="0" err="1" smtClean="0"/>
              <a:t>Tokamak</a:t>
            </a:r>
            <a:r>
              <a:rPr lang="en-US" altLang="en-US" baseline="0" dirty="0" smtClean="0"/>
              <a:t> is a donut like aspect ratio of about 3 where as ST is aspect ratio of about 1.5.  As the aspect ratio is reduced, the hole of the donut is reduced and it disappears entirely at A = 1.  As the aspect ratio is reduced, the plasma elongate naturally takes on the spherical shape due to self fields.  Another important property is the magnetic field line.  The </a:t>
            </a:r>
            <a:r>
              <a:rPr lang="en-US" altLang="en-US" baseline="0" dirty="0" err="1" smtClean="0"/>
              <a:t>tokamak</a:t>
            </a:r>
            <a:r>
              <a:rPr lang="en-US" altLang="en-US" baseline="0" dirty="0" smtClean="0"/>
              <a:t> magnetic field line goes around torus at relatively constant pitch where as the ST geometry, the field line transit the outboard unstable region quickly but spend many </a:t>
            </a:r>
            <a:r>
              <a:rPr lang="en-US" altLang="en-US" baseline="0" dirty="0" err="1" smtClean="0"/>
              <a:t>toroidal</a:t>
            </a:r>
            <a:r>
              <a:rPr lang="en-US" altLang="en-US" baseline="0" dirty="0" smtClean="0"/>
              <a:t> transits in the inboard stable region.  This makes ST plasma stable for high beta and also makes the edge safety factor high ~ 10 compared to ~ 3 for </a:t>
            </a:r>
            <a:r>
              <a:rPr lang="en-US" altLang="en-US" baseline="0" dirty="0" err="1" smtClean="0"/>
              <a:t>tokamak</a:t>
            </a:r>
            <a:r>
              <a:rPr lang="en-US" altLang="en-US" baseline="0" dirty="0" smtClean="0"/>
              <a:t>.  </a:t>
            </a:r>
          </a:p>
          <a:p>
            <a:endParaRPr lang="en-US" altLang="en-US" baseline="0" dirty="0" smtClean="0"/>
          </a:p>
          <a:p>
            <a:r>
              <a:rPr lang="en-US" altLang="en-US" baseline="0" dirty="0" smtClean="0"/>
              <a:t>As a result, there are a number of new unique physics regimes which can be accessed at low aspect ratio, which can be utilized to enhance the understanding of </a:t>
            </a:r>
            <a:r>
              <a:rPr lang="en-US" altLang="en-US" baseline="0" dirty="0" err="1" smtClean="0"/>
              <a:t>toroidal</a:t>
            </a:r>
            <a:r>
              <a:rPr lang="en-US" altLang="en-US" baseline="0" dirty="0" smtClean="0"/>
              <a:t> confinement physics and improve predictive capabilities for ITER and future fusion facilities.</a:t>
            </a: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A59E0279-E0E3-437D-939A-F08929B7282D}" type="slidenum">
              <a:rPr lang="en-US"/>
              <a:pPr/>
              <a:t>8</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r>
              <a:rPr lang="en-US" dirty="0" smtClean="0">
                <a:latin typeface="Times New Roman" pitchFamily="18" charset="0"/>
              </a:rPr>
              <a:t>Here is the outline of this review</a:t>
            </a:r>
            <a:r>
              <a:rPr lang="en-US" baseline="0" dirty="0" smtClean="0">
                <a:latin typeface="Times New Roman" pitchFamily="18" charset="0"/>
              </a:rPr>
              <a:t> to give you an overview of the world ST research.  </a:t>
            </a:r>
            <a:endParaRPr lang="en-US" dirty="0" smtClean="0">
              <a:latin typeface="Times New Roman" pitchFamily="18" charset="0"/>
            </a:endParaRPr>
          </a:p>
          <a:p>
            <a:endParaRPr lang="en-US" dirty="0"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A59E0279-E0E3-437D-939A-F08929B7282D}" type="slidenum">
              <a:rPr lang="en-US"/>
              <a:pPr/>
              <a:t>13</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r>
              <a:rPr lang="en-US" dirty="0" smtClean="0">
                <a:latin typeface="Times New Roman" pitchFamily="18" charset="0"/>
              </a:rPr>
              <a:t>Here is the outline of this review</a:t>
            </a:r>
            <a:r>
              <a:rPr lang="en-US" baseline="0" dirty="0" smtClean="0">
                <a:latin typeface="Times New Roman" pitchFamily="18" charset="0"/>
              </a:rPr>
              <a:t> to give you an overview of the world ST research.  </a:t>
            </a:r>
            <a:endParaRPr lang="en-US" dirty="0" smtClean="0">
              <a:latin typeface="Times New Roman" pitchFamily="18" charset="0"/>
            </a:endParaRPr>
          </a:p>
          <a:p>
            <a:endParaRPr lang="en-US" dirty="0"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NSTX</a:t>
            </a:r>
            <a:r>
              <a:rPr lang="en-US" baseline="0" dirty="0" smtClean="0"/>
              <a:t> and MAST are MA class STs so they are the flag ships of ST research.  They are at present undergoing upgrades for 1 T operation.  Globus-M is a medium size ST and it is undergoing upgrade to 1 T operation.  There a large number of STs in Japan.  And the QUEST device is the largest and their flagship device.  It aim is to operate steady-state.  There are also STs in China, Korean, Kazakhstan, and Brazil.  One recent addition is ST25 which is the first all high temperature SC magnet </a:t>
            </a:r>
            <a:r>
              <a:rPr lang="en-US" baseline="0" dirty="0" err="1" smtClean="0"/>
              <a:t>tokamak</a:t>
            </a:r>
            <a:r>
              <a:rPr lang="en-US" baseline="0" dirty="0" smtClean="0"/>
              <a:t> by </a:t>
            </a:r>
            <a:r>
              <a:rPr lang="en-US" baseline="0" dirty="0" err="1" smtClean="0"/>
              <a:t>Tokamak</a:t>
            </a:r>
            <a:r>
              <a:rPr lang="en-US" baseline="0" dirty="0" smtClean="0"/>
              <a:t> Energy which is private funded enterprise.  You can see quite a range of aspect ratio.  The lowest one is PEGASUS with A = 1.15 with extremely slender center post.  LTX is a lithium dedicated machine with A = 1.5.  I do not have the time to cover the lithium research but there are companion papers at this conference for those interested.  NSTX and MAST are 1.32.  The ST devices spans quite broad range to make sure we capture necessary low A physics.   </a:t>
            </a:r>
            <a:endParaRPr lang="en-US" dirty="0"/>
          </a:p>
        </p:txBody>
      </p:sp>
      <p:sp>
        <p:nvSpPr>
          <p:cNvPr id="4" name="Slide Number Placeholder 3"/>
          <p:cNvSpPr>
            <a:spLocks noGrp="1"/>
          </p:cNvSpPr>
          <p:nvPr>
            <p:ph type="sldNum" sz="quarter" idx="10"/>
          </p:nvPr>
        </p:nvSpPr>
        <p:spPr/>
        <p:txBody>
          <a:bodyPr/>
          <a:lstStyle/>
          <a:p>
            <a:fld id="{624B7DD3-9C25-446A-8F6C-56D9B3B9AF13}" type="slidenum">
              <a:rPr lang="en-US" smtClean="0"/>
              <a:pPr/>
              <a:t>14</a:t>
            </a:fld>
            <a:endParaRPr lang="en-US"/>
          </a:p>
        </p:txBody>
      </p:sp>
    </p:spTree>
    <p:extLst>
      <p:ext uri="{BB962C8B-B14F-4D97-AF65-F5344CB8AC3E}">
        <p14:creationId xmlns:p14="http://schemas.microsoft.com/office/powerpoint/2010/main" val="363700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3"/>
          <p:cNvSpPr>
            <a:spLocks noGrp="1" noChangeArrowheads="1"/>
          </p:cNvSpPr>
          <p:nvPr>
            <p:ph type="dt" sz="half" idx="10"/>
          </p:nvPr>
        </p:nvSpPr>
        <p:spPr>
          <a:ln/>
        </p:spPr>
        <p:txBody>
          <a:bodyPr/>
          <a:lstStyle>
            <a:lvl1pPr>
              <a:defRPr/>
            </a:lvl1pPr>
          </a:lstStyle>
          <a:p>
            <a:pPr>
              <a:defRPr/>
            </a:pPr>
            <a:endParaRPr lang="en-US"/>
          </a:p>
        </p:txBody>
      </p:sp>
      <p:sp>
        <p:nvSpPr>
          <p:cNvPr id="5" name="Rectangle 74"/>
          <p:cNvSpPr>
            <a:spLocks noGrp="1" noChangeArrowheads="1"/>
          </p:cNvSpPr>
          <p:nvPr>
            <p:ph type="ftr" sz="quarter" idx="11"/>
          </p:nvPr>
        </p:nvSpPr>
        <p:spPr>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fld id="{0E2F66C0-CD04-4BAC-B805-2581C917D57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ln/>
        </p:spPr>
        <p:txBody>
          <a:bodyPr/>
          <a:lstStyle>
            <a:lvl1pPr>
              <a:defRPr/>
            </a:lvl1pPr>
          </a:lstStyle>
          <a:p>
            <a:pPr>
              <a:defRPr/>
            </a:pPr>
            <a:endParaRPr lang="en-US"/>
          </a:p>
        </p:txBody>
      </p:sp>
      <p:sp>
        <p:nvSpPr>
          <p:cNvPr id="5" name="Rectangle 74"/>
          <p:cNvSpPr>
            <a:spLocks noGrp="1" noChangeArrowheads="1"/>
          </p:cNvSpPr>
          <p:nvPr>
            <p:ph type="ftr" sz="quarter" idx="11"/>
          </p:nvPr>
        </p:nvSpPr>
        <p:spPr>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fld id="{0F44546E-9063-4CFF-BE4D-361AA8A77BE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274638"/>
            <a:ext cx="2190750" cy="5897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274638"/>
            <a:ext cx="641985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ln/>
        </p:spPr>
        <p:txBody>
          <a:bodyPr/>
          <a:lstStyle>
            <a:lvl1pPr>
              <a:defRPr/>
            </a:lvl1pPr>
          </a:lstStyle>
          <a:p>
            <a:pPr>
              <a:defRPr/>
            </a:pPr>
            <a:endParaRPr lang="en-US"/>
          </a:p>
        </p:txBody>
      </p:sp>
      <p:sp>
        <p:nvSpPr>
          <p:cNvPr id="5" name="Rectangle 74"/>
          <p:cNvSpPr>
            <a:spLocks noGrp="1" noChangeArrowheads="1"/>
          </p:cNvSpPr>
          <p:nvPr>
            <p:ph type="ftr" sz="quarter" idx="11"/>
          </p:nvPr>
        </p:nvSpPr>
        <p:spPr>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fld id="{3B71B560-D46F-4319-A029-499104AB58D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3"/>
          <p:cNvSpPr>
            <a:spLocks noGrp="1" noChangeArrowheads="1"/>
          </p:cNvSpPr>
          <p:nvPr>
            <p:ph type="dt" sz="half" idx="10"/>
          </p:nvPr>
        </p:nvSpPr>
        <p:spPr>
          <a:ln/>
        </p:spPr>
        <p:txBody>
          <a:bodyPr/>
          <a:lstStyle>
            <a:lvl1pPr>
              <a:defRPr/>
            </a:lvl1pPr>
          </a:lstStyle>
          <a:p>
            <a:pPr>
              <a:defRPr/>
            </a:pPr>
            <a:endParaRPr lang="en-US" dirty="0"/>
          </a:p>
        </p:txBody>
      </p:sp>
      <p:sp>
        <p:nvSpPr>
          <p:cNvPr id="5" name="Rectangle 74"/>
          <p:cNvSpPr>
            <a:spLocks noGrp="1" noChangeArrowheads="1"/>
          </p:cNvSpPr>
          <p:nvPr>
            <p:ph type="ftr" sz="quarter" idx="11"/>
          </p:nvPr>
        </p:nvSpPr>
        <p:spPr>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fld id="{EA156BE8-D398-41ED-875F-D18C1F4DBF5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3"/>
          <p:cNvSpPr>
            <a:spLocks noGrp="1" noChangeArrowheads="1"/>
          </p:cNvSpPr>
          <p:nvPr>
            <p:ph type="dt" sz="half" idx="10"/>
          </p:nvPr>
        </p:nvSpPr>
        <p:spPr>
          <a:ln/>
        </p:spPr>
        <p:txBody>
          <a:bodyPr/>
          <a:lstStyle>
            <a:lvl1pPr>
              <a:defRPr/>
            </a:lvl1pPr>
          </a:lstStyle>
          <a:p>
            <a:pPr>
              <a:defRPr/>
            </a:pPr>
            <a:endParaRPr lang="en-US"/>
          </a:p>
        </p:txBody>
      </p:sp>
      <p:sp>
        <p:nvSpPr>
          <p:cNvPr id="5" name="Rectangle 74"/>
          <p:cNvSpPr>
            <a:spLocks noGrp="1" noChangeArrowheads="1"/>
          </p:cNvSpPr>
          <p:nvPr>
            <p:ph type="ftr" sz="quarter" idx="11"/>
          </p:nvPr>
        </p:nvSpPr>
        <p:spPr>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ln/>
        </p:spPr>
        <p:txBody>
          <a:bodyPr/>
          <a:lstStyle>
            <a:lvl1pPr>
              <a:defRPr/>
            </a:lvl1pPr>
          </a:lstStyle>
          <a:p>
            <a:fld id="{D0862086-70C7-43E7-B68F-345BFC9225C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524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3"/>
          <p:cNvSpPr>
            <a:spLocks noGrp="1" noChangeArrowheads="1"/>
          </p:cNvSpPr>
          <p:nvPr>
            <p:ph type="dt" sz="half" idx="10"/>
          </p:nvPr>
        </p:nvSpPr>
        <p:spPr>
          <a:ln/>
        </p:spPr>
        <p:txBody>
          <a:bodyPr/>
          <a:lstStyle>
            <a:lvl1pPr>
              <a:defRPr/>
            </a:lvl1pPr>
          </a:lstStyle>
          <a:p>
            <a:pPr>
              <a:defRPr/>
            </a:pPr>
            <a:endParaRPr lang="en-US"/>
          </a:p>
        </p:txBody>
      </p:sp>
      <p:sp>
        <p:nvSpPr>
          <p:cNvPr id="6" name="Rectangle 74"/>
          <p:cNvSpPr>
            <a:spLocks noGrp="1" noChangeArrowheads="1"/>
          </p:cNvSpPr>
          <p:nvPr>
            <p:ph type="ftr" sz="quarter" idx="11"/>
          </p:nvPr>
        </p:nvSpPr>
        <p:spPr>
          <a:ln/>
        </p:spPr>
        <p:txBody>
          <a:bodyPr/>
          <a:lstStyle>
            <a:lvl1pPr>
              <a:defRPr/>
            </a:lvl1pPr>
          </a:lstStyle>
          <a:p>
            <a:pPr>
              <a:defRPr/>
            </a:pPr>
            <a:endParaRPr lang="en-US"/>
          </a:p>
        </p:txBody>
      </p:sp>
      <p:sp>
        <p:nvSpPr>
          <p:cNvPr id="7" name="Rectangle 76"/>
          <p:cNvSpPr>
            <a:spLocks noGrp="1" noChangeArrowheads="1"/>
          </p:cNvSpPr>
          <p:nvPr>
            <p:ph type="sldNum" sz="quarter" idx="12"/>
          </p:nvPr>
        </p:nvSpPr>
        <p:spPr>
          <a:ln/>
        </p:spPr>
        <p:txBody>
          <a:bodyPr/>
          <a:lstStyle>
            <a:lvl1pPr>
              <a:defRPr/>
            </a:lvl1pPr>
          </a:lstStyle>
          <a:p>
            <a:fld id="{FCCA5332-018C-4376-934D-591A1D3E6A8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3"/>
          <p:cNvSpPr>
            <a:spLocks noGrp="1" noChangeArrowheads="1"/>
          </p:cNvSpPr>
          <p:nvPr>
            <p:ph type="dt" sz="half" idx="10"/>
          </p:nvPr>
        </p:nvSpPr>
        <p:spPr>
          <a:ln/>
        </p:spPr>
        <p:txBody>
          <a:bodyPr/>
          <a:lstStyle>
            <a:lvl1pPr>
              <a:defRPr/>
            </a:lvl1pPr>
          </a:lstStyle>
          <a:p>
            <a:pPr>
              <a:defRPr/>
            </a:pPr>
            <a:endParaRPr lang="en-US"/>
          </a:p>
        </p:txBody>
      </p:sp>
      <p:sp>
        <p:nvSpPr>
          <p:cNvPr id="8" name="Rectangle 74"/>
          <p:cNvSpPr>
            <a:spLocks noGrp="1" noChangeArrowheads="1"/>
          </p:cNvSpPr>
          <p:nvPr>
            <p:ph type="ftr" sz="quarter" idx="11"/>
          </p:nvPr>
        </p:nvSpPr>
        <p:spPr>
          <a:ln/>
        </p:spPr>
        <p:txBody>
          <a:bodyPr/>
          <a:lstStyle>
            <a:lvl1pPr>
              <a:defRPr/>
            </a:lvl1pPr>
          </a:lstStyle>
          <a:p>
            <a:pPr>
              <a:defRPr/>
            </a:pPr>
            <a:endParaRPr lang="en-US"/>
          </a:p>
        </p:txBody>
      </p:sp>
      <p:sp>
        <p:nvSpPr>
          <p:cNvPr id="9" name="Rectangle 76"/>
          <p:cNvSpPr>
            <a:spLocks noGrp="1" noChangeArrowheads="1"/>
          </p:cNvSpPr>
          <p:nvPr>
            <p:ph type="sldNum" sz="quarter" idx="12"/>
          </p:nvPr>
        </p:nvSpPr>
        <p:spPr>
          <a:ln/>
        </p:spPr>
        <p:txBody>
          <a:bodyPr/>
          <a:lstStyle>
            <a:lvl1pPr>
              <a:defRPr/>
            </a:lvl1pPr>
          </a:lstStyle>
          <a:p>
            <a:fld id="{61F3209C-8421-4F12-B166-817BCC95A82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73"/>
          <p:cNvSpPr>
            <a:spLocks noGrp="1" noChangeArrowheads="1"/>
          </p:cNvSpPr>
          <p:nvPr>
            <p:ph type="dt" sz="half" idx="10"/>
          </p:nvPr>
        </p:nvSpPr>
        <p:spPr>
          <a:ln/>
        </p:spPr>
        <p:txBody>
          <a:bodyPr/>
          <a:lstStyle>
            <a:lvl1pPr>
              <a:defRPr/>
            </a:lvl1pPr>
          </a:lstStyle>
          <a:p>
            <a:pPr>
              <a:defRPr/>
            </a:pPr>
            <a:endParaRPr lang="en-US"/>
          </a:p>
        </p:txBody>
      </p:sp>
      <p:sp>
        <p:nvSpPr>
          <p:cNvPr id="4" name="Rectangle 74"/>
          <p:cNvSpPr>
            <a:spLocks noGrp="1" noChangeArrowheads="1"/>
          </p:cNvSpPr>
          <p:nvPr>
            <p:ph type="ftr" sz="quarter" idx="11"/>
          </p:nvPr>
        </p:nvSpPr>
        <p:spPr>
          <a:ln/>
        </p:spPr>
        <p:txBody>
          <a:bodyPr/>
          <a:lstStyle>
            <a:lvl1pPr>
              <a:defRPr/>
            </a:lvl1pPr>
          </a:lstStyle>
          <a:p>
            <a:pPr>
              <a:defRPr/>
            </a:pPr>
            <a:endParaRPr lang="en-US"/>
          </a:p>
        </p:txBody>
      </p:sp>
      <p:sp>
        <p:nvSpPr>
          <p:cNvPr id="5" name="Rectangle 76"/>
          <p:cNvSpPr>
            <a:spLocks noGrp="1" noChangeArrowheads="1"/>
          </p:cNvSpPr>
          <p:nvPr>
            <p:ph type="sldNum" sz="quarter" idx="12"/>
          </p:nvPr>
        </p:nvSpPr>
        <p:spPr>
          <a:ln/>
        </p:spPr>
        <p:txBody>
          <a:bodyPr/>
          <a:lstStyle>
            <a:lvl1pPr>
              <a:defRPr/>
            </a:lvl1pPr>
          </a:lstStyle>
          <a:p>
            <a:fld id="{214A9F87-D4AD-4C61-BA4A-E409CB4A4F9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3"/>
          <p:cNvSpPr>
            <a:spLocks noGrp="1" noChangeArrowheads="1"/>
          </p:cNvSpPr>
          <p:nvPr>
            <p:ph type="dt" sz="half" idx="10"/>
          </p:nvPr>
        </p:nvSpPr>
        <p:spPr>
          <a:ln/>
        </p:spPr>
        <p:txBody>
          <a:bodyPr/>
          <a:lstStyle>
            <a:lvl1pPr>
              <a:defRPr/>
            </a:lvl1pPr>
          </a:lstStyle>
          <a:p>
            <a:pPr>
              <a:defRPr/>
            </a:pPr>
            <a:endParaRPr lang="en-US"/>
          </a:p>
        </p:txBody>
      </p:sp>
      <p:sp>
        <p:nvSpPr>
          <p:cNvPr id="3" name="Rectangle 74"/>
          <p:cNvSpPr>
            <a:spLocks noGrp="1" noChangeArrowheads="1"/>
          </p:cNvSpPr>
          <p:nvPr>
            <p:ph type="ftr" sz="quarter" idx="11"/>
          </p:nvPr>
        </p:nvSpPr>
        <p:spPr>
          <a:ln/>
        </p:spPr>
        <p:txBody>
          <a:bodyPr/>
          <a:lstStyle>
            <a:lvl1pPr>
              <a:defRPr/>
            </a:lvl1pPr>
          </a:lstStyle>
          <a:p>
            <a:pPr>
              <a:defRPr/>
            </a:pPr>
            <a:endParaRPr lang="en-US"/>
          </a:p>
        </p:txBody>
      </p:sp>
      <p:sp>
        <p:nvSpPr>
          <p:cNvPr id="4" name="Rectangle 76"/>
          <p:cNvSpPr>
            <a:spLocks noGrp="1" noChangeArrowheads="1"/>
          </p:cNvSpPr>
          <p:nvPr>
            <p:ph type="sldNum" sz="quarter" idx="12"/>
          </p:nvPr>
        </p:nvSpPr>
        <p:spPr>
          <a:ln/>
        </p:spPr>
        <p:txBody>
          <a:bodyPr/>
          <a:lstStyle>
            <a:lvl1pPr>
              <a:defRPr/>
            </a:lvl1pPr>
          </a:lstStyle>
          <a:p>
            <a:fld id="{D1CD1645-92C0-47AB-897C-F939EB77E4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3"/>
          <p:cNvSpPr>
            <a:spLocks noGrp="1" noChangeArrowheads="1"/>
          </p:cNvSpPr>
          <p:nvPr>
            <p:ph type="dt" sz="half" idx="10"/>
          </p:nvPr>
        </p:nvSpPr>
        <p:spPr>
          <a:ln/>
        </p:spPr>
        <p:txBody>
          <a:bodyPr/>
          <a:lstStyle>
            <a:lvl1pPr>
              <a:defRPr/>
            </a:lvl1pPr>
          </a:lstStyle>
          <a:p>
            <a:pPr>
              <a:defRPr/>
            </a:pPr>
            <a:endParaRPr lang="en-US"/>
          </a:p>
        </p:txBody>
      </p:sp>
      <p:sp>
        <p:nvSpPr>
          <p:cNvPr id="6" name="Rectangle 74"/>
          <p:cNvSpPr>
            <a:spLocks noGrp="1" noChangeArrowheads="1"/>
          </p:cNvSpPr>
          <p:nvPr>
            <p:ph type="ftr" sz="quarter" idx="11"/>
          </p:nvPr>
        </p:nvSpPr>
        <p:spPr>
          <a:ln/>
        </p:spPr>
        <p:txBody>
          <a:bodyPr/>
          <a:lstStyle>
            <a:lvl1pPr>
              <a:defRPr/>
            </a:lvl1pPr>
          </a:lstStyle>
          <a:p>
            <a:pPr>
              <a:defRPr/>
            </a:pPr>
            <a:endParaRPr lang="en-US"/>
          </a:p>
        </p:txBody>
      </p:sp>
      <p:sp>
        <p:nvSpPr>
          <p:cNvPr id="7" name="Rectangle 76"/>
          <p:cNvSpPr>
            <a:spLocks noGrp="1" noChangeArrowheads="1"/>
          </p:cNvSpPr>
          <p:nvPr>
            <p:ph type="sldNum" sz="quarter" idx="12"/>
          </p:nvPr>
        </p:nvSpPr>
        <p:spPr>
          <a:ln/>
        </p:spPr>
        <p:txBody>
          <a:bodyPr/>
          <a:lstStyle>
            <a:lvl1pPr>
              <a:defRPr/>
            </a:lvl1pPr>
          </a:lstStyle>
          <a:p>
            <a:fld id="{0E588774-3299-4706-BD53-7054069D4FC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3"/>
          <p:cNvSpPr>
            <a:spLocks noGrp="1" noChangeArrowheads="1"/>
          </p:cNvSpPr>
          <p:nvPr>
            <p:ph type="dt" sz="half" idx="10"/>
          </p:nvPr>
        </p:nvSpPr>
        <p:spPr>
          <a:ln/>
        </p:spPr>
        <p:txBody>
          <a:bodyPr/>
          <a:lstStyle>
            <a:lvl1pPr>
              <a:defRPr/>
            </a:lvl1pPr>
          </a:lstStyle>
          <a:p>
            <a:pPr>
              <a:defRPr/>
            </a:pPr>
            <a:endParaRPr lang="en-US"/>
          </a:p>
        </p:txBody>
      </p:sp>
      <p:sp>
        <p:nvSpPr>
          <p:cNvPr id="6" name="Rectangle 74"/>
          <p:cNvSpPr>
            <a:spLocks noGrp="1" noChangeArrowheads="1"/>
          </p:cNvSpPr>
          <p:nvPr>
            <p:ph type="ftr" sz="quarter" idx="11"/>
          </p:nvPr>
        </p:nvSpPr>
        <p:spPr>
          <a:ln/>
        </p:spPr>
        <p:txBody>
          <a:bodyPr/>
          <a:lstStyle>
            <a:lvl1pPr>
              <a:defRPr/>
            </a:lvl1pPr>
          </a:lstStyle>
          <a:p>
            <a:pPr>
              <a:defRPr/>
            </a:pPr>
            <a:endParaRPr lang="en-US"/>
          </a:p>
        </p:txBody>
      </p:sp>
      <p:sp>
        <p:nvSpPr>
          <p:cNvPr id="7" name="Rectangle 76"/>
          <p:cNvSpPr>
            <a:spLocks noGrp="1" noChangeArrowheads="1"/>
          </p:cNvSpPr>
          <p:nvPr>
            <p:ph type="sldNum" sz="quarter" idx="12"/>
          </p:nvPr>
        </p:nvSpPr>
        <p:spPr>
          <a:ln/>
        </p:spPr>
        <p:txBody>
          <a:bodyPr/>
          <a:lstStyle>
            <a:lvl1pPr>
              <a:defRPr/>
            </a:lvl1pPr>
          </a:lstStyle>
          <a:p>
            <a:fld id="{C109FD77-CF48-4A5E-8F65-A779E22E6B4F}"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Line 29"/>
          <p:cNvSpPr>
            <a:spLocks noChangeShapeType="1"/>
          </p:cNvSpPr>
          <p:nvPr/>
        </p:nvSpPr>
        <p:spPr bwMode="auto">
          <a:xfrm>
            <a:off x="0" y="914400"/>
            <a:ext cx="9144000" cy="0"/>
          </a:xfrm>
          <a:prstGeom prst="line">
            <a:avLst/>
          </a:prstGeom>
          <a:noFill/>
          <a:ln w="38100">
            <a:solidFill>
              <a:srgbClr val="CC0000"/>
            </a:solidFill>
            <a:round/>
            <a:headEnd/>
            <a:tailEnd/>
          </a:ln>
        </p:spPr>
        <p:txBody>
          <a:bodyPr wrap="none" anchor="ctr"/>
          <a:lstStyle/>
          <a:p>
            <a:endParaRPr lang="en-US"/>
          </a:p>
        </p:txBody>
      </p:sp>
      <p:pic>
        <p:nvPicPr>
          <p:cNvPr id="1028" name="Picture 70" descr="NSTX_logo_v4"/>
          <p:cNvPicPr>
            <a:picLocks noChangeAspect="1" noChangeArrowheads="1"/>
          </p:cNvPicPr>
          <p:nvPr userDrawn="1"/>
        </p:nvPicPr>
        <p:blipFill rotWithShape="1">
          <a:blip r:embed="rId13"/>
          <a:srcRect l="-12401" r="72802"/>
          <a:stretch/>
        </p:blipFill>
        <p:spPr bwMode="auto">
          <a:xfrm>
            <a:off x="-18288" y="6604000"/>
            <a:ext cx="301752" cy="230188"/>
          </a:xfrm>
          <a:prstGeom prst="rect">
            <a:avLst/>
          </a:prstGeom>
          <a:noFill/>
          <a:ln w="9525">
            <a:noFill/>
            <a:miter lim="800000"/>
            <a:headEnd/>
            <a:tailEnd/>
          </a:ln>
        </p:spPr>
      </p:pic>
      <p:sp>
        <p:nvSpPr>
          <p:cNvPr id="1029" name="Line 72"/>
          <p:cNvSpPr>
            <a:spLocks noChangeShapeType="1"/>
          </p:cNvSpPr>
          <p:nvPr/>
        </p:nvSpPr>
        <p:spPr bwMode="auto">
          <a:xfrm>
            <a:off x="0" y="6553200"/>
            <a:ext cx="9144000" cy="0"/>
          </a:xfrm>
          <a:prstGeom prst="line">
            <a:avLst/>
          </a:prstGeom>
          <a:noFill/>
          <a:ln w="38100">
            <a:solidFill>
              <a:srgbClr val="CC0000"/>
            </a:solidFill>
            <a:round/>
            <a:headEnd/>
            <a:tailEnd/>
          </a:ln>
        </p:spPr>
        <p:txBody>
          <a:bodyPr wrap="none" anchor="ctr"/>
          <a:lstStyle/>
          <a:p>
            <a:endParaRPr lang="en-US"/>
          </a:p>
        </p:txBody>
      </p:sp>
      <p:sp>
        <p:nvSpPr>
          <p:cNvPr id="905289" name="Rectangle 73"/>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FontTx/>
              <a:buNone/>
              <a:defRPr sz="1400" b="0" i="0">
                <a:solidFill>
                  <a:schemeClr val="accent2"/>
                </a:solidFill>
                <a:latin typeface="Times" charset="0"/>
                <a:ea typeface="+mn-ea"/>
                <a:cs typeface="+mn-cs"/>
              </a:defRPr>
            </a:lvl1pPr>
          </a:lstStyle>
          <a:p>
            <a:pPr>
              <a:defRPr/>
            </a:pPr>
            <a:endParaRPr lang="en-US"/>
          </a:p>
        </p:txBody>
      </p:sp>
      <p:sp>
        <p:nvSpPr>
          <p:cNvPr id="905290" name="Rectangle 74"/>
          <p:cNvSpPr>
            <a:spLocks noGrp="1" noChangeArrowheads="1"/>
          </p:cNvSpPr>
          <p:nvPr>
            <p:ph type="ftr" sz="quarter" idx="3"/>
          </p:nvPr>
        </p:nvSpPr>
        <p:spPr bwMode="auto">
          <a:xfrm>
            <a:off x="31369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buFontTx/>
              <a:buNone/>
              <a:defRPr sz="1400" b="0" i="0">
                <a:solidFill>
                  <a:schemeClr val="accent2"/>
                </a:solidFill>
                <a:latin typeface="Times" charset="0"/>
                <a:ea typeface="+mn-ea"/>
                <a:cs typeface="+mn-cs"/>
              </a:defRPr>
            </a:lvl1pPr>
          </a:lstStyle>
          <a:p>
            <a:pPr>
              <a:defRPr/>
            </a:pPr>
            <a:endParaRPr lang="en-US"/>
          </a:p>
        </p:txBody>
      </p:sp>
      <p:sp>
        <p:nvSpPr>
          <p:cNvPr id="1032" name="Rectangle 75"/>
          <p:cNvSpPr>
            <a:spLocks noChangeArrowheads="1"/>
          </p:cNvSpPr>
          <p:nvPr/>
        </p:nvSpPr>
        <p:spPr bwMode="auto">
          <a:xfrm>
            <a:off x="1409700" y="6580188"/>
            <a:ext cx="5676900" cy="277812"/>
          </a:xfrm>
          <a:prstGeom prst="rect">
            <a:avLst/>
          </a:prstGeom>
          <a:noFill/>
          <a:ln w="9525">
            <a:noFill/>
            <a:miter lim="800000"/>
            <a:headEnd/>
            <a:tailEnd/>
          </a:ln>
        </p:spPr>
        <p:txBody>
          <a:bodyPr lIns="0" tIns="0" rIns="0" bIns="0" anchor="ctr"/>
          <a:lstStyle/>
          <a:p>
            <a:pPr algn="ctr">
              <a:spcBef>
                <a:spcPct val="0"/>
              </a:spcBef>
              <a:buFontTx/>
              <a:buNone/>
            </a:pPr>
            <a:r>
              <a:rPr lang="en-US" sz="1000" i="0" dirty="0">
                <a:solidFill>
                  <a:srgbClr val="090CFF"/>
                </a:solidFill>
                <a:latin typeface="Arial" pitchFamily="34" charset="0"/>
              </a:rPr>
              <a:t>M. Ono </a:t>
            </a:r>
            <a:r>
              <a:rPr lang="en-US" sz="1000" i="0" dirty="0" smtClean="0">
                <a:solidFill>
                  <a:srgbClr val="090CFF"/>
                </a:solidFill>
                <a:latin typeface="Arial" pitchFamily="34" charset="0"/>
              </a:rPr>
              <a:t>APS ST Review</a:t>
            </a:r>
            <a:endParaRPr lang="en-US" sz="1000" i="0" dirty="0">
              <a:solidFill>
                <a:srgbClr val="090CFF"/>
              </a:solidFill>
              <a:latin typeface="Arial" pitchFamily="34" charset="0"/>
            </a:endParaRPr>
          </a:p>
        </p:txBody>
      </p:sp>
      <p:sp>
        <p:nvSpPr>
          <p:cNvPr id="905292" name="Rectangle 76"/>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Arial" pitchFamily="34" charset="0"/>
              </a:defRPr>
            </a:lvl1pPr>
          </a:lstStyle>
          <a:p>
            <a:fld id="{68FE4E0C-2D26-43C8-9F5A-9BD3BBA37434}" type="slidenum">
              <a:rPr lang="en-US"/>
              <a:pPr/>
              <a:t>‹#›</a:t>
            </a:fld>
            <a:endParaRPr lang="en-US"/>
          </a:p>
        </p:txBody>
      </p:sp>
      <p:sp>
        <p:nvSpPr>
          <p:cNvPr id="1034" name="Rectangle 77"/>
          <p:cNvSpPr>
            <a:spLocks noChangeArrowheads="1"/>
          </p:cNvSpPr>
          <p:nvPr/>
        </p:nvSpPr>
        <p:spPr bwMode="auto">
          <a:xfrm>
            <a:off x="7213600" y="6580188"/>
            <a:ext cx="1308100" cy="277812"/>
          </a:xfrm>
          <a:prstGeom prst="rect">
            <a:avLst/>
          </a:prstGeom>
          <a:noFill/>
          <a:ln w="9525">
            <a:noFill/>
            <a:miter lim="800000"/>
            <a:headEnd/>
            <a:tailEnd/>
          </a:ln>
        </p:spPr>
        <p:txBody>
          <a:bodyPr lIns="0" tIns="0" rIns="0" bIns="0" anchor="ctr"/>
          <a:lstStyle/>
          <a:p>
            <a:pPr algn="ctr">
              <a:spcBef>
                <a:spcPct val="0"/>
              </a:spcBef>
              <a:buFontTx/>
              <a:buNone/>
            </a:pPr>
            <a:r>
              <a:rPr lang="en-US" sz="900" i="0" dirty="0" smtClean="0">
                <a:solidFill>
                  <a:schemeClr val="accent2"/>
                </a:solidFill>
                <a:latin typeface="Arial" pitchFamily="34" charset="0"/>
              </a:rPr>
              <a:t>Oct.</a:t>
            </a:r>
            <a:r>
              <a:rPr lang="en-US" sz="900" i="0" baseline="0" dirty="0" smtClean="0">
                <a:solidFill>
                  <a:schemeClr val="accent2"/>
                </a:solidFill>
                <a:latin typeface="Arial" pitchFamily="34" charset="0"/>
              </a:rPr>
              <a:t> 27 - 31</a:t>
            </a:r>
            <a:r>
              <a:rPr lang="en-US" sz="900" i="0" dirty="0" smtClean="0">
                <a:solidFill>
                  <a:schemeClr val="accent2"/>
                </a:solidFill>
                <a:latin typeface="Arial" pitchFamily="34" charset="0"/>
              </a:rPr>
              <a:t>, 2014</a:t>
            </a:r>
            <a:endParaRPr lang="en-US" sz="900" i="0" dirty="0">
              <a:solidFill>
                <a:schemeClr val="accent2"/>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ftr="0" dt="0"/>
  <p:txStyles>
    <p:titleStyle>
      <a:lvl1pPr algn="ctr" rtl="0" eaLnBrk="0" fontAlgn="base" hangingPunct="0">
        <a:spcBef>
          <a:spcPct val="0"/>
        </a:spcBef>
        <a:spcAft>
          <a:spcPct val="0"/>
        </a:spcAft>
        <a:defRPr sz="2400" b="1">
          <a:solidFill>
            <a:schemeClr val="accent2"/>
          </a:solidFill>
          <a:latin typeface="+mj-lt"/>
          <a:ea typeface="MS PGothic" pitchFamily="34" charset="-128"/>
          <a:cs typeface="ＭＳ Ｐゴシック" charset="-128"/>
        </a:defRPr>
      </a:lvl1pPr>
      <a:lvl2pPr algn="ctr" rtl="0" eaLnBrk="0" fontAlgn="base" hangingPunct="0">
        <a:spcBef>
          <a:spcPct val="0"/>
        </a:spcBef>
        <a:spcAft>
          <a:spcPct val="0"/>
        </a:spcAft>
        <a:defRPr sz="2400" b="1">
          <a:solidFill>
            <a:schemeClr val="accent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2400" b="1">
          <a:solidFill>
            <a:schemeClr val="accent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2400" b="1">
          <a:solidFill>
            <a:schemeClr val="accent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2400" b="1">
          <a:solidFill>
            <a:schemeClr val="accent2"/>
          </a:solidFill>
          <a:latin typeface="Arial" charset="0"/>
          <a:ea typeface="MS PGothic" pitchFamily="34" charset="-128"/>
          <a:cs typeface="ＭＳ Ｐゴシック" charset="-128"/>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8.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9" Type="http://schemas.openxmlformats.org/officeDocument/2006/relationships/oleObject" Target="../embeddings/Microsoft_Word_97_-_2004_Document1.doc"/><Relationship Id="rId20" Type="http://schemas.openxmlformats.org/officeDocument/2006/relationships/image" Target="../media/image27.jpeg"/><Relationship Id="rId21" Type="http://schemas.openxmlformats.org/officeDocument/2006/relationships/image" Target="../media/image28.JPG"/><Relationship Id="rId10" Type="http://schemas.openxmlformats.org/officeDocument/2006/relationships/image" Target="../media/image12.wmf"/><Relationship Id="rId11" Type="http://schemas.openxmlformats.org/officeDocument/2006/relationships/image" Target="../media/image18.jpe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6" Type="http://schemas.openxmlformats.org/officeDocument/2006/relationships/image" Target="../media/image23.jpeg"/><Relationship Id="rId17" Type="http://schemas.openxmlformats.org/officeDocument/2006/relationships/image" Target="../media/image24.png"/><Relationship Id="rId18" Type="http://schemas.openxmlformats.org/officeDocument/2006/relationships/image" Target="../media/image25.jpeg"/><Relationship Id="rId19"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notesSlide" Target="../notesSlides/notesSlide9.xml"/><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png"/><Relationship Id="rId8"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emf"/><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image" Target="../media/image6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png"/><Relationship Id="rId3"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emf"/><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jpeg"/><Relationship Id="rId5" Type="http://schemas.openxmlformats.org/officeDocument/2006/relationships/image" Target="../media/image92.jpeg"/><Relationship Id="rId6"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png"/><Relationship Id="rId3" Type="http://schemas.openxmlformats.org/officeDocument/2006/relationships/image" Target="../media/image9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meeting.aps.org/Meeting/DPP14/Session/YI1.6"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jpe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jpg"/><Relationship Id="rId1" Type="http://schemas.openxmlformats.org/officeDocument/2006/relationships/slideLayout" Target="../slideLayouts/slideLayout6.xml"/><Relationship Id="rId2"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61" name="Straight Connector 58"/>
          <p:cNvCxnSpPr>
            <a:cxnSpLocks noChangeShapeType="1"/>
          </p:cNvCxnSpPr>
          <p:nvPr/>
        </p:nvCxnSpPr>
        <p:spPr bwMode="auto">
          <a:xfrm>
            <a:off x="0" y="0"/>
            <a:ext cx="914400" cy="0"/>
          </a:xfrm>
          <a:prstGeom prst="line">
            <a:avLst/>
          </a:prstGeom>
          <a:noFill/>
          <a:ln w="0">
            <a:solidFill>
              <a:srgbClr val="FBFFFF"/>
            </a:solidFill>
            <a:round/>
            <a:headEnd/>
            <a:tailEnd/>
          </a:ln>
        </p:spPr>
      </p:cxnSp>
      <p:cxnSp>
        <p:nvCxnSpPr>
          <p:cNvPr id="15362" name="Straight Connector 25"/>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63" name="Line 150"/>
          <p:cNvSpPr>
            <a:spLocks noChangeShapeType="1"/>
          </p:cNvSpPr>
          <p:nvPr/>
        </p:nvSpPr>
        <p:spPr bwMode="auto">
          <a:xfrm>
            <a:off x="0" y="0"/>
            <a:ext cx="914400" cy="0"/>
          </a:xfrm>
          <a:prstGeom prst="line">
            <a:avLst/>
          </a:prstGeom>
          <a:noFill/>
          <a:ln w="0">
            <a:solidFill>
              <a:srgbClr val="FBFFFF"/>
            </a:solidFill>
            <a:round/>
            <a:headEnd/>
            <a:tailEnd/>
          </a:ln>
        </p:spPr>
        <p:txBody>
          <a:bodyPr wrap="none" lIns="0" tIns="0" rIns="0" bIns="0" anchor="ctr"/>
          <a:lstStyle/>
          <a:p>
            <a:endParaRPr lang="en-US"/>
          </a:p>
        </p:txBody>
      </p:sp>
      <p:cxnSp>
        <p:nvCxnSpPr>
          <p:cNvPr id="15364" name="Straight Connector 26"/>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65" name="Line 131"/>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66" name="Straight Connector 27"/>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25762" name="Rectangle 2"/>
          <p:cNvSpPr>
            <a:spLocks noChangeArrowheads="1"/>
          </p:cNvSpPr>
          <p:nvPr/>
        </p:nvSpPr>
        <p:spPr bwMode="auto">
          <a:xfrm>
            <a:off x="0" y="1346200"/>
            <a:ext cx="9144000" cy="914400"/>
          </a:xfrm>
          <a:prstGeom prst="rect">
            <a:avLst/>
          </a:prstGeom>
          <a:noFill/>
          <a:ln w="9525">
            <a:noFill/>
            <a:miter lim="800000"/>
            <a:headEnd/>
            <a:tailEnd/>
          </a:ln>
          <a:effectLst/>
        </p:spPr>
        <p:txBody>
          <a:bodyPr anchor="ctr"/>
          <a:lstStyle/>
          <a:p>
            <a:pPr algn="ctr" eaLnBrk="0" hangingPunct="0">
              <a:lnSpc>
                <a:spcPct val="150000"/>
              </a:lnSpc>
              <a:spcAft>
                <a:spcPts val="1200"/>
              </a:spcAft>
              <a:buFontTx/>
              <a:buNone/>
            </a:pPr>
            <a:r>
              <a:rPr lang="en-US" sz="2800" i="0" dirty="0"/>
              <a:t>Recent Progress on </a:t>
            </a:r>
            <a:r>
              <a:rPr lang="en-US" sz="2800" i="0" dirty="0" smtClean="0"/>
              <a:t>Spherical Torus Research and Implications </a:t>
            </a:r>
            <a:r>
              <a:rPr lang="en-US" sz="2800" i="0" dirty="0"/>
              <a:t>for </a:t>
            </a:r>
            <a:r>
              <a:rPr lang="en-US" sz="2800" i="0" dirty="0" smtClean="0"/>
              <a:t>Fusion </a:t>
            </a:r>
            <a:r>
              <a:rPr lang="en-US" sz="2800" i="0" dirty="0"/>
              <a:t>Energy Development Path </a:t>
            </a:r>
            <a:endParaRPr lang="en-US" sz="2800" i="0" dirty="0">
              <a:solidFill>
                <a:srgbClr val="FF0000"/>
              </a:solidFill>
              <a:effectLst>
                <a:outerShdw blurRad="38100" dist="38100" dir="2700000" algn="tl">
                  <a:srgbClr val="C0C0C0"/>
                </a:outerShdw>
              </a:effectLst>
              <a:latin typeface="Arial" pitchFamily="34" charset="0"/>
            </a:endParaRPr>
          </a:p>
        </p:txBody>
      </p:sp>
      <p:cxnSp>
        <p:nvCxnSpPr>
          <p:cNvPr id="15368" name="Straight Connector 28"/>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69" name="Line 132"/>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70" name="Straight Connector 29"/>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71" name="Text Box 9"/>
          <p:cNvSpPr txBox="1">
            <a:spLocks noChangeArrowheads="1"/>
          </p:cNvSpPr>
          <p:nvPr/>
        </p:nvSpPr>
        <p:spPr bwMode="auto">
          <a:xfrm>
            <a:off x="1473200" y="3103034"/>
            <a:ext cx="6019800" cy="1902059"/>
          </a:xfrm>
          <a:prstGeom prst="rect">
            <a:avLst/>
          </a:prstGeom>
          <a:noFill/>
          <a:ln w="9525">
            <a:noFill/>
            <a:miter lim="800000"/>
            <a:headEnd/>
            <a:tailEnd/>
          </a:ln>
        </p:spPr>
        <p:txBody>
          <a:bodyPr>
            <a:spAutoFit/>
          </a:bodyPr>
          <a:lstStyle/>
          <a:p>
            <a:pPr algn="ctr">
              <a:buFontTx/>
              <a:buNone/>
            </a:pPr>
            <a:r>
              <a:rPr lang="en-US" sz="2000" i="0" dirty="0" smtClean="0">
                <a:solidFill>
                  <a:schemeClr val="tx1"/>
                </a:solidFill>
                <a:latin typeface="Arial" pitchFamily="34" charset="0"/>
              </a:rPr>
              <a:t>Masayuki Ono</a:t>
            </a:r>
          </a:p>
          <a:p>
            <a:pPr algn="ctr">
              <a:buFontTx/>
              <a:buNone/>
            </a:pPr>
            <a:r>
              <a:rPr lang="en-US" sz="1800" i="0" dirty="0" smtClean="0">
                <a:solidFill>
                  <a:schemeClr val="tx1"/>
                </a:solidFill>
                <a:latin typeface="Arial" pitchFamily="34" charset="0"/>
              </a:rPr>
              <a:t>PPPL, Princeton University</a:t>
            </a:r>
          </a:p>
          <a:p>
            <a:pPr algn="ctr">
              <a:buFontTx/>
              <a:buNone/>
            </a:pPr>
            <a:endParaRPr lang="en-US" sz="1800" i="0" dirty="0" smtClean="0">
              <a:solidFill>
                <a:schemeClr val="tx1"/>
              </a:solidFill>
              <a:latin typeface="Arial" pitchFamily="34" charset="0"/>
            </a:endParaRPr>
          </a:p>
          <a:p>
            <a:pPr algn="ctr">
              <a:buFontTx/>
              <a:buNone/>
            </a:pPr>
            <a:r>
              <a:rPr lang="en-US" sz="2400" i="0" dirty="0" smtClean="0">
                <a:solidFill>
                  <a:schemeClr val="tx1"/>
                </a:solidFill>
                <a:latin typeface="Arial" pitchFamily="34" charset="0"/>
              </a:rPr>
              <a:t>On behalf on the world ST community!</a:t>
            </a:r>
          </a:p>
          <a:p>
            <a:pPr algn="ctr">
              <a:buFontTx/>
              <a:buNone/>
            </a:pPr>
            <a:endParaRPr lang="en-US" sz="1800" b="0" dirty="0">
              <a:solidFill>
                <a:schemeClr val="tx1"/>
              </a:solidFill>
              <a:latin typeface="Arial" pitchFamily="34" charset="0"/>
            </a:endParaRPr>
          </a:p>
        </p:txBody>
      </p:sp>
      <p:cxnSp>
        <p:nvCxnSpPr>
          <p:cNvPr id="15372" name="Straight Connector 30"/>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73" name="Line 13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74" name="Straight Connector 31"/>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75" name="Text Box 10"/>
          <p:cNvSpPr txBox="1">
            <a:spLocks noChangeArrowheads="1"/>
          </p:cNvSpPr>
          <p:nvPr/>
        </p:nvSpPr>
        <p:spPr bwMode="auto">
          <a:xfrm>
            <a:off x="1739900" y="5521691"/>
            <a:ext cx="5715000" cy="541338"/>
          </a:xfrm>
          <a:prstGeom prst="rect">
            <a:avLst/>
          </a:prstGeom>
          <a:noFill/>
          <a:ln w="15875">
            <a:noFill/>
            <a:miter lim="800000"/>
            <a:headEnd/>
            <a:tailEnd/>
          </a:ln>
        </p:spPr>
        <p:txBody>
          <a:bodyPr lIns="0" tIns="0" rIns="0" bIns="0">
            <a:spAutoFit/>
          </a:bodyPr>
          <a:lstStyle/>
          <a:p>
            <a:pPr algn="ctr">
              <a:buFontTx/>
              <a:buNone/>
            </a:pPr>
            <a:r>
              <a:rPr lang="en-US" sz="1600" i="0" dirty="0" smtClean="0">
                <a:solidFill>
                  <a:srgbClr val="0000FF"/>
                </a:solidFill>
              </a:rPr>
              <a:t>APS-DPP 2014 </a:t>
            </a:r>
            <a:endParaRPr lang="en-US" sz="1600" i="0" dirty="0">
              <a:solidFill>
                <a:srgbClr val="0000FF"/>
              </a:solidFill>
            </a:endParaRPr>
          </a:p>
          <a:p>
            <a:pPr algn="ctr">
              <a:buFontTx/>
              <a:buNone/>
            </a:pPr>
            <a:r>
              <a:rPr lang="en-US" sz="1600" i="0" dirty="0" smtClean="0">
                <a:solidFill>
                  <a:srgbClr val="0000FF"/>
                </a:solidFill>
              </a:rPr>
              <a:t>October 27 – 31</a:t>
            </a:r>
            <a:r>
              <a:rPr lang="en-US" sz="1600" i="0" smtClean="0">
                <a:solidFill>
                  <a:srgbClr val="0000FF"/>
                </a:solidFill>
              </a:rPr>
              <a:t>, 2014</a:t>
            </a:r>
            <a:endParaRPr lang="en-US" sz="1600" i="0" dirty="0">
              <a:solidFill>
                <a:srgbClr val="FF0000"/>
              </a:solidFill>
            </a:endParaRPr>
          </a:p>
        </p:txBody>
      </p:sp>
      <p:cxnSp>
        <p:nvCxnSpPr>
          <p:cNvPr id="15376" name="Straight Connector 32"/>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77" name="Line 13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78" name="Straight Connector 33"/>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79" name="Line 13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80" name="Straight Connector 34"/>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81" name="Line 13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82" name="Straight Connector 35"/>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83" name="Line 14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84" name="Straight Connector 36"/>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85" name="Line 14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86" name="Straight Connector 37"/>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87" name="Line 14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88" name="Straight Connector 38"/>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89" name="Line 146"/>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90" name="Straight Connector 39"/>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392" name="Straight Connector 40"/>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93" name="Line 14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94" name="Straight Connector 41"/>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395" name="Straight Connector 42"/>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96" name="Line 14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15397" name="Straight Connector 43"/>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398" name="Straight Connector 44"/>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399" name="Line 149"/>
          <p:cNvSpPr>
            <a:spLocks noChangeShapeType="1"/>
          </p:cNvSpPr>
          <p:nvPr/>
        </p:nvSpPr>
        <p:spPr bwMode="auto">
          <a:xfrm>
            <a:off x="0" y="0"/>
            <a:ext cx="0" cy="457200"/>
          </a:xfrm>
          <a:prstGeom prst="line">
            <a:avLst/>
          </a:prstGeom>
          <a:noFill/>
          <a:ln w="0">
            <a:solidFill>
              <a:srgbClr val="FDFFFF"/>
            </a:solidFill>
            <a:round/>
            <a:headEnd/>
            <a:tailEnd/>
          </a:ln>
        </p:spPr>
        <p:txBody>
          <a:bodyPr wrap="none" lIns="0" tIns="0" rIns="0" bIns="0" anchor="ctr"/>
          <a:lstStyle/>
          <a:p>
            <a:endParaRPr lang="en-US"/>
          </a:p>
        </p:txBody>
      </p:sp>
      <p:cxnSp>
        <p:nvCxnSpPr>
          <p:cNvPr id="15400" name="Straight Connector 45"/>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401" name="Straight Connector 49"/>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402" name="Straight Connector 50"/>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404" name="Straight Connector 54"/>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406" name="Straight Connector 55"/>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407" name="Straight Connector 56"/>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15408" name="Straight Connector 57"/>
          <p:cNvCxnSpPr>
            <a:cxnSpLocks noChangeShapeType="1"/>
          </p:cNvCxnSpPr>
          <p:nvPr/>
        </p:nvCxnSpPr>
        <p:spPr bwMode="auto">
          <a:xfrm>
            <a:off x="0" y="0"/>
            <a:ext cx="0" cy="457200"/>
          </a:xfrm>
          <a:prstGeom prst="line">
            <a:avLst/>
          </a:prstGeom>
          <a:noFill/>
          <a:ln w="0">
            <a:solidFill>
              <a:srgbClr val="FDFFFF"/>
            </a:solidFill>
            <a:round/>
            <a:headEnd/>
            <a:tailEnd/>
          </a:ln>
        </p:spPr>
      </p:cxnSp>
      <p:pic>
        <p:nvPicPr>
          <p:cNvPr id="57" name="Picture 70" descr="NSTX_logo_v4"/>
          <p:cNvPicPr>
            <a:picLocks noChangeAspect="1" noChangeArrowheads="1"/>
          </p:cNvPicPr>
          <p:nvPr/>
        </p:nvPicPr>
        <p:blipFill rotWithShape="1">
          <a:blip r:embed="rId3"/>
          <a:srcRect l="-12401" r="72802"/>
          <a:stretch/>
        </p:blipFill>
        <p:spPr bwMode="auto">
          <a:xfrm>
            <a:off x="-18288" y="6604000"/>
            <a:ext cx="301752" cy="230188"/>
          </a:xfrm>
          <a:prstGeom prst="rect">
            <a:avLst/>
          </a:prstGeom>
          <a:noFill/>
          <a:ln w="9525">
            <a:noFill/>
            <a:miter lim="800000"/>
            <a:headEnd/>
            <a:tailEnd/>
          </a:ln>
        </p:spPr>
      </p:pic>
      <p:pic>
        <p:nvPicPr>
          <p:cNvPr id="59" name="Picture 70" descr="NSTX_logo_v4"/>
          <p:cNvPicPr>
            <a:picLocks noChangeAspect="1" noChangeArrowheads="1"/>
          </p:cNvPicPr>
          <p:nvPr/>
        </p:nvPicPr>
        <p:blipFill rotWithShape="1">
          <a:blip r:embed="rId3"/>
          <a:srcRect l="-12401" r="72802"/>
          <a:stretch/>
        </p:blipFill>
        <p:spPr bwMode="auto">
          <a:xfrm>
            <a:off x="-228601" y="101600"/>
            <a:ext cx="998901" cy="762000"/>
          </a:xfrm>
          <a:prstGeom prst="rect">
            <a:avLst/>
          </a:prstGeom>
          <a:noFill/>
          <a:ln w="9525">
            <a:noFill/>
            <a:miter lim="800000"/>
            <a:headEnd/>
            <a:tailEnd/>
          </a:ln>
        </p:spPr>
      </p:pic>
      <p:sp>
        <p:nvSpPr>
          <p:cNvPr id="2" name="Rectangle 1"/>
          <p:cNvSpPr/>
          <p:nvPr/>
        </p:nvSpPr>
        <p:spPr>
          <a:xfrm>
            <a:off x="7275242" y="217101"/>
            <a:ext cx="1762021" cy="400110"/>
          </a:xfrm>
          <a:prstGeom prst="rect">
            <a:avLst/>
          </a:prstGeom>
        </p:spPr>
        <p:txBody>
          <a:bodyPr wrap="none">
            <a:spAutoFit/>
          </a:bodyPr>
          <a:lstStyle/>
          <a:p>
            <a:pPr>
              <a:buNone/>
            </a:pPr>
            <a:r>
              <a:rPr lang="en-US" sz="2000" i="0" dirty="0">
                <a:solidFill>
                  <a:schemeClr val="tx1"/>
                </a:solidFill>
              </a:rPr>
              <a:t>Session FR1</a:t>
            </a:r>
          </a:p>
        </p:txBody>
      </p:sp>
      <p:sp>
        <p:nvSpPr>
          <p:cNvPr id="3" name="Rectangle 2"/>
          <p:cNvSpPr/>
          <p:nvPr/>
        </p:nvSpPr>
        <p:spPr>
          <a:xfrm>
            <a:off x="695650" y="204401"/>
            <a:ext cx="2553403" cy="461665"/>
          </a:xfrm>
          <a:prstGeom prst="rect">
            <a:avLst/>
          </a:prstGeom>
        </p:spPr>
        <p:txBody>
          <a:bodyPr wrap="none">
            <a:spAutoFit/>
          </a:bodyPr>
          <a:lstStyle/>
          <a:p>
            <a:pPr>
              <a:buNone/>
            </a:pPr>
            <a:r>
              <a:rPr lang="en-US" sz="2400" dirty="0">
                <a:solidFill>
                  <a:srgbClr val="16C9FF"/>
                </a:solidFill>
              </a:rPr>
              <a:t>Spherical Torus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ontent Placeholder 2"/>
          <p:cNvSpPr txBox="1">
            <a:spLocks/>
          </p:cNvSpPr>
          <p:nvPr/>
        </p:nvSpPr>
        <p:spPr>
          <a:xfrm>
            <a:off x="685800" y="3771900"/>
            <a:ext cx="7759700" cy="2197100"/>
          </a:xfrm>
          <a:prstGeom prst="rect">
            <a:avLst/>
          </a:prstGeom>
          <a:solidFill>
            <a:schemeClr val="accent1">
              <a:lumMod val="20000"/>
              <a:lumOff val="80000"/>
            </a:schemeClr>
          </a:solidFill>
          <a:ln>
            <a:solidFill>
              <a:schemeClr val="accent1">
                <a:lumMod val="20000"/>
                <a:lumOff val="80000"/>
              </a:schemeClr>
            </a:solidFill>
          </a:ln>
        </p:spPr>
        <p:style>
          <a:lnRef idx="0">
            <a:schemeClr val="accent3"/>
          </a:lnRef>
          <a:fillRef idx="3">
            <a:schemeClr val="accent3"/>
          </a:fillRef>
          <a:effectRef idx="3">
            <a:schemeClr val="accent3"/>
          </a:effectRef>
          <a:fontRef idx="minor">
            <a:schemeClr val="lt1"/>
          </a:fontRef>
        </p:style>
        <p:txBody>
          <a:bodyPr rIns="0" anchor="ctr"/>
          <a:lstStyle/>
          <a:p>
            <a:pPr marR="0" lvl="0" algn="l" defTabSz="914400" rtl="0" eaLnBrk="0" fontAlgn="base" latinLnBrk="0" hangingPunct="0">
              <a:lnSpc>
                <a:spcPct val="80000"/>
              </a:lnSpc>
              <a:spcBef>
                <a:spcPct val="20000"/>
              </a:spcBef>
              <a:spcAft>
                <a:spcPts val="1200"/>
              </a:spcAft>
              <a:buClrTx/>
              <a:buSzTx/>
              <a:buNone/>
              <a:tabLst/>
              <a:defRPr/>
            </a:pPr>
            <a:r>
              <a:rPr lang="en-US" sz="2800" i="0" kern="0" dirty="0" smtClean="0">
                <a:solidFill>
                  <a:schemeClr val="tx1"/>
                </a:solidFill>
                <a:latin typeface="Arial Narrow" pitchFamily="34" charset="0"/>
                <a:cs typeface="+mn-cs"/>
              </a:rPr>
              <a:t>Enable Compact Fusion Nuclear Science Facility</a:t>
            </a:r>
            <a:endParaRPr kumimoji="0" lang="en-US" sz="2800" i="0" u="none" strike="noStrike" kern="0" cap="none" spc="0" normalizeH="0" baseline="0" noProof="0" dirty="0" smtClean="0">
              <a:ln>
                <a:noFill/>
              </a:ln>
              <a:solidFill>
                <a:schemeClr val="tx1"/>
              </a:solidFill>
              <a:effectLst/>
              <a:uLnTx/>
              <a:uFillTx/>
              <a:latin typeface="Arial Narrow" pitchFamily="34" charset="0"/>
              <a:cs typeface="+mn-cs"/>
            </a:endParaRPr>
          </a:p>
          <a:p>
            <a:pPr marL="114300" lvl="1" eaLnBrk="0" hangingPunct="0">
              <a:lnSpc>
                <a:spcPct val="55000"/>
              </a:lnSpc>
              <a:spcBef>
                <a:spcPct val="20000"/>
              </a:spcBef>
              <a:spcAft>
                <a:spcPts val="1200"/>
              </a:spcAft>
              <a:buNone/>
            </a:pPr>
            <a:r>
              <a:rPr lang="en-US" sz="2400" i="0" kern="0" dirty="0" smtClean="0">
                <a:solidFill>
                  <a:schemeClr val="accent2"/>
                </a:solidFill>
                <a:latin typeface="Arial Narrow" pitchFamily="34" charset="0"/>
              </a:rPr>
              <a:t>High neutron wall loading</a:t>
            </a:r>
          </a:p>
          <a:p>
            <a:pPr marL="114300" lvl="1" eaLnBrk="0" hangingPunct="0">
              <a:lnSpc>
                <a:spcPct val="55000"/>
              </a:lnSpc>
              <a:spcBef>
                <a:spcPct val="20000"/>
              </a:spcBef>
              <a:spcAft>
                <a:spcPts val="1200"/>
              </a:spcAft>
              <a:buNone/>
            </a:pPr>
            <a:r>
              <a:rPr lang="en-US" sz="2400" i="0" kern="0" dirty="0" smtClean="0">
                <a:solidFill>
                  <a:schemeClr val="accent2"/>
                </a:solidFill>
                <a:latin typeface="Arial Narrow" pitchFamily="34" charset="0"/>
              </a:rPr>
              <a:t>Potentially smaller size, cost</a:t>
            </a:r>
            <a:endParaRPr lang="en-US" sz="2400" i="0" kern="0" dirty="0" smtClean="0">
              <a:solidFill>
                <a:schemeClr val="accent2"/>
              </a:solidFill>
            </a:endParaRPr>
          </a:p>
          <a:p>
            <a:pPr marL="114300" marR="0" lvl="1" algn="l" defTabSz="914400" rtl="0" eaLnBrk="0" fontAlgn="base" latinLnBrk="0" hangingPunct="0">
              <a:lnSpc>
                <a:spcPct val="55000"/>
              </a:lnSpc>
              <a:spcBef>
                <a:spcPct val="20000"/>
              </a:spcBef>
              <a:spcAft>
                <a:spcPts val="1200"/>
              </a:spcAft>
              <a:buClrTx/>
              <a:buSzTx/>
              <a:buNone/>
              <a:tabLst/>
              <a:defRPr/>
            </a:pPr>
            <a:r>
              <a:rPr lang="en-US" sz="2400" i="0" kern="0" dirty="0" smtClean="0">
                <a:solidFill>
                  <a:schemeClr val="accent2"/>
                </a:solidFill>
                <a:latin typeface="Arial Narrow" pitchFamily="34" charset="0"/>
              </a:rPr>
              <a:t>Smaller tritium (T) consumption at fixed neutron wall loading</a:t>
            </a:r>
          </a:p>
          <a:p>
            <a:pPr marL="114300" marR="0" lvl="1" algn="l" defTabSz="914400" rtl="0" eaLnBrk="0" fontAlgn="base" latinLnBrk="0" hangingPunct="0">
              <a:lnSpc>
                <a:spcPct val="55000"/>
              </a:lnSpc>
              <a:spcBef>
                <a:spcPct val="20000"/>
              </a:spcBef>
              <a:spcAft>
                <a:spcPts val="1200"/>
              </a:spcAft>
              <a:buClrTx/>
              <a:buSzTx/>
              <a:buNone/>
              <a:tabLst/>
              <a:defRPr/>
            </a:pPr>
            <a:r>
              <a:rPr lang="en-US" sz="2400" i="0" kern="0" dirty="0" smtClean="0">
                <a:solidFill>
                  <a:schemeClr val="accent2"/>
                </a:solidFill>
                <a:latin typeface="Arial Narrow" pitchFamily="34" charset="0"/>
              </a:rPr>
              <a:t>Accessible / maintainable</a:t>
            </a:r>
          </a:p>
        </p:txBody>
      </p:sp>
      <p:sp>
        <p:nvSpPr>
          <p:cNvPr id="139" name="Content Placeholder 2"/>
          <p:cNvSpPr txBox="1">
            <a:spLocks/>
          </p:cNvSpPr>
          <p:nvPr/>
        </p:nvSpPr>
        <p:spPr>
          <a:xfrm>
            <a:off x="698500" y="1319100"/>
            <a:ext cx="7759700" cy="1970200"/>
          </a:xfrm>
          <a:prstGeom prst="rect">
            <a:avLst/>
          </a:prstGeom>
          <a:solidFill>
            <a:srgbClr val="C2FFF0"/>
          </a:solidFill>
        </p:spPr>
        <p:style>
          <a:lnRef idx="0">
            <a:schemeClr val="accent3"/>
          </a:lnRef>
          <a:fillRef idx="3">
            <a:schemeClr val="accent3"/>
          </a:fillRef>
          <a:effectRef idx="3">
            <a:schemeClr val="accent3"/>
          </a:effectRef>
          <a:fontRef idx="minor">
            <a:schemeClr val="lt1"/>
          </a:fontRef>
        </p:style>
        <p:txBody>
          <a:bodyPr rIns="0" anchor="ctr"/>
          <a:lstStyle/>
          <a:p>
            <a:pPr marR="0" lvl="0" algn="l" defTabSz="914400" rtl="0" eaLnBrk="0" fontAlgn="base" latinLnBrk="0" hangingPunct="0">
              <a:lnSpc>
                <a:spcPct val="80000"/>
              </a:lnSpc>
              <a:spcBef>
                <a:spcPct val="20000"/>
              </a:spcBef>
              <a:spcAft>
                <a:spcPts val="600"/>
              </a:spcAft>
              <a:buClrTx/>
              <a:buSzTx/>
              <a:buNone/>
              <a:tabLst/>
              <a:defRPr/>
            </a:pPr>
            <a:r>
              <a:rPr kumimoji="0" lang="en-US" sz="2800" i="0" u="none" strike="noStrike" kern="0" cap="none" spc="0" normalizeH="0" baseline="0" noProof="0" dirty="0" smtClean="0">
                <a:ln>
                  <a:noFill/>
                </a:ln>
                <a:solidFill>
                  <a:schemeClr val="tx1"/>
                </a:solidFill>
                <a:effectLst/>
                <a:uLnTx/>
                <a:uFillTx/>
                <a:latin typeface="Arial Narrow" pitchFamily="34" charset="0"/>
              </a:rPr>
              <a:t>Goal: 100% non-inductive + high </a:t>
            </a:r>
            <a:r>
              <a:rPr kumimoji="0" lang="en-US" sz="2800" i="0" u="none" strike="noStrike" kern="0" cap="none" spc="0" normalizeH="0" baseline="0" noProof="0" dirty="0" smtClean="0">
                <a:ln>
                  <a:noFill/>
                </a:ln>
                <a:solidFill>
                  <a:schemeClr val="tx1"/>
                </a:solidFill>
                <a:effectLst/>
                <a:uLnTx/>
                <a:uFillTx/>
                <a:latin typeface="Symbol" pitchFamily="18" charset="2"/>
              </a:rPr>
              <a:t>b</a:t>
            </a:r>
          </a:p>
          <a:p>
            <a:pPr marR="0" lvl="0" algn="l" defTabSz="914400" rtl="0" eaLnBrk="0" fontAlgn="base" latinLnBrk="0" hangingPunct="0">
              <a:lnSpc>
                <a:spcPct val="80000"/>
              </a:lnSpc>
              <a:spcBef>
                <a:spcPct val="20000"/>
              </a:spcBef>
              <a:spcAft>
                <a:spcPts val="600"/>
              </a:spcAft>
              <a:buClrTx/>
              <a:buSzTx/>
              <a:buNone/>
              <a:tabLst/>
              <a:defRPr/>
            </a:pPr>
            <a:r>
              <a:rPr kumimoji="0" lang="en-US" sz="2800" i="0" u="none" strike="noStrike" kern="0" cap="none" spc="0" normalizeH="0" baseline="0" noProof="0" dirty="0" smtClean="0">
                <a:ln>
                  <a:noFill/>
                </a:ln>
                <a:solidFill>
                  <a:schemeClr val="tx1"/>
                </a:solidFill>
                <a:effectLst/>
                <a:uLnTx/>
                <a:uFillTx/>
                <a:latin typeface="Arial Narrow" pitchFamily="34" charset="0"/>
              </a:rPr>
              <a:t>Plasma-Material Interface Research</a:t>
            </a:r>
          </a:p>
          <a:p>
            <a:pPr marL="114300" lvl="1" eaLnBrk="0" hangingPunct="0">
              <a:lnSpc>
                <a:spcPct val="60000"/>
              </a:lnSpc>
              <a:spcBef>
                <a:spcPct val="20000"/>
              </a:spcBef>
              <a:spcAft>
                <a:spcPts val="600"/>
              </a:spcAft>
              <a:buNone/>
              <a:defRPr/>
            </a:pPr>
            <a:r>
              <a:rPr lang="en-US" sz="2400" i="0" kern="0" dirty="0" smtClean="0">
                <a:solidFill>
                  <a:schemeClr val="accent2"/>
                </a:solidFill>
                <a:latin typeface="Arial Narrow" pitchFamily="34" charset="0"/>
              </a:rPr>
              <a:t>Strong heating + smaller R </a:t>
            </a:r>
            <a:r>
              <a:rPr lang="en-US" sz="2400" i="0" kern="0" dirty="0" smtClean="0">
                <a:solidFill>
                  <a:schemeClr val="accent2"/>
                </a:solidFill>
                <a:latin typeface="Arial Narrow" pitchFamily="34" charset="0"/>
                <a:sym typeface="Wingdings" pitchFamily="2" charset="2"/>
              </a:rPr>
              <a:t> h</a:t>
            </a:r>
            <a:r>
              <a:rPr lang="en-US" sz="2400" i="0" kern="0" dirty="0" smtClean="0">
                <a:solidFill>
                  <a:schemeClr val="accent2"/>
                </a:solidFill>
                <a:latin typeface="Arial Narrow" pitchFamily="34" charset="0"/>
              </a:rPr>
              <a:t>igh P/R, P/S</a:t>
            </a:r>
          </a:p>
          <a:p>
            <a:pPr marL="114300" lvl="1" eaLnBrk="0" hangingPunct="0">
              <a:lnSpc>
                <a:spcPct val="80000"/>
              </a:lnSpc>
              <a:spcBef>
                <a:spcPct val="20000"/>
              </a:spcBef>
              <a:spcAft>
                <a:spcPts val="600"/>
              </a:spcAft>
              <a:buNone/>
              <a:defRPr/>
            </a:pPr>
            <a:r>
              <a:rPr kumimoji="0" lang="en-US" sz="2400" i="0" u="none" strike="noStrike" kern="0" cap="none" spc="0" normalizeH="0" baseline="0" noProof="0" dirty="0" smtClean="0">
                <a:ln>
                  <a:noFill/>
                </a:ln>
                <a:solidFill>
                  <a:schemeClr val="accent2"/>
                </a:solidFill>
                <a:effectLst/>
                <a:uLnTx/>
                <a:uFillTx/>
                <a:latin typeface="Arial Narrow" pitchFamily="34" charset="0"/>
              </a:rPr>
              <a:t>Novel</a:t>
            </a:r>
            <a:r>
              <a:rPr kumimoji="0" lang="en-US" sz="2400" i="0" u="none" strike="noStrike" kern="0" cap="none" spc="0" normalizeH="0" noProof="0" dirty="0" smtClean="0">
                <a:ln>
                  <a:noFill/>
                </a:ln>
                <a:solidFill>
                  <a:schemeClr val="accent2"/>
                </a:solidFill>
                <a:effectLst/>
                <a:uLnTx/>
                <a:uFillTx/>
                <a:latin typeface="Arial Narrow" pitchFamily="34" charset="0"/>
              </a:rPr>
              <a:t> solutions: snowflake, liquid metals, Super-X, hot high-Z walls</a:t>
            </a:r>
            <a:endParaRPr kumimoji="0" lang="en-US" sz="2400" i="0" u="none" strike="noStrike" kern="0" cap="none" spc="0" normalizeH="0" baseline="0" noProof="0" dirty="0" smtClean="0">
              <a:ln>
                <a:noFill/>
              </a:ln>
              <a:solidFill>
                <a:schemeClr val="tx1"/>
              </a:solidFill>
              <a:effectLst/>
              <a:uLnTx/>
              <a:uFillTx/>
              <a:latin typeface="Arial Narrow" pitchFamily="34" charset="0"/>
            </a:endParaRPr>
          </a:p>
        </p:txBody>
      </p:sp>
      <p:sp>
        <p:nvSpPr>
          <p:cNvPr id="67"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a:buNone/>
            </a:pPr>
            <a:r>
              <a:rPr lang="en-US" sz="3600" i="0" dirty="0">
                <a:solidFill>
                  <a:srgbClr val="0816FF"/>
                </a:solidFill>
                <a:latin typeface="Arial Narrow" pitchFamily="34" charset="0"/>
              </a:rPr>
              <a:t>STs Narrow Gaps to FNSF/Pilot/DEMO:</a:t>
            </a:r>
          </a:p>
        </p:txBody>
      </p:sp>
      <p:sp>
        <p:nvSpPr>
          <p:cNvPr id="6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10</a:t>
            </a:fld>
            <a:endParaRPr lang="en-US" sz="1400" b="0" dirty="0">
              <a:latin typeface="Times" charset="0"/>
            </a:endParaRPr>
          </a:p>
        </p:txBody>
      </p:sp>
    </p:spTree>
    <p:extLst>
      <p:ext uri="{BB962C8B-B14F-4D97-AF65-F5344CB8AC3E}">
        <p14:creationId xmlns:p14="http://schemas.microsoft.com/office/powerpoint/2010/main" val="348787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14A9F87-D4AD-4C61-BA4A-E409CB4A4F96}" type="slidenum">
              <a:rPr lang="en-US" smtClean="0"/>
              <a:pPr/>
              <a:t>11</a:t>
            </a:fld>
            <a:endParaRPr lang="en-US"/>
          </a:p>
        </p:txBody>
      </p:sp>
      <p:sp>
        <p:nvSpPr>
          <p:cNvPr id="7" name="Rectangle 6"/>
          <p:cNvSpPr/>
          <p:nvPr/>
        </p:nvSpPr>
        <p:spPr>
          <a:xfrm>
            <a:off x="304800" y="5391869"/>
            <a:ext cx="8559800" cy="1015663"/>
          </a:xfrm>
          <a:prstGeom prst="rect">
            <a:avLst/>
          </a:prstGeom>
          <a:solidFill>
            <a:srgbClr val="FFF9AD"/>
          </a:solidFill>
          <a:ln>
            <a:solidFill>
              <a:srgbClr val="000000"/>
            </a:solidFill>
          </a:ln>
        </p:spPr>
        <p:txBody>
          <a:bodyPr wrap="square">
            <a:spAutoFit/>
          </a:bodyPr>
          <a:lstStyle/>
          <a:p>
            <a:pPr>
              <a:buNone/>
            </a:pPr>
            <a:r>
              <a:rPr lang="en-US" sz="2000" i="0" dirty="0">
                <a:solidFill>
                  <a:schemeClr val="tx1"/>
                </a:solidFill>
              </a:rPr>
              <a:t>If the cost of volume neutron source </a:t>
            </a:r>
            <a:r>
              <a:rPr lang="en-US" sz="2000" i="0" dirty="0" smtClean="0">
                <a:solidFill>
                  <a:schemeClr val="tx1"/>
                </a:solidFill>
              </a:rPr>
              <a:t>(FNSF) </a:t>
            </a:r>
            <a:r>
              <a:rPr lang="en-US" sz="2000" i="0" dirty="0">
                <a:solidFill>
                  <a:schemeClr val="tx1"/>
                </a:solidFill>
              </a:rPr>
              <a:t>facility is “modest</a:t>
            </a:r>
            <a:r>
              <a:rPr lang="en-US" sz="2000" i="0" dirty="0" smtClean="0">
                <a:solidFill>
                  <a:schemeClr val="tx1"/>
                </a:solidFill>
              </a:rPr>
              <a:t>” &lt;&lt; ITER, DEMO, </a:t>
            </a:r>
            <a:r>
              <a:rPr lang="en-US" sz="2000" i="0" dirty="0">
                <a:solidFill>
                  <a:schemeClr val="tx1"/>
                </a:solidFill>
              </a:rPr>
              <a:t>it becomes highly attractive development step in fusion energy </a:t>
            </a:r>
            <a:r>
              <a:rPr lang="en-US" sz="2000" i="0" dirty="0" smtClean="0">
                <a:solidFill>
                  <a:schemeClr val="tx1"/>
                </a:solidFill>
              </a:rPr>
              <a:t>research.      </a:t>
            </a:r>
            <a:r>
              <a:rPr lang="en-US" sz="1800" b="0" i="0" dirty="0" smtClean="0">
                <a:solidFill>
                  <a:schemeClr val="tx1"/>
                </a:solidFill>
              </a:rPr>
              <a:t>M.A</a:t>
            </a:r>
            <a:r>
              <a:rPr lang="en-US" sz="1800" b="0" i="0" dirty="0">
                <a:solidFill>
                  <a:schemeClr val="tx1"/>
                </a:solidFill>
              </a:rPr>
              <a:t>. </a:t>
            </a:r>
            <a:r>
              <a:rPr lang="en-US" sz="1800" b="0" i="0" dirty="0" err="1">
                <a:solidFill>
                  <a:schemeClr val="tx1"/>
                </a:solidFill>
              </a:rPr>
              <a:t>Abdou</a:t>
            </a:r>
            <a:r>
              <a:rPr lang="en-US" sz="1800" b="0" i="0" dirty="0">
                <a:solidFill>
                  <a:schemeClr val="tx1"/>
                </a:solidFill>
              </a:rPr>
              <a:t>, et al., FTS (1996)</a:t>
            </a:r>
          </a:p>
        </p:txBody>
      </p:sp>
      <p:sp>
        <p:nvSpPr>
          <p:cNvPr id="8"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600"/>
              </a:spcAft>
              <a:buNone/>
            </a:pPr>
            <a:r>
              <a:rPr lang="en-US" sz="2800" i="0" dirty="0" smtClean="0">
                <a:solidFill>
                  <a:srgbClr val="0816FF"/>
                </a:solidFill>
              </a:rPr>
              <a:t>Fusion needs FNSF(s) (modest cost, low T, and reliable) to Test and Qualify Fusion Components</a:t>
            </a:r>
            <a:endParaRPr lang="en-US" sz="2800" i="0" dirty="0">
              <a:solidFill>
                <a:srgbClr val="0816FF"/>
              </a:solidFill>
              <a:latin typeface="Helvetica Neue" charset="0"/>
            </a:endParaRPr>
          </a:p>
        </p:txBody>
      </p:sp>
      <p:sp>
        <p:nvSpPr>
          <p:cNvPr id="9" name="Text Box 4"/>
          <p:cNvSpPr txBox="1">
            <a:spLocks noChangeArrowheads="1"/>
          </p:cNvSpPr>
          <p:nvPr/>
        </p:nvSpPr>
        <p:spPr bwMode="auto">
          <a:xfrm>
            <a:off x="6311900" y="1135529"/>
            <a:ext cx="1246346" cy="353943"/>
          </a:xfrm>
          <a:prstGeom prst="rect">
            <a:avLst/>
          </a:prstGeom>
          <a:solidFill>
            <a:schemeClr val="bg1"/>
          </a:solidFill>
          <a:ln w="9525">
            <a:noFill/>
            <a:miter lim="800000"/>
            <a:headEnd/>
            <a:tailEnd/>
          </a:ln>
        </p:spPr>
        <p:txBody>
          <a:bodyPr wrap="square" bIns="0">
            <a:spAutoFit/>
          </a:bodyPr>
          <a:lstStyle/>
          <a:p>
            <a:pPr algn="ctr" eaLnBrk="0" hangingPunct="0">
              <a:lnSpc>
                <a:spcPct val="80000"/>
              </a:lnSpc>
              <a:spcBef>
                <a:spcPct val="0"/>
              </a:spcBef>
              <a:buNone/>
            </a:pPr>
            <a:r>
              <a:rPr lang="en-US" sz="2400" i="0" dirty="0" smtClean="0">
                <a:solidFill>
                  <a:schemeClr val="tx1"/>
                </a:solidFill>
                <a:latin typeface="Arial Narrow" pitchFamily="34" charset="0"/>
                <a:ea typeface="MS PGothic" pitchFamily="34" charset="-128"/>
              </a:rPr>
              <a:t>FNSFs</a:t>
            </a:r>
            <a:endParaRPr lang="en-US" sz="2400" i="0" dirty="0">
              <a:solidFill>
                <a:schemeClr val="tx1"/>
              </a:solidFill>
              <a:latin typeface="Arial Narrow" pitchFamily="34" charset="0"/>
              <a:ea typeface="MS PGothic" pitchFamily="34" charset="-128"/>
            </a:endParaRPr>
          </a:p>
        </p:txBody>
      </p:sp>
      <p:sp>
        <p:nvSpPr>
          <p:cNvPr id="16" name="TextBox 15"/>
          <p:cNvSpPr txBox="1"/>
          <p:nvPr/>
        </p:nvSpPr>
        <p:spPr>
          <a:xfrm>
            <a:off x="266700" y="3454400"/>
            <a:ext cx="8559800" cy="1754327"/>
          </a:xfrm>
          <a:prstGeom prst="rect">
            <a:avLst/>
          </a:prstGeom>
          <a:solidFill>
            <a:srgbClr val="C2FFF0"/>
          </a:solidFill>
          <a:ln>
            <a:solidFill>
              <a:srgbClr val="000000"/>
            </a:solidFill>
          </a:ln>
        </p:spPr>
        <p:txBody>
          <a:bodyPr wrap="square" rtlCol="0">
            <a:spAutoFit/>
          </a:bodyPr>
          <a:lstStyle/>
          <a:p>
            <a:pPr marL="365760" indent="-365760">
              <a:spcAft>
                <a:spcPts val="0"/>
              </a:spcAft>
            </a:pPr>
            <a:r>
              <a:rPr lang="en-US" sz="2000" i="0" dirty="0" smtClean="0">
                <a:solidFill>
                  <a:srgbClr val="000000"/>
                </a:solidFill>
                <a:latin typeface="Helvetica Neue"/>
                <a:cs typeface="Helvetica Neue"/>
              </a:rPr>
              <a:t>Without R&amp;D, fusion components could fail prematurely which often requires long repair/down time.  </a:t>
            </a:r>
            <a:r>
              <a:rPr lang="en-US" sz="2000" i="0" dirty="0">
                <a:solidFill>
                  <a:srgbClr val="000000"/>
                </a:solidFill>
                <a:latin typeface="Helvetica Neue"/>
                <a:cs typeface="Helvetica Neue"/>
              </a:rPr>
              <a:t>This would cripple </a:t>
            </a:r>
            <a:r>
              <a:rPr lang="en-US" sz="2000" i="0" dirty="0" smtClean="0">
                <a:solidFill>
                  <a:srgbClr val="000000"/>
                </a:solidFill>
                <a:latin typeface="Helvetica Neue"/>
                <a:cs typeface="Helvetica Neue"/>
              </a:rPr>
              <a:t>the DEMO operation.</a:t>
            </a:r>
          </a:p>
          <a:p>
            <a:pPr marL="365760" indent="-365760">
              <a:spcAft>
                <a:spcPts val="0"/>
              </a:spcAft>
            </a:pPr>
            <a:r>
              <a:rPr lang="en-US" sz="2000" i="0" dirty="0" smtClean="0">
                <a:solidFill>
                  <a:srgbClr val="000000"/>
                </a:solidFill>
                <a:latin typeface="Helvetica Neue"/>
                <a:cs typeface="Helvetica Neue"/>
              </a:rPr>
              <a:t>FNSF can help develop reliable fusion components.</a:t>
            </a:r>
          </a:p>
          <a:p>
            <a:pPr marL="365760" indent="-365760">
              <a:spcAft>
                <a:spcPts val="1200"/>
              </a:spcAft>
            </a:pPr>
            <a:r>
              <a:rPr lang="en-US" sz="2000" i="0" dirty="0" smtClean="0">
                <a:solidFill>
                  <a:srgbClr val="000000"/>
                </a:solidFill>
                <a:latin typeface="Helvetica Neue"/>
                <a:cs typeface="Helvetica Neue"/>
              </a:rPr>
              <a:t>Such </a:t>
            </a:r>
            <a:r>
              <a:rPr lang="en-US" sz="2000" i="0" dirty="0">
                <a:solidFill>
                  <a:srgbClr val="000000"/>
                </a:solidFill>
                <a:latin typeface="Helvetica Neue"/>
                <a:cs typeface="Helvetica Neue"/>
              </a:rPr>
              <a:t>FNSF facilities must be modest cost, low T, and </a:t>
            </a:r>
            <a:r>
              <a:rPr lang="en-US" sz="2000" i="0" dirty="0" smtClean="0">
                <a:solidFill>
                  <a:srgbClr val="000000"/>
                </a:solidFill>
                <a:latin typeface="Helvetica Neue"/>
                <a:cs typeface="Helvetica Neue"/>
              </a:rPr>
              <a:t>reliable.</a:t>
            </a:r>
            <a:endParaRPr lang="en-US" sz="2000" i="0" dirty="0"/>
          </a:p>
        </p:txBody>
      </p:sp>
      <p:sp>
        <p:nvSpPr>
          <p:cNvPr id="2" name="Rectangle 1"/>
          <p:cNvSpPr/>
          <p:nvPr/>
        </p:nvSpPr>
        <p:spPr bwMode="auto">
          <a:xfrm>
            <a:off x="5981700" y="1524000"/>
            <a:ext cx="292100" cy="2032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4" name="Rectangle 3"/>
          <p:cNvSpPr/>
          <p:nvPr/>
        </p:nvSpPr>
        <p:spPr bwMode="auto">
          <a:xfrm>
            <a:off x="7454900" y="1473200"/>
            <a:ext cx="304800" cy="2286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1" name="Rectangle 20"/>
          <p:cNvSpPr/>
          <p:nvPr/>
        </p:nvSpPr>
        <p:spPr>
          <a:xfrm>
            <a:off x="203200" y="635000"/>
            <a:ext cx="5943600" cy="3040833"/>
          </a:xfrm>
          <a:prstGeom prst="rect">
            <a:avLst/>
          </a:prstGeom>
        </p:spPr>
        <p:txBody>
          <a:bodyPr wrap="square">
            <a:spAutoFit/>
          </a:bodyPr>
          <a:lstStyle/>
          <a:p>
            <a:pPr>
              <a:buNone/>
            </a:pPr>
            <a:endParaRPr lang="en-US" sz="1800" b="0" i="0" dirty="0">
              <a:solidFill>
                <a:srgbClr val="000000"/>
              </a:solidFill>
            </a:endParaRPr>
          </a:p>
          <a:p>
            <a:pPr>
              <a:buNone/>
            </a:pPr>
            <a:r>
              <a:rPr lang="en-US" sz="2000" i="0" dirty="0" smtClean="0">
                <a:solidFill>
                  <a:srgbClr val="000000"/>
                </a:solidFill>
              </a:rPr>
              <a:t>Fusion needs to develop reliable/qualified components which are unique to fusion:</a:t>
            </a:r>
            <a:endParaRPr lang="en-US" sz="2000" b="0" i="0" dirty="0" smtClean="0">
              <a:solidFill>
                <a:srgbClr val="000000"/>
              </a:solidFill>
            </a:endParaRPr>
          </a:p>
          <a:p>
            <a:pPr marL="285750" indent="-285750">
              <a:buFont typeface="Arial"/>
              <a:buChar char="•"/>
            </a:pPr>
            <a:r>
              <a:rPr lang="en-US" sz="1800" i="0" dirty="0" err="1" smtClean="0">
                <a:solidFill>
                  <a:srgbClr val="0816FF"/>
                </a:solidFill>
              </a:rPr>
              <a:t>Divertor</a:t>
            </a:r>
            <a:r>
              <a:rPr lang="en-US" sz="1800" i="0" dirty="0" smtClean="0">
                <a:solidFill>
                  <a:srgbClr val="0816FF"/>
                </a:solidFill>
              </a:rPr>
              <a:t>/PFC </a:t>
            </a:r>
            <a:endParaRPr lang="en-US" sz="1800" b="0" i="0" dirty="0" smtClean="0">
              <a:solidFill>
                <a:srgbClr val="0816FF"/>
              </a:solidFill>
            </a:endParaRPr>
          </a:p>
          <a:p>
            <a:pPr marL="285750" indent="-285750">
              <a:buFont typeface="Arial"/>
              <a:buChar char="•"/>
            </a:pPr>
            <a:r>
              <a:rPr lang="en-US" sz="1800" i="0" dirty="0" smtClean="0">
                <a:solidFill>
                  <a:srgbClr val="0816FF"/>
                </a:solidFill>
              </a:rPr>
              <a:t>Blanket </a:t>
            </a:r>
            <a:r>
              <a:rPr lang="en-US" sz="1800" b="0" i="0" dirty="0">
                <a:solidFill>
                  <a:srgbClr val="0816FF"/>
                </a:solidFill>
              </a:rPr>
              <a:t>and </a:t>
            </a:r>
            <a:r>
              <a:rPr lang="en-US" sz="1800" i="0" dirty="0">
                <a:solidFill>
                  <a:srgbClr val="0816FF"/>
                </a:solidFill>
              </a:rPr>
              <a:t>Integral First Wall </a:t>
            </a:r>
            <a:endParaRPr lang="en-US" sz="1800" b="0" i="0" dirty="0">
              <a:solidFill>
                <a:srgbClr val="0816FF"/>
              </a:solidFill>
            </a:endParaRPr>
          </a:p>
          <a:p>
            <a:pPr marL="285750" indent="-285750">
              <a:buFont typeface="Arial"/>
              <a:buChar char="•"/>
            </a:pPr>
            <a:r>
              <a:rPr lang="en-US" sz="1800" i="0" dirty="0" smtClean="0">
                <a:solidFill>
                  <a:srgbClr val="0816FF"/>
                </a:solidFill>
              </a:rPr>
              <a:t>Vacuum </a:t>
            </a:r>
            <a:r>
              <a:rPr lang="en-US" sz="1800" i="0" dirty="0">
                <a:solidFill>
                  <a:srgbClr val="0816FF"/>
                </a:solidFill>
              </a:rPr>
              <a:t>Vessel </a:t>
            </a:r>
            <a:r>
              <a:rPr lang="en-US" sz="1800" b="0" i="0" dirty="0">
                <a:solidFill>
                  <a:srgbClr val="0816FF"/>
                </a:solidFill>
              </a:rPr>
              <a:t>and </a:t>
            </a:r>
            <a:r>
              <a:rPr lang="en-US" sz="1800" i="0" dirty="0" smtClean="0">
                <a:solidFill>
                  <a:srgbClr val="0816FF"/>
                </a:solidFill>
              </a:rPr>
              <a:t>Shield</a:t>
            </a:r>
          </a:p>
          <a:p>
            <a:pPr marL="285750" indent="-285750">
              <a:buFont typeface="Arial"/>
              <a:buChar char="•"/>
            </a:pPr>
            <a:r>
              <a:rPr lang="en-US" sz="1800" i="0" dirty="0" smtClean="0">
                <a:solidFill>
                  <a:srgbClr val="0816FF"/>
                </a:solidFill>
              </a:rPr>
              <a:t>Tritium </a:t>
            </a:r>
            <a:r>
              <a:rPr lang="en-US" sz="1800" i="0" dirty="0">
                <a:solidFill>
                  <a:srgbClr val="0816FF"/>
                </a:solidFill>
              </a:rPr>
              <a:t>Fuel Cycle </a:t>
            </a:r>
            <a:endParaRPr lang="en-US" sz="1800" i="0" dirty="0" smtClean="0">
              <a:solidFill>
                <a:srgbClr val="0816FF"/>
              </a:solidFill>
            </a:endParaRPr>
          </a:p>
          <a:p>
            <a:pPr marL="285750" indent="-285750">
              <a:buFont typeface="Arial"/>
              <a:buChar char="•"/>
            </a:pPr>
            <a:r>
              <a:rPr lang="en-US" sz="1800" i="0" dirty="0">
                <a:solidFill>
                  <a:srgbClr val="0816FF"/>
                </a:solidFill>
              </a:rPr>
              <a:t>Remote Maintenance Components</a:t>
            </a:r>
            <a:r>
              <a:rPr lang="en-US" sz="1800" i="0" dirty="0">
                <a:solidFill>
                  <a:srgbClr val="000000"/>
                </a:solidFill>
              </a:rPr>
              <a:t> </a:t>
            </a:r>
            <a:endParaRPr lang="en-US" sz="1800" b="0" i="0" dirty="0">
              <a:solidFill>
                <a:srgbClr val="000000"/>
              </a:solidFill>
            </a:endParaRPr>
          </a:p>
          <a:p>
            <a:pPr>
              <a:buNone/>
            </a:pPr>
            <a:r>
              <a:rPr lang="en-US" sz="1800" i="0" dirty="0" smtClean="0">
                <a:solidFill>
                  <a:srgbClr val="000000"/>
                </a:solidFill>
              </a:rPr>
              <a:t> </a:t>
            </a:r>
            <a:endParaRPr lang="en-US" sz="1800" b="0" i="0" dirty="0">
              <a:solidFill>
                <a:srgbClr val="000000"/>
              </a:solidFill>
            </a:endParaRPr>
          </a:p>
        </p:txBody>
      </p:sp>
      <p:pic>
        <p:nvPicPr>
          <p:cNvPr id="22" name="Picture 7"/>
          <p:cNvPicPr>
            <a:picLocks noChangeAspect="1" noChangeArrowheads="1"/>
          </p:cNvPicPr>
          <p:nvPr/>
        </p:nvPicPr>
        <p:blipFill>
          <a:blip r:embed="rId2" cstate="print"/>
          <a:srcRect/>
          <a:stretch>
            <a:fillRect/>
          </a:stretch>
        </p:blipFill>
        <p:spPr bwMode="auto">
          <a:xfrm>
            <a:off x="7368539" y="1526540"/>
            <a:ext cx="1380677" cy="1330960"/>
          </a:xfrm>
          <a:prstGeom prst="rect">
            <a:avLst/>
          </a:prstGeom>
          <a:noFill/>
          <a:ln w="9525">
            <a:noFill/>
            <a:miter lim="800000"/>
            <a:headEnd/>
            <a:tailEnd/>
          </a:ln>
        </p:spPr>
      </p:pic>
      <p:grpSp>
        <p:nvGrpSpPr>
          <p:cNvPr id="23" name="Group 85"/>
          <p:cNvGrpSpPr>
            <a:grpSpLocks noChangeAspect="1"/>
          </p:cNvGrpSpPr>
          <p:nvPr/>
        </p:nvGrpSpPr>
        <p:grpSpPr>
          <a:xfrm>
            <a:off x="5361940" y="1564640"/>
            <a:ext cx="1203960" cy="1660327"/>
            <a:chOff x="5791200" y="1752600"/>
            <a:chExt cx="1066800" cy="1471175"/>
          </a:xfrm>
        </p:grpSpPr>
        <p:pic>
          <p:nvPicPr>
            <p:cNvPr id="24" name="Picture 2"/>
            <p:cNvPicPr>
              <a:picLocks noChangeAspect="1" noChangeArrowheads="1"/>
            </p:cNvPicPr>
            <p:nvPr/>
          </p:nvPicPr>
          <p:blipFill>
            <a:blip r:embed="rId3" cstate="print"/>
            <a:srcRect/>
            <a:stretch>
              <a:fillRect/>
            </a:stretch>
          </p:blipFill>
          <p:spPr bwMode="auto">
            <a:xfrm>
              <a:off x="5794972" y="1752600"/>
              <a:ext cx="1063028" cy="1295400"/>
            </a:xfrm>
            <a:prstGeom prst="rect">
              <a:avLst/>
            </a:prstGeom>
            <a:ln>
              <a:headEnd/>
              <a:tailEnd/>
            </a:ln>
          </p:spPr>
          <p:style>
            <a:lnRef idx="0">
              <a:schemeClr val="accent3"/>
            </a:lnRef>
            <a:fillRef idx="3">
              <a:schemeClr val="accent3"/>
            </a:fillRef>
            <a:effectRef idx="3">
              <a:schemeClr val="accent3"/>
            </a:effectRef>
            <a:fontRef idx="minor">
              <a:schemeClr val="lt1"/>
            </a:fontRef>
          </p:style>
        </p:pic>
        <p:sp>
          <p:nvSpPr>
            <p:cNvPr id="25" name="Text Box 39"/>
            <p:cNvSpPr txBox="1">
              <a:spLocks noChangeArrowheads="1"/>
            </p:cNvSpPr>
            <p:nvPr/>
          </p:nvSpPr>
          <p:spPr bwMode="auto">
            <a:xfrm>
              <a:off x="5791200" y="2869247"/>
              <a:ext cx="1066800" cy="354528"/>
            </a:xfrm>
            <a:prstGeom prst="rect">
              <a:avLst/>
            </a:prstGeom>
            <a:solidFill>
              <a:schemeClr val="bg1">
                <a:lumMod val="85000"/>
              </a:schemeClr>
            </a:solidFill>
            <a:ln>
              <a:headEnd/>
              <a:tailEnd/>
            </a:ln>
          </p:spPr>
          <p:style>
            <a:lnRef idx="0">
              <a:schemeClr val="accent3"/>
            </a:lnRef>
            <a:fillRef idx="3">
              <a:schemeClr val="accent3"/>
            </a:fillRef>
            <a:effectRef idx="3">
              <a:schemeClr val="accent3"/>
            </a:effectRef>
            <a:fontRef idx="minor">
              <a:schemeClr val="lt1"/>
            </a:fontRef>
          </p:style>
          <p:txBody>
            <a:bodyPr wrap="square" lIns="0" rIns="0" anchor="ctr">
              <a:spAutoFit/>
            </a:bodyPr>
            <a:lstStyle/>
            <a:p>
              <a:pPr algn="ctr" eaLnBrk="0" hangingPunct="0">
                <a:spcBef>
                  <a:spcPct val="0"/>
                </a:spcBef>
                <a:buNone/>
              </a:pPr>
              <a:r>
                <a:rPr lang="en-US" sz="2000" i="0" dirty="0" smtClean="0">
                  <a:solidFill>
                    <a:schemeClr val="accent2"/>
                  </a:solidFill>
                  <a:latin typeface="Arial Narrow" pitchFamily="34" charset="0"/>
                  <a:ea typeface="MS PGothic" pitchFamily="34" charset="-128"/>
                </a:rPr>
                <a:t>FNSF-ST</a:t>
              </a:r>
            </a:p>
          </p:txBody>
        </p:sp>
      </p:grpSp>
      <p:sp>
        <p:nvSpPr>
          <p:cNvPr id="26" name="Text Box 39"/>
          <p:cNvSpPr txBox="1">
            <a:spLocks noChangeArrowheads="1"/>
          </p:cNvSpPr>
          <p:nvPr/>
        </p:nvSpPr>
        <p:spPr bwMode="auto">
          <a:xfrm>
            <a:off x="7368540" y="2799457"/>
            <a:ext cx="1203960" cy="400110"/>
          </a:xfrm>
          <a:prstGeom prst="rect">
            <a:avLst/>
          </a:prstGeom>
          <a:solidFill>
            <a:schemeClr val="bg1">
              <a:lumMod val="85000"/>
            </a:schemeClr>
          </a:solidFill>
          <a:ln>
            <a:headEnd/>
            <a:tailEnd/>
          </a:ln>
        </p:spPr>
        <p:style>
          <a:lnRef idx="0">
            <a:schemeClr val="accent3"/>
          </a:lnRef>
          <a:fillRef idx="3">
            <a:schemeClr val="accent3"/>
          </a:fillRef>
          <a:effectRef idx="3">
            <a:schemeClr val="accent3"/>
          </a:effectRef>
          <a:fontRef idx="minor">
            <a:schemeClr val="lt1"/>
          </a:fontRef>
        </p:style>
        <p:txBody>
          <a:bodyPr wrap="square" lIns="0" rIns="0" anchor="ctr">
            <a:spAutoFit/>
          </a:bodyPr>
          <a:lstStyle/>
          <a:p>
            <a:pPr algn="ctr" eaLnBrk="0" hangingPunct="0">
              <a:spcBef>
                <a:spcPct val="0"/>
              </a:spcBef>
              <a:buNone/>
            </a:pPr>
            <a:r>
              <a:rPr lang="en-US" sz="2000" i="0" dirty="0" smtClean="0">
                <a:solidFill>
                  <a:schemeClr val="accent2"/>
                </a:solidFill>
                <a:latin typeface="Arial Narrow" pitchFamily="34" charset="0"/>
                <a:ea typeface="MS PGothic" pitchFamily="34" charset="-128"/>
              </a:rPr>
              <a:t>FNSF-AT</a:t>
            </a:r>
          </a:p>
        </p:txBody>
      </p:sp>
    </p:spTree>
    <p:extLst>
      <p:ext uri="{BB962C8B-B14F-4D97-AF65-F5344CB8AC3E}">
        <p14:creationId xmlns:p14="http://schemas.microsoft.com/office/powerpoint/2010/main" val="3436259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838200"/>
          </a:xfrm>
        </p:spPr>
        <p:txBody>
          <a:bodyPr>
            <a:noAutofit/>
          </a:bodyPr>
          <a:lstStyle/>
          <a:p>
            <a:pPr>
              <a:lnSpc>
                <a:spcPts val="3360"/>
              </a:lnSpc>
            </a:pPr>
            <a:r>
              <a:rPr lang="en-US" b="1" dirty="0" smtClean="0">
                <a:solidFill>
                  <a:srgbClr val="0816FF"/>
                </a:solidFill>
              </a:rPr>
              <a:t>There have been </a:t>
            </a:r>
            <a:r>
              <a:rPr lang="en-US" dirty="0" smtClean="0">
                <a:solidFill>
                  <a:srgbClr val="0816FF"/>
                </a:solidFill>
                <a:latin typeface="Helvetica Neue"/>
                <a:cs typeface="Helvetica Neue"/>
              </a:rPr>
              <a:t>several studies of </a:t>
            </a:r>
            <a:r>
              <a:rPr lang="en-US" dirty="0" smtClean="0">
                <a:solidFill>
                  <a:srgbClr val="0816FF"/>
                </a:solidFill>
              </a:rPr>
              <a:t>ST-FNSF showing the potential attractiveness of this approach</a:t>
            </a:r>
            <a:endParaRPr lang="en-US" b="1" dirty="0">
              <a:solidFill>
                <a:srgbClr val="0816FF"/>
              </a:solidFill>
              <a:latin typeface="Helvetica Neue"/>
              <a:cs typeface="Helvetica Neue"/>
            </a:endParaRPr>
          </a:p>
        </p:txBody>
      </p:sp>
      <p:sp>
        <p:nvSpPr>
          <p:cNvPr id="3" name="Content Placeholder 2"/>
          <p:cNvSpPr>
            <a:spLocks noGrp="1"/>
          </p:cNvSpPr>
          <p:nvPr>
            <p:ph idx="1"/>
          </p:nvPr>
        </p:nvSpPr>
        <p:spPr>
          <a:xfrm>
            <a:off x="152399" y="1103699"/>
            <a:ext cx="5334001" cy="5195501"/>
          </a:xfrm>
        </p:spPr>
        <p:txBody>
          <a:bodyPr>
            <a:noAutofit/>
          </a:bodyPr>
          <a:lstStyle/>
          <a:p>
            <a:pPr marL="0" indent="0">
              <a:spcAft>
                <a:spcPts val="300"/>
              </a:spcAft>
              <a:buNone/>
            </a:pPr>
            <a:r>
              <a:rPr lang="en-US" sz="2000" b="1" dirty="0" smtClean="0">
                <a:latin typeface="Arial" panose="020B0604020202020204" pitchFamily="34" charset="0"/>
                <a:cs typeface="Arial" panose="020B0604020202020204" pitchFamily="34" charset="0"/>
              </a:rPr>
              <a:t>Projected to access high neutron wall loading at moderate R</a:t>
            </a:r>
            <a:r>
              <a:rPr lang="en-US" sz="2000" b="1" baseline="-25000" dirty="0" smtClean="0">
                <a:latin typeface="Arial" panose="020B0604020202020204" pitchFamily="34" charset="0"/>
                <a:cs typeface="Arial" panose="020B0604020202020204" pitchFamily="34" charset="0"/>
              </a:rPr>
              <a:t>0</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P</a:t>
            </a:r>
            <a:r>
              <a:rPr lang="en-US" sz="2000" b="1" baseline="-25000" dirty="0" err="1" smtClean="0">
                <a:latin typeface="Arial" panose="020B0604020202020204" pitchFamily="34" charset="0"/>
                <a:cs typeface="Arial" panose="020B0604020202020204" pitchFamily="34" charset="0"/>
              </a:rPr>
              <a:t>fusion</a:t>
            </a:r>
            <a:r>
              <a:rPr lang="en-US" sz="2000" b="1" dirty="0" smtClean="0">
                <a:latin typeface="Arial" panose="020B0604020202020204" pitchFamily="34" charset="0"/>
                <a:cs typeface="Arial" panose="020B0604020202020204" pitchFamily="34" charset="0"/>
              </a:rPr>
              <a:t> </a:t>
            </a:r>
          </a:p>
          <a:p>
            <a:pPr marL="168275" lvl="1" indent="0">
              <a:spcAft>
                <a:spcPts val="300"/>
              </a:spcAft>
              <a:buNone/>
            </a:pPr>
            <a:r>
              <a:rPr lang="en-US" sz="1600" b="1" dirty="0" err="1" smtClean="0">
                <a:latin typeface="Arial" panose="020B0604020202020204" pitchFamily="34" charset="0"/>
                <a:cs typeface="Arial" panose="020B0604020202020204" pitchFamily="34" charset="0"/>
              </a:rPr>
              <a:t>W</a:t>
            </a:r>
            <a:r>
              <a:rPr lang="en-US" sz="1600" b="1" baseline="-25000" dirty="0" err="1" smtClean="0">
                <a:latin typeface="Arial" panose="020B0604020202020204" pitchFamily="34" charset="0"/>
                <a:cs typeface="Arial" panose="020B0604020202020204" pitchFamily="34" charset="0"/>
              </a:rPr>
              <a:t>n</a:t>
            </a:r>
            <a:r>
              <a:rPr lang="en-US" sz="1600" b="1" dirty="0" smtClean="0">
                <a:latin typeface="Arial" panose="020B0604020202020204" pitchFamily="34" charset="0"/>
                <a:cs typeface="Arial" panose="020B0604020202020204" pitchFamily="34" charset="0"/>
              </a:rPr>
              <a:t> ~ 1-2 MW/m</a:t>
            </a:r>
            <a:r>
              <a:rPr lang="en-US" sz="1600" b="1" baseline="30000" dirty="0" smtClean="0">
                <a:latin typeface="Arial" panose="020B0604020202020204" pitchFamily="34" charset="0"/>
                <a:cs typeface="Arial" panose="020B0604020202020204" pitchFamily="34" charset="0"/>
              </a:rPr>
              <a:t>2</a:t>
            </a:r>
            <a:r>
              <a:rPr lang="en-US" sz="1600" b="1" dirty="0" smtClean="0">
                <a:latin typeface="Arial" panose="020B0604020202020204" pitchFamily="34" charset="0"/>
                <a:cs typeface="Arial" panose="020B0604020202020204" pitchFamily="34" charset="0"/>
              </a:rPr>
              <a:t> , </a:t>
            </a:r>
            <a:r>
              <a:rPr lang="en-US" sz="1600" b="1" dirty="0" err="1" smtClean="0">
                <a:latin typeface="Arial" panose="020B0604020202020204" pitchFamily="34" charset="0"/>
                <a:cs typeface="Arial" panose="020B0604020202020204" pitchFamily="34" charset="0"/>
              </a:rPr>
              <a:t>P</a:t>
            </a:r>
            <a:r>
              <a:rPr lang="en-US" sz="1600" b="1" baseline="-25000" dirty="0" err="1" smtClean="0">
                <a:latin typeface="Arial" panose="020B0604020202020204" pitchFamily="34" charset="0"/>
                <a:cs typeface="Arial" panose="020B0604020202020204" pitchFamily="34" charset="0"/>
              </a:rPr>
              <a:t>fus</a:t>
            </a:r>
            <a:r>
              <a:rPr lang="en-US" sz="1600" b="1" baseline="-25000" dirty="0" smtClean="0">
                <a:latin typeface="Arial" panose="020B0604020202020204" pitchFamily="34" charset="0"/>
                <a:cs typeface="Arial" panose="020B0604020202020204" pitchFamily="34" charset="0"/>
              </a:rPr>
              <a:t> </a:t>
            </a:r>
            <a:r>
              <a:rPr lang="en-US" sz="1600" b="1" dirty="0" smtClean="0">
                <a:latin typeface="Arial" panose="020B0604020202020204" pitchFamily="34" charset="0"/>
                <a:cs typeface="Arial" panose="020B0604020202020204" pitchFamily="34" charset="0"/>
              </a:rPr>
              <a:t>~ 50-200MW, R</a:t>
            </a:r>
            <a:r>
              <a:rPr lang="en-US" sz="1600" b="1" baseline="-25000" dirty="0" smtClean="0">
                <a:latin typeface="Arial" panose="020B0604020202020204" pitchFamily="34" charset="0"/>
                <a:cs typeface="Arial" panose="020B0604020202020204" pitchFamily="34" charset="0"/>
              </a:rPr>
              <a:t>0 </a:t>
            </a:r>
            <a:r>
              <a:rPr lang="en-US" sz="1600" b="1" dirty="0" smtClean="0">
                <a:latin typeface="Arial" panose="020B0604020202020204" pitchFamily="34" charset="0"/>
                <a:cs typeface="Arial" panose="020B0604020202020204" pitchFamily="34" charset="0"/>
              </a:rPr>
              <a:t>~ 0.8-1.8m</a:t>
            </a:r>
            <a:endParaRPr lang="en-US" b="1" dirty="0" smtClean="0">
              <a:latin typeface="Arial" panose="020B0604020202020204" pitchFamily="34" charset="0"/>
              <a:cs typeface="Arial" panose="020B0604020202020204" pitchFamily="34" charset="0"/>
            </a:endParaRPr>
          </a:p>
          <a:p>
            <a:pPr marL="0" indent="0">
              <a:spcAft>
                <a:spcPts val="300"/>
              </a:spcAft>
              <a:buNone/>
            </a:pPr>
            <a:r>
              <a:rPr lang="en-US" sz="2000" b="1" dirty="0" smtClean="0">
                <a:latin typeface="Arial" panose="020B0604020202020204" pitchFamily="34" charset="0"/>
                <a:cs typeface="Arial" panose="020B0604020202020204" pitchFamily="34" charset="0"/>
              </a:rPr>
              <a:t>Modular, </a:t>
            </a:r>
            <a:r>
              <a:rPr lang="en-US" sz="2000" b="1" dirty="0">
                <a:latin typeface="Arial" panose="020B0604020202020204" pitchFamily="34" charset="0"/>
                <a:cs typeface="Arial" panose="020B0604020202020204" pitchFamily="34" charset="0"/>
              </a:rPr>
              <a:t>simplified </a:t>
            </a:r>
            <a:r>
              <a:rPr lang="en-US" sz="2000" b="1" dirty="0" smtClean="0">
                <a:latin typeface="Arial" panose="020B0604020202020204" pitchFamily="34" charset="0"/>
                <a:cs typeface="Arial" panose="020B0604020202020204" pitchFamily="34" charset="0"/>
              </a:rPr>
              <a:t>maintenance </a:t>
            </a:r>
          </a:p>
          <a:p>
            <a:pPr marL="0" indent="0">
              <a:spcAft>
                <a:spcPts val="300"/>
              </a:spcAft>
              <a:buNone/>
            </a:pPr>
            <a:r>
              <a:rPr lang="en-US" sz="2000" b="1" dirty="0" smtClean="0">
                <a:latin typeface="Arial" panose="020B0604020202020204" pitchFamily="34" charset="0"/>
                <a:cs typeface="Arial" panose="020B0604020202020204" pitchFamily="34" charset="0"/>
              </a:rPr>
              <a:t>Tritium </a:t>
            </a:r>
            <a:r>
              <a:rPr lang="en-US" sz="2000" b="1" dirty="0">
                <a:latin typeface="Arial" panose="020B0604020202020204" pitchFamily="34" charset="0"/>
                <a:cs typeface="Arial" panose="020B0604020202020204" pitchFamily="34" charset="0"/>
              </a:rPr>
              <a:t>breeding ratio </a:t>
            </a:r>
            <a:r>
              <a:rPr lang="en-US" sz="2000" b="1" dirty="0" smtClean="0">
                <a:latin typeface="Arial" panose="020B0604020202020204" pitchFamily="34" charset="0"/>
                <a:cs typeface="Arial" panose="020B0604020202020204" pitchFamily="34" charset="0"/>
              </a:rPr>
              <a:t>(TBR) near 1</a:t>
            </a:r>
          </a:p>
          <a:p>
            <a:pPr marL="168275" lvl="1" indent="0">
              <a:spcAft>
                <a:spcPts val="300"/>
              </a:spcAft>
              <a:buNone/>
            </a:pPr>
            <a:r>
              <a:rPr lang="en-US" sz="1800" b="1" dirty="0">
                <a:latin typeface="Arial" panose="020B0604020202020204" pitchFamily="34" charset="0"/>
                <a:cs typeface="Arial" panose="020B0604020202020204" pitchFamily="34" charset="0"/>
              </a:rPr>
              <a:t>R</a:t>
            </a:r>
            <a:r>
              <a:rPr lang="en-US" sz="1800" b="1" dirty="0" smtClean="0">
                <a:latin typeface="Arial" panose="020B0604020202020204" pitchFamily="34" charset="0"/>
                <a:cs typeface="Arial" panose="020B0604020202020204" pitchFamily="34" charset="0"/>
              </a:rPr>
              <a:t>equires sufficiently large R</a:t>
            </a:r>
            <a:r>
              <a:rPr lang="en-US" sz="1800" b="1" baseline="-25000" dirty="0" smtClean="0">
                <a:latin typeface="Arial" panose="020B0604020202020204" pitchFamily="34" charset="0"/>
                <a:cs typeface="Arial" panose="020B0604020202020204" pitchFamily="34" charset="0"/>
              </a:rPr>
              <a:t>0</a:t>
            </a:r>
            <a:r>
              <a:rPr lang="en-US" sz="1800" b="1" dirty="0" smtClean="0">
                <a:latin typeface="Arial" panose="020B0604020202020204" pitchFamily="34" charset="0"/>
                <a:cs typeface="Arial" panose="020B0604020202020204" pitchFamily="34" charset="0"/>
              </a:rPr>
              <a:t>, careful design</a:t>
            </a:r>
          </a:p>
          <a:p>
            <a:pPr marL="0" indent="0">
              <a:spcAft>
                <a:spcPts val="300"/>
              </a:spcAft>
              <a:buNone/>
            </a:pPr>
            <a:endParaRPr lang="en-US" sz="1800" b="1" dirty="0" smtClean="0">
              <a:latin typeface="Arial" panose="020B0604020202020204" pitchFamily="34" charset="0"/>
              <a:cs typeface="Arial" panose="020B0604020202020204" pitchFamily="34" charset="0"/>
            </a:endParaRPr>
          </a:p>
          <a:p>
            <a:pPr marL="0" indent="0">
              <a:spcAft>
                <a:spcPts val="300"/>
              </a:spcAft>
              <a:buNone/>
            </a:pPr>
            <a:r>
              <a:rPr lang="en-US" sz="2000" b="1" dirty="0" smtClean="0">
                <a:latin typeface="Arial" panose="020B0604020202020204" pitchFamily="34" charset="0"/>
                <a:cs typeface="Arial" panose="020B0604020202020204" pitchFamily="34" charset="0"/>
              </a:rPr>
              <a:t>R&amp;D Needs for an ST-FNSF</a:t>
            </a:r>
            <a:endParaRPr lang="en-US" sz="1400" b="1" dirty="0" smtClean="0">
              <a:latin typeface="Arial" panose="020B0604020202020204" pitchFamily="34" charset="0"/>
              <a:cs typeface="Arial" panose="020B0604020202020204" pitchFamily="34" charset="0"/>
            </a:endParaRPr>
          </a:p>
          <a:p>
            <a:pPr marL="114300" lvl="1" indent="0">
              <a:spcAft>
                <a:spcPts val="300"/>
              </a:spcAft>
              <a:buNone/>
            </a:pPr>
            <a:r>
              <a:rPr lang="en-US" sz="1800" b="1" dirty="0">
                <a:cs typeface="Arial" panose="020B0604020202020204" pitchFamily="34" charset="0"/>
              </a:rPr>
              <a:t>Non-inductive start-up, ramp-up, </a:t>
            </a:r>
            <a:r>
              <a:rPr lang="en-US" sz="1800" b="1" dirty="0" smtClean="0">
                <a:cs typeface="Arial" panose="020B0604020202020204" pitchFamily="34" charset="0"/>
              </a:rPr>
              <a:t>sustainment</a:t>
            </a:r>
          </a:p>
          <a:p>
            <a:pPr marL="284162" lvl="2" indent="0">
              <a:spcAft>
                <a:spcPts val="300"/>
              </a:spcAft>
              <a:buNone/>
            </a:pPr>
            <a:r>
              <a:rPr lang="en-US" sz="1600" b="1" dirty="0" smtClean="0">
                <a:latin typeface="Arial Narrow" panose="020B0606020202030204" pitchFamily="34" charset="0"/>
              </a:rPr>
              <a:t>Low-A </a:t>
            </a:r>
            <a:r>
              <a:rPr lang="en-US" sz="1600" b="1" dirty="0" smtClean="0">
                <a:latin typeface="Arial Narrow" panose="020B0606020202030204" pitchFamily="34" charset="0"/>
                <a:sym typeface="Wingdings" panose="05000000000000000000" pitchFamily="2" charset="2"/>
              </a:rPr>
              <a:t> </a:t>
            </a:r>
            <a:r>
              <a:rPr lang="en-US" sz="1600" b="1" dirty="0" smtClean="0">
                <a:latin typeface="Arial Narrow" panose="020B0606020202030204" pitchFamily="34" charset="0"/>
              </a:rPr>
              <a:t>minimal </a:t>
            </a:r>
            <a:r>
              <a:rPr lang="en-US" sz="1600" b="1" dirty="0">
                <a:latin typeface="Arial Narrow" panose="020B0606020202030204" pitchFamily="34" charset="0"/>
              </a:rPr>
              <a:t>inboard </a:t>
            </a:r>
            <a:r>
              <a:rPr lang="en-US" sz="1600" b="1" dirty="0" smtClean="0">
                <a:latin typeface="Arial Narrow" panose="020B0606020202030204" pitchFamily="34" charset="0"/>
              </a:rPr>
              <a:t>shield </a:t>
            </a:r>
            <a:r>
              <a:rPr lang="en-US" sz="1600" b="1" dirty="0">
                <a:latin typeface="Arial Narrow" panose="020B0606020202030204" pitchFamily="34" charset="0"/>
                <a:sym typeface="Wingdings" panose="05000000000000000000" pitchFamily="2" charset="2"/>
              </a:rPr>
              <a:t></a:t>
            </a:r>
            <a:r>
              <a:rPr lang="en-US" sz="1600" b="1" dirty="0">
                <a:latin typeface="Arial Narrow" panose="020B0606020202030204" pitchFamily="34" charset="0"/>
              </a:rPr>
              <a:t> no/small </a:t>
            </a:r>
            <a:r>
              <a:rPr lang="en-US" sz="1600" b="1" dirty="0" smtClean="0">
                <a:latin typeface="Arial Narrow" panose="020B0606020202030204" pitchFamily="34" charset="0"/>
              </a:rPr>
              <a:t> transformer</a:t>
            </a:r>
            <a:endParaRPr lang="en-US" sz="1600" b="1" dirty="0">
              <a:latin typeface="Arial Narrow" panose="020B0606020202030204" pitchFamily="34" charset="0"/>
              <a:cs typeface="Arial" panose="020B0604020202020204" pitchFamily="34" charset="0"/>
            </a:endParaRPr>
          </a:p>
          <a:p>
            <a:pPr marL="114300" lvl="1" indent="0">
              <a:spcAft>
                <a:spcPts val="300"/>
              </a:spcAft>
              <a:buNone/>
            </a:pPr>
            <a:r>
              <a:rPr lang="en-US" sz="1800" b="1" dirty="0">
                <a:cs typeface="Arial" panose="020B0604020202020204" pitchFamily="34" charset="0"/>
              </a:rPr>
              <a:t>Confinement scaling (</a:t>
            </a:r>
            <a:r>
              <a:rPr lang="en-US" sz="1800" b="1" dirty="0" smtClean="0">
                <a:cs typeface="Arial" panose="020B0604020202020204" pitchFamily="34" charset="0"/>
              </a:rPr>
              <a:t>especially electrons)</a:t>
            </a:r>
            <a:endParaRPr lang="en-US" sz="1800" b="1" dirty="0">
              <a:cs typeface="Arial" panose="020B0604020202020204" pitchFamily="34" charset="0"/>
            </a:endParaRPr>
          </a:p>
          <a:p>
            <a:pPr marL="114300" lvl="1" indent="0">
              <a:spcAft>
                <a:spcPts val="300"/>
              </a:spcAft>
              <a:buNone/>
            </a:pPr>
            <a:r>
              <a:rPr lang="en-US" sz="1800" b="1" dirty="0" smtClean="0">
                <a:cs typeface="Arial" panose="020B0604020202020204" pitchFamily="34" charset="0"/>
              </a:rPr>
              <a:t>Stability </a:t>
            </a:r>
            <a:r>
              <a:rPr lang="en-US" sz="1800" b="1" dirty="0">
                <a:cs typeface="Arial" panose="020B0604020202020204" pitchFamily="34" charset="0"/>
              </a:rPr>
              <a:t>and steady-state control</a:t>
            </a:r>
          </a:p>
          <a:p>
            <a:pPr marL="114300" lvl="1" indent="0">
              <a:spcAft>
                <a:spcPts val="300"/>
              </a:spcAft>
              <a:buNone/>
            </a:pPr>
            <a:r>
              <a:rPr lang="en-US" sz="1800" b="1" dirty="0" err="1">
                <a:cs typeface="Arial" panose="020B0604020202020204" pitchFamily="34" charset="0"/>
              </a:rPr>
              <a:t>Divertor</a:t>
            </a:r>
            <a:r>
              <a:rPr lang="en-US" sz="1800" b="1" dirty="0">
                <a:cs typeface="Arial" panose="020B0604020202020204" pitchFamily="34" charset="0"/>
              </a:rPr>
              <a:t> solutions for </a:t>
            </a:r>
            <a:r>
              <a:rPr lang="en-US" sz="1800" b="1" dirty="0" smtClean="0">
                <a:cs typeface="Arial" panose="020B0604020202020204" pitchFamily="34" charset="0"/>
              </a:rPr>
              <a:t>high </a:t>
            </a:r>
            <a:r>
              <a:rPr lang="en-US" sz="1800" b="1" dirty="0">
                <a:cs typeface="Arial" panose="020B0604020202020204" pitchFamily="34" charset="0"/>
              </a:rPr>
              <a:t>heat flux</a:t>
            </a:r>
          </a:p>
          <a:p>
            <a:pPr marL="114300" lvl="1" indent="0">
              <a:spcAft>
                <a:spcPts val="300"/>
              </a:spcAft>
              <a:buNone/>
            </a:pPr>
            <a:r>
              <a:rPr lang="en-US" sz="1800" b="1" dirty="0" smtClean="0">
                <a:cs typeface="Arial" panose="020B0604020202020204" pitchFamily="34" charset="0"/>
              </a:rPr>
              <a:t>Radiation-tolerant magnets, design </a:t>
            </a:r>
            <a:endParaRPr lang="en-US" sz="1800" b="1" dirty="0">
              <a:cs typeface="Arial" panose="020B0604020202020204" pitchFamily="34" charset="0"/>
            </a:endParaRPr>
          </a:p>
          <a:p>
            <a:pPr marL="0" indent="0">
              <a:spcAft>
                <a:spcPts val="300"/>
              </a:spcAft>
              <a:buNone/>
            </a:pPr>
            <a:endParaRPr lang="en-US" sz="2800" b="1" dirty="0" smtClean="0">
              <a:latin typeface="Arial" panose="020B0604020202020204" pitchFamily="34" charset="0"/>
              <a:cs typeface="Arial" panose="020B0604020202020204" pitchFamily="34" charset="0"/>
            </a:endParaRPr>
          </a:p>
        </p:txBody>
      </p:sp>
      <p:grpSp>
        <p:nvGrpSpPr>
          <p:cNvPr id="11" name="Group 10"/>
          <p:cNvGrpSpPr/>
          <p:nvPr/>
        </p:nvGrpSpPr>
        <p:grpSpPr>
          <a:xfrm>
            <a:off x="5669206" y="4165501"/>
            <a:ext cx="1524000" cy="2091003"/>
            <a:chOff x="7513394" y="4142752"/>
            <a:chExt cx="1524000" cy="2091003"/>
          </a:xfrm>
        </p:grpSpPr>
        <p:pic>
          <p:nvPicPr>
            <p:cNvPr id="34" name="Picture 2"/>
            <p:cNvPicPr>
              <a:picLocks noChangeAspect="1" noChangeArrowheads="1"/>
            </p:cNvPicPr>
            <p:nvPr/>
          </p:nvPicPr>
          <p:blipFill>
            <a:blip r:embed="rId2" cstate="print"/>
            <a:srcRect/>
            <a:stretch>
              <a:fillRect/>
            </a:stretch>
          </p:blipFill>
          <p:spPr bwMode="auto">
            <a:xfrm>
              <a:off x="7513394" y="4142752"/>
              <a:ext cx="1524000" cy="1759758"/>
            </a:xfrm>
            <a:prstGeom prst="rect">
              <a:avLst/>
            </a:prstGeom>
            <a:noFill/>
            <a:ln w="9525">
              <a:noFill/>
              <a:miter lim="800000"/>
              <a:headEnd/>
              <a:tailEnd/>
            </a:ln>
          </p:spPr>
        </p:pic>
        <p:sp>
          <p:nvSpPr>
            <p:cNvPr id="40" name="TextBox 39"/>
            <p:cNvSpPr txBox="1"/>
            <p:nvPr/>
          </p:nvSpPr>
          <p:spPr>
            <a:xfrm>
              <a:off x="7559188" y="5895201"/>
              <a:ext cx="1426994" cy="338554"/>
            </a:xfrm>
            <a:prstGeom prst="rect">
              <a:avLst/>
            </a:prstGeom>
            <a:noFill/>
          </p:spPr>
          <p:txBody>
            <a:bodyPr wrap="none">
              <a:spAutoFit/>
            </a:bodyPr>
            <a:lstStyle/>
            <a:p>
              <a:pPr algn="ctr">
                <a:buNone/>
                <a:defRPr/>
              </a:pPr>
              <a:r>
                <a:rPr lang="en-US" sz="1600" b="1" i="0" dirty="0" smtClean="0">
                  <a:solidFill>
                    <a:schemeClr val="tx1"/>
                  </a:solidFill>
                  <a:latin typeface="Helvetica" charset="0"/>
                  <a:cs typeface="Arial" charset="0"/>
                </a:rPr>
                <a:t>Culham (UK)</a:t>
              </a:r>
              <a:endParaRPr lang="en-US" sz="1600" b="1" i="0" dirty="0">
                <a:solidFill>
                  <a:schemeClr val="tx1"/>
                </a:solidFill>
                <a:latin typeface="Helvetica" charset="0"/>
                <a:cs typeface="Arial" charset="0"/>
              </a:endParaRPr>
            </a:p>
          </p:txBody>
        </p:sp>
      </p:grpSp>
      <p:grpSp>
        <p:nvGrpSpPr>
          <p:cNvPr id="8" name="Group 7"/>
          <p:cNvGrpSpPr/>
          <p:nvPr/>
        </p:nvGrpSpPr>
        <p:grpSpPr>
          <a:xfrm>
            <a:off x="7473546" y="4368495"/>
            <a:ext cx="1479954" cy="1900709"/>
            <a:chOff x="3962400" y="4156839"/>
            <a:chExt cx="1479954" cy="1900709"/>
          </a:xfrm>
        </p:grpSpPr>
        <p:pic>
          <p:nvPicPr>
            <p:cNvPr id="37" name="Picture 7" descr="Picture 1.png"/>
            <p:cNvPicPr>
              <a:picLocks noChangeAspect="1"/>
            </p:cNvPicPr>
            <p:nvPr/>
          </p:nvPicPr>
          <p:blipFill>
            <a:blip r:embed="rId3" cstate="print"/>
            <a:srcRect/>
            <a:stretch>
              <a:fillRect/>
            </a:stretch>
          </p:blipFill>
          <p:spPr bwMode="auto">
            <a:xfrm>
              <a:off x="3962400" y="4156839"/>
              <a:ext cx="1479954" cy="1559859"/>
            </a:xfrm>
            <a:prstGeom prst="rect">
              <a:avLst/>
            </a:prstGeom>
            <a:noFill/>
            <a:ln w="9525">
              <a:noFill/>
              <a:miter lim="800000"/>
              <a:headEnd/>
              <a:tailEnd/>
            </a:ln>
          </p:spPr>
        </p:pic>
        <p:sp>
          <p:nvSpPr>
            <p:cNvPr id="41" name="TextBox 40"/>
            <p:cNvSpPr txBox="1"/>
            <p:nvPr/>
          </p:nvSpPr>
          <p:spPr>
            <a:xfrm>
              <a:off x="4144704" y="5718994"/>
              <a:ext cx="1145250" cy="338554"/>
            </a:xfrm>
            <a:prstGeom prst="rect">
              <a:avLst/>
            </a:prstGeom>
            <a:noFill/>
          </p:spPr>
          <p:txBody>
            <a:bodyPr wrap="none">
              <a:spAutoFit/>
            </a:bodyPr>
            <a:lstStyle/>
            <a:p>
              <a:pPr algn="ctr">
                <a:buNone/>
                <a:defRPr/>
              </a:pPr>
              <a:r>
                <a:rPr lang="en-US" sz="1600" b="1" i="0" dirty="0">
                  <a:solidFill>
                    <a:schemeClr val="tx1"/>
                  </a:solidFill>
                  <a:latin typeface="Helvetica" charset="0"/>
                  <a:cs typeface="Arial" charset="0"/>
                </a:rPr>
                <a:t>UT Austin</a:t>
              </a:r>
              <a:endParaRPr lang="en-US" sz="1200" b="1" i="0" dirty="0">
                <a:solidFill>
                  <a:schemeClr val="tx1"/>
                </a:solidFill>
                <a:latin typeface="Helvetica" charset="0"/>
                <a:cs typeface="Arial" charset="0"/>
              </a:endParaRPr>
            </a:p>
          </p:txBody>
        </p:sp>
      </p:grpSp>
      <p:grpSp>
        <p:nvGrpSpPr>
          <p:cNvPr id="4" name="Group 3"/>
          <p:cNvGrpSpPr/>
          <p:nvPr/>
        </p:nvGrpSpPr>
        <p:grpSpPr>
          <a:xfrm>
            <a:off x="7513394" y="2039059"/>
            <a:ext cx="1488880" cy="2075741"/>
            <a:chOff x="7513394" y="2115259"/>
            <a:chExt cx="1488880" cy="2075741"/>
          </a:xfrm>
        </p:grpSpPr>
        <p:pic>
          <p:nvPicPr>
            <p:cNvPr id="20" name="Picture 2"/>
            <p:cNvPicPr>
              <a:picLocks noChangeAspect="1" noChangeArrowheads="1"/>
            </p:cNvPicPr>
            <p:nvPr/>
          </p:nvPicPr>
          <p:blipFill>
            <a:blip r:embed="rId4" cstate="print"/>
            <a:srcRect/>
            <a:stretch>
              <a:fillRect/>
            </a:stretch>
          </p:blipFill>
          <p:spPr bwMode="auto">
            <a:xfrm>
              <a:off x="7513394" y="2115259"/>
              <a:ext cx="1488880" cy="1815053"/>
            </a:xfrm>
            <a:prstGeom prst="rect">
              <a:avLst/>
            </a:prstGeom>
            <a:noFill/>
            <a:ln w="9525">
              <a:noFill/>
              <a:miter lim="800000"/>
              <a:headEnd/>
              <a:tailEnd/>
            </a:ln>
          </p:spPr>
        </p:pic>
        <p:sp>
          <p:nvSpPr>
            <p:cNvPr id="42" name="TextBox 41"/>
            <p:cNvSpPr txBox="1"/>
            <p:nvPr/>
          </p:nvSpPr>
          <p:spPr>
            <a:xfrm>
              <a:off x="7848600" y="3852446"/>
              <a:ext cx="764953" cy="338554"/>
            </a:xfrm>
            <a:prstGeom prst="rect">
              <a:avLst/>
            </a:prstGeom>
            <a:noFill/>
          </p:spPr>
          <p:txBody>
            <a:bodyPr wrap="none">
              <a:spAutoFit/>
            </a:bodyPr>
            <a:lstStyle/>
            <a:p>
              <a:pPr>
                <a:buNone/>
                <a:defRPr/>
              </a:pPr>
              <a:r>
                <a:rPr lang="en-US" sz="1600" b="1" i="0" dirty="0">
                  <a:solidFill>
                    <a:schemeClr val="tx1"/>
                  </a:solidFill>
                  <a:latin typeface="Helvetica" charset="0"/>
                  <a:cs typeface="Arial" charset="0"/>
                </a:rPr>
                <a:t>ORNL</a:t>
              </a:r>
            </a:p>
          </p:txBody>
        </p:sp>
      </p:grpSp>
      <p:grpSp>
        <p:nvGrpSpPr>
          <p:cNvPr id="5" name="Group 4"/>
          <p:cNvGrpSpPr/>
          <p:nvPr/>
        </p:nvGrpSpPr>
        <p:grpSpPr>
          <a:xfrm>
            <a:off x="5410200" y="1490246"/>
            <a:ext cx="1981200" cy="2624554"/>
            <a:chOff x="5410200" y="1524000"/>
            <a:chExt cx="1981200" cy="2624554"/>
          </a:xfrm>
        </p:grpSpPr>
        <p:grpSp>
          <p:nvGrpSpPr>
            <p:cNvPr id="25" name="Group 24"/>
            <p:cNvGrpSpPr/>
            <p:nvPr/>
          </p:nvGrpSpPr>
          <p:grpSpPr>
            <a:xfrm>
              <a:off x="5410200" y="1524000"/>
              <a:ext cx="1981200" cy="2537349"/>
              <a:chOff x="6298248" y="2213610"/>
              <a:chExt cx="2765330" cy="3501390"/>
            </a:xfrm>
          </p:grpSpPr>
          <p:pic>
            <p:nvPicPr>
              <p:cNvPr id="23"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574" t="16028" r="24157" b="1858"/>
              <a:stretch/>
            </p:blipFill>
            <p:spPr bwMode="auto">
              <a:xfrm>
                <a:off x="6298248" y="2213610"/>
                <a:ext cx="276533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8686800" y="5334000"/>
                <a:ext cx="152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sz="2400"/>
              </a:p>
            </p:txBody>
          </p:sp>
        </p:grpSp>
        <p:sp>
          <p:nvSpPr>
            <p:cNvPr id="43" name="TextBox 42"/>
            <p:cNvSpPr txBox="1"/>
            <p:nvPr/>
          </p:nvSpPr>
          <p:spPr>
            <a:xfrm>
              <a:off x="6096000" y="3810000"/>
              <a:ext cx="718466" cy="338554"/>
            </a:xfrm>
            <a:prstGeom prst="rect">
              <a:avLst/>
            </a:prstGeom>
            <a:noFill/>
          </p:spPr>
          <p:txBody>
            <a:bodyPr wrap="none">
              <a:spAutoFit/>
            </a:bodyPr>
            <a:lstStyle/>
            <a:p>
              <a:pPr>
                <a:buNone/>
                <a:defRPr/>
              </a:pPr>
              <a:r>
                <a:rPr lang="en-US" sz="1600" b="1" i="0" dirty="0">
                  <a:solidFill>
                    <a:schemeClr val="tx1"/>
                  </a:solidFill>
                  <a:latin typeface="Helvetica" charset="0"/>
                  <a:cs typeface="Arial" charset="0"/>
                </a:rPr>
                <a:t>PPPL</a:t>
              </a:r>
            </a:p>
          </p:txBody>
        </p:sp>
      </p:grpSp>
      <p:sp>
        <p:nvSpPr>
          <p:cNvPr id="12" name="Rectangle 11"/>
          <p:cNvSpPr/>
          <p:nvPr/>
        </p:nvSpPr>
        <p:spPr>
          <a:xfrm>
            <a:off x="5791200" y="990600"/>
            <a:ext cx="3211074" cy="338554"/>
          </a:xfrm>
          <a:prstGeom prst="rect">
            <a:avLst/>
          </a:prstGeom>
        </p:spPr>
        <p:txBody>
          <a:bodyPr wrap="square">
            <a:spAutoFit/>
          </a:bodyPr>
          <a:lstStyle/>
          <a:p>
            <a:pPr algn="ctr">
              <a:buNone/>
            </a:pPr>
            <a:r>
              <a:rPr lang="en-US" sz="1600" b="1" i="0" dirty="0" smtClean="0">
                <a:solidFill>
                  <a:srgbClr val="FF0000"/>
                </a:solidFill>
              </a:rPr>
              <a:t>Example ST-FNSF concepts</a:t>
            </a:r>
            <a:endParaRPr lang="en-US" sz="1600" i="0" dirty="0">
              <a:solidFill>
                <a:srgbClr val="FF0000"/>
              </a:solidFill>
            </a:endParaRPr>
          </a:p>
        </p:txBody>
      </p:sp>
      <p:sp>
        <p:nvSpPr>
          <p:cNvPr id="6" name="Right Arrow 5"/>
          <p:cNvSpPr/>
          <p:nvPr/>
        </p:nvSpPr>
        <p:spPr bwMode="auto">
          <a:xfrm>
            <a:off x="5181600" y="2514600"/>
            <a:ext cx="533400" cy="381000"/>
          </a:xfrm>
          <a:prstGeom prst="rightArrow">
            <a:avLst>
              <a:gd name="adj1" fmla="val 65822"/>
              <a:gd name="adj2" fmla="val 50000"/>
            </a:avLst>
          </a:prstGeom>
          <a:solidFill>
            <a:schemeClr val="bg1">
              <a:lumMod val="85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21" name="Slide Number Placeholder 40"/>
          <p:cNvSpPr>
            <a:spLocks noGrp="1"/>
          </p:cNvSpPr>
          <p:nvPr>
            <p:ph type="sldNum" sz="quarter" idx="12"/>
          </p:nvPr>
        </p:nvSpPr>
        <p:spPr>
          <a:xfrm>
            <a:off x="7010400" y="65436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B3E225C9-5E06-9048-8B86-4D3E30C17EA2}" type="slidenum">
              <a:rPr lang="en-US" sz="1400" b="0" i="0">
                <a:solidFill>
                  <a:schemeClr val="accent2"/>
                </a:solidFill>
                <a:latin typeface="Times" charset="0"/>
              </a:rPr>
              <a:pPr/>
              <a:t>12</a:t>
            </a:fld>
            <a:endParaRPr lang="en-US" sz="1400" b="0" i="0" dirty="0">
              <a:solidFill>
                <a:schemeClr val="accent2"/>
              </a:solidFill>
              <a:latin typeface="Times" charset="0"/>
            </a:endParaRPr>
          </a:p>
        </p:txBody>
      </p:sp>
    </p:spTree>
    <p:extLst>
      <p:ext uri="{BB962C8B-B14F-4D97-AF65-F5344CB8AC3E}">
        <p14:creationId xmlns:p14="http://schemas.microsoft.com/office/powerpoint/2010/main" val="9176724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2"/>
          </p:nvPr>
        </p:nvSpPr>
        <p:spPr>
          <a:xfrm>
            <a:off x="7239000" y="6527800"/>
            <a:ext cx="1905000" cy="457200"/>
          </a:xfrm>
          <a:noFill/>
        </p:spPr>
        <p:txBody>
          <a:bodyPr anchor="t"/>
          <a:lstStyle/>
          <a:p>
            <a:fld id="{338AFD17-9088-4C77-B107-6A6359279C2A}" type="slidenum">
              <a:rPr lang="en-US" sz="1400" b="0">
                <a:latin typeface="Times" charset="0"/>
              </a:rPr>
              <a:pPr/>
              <a:t>13</a:t>
            </a:fld>
            <a:endParaRPr lang="en-US" sz="1400" b="0" dirty="0">
              <a:latin typeface="Times" charset="0"/>
            </a:endParaRPr>
          </a:p>
        </p:txBody>
      </p:sp>
      <p:sp>
        <p:nvSpPr>
          <p:cNvPr id="17410" name="Rectangle 3"/>
          <p:cNvSpPr>
            <a:spLocks noGrp="1" noChangeArrowheads="1"/>
          </p:cNvSpPr>
          <p:nvPr>
            <p:ph type="body" idx="1"/>
          </p:nvPr>
        </p:nvSpPr>
        <p:spPr>
          <a:xfrm>
            <a:off x="217459" y="1001297"/>
            <a:ext cx="8750300" cy="4419600"/>
          </a:xfrm>
        </p:spPr>
        <p:txBody>
          <a:bodyPr/>
          <a:lstStyle/>
          <a:p>
            <a:pPr marL="231775" indent="-231775">
              <a:lnSpc>
                <a:spcPts val="2880"/>
              </a:lnSpc>
              <a:spcBef>
                <a:spcPts val="2472"/>
              </a:spcBef>
              <a:spcAft>
                <a:spcPts val="600"/>
              </a:spcAft>
            </a:pPr>
            <a:r>
              <a:rPr lang="en-US" b="1" dirty="0" smtClean="0">
                <a:solidFill>
                  <a:srgbClr val="7F7F7F"/>
                </a:solidFill>
              </a:rPr>
              <a:t>Unique ST properties</a:t>
            </a:r>
            <a:endParaRPr lang="en-US" b="1" dirty="0">
              <a:solidFill>
                <a:srgbClr val="7F7F7F"/>
              </a:solidFill>
            </a:endParaRPr>
          </a:p>
          <a:p>
            <a:pPr marL="231775" indent="-231775">
              <a:lnSpc>
                <a:spcPts val="2880"/>
              </a:lnSpc>
              <a:spcBef>
                <a:spcPts val="2472"/>
              </a:spcBef>
              <a:spcAft>
                <a:spcPts val="600"/>
              </a:spcAft>
            </a:pPr>
            <a:r>
              <a:rPr lang="en-US" b="1" dirty="0" smtClean="0">
                <a:solidFill>
                  <a:srgbClr val="7F7F7F"/>
                </a:solidFill>
              </a:rPr>
              <a:t>ST Fusion Energy Development Path</a:t>
            </a:r>
          </a:p>
          <a:p>
            <a:pPr marL="231775" indent="-231775">
              <a:lnSpc>
                <a:spcPts val="2880"/>
              </a:lnSpc>
              <a:spcBef>
                <a:spcPts val="2472"/>
              </a:spcBef>
              <a:spcAft>
                <a:spcPts val="600"/>
              </a:spcAft>
            </a:pPr>
            <a:r>
              <a:rPr lang="en-US" sz="2800" b="1" dirty="0"/>
              <a:t>World ST Facilities</a:t>
            </a:r>
            <a:endParaRPr lang="en-US" sz="2800" b="1" dirty="0" smtClean="0"/>
          </a:p>
          <a:p>
            <a:pPr marL="231775" indent="-231775">
              <a:lnSpc>
                <a:spcPts val="2880"/>
              </a:lnSpc>
              <a:spcBef>
                <a:spcPts val="2472"/>
              </a:spcBef>
              <a:spcAft>
                <a:spcPts val="600"/>
              </a:spcAft>
            </a:pPr>
            <a:r>
              <a:rPr lang="en-US" b="1" dirty="0" smtClean="0">
                <a:solidFill>
                  <a:srgbClr val="7F7F7F"/>
                </a:solidFill>
              </a:rPr>
              <a:t>Unique </a:t>
            </a:r>
            <a:r>
              <a:rPr lang="en-US" b="1" dirty="0">
                <a:solidFill>
                  <a:srgbClr val="7F7F7F"/>
                </a:solidFill>
              </a:rPr>
              <a:t>ST Physics </a:t>
            </a:r>
            <a:r>
              <a:rPr lang="en-US" b="1" dirty="0" smtClean="0">
                <a:solidFill>
                  <a:srgbClr val="7F7F7F"/>
                </a:solidFill>
              </a:rPr>
              <a:t>Regimes</a:t>
            </a:r>
            <a:endParaRPr lang="en-US" b="1" dirty="0">
              <a:solidFill>
                <a:srgbClr val="7F7F7F"/>
              </a:solidFill>
            </a:endParaRPr>
          </a:p>
          <a:p>
            <a:pPr marL="231775" indent="-231775">
              <a:lnSpc>
                <a:spcPts val="2880"/>
              </a:lnSpc>
              <a:spcBef>
                <a:spcPts val="2472"/>
              </a:spcBef>
              <a:spcAft>
                <a:spcPts val="600"/>
              </a:spcAft>
            </a:pPr>
            <a:r>
              <a:rPr lang="en-US" b="1" dirty="0" smtClean="0">
                <a:solidFill>
                  <a:srgbClr val="7F7F7F"/>
                </a:solidFill>
              </a:rPr>
              <a:t>ST-FNSF Relevant Experiments </a:t>
            </a:r>
          </a:p>
          <a:p>
            <a:pPr marL="231775" indent="-231775">
              <a:lnSpc>
                <a:spcPts val="2880"/>
              </a:lnSpc>
              <a:spcBef>
                <a:spcPts val="2472"/>
              </a:spcBef>
              <a:spcAft>
                <a:spcPts val="600"/>
              </a:spcAft>
            </a:pPr>
            <a:r>
              <a:rPr lang="en-US" b="1" dirty="0" smtClean="0">
                <a:solidFill>
                  <a:srgbClr val="7F7F7F"/>
                </a:solidFill>
              </a:rPr>
              <a:t>ST Facility Upgrade Status </a:t>
            </a:r>
          </a:p>
          <a:p>
            <a:pPr marL="231775" indent="-231775">
              <a:lnSpc>
                <a:spcPts val="2880"/>
              </a:lnSpc>
              <a:spcBef>
                <a:spcPts val="2472"/>
              </a:spcBef>
              <a:spcAft>
                <a:spcPts val="600"/>
              </a:spcAft>
            </a:pPr>
            <a:r>
              <a:rPr lang="en-US" b="1" dirty="0" smtClean="0">
                <a:solidFill>
                  <a:srgbClr val="7F7F7F"/>
                </a:solidFill>
              </a:rPr>
              <a:t>Summary </a:t>
            </a:r>
          </a:p>
        </p:txBody>
      </p:sp>
      <p:sp>
        <p:nvSpPr>
          <p:cNvPr id="17411" name="Rectangle 43"/>
          <p:cNvSpPr>
            <a:spLocks noChangeArrowheads="1"/>
          </p:cNvSpPr>
          <p:nvPr/>
        </p:nvSpPr>
        <p:spPr bwMode="auto">
          <a:xfrm>
            <a:off x="0" y="2828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5280"/>
              </a:lnSpc>
              <a:spcBef>
                <a:spcPct val="0"/>
              </a:spcBef>
              <a:spcAft>
                <a:spcPts val="600"/>
              </a:spcAft>
              <a:buFontTx/>
              <a:buNone/>
            </a:pPr>
            <a:r>
              <a:rPr lang="en-US" sz="4400" i="0" dirty="0">
                <a:solidFill>
                  <a:srgbClr val="0816FF"/>
                </a:solidFill>
              </a:rPr>
              <a:t>Talk Outline</a:t>
            </a:r>
            <a:endParaRPr lang="en-US" sz="3200" i="0" dirty="0">
              <a:solidFill>
                <a:srgbClr val="0816FF"/>
              </a:solidFill>
              <a:latin typeface="Helvetica Neue" charset="0"/>
            </a:endParaRPr>
          </a:p>
        </p:txBody>
      </p:sp>
    </p:spTree>
    <p:extLst>
      <p:ext uri="{BB962C8B-B14F-4D97-AF65-F5344CB8AC3E}">
        <p14:creationId xmlns:p14="http://schemas.microsoft.com/office/powerpoint/2010/main" val="40433361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600"/>
              </a:spcAft>
              <a:buFontTx/>
              <a:buNone/>
            </a:pPr>
            <a:r>
              <a:rPr lang="en-US" sz="2800" i="0" dirty="0" smtClean="0">
                <a:solidFill>
                  <a:srgbClr val="0816FF"/>
                </a:solidFill>
              </a:rPr>
              <a:t>Operating ST Research Facilities Since 2000</a:t>
            </a:r>
          </a:p>
          <a:p>
            <a:pPr algn="ctr" eaLnBrk="0" hangingPunct="0">
              <a:lnSpc>
                <a:spcPts val="2880"/>
              </a:lnSpc>
              <a:spcBef>
                <a:spcPct val="0"/>
              </a:spcBef>
              <a:spcAft>
                <a:spcPts val="0"/>
              </a:spcAft>
              <a:buFontTx/>
              <a:buNone/>
            </a:pPr>
            <a:r>
              <a:rPr lang="en-US" sz="2000" i="0" dirty="0" smtClean="0">
                <a:solidFill>
                  <a:srgbClr val="FF0000"/>
                </a:solidFill>
                <a:latin typeface="Helvetica Neue" charset="0"/>
              </a:rPr>
              <a:t>NSTX and MAST: MA-class STs, Smaller STs addressing topical issues</a:t>
            </a:r>
            <a:endParaRPr lang="en-US" sz="1400" i="0" dirty="0">
              <a:solidFill>
                <a:srgbClr val="FF0000"/>
              </a:solidFill>
              <a:latin typeface="Helvetica Neue" charset="0"/>
            </a:endParaRPr>
          </a:p>
        </p:txBody>
      </p:sp>
      <p:grpSp>
        <p:nvGrpSpPr>
          <p:cNvPr id="158" name="Group 157"/>
          <p:cNvGrpSpPr/>
          <p:nvPr/>
        </p:nvGrpSpPr>
        <p:grpSpPr>
          <a:xfrm>
            <a:off x="2171700" y="3913215"/>
            <a:ext cx="5397500" cy="2614585"/>
            <a:chOff x="-37894" y="1491172"/>
            <a:chExt cx="9316473" cy="4106655"/>
          </a:xfrm>
        </p:grpSpPr>
        <p:grpSp>
          <p:nvGrpSpPr>
            <p:cNvPr id="159" name="Group 158"/>
            <p:cNvGrpSpPr/>
            <p:nvPr/>
          </p:nvGrpSpPr>
          <p:grpSpPr>
            <a:xfrm>
              <a:off x="-37894" y="1491172"/>
              <a:ext cx="9144000" cy="4106655"/>
              <a:chOff x="0" y="1477409"/>
              <a:chExt cx="9144000" cy="4106655"/>
            </a:xfrm>
          </p:grpSpPr>
          <p:pic>
            <p:nvPicPr>
              <p:cNvPr id="172" name="Picture 171"/>
              <p:cNvPicPr>
                <a:picLocks noChangeAspect="1"/>
              </p:cNvPicPr>
              <p:nvPr/>
            </p:nvPicPr>
            <p:blipFill>
              <a:blip r:embed="rId4"/>
              <a:stretch>
                <a:fillRect/>
              </a:stretch>
            </p:blipFill>
            <p:spPr>
              <a:xfrm>
                <a:off x="0" y="1477409"/>
                <a:ext cx="9144000" cy="4106655"/>
              </a:xfrm>
              <a:prstGeom prst="rect">
                <a:avLst/>
              </a:prstGeom>
            </p:spPr>
          </p:pic>
          <p:sp>
            <p:nvSpPr>
              <p:cNvPr id="173" name="5-Point Star 172"/>
              <p:cNvSpPr/>
              <p:nvPr/>
            </p:nvSpPr>
            <p:spPr>
              <a:xfrm>
                <a:off x="2241828" y="260627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a:p>
            </p:txBody>
          </p:sp>
          <p:sp>
            <p:nvSpPr>
              <p:cNvPr id="174" name="5-Point Star 173"/>
              <p:cNvSpPr/>
              <p:nvPr/>
            </p:nvSpPr>
            <p:spPr>
              <a:xfrm>
                <a:off x="2966828" y="4521782"/>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a:p>
            </p:txBody>
          </p:sp>
          <p:sp>
            <p:nvSpPr>
              <p:cNvPr id="175" name="5-Point Star 174"/>
              <p:cNvSpPr/>
              <p:nvPr/>
            </p:nvSpPr>
            <p:spPr>
              <a:xfrm>
                <a:off x="4272170" y="2187763"/>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a:p>
            </p:txBody>
          </p:sp>
          <p:sp>
            <p:nvSpPr>
              <p:cNvPr id="176" name="5-Point Star 175"/>
              <p:cNvSpPr/>
              <p:nvPr/>
            </p:nvSpPr>
            <p:spPr>
              <a:xfrm>
                <a:off x="908328" y="2478536"/>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a:p>
            </p:txBody>
          </p:sp>
          <p:sp>
            <p:nvSpPr>
              <p:cNvPr id="177" name="5-Point Star 176"/>
              <p:cNvSpPr/>
              <p:nvPr/>
            </p:nvSpPr>
            <p:spPr>
              <a:xfrm>
                <a:off x="8390837" y="275867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a:p>
            </p:txBody>
          </p:sp>
          <p:sp>
            <p:nvSpPr>
              <p:cNvPr id="178" name="5-Point Star 177"/>
              <p:cNvSpPr/>
              <p:nvPr/>
            </p:nvSpPr>
            <p:spPr>
              <a:xfrm>
                <a:off x="8534402" y="2623970"/>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a:p>
            </p:txBody>
          </p:sp>
          <p:sp>
            <p:nvSpPr>
              <p:cNvPr id="179" name="5-Point Star 178"/>
              <p:cNvSpPr/>
              <p:nvPr/>
            </p:nvSpPr>
            <p:spPr>
              <a:xfrm>
                <a:off x="8088247" y="2702905"/>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a:p>
            </p:txBody>
          </p:sp>
          <p:sp>
            <p:nvSpPr>
              <p:cNvPr id="180" name="5-Point Star 179"/>
              <p:cNvSpPr/>
              <p:nvPr/>
            </p:nvSpPr>
            <p:spPr>
              <a:xfrm>
                <a:off x="1792913" y="247489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a:p>
            </p:txBody>
          </p:sp>
          <p:sp>
            <p:nvSpPr>
              <p:cNvPr id="181" name="5-Point Star 180"/>
              <p:cNvSpPr/>
              <p:nvPr/>
            </p:nvSpPr>
            <p:spPr>
              <a:xfrm>
                <a:off x="6251668" y="2315516"/>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800" dirty="0" smtClean="0"/>
                  <a:t>z</a:t>
                </a:r>
                <a:endParaRPr lang="en-US" sz="800" dirty="0"/>
              </a:p>
            </p:txBody>
          </p:sp>
          <p:sp>
            <p:nvSpPr>
              <p:cNvPr id="182" name="5-Point Star 181"/>
              <p:cNvSpPr/>
              <p:nvPr/>
            </p:nvSpPr>
            <p:spPr>
              <a:xfrm>
                <a:off x="4947480" y="2080189"/>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a:p>
            </p:txBody>
          </p:sp>
        </p:grpSp>
        <p:sp>
          <p:nvSpPr>
            <p:cNvPr id="160" name="5-Point Star 159"/>
            <p:cNvSpPr/>
            <p:nvPr/>
          </p:nvSpPr>
          <p:spPr>
            <a:xfrm>
              <a:off x="7739481" y="2659807"/>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a:p>
          </p:txBody>
        </p:sp>
        <p:sp>
          <p:nvSpPr>
            <p:cNvPr id="161" name="TextBox 160"/>
            <p:cNvSpPr txBox="1"/>
            <p:nvPr/>
          </p:nvSpPr>
          <p:spPr>
            <a:xfrm>
              <a:off x="2347494" y="2620930"/>
              <a:ext cx="1212804" cy="338392"/>
            </a:xfrm>
            <a:prstGeom prst="rect">
              <a:avLst/>
            </a:prstGeom>
            <a:noFill/>
          </p:spPr>
          <p:txBody>
            <a:bodyPr wrap="none" rtlCol="0">
              <a:spAutoFit/>
            </a:bodyPr>
            <a:lstStyle/>
            <a:p>
              <a:pPr>
                <a:buNone/>
              </a:pPr>
              <a:r>
                <a:rPr lang="en-US" sz="800" dirty="0" smtClean="0">
                  <a:solidFill>
                    <a:srgbClr val="FF0000"/>
                  </a:solidFill>
                </a:rPr>
                <a:t>NSTX</a:t>
              </a:r>
              <a:r>
                <a:rPr lang="en-US" sz="800" dirty="0">
                  <a:solidFill>
                    <a:srgbClr val="FF0000"/>
                  </a:solidFill>
                </a:rPr>
                <a:t>/</a:t>
              </a:r>
              <a:r>
                <a:rPr lang="en-US" sz="800" dirty="0" smtClean="0">
                  <a:solidFill>
                    <a:srgbClr val="FF0000"/>
                  </a:solidFill>
                </a:rPr>
                <a:t>LTX</a:t>
              </a:r>
              <a:endParaRPr lang="en-US" sz="800" dirty="0">
                <a:solidFill>
                  <a:srgbClr val="FF0000"/>
                </a:solidFill>
              </a:endParaRPr>
            </a:p>
          </p:txBody>
        </p:sp>
        <p:sp>
          <p:nvSpPr>
            <p:cNvPr id="162" name="TextBox 161"/>
            <p:cNvSpPr txBox="1"/>
            <p:nvPr/>
          </p:nvSpPr>
          <p:spPr>
            <a:xfrm>
              <a:off x="1433593" y="2232172"/>
              <a:ext cx="1112265" cy="338392"/>
            </a:xfrm>
            <a:prstGeom prst="rect">
              <a:avLst/>
            </a:prstGeom>
            <a:noFill/>
          </p:spPr>
          <p:txBody>
            <a:bodyPr wrap="none" rtlCol="0">
              <a:spAutoFit/>
            </a:bodyPr>
            <a:lstStyle/>
            <a:p>
              <a:pPr>
                <a:buNone/>
              </a:pPr>
              <a:r>
                <a:rPr lang="en-US" sz="800" dirty="0" smtClean="0">
                  <a:solidFill>
                    <a:srgbClr val="FF0000"/>
                  </a:solidFill>
                </a:rPr>
                <a:t>PEGASUS</a:t>
              </a:r>
              <a:endParaRPr lang="en-US" sz="800" dirty="0">
                <a:solidFill>
                  <a:srgbClr val="FF0000"/>
                </a:solidFill>
              </a:endParaRPr>
            </a:p>
          </p:txBody>
        </p:sp>
        <p:sp>
          <p:nvSpPr>
            <p:cNvPr id="163" name="TextBox 162"/>
            <p:cNvSpPr txBox="1"/>
            <p:nvPr/>
          </p:nvSpPr>
          <p:spPr>
            <a:xfrm>
              <a:off x="6345712" y="2375777"/>
              <a:ext cx="680626" cy="338392"/>
            </a:xfrm>
            <a:prstGeom prst="rect">
              <a:avLst/>
            </a:prstGeom>
            <a:noFill/>
          </p:spPr>
          <p:txBody>
            <a:bodyPr wrap="none" rtlCol="0">
              <a:spAutoFit/>
            </a:bodyPr>
            <a:lstStyle/>
            <a:p>
              <a:pPr>
                <a:buNone/>
              </a:pPr>
              <a:r>
                <a:rPr lang="en-US" sz="800" dirty="0" smtClean="0">
                  <a:solidFill>
                    <a:srgbClr val="FF0000"/>
                  </a:solidFill>
                </a:rPr>
                <a:t>KTM</a:t>
              </a:r>
              <a:endParaRPr lang="en-US" sz="800" dirty="0">
                <a:solidFill>
                  <a:srgbClr val="FF0000"/>
                </a:solidFill>
              </a:endParaRPr>
            </a:p>
          </p:txBody>
        </p:sp>
        <p:sp>
          <p:nvSpPr>
            <p:cNvPr id="164" name="TextBox 163"/>
            <p:cNvSpPr txBox="1"/>
            <p:nvPr/>
          </p:nvSpPr>
          <p:spPr>
            <a:xfrm>
              <a:off x="5099135" y="2052045"/>
              <a:ext cx="1204325" cy="338392"/>
            </a:xfrm>
            <a:prstGeom prst="rect">
              <a:avLst/>
            </a:prstGeom>
            <a:noFill/>
          </p:spPr>
          <p:txBody>
            <a:bodyPr wrap="none" rtlCol="0">
              <a:spAutoFit/>
            </a:bodyPr>
            <a:lstStyle/>
            <a:p>
              <a:pPr>
                <a:buNone/>
              </a:pPr>
              <a:r>
                <a:rPr lang="en-US" sz="800" dirty="0" smtClean="0">
                  <a:solidFill>
                    <a:srgbClr val="FF0000"/>
                  </a:solidFill>
                </a:rPr>
                <a:t>GLOBUS-M</a:t>
              </a:r>
              <a:endParaRPr lang="en-US" sz="800" dirty="0">
                <a:solidFill>
                  <a:srgbClr val="FF0000"/>
                </a:solidFill>
              </a:endParaRPr>
            </a:p>
          </p:txBody>
        </p:sp>
        <p:sp>
          <p:nvSpPr>
            <p:cNvPr id="165" name="TextBox 164"/>
            <p:cNvSpPr txBox="1"/>
            <p:nvPr/>
          </p:nvSpPr>
          <p:spPr>
            <a:xfrm>
              <a:off x="7293271" y="2511852"/>
              <a:ext cx="915169" cy="338392"/>
            </a:xfrm>
            <a:prstGeom prst="rect">
              <a:avLst/>
            </a:prstGeom>
            <a:noFill/>
          </p:spPr>
          <p:txBody>
            <a:bodyPr wrap="none" rtlCol="0">
              <a:spAutoFit/>
            </a:bodyPr>
            <a:lstStyle/>
            <a:p>
              <a:pPr>
                <a:buNone/>
              </a:pPr>
              <a:r>
                <a:rPr lang="en-US" sz="800" dirty="0" smtClean="0">
                  <a:solidFill>
                    <a:srgbClr val="FF0000"/>
                  </a:solidFill>
                </a:rPr>
                <a:t>SUNIST</a:t>
              </a:r>
              <a:endParaRPr lang="en-US" sz="800" dirty="0">
                <a:solidFill>
                  <a:srgbClr val="FF0000"/>
                </a:solidFill>
              </a:endParaRPr>
            </a:p>
          </p:txBody>
        </p:sp>
        <p:sp>
          <p:nvSpPr>
            <p:cNvPr id="166" name="TextBox 165"/>
            <p:cNvSpPr txBox="1"/>
            <p:nvPr/>
          </p:nvSpPr>
          <p:spPr>
            <a:xfrm>
              <a:off x="7937710" y="2433679"/>
              <a:ext cx="1004995" cy="338392"/>
            </a:xfrm>
            <a:prstGeom prst="rect">
              <a:avLst/>
            </a:prstGeom>
            <a:noFill/>
          </p:spPr>
          <p:txBody>
            <a:bodyPr wrap="square" rtlCol="0">
              <a:spAutoFit/>
            </a:bodyPr>
            <a:lstStyle/>
            <a:p>
              <a:pPr>
                <a:buNone/>
              </a:pPr>
              <a:r>
                <a:rPr lang="en-US" sz="800" dirty="0" smtClean="0">
                  <a:solidFill>
                    <a:srgbClr val="FF0000"/>
                  </a:solidFill>
                </a:rPr>
                <a:t>VEST</a:t>
              </a:r>
              <a:endParaRPr lang="en-US" sz="800" dirty="0">
                <a:solidFill>
                  <a:srgbClr val="FF0000"/>
                </a:solidFill>
              </a:endParaRPr>
            </a:p>
          </p:txBody>
        </p:sp>
        <p:sp>
          <p:nvSpPr>
            <p:cNvPr id="168" name="TextBox 167"/>
            <p:cNvSpPr txBox="1"/>
            <p:nvPr/>
          </p:nvSpPr>
          <p:spPr>
            <a:xfrm>
              <a:off x="849393" y="2244870"/>
              <a:ext cx="789291" cy="338392"/>
            </a:xfrm>
            <a:prstGeom prst="rect">
              <a:avLst/>
            </a:prstGeom>
            <a:noFill/>
          </p:spPr>
          <p:txBody>
            <a:bodyPr wrap="none" rtlCol="0">
              <a:spAutoFit/>
            </a:bodyPr>
            <a:lstStyle/>
            <a:p>
              <a:pPr>
                <a:buNone/>
              </a:pPr>
              <a:r>
                <a:rPr lang="en-US" sz="800" dirty="0" smtClean="0">
                  <a:solidFill>
                    <a:srgbClr val="FF0000"/>
                  </a:solidFill>
                </a:rPr>
                <a:t>HIT-II</a:t>
              </a:r>
              <a:endParaRPr lang="en-US" sz="800" dirty="0">
                <a:solidFill>
                  <a:srgbClr val="FF0000"/>
                </a:solidFill>
              </a:endParaRPr>
            </a:p>
          </p:txBody>
        </p:sp>
        <p:sp>
          <p:nvSpPr>
            <p:cNvPr id="169" name="5-Point Star 168"/>
            <p:cNvSpPr/>
            <p:nvPr/>
          </p:nvSpPr>
          <p:spPr>
            <a:xfrm>
              <a:off x="8255208" y="2840933"/>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a:p>
          </p:txBody>
        </p:sp>
        <p:sp>
          <p:nvSpPr>
            <p:cNvPr id="170" name="TextBox 169"/>
            <p:cNvSpPr txBox="1"/>
            <p:nvPr/>
          </p:nvSpPr>
          <p:spPr>
            <a:xfrm>
              <a:off x="8396530" y="2197976"/>
              <a:ext cx="882049" cy="1498589"/>
            </a:xfrm>
            <a:prstGeom prst="rect">
              <a:avLst/>
            </a:prstGeom>
            <a:noFill/>
          </p:spPr>
          <p:txBody>
            <a:bodyPr wrap="none" rtlCol="0">
              <a:spAutoFit/>
            </a:bodyPr>
            <a:lstStyle/>
            <a:p>
              <a:pPr>
                <a:buNone/>
              </a:pPr>
              <a:r>
                <a:rPr lang="en-US" sz="800" dirty="0" smtClean="0">
                  <a:solidFill>
                    <a:srgbClr val="FF0000"/>
                  </a:solidFill>
                </a:rPr>
                <a:t>QUEST</a:t>
              </a:r>
            </a:p>
            <a:p>
              <a:pPr>
                <a:buNone/>
              </a:pPr>
              <a:r>
                <a:rPr lang="en-US" sz="800" dirty="0" smtClean="0">
                  <a:solidFill>
                    <a:srgbClr val="FF0000"/>
                  </a:solidFill>
                </a:rPr>
                <a:t>HIST</a:t>
              </a:r>
            </a:p>
            <a:p>
              <a:pPr>
                <a:buNone/>
              </a:pPr>
              <a:r>
                <a:rPr lang="en-US" sz="800" dirty="0" smtClean="0">
                  <a:solidFill>
                    <a:srgbClr val="FF0000"/>
                  </a:solidFill>
                </a:rPr>
                <a:t>LATE</a:t>
              </a:r>
            </a:p>
            <a:p>
              <a:pPr>
                <a:buNone/>
              </a:pPr>
              <a:r>
                <a:rPr lang="en-US" sz="800" dirty="0" smtClean="0">
                  <a:solidFill>
                    <a:srgbClr val="FF0000"/>
                  </a:solidFill>
                </a:rPr>
                <a:t>TST-2</a:t>
              </a:r>
            </a:p>
            <a:p>
              <a:pPr>
                <a:buNone/>
              </a:pPr>
              <a:r>
                <a:rPr lang="en-US" sz="800" dirty="0" smtClean="0">
                  <a:solidFill>
                    <a:srgbClr val="FF0000"/>
                  </a:solidFill>
                </a:rPr>
                <a:t>TS3/4</a:t>
              </a:r>
            </a:p>
            <a:p>
              <a:pPr>
                <a:buNone/>
              </a:pPr>
              <a:r>
                <a:rPr lang="en-US" sz="800" dirty="0" smtClean="0">
                  <a:solidFill>
                    <a:srgbClr val="FF0000"/>
                  </a:solidFill>
                </a:rPr>
                <a:t>UTST</a:t>
              </a:r>
              <a:endParaRPr lang="en-US" sz="800" dirty="0">
                <a:solidFill>
                  <a:srgbClr val="FF0000"/>
                </a:solidFill>
              </a:endParaRPr>
            </a:p>
          </p:txBody>
        </p:sp>
        <p:sp>
          <p:nvSpPr>
            <p:cNvPr id="171" name="TextBox 170"/>
            <p:cNvSpPr txBox="1"/>
            <p:nvPr/>
          </p:nvSpPr>
          <p:spPr>
            <a:xfrm>
              <a:off x="2802410" y="4242676"/>
              <a:ext cx="637661" cy="338392"/>
            </a:xfrm>
            <a:prstGeom prst="rect">
              <a:avLst/>
            </a:prstGeom>
            <a:noFill/>
          </p:spPr>
          <p:txBody>
            <a:bodyPr wrap="none" rtlCol="0">
              <a:spAutoFit/>
            </a:bodyPr>
            <a:lstStyle/>
            <a:p>
              <a:pPr>
                <a:buNone/>
              </a:pPr>
              <a:r>
                <a:rPr lang="en-US" sz="800" dirty="0" smtClean="0">
                  <a:solidFill>
                    <a:srgbClr val="FF0000"/>
                  </a:solidFill>
                </a:rPr>
                <a:t>ETE</a:t>
              </a:r>
              <a:endParaRPr lang="en-US" sz="800" dirty="0">
                <a:solidFill>
                  <a:srgbClr val="FF0000"/>
                </a:solidFill>
              </a:endParaRPr>
            </a:p>
          </p:txBody>
        </p:sp>
      </p:grpSp>
      <p:grpSp>
        <p:nvGrpSpPr>
          <p:cNvPr id="207" name="Group 206"/>
          <p:cNvGrpSpPr/>
          <p:nvPr/>
        </p:nvGrpSpPr>
        <p:grpSpPr>
          <a:xfrm>
            <a:off x="-165100" y="913801"/>
            <a:ext cx="2570960" cy="3188299"/>
            <a:chOff x="1175703" y="1053501"/>
            <a:chExt cx="4223110" cy="5237163"/>
          </a:xfrm>
        </p:grpSpPr>
        <p:grpSp>
          <p:nvGrpSpPr>
            <p:cNvPr id="208" name="Group 207"/>
            <p:cNvGrpSpPr/>
            <p:nvPr/>
          </p:nvGrpSpPr>
          <p:grpSpPr>
            <a:xfrm>
              <a:off x="1175703" y="1053501"/>
              <a:ext cx="4223110" cy="5237163"/>
              <a:chOff x="1175703" y="1053501"/>
              <a:chExt cx="4223110" cy="5237163"/>
            </a:xfrm>
          </p:grpSpPr>
          <p:sp>
            <p:nvSpPr>
              <p:cNvPr id="210" name="TextBox 9"/>
              <p:cNvSpPr txBox="1">
                <a:spLocks noChangeArrowheads="1"/>
              </p:cNvSpPr>
              <p:nvPr/>
            </p:nvSpPr>
            <p:spPr bwMode="auto">
              <a:xfrm>
                <a:off x="2477483" y="1053501"/>
                <a:ext cx="2036024" cy="50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smtClean="0">
                    <a:solidFill>
                      <a:srgbClr val="000000"/>
                    </a:solidFill>
                  </a:rPr>
                  <a:t>NSTX, USA</a:t>
                </a:r>
                <a:endParaRPr lang="en-US" i="0" dirty="0">
                  <a:solidFill>
                    <a:srgbClr val="000000"/>
                  </a:solidFill>
                </a:endParaRPr>
              </a:p>
            </p:txBody>
          </p:sp>
          <p:pic>
            <p:nvPicPr>
              <p:cNvPr id="211"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5703" y="1451401"/>
                <a:ext cx="4223110" cy="483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9" name="TextBox 208"/>
            <p:cNvSpPr txBox="1"/>
            <p:nvPr/>
          </p:nvSpPr>
          <p:spPr>
            <a:xfrm>
              <a:off x="2654301" y="5753097"/>
              <a:ext cx="1045030" cy="276999"/>
            </a:xfrm>
            <a:prstGeom prst="rect">
              <a:avLst/>
            </a:prstGeom>
            <a:noFill/>
          </p:spPr>
          <p:txBody>
            <a:bodyPr wrap="none" rtlCol="0">
              <a:spAutoFit/>
            </a:bodyPr>
            <a:lstStyle/>
            <a:p>
              <a:pPr>
                <a:buNone/>
              </a:pPr>
              <a:r>
                <a:rPr lang="en-US" dirty="0" smtClean="0"/>
                <a:t>R</a:t>
              </a:r>
              <a:r>
                <a:rPr lang="en-US" baseline="-25000" dirty="0" smtClean="0"/>
                <a:t>0</a:t>
              </a:r>
              <a:r>
                <a:rPr lang="en-US" dirty="0" smtClean="0"/>
                <a:t> ~ 0.85 m</a:t>
              </a:r>
              <a:endParaRPr lang="en-US" dirty="0"/>
            </a:p>
          </p:txBody>
        </p:sp>
      </p:grpSp>
      <p:grpSp>
        <p:nvGrpSpPr>
          <p:cNvPr id="215" name="Group 214"/>
          <p:cNvGrpSpPr/>
          <p:nvPr/>
        </p:nvGrpSpPr>
        <p:grpSpPr>
          <a:xfrm>
            <a:off x="7111999" y="929019"/>
            <a:ext cx="2120901" cy="2555800"/>
            <a:chOff x="4927355" y="1106819"/>
            <a:chExt cx="3559595" cy="4289504"/>
          </a:xfrm>
        </p:grpSpPr>
        <p:grpSp>
          <p:nvGrpSpPr>
            <p:cNvPr id="216" name="Group 215"/>
            <p:cNvGrpSpPr/>
            <p:nvPr/>
          </p:nvGrpSpPr>
          <p:grpSpPr>
            <a:xfrm>
              <a:off x="4927355" y="1106819"/>
              <a:ext cx="3559595" cy="4289504"/>
              <a:chOff x="4927355" y="1106819"/>
              <a:chExt cx="3559595" cy="4289504"/>
            </a:xfrm>
          </p:grpSpPr>
          <p:sp>
            <p:nvSpPr>
              <p:cNvPr id="218" name="TextBox 10"/>
              <p:cNvSpPr txBox="1">
                <a:spLocks noChangeArrowheads="1"/>
              </p:cNvSpPr>
              <p:nvPr/>
            </p:nvSpPr>
            <p:spPr bwMode="auto">
              <a:xfrm>
                <a:off x="6272131" y="1106819"/>
                <a:ext cx="1816549" cy="51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smtClean="0">
                    <a:solidFill>
                      <a:srgbClr val="000000"/>
                    </a:solidFill>
                  </a:rPr>
                  <a:t>MAST</a:t>
                </a:r>
                <a:r>
                  <a:rPr lang="en-US" sz="1400" dirty="0" smtClean="0">
                    <a:solidFill>
                      <a:srgbClr val="000000"/>
                    </a:solidFill>
                  </a:rPr>
                  <a:t>, UK</a:t>
                </a:r>
                <a:endParaRPr lang="en-US" sz="1400" dirty="0">
                  <a:solidFill>
                    <a:srgbClr val="000000"/>
                  </a:solidFill>
                </a:endParaRPr>
              </a:p>
            </p:txBody>
          </p:sp>
          <p:pic>
            <p:nvPicPr>
              <p:cNvPr id="219" name="Picture 61" descr="MASTlayoutD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7355" y="1504465"/>
                <a:ext cx="3559595" cy="389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7" name="TextBox 216"/>
            <p:cNvSpPr txBox="1"/>
            <p:nvPr/>
          </p:nvSpPr>
          <p:spPr>
            <a:xfrm>
              <a:off x="6345768" y="5058830"/>
              <a:ext cx="1045030" cy="276999"/>
            </a:xfrm>
            <a:prstGeom prst="rect">
              <a:avLst/>
            </a:prstGeom>
            <a:noFill/>
          </p:spPr>
          <p:txBody>
            <a:bodyPr wrap="none" rtlCol="0">
              <a:spAutoFit/>
            </a:bodyPr>
            <a:lstStyle/>
            <a:p>
              <a:pPr>
                <a:buNone/>
              </a:pPr>
              <a:r>
                <a:rPr lang="en-US" dirty="0" smtClean="0"/>
                <a:t>R</a:t>
              </a:r>
              <a:r>
                <a:rPr lang="en-US" baseline="-25000" dirty="0" smtClean="0"/>
                <a:t>0</a:t>
              </a:r>
              <a:r>
                <a:rPr lang="en-US" dirty="0" smtClean="0"/>
                <a:t> ~ 0.75 m</a:t>
              </a:r>
              <a:endParaRPr lang="en-US" dirty="0"/>
            </a:p>
          </p:txBody>
        </p:sp>
      </p:grpSp>
      <p:pic>
        <p:nvPicPr>
          <p:cNvPr id="39" name="Picture 2"/>
          <p:cNvPicPr>
            <a:picLocks noChangeAspect="1" noChangeArrowheads="1"/>
          </p:cNvPicPr>
          <p:nvPr/>
        </p:nvPicPr>
        <p:blipFill>
          <a:blip r:embed="rId7">
            <a:extLst>
              <a:ext uri="{28A0092B-C50C-407E-A947-70E740481C1C}">
                <a14:useLocalDpi xmlns:a14="http://schemas.microsoft.com/office/drawing/2010/main" val="0"/>
              </a:ext>
            </a:extLst>
          </a:blip>
          <a:srcRect l="10268" t="1370" r="5135"/>
          <a:stretch>
            <a:fillRect/>
          </a:stretch>
        </p:blipFill>
        <p:spPr bwMode="auto">
          <a:xfrm>
            <a:off x="2197100" y="1056019"/>
            <a:ext cx="1692842" cy="159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6"/>
          <p:cNvPicPr>
            <a:picLocks noChangeAspect="1"/>
          </p:cNvPicPr>
          <p:nvPr/>
        </p:nvPicPr>
        <p:blipFill>
          <a:blip r:embed="rId8">
            <a:extLst>
              <a:ext uri="{28A0092B-C50C-407E-A947-70E740481C1C}">
                <a14:useLocalDpi xmlns:a14="http://schemas.microsoft.com/office/drawing/2010/main" val="0"/>
              </a:ext>
            </a:extLst>
          </a:blip>
          <a:srcRect l="-6081" t="16716" r="-6589" b="16608"/>
          <a:stretch>
            <a:fillRect/>
          </a:stretch>
        </p:blipFill>
        <p:spPr bwMode="auto">
          <a:xfrm>
            <a:off x="3771900" y="1052372"/>
            <a:ext cx="1828800" cy="164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oup 44"/>
          <p:cNvGrpSpPr/>
          <p:nvPr/>
        </p:nvGrpSpPr>
        <p:grpSpPr>
          <a:xfrm>
            <a:off x="1192132" y="4035238"/>
            <a:ext cx="1373268" cy="1222563"/>
            <a:chOff x="1213416" y="3052070"/>
            <a:chExt cx="1906298" cy="1469609"/>
          </a:xfrm>
        </p:grpSpPr>
        <p:graphicFrame>
          <p:nvGraphicFramePr>
            <p:cNvPr id="46" name="Object 2"/>
            <p:cNvGraphicFramePr>
              <a:graphicFrameLocks noChangeAspect="1"/>
            </p:cNvGraphicFramePr>
            <p:nvPr>
              <p:extLst>
                <p:ext uri="{D42A27DB-BD31-4B8C-83A1-F6EECF244321}">
                  <p14:modId xmlns:p14="http://schemas.microsoft.com/office/powerpoint/2010/main" val="952673017"/>
                </p:ext>
              </p:extLst>
            </p:nvPr>
          </p:nvGraphicFramePr>
          <p:xfrm>
            <a:off x="1213416" y="3243922"/>
            <a:ext cx="1906298" cy="1277757"/>
          </p:xfrm>
          <a:graphic>
            <a:graphicData uri="http://schemas.openxmlformats.org/presentationml/2006/ole">
              <mc:AlternateContent xmlns:mc="http://schemas.openxmlformats.org/markup-compatibility/2006">
                <mc:Choice xmlns:v="urn:schemas-microsoft-com:vml" Requires="v">
                  <p:oleObj spid="_x0000_s5609" name="Document" r:id="rId9" imgW="4224528" imgH="3395472" progId="Word.Document.8">
                    <p:embed/>
                  </p:oleObj>
                </mc:Choice>
                <mc:Fallback>
                  <p:oleObj name="Document" r:id="rId9" imgW="4224528" imgH="3395472" progId="Word.Documen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12985" t="10773" r="8656" b="24239"/>
                        <a:stretch>
                          <a:fillRect/>
                        </a:stretch>
                      </p:blipFill>
                      <p:spPr bwMode="auto">
                        <a:xfrm>
                          <a:off x="1213416" y="3243922"/>
                          <a:ext cx="1906298" cy="127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7" name="TextBox 21"/>
            <p:cNvSpPr txBox="1">
              <a:spLocks noChangeArrowheads="1"/>
            </p:cNvSpPr>
            <p:nvPr/>
          </p:nvSpPr>
          <p:spPr bwMode="auto">
            <a:xfrm>
              <a:off x="1361212" y="3052070"/>
              <a:ext cx="1335393" cy="3329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HIT-</a:t>
              </a:r>
              <a:r>
                <a:rPr lang="en-US" i="0" dirty="0" smtClean="0"/>
                <a:t>II, USA</a:t>
              </a:r>
              <a:endParaRPr lang="en-US" i="0" dirty="0"/>
            </a:p>
          </p:txBody>
        </p:sp>
      </p:grpSp>
      <p:grpSp>
        <p:nvGrpSpPr>
          <p:cNvPr id="48" name="Group 43"/>
          <p:cNvGrpSpPr>
            <a:grpSpLocks/>
          </p:cNvGrpSpPr>
          <p:nvPr/>
        </p:nvGrpSpPr>
        <p:grpSpPr bwMode="auto">
          <a:xfrm>
            <a:off x="7486435" y="3463222"/>
            <a:ext cx="1632165" cy="2018635"/>
            <a:chOff x="5354820" y="4716253"/>
            <a:chExt cx="1219014" cy="1506747"/>
          </a:xfrm>
        </p:grpSpPr>
        <p:sp>
          <p:nvSpPr>
            <p:cNvPr id="49" name="TextBox 11"/>
            <p:cNvSpPr txBox="1">
              <a:spLocks noChangeArrowheads="1"/>
            </p:cNvSpPr>
            <p:nvPr/>
          </p:nvSpPr>
          <p:spPr bwMode="auto">
            <a:xfrm>
              <a:off x="5354820" y="4716253"/>
              <a:ext cx="1219014" cy="20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QUEST/</a:t>
              </a:r>
              <a:r>
                <a:rPr lang="en-US" i="0" dirty="0" smtClean="0"/>
                <a:t>CPD, Japan</a:t>
              </a:r>
              <a:endParaRPr lang="en-US" i="0" dirty="0"/>
            </a:p>
          </p:txBody>
        </p:sp>
        <p:pic>
          <p:nvPicPr>
            <p:cNvPr id="50" name="図 23" descr="quest20080331.jpg"/>
            <p:cNvPicPr>
              <a:picLocks noChangeAspect="1"/>
            </p:cNvPicPr>
            <p:nvPr/>
          </p:nvPicPr>
          <p:blipFill>
            <a:blip r:embed="rId11">
              <a:extLst>
                <a:ext uri="{28A0092B-C50C-407E-A947-70E740481C1C}">
                  <a14:useLocalDpi xmlns:a14="http://schemas.microsoft.com/office/drawing/2010/main" val="0"/>
                </a:ext>
              </a:extLst>
            </a:blip>
            <a:srcRect t="8090" b="8090"/>
            <a:stretch>
              <a:fillRect/>
            </a:stretch>
          </p:blipFill>
          <p:spPr bwMode="auto">
            <a:xfrm>
              <a:off x="5356225" y="4900613"/>
              <a:ext cx="118903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 name="Picture 6" descr="Pict0024l"/>
          <p:cNvPicPr>
            <a:picLocks noChangeAspect="1" noChangeArrowheads="1"/>
          </p:cNvPicPr>
          <p:nvPr/>
        </p:nvPicPr>
        <p:blipFill>
          <a:blip r:embed="rId12">
            <a:extLst>
              <a:ext uri="{28A0092B-C50C-407E-A947-70E740481C1C}">
                <a14:useLocalDpi xmlns:a14="http://schemas.microsoft.com/office/drawing/2010/main" val="0"/>
              </a:ext>
            </a:extLst>
          </a:blip>
          <a:srcRect l="26880" t="12801" r="18120" b="25600"/>
          <a:stretch>
            <a:fillRect/>
          </a:stretch>
        </p:blipFill>
        <p:spPr bwMode="auto">
          <a:xfrm>
            <a:off x="5487090" y="1067770"/>
            <a:ext cx="1739210" cy="163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 name="Group 59"/>
          <p:cNvGrpSpPr/>
          <p:nvPr/>
        </p:nvGrpSpPr>
        <p:grpSpPr>
          <a:xfrm>
            <a:off x="88900" y="4051300"/>
            <a:ext cx="1147859" cy="1460306"/>
            <a:chOff x="4191884" y="4825704"/>
            <a:chExt cx="1327781" cy="1689202"/>
          </a:xfrm>
        </p:grpSpPr>
        <p:sp>
          <p:nvSpPr>
            <p:cNvPr id="61" name="TextBox 22"/>
            <p:cNvSpPr txBox="1">
              <a:spLocks noChangeArrowheads="1"/>
            </p:cNvSpPr>
            <p:nvPr/>
          </p:nvSpPr>
          <p:spPr bwMode="auto">
            <a:xfrm>
              <a:off x="4270854" y="4825704"/>
              <a:ext cx="1248811" cy="24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ts val="1138"/>
                </a:lnSpc>
                <a:buNone/>
              </a:pPr>
              <a:r>
                <a:rPr lang="en-US" i="0" dirty="0" smtClean="0"/>
                <a:t>VEST, Korea</a:t>
              </a:r>
              <a:endParaRPr lang="en-US" i="0" dirty="0"/>
            </a:p>
          </p:txBody>
        </p:sp>
        <p:pic>
          <p:nvPicPr>
            <p:cNvPr id="62"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191884" y="5065542"/>
              <a:ext cx="1304635" cy="144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 name="Group 62"/>
          <p:cNvGrpSpPr/>
          <p:nvPr/>
        </p:nvGrpSpPr>
        <p:grpSpPr>
          <a:xfrm>
            <a:off x="960668" y="5220951"/>
            <a:ext cx="1388835" cy="1306854"/>
            <a:chOff x="2548167" y="4973693"/>
            <a:chExt cx="1666460" cy="1568092"/>
          </a:xfrm>
        </p:grpSpPr>
        <p:pic>
          <p:nvPicPr>
            <p:cNvPr id="64" name="Picture 38"/>
            <p:cNvPicPr>
              <a:picLocks noChangeAspect="1"/>
            </p:cNvPicPr>
            <p:nvPr/>
          </p:nvPicPr>
          <p:blipFill>
            <a:blip r:embed="rId14">
              <a:extLst>
                <a:ext uri="{28A0092B-C50C-407E-A947-70E740481C1C}">
                  <a14:useLocalDpi xmlns:a14="http://schemas.microsoft.com/office/drawing/2010/main" val="0"/>
                </a:ext>
              </a:extLst>
            </a:blip>
            <a:srcRect l="-29091" t="6050" b="6050"/>
            <a:stretch>
              <a:fillRect/>
            </a:stretch>
          </p:blipFill>
          <p:spPr bwMode="auto">
            <a:xfrm>
              <a:off x="2548167" y="5177190"/>
              <a:ext cx="1666460" cy="136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17"/>
            <p:cNvSpPr txBox="1">
              <a:spLocks noChangeArrowheads="1"/>
            </p:cNvSpPr>
            <p:nvPr/>
          </p:nvSpPr>
          <p:spPr bwMode="auto">
            <a:xfrm>
              <a:off x="2917390" y="4973693"/>
              <a:ext cx="1236282" cy="3323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ETE, Brazil</a:t>
              </a:r>
              <a:endParaRPr lang="en-US" i="0" dirty="0"/>
            </a:p>
          </p:txBody>
        </p:sp>
      </p:grpSp>
      <p:grpSp>
        <p:nvGrpSpPr>
          <p:cNvPr id="66" name="Group 54"/>
          <p:cNvGrpSpPr>
            <a:grpSpLocks/>
          </p:cNvGrpSpPr>
          <p:nvPr/>
        </p:nvGrpSpPr>
        <p:grpSpPr bwMode="auto">
          <a:xfrm>
            <a:off x="3528493" y="2628869"/>
            <a:ext cx="1170508" cy="1475257"/>
            <a:chOff x="3133045" y="6425378"/>
            <a:chExt cx="1225023" cy="1321623"/>
          </a:xfrm>
        </p:grpSpPr>
        <p:pic>
          <p:nvPicPr>
            <p:cNvPr id="67" name="Picture 41"/>
            <p:cNvPicPr>
              <a:picLocks noChangeAspect="1"/>
            </p:cNvPicPr>
            <p:nvPr/>
          </p:nvPicPr>
          <p:blipFill>
            <a:blip r:embed="rId15">
              <a:extLst>
                <a:ext uri="{28A0092B-C50C-407E-A947-70E740481C1C}">
                  <a14:useLocalDpi xmlns:a14="http://schemas.microsoft.com/office/drawing/2010/main" val="0"/>
                </a:ext>
              </a:extLst>
            </a:blip>
            <a:srcRect l="7607" t="3380" r="29155" b="7182"/>
            <a:stretch>
              <a:fillRect/>
            </a:stretch>
          </p:blipFill>
          <p:spPr bwMode="auto">
            <a:xfrm>
              <a:off x="3133045" y="6448734"/>
              <a:ext cx="1225023" cy="129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42"/>
            <p:cNvSpPr txBox="1">
              <a:spLocks noChangeArrowheads="1"/>
            </p:cNvSpPr>
            <p:nvPr/>
          </p:nvSpPr>
          <p:spPr bwMode="auto">
            <a:xfrm>
              <a:off x="3160246" y="6425378"/>
              <a:ext cx="1197820" cy="2481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LATE, Japan</a:t>
              </a:r>
              <a:endParaRPr lang="en-US" i="0" dirty="0"/>
            </a:p>
          </p:txBody>
        </p:sp>
      </p:grpSp>
      <p:pic>
        <p:nvPicPr>
          <p:cNvPr id="71" name="Picture 4" descr="TST2_200601_wide_sm"/>
          <p:cNvPicPr>
            <a:picLocks noChangeAspect="1" noChangeArrowheads="1"/>
          </p:cNvPicPr>
          <p:nvPr/>
        </p:nvPicPr>
        <p:blipFill>
          <a:blip r:embed="rId16">
            <a:extLst>
              <a:ext uri="{28A0092B-C50C-407E-A947-70E740481C1C}">
                <a14:useLocalDpi xmlns:a14="http://schemas.microsoft.com/office/drawing/2010/main" val="0"/>
              </a:ext>
            </a:extLst>
          </a:blip>
          <a:srcRect l="35075" t="32288" r="16557" b="29202"/>
          <a:stretch>
            <a:fillRect/>
          </a:stretch>
        </p:blipFill>
        <p:spPr bwMode="auto">
          <a:xfrm>
            <a:off x="4649816" y="2735015"/>
            <a:ext cx="1272450" cy="1354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 name="Group 71"/>
          <p:cNvGrpSpPr/>
          <p:nvPr/>
        </p:nvGrpSpPr>
        <p:grpSpPr>
          <a:xfrm>
            <a:off x="7480300" y="5143500"/>
            <a:ext cx="1651000" cy="1404786"/>
            <a:chOff x="6631615" y="4931554"/>
            <a:chExt cx="1498787" cy="1604028"/>
          </a:xfrm>
        </p:grpSpPr>
        <p:sp>
          <p:nvSpPr>
            <p:cNvPr id="73" name="TextBox 45"/>
            <p:cNvSpPr txBox="1">
              <a:spLocks noChangeArrowheads="1"/>
            </p:cNvSpPr>
            <p:nvPr/>
          </p:nvSpPr>
          <p:spPr bwMode="auto">
            <a:xfrm>
              <a:off x="6774691" y="4931554"/>
              <a:ext cx="1355711" cy="3336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TS3/4, Japan</a:t>
              </a:r>
              <a:endParaRPr lang="en-US" i="0" dirty="0"/>
            </a:p>
          </p:txBody>
        </p:sp>
        <p:pic>
          <p:nvPicPr>
            <p:cNvPr id="74" name="Picture 40"/>
            <p:cNvPicPr>
              <a:picLocks noChangeAspect="1"/>
            </p:cNvPicPr>
            <p:nvPr/>
          </p:nvPicPr>
          <p:blipFill>
            <a:blip r:embed="rId17">
              <a:extLst>
                <a:ext uri="{28A0092B-C50C-407E-A947-70E740481C1C}">
                  <a14:useLocalDpi xmlns:a14="http://schemas.microsoft.com/office/drawing/2010/main" val="0"/>
                </a:ext>
              </a:extLst>
            </a:blip>
            <a:srcRect l="5760" r="17281"/>
            <a:stretch>
              <a:fillRect/>
            </a:stretch>
          </p:blipFill>
          <p:spPr bwMode="auto">
            <a:xfrm>
              <a:off x="6631615" y="5193731"/>
              <a:ext cx="1465905" cy="134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 name="Picture 52" descr="test8010"/>
          <p:cNvPicPr>
            <a:picLocks noChangeAspect="1" noChangeArrowheads="1"/>
          </p:cNvPicPr>
          <p:nvPr/>
        </p:nvPicPr>
        <p:blipFill>
          <a:blip r:embed="rId18">
            <a:extLst>
              <a:ext uri="{28A0092B-C50C-407E-A947-70E740481C1C}">
                <a14:useLocalDpi xmlns:a14="http://schemas.microsoft.com/office/drawing/2010/main" val="0"/>
              </a:ext>
            </a:extLst>
          </a:blip>
          <a:srcRect l="5908" t="4839" r="13786"/>
          <a:stretch>
            <a:fillRect/>
          </a:stretch>
        </p:blipFill>
        <p:spPr bwMode="auto">
          <a:xfrm>
            <a:off x="2230689" y="2870271"/>
            <a:ext cx="1287211" cy="118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8"/>
          <p:cNvPicPr>
            <a:picLocks noChangeAspect="1" noChangeArrowheads="1"/>
          </p:cNvPicPr>
          <p:nvPr/>
        </p:nvPicPr>
        <p:blipFill>
          <a:blip r:embed="rId19">
            <a:extLst>
              <a:ext uri="{28A0092B-C50C-407E-A947-70E740481C1C}">
                <a14:useLocalDpi xmlns:a14="http://schemas.microsoft.com/office/drawing/2010/main" val="0"/>
              </a:ext>
            </a:extLst>
          </a:blip>
          <a:srcRect l="5780" r="7520" b="13103"/>
          <a:stretch>
            <a:fillRect/>
          </a:stretch>
        </p:blipFill>
        <p:spPr bwMode="auto">
          <a:xfrm>
            <a:off x="5938476" y="2631388"/>
            <a:ext cx="1281741" cy="144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 name="Group 80"/>
          <p:cNvGrpSpPr/>
          <p:nvPr/>
        </p:nvGrpSpPr>
        <p:grpSpPr>
          <a:xfrm>
            <a:off x="-25399" y="5181600"/>
            <a:ext cx="1244600" cy="1335566"/>
            <a:chOff x="2945615" y="2774687"/>
            <a:chExt cx="1901688" cy="2040678"/>
          </a:xfrm>
        </p:grpSpPr>
        <p:sp>
          <p:nvSpPr>
            <p:cNvPr id="82" name="TextBox 46"/>
            <p:cNvSpPr txBox="1">
              <a:spLocks noChangeArrowheads="1"/>
            </p:cNvSpPr>
            <p:nvPr/>
          </p:nvSpPr>
          <p:spPr bwMode="auto">
            <a:xfrm>
              <a:off x="2945615" y="2774687"/>
              <a:ext cx="1901688" cy="4232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SUNIST</a:t>
              </a:r>
              <a:r>
                <a:rPr lang="en-US" i="0" dirty="0" smtClean="0"/>
                <a:t>, China</a:t>
              </a:r>
              <a:endParaRPr lang="en-US" i="0" dirty="0"/>
            </a:p>
          </p:txBody>
        </p:sp>
        <p:pic>
          <p:nvPicPr>
            <p:cNvPr id="83" name="Picture 2" descr="DSCF0079"/>
            <p:cNvPicPr>
              <a:picLocks noChangeAspect="1" noChangeArrowheads="1"/>
            </p:cNvPicPr>
            <p:nvPr/>
          </p:nvPicPr>
          <p:blipFill>
            <a:blip r:embed="rId20"/>
            <a:srcRect l="36565" t="6340" r="22345" b="31700"/>
            <a:stretch>
              <a:fillRect/>
            </a:stretch>
          </p:blipFill>
          <p:spPr bwMode="auto">
            <a:xfrm>
              <a:off x="2984425" y="3148905"/>
              <a:ext cx="1862878" cy="1666460"/>
            </a:xfrm>
            <a:prstGeom prst="rect">
              <a:avLst/>
            </a:prstGeom>
            <a:ln>
              <a:solidFill>
                <a:schemeClr val="bg2"/>
              </a:solidFill>
            </a:ln>
            <a:effectLst>
              <a:outerShdw blurRad="292100" dist="139700" dir="2700000" algn="tl" rotWithShape="0">
                <a:srgbClr val="333333">
                  <a:alpha val="65000"/>
                </a:srgbClr>
              </a:outerShdw>
            </a:effectLst>
          </p:spPr>
        </p:pic>
      </p:grpSp>
      <p:sp>
        <p:nvSpPr>
          <p:cNvPr id="84" name="TextBox 19"/>
          <p:cNvSpPr txBox="1">
            <a:spLocks noChangeArrowheads="1"/>
          </p:cNvSpPr>
          <p:nvPr/>
        </p:nvSpPr>
        <p:spPr bwMode="auto">
          <a:xfrm>
            <a:off x="2376620" y="2608106"/>
            <a:ext cx="1035379" cy="2690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HIST, Japan</a:t>
            </a:r>
            <a:endParaRPr lang="en-US" i="0" dirty="0"/>
          </a:p>
        </p:txBody>
      </p:sp>
      <p:sp>
        <p:nvSpPr>
          <p:cNvPr id="85" name="TextBox 35"/>
          <p:cNvSpPr txBox="1">
            <a:spLocks noChangeArrowheads="1"/>
          </p:cNvSpPr>
          <p:nvPr/>
        </p:nvSpPr>
        <p:spPr bwMode="auto">
          <a:xfrm>
            <a:off x="5933586" y="2641600"/>
            <a:ext cx="1439182"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UTST, Japan</a:t>
            </a:r>
            <a:endParaRPr lang="en-US" i="0" dirty="0"/>
          </a:p>
        </p:txBody>
      </p:sp>
      <p:sp>
        <p:nvSpPr>
          <p:cNvPr id="86" name="TextBox 14"/>
          <p:cNvSpPr txBox="1">
            <a:spLocks noChangeArrowheads="1"/>
          </p:cNvSpPr>
          <p:nvPr/>
        </p:nvSpPr>
        <p:spPr bwMode="auto">
          <a:xfrm>
            <a:off x="4783346" y="2637970"/>
            <a:ext cx="904012" cy="2208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TST-</a:t>
            </a:r>
            <a:r>
              <a:rPr lang="en-US" i="0" dirty="0" smtClean="0"/>
              <a:t>2, Japan</a:t>
            </a:r>
            <a:endParaRPr lang="en-US" i="0" dirty="0"/>
          </a:p>
        </p:txBody>
      </p:sp>
      <p:sp>
        <p:nvSpPr>
          <p:cNvPr id="87" name="TextBox 18"/>
          <p:cNvSpPr txBox="1">
            <a:spLocks noChangeArrowheads="1"/>
          </p:cNvSpPr>
          <p:nvPr/>
        </p:nvSpPr>
        <p:spPr bwMode="auto">
          <a:xfrm>
            <a:off x="5661239" y="994799"/>
            <a:ext cx="1487356" cy="2554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GLOBUS-</a:t>
            </a:r>
            <a:r>
              <a:rPr lang="en-US" i="0" dirty="0" smtClean="0"/>
              <a:t>M, Russia</a:t>
            </a:r>
            <a:endParaRPr lang="en-US" i="0" dirty="0"/>
          </a:p>
        </p:txBody>
      </p:sp>
      <p:sp>
        <p:nvSpPr>
          <p:cNvPr id="88" name="TextBox 28"/>
          <p:cNvSpPr txBox="1">
            <a:spLocks noChangeArrowheads="1"/>
          </p:cNvSpPr>
          <p:nvPr/>
        </p:nvSpPr>
        <p:spPr bwMode="auto">
          <a:xfrm>
            <a:off x="4098407" y="1009481"/>
            <a:ext cx="1357773" cy="2616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100" i="0" dirty="0"/>
              <a:t>LTX/CDX-</a:t>
            </a:r>
            <a:r>
              <a:rPr lang="en-US" sz="1100" i="0" dirty="0" smtClean="0"/>
              <a:t>U, USA</a:t>
            </a:r>
            <a:endParaRPr lang="en-US" sz="1100" i="0" dirty="0"/>
          </a:p>
        </p:txBody>
      </p:sp>
      <p:sp>
        <p:nvSpPr>
          <p:cNvPr id="89" name="TextBox 31"/>
          <p:cNvSpPr txBox="1">
            <a:spLocks noChangeArrowheads="1"/>
          </p:cNvSpPr>
          <p:nvPr/>
        </p:nvSpPr>
        <p:spPr bwMode="auto">
          <a:xfrm>
            <a:off x="2453990" y="986877"/>
            <a:ext cx="1284928"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100" i="0" dirty="0" smtClean="0"/>
              <a:t>PEGASUS</a:t>
            </a:r>
            <a:r>
              <a:rPr lang="en-US" i="0" dirty="0" smtClean="0"/>
              <a:t>, USA</a:t>
            </a:r>
            <a:endParaRPr lang="en-US" i="0" dirty="0"/>
          </a:p>
        </p:txBody>
      </p:sp>
      <p:sp>
        <p:nvSpPr>
          <p:cNvPr id="2" name="TextBox 1"/>
          <p:cNvSpPr txBox="1"/>
          <p:nvPr/>
        </p:nvSpPr>
        <p:spPr>
          <a:xfrm>
            <a:off x="4704080" y="6319520"/>
            <a:ext cx="1746448" cy="253916"/>
          </a:xfrm>
          <a:prstGeom prst="rect">
            <a:avLst/>
          </a:prstGeom>
          <a:noFill/>
        </p:spPr>
        <p:txBody>
          <a:bodyPr wrap="none" rtlCol="0">
            <a:spAutoFit/>
          </a:bodyPr>
          <a:lstStyle/>
          <a:p>
            <a:pPr>
              <a:buNone/>
            </a:pPr>
            <a:r>
              <a:rPr lang="en-US" sz="1050" i="0" dirty="0" smtClean="0">
                <a:solidFill>
                  <a:srgbClr val="FF0000"/>
                </a:solidFill>
              </a:rPr>
              <a:t>STs operated since 2000</a:t>
            </a:r>
            <a:endParaRPr lang="en-US" sz="1050" i="0" dirty="0">
              <a:solidFill>
                <a:srgbClr val="FF0000"/>
              </a:solidFill>
            </a:endParaRPr>
          </a:p>
        </p:txBody>
      </p:sp>
      <p:sp>
        <p:nvSpPr>
          <p:cNvPr id="75" name="5-Point Star 74"/>
          <p:cNvSpPr/>
          <p:nvPr/>
        </p:nvSpPr>
        <p:spPr>
          <a:xfrm>
            <a:off x="4579485" y="6339113"/>
            <a:ext cx="166349" cy="182808"/>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800" dirty="0" smtClean="0"/>
              <a:t>z</a:t>
            </a:r>
            <a:endParaRPr lang="en-US" sz="800" dirty="0"/>
          </a:p>
        </p:txBody>
      </p:sp>
      <p:sp>
        <p:nvSpPr>
          <p:cNvPr id="76" name="TextBox 75"/>
          <p:cNvSpPr txBox="1"/>
          <p:nvPr/>
        </p:nvSpPr>
        <p:spPr>
          <a:xfrm>
            <a:off x="4141431" y="4410696"/>
            <a:ext cx="838429" cy="215444"/>
          </a:xfrm>
          <a:prstGeom prst="rect">
            <a:avLst/>
          </a:prstGeom>
          <a:noFill/>
        </p:spPr>
        <p:txBody>
          <a:bodyPr wrap="square" rtlCol="0">
            <a:spAutoFit/>
          </a:bodyPr>
          <a:lstStyle/>
          <a:p>
            <a:pPr>
              <a:buNone/>
            </a:pPr>
            <a:r>
              <a:rPr lang="en-US" sz="800" dirty="0" smtClean="0">
                <a:solidFill>
                  <a:srgbClr val="FF0000"/>
                </a:solidFill>
              </a:rPr>
              <a:t>MAST</a:t>
            </a:r>
            <a:endParaRPr lang="en-US" sz="800" dirty="0">
              <a:solidFill>
                <a:srgbClr val="FF0000"/>
              </a:solidFill>
            </a:endParaRPr>
          </a:p>
        </p:txBody>
      </p:sp>
      <p:sp>
        <p:nvSpPr>
          <p:cNvPr id="78" name="TextBox 77"/>
          <p:cNvSpPr txBox="1"/>
          <p:nvPr/>
        </p:nvSpPr>
        <p:spPr>
          <a:xfrm>
            <a:off x="3948391" y="4563096"/>
            <a:ext cx="838429" cy="215444"/>
          </a:xfrm>
          <a:prstGeom prst="rect">
            <a:avLst/>
          </a:prstGeom>
          <a:noFill/>
        </p:spPr>
        <p:txBody>
          <a:bodyPr wrap="square" rtlCol="0">
            <a:spAutoFit/>
          </a:bodyPr>
          <a:lstStyle/>
          <a:p>
            <a:pPr>
              <a:buNone/>
            </a:pPr>
            <a:r>
              <a:rPr lang="en-US" sz="800" dirty="0" smtClean="0">
                <a:solidFill>
                  <a:srgbClr val="FF0000"/>
                </a:solidFill>
              </a:rPr>
              <a:t>ST25(HTS)</a:t>
            </a:r>
            <a:endParaRPr lang="en-US" sz="800" dirty="0">
              <a:solidFill>
                <a:srgbClr val="FF0000"/>
              </a:solidFill>
            </a:endParaRPr>
          </a:p>
        </p:txBody>
      </p:sp>
      <p:sp>
        <p:nvSpPr>
          <p:cNvPr id="79" name="5-Point Star 78"/>
          <p:cNvSpPr/>
          <p:nvPr/>
        </p:nvSpPr>
        <p:spPr>
          <a:xfrm>
            <a:off x="4559165" y="4550953"/>
            <a:ext cx="166349" cy="182808"/>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sz="800" dirty="0" smtClean="0"/>
              <a:t>z</a:t>
            </a:r>
            <a:endParaRPr lang="en-US" sz="800" dirty="0"/>
          </a:p>
        </p:txBody>
      </p:sp>
      <p:pic>
        <p:nvPicPr>
          <p:cNvPr id="90" name="Picture 89"/>
          <p:cNvPicPr>
            <a:picLocks noChangeAspect="1"/>
          </p:cNvPicPr>
          <p:nvPr/>
        </p:nvPicPr>
        <p:blipFill rotWithShape="1">
          <a:blip r:embed="rId21">
            <a:extLst>
              <a:ext uri="{28A0092B-C50C-407E-A947-70E740481C1C}">
                <a14:useLocalDpi xmlns:a14="http://schemas.microsoft.com/office/drawing/2010/main" val="0"/>
              </a:ext>
            </a:extLst>
          </a:blip>
          <a:srcRect t="9800" r="17543" b="20395"/>
          <a:stretch/>
        </p:blipFill>
        <p:spPr>
          <a:xfrm>
            <a:off x="2350512" y="5452989"/>
            <a:ext cx="971807" cy="1078367"/>
          </a:xfrm>
          <a:prstGeom prst="rect">
            <a:avLst/>
          </a:prstGeom>
        </p:spPr>
      </p:pic>
      <p:sp>
        <p:nvSpPr>
          <p:cNvPr id="92" name="TextBox 17"/>
          <p:cNvSpPr txBox="1">
            <a:spLocks noChangeArrowheads="1"/>
          </p:cNvSpPr>
          <p:nvPr/>
        </p:nvSpPr>
        <p:spPr bwMode="auto">
          <a:xfrm>
            <a:off x="2377440" y="5231111"/>
            <a:ext cx="967743"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buNone/>
            </a:pPr>
            <a:r>
              <a:rPr lang="en-US" i="0" dirty="0" smtClean="0"/>
              <a:t>ST25, UK</a:t>
            </a:r>
            <a:endParaRPr lang="en-US" i="0" dirty="0"/>
          </a:p>
        </p:txBody>
      </p:sp>
      <p:sp>
        <p:nvSpPr>
          <p:cNvPr id="91" name="Slide Number Placeholder 3"/>
          <p:cNvSpPr>
            <a:spLocks noGrp="1"/>
          </p:cNvSpPr>
          <p:nvPr>
            <p:ph type="sldNum" sz="quarter" idx="12"/>
          </p:nvPr>
        </p:nvSpPr>
        <p:spPr>
          <a:xfrm>
            <a:off x="7239000" y="6527800"/>
            <a:ext cx="1905000" cy="457200"/>
          </a:xfrm>
          <a:noFill/>
        </p:spPr>
        <p:txBody>
          <a:bodyPr anchor="t"/>
          <a:lstStyle/>
          <a:p>
            <a:fld id="{338AFD17-9088-4C77-B107-6A6359279C2A}" type="slidenum">
              <a:rPr lang="en-US" sz="1400" b="0">
                <a:latin typeface="Times" charset="0"/>
              </a:rPr>
              <a:pPr/>
              <a:t>14</a:t>
            </a:fld>
            <a:endParaRPr lang="en-US" sz="1400" b="0" dirty="0">
              <a:latin typeface="Times" charset="0"/>
            </a:endParaRPr>
          </a:p>
        </p:txBody>
      </p:sp>
    </p:spTree>
    <p:extLst>
      <p:ext uri="{BB962C8B-B14F-4D97-AF65-F5344CB8AC3E}">
        <p14:creationId xmlns:p14="http://schemas.microsoft.com/office/powerpoint/2010/main" val="6933721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3"/>
          <p:cNvSpPr>
            <a:spLocks noChangeArrowheads="1"/>
          </p:cNvSpPr>
          <p:nvPr/>
        </p:nvSpPr>
        <p:spPr bwMode="auto">
          <a:xfrm>
            <a:off x="0" y="6684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780"/>
              </a:lnSpc>
              <a:spcBef>
                <a:spcPct val="0"/>
              </a:spcBef>
              <a:spcAft>
                <a:spcPts val="600"/>
              </a:spcAft>
              <a:buFontTx/>
              <a:buNone/>
            </a:pPr>
            <a:r>
              <a:rPr lang="en-US" sz="3600" i="0" dirty="0" smtClean="0">
                <a:solidFill>
                  <a:srgbClr val="0816FF"/>
                </a:solidFill>
              </a:rPr>
              <a:t>MA-Class ST Research Started in 2000</a:t>
            </a:r>
          </a:p>
          <a:p>
            <a:pPr algn="ctr" eaLnBrk="0" hangingPunct="0">
              <a:lnSpc>
                <a:spcPts val="2780"/>
              </a:lnSpc>
              <a:spcBef>
                <a:spcPct val="0"/>
              </a:spcBef>
              <a:spcAft>
                <a:spcPts val="600"/>
              </a:spcAft>
              <a:buFontTx/>
              <a:buNone/>
            </a:pPr>
            <a:r>
              <a:rPr lang="en-US" sz="2400" i="0" dirty="0" smtClean="0">
                <a:solidFill>
                  <a:srgbClr val="FF0000"/>
                </a:solidFill>
              </a:rPr>
              <a:t>Complementary Physics Capabilities of NSTX and MAST</a:t>
            </a:r>
          </a:p>
        </p:txBody>
      </p:sp>
      <p:sp>
        <p:nvSpPr>
          <p:cNvPr id="91" name="Text Box 1"/>
          <p:cNvSpPr txBox="1">
            <a:spLocks noChangeArrowheads="1"/>
          </p:cNvSpPr>
          <p:nvPr/>
        </p:nvSpPr>
        <p:spPr bwMode="auto">
          <a:xfrm>
            <a:off x="1286573" y="873136"/>
            <a:ext cx="965561" cy="49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i="0" u="none" strike="noStrike" cap="none" normalizeH="0" baseline="0" dirty="0" smtClean="0">
                <a:ln>
                  <a:noFill/>
                </a:ln>
                <a:solidFill>
                  <a:srgbClr val="000000"/>
                </a:solidFill>
                <a:effectLst/>
                <a:latin typeface="+mn-lt"/>
                <a:ea typeface="ÇlÇr ñæí©" charset="0"/>
              </a:rPr>
              <a:t>NSTX</a:t>
            </a:r>
            <a:endParaRPr kumimoji="0" lang="en-US" sz="1800" i="0" u="none" strike="noStrike" cap="none" normalizeH="0" baseline="0" dirty="0">
              <a:ln>
                <a:noFill/>
              </a:ln>
              <a:solidFill>
                <a:srgbClr val="000000"/>
              </a:solidFill>
              <a:effectLst/>
              <a:latin typeface="+mn-lt"/>
            </a:endParaRPr>
          </a:p>
        </p:txBody>
      </p:sp>
      <p:pic>
        <p:nvPicPr>
          <p:cNvPr id="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48" y="1261480"/>
            <a:ext cx="2724511" cy="489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037" y="1240544"/>
            <a:ext cx="2707843" cy="470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 Box 1"/>
          <p:cNvSpPr txBox="1">
            <a:spLocks noChangeArrowheads="1"/>
          </p:cNvSpPr>
          <p:nvPr/>
        </p:nvSpPr>
        <p:spPr bwMode="auto">
          <a:xfrm>
            <a:off x="7370719" y="881603"/>
            <a:ext cx="965561" cy="49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i="0" u="none" strike="noStrike" cap="none" normalizeH="0" baseline="0" dirty="0" smtClean="0">
                <a:ln>
                  <a:noFill/>
                </a:ln>
                <a:solidFill>
                  <a:srgbClr val="000000"/>
                </a:solidFill>
                <a:effectLst/>
                <a:latin typeface="+mn-lt"/>
                <a:ea typeface="ÇlÇr ñæí©" charset="0"/>
              </a:rPr>
              <a:t>MAST</a:t>
            </a:r>
            <a:endParaRPr kumimoji="0" lang="en-US" sz="1800" i="0" u="none" strike="noStrike" cap="none" normalizeH="0" baseline="0" dirty="0">
              <a:ln>
                <a:noFill/>
              </a:ln>
              <a:solidFill>
                <a:srgbClr val="000000"/>
              </a:solidFill>
              <a:effectLst/>
              <a:latin typeface="+mn-lt"/>
            </a:endParaRPr>
          </a:p>
        </p:txBody>
      </p:sp>
      <p:sp>
        <p:nvSpPr>
          <p:cNvPr id="3" name="Rectangle 2"/>
          <p:cNvSpPr/>
          <p:nvPr/>
        </p:nvSpPr>
        <p:spPr>
          <a:xfrm>
            <a:off x="5963920" y="6185208"/>
            <a:ext cx="3332480" cy="276999"/>
          </a:xfrm>
          <a:prstGeom prst="rect">
            <a:avLst/>
          </a:prstGeom>
        </p:spPr>
        <p:txBody>
          <a:bodyPr wrap="square">
            <a:spAutoFit/>
          </a:bodyPr>
          <a:lstStyle/>
          <a:p>
            <a:pPr lvl="0">
              <a:buNone/>
            </a:pPr>
            <a:r>
              <a:rPr lang="en-US" b="0" i="0" dirty="0">
                <a:solidFill>
                  <a:schemeClr val="tx1"/>
                </a:solidFill>
              </a:rPr>
              <a:t>A. Sykes, </a:t>
            </a:r>
            <a:r>
              <a:rPr lang="en-US" b="0" i="0" dirty="0" smtClean="0">
                <a:solidFill>
                  <a:schemeClr val="tx1"/>
                </a:solidFill>
              </a:rPr>
              <a:t>et </a:t>
            </a:r>
            <a:r>
              <a:rPr lang="en-US" b="0" i="0" dirty="0">
                <a:solidFill>
                  <a:schemeClr val="tx1"/>
                </a:solidFill>
              </a:rPr>
              <a:t>al., </a:t>
            </a:r>
            <a:r>
              <a:rPr lang="en-US" b="0" i="0" dirty="0" smtClean="0">
                <a:solidFill>
                  <a:schemeClr val="tx1"/>
                </a:solidFill>
              </a:rPr>
              <a:t>IAEA 2000, NF 2001</a:t>
            </a:r>
            <a:endParaRPr lang="en-US" b="0" i="0" dirty="0">
              <a:solidFill>
                <a:schemeClr val="tx1"/>
              </a:solidFill>
            </a:endParaRPr>
          </a:p>
        </p:txBody>
      </p:sp>
      <p:sp>
        <p:nvSpPr>
          <p:cNvPr id="4" name="Rectangle 3"/>
          <p:cNvSpPr/>
          <p:nvPr/>
        </p:nvSpPr>
        <p:spPr>
          <a:xfrm>
            <a:off x="853440" y="6215688"/>
            <a:ext cx="2844800" cy="276999"/>
          </a:xfrm>
          <a:prstGeom prst="rect">
            <a:avLst/>
          </a:prstGeom>
        </p:spPr>
        <p:txBody>
          <a:bodyPr wrap="square">
            <a:spAutoFit/>
          </a:bodyPr>
          <a:lstStyle/>
          <a:p>
            <a:pPr>
              <a:buNone/>
            </a:pPr>
            <a:r>
              <a:rPr lang="en-US" b="0" i="0" dirty="0">
                <a:solidFill>
                  <a:schemeClr val="tx1"/>
                </a:solidFill>
              </a:rPr>
              <a:t>M. </a:t>
            </a:r>
            <a:r>
              <a:rPr lang="en-US" b="0" i="0" dirty="0" smtClean="0">
                <a:solidFill>
                  <a:schemeClr val="tx1"/>
                </a:solidFill>
              </a:rPr>
              <a:t>Ono, </a:t>
            </a:r>
            <a:r>
              <a:rPr lang="en-US" b="0" i="0" dirty="0">
                <a:solidFill>
                  <a:schemeClr val="tx1"/>
                </a:solidFill>
              </a:rPr>
              <a:t>et al., </a:t>
            </a:r>
            <a:r>
              <a:rPr lang="en-US" b="0" i="0" dirty="0" smtClean="0">
                <a:solidFill>
                  <a:schemeClr val="tx1"/>
                </a:solidFill>
              </a:rPr>
              <a:t>IAEA 2000, NF 2001</a:t>
            </a:r>
          </a:p>
        </p:txBody>
      </p:sp>
      <p:sp>
        <p:nvSpPr>
          <p:cNvPr id="9" name="Text Box 4"/>
          <p:cNvSpPr txBox="1">
            <a:spLocks noChangeArrowheads="1"/>
          </p:cNvSpPr>
          <p:nvPr/>
        </p:nvSpPr>
        <p:spPr bwMode="auto">
          <a:xfrm>
            <a:off x="3276600" y="3083560"/>
            <a:ext cx="1490133" cy="2185726"/>
          </a:xfrm>
          <a:prstGeom prst="rect">
            <a:avLst/>
          </a:prstGeom>
          <a:solidFill>
            <a:srgbClr val="CCFFFF"/>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ctr" eaLnBrk="1" hangingPunct="1">
              <a:lnSpc>
                <a:spcPct val="90000"/>
              </a:lnSpc>
              <a:spcBef>
                <a:spcPts val="0"/>
              </a:spcBef>
              <a:spcAft>
                <a:spcPts val="600"/>
              </a:spcAft>
              <a:buFontTx/>
              <a:buNone/>
            </a:pPr>
            <a:r>
              <a:rPr lang="en-US" sz="1400" b="0" i="0" dirty="0" smtClean="0">
                <a:solidFill>
                  <a:schemeClr val="tx1"/>
                </a:solidFill>
              </a:rPr>
              <a:t>NSTX</a:t>
            </a:r>
          </a:p>
          <a:p>
            <a:pPr algn="l" eaLnBrk="1" hangingPunct="1">
              <a:lnSpc>
                <a:spcPct val="90000"/>
              </a:lnSpc>
              <a:spcBef>
                <a:spcPts val="0"/>
              </a:spcBef>
              <a:spcAft>
                <a:spcPts val="600"/>
              </a:spcAft>
              <a:buFontTx/>
              <a:buNone/>
            </a:pPr>
            <a:r>
              <a:rPr lang="en-US" sz="1400" b="0" i="0" dirty="0" smtClean="0">
                <a:solidFill>
                  <a:schemeClr val="tx1"/>
                </a:solidFill>
              </a:rPr>
              <a:t>R </a:t>
            </a:r>
            <a:r>
              <a:rPr lang="en-US" sz="1400" b="0" i="0" dirty="0">
                <a:solidFill>
                  <a:schemeClr val="tx1"/>
                </a:solidFill>
              </a:rPr>
              <a:t>= 85 cm</a:t>
            </a:r>
          </a:p>
          <a:p>
            <a:pPr algn="l" eaLnBrk="1" hangingPunct="1">
              <a:lnSpc>
                <a:spcPct val="90000"/>
              </a:lnSpc>
              <a:spcBef>
                <a:spcPts val="0"/>
              </a:spcBef>
              <a:spcAft>
                <a:spcPts val="600"/>
              </a:spcAft>
              <a:buFontTx/>
              <a:buNone/>
            </a:pPr>
            <a:r>
              <a:rPr lang="en-US" sz="1400" b="0" i="0" dirty="0" smtClean="0">
                <a:solidFill>
                  <a:schemeClr val="tx1"/>
                </a:solidFill>
              </a:rPr>
              <a:t>A ≥ 1.3 </a:t>
            </a:r>
            <a:endParaRPr lang="en-US" sz="1400" b="0" i="0" dirty="0">
              <a:solidFill>
                <a:schemeClr val="tx1"/>
              </a:solidFill>
            </a:endParaRPr>
          </a:p>
          <a:p>
            <a:pPr marL="285750" indent="-285750" algn="l" eaLnBrk="1" hangingPunct="1">
              <a:lnSpc>
                <a:spcPct val="90000"/>
              </a:lnSpc>
              <a:spcBef>
                <a:spcPts val="0"/>
              </a:spcBef>
              <a:spcAft>
                <a:spcPts val="600"/>
              </a:spcAft>
              <a:buFont typeface="Symbol" charset="0"/>
              <a:buChar char="k"/>
            </a:pPr>
            <a:r>
              <a:rPr lang="en-US" sz="1400" b="0" i="0" dirty="0" smtClean="0">
                <a:solidFill>
                  <a:schemeClr val="tx1"/>
                </a:solidFill>
              </a:rPr>
              <a:t>= </a:t>
            </a:r>
            <a:r>
              <a:rPr lang="en-US" sz="1400" b="0" i="0" dirty="0">
                <a:solidFill>
                  <a:schemeClr val="tx1"/>
                </a:solidFill>
              </a:rPr>
              <a:t>1.7 - 3.0</a:t>
            </a:r>
          </a:p>
          <a:p>
            <a:pPr algn="l" eaLnBrk="1" hangingPunct="1">
              <a:lnSpc>
                <a:spcPct val="90000"/>
              </a:lnSpc>
              <a:spcBef>
                <a:spcPts val="0"/>
              </a:spcBef>
              <a:spcAft>
                <a:spcPts val="600"/>
              </a:spcAft>
              <a:buNone/>
            </a:pPr>
            <a:r>
              <a:rPr lang="en-US" sz="1400" b="0" i="0" dirty="0" smtClean="0">
                <a:solidFill>
                  <a:schemeClr val="tx1"/>
                </a:solidFill>
              </a:rPr>
              <a:t>B</a:t>
            </a:r>
            <a:r>
              <a:rPr lang="en-US" sz="1400" b="0" i="0" baseline="-25000" dirty="0" smtClean="0">
                <a:solidFill>
                  <a:schemeClr val="tx1"/>
                </a:solidFill>
              </a:rPr>
              <a:t>T</a:t>
            </a:r>
            <a:r>
              <a:rPr lang="en-US" sz="1400" b="0" i="0" dirty="0" smtClean="0">
                <a:solidFill>
                  <a:schemeClr val="tx1"/>
                </a:solidFill>
              </a:rPr>
              <a:t> </a:t>
            </a:r>
            <a:r>
              <a:rPr lang="en-US" sz="1400" b="0" i="0" dirty="0">
                <a:solidFill>
                  <a:schemeClr val="tx1"/>
                </a:solidFill>
              </a:rPr>
              <a:t>= 5.5 </a:t>
            </a:r>
            <a:r>
              <a:rPr lang="en-US" sz="1400" b="0" i="0" dirty="0" err="1">
                <a:solidFill>
                  <a:schemeClr val="tx1"/>
                </a:solidFill>
              </a:rPr>
              <a:t>kG</a:t>
            </a:r>
            <a:endParaRPr lang="en-US" sz="1400" b="0" i="0" dirty="0">
              <a:solidFill>
                <a:schemeClr val="tx1"/>
              </a:solidFill>
            </a:endParaRPr>
          </a:p>
          <a:p>
            <a:pPr algn="l" eaLnBrk="1" hangingPunct="1">
              <a:lnSpc>
                <a:spcPct val="90000"/>
              </a:lnSpc>
              <a:spcBef>
                <a:spcPts val="0"/>
              </a:spcBef>
              <a:spcAft>
                <a:spcPts val="600"/>
              </a:spcAft>
              <a:buFontTx/>
              <a:buNone/>
            </a:pPr>
            <a:r>
              <a:rPr lang="en-US" sz="1400" b="0" i="0" dirty="0" err="1">
                <a:solidFill>
                  <a:schemeClr val="tx1"/>
                </a:solidFill>
              </a:rPr>
              <a:t>I</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a:t>
            </a:r>
            <a:r>
              <a:rPr lang="en-US" sz="1400" b="0" i="0" dirty="0">
                <a:solidFill>
                  <a:schemeClr val="tx1"/>
                </a:solidFill>
              </a:rPr>
              <a:t>1.5 MA</a:t>
            </a:r>
          </a:p>
          <a:p>
            <a:pPr algn="l" eaLnBrk="1" hangingPunct="1">
              <a:lnSpc>
                <a:spcPct val="90000"/>
              </a:lnSpc>
              <a:spcBef>
                <a:spcPts val="0"/>
              </a:spcBef>
              <a:spcAft>
                <a:spcPts val="600"/>
              </a:spcAft>
              <a:buFontTx/>
              <a:buNone/>
            </a:pPr>
            <a:r>
              <a:rPr lang="en-US" sz="1400" b="0" i="0" dirty="0" err="1">
                <a:solidFill>
                  <a:schemeClr val="tx1"/>
                </a:solidFill>
              </a:rPr>
              <a:t>V</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14 </a:t>
            </a:r>
            <a:r>
              <a:rPr lang="en-US" sz="1400" b="0" i="0" dirty="0">
                <a:solidFill>
                  <a:schemeClr val="tx1"/>
                </a:solidFill>
              </a:rPr>
              <a:t>m</a:t>
            </a:r>
            <a:r>
              <a:rPr lang="en-US" sz="1400" b="0" i="0" baseline="30000" dirty="0">
                <a:solidFill>
                  <a:schemeClr val="tx1"/>
                </a:solidFill>
              </a:rPr>
              <a:t>3</a:t>
            </a:r>
          </a:p>
          <a:p>
            <a:pPr algn="l" eaLnBrk="1" hangingPunct="1">
              <a:lnSpc>
                <a:spcPct val="90000"/>
              </a:lnSpc>
              <a:spcBef>
                <a:spcPts val="0"/>
              </a:spcBef>
              <a:spcAft>
                <a:spcPts val="600"/>
              </a:spcAft>
              <a:buFontTx/>
              <a:buNone/>
            </a:pPr>
            <a:r>
              <a:rPr lang="en-US" sz="1400" b="0" i="0" dirty="0" smtClean="0">
                <a:solidFill>
                  <a:schemeClr val="tx1"/>
                </a:solidFill>
              </a:rPr>
              <a:t>P</a:t>
            </a:r>
            <a:r>
              <a:rPr lang="en-US" sz="1400" b="0" i="0" baseline="-25000" dirty="0" smtClean="0">
                <a:solidFill>
                  <a:schemeClr val="tx1"/>
                </a:solidFill>
              </a:rPr>
              <a:t>NBI</a:t>
            </a:r>
            <a:r>
              <a:rPr lang="en-US" sz="1400" b="0" i="0" dirty="0" smtClean="0">
                <a:solidFill>
                  <a:schemeClr val="tx1"/>
                </a:solidFill>
              </a:rPr>
              <a:t> </a:t>
            </a:r>
            <a:r>
              <a:rPr lang="en-US" sz="1400" b="0" i="0" dirty="0">
                <a:solidFill>
                  <a:schemeClr val="tx1"/>
                </a:solidFill>
              </a:rPr>
              <a:t>= 7.4 </a:t>
            </a:r>
            <a:r>
              <a:rPr lang="en-US" sz="1400" b="0" i="0" dirty="0" smtClean="0">
                <a:solidFill>
                  <a:schemeClr val="tx1"/>
                </a:solidFill>
              </a:rPr>
              <a:t>MW</a:t>
            </a:r>
            <a:endParaRPr lang="en-US" sz="1400" b="0" i="0" dirty="0">
              <a:solidFill>
                <a:schemeClr val="tx1"/>
              </a:solidFill>
            </a:endParaRPr>
          </a:p>
        </p:txBody>
      </p:sp>
      <p:sp>
        <p:nvSpPr>
          <p:cNvPr id="2" name="Rectangle 1"/>
          <p:cNvSpPr/>
          <p:nvPr/>
        </p:nvSpPr>
        <p:spPr>
          <a:xfrm>
            <a:off x="3712053" y="2782501"/>
            <a:ext cx="2082621" cy="338554"/>
          </a:xfrm>
          <a:prstGeom prst="rect">
            <a:avLst/>
          </a:prstGeom>
        </p:spPr>
        <p:txBody>
          <a:bodyPr wrap="none">
            <a:spAutoFit/>
          </a:bodyPr>
          <a:lstStyle/>
          <a:p>
            <a:pPr>
              <a:buNone/>
            </a:pPr>
            <a:r>
              <a:rPr lang="en-US" sz="1600" i="0" dirty="0" smtClean="0">
                <a:solidFill>
                  <a:srgbClr val="0000CC"/>
                </a:solidFill>
              </a:rPr>
              <a:t>Similar Capabilities</a:t>
            </a:r>
            <a:endParaRPr lang="en-US" sz="1600" i="0" dirty="0"/>
          </a:p>
        </p:txBody>
      </p:sp>
      <p:sp>
        <p:nvSpPr>
          <p:cNvPr id="11" name="Text Box 4"/>
          <p:cNvSpPr txBox="1">
            <a:spLocks noChangeArrowheads="1"/>
          </p:cNvSpPr>
          <p:nvPr/>
        </p:nvSpPr>
        <p:spPr bwMode="auto">
          <a:xfrm>
            <a:off x="4711700" y="3083561"/>
            <a:ext cx="1536700" cy="2185726"/>
          </a:xfrm>
          <a:prstGeom prst="rect">
            <a:avLst/>
          </a:prstGeom>
          <a:solidFill>
            <a:srgbClr val="CCFFFF"/>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ctr" eaLnBrk="1" hangingPunct="1">
              <a:lnSpc>
                <a:spcPct val="90000"/>
              </a:lnSpc>
              <a:spcBef>
                <a:spcPts val="0"/>
              </a:spcBef>
              <a:spcAft>
                <a:spcPts val="600"/>
              </a:spcAft>
              <a:buFontTx/>
              <a:buNone/>
            </a:pPr>
            <a:r>
              <a:rPr lang="en-US" sz="1400" b="0" i="0" dirty="0" smtClean="0">
                <a:solidFill>
                  <a:schemeClr val="tx1"/>
                </a:solidFill>
              </a:rPr>
              <a:t>MAST</a:t>
            </a:r>
          </a:p>
          <a:p>
            <a:pPr algn="l" eaLnBrk="1" hangingPunct="1">
              <a:lnSpc>
                <a:spcPct val="90000"/>
              </a:lnSpc>
              <a:spcBef>
                <a:spcPts val="0"/>
              </a:spcBef>
              <a:spcAft>
                <a:spcPts val="600"/>
              </a:spcAft>
              <a:buFontTx/>
              <a:buNone/>
            </a:pPr>
            <a:r>
              <a:rPr lang="en-US" sz="1400" b="0" i="0" dirty="0" smtClean="0">
                <a:solidFill>
                  <a:schemeClr val="tx1"/>
                </a:solidFill>
              </a:rPr>
              <a:t>R </a:t>
            </a:r>
            <a:r>
              <a:rPr lang="en-US" sz="1400" b="0" i="0" dirty="0">
                <a:solidFill>
                  <a:schemeClr val="tx1"/>
                </a:solidFill>
              </a:rPr>
              <a:t>= </a:t>
            </a:r>
            <a:r>
              <a:rPr lang="en-US" sz="1400" b="0" i="0" dirty="0" smtClean="0">
                <a:solidFill>
                  <a:schemeClr val="tx1"/>
                </a:solidFill>
              </a:rPr>
              <a:t>80 </a:t>
            </a:r>
            <a:r>
              <a:rPr lang="en-US" sz="1400" b="0" i="0" dirty="0">
                <a:solidFill>
                  <a:schemeClr val="tx1"/>
                </a:solidFill>
              </a:rPr>
              <a:t>cm</a:t>
            </a:r>
          </a:p>
          <a:p>
            <a:pPr algn="l" eaLnBrk="1" hangingPunct="1">
              <a:lnSpc>
                <a:spcPct val="90000"/>
              </a:lnSpc>
              <a:spcBef>
                <a:spcPts val="0"/>
              </a:spcBef>
              <a:spcAft>
                <a:spcPts val="600"/>
              </a:spcAft>
              <a:buFontTx/>
              <a:buNone/>
            </a:pPr>
            <a:r>
              <a:rPr lang="en-US" sz="1400" b="0" i="0" dirty="0" smtClean="0">
                <a:solidFill>
                  <a:schemeClr val="tx1"/>
                </a:solidFill>
              </a:rPr>
              <a:t>A ≥ 1.3</a:t>
            </a:r>
            <a:endParaRPr lang="en-US" sz="1400" b="0" i="0" dirty="0">
              <a:solidFill>
                <a:schemeClr val="tx1"/>
              </a:solidFill>
            </a:endParaRPr>
          </a:p>
          <a:p>
            <a:pPr marL="285750" indent="-285750" algn="l" eaLnBrk="1" hangingPunct="1">
              <a:lnSpc>
                <a:spcPct val="90000"/>
              </a:lnSpc>
              <a:spcBef>
                <a:spcPts val="0"/>
              </a:spcBef>
              <a:spcAft>
                <a:spcPts val="600"/>
              </a:spcAft>
              <a:buFont typeface="Symbol" charset="0"/>
              <a:buChar char="k"/>
            </a:pPr>
            <a:r>
              <a:rPr lang="en-US" sz="1400" b="0" i="0" dirty="0" smtClean="0">
                <a:solidFill>
                  <a:schemeClr val="tx1"/>
                </a:solidFill>
              </a:rPr>
              <a:t>= </a:t>
            </a:r>
            <a:r>
              <a:rPr lang="en-US" sz="1400" b="0" i="0" dirty="0">
                <a:solidFill>
                  <a:schemeClr val="tx1"/>
                </a:solidFill>
              </a:rPr>
              <a:t>1.7 </a:t>
            </a:r>
            <a:r>
              <a:rPr lang="en-US" sz="1400" b="0" i="0" dirty="0" smtClean="0">
                <a:solidFill>
                  <a:schemeClr val="tx1"/>
                </a:solidFill>
              </a:rPr>
              <a:t>– 2.5</a:t>
            </a:r>
            <a:endParaRPr lang="en-US" sz="1400" b="0" i="0" dirty="0">
              <a:solidFill>
                <a:schemeClr val="tx1"/>
              </a:solidFill>
            </a:endParaRPr>
          </a:p>
          <a:p>
            <a:pPr algn="l" eaLnBrk="1" hangingPunct="1">
              <a:lnSpc>
                <a:spcPct val="90000"/>
              </a:lnSpc>
              <a:spcBef>
                <a:spcPts val="0"/>
              </a:spcBef>
              <a:spcAft>
                <a:spcPts val="600"/>
              </a:spcAft>
              <a:buFontTx/>
              <a:buNone/>
            </a:pPr>
            <a:r>
              <a:rPr lang="en-US" sz="1400" b="0" i="0" dirty="0" smtClean="0">
                <a:solidFill>
                  <a:schemeClr val="tx1"/>
                </a:solidFill>
              </a:rPr>
              <a:t>B</a:t>
            </a:r>
            <a:r>
              <a:rPr lang="en-US" sz="1400" b="0" i="0" baseline="-25000" dirty="0" smtClean="0">
                <a:solidFill>
                  <a:schemeClr val="tx1"/>
                </a:solidFill>
              </a:rPr>
              <a:t>T</a:t>
            </a:r>
            <a:r>
              <a:rPr lang="en-US" sz="1400" b="0" i="0" dirty="0" smtClean="0">
                <a:solidFill>
                  <a:schemeClr val="tx1"/>
                </a:solidFill>
              </a:rPr>
              <a:t> ~ 5.0 </a:t>
            </a:r>
            <a:r>
              <a:rPr lang="en-US" sz="1400" b="0" i="0" dirty="0" err="1">
                <a:solidFill>
                  <a:schemeClr val="tx1"/>
                </a:solidFill>
              </a:rPr>
              <a:t>kG</a:t>
            </a:r>
            <a:endParaRPr lang="en-US" sz="1400" b="0" i="0" dirty="0">
              <a:solidFill>
                <a:schemeClr val="tx1"/>
              </a:solidFill>
            </a:endParaRPr>
          </a:p>
          <a:p>
            <a:pPr algn="l" eaLnBrk="1" hangingPunct="1">
              <a:lnSpc>
                <a:spcPct val="90000"/>
              </a:lnSpc>
              <a:spcBef>
                <a:spcPts val="0"/>
              </a:spcBef>
              <a:spcAft>
                <a:spcPts val="600"/>
              </a:spcAft>
              <a:buFontTx/>
              <a:buNone/>
            </a:pPr>
            <a:r>
              <a:rPr lang="en-US" sz="1400" b="0" i="0" dirty="0" err="1">
                <a:solidFill>
                  <a:schemeClr val="tx1"/>
                </a:solidFill>
              </a:rPr>
              <a:t>I</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a:t>
            </a:r>
            <a:r>
              <a:rPr lang="en-US" sz="1400" b="0" i="0" dirty="0">
                <a:solidFill>
                  <a:schemeClr val="tx1"/>
                </a:solidFill>
              </a:rPr>
              <a:t>1.5 MA</a:t>
            </a:r>
          </a:p>
          <a:p>
            <a:pPr algn="l" eaLnBrk="1" hangingPunct="1">
              <a:lnSpc>
                <a:spcPct val="90000"/>
              </a:lnSpc>
              <a:spcBef>
                <a:spcPts val="0"/>
              </a:spcBef>
              <a:spcAft>
                <a:spcPts val="600"/>
              </a:spcAft>
              <a:buFontTx/>
              <a:buNone/>
            </a:pPr>
            <a:r>
              <a:rPr lang="en-US" sz="1400" b="0" i="0" dirty="0" err="1">
                <a:solidFill>
                  <a:schemeClr val="tx1"/>
                </a:solidFill>
              </a:rPr>
              <a:t>V</a:t>
            </a:r>
            <a:r>
              <a:rPr lang="en-US" sz="1400" b="0" i="0" baseline="-25000" dirty="0" err="1">
                <a:solidFill>
                  <a:schemeClr val="tx1"/>
                </a:solidFill>
              </a:rPr>
              <a:t>p</a:t>
            </a:r>
            <a:r>
              <a:rPr lang="en-US" sz="1400" b="0" i="0" dirty="0">
                <a:solidFill>
                  <a:schemeClr val="tx1"/>
                </a:solidFill>
              </a:rPr>
              <a:t> </a:t>
            </a:r>
            <a:r>
              <a:rPr lang="en-US" sz="1400" b="0" i="0" dirty="0" smtClean="0">
                <a:solidFill>
                  <a:schemeClr val="tx1"/>
                </a:solidFill>
              </a:rPr>
              <a:t>≤ 10 </a:t>
            </a:r>
            <a:r>
              <a:rPr lang="en-US" sz="1400" b="0" i="0" dirty="0">
                <a:solidFill>
                  <a:schemeClr val="tx1"/>
                </a:solidFill>
              </a:rPr>
              <a:t>m</a:t>
            </a:r>
            <a:r>
              <a:rPr lang="en-US" sz="1400" b="0" i="0" baseline="30000" dirty="0">
                <a:solidFill>
                  <a:schemeClr val="tx1"/>
                </a:solidFill>
              </a:rPr>
              <a:t>3</a:t>
            </a:r>
          </a:p>
          <a:p>
            <a:pPr algn="l" eaLnBrk="1" hangingPunct="1">
              <a:lnSpc>
                <a:spcPct val="90000"/>
              </a:lnSpc>
              <a:spcBef>
                <a:spcPts val="0"/>
              </a:spcBef>
              <a:spcAft>
                <a:spcPts val="600"/>
              </a:spcAft>
              <a:buFontTx/>
              <a:buNone/>
            </a:pPr>
            <a:r>
              <a:rPr lang="en-US" sz="1400" b="0" i="0" dirty="0" smtClean="0">
                <a:solidFill>
                  <a:schemeClr val="tx1"/>
                </a:solidFill>
              </a:rPr>
              <a:t>P</a:t>
            </a:r>
            <a:r>
              <a:rPr lang="en-US" sz="1400" b="0" i="0" baseline="-25000" dirty="0" smtClean="0">
                <a:solidFill>
                  <a:schemeClr val="tx1"/>
                </a:solidFill>
              </a:rPr>
              <a:t>NBI</a:t>
            </a:r>
            <a:r>
              <a:rPr lang="en-US" sz="1400" b="0" i="0" dirty="0" smtClean="0">
                <a:solidFill>
                  <a:schemeClr val="tx1"/>
                </a:solidFill>
              </a:rPr>
              <a:t> </a:t>
            </a:r>
            <a:r>
              <a:rPr lang="en-US" sz="1400" b="0" i="0" dirty="0">
                <a:solidFill>
                  <a:schemeClr val="tx1"/>
                </a:solidFill>
              </a:rPr>
              <a:t>= </a:t>
            </a:r>
            <a:r>
              <a:rPr lang="en-US" sz="1400" b="0" i="0" dirty="0" smtClean="0">
                <a:solidFill>
                  <a:schemeClr val="tx1"/>
                </a:solidFill>
              </a:rPr>
              <a:t>4.0 MW</a:t>
            </a:r>
            <a:endParaRPr lang="en-US" sz="1400" b="0" i="0" dirty="0">
              <a:solidFill>
                <a:schemeClr val="tx1"/>
              </a:solidFill>
            </a:endParaRPr>
          </a:p>
        </p:txBody>
      </p:sp>
      <p:sp>
        <p:nvSpPr>
          <p:cNvPr id="5" name="Rectangle 4"/>
          <p:cNvSpPr/>
          <p:nvPr/>
        </p:nvSpPr>
        <p:spPr bwMode="auto">
          <a:xfrm>
            <a:off x="416560" y="1686560"/>
            <a:ext cx="243840" cy="19304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3" name="Rectangle 12"/>
          <p:cNvSpPr/>
          <p:nvPr/>
        </p:nvSpPr>
        <p:spPr bwMode="auto">
          <a:xfrm>
            <a:off x="6624320" y="1270000"/>
            <a:ext cx="243840" cy="19304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4" name="Rectangle 13"/>
          <p:cNvSpPr/>
          <p:nvPr/>
        </p:nvSpPr>
        <p:spPr bwMode="auto">
          <a:xfrm>
            <a:off x="6715760" y="4246880"/>
            <a:ext cx="243840" cy="193040"/>
          </a:xfrm>
          <a:prstGeom prst="rect">
            <a:avLst/>
          </a:prstGeom>
          <a:solidFill>
            <a:schemeClr val="tx1">
              <a:lumMod val="75000"/>
              <a:lumOff val="25000"/>
            </a:schemeClr>
          </a:solidFill>
          <a:ln w="15875" cap="flat" cmpd="sng" algn="ctr">
            <a:solidFill>
              <a:schemeClr val="tx1">
                <a:lumMod val="65000"/>
                <a:lumOff val="35000"/>
              </a:schemeClr>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5" name="Rectangle 14"/>
          <p:cNvSpPr/>
          <p:nvPr/>
        </p:nvSpPr>
        <p:spPr bwMode="auto">
          <a:xfrm>
            <a:off x="538480" y="4480560"/>
            <a:ext cx="243840" cy="193040"/>
          </a:xfrm>
          <a:prstGeom prst="rect">
            <a:avLst/>
          </a:prstGeom>
          <a:solidFill>
            <a:schemeClr val="tx1">
              <a:lumMod val="75000"/>
              <a:lumOff val="25000"/>
            </a:schemeClr>
          </a:solidFill>
          <a:ln w="15875" cap="flat" cmpd="sng" algn="ctr">
            <a:solidFill>
              <a:schemeClr val="tx1">
                <a:lumMod val="65000"/>
                <a:lumOff val="35000"/>
              </a:schemeClr>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6" name="TextBox 5"/>
          <p:cNvSpPr txBox="1"/>
          <p:nvPr/>
        </p:nvSpPr>
        <p:spPr>
          <a:xfrm>
            <a:off x="3246967" y="5280660"/>
            <a:ext cx="3057247" cy="929485"/>
          </a:xfrm>
          <a:prstGeom prst="rect">
            <a:avLst/>
          </a:prstGeom>
          <a:solidFill>
            <a:srgbClr val="FFD5CC"/>
          </a:solidFill>
          <a:ln>
            <a:solidFill>
              <a:srgbClr val="595959"/>
            </a:solidFill>
          </a:ln>
        </p:spPr>
        <p:txBody>
          <a:bodyPr wrap="none" rtlCol="0">
            <a:spAutoFit/>
          </a:bodyPr>
          <a:lstStyle/>
          <a:p>
            <a:pPr>
              <a:spcAft>
                <a:spcPts val="0"/>
              </a:spcAft>
            </a:pPr>
            <a:r>
              <a:rPr lang="en-US" sz="1600" i="0" dirty="0" smtClean="0">
                <a:solidFill>
                  <a:schemeClr val="tx1"/>
                </a:solidFill>
              </a:rPr>
              <a:t> Comprehensive diagnostics</a:t>
            </a:r>
          </a:p>
          <a:p>
            <a:pPr>
              <a:spcAft>
                <a:spcPts val="0"/>
              </a:spcAft>
            </a:pPr>
            <a:r>
              <a:rPr lang="en-US" sz="1600" i="0" dirty="0">
                <a:solidFill>
                  <a:schemeClr val="tx1"/>
                </a:solidFill>
              </a:rPr>
              <a:t> </a:t>
            </a:r>
            <a:r>
              <a:rPr lang="en-US" sz="1600" i="0" dirty="0" smtClean="0">
                <a:solidFill>
                  <a:schemeClr val="tx1"/>
                </a:solidFill>
              </a:rPr>
              <a:t>Physics integration</a:t>
            </a:r>
          </a:p>
          <a:p>
            <a:pPr>
              <a:spcAft>
                <a:spcPts val="0"/>
              </a:spcAft>
            </a:pPr>
            <a:r>
              <a:rPr lang="en-US" sz="1600" i="0" dirty="0">
                <a:solidFill>
                  <a:schemeClr val="tx1"/>
                </a:solidFill>
              </a:rPr>
              <a:t> </a:t>
            </a:r>
            <a:r>
              <a:rPr lang="en-US" sz="1600" i="0" dirty="0" smtClean="0">
                <a:solidFill>
                  <a:schemeClr val="tx1"/>
                </a:solidFill>
              </a:rPr>
              <a:t>Scenario development</a:t>
            </a:r>
            <a:endParaRPr lang="en-US" sz="1600" i="0" dirty="0">
              <a:solidFill>
                <a:schemeClr val="tx1"/>
              </a:solidFill>
            </a:endParaRPr>
          </a:p>
        </p:txBody>
      </p:sp>
      <p:sp>
        <p:nvSpPr>
          <p:cNvPr id="17"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15</a:t>
            </a:fld>
            <a:endParaRPr lang="en-US" sz="1400" b="0" dirty="0">
              <a:latin typeface="Times" charset="0"/>
            </a:endParaRPr>
          </a:p>
        </p:txBody>
      </p:sp>
      <p:sp>
        <p:nvSpPr>
          <p:cNvPr id="18" name="Text Box 4"/>
          <p:cNvSpPr txBox="1">
            <a:spLocks noChangeArrowheads="1"/>
          </p:cNvSpPr>
          <p:nvPr/>
        </p:nvSpPr>
        <p:spPr bwMode="auto">
          <a:xfrm>
            <a:off x="2857500" y="1280160"/>
            <a:ext cx="1744133" cy="1283257"/>
          </a:xfrm>
          <a:prstGeom prst="rect">
            <a:avLst/>
          </a:prstGeom>
          <a:solidFill>
            <a:srgbClr val="FFF6BC"/>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l" eaLnBrk="1" hangingPunct="1">
              <a:lnSpc>
                <a:spcPts val="1780"/>
              </a:lnSpc>
              <a:spcBef>
                <a:spcPts val="0"/>
              </a:spcBef>
              <a:spcAft>
                <a:spcPts val="600"/>
              </a:spcAft>
              <a:buNone/>
            </a:pPr>
            <a:r>
              <a:rPr lang="en-US" sz="1400" b="0" i="0" dirty="0" smtClean="0">
                <a:solidFill>
                  <a:schemeClr val="tx1"/>
                </a:solidFill>
              </a:rPr>
              <a:t>Passive </a:t>
            </a:r>
            <a:r>
              <a:rPr lang="en-US" sz="1400" b="0" i="0" dirty="0">
                <a:solidFill>
                  <a:schemeClr val="tx1"/>
                </a:solidFill>
              </a:rPr>
              <a:t>Plates</a:t>
            </a:r>
          </a:p>
          <a:p>
            <a:pPr algn="l" eaLnBrk="1" hangingPunct="1">
              <a:lnSpc>
                <a:spcPts val="1780"/>
              </a:lnSpc>
              <a:spcBef>
                <a:spcPts val="0"/>
              </a:spcBef>
              <a:spcAft>
                <a:spcPts val="600"/>
              </a:spcAft>
              <a:buFontTx/>
              <a:buNone/>
            </a:pPr>
            <a:r>
              <a:rPr lang="en-US" sz="1400" b="0" i="0" dirty="0" err="1" smtClean="0">
                <a:solidFill>
                  <a:schemeClr val="tx1"/>
                </a:solidFill>
              </a:rPr>
              <a:t>Heilicity</a:t>
            </a:r>
            <a:r>
              <a:rPr lang="en-US" sz="1400" b="0" i="0" dirty="0" smtClean="0">
                <a:solidFill>
                  <a:schemeClr val="tx1"/>
                </a:solidFill>
              </a:rPr>
              <a:t> Injection</a:t>
            </a:r>
          </a:p>
          <a:p>
            <a:pPr algn="l" eaLnBrk="1" hangingPunct="1">
              <a:lnSpc>
                <a:spcPts val="1780"/>
              </a:lnSpc>
              <a:spcBef>
                <a:spcPts val="0"/>
              </a:spcBef>
              <a:spcAft>
                <a:spcPts val="600"/>
              </a:spcAft>
              <a:buFontTx/>
              <a:buNone/>
            </a:pPr>
            <a:r>
              <a:rPr lang="en-US" sz="1400" b="0" i="0" dirty="0" smtClean="0">
                <a:solidFill>
                  <a:schemeClr val="tx1"/>
                </a:solidFill>
              </a:rPr>
              <a:t>HHFW</a:t>
            </a:r>
            <a:endParaRPr lang="en-US" sz="1400" b="0" i="0" dirty="0">
              <a:solidFill>
                <a:schemeClr val="tx1"/>
              </a:solidFill>
            </a:endParaRPr>
          </a:p>
          <a:p>
            <a:pPr algn="l" eaLnBrk="1" hangingPunct="1">
              <a:lnSpc>
                <a:spcPts val="1780"/>
              </a:lnSpc>
              <a:spcBef>
                <a:spcPts val="0"/>
              </a:spcBef>
              <a:spcAft>
                <a:spcPts val="600"/>
              </a:spcAft>
              <a:buFontTx/>
              <a:buNone/>
            </a:pPr>
            <a:r>
              <a:rPr lang="en-US" sz="1400" b="0" i="0" dirty="0" smtClean="0">
                <a:solidFill>
                  <a:schemeClr val="tx1"/>
                </a:solidFill>
              </a:rPr>
              <a:t>1 x 6 RWM Coils</a:t>
            </a:r>
          </a:p>
        </p:txBody>
      </p:sp>
      <p:sp>
        <p:nvSpPr>
          <p:cNvPr id="19" name="Text Box 4"/>
          <p:cNvSpPr txBox="1">
            <a:spLocks noChangeArrowheads="1"/>
          </p:cNvSpPr>
          <p:nvPr/>
        </p:nvSpPr>
        <p:spPr bwMode="auto">
          <a:xfrm>
            <a:off x="4597400" y="1280161"/>
            <a:ext cx="1930400" cy="1283257"/>
          </a:xfrm>
          <a:prstGeom prst="rect">
            <a:avLst/>
          </a:prstGeom>
          <a:solidFill>
            <a:srgbClr val="FFF6BC"/>
          </a:solidFill>
          <a:ln w="9525">
            <a:solidFill>
              <a:schemeClr val="tx1"/>
            </a:solidFill>
            <a:miter lim="800000"/>
            <a:headEnd/>
            <a:tailEnd/>
          </a:ln>
        </p:spPr>
        <p:txBody>
          <a:bodyPr wrap="square">
            <a:spAutoFit/>
          </a:bodyPr>
          <a:lstStyle>
            <a:lvl1pPr algn="r" eaLnBrk="0" hangingPunct="0">
              <a:spcBef>
                <a:spcPct val="20000"/>
              </a:spcBef>
              <a:buChar char="•"/>
              <a:tabLst>
                <a:tab pos="228600" algn="l"/>
              </a:tabLst>
              <a:defRPr sz="1200" b="1" i="1">
                <a:solidFill>
                  <a:srgbClr val="1822CD"/>
                </a:solidFill>
                <a:latin typeface="Helvetica" charset="0"/>
                <a:ea typeface="ＭＳ Ｐゴシック" charset="0"/>
                <a:cs typeface="ＭＳ Ｐゴシック" charset="0"/>
              </a:defRPr>
            </a:lvl1pPr>
            <a:lvl2pPr marL="37931725" indent="-37474525" algn="r" eaLnBrk="0" hangingPunct="0">
              <a:spcBef>
                <a:spcPct val="20000"/>
              </a:spcBef>
              <a:buChar char="•"/>
              <a:tabLst>
                <a:tab pos="228600" algn="l"/>
              </a:tabLst>
              <a:defRPr sz="1200" b="1" i="1">
                <a:solidFill>
                  <a:srgbClr val="1822CD"/>
                </a:solidFill>
                <a:latin typeface="Helvetica" charset="0"/>
                <a:ea typeface="ＭＳ Ｐゴシック" charset="0"/>
              </a:defRPr>
            </a:lvl2pPr>
            <a:lvl3pPr eaLnBrk="0" hangingPunct="0">
              <a:spcBef>
                <a:spcPct val="20000"/>
              </a:spcBef>
              <a:tabLst>
                <a:tab pos="228600" algn="l"/>
              </a:tabLst>
              <a:defRPr sz="1200" b="1" i="1">
                <a:solidFill>
                  <a:srgbClr val="1822CD"/>
                </a:solidFill>
                <a:latin typeface="Helvetica" charset="0"/>
                <a:ea typeface="ＭＳ Ｐゴシック" charset="0"/>
              </a:defRPr>
            </a:lvl3pPr>
            <a:lvl4pPr eaLnBrk="0" hangingPunct="0">
              <a:spcBef>
                <a:spcPct val="20000"/>
              </a:spcBef>
              <a:tabLst>
                <a:tab pos="228600" algn="l"/>
              </a:tabLst>
              <a:defRPr sz="1200" b="1" i="1">
                <a:solidFill>
                  <a:srgbClr val="1822CD"/>
                </a:solidFill>
                <a:latin typeface="Helvetica" charset="0"/>
                <a:ea typeface="ＭＳ Ｐゴシック" charset="0"/>
              </a:defRPr>
            </a:lvl4pPr>
            <a:lvl5pPr eaLnBrk="0" hangingPunct="0">
              <a:spcBef>
                <a:spcPct val="20000"/>
              </a:spcBef>
              <a:tabLst>
                <a:tab pos="228600" algn="l"/>
              </a:tabLst>
              <a:defRPr sz="1200" b="1" i="1">
                <a:solidFill>
                  <a:srgbClr val="1822CD"/>
                </a:solidFill>
                <a:latin typeface="Helvetica" charset="0"/>
                <a:ea typeface="ＭＳ Ｐゴシック" charset="0"/>
              </a:defRPr>
            </a:lvl5pPr>
            <a:lvl6pPr marL="4572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6pPr>
            <a:lvl7pPr marL="9144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7pPr>
            <a:lvl8pPr marL="13716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8pPr>
            <a:lvl9pPr marL="1828800" eaLnBrk="0" fontAlgn="base" hangingPunct="0">
              <a:spcBef>
                <a:spcPct val="20000"/>
              </a:spcBef>
              <a:spcAft>
                <a:spcPct val="0"/>
              </a:spcAft>
              <a:tabLst>
                <a:tab pos="228600" algn="l"/>
              </a:tabLst>
              <a:defRPr sz="1200" b="1" i="1">
                <a:solidFill>
                  <a:srgbClr val="1822CD"/>
                </a:solidFill>
                <a:latin typeface="Helvetica" charset="0"/>
                <a:ea typeface="ＭＳ Ｐゴシック" charset="0"/>
              </a:defRPr>
            </a:lvl9pPr>
          </a:lstStyle>
          <a:p>
            <a:pPr algn="l" eaLnBrk="1" hangingPunct="1">
              <a:lnSpc>
                <a:spcPts val="1880"/>
              </a:lnSpc>
              <a:spcBef>
                <a:spcPts val="0"/>
              </a:spcBef>
              <a:spcAft>
                <a:spcPts val="600"/>
              </a:spcAft>
              <a:buNone/>
            </a:pPr>
            <a:r>
              <a:rPr lang="en-US" sz="1400" b="0" i="0" dirty="0" smtClean="0">
                <a:solidFill>
                  <a:schemeClr val="tx1"/>
                </a:solidFill>
              </a:rPr>
              <a:t>Large </a:t>
            </a:r>
            <a:r>
              <a:rPr lang="en-US" sz="1400" b="0" i="0" dirty="0" err="1" smtClean="0">
                <a:solidFill>
                  <a:schemeClr val="tx1"/>
                </a:solidFill>
              </a:rPr>
              <a:t>divertor</a:t>
            </a:r>
            <a:r>
              <a:rPr lang="en-US" sz="1400" b="0" i="0" dirty="0" smtClean="0">
                <a:solidFill>
                  <a:schemeClr val="tx1"/>
                </a:solidFill>
              </a:rPr>
              <a:t> volume</a:t>
            </a:r>
            <a:endParaRPr lang="en-US" sz="1400" b="0" i="0" dirty="0">
              <a:solidFill>
                <a:schemeClr val="tx1"/>
              </a:solidFill>
            </a:endParaRPr>
          </a:p>
          <a:p>
            <a:pPr algn="l" eaLnBrk="1" hangingPunct="1">
              <a:lnSpc>
                <a:spcPts val="1880"/>
              </a:lnSpc>
              <a:spcBef>
                <a:spcPts val="0"/>
              </a:spcBef>
              <a:spcAft>
                <a:spcPts val="600"/>
              </a:spcAft>
              <a:buFontTx/>
              <a:buNone/>
            </a:pPr>
            <a:r>
              <a:rPr lang="en-US" sz="1400" b="0" i="0" dirty="0" smtClean="0">
                <a:solidFill>
                  <a:schemeClr val="tx1"/>
                </a:solidFill>
              </a:rPr>
              <a:t>Merging/Compression</a:t>
            </a:r>
          </a:p>
          <a:p>
            <a:pPr algn="l" eaLnBrk="1" hangingPunct="1">
              <a:lnSpc>
                <a:spcPts val="1880"/>
              </a:lnSpc>
              <a:spcBef>
                <a:spcPts val="0"/>
              </a:spcBef>
              <a:spcAft>
                <a:spcPts val="600"/>
              </a:spcAft>
              <a:buFontTx/>
              <a:buNone/>
            </a:pPr>
            <a:r>
              <a:rPr lang="en-US" sz="1400" b="0" i="0" dirty="0" smtClean="0">
                <a:solidFill>
                  <a:schemeClr val="tx1"/>
                </a:solidFill>
              </a:rPr>
              <a:t>ECH</a:t>
            </a:r>
            <a:endParaRPr lang="en-US" sz="1400" b="0" i="0" dirty="0">
              <a:solidFill>
                <a:schemeClr val="tx1"/>
              </a:solidFill>
            </a:endParaRPr>
          </a:p>
          <a:p>
            <a:pPr algn="l" eaLnBrk="1" hangingPunct="1">
              <a:lnSpc>
                <a:spcPts val="1880"/>
              </a:lnSpc>
              <a:spcBef>
                <a:spcPts val="0"/>
              </a:spcBef>
              <a:spcAft>
                <a:spcPts val="600"/>
              </a:spcAft>
              <a:buFontTx/>
              <a:buNone/>
            </a:pPr>
            <a:r>
              <a:rPr lang="en-US" sz="1400" b="0" i="0" dirty="0" smtClean="0">
                <a:solidFill>
                  <a:schemeClr val="tx1"/>
                </a:solidFill>
              </a:rPr>
              <a:t>2 x 12 ELM coils</a:t>
            </a:r>
          </a:p>
        </p:txBody>
      </p:sp>
      <p:sp>
        <p:nvSpPr>
          <p:cNvPr id="20" name="Rectangle 19"/>
          <p:cNvSpPr/>
          <p:nvPr/>
        </p:nvSpPr>
        <p:spPr>
          <a:xfrm>
            <a:off x="3140553" y="928301"/>
            <a:ext cx="2944035" cy="338554"/>
          </a:xfrm>
          <a:prstGeom prst="rect">
            <a:avLst/>
          </a:prstGeom>
        </p:spPr>
        <p:txBody>
          <a:bodyPr wrap="none">
            <a:spAutoFit/>
          </a:bodyPr>
          <a:lstStyle/>
          <a:p>
            <a:pPr>
              <a:buNone/>
            </a:pPr>
            <a:r>
              <a:rPr lang="en-US" sz="1600" i="0" dirty="0" smtClean="0">
                <a:solidFill>
                  <a:srgbClr val="0000CC"/>
                </a:solidFill>
              </a:rPr>
              <a:t>Complementary Capabilities</a:t>
            </a:r>
            <a:endParaRPr lang="en-US" sz="1600" i="0" dirty="0"/>
          </a:p>
        </p:txBody>
      </p:sp>
    </p:spTree>
    <p:extLst>
      <p:ext uri="{BB962C8B-B14F-4D97-AF65-F5344CB8AC3E}">
        <p14:creationId xmlns:p14="http://schemas.microsoft.com/office/powerpoint/2010/main" val="14972142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2"/>
          </p:nvPr>
        </p:nvSpPr>
        <p:spPr>
          <a:xfrm>
            <a:off x="7239000" y="6527800"/>
            <a:ext cx="1905000" cy="457200"/>
          </a:xfrm>
          <a:noFill/>
        </p:spPr>
        <p:txBody>
          <a:bodyPr anchor="t"/>
          <a:lstStyle/>
          <a:p>
            <a:fld id="{338AFD17-9088-4C77-B107-6A6359279C2A}" type="slidenum">
              <a:rPr lang="en-US" sz="1400" b="0">
                <a:latin typeface="Times" charset="0"/>
              </a:rPr>
              <a:pPr/>
              <a:t>16</a:t>
            </a:fld>
            <a:endParaRPr lang="en-US" sz="1400" b="0" dirty="0">
              <a:latin typeface="Times" charset="0"/>
            </a:endParaRPr>
          </a:p>
        </p:txBody>
      </p:sp>
      <p:sp>
        <p:nvSpPr>
          <p:cNvPr id="17410" name="Rectangle 3"/>
          <p:cNvSpPr>
            <a:spLocks noGrp="1" noChangeArrowheads="1"/>
          </p:cNvSpPr>
          <p:nvPr>
            <p:ph type="body" idx="1"/>
          </p:nvPr>
        </p:nvSpPr>
        <p:spPr>
          <a:xfrm>
            <a:off x="217459" y="1001297"/>
            <a:ext cx="8750300" cy="4419600"/>
          </a:xfrm>
        </p:spPr>
        <p:txBody>
          <a:bodyPr/>
          <a:lstStyle/>
          <a:p>
            <a:pPr marL="231775" indent="-231775">
              <a:lnSpc>
                <a:spcPts val="2880"/>
              </a:lnSpc>
              <a:spcBef>
                <a:spcPts val="2472"/>
              </a:spcBef>
              <a:spcAft>
                <a:spcPts val="600"/>
              </a:spcAft>
            </a:pPr>
            <a:r>
              <a:rPr lang="en-US" b="1" dirty="0" smtClean="0">
                <a:solidFill>
                  <a:srgbClr val="7F7F7F"/>
                </a:solidFill>
              </a:rPr>
              <a:t>Unique ST properties</a:t>
            </a:r>
            <a:endParaRPr lang="en-US" b="1" dirty="0">
              <a:solidFill>
                <a:srgbClr val="7F7F7F"/>
              </a:solidFill>
            </a:endParaRPr>
          </a:p>
          <a:p>
            <a:pPr marL="231775" indent="-231775">
              <a:lnSpc>
                <a:spcPts val="2880"/>
              </a:lnSpc>
              <a:spcBef>
                <a:spcPts val="2472"/>
              </a:spcBef>
              <a:spcAft>
                <a:spcPts val="600"/>
              </a:spcAft>
            </a:pPr>
            <a:r>
              <a:rPr lang="en-US" b="1" dirty="0" smtClean="0">
                <a:solidFill>
                  <a:srgbClr val="7F7F7F"/>
                </a:solidFill>
              </a:rPr>
              <a:t>ST Fusion Energy Development Path</a:t>
            </a:r>
          </a:p>
          <a:p>
            <a:pPr marL="231775" indent="-231775">
              <a:lnSpc>
                <a:spcPts val="2880"/>
              </a:lnSpc>
              <a:spcBef>
                <a:spcPts val="2472"/>
              </a:spcBef>
              <a:spcAft>
                <a:spcPts val="600"/>
              </a:spcAft>
            </a:pPr>
            <a:r>
              <a:rPr lang="en-US" b="1" dirty="0">
                <a:solidFill>
                  <a:srgbClr val="7F7F7F"/>
                </a:solidFill>
              </a:rPr>
              <a:t>World ST Facilities</a:t>
            </a:r>
            <a:endParaRPr lang="en-US" b="1" dirty="0" smtClean="0">
              <a:solidFill>
                <a:srgbClr val="7F7F7F"/>
              </a:solidFill>
            </a:endParaRPr>
          </a:p>
          <a:p>
            <a:pPr marL="231775" indent="-231775">
              <a:lnSpc>
                <a:spcPts val="2880"/>
              </a:lnSpc>
              <a:spcBef>
                <a:spcPts val="2472"/>
              </a:spcBef>
              <a:spcAft>
                <a:spcPts val="600"/>
              </a:spcAft>
            </a:pPr>
            <a:r>
              <a:rPr lang="en-US" sz="3200" b="1" dirty="0" smtClean="0"/>
              <a:t>Unique </a:t>
            </a:r>
            <a:r>
              <a:rPr lang="en-US" sz="3200" b="1" dirty="0"/>
              <a:t>ST Physics </a:t>
            </a:r>
            <a:r>
              <a:rPr lang="en-US" sz="3200" b="1" dirty="0" smtClean="0"/>
              <a:t>Regimes</a:t>
            </a:r>
            <a:endParaRPr lang="en-US" sz="3200" b="1" dirty="0"/>
          </a:p>
          <a:p>
            <a:pPr marL="231775" indent="-231775">
              <a:lnSpc>
                <a:spcPts val="2880"/>
              </a:lnSpc>
              <a:spcBef>
                <a:spcPts val="2472"/>
              </a:spcBef>
              <a:spcAft>
                <a:spcPts val="600"/>
              </a:spcAft>
            </a:pPr>
            <a:r>
              <a:rPr lang="en-US" b="1" dirty="0" smtClean="0">
                <a:solidFill>
                  <a:srgbClr val="7F7F7F"/>
                </a:solidFill>
              </a:rPr>
              <a:t>ST-FNSF Relevant Experiments </a:t>
            </a:r>
          </a:p>
          <a:p>
            <a:pPr marL="231775" indent="-231775">
              <a:lnSpc>
                <a:spcPts val="2880"/>
              </a:lnSpc>
              <a:spcBef>
                <a:spcPts val="2472"/>
              </a:spcBef>
              <a:spcAft>
                <a:spcPts val="600"/>
              </a:spcAft>
            </a:pPr>
            <a:r>
              <a:rPr lang="en-US" b="1" dirty="0" smtClean="0">
                <a:solidFill>
                  <a:srgbClr val="7F7F7F"/>
                </a:solidFill>
              </a:rPr>
              <a:t>ST Facility Upgrade Status </a:t>
            </a:r>
          </a:p>
          <a:p>
            <a:pPr marL="231775" indent="-231775">
              <a:lnSpc>
                <a:spcPts val="2880"/>
              </a:lnSpc>
              <a:spcBef>
                <a:spcPts val="2472"/>
              </a:spcBef>
              <a:spcAft>
                <a:spcPts val="600"/>
              </a:spcAft>
            </a:pPr>
            <a:r>
              <a:rPr lang="en-US" b="1" dirty="0" smtClean="0">
                <a:solidFill>
                  <a:srgbClr val="7F7F7F"/>
                </a:solidFill>
              </a:rPr>
              <a:t>Summary </a:t>
            </a:r>
          </a:p>
        </p:txBody>
      </p:sp>
      <p:sp>
        <p:nvSpPr>
          <p:cNvPr id="17411" name="Rectangle 43"/>
          <p:cNvSpPr>
            <a:spLocks noChangeArrowheads="1"/>
          </p:cNvSpPr>
          <p:nvPr/>
        </p:nvSpPr>
        <p:spPr bwMode="auto">
          <a:xfrm>
            <a:off x="0" y="2828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5280"/>
              </a:lnSpc>
              <a:spcBef>
                <a:spcPct val="0"/>
              </a:spcBef>
              <a:spcAft>
                <a:spcPts val="600"/>
              </a:spcAft>
              <a:buFontTx/>
              <a:buNone/>
            </a:pPr>
            <a:r>
              <a:rPr lang="en-US" sz="4400" i="0" dirty="0">
                <a:solidFill>
                  <a:srgbClr val="0816FF"/>
                </a:solidFill>
              </a:rPr>
              <a:t>Talk Outline</a:t>
            </a:r>
            <a:endParaRPr lang="en-US" sz="3200" i="0" dirty="0">
              <a:solidFill>
                <a:srgbClr val="0816FF"/>
              </a:solidFill>
              <a:latin typeface="Helvetica Neue" charset="0"/>
            </a:endParaRPr>
          </a:p>
        </p:txBody>
      </p:sp>
    </p:spTree>
    <p:extLst>
      <p:ext uri="{BB962C8B-B14F-4D97-AF65-F5344CB8AC3E}">
        <p14:creationId xmlns:p14="http://schemas.microsoft.com/office/powerpoint/2010/main" val="18537581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3"/>
          <p:cNvSpPr>
            <a:spLocks noChangeArrowheads="1"/>
          </p:cNvSpPr>
          <p:nvPr/>
        </p:nvSpPr>
        <p:spPr bwMode="auto">
          <a:xfrm>
            <a:off x="0" y="7564"/>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180"/>
              </a:lnSpc>
              <a:spcBef>
                <a:spcPct val="0"/>
              </a:spcBef>
              <a:spcAft>
                <a:spcPts val="0"/>
              </a:spcAft>
              <a:buFontTx/>
              <a:buNone/>
            </a:pPr>
            <a:r>
              <a:rPr lang="en-US" sz="2400" i="0" dirty="0" smtClean="0">
                <a:solidFill>
                  <a:srgbClr val="0816FF"/>
                </a:solidFill>
              </a:rPr>
              <a:t>Higher </a:t>
            </a:r>
            <a:r>
              <a:rPr lang="en-US" sz="2400" i="0" dirty="0" err="1" smtClean="0">
                <a:solidFill>
                  <a:srgbClr val="0816FF"/>
                </a:solidFill>
                <a:latin typeface="Symbol" charset="2"/>
                <a:cs typeface="Symbol" charset="2"/>
              </a:rPr>
              <a:t>b</a:t>
            </a:r>
            <a:r>
              <a:rPr lang="en-US" sz="2400" i="0" baseline="-25000" dirty="0" err="1" smtClean="0">
                <a:solidFill>
                  <a:srgbClr val="0816FF"/>
                </a:solidFill>
                <a:latin typeface="Helvetica Neue"/>
                <a:cs typeface="Helvetica Neue"/>
              </a:rPr>
              <a:t>T</a:t>
            </a:r>
            <a:r>
              <a:rPr lang="en-US" sz="2400" i="0" baseline="-25000" dirty="0" smtClean="0">
                <a:solidFill>
                  <a:srgbClr val="0816FF"/>
                </a:solidFill>
                <a:latin typeface="Helvetica Neue"/>
                <a:cs typeface="Helvetica Neue"/>
              </a:rPr>
              <a:t> </a:t>
            </a:r>
            <a:r>
              <a:rPr lang="en-US" sz="2400" i="0" dirty="0" smtClean="0">
                <a:solidFill>
                  <a:srgbClr val="0816FF"/>
                </a:solidFill>
                <a:latin typeface="Helvetica Neue"/>
                <a:cs typeface="Helvetica Neue"/>
              </a:rPr>
              <a:t>enables higher fusion power and compact FNSF for required neutron wall loading</a:t>
            </a:r>
            <a:endParaRPr lang="en-US" sz="2000" i="0" dirty="0" smtClean="0">
              <a:solidFill>
                <a:srgbClr val="0816FF"/>
              </a:solidFill>
            </a:endParaRPr>
          </a:p>
        </p:txBody>
      </p:sp>
      <p:sp>
        <p:nvSpPr>
          <p:cNvPr id="21" name="Slide Number Placeholder 3"/>
          <p:cNvSpPr>
            <a:spLocks noGrp="1"/>
          </p:cNvSpPr>
          <p:nvPr>
            <p:ph type="sldNum" sz="quarter" idx="12"/>
          </p:nvPr>
        </p:nvSpPr>
        <p:spPr>
          <a:xfrm>
            <a:off x="7239000" y="6553200"/>
            <a:ext cx="1905000" cy="457200"/>
          </a:xfrm>
          <a:noFill/>
        </p:spPr>
        <p:txBody>
          <a:bodyPr anchor="t"/>
          <a:lstStyle/>
          <a:p>
            <a:fld id="{338AFD17-9088-4C77-B107-6A6359279C2A}" type="slidenum">
              <a:rPr lang="en-US" sz="1400" b="0">
                <a:latin typeface="Times" charset="0"/>
              </a:rPr>
              <a:pPr/>
              <a:t>17</a:t>
            </a:fld>
            <a:endParaRPr lang="en-US" sz="1400" b="0" dirty="0">
              <a:latin typeface="Times" charset="0"/>
            </a:endParaRPr>
          </a:p>
        </p:txBody>
      </p:sp>
      <p:grpSp>
        <p:nvGrpSpPr>
          <p:cNvPr id="3" name="Group 2"/>
          <p:cNvGrpSpPr/>
          <p:nvPr/>
        </p:nvGrpSpPr>
        <p:grpSpPr>
          <a:xfrm>
            <a:off x="4257483" y="1223708"/>
            <a:ext cx="4886517" cy="3843592"/>
            <a:chOff x="246015" y="1820608"/>
            <a:chExt cx="4342927" cy="3416020"/>
          </a:xfrm>
        </p:grpSpPr>
        <p:sp>
          <p:nvSpPr>
            <p:cNvPr id="25" name="Rectangle 10"/>
            <p:cNvSpPr>
              <a:spLocks noChangeArrowheads="1"/>
            </p:cNvSpPr>
            <p:nvPr/>
          </p:nvSpPr>
          <p:spPr bwMode="auto">
            <a:xfrm>
              <a:off x="831620" y="1820608"/>
              <a:ext cx="3610494" cy="296305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spcBef>
                  <a:spcPct val="20000"/>
                </a:spcBef>
                <a:buNone/>
              </a:pPr>
              <a:endParaRPr lang="en-US" sz="1050"/>
            </a:p>
          </p:txBody>
        </p:sp>
        <p:sp>
          <p:nvSpPr>
            <p:cNvPr id="26" name="Freeform 25"/>
            <p:cNvSpPr/>
            <p:nvPr/>
          </p:nvSpPr>
          <p:spPr bwMode="auto">
            <a:xfrm>
              <a:off x="1561327" y="2292793"/>
              <a:ext cx="2569121" cy="2402817"/>
            </a:xfrm>
            <a:custGeom>
              <a:avLst/>
              <a:gdLst>
                <a:gd name="connsiteX0" fmla="*/ 0 w 3530600"/>
                <a:gd name="connsiteY0" fmla="*/ 3022600 h 3302000"/>
                <a:gd name="connsiteX1" fmla="*/ 186266 w 3530600"/>
                <a:gd name="connsiteY1" fmla="*/ 2616200 h 3302000"/>
                <a:gd name="connsiteX2" fmla="*/ 753533 w 3530600"/>
                <a:gd name="connsiteY2" fmla="*/ 1862666 h 3302000"/>
                <a:gd name="connsiteX3" fmla="*/ 1329266 w 3530600"/>
                <a:gd name="connsiteY3" fmla="*/ 1312333 h 3302000"/>
                <a:gd name="connsiteX4" fmla="*/ 2065866 w 3530600"/>
                <a:gd name="connsiteY4" fmla="*/ 685800 h 3302000"/>
                <a:gd name="connsiteX5" fmla="*/ 2548466 w 3530600"/>
                <a:gd name="connsiteY5" fmla="*/ 287866 h 3302000"/>
                <a:gd name="connsiteX6" fmla="*/ 3073400 w 3530600"/>
                <a:gd name="connsiteY6" fmla="*/ 0 h 3302000"/>
                <a:gd name="connsiteX7" fmla="*/ 3191933 w 3530600"/>
                <a:gd name="connsiteY7" fmla="*/ 33866 h 3302000"/>
                <a:gd name="connsiteX8" fmla="*/ 3335866 w 3530600"/>
                <a:gd name="connsiteY8" fmla="*/ 169333 h 3302000"/>
                <a:gd name="connsiteX9" fmla="*/ 3530600 w 3530600"/>
                <a:gd name="connsiteY9" fmla="*/ 482600 h 3302000"/>
                <a:gd name="connsiteX10" fmla="*/ 3479800 w 3530600"/>
                <a:gd name="connsiteY10" fmla="*/ 745066 h 3302000"/>
                <a:gd name="connsiteX11" fmla="*/ 3352800 w 3530600"/>
                <a:gd name="connsiteY11" fmla="*/ 1278466 h 3302000"/>
                <a:gd name="connsiteX12" fmla="*/ 2861733 w 3530600"/>
                <a:gd name="connsiteY12" fmla="*/ 2108200 h 3302000"/>
                <a:gd name="connsiteX13" fmla="*/ 2362200 w 3530600"/>
                <a:gd name="connsiteY13" fmla="*/ 2700866 h 3302000"/>
                <a:gd name="connsiteX14" fmla="*/ 1549400 w 3530600"/>
                <a:gd name="connsiteY14" fmla="*/ 3056466 h 3302000"/>
                <a:gd name="connsiteX15" fmla="*/ 982133 w 3530600"/>
                <a:gd name="connsiteY15" fmla="*/ 3208866 h 3302000"/>
                <a:gd name="connsiteX16" fmla="*/ 169333 w 3530600"/>
                <a:gd name="connsiteY16" fmla="*/ 3302000 h 3302000"/>
                <a:gd name="connsiteX17" fmla="*/ 0 w 3530600"/>
                <a:gd name="connsiteY17" fmla="*/ 3022600 h 3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0600" h="3302000">
                  <a:moveTo>
                    <a:pt x="0" y="3022600"/>
                  </a:moveTo>
                  <a:lnTo>
                    <a:pt x="186266" y="2616200"/>
                  </a:lnTo>
                  <a:lnTo>
                    <a:pt x="753533" y="1862666"/>
                  </a:lnTo>
                  <a:lnTo>
                    <a:pt x="1329266" y="1312333"/>
                  </a:lnTo>
                  <a:lnTo>
                    <a:pt x="2065866" y="685800"/>
                  </a:lnTo>
                  <a:lnTo>
                    <a:pt x="2548466" y="287866"/>
                  </a:lnTo>
                  <a:lnTo>
                    <a:pt x="3073400" y="0"/>
                  </a:lnTo>
                  <a:lnTo>
                    <a:pt x="3191933" y="33866"/>
                  </a:lnTo>
                  <a:lnTo>
                    <a:pt x="3335866" y="169333"/>
                  </a:lnTo>
                  <a:lnTo>
                    <a:pt x="3530600" y="482600"/>
                  </a:lnTo>
                  <a:lnTo>
                    <a:pt x="3479800" y="745066"/>
                  </a:lnTo>
                  <a:lnTo>
                    <a:pt x="3352800" y="1278466"/>
                  </a:lnTo>
                  <a:lnTo>
                    <a:pt x="2861733" y="2108200"/>
                  </a:lnTo>
                  <a:lnTo>
                    <a:pt x="2362200" y="2700866"/>
                  </a:lnTo>
                  <a:lnTo>
                    <a:pt x="1549400" y="3056466"/>
                  </a:lnTo>
                  <a:lnTo>
                    <a:pt x="982133" y="3208866"/>
                  </a:lnTo>
                  <a:lnTo>
                    <a:pt x="169333" y="3302000"/>
                  </a:lnTo>
                  <a:lnTo>
                    <a:pt x="0" y="3022600"/>
                  </a:lnTo>
                  <a:close/>
                </a:path>
              </a:pathLst>
            </a:custGeom>
            <a:gradFill flip="none" rotWithShape="1">
              <a:gsLst>
                <a:gs pos="0">
                  <a:schemeClr val="accent1">
                    <a:lumMod val="60000"/>
                    <a:lumOff val="40000"/>
                  </a:schemeClr>
                </a:gs>
                <a:gs pos="100000">
                  <a:srgbClr val="FFFFFF"/>
                </a:gs>
              </a:gsLst>
              <a:path path="circle">
                <a:fillToRect l="50000" t="50000" r="50000" b="50000"/>
              </a:path>
              <a:tileRect/>
            </a:gradFill>
            <a:ln w="15875" cap="flat" cmpd="sng" algn="ctr">
              <a:noFill/>
              <a:prstDash val="solid"/>
              <a:round/>
              <a:headEnd type="none" w="med" len="med"/>
              <a:tailEnd type="triangle" w="med" len="med"/>
            </a:ln>
            <a:effectLst/>
          </p:spPr>
          <p:txBody>
            <a:bodyPr lIns="0" tIns="0" rIns="0" bIns="0"/>
            <a:lstStyle/>
            <a:p>
              <a:pPr algn="r">
                <a:spcBef>
                  <a:spcPct val="20000"/>
                </a:spcBef>
                <a:buNone/>
                <a:defRPr/>
              </a:pPr>
              <a:endParaRPr lang="en-US" sz="1050">
                <a:ea typeface="ＭＳ Ｐゴシック" charset="-128"/>
                <a:cs typeface="ＭＳ Ｐゴシック" charset="-128"/>
              </a:endParaRPr>
            </a:p>
          </p:txBody>
        </p:sp>
        <p:sp>
          <p:nvSpPr>
            <p:cNvPr id="27" name="Freeform 26"/>
            <p:cNvSpPr/>
            <p:nvPr/>
          </p:nvSpPr>
          <p:spPr bwMode="auto">
            <a:xfrm>
              <a:off x="846655" y="4134953"/>
              <a:ext cx="1392378" cy="646912"/>
            </a:xfrm>
            <a:custGeom>
              <a:avLst/>
              <a:gdLst>
                <a:gd name="connsiteX0" fmla="*/ 0 w 1913467"/>
                <a:gd name="connsiteY0" fmla="*/ 872067 h 889000"/>
                <a:gd name="connsiteX1" fmla="*/ 1659467 w 1913467"/>
                <a:gd name="connsiteY1" fmla="*/ 25400 h 889000"/>
                <a:gd name="connsiteX2" fmla="*/ 1769534 w 1913467"/>
                <a:gd name="connsiteY2" fmla="*/ 8467 h 889000"/>
                <a:gd name="connsiteX3" fmla="*/ 1837267 w 1913467"/>
                <a:gd name="connsiteY3" fmla="*/ 0 h 889000"/>
                <a:gd name="connsiteX4" fmla="*/ 1913467 w 1913467"/>
                <a:gd name="connsiteY4" fmla="*/ 93133 h 889000"/>
                <a:gd name="connsiteX5" fmla="*/ 1913467 w 1913467"/>
                <a:gd name="connsiteY5" fmla="*/ 211667 h 889000"/>
                <a:gd name="connsiteX6" fmla="*/ 1913467 w 1913467"/>
                <a:gd name="connsiteY6" fmla="*/ 524933 h 889000"/>
                <a:gd name="connsiteX7" fmla="*/ 1896534 w 1913467"/>
                <a:gd name="connsiteY7" fmla="*/ 889000 h 889000"/>
                <a:gd name="connsiteX8" fmla="*/ 0 w 1913467"/>
                <a:gd name="connsiteY8" fmla="*/ 872067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67" h="889000">
                  <a:moveTo>
                    <a:pt x="0" y="872067"/>
                  </a:moveTo>
                  <a:lnTo>
                    <a:pt x="1659467" y="25400"/>
                  </a:lnTo>
                  <a:lnTo>
                    <a:pt x="1769534" y="8467"/>
                  </a:lnTo>
                  <a:lnTo>
                    <a:pt x="1837267" y="0"/>
                  </a:lnTo>
                  <a:lnTo>
                    <a:pt x="1913467" y="93133"/>
                  </a:lnTo>
                  <a:lnTo>
                    <a:pt x="1913467" y="211667"/>
                  </a:lnTo>
                  <a:lnTo>
                    <a:pt x="1913467" y="524933"/>
                  </a:lnTo>
                  <a:lnTo>
                    <a:pt x="1896534" y="889000"/>
                  </a:lnTo>
                  <a:lnTo>
                    <a:pt x="0" y="872067"/>
                  </a:lnTo>
                  <a:close/>
                </a:path>
              </a:pathLst>
            </a:custGeom>
            <a:gradFill flip="none" rotWithShape="1">
              <a:gsLst>
                <a:gs pos="100000">
                  <a:schemeClr val="accent3">
                    <a:lumMod val="85000"/>
                  </a:schemeClr>
                </a:gs>
                <a:gs pos="0">
                  <a:srgbClr val="000000"/>
                </a:gs>
              </a:gsLst>
              <a:path path="circle">
                <a:fillToRect l="50000" t="50000" r="50000" b="50000"/>
              </a:path>
              <a:tileRect/>
            </a:gradFill>
            <a:ln w="15875" cap="flat" cmpd="sng" algn="ctr">
              <a:noFill/>
              <a:prstDash val="solid"/>
              <a:round/>
              <a:headEnd type="none" w="med" len="med"/>
              <a:tailEnd type="triangle" w="med" len="med"/>
            </a:ln>
            <a:effectLst/>
          </p:spPr>
          <p:txBody>
            <a:bodyPr lIns="0" tIns="0" rIns="0" bIns="0"/>
            <a:lstStyle/>
            <a:p>
              <a:pPr algn="r">
                <a:spcBef>
                  <a:spcPct val="20000"/>
                </a:spcBef>
                <a:buNone/>
                <a:defRPr/>
              </a:pPr>
              <a:endParaRPr lang="en-US" sz="1050">
                <a:ea typeface="ＭＳ Ｐゴシック" charset="-128"/>
                <a:cs typeface="ＭＳ Ｐゴシック" charset="-128"/>
              </a:endParaRPr>
            </a:p>
          </p:txBody>
        </p:sp>
        <p:cxnSp>
          <p:nvCxnSpPr>
            <p:cNvPr id="28" name="Straight Arrow Connector 27"/>
            <p:cNvCxnSpPr/>
            <p:nvPr/>
          </p:nvCxnSpPr>
          <p:spPr bwMode="auto">
            <a:xfrm rot="16200000" flipH="1">
              <a:off x="1274910" y="3866959"/>
              <a:ext cx="547601" cy="407001"/>
            </a:xfrm>
            <a:prstGeom prst="straightConnector1">
              <a:avLst/>
            </a:prstGeom>
            <a:noFill/>
            <a:ln w="28575" cap="flat" cmpd="sng" algn="ctr">
              <a:solidFill>
                <a:schemeClr val="bg2">
                  <a:lumMod val="75000"/>
                </a:schemeClr>
              </a:solidFill>
              <a:prstDash val="solid"/>
              <a:round/>
              <a:headEnd type="none" w="med" len="med"/>
              <a:tailEnd type="arrow" w="med" len="med"/>
            </a:ln>
            <a:effectLst/>
          </p:spPr>
        </p:cxnSp>
        <p:sp>
          <p:nvSpPr>
            <p:cNvPr id="29" name="TextBox 28"/>
            <p:cNvSpPr txBox="1"/>
            <p:nvPr/>
          </p:nvSpPr>
          <p:spPr bwMode="auto">
            <a:xfrm>
              <a:off x="914775" y="3568490"/>
              <a:ext cx="1159753" cy="336873"/>
            </a:xfrm>
            <a:prstGeom prst="rect">
              <a:avLst/>
            </a:prstGeom>
            <a:noFill/>
          </p:spPr>
          <p:txBody>
            <a:bodyPr wrap="square">
              <a:spAutoFit/>
            </a:bodyPr>
            <a:lstStyle/>
            <a:p>
              <a:pPr>
                <a:buNone/>
                <a:defRPr/>
              </a:pPr>
              <a:r>
                <a:rPr lang="en-US" sz="1400" i="0" dirty="0" err="1">
                  <a:solidFill>
                    <a:schemeClr val="bg2">
                      <a:lumMod val="75000"/>
                    </a:schemeClr>
                  </a:solidFill>
                  <a:ea typeface="ＭＳ Ｐゴシック" charset="-128"/>
                  <a:cs typeface="ＭＳ Ｐゴシック" charset="-128"/>
                </a:rPr>
                <a:t>Tokamak</a:t>
              </a:r>
              <a:endParaRPr lang="en-US" sz="1400" i="0" dirty="0">
                <a:solidFill>
                  <a:schemeClr val="bg2">
                    <a:lumMod val="75000"/>
                  </a:schemeClr>
                </a:solidFill>
                <a:ea typeface="ＭＳ Ｐゴシック" charset="-128"/>
                <a:cs typeface="ＭＳ Ｐゴシック" charset="-128"/>
              </a:endParaRPr>
            </a:p>
          </p:txBody>
        </p:sp>
        <p:cxnSp>
          <p:nvCxnSpPr>
            <p:cNvPr id="30" name="Straight Arrow Connector 29"/>
            <p:cNvCxnSpPr/>
            <p:nvPr/>
          </p:nvCxnSpPr>
          <p:spPr bwMode="auto">
            <a:xfrm>
              <a:off x="2500807" y="2268090"/>
              <a:ext cx="737572" cy="791036"/>
            </a:xfrm>
            <a:prstGeom prst="straightConnector1">
              <a:avLst/>
            </a:prstGeom>
            <a:noFill/>
            <a:ln w="28575" cap="flat" cmpd="sng" algn="ctr">
              <a:solidFill>
                <a:schemeClr val="accent1">
                  <a:lumMod val="75000"/>
                </a:schemeClr>
              </a:solidFill>
              <a:prstDash val="solid"/>
              <a:round/>
              <a:headEnd type="none" w="med" len="med"/>
              <a:tailEnd type="arrow" w="med" len="med"/>
            </a:ln>
            <a:effectLst/>
          </p:spPr>
        </p:cxnSp>
        <p:grpSp>
          <p:nvGrpSpPr>
            <p:cNvPr id="31" name="Group 69"/>
            <p:cNvGrpSpPr>
              <a:grpSpLocks/>
            </p:cNvGrpSpPr>
            <p:nvPr/>
          </p:nvGrpSpPr>
          <p:grpSpPr bwMode="auto">
            <a:xfrm>
              <a:off x="834319" y="1984735"/>
              <a:ext cx="3754623" cy="2797114"/>
              <a:chOff x="2590781" y="1464728"/>
              <a:chExt cx="5159769" cy="3843850"/>
            </a:xfrm>
          </p:grpSpPr>
          <p:cxnSp>
            <p:nvCxnSpPr>
              <p:cNvPr id="47" name="Straight Connector 44"/>
              <p:cNvCxnSpPr>
                <a:cxnSpLocks noChangeShapeType="1"/>
              </p:cNvCxnSpPr>
              <p:nvPr/>
            </p:nvCxnSpPr>
            <p:spPr bwMode="auto">
              <a:xfrm flipV="1">
                <a:off x="2599266" y="1727200"/>
                <a:ext cx="4191001" cy="356446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8" name="Straight Connector 48"/>
              <p:cNvCxnSpPr>
                <a:cxnSpLocks noChangeShapeType="1"/>
              </p:cNvCxnSpPr>
              <p:nvPr/>
            </p:nvCxnSpPr>
            <p:spPr bwMode="auto">
              <a:xfrm flipV="1">
                <a:off x="2624661" y="2065867"/>
                <a:ext cx="4580472" cy="322579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9" name="Straight Connector 50"/>
              <p:cNvCxnSpPr>
                <a:cxnSpLocks noChangeShapeType="1"/>
              </p:cNvCxnSpPr>
              <p:nvPr/>
            </p:nvCxnSpPr>
            <p:spPr bwMode="auto">
              <a:xfrm flipV="1">
                <a:off x="2607721" y="2709333"/>
                <a:ext cx="4588946" cy="259079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0" name="Straight Connector 52"/>
              <p:cNvCxnSpPr>
                <a:cxnSpLocks noChangeShapeType="1"/>
              </p:cNvCxnSpPr>
              <p:nvPr/>
            </p:nvCxnSpPr>
            <p:spPr bwMode="auto">
              <a:xfrm flipV="1">
                <a:off x="2590781" y="3361267"/>
                <a:ext cx="4572019" cy="19388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 name="Straight Connector 54"/>
              <p:cNvCxnSpPr>
                <a:cxnSpLocks noChangeShapeType="1"/>
              </p:cNvCxnSpPr>
              <p:nvPr/>
            </p:nvCxnSpPr>
            <p:spPr bwMode="auto">
              <a:xfrm flipV="1">
                <a:off x="2599242" y="4064000"/>
                <a:ext cx="4419625" cy="124457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2" name="TextBox 57"/>
              <p:cNvSpPr txBox="1">
                <a:spLocks noChangeArrowheads="1"/>
              </p:cNvSpPr>
              <p:nvPr/>
            </p:nvSpPr>
            <p:spPr bwMode="auto">
              <a:xfrm>
                <a:off x="6536270" y="1464728"/>
                <a:ext cx="1214280" cy="41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dirty="0" err="1">
                    <a:latin typeface="Symbol" charset="0"/>
                    <a:cs typeface="Symbol" charset="0"/>
                  </a:rPr>
                  <a:t>b</a:t>
                </a:r>
                <a:r>
                  <a:rPr lang="en-US" i="0" baseline="-25000" dirty="0" err="1"/>
                  <a:t>N</a:t>
                </a:r>
                <a:r>
                  <a:rPr lang="en-US" dirty="0"/>
                  <a:t> = 6</a:t>
                </a:r>
              </a:p>
            </p:txBody>
          </p:sp>
          <p:sp>
            <p:nvSpPr>
              <p:cNvPr id="53" name="TextBox 58"/>
              <p:cNvSpPr txBox="1">
                <a:spLocks noChangeArrowheads="1"/>
              </p:cNvSpPr>
              <p:nvPr/>
            </p:nvSpPr>
            <p:spPr bwMode="auto">
              <a:xfrm>
                <a:off x="7069676" y="1921929"/>
                <a:ext cx="372530" cy="4166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a:t>5</a:t>
                </a:r>
              </a:p>
            </p:txBody>
          </p:sp>
          <p:sp>
            <p:nvSpPr>
              <p:cNvPr id="54" name="TextBox 59"/>
              <p:cNvSpPr txBox="1">
                <a:spLocks noChangeArrowheads="1"/>
              </p:cNvSpPr>
              <p:nvPr/>
            </p:nvSpPr>
            <p:spPr bwMode="auto">
              <a:xfrm>
                <a:off x="7103539" y="2590796"/>
                <a:ext cx="372530" cy="4166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dirty="0"/>
                  <a:t>4</a:t>
                </a:r>
              </a:p>
            </p:txBody>
          </p:sp>
          <p:sp>
            <p:nvSpPr>
              <p:cNvPr id="55" name="TextBox 60"/>
              <p:cNvSpPr txBox="1">
                <a:spLocks noChangeArrowheads="1"/>
              </p:cNvSpPr>
              <p:nvPr/>
            </p:nvSpPr>
            <p:spPr bwMode="auto">
              <a:xfrm>
                <a:off x="6959602" y="3225796"/>
                <a:ext cx="372530" cy="4166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a:t>3</a:t>
                </a:r>
              </a:p>
            </p:txBody>
          </p:sp>
          <p:sp>
            <p:nvSpPr>
              <p:cNvPr id="56" name="TextBox 61"/>
              <p:cNvSpPr txBox="1">
                <a:spLocks noChangeArrowheads="1"/>
              </p:cNvSpPr>
              <p:nvPr/>
            </p:nvSpPr>
            <p:spPr bwMode="auto">
              <a:xfrm>
                <a:off x="6942668" y="3852332"/>
                <a:ext cx="372530" cy="4166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a:t>2</a:t>
                </a:r>
              </a:p>
            </p:txBody>
          </p:sp>
        </p:grpSp>
        <p:sp>
          <p:nvSpPr>
            <p:cNvPr id="32" name="TextBox 67"/>
            <p:cNvSpPr txBox="1">
              <a:spLocks noChangeArrowheads="1"/>
            </p:cNvSpPr>
            <p:nvPr/>
          </p:nvSpPr>
          <p:spPr bwMode="auto">
            <a:xfrm>
              <a:off x="1992595" y="4899755"/>
              <a:ext cx="1755113" cy="33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err="1">
                  <a:solidFill>
                    <a:schemeClr val="tx1"/>
                  </a:solidFill>
                </a:rPr>
                <a:t>I</a:t>
              </a:r>
              <a:r>
                <a:rPr lang="en-US" sz="1400" i="0" baseline="-25000" dirty="0" err="1">
                  <a:solidFill>
                    <a:schemeClr val="tx1"/>
                  </a:solidFill>
                </a:rPr>
                <a:t>p</a:t>
              </a:r>
              <a:r>
                <a:rPr lang="en-US" sz="1400" i="0" dirty="0">
                  <a:solidFill>
                    <a:schemeClr val="tx1"/>
                  </a:solidFill>
                </a:rPr>
                <a:t>/aB</a:t>
              </a:r>
              <a:r>
                <a:rPr lang="en-US" sz="1400" i="0" baseline="-25000" dirty="0">
                  <a:solidFill>
                    <a:schemeClr val="tx1"/>
                  </a:solidFill>
                </a:rPr>
                <a:t>T0</a:t>
              </a:r>
              <a:r>
                <a:rPr lang="en-US" sz="1400" i="0" dirty="0">
                  <a:solidFill>
                    <a:schemeClr val="tx1"/>
                  </a:solidFill>
                  <a:latin typeface="Symbol" charset="0"/>
                  <a:cs typeface="Symbol" charset="0"/>
                </a:rPr>
                <a:t> </a:t>
              </a:r>
              <a:r>
                <a:rPr lang="en-US" sz="1400" i="0" dirty="0">
                  <a:solidFill>
                    <a:schemeClr val="tx1"/>
                  </a:solidFill>
                </a:rPr>
                <a:t>(MA/</a:t>
              </a:r>
              <a:r>
                <a:rPr lang="en-US" sz="1400" i="0" dirty="0" err="1">
                  <a:solidFill>
                    <a:schemeClr val="tx1"/>
                  </a:solidFill>
                </a:rPr>
                <a:t>mT</a:t>
              </a:r>
              <a:r>
                <a:rPr lang="en-US" sz="1400" i="0" dirty="0">
                  <a:solidFill>
                    <a:schemeClr val="tx1"/>
                  </a:solidFill>
                </a:rPr>
                <a:t>)</a:t>
              </a:r>
            </a:p>
          </p:txBody>
        </p:sp>
        <p:sp>
          <p:nvSpPr>
            <p:cNvPr id="33" name="TextBox 68"/>
            <p:cNvSpPr txBox="1">
              <a:spLocks noChangeArrowheads="1"/>
            </p:cNvSpPr>
            <p:nvPr/>
          </p:nvSpPr>
          <p:spPr bwMode="auto">
            <a:xfrm rot="16200000">
              <a:off x="-376949" y="2914633"/>
              <a:ext cx="1582801" cy="33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Toroidal </a:t>
              </a:r>
              <a:r>
                <a:rPr lang="en-US" sz="1400" i="0">
                  <a:solidFill>
                    <a:schemeClr val="tx1"/>
                  </a:solidFill>
                  <a:latin typeface="Symbol" charset="0"/>
                  <a:cs typeface="Symbol" charset="0"/>
                </a:rPr>
                <a:t>b </a:t>
              </a:r>
              <a:r>
                <a:rPr lang="en-US" sz="1400" i="0">
                  <a:solidFill>
                    <a:schemeClr val="tx1"/>
                  </a:solidFill>
                </a:rPr>
                <a:t>(%)</a:t>
              </a:r>
            </a:p>
          </p:txBody>
        </p:sp>
        <p:grpSp>
          <p:nvGrpSpPr>
            <p:cNvPr id="35" name="Group 73"/>
            <p:cNvGrpSpPr>
              <a:grpSpLocks/>
            </p:cNvGrpSpPr>
            <p:nvPr/>
          </p:nvGrpSpPr>
          <p:grpSpPr bwMode="auto">
            <a:xfrm>
              <a:off x="704947" y="3999190"/>
              <a:ext cx="770792" cy="614059"/>
              <a:chOff x="2441023" y="4233032"/>
              <a:chExt cx="1294712" cy="1031427"/>
            </a:xfrm>
          </p:grpSpPr>
          <p:sp>
            <p:nvSpPr>
              <p:cNvPr id="44" name="Oval 7"/>
              <p:cNvSpPr>
                <a:spLocks noChangeArrowheads="1"/>
              </p:cNvSpPr>
              <p:nvPr/>
            </p:nvSpPr>
            <p:spPr bwMode="auto">
              <a:xfrm rot="-848377">
                <a:off x="3317212" y="5060887"/>
                <a:ext cx="412571" cy="203572"/>
              </a:xfrm>
              <a:prstGeom prst="ellipse">
                <a:avLst/>
              </a:prstGeom>
              <a:solidFill>
                <a:srgbClr val="FF0A2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a:spcBef>
                    <a:spcPct val="20000"/>
                  </a:spcBef>
                  <a:buNone/>
                </a:pPr>
                <a:endParaRPr lang="en-US" sz="1050"/>
              </a:p>
            </p:txBody>
          </p:sp>
          <p:sp>
            <p:nvSpPr>
              <p:cNvPr id="45" name="Line 8"/>
              <p:cNvSpPr>
                <a:spLocks noChangeShapeType="1"/>
              </p:cNvSpPr>
              <p:nvPr/>
            </p:nvSpPr>
            <p:spPr bwMode="auto">
              <a:xfrm>
                <a:off x="2958724" y="4516411"/>
                <a:ext cx="469570" cy="583569"/>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a:buNone/>
                </a:pPr>
                <a:endParaRPr lang="en-US" sz="1050"/>
              </a:p>
            </p:txBody>
          </p:sp>
          <p:sp>
            <p:nvSpPr>
              <p:cNvPr id="46" name="Text Box 9"/>
              <p:cNvSpPr txBox="1">
                <a:spLocks noChangeArrowheads="1"/>
              </p:cNvSpPr>
              <p:nvPr/>
            </p:nvSpPr>
            <p:spPr bwMode="auto">
              <a:xfrm>
                <a:off x="2441023" y="4233032"/>
                <a:ext cx="1294712" cy="50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a:spcBef>
                    <a:spcPct val="50000"/>
                  </a:spcBef>
                  <a:buNone/>
                </a:pPr>
                <a:r>
                  <a:rPr lang="en-US" i="0" dirty="0">
                    <a:solidFill>
                      <a:srgbClr val="FF3300"/>
                    </a:solidFill>
                    <a:latin typeface="Arial" charset="0"/>
                  </a:rPr>
                  <a:t>ITER</a:t>
                </a:r>
              </a:p>
            </p:txBody>
          </p:sp>
        </p:grpSp>
        <p:sp>
          <p:nvSpPr>
            <p:cNvPr id="36" name="TextBox 77"/>
            <p:cNvSpPr txBox="1">
              <a:spLocks noChangeArrowheads="1"/>
            </p:cNvSpPr>
            <p:nvPr/>
          </p:nvSpPr>
          <p:spPr bwMode="auto">
            <a:xfrm>
              <a:off x="600216" y="4615514"/>
              <a:ext cx="227794" cy="33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0</a:t>
              </a:r>
            </a:p>
          </p:txBody>
        </p:sp>
        <p:sp>
          <p:nvSpPr>
            <p:cNvPr id="37" name="TextBox 78"/>
            <p:cNvSpPr txBox="1">
              <a:spLocks noChangeArrowheads="1"/>
            </p:cNvSpPr>
            <p:nvPr/>
          </p:nvSpPr>
          <p:spPr bwMode="auto">
            <a:xfrm>
              <a:off x="465194" y="3407944"/>
              <a:ext cx="544837" cy="33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20</a:t>
              </a:r>
            </a:p>
          </p:txBody>
        </p:sp>
        <p:sp>
          <p:nvSpPr>
            <p:cNvPr id="38" name="TextBox 79"/>
            <p:cNvSpPr txBox="1">
              <a:spLocks noChangeArrowheads="1"/>
            </p:cNvSpPr>
            <p:nvPr/>
          </p:nvSpPr>
          <p:spPr bwMode="auto">
            <a:xfrm>
              <a:off x="452999" y="2206541"/>
              <a:ext cx="520327" cy="33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40</a:t>
              </a:r>
            </a:p>
          </p:txBody>
        </p:sp>
        <p:sp>
          <p:nvSpPr>
            <p:cNvPr id="39" name="TextBox 84"/>
            <p:cNvSpPr txBox="1">
              <a:spLocks noChangeArrowheads="1"/>
            </p:cNvSpPr>
            <p:nvPr/>
          </p:nvSpPr>
          <p:spPr bwMode="auto">
            <a:xfrm>
              <a:off x="706503" y="4721089"/>
              <a:ext cx="227794" cy="33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a:solidFill>
                    <a:schemeClr val="tx1"/>
                  </a:solidFill>
                </a:rPr>
                <a:t>0</a:t>
              </a:r>
            </a:p>
          </p:txBody>
        </p:sp>
        <p:sp>
          <p:nvSpPr>
            <p:cNvPr id="40" name="TextBox 85"/>
            <p:cNvSpPr txBox="1">
              <a:spLocks noChangeArrowheads="1"/>
            </p:cNvSpPr>
            <p:nvPr/>
          </p:nvSpPr>
          <p:spPr bwMode="auto">
            <a:xfrm>
              <a:off x="2345323" y="4727242"/>
              <a:ext cx="289565" cy="33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4</a:t>
              </a:r>
            </a:p>
          </p:txBody>
        </p:sp>
        <p:sp>
          <p:nvSpPr>
            <p:cNvPr id="41" name="TextBox 86"/>
            <p:cNvSpPr txBox="1">
              <a:spLocks noChangeArrowheads="1"/>
            </p:cNvSpPr>
            <p:nvPr/>
          </p:nvSpPr>
          <p:spPr bwMode="auto">
            <a:xfrm>
              <a:off x="4008782" y="4721079"/>
              <a:ext cx="289565" cy="33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a:solidFill>
                    <a:schemeClr val="tx1"/>
                  </a:solidFill>
                </a:rPr>
                <a:t>8</a:t>
              </a:r>
            </a:p>
          </p:txBody>
        </p:sp>
        <p:sp>
          <p:nvSpPr>
            <p:cNvPr id="42" name="Oval 66"/>
            <p:cNvSpPr>
              <a:spLocks noChangeArrowheads="1"/>
            </p:cNvSpPr>
            <p:nvPr/>
          </p:nvSpPr>
          <p:spPr bwMode="auto">
            <a:xfrm>
              <a:off x="2536612" y="3213292"/>
              <a:ext cx="619134" cy="592001"/>
            </a:xfrm>
            <a:prstGeom prst="ellipse">
              <a:avLst/>
            </a:prstGeom>
            <a:noFill/>
            <a:ln w="38100" cmpd="sng">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algn="r">
                <a:spcBef>
                  <a:spcPct val="20000"/>
                </a:spcBef>
                <a:buNone/>
              </a:pPr>
              <a:endParaRPr lang="en-US" sz="1050"/>
            </a:p>
          </p:txBody>
        </p:sp>
        <p:sp>
          <p:nvSpPr>
            <p:cNvPr id="43" name="TextBox 1"/>
            <p:cNvSpPr txBox="1">
              <a:spLocks noChangeArrowheads="1"/>
            </p:cNvSpPr>
            <p:nvPr/>
          </p:nvSpPr>
          <p:spPr bwMode="auto">
            <a:xfrm>
              <a:off x="1736925" y="2938952"/>
              <a:ext cx="10396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600" i="0" dirty="0" smtClean="0"/>
                <a:t>ST-FNSF</a:t>
              </a:r>
              <a:endParaRPr lang="en-US" sz="1600" i="0" dirty="0"/>
            </a:p>
          </p:txBody>
        </p:sp>
        <p:sp>
          <p:nvSpPr>
            <p:cNvPr id="24" name="TextBox 23"/>
            <p:cNvSpPr txBox="1"/>
            <p:nvPr/>
          </p:nvSpPr>
          <p:spPr>
            <a:xfrm>
              <a:off x="855609" y="1839650"/>
              <a:ext cx="2457877" cy="465016"/>
            </a:xfrm>
            <a:prstGeom prst="rect">
              <a:avLst/>
            </a:prstGeom>
            <a:noFill/>
          </p:spPr>
          <p:txBody>
            <a:bodyPr wrap="square" rtlCol="0">
              <a:spAutoFit/>
            </a:bodyPr>
            <a:lstStyle/>
            <a:p>
              <a:pPr>
                <a:buNone/>
              </a:pPr>
              <a:r>
                <a:rPr lang="en-US" sz="1400" i="0" dirty="0" smtClean="0">
                  <a:solidFill>
                    <a:schemeClr val="accent1">
                      <a:lumMod val="50000"/>
                    </a:schemeClr>
                  </a:solidFill>
                </a:rPr>
                <a:t>Data base from START, MAST, PEGASUS and NSTX</a:t>
              </a:r>
              <a:endParaRPr lang="en-US" sz="1400" i="0" dirty="0">
                <a:solidFill>
                  <a:schemeClr val="accent1">
                    <a:lumMod val="50000"/>
                  </a:schemeClr>
                </a:solidFill>
              </a:endParaRPr>
            </a:p>
          </p:txBody>
        </p:sp>
        <p:cxnSp>
          <p:nvCxnSpPr>
            <p:cNvPr id="4" name="Straight Arrow Connector 3"/>
            <p:cNvCxnSpPr/>
            <p:nvPr/>
          </p:nvCxnSpPr>
          <p:spPr bwMode="auto">
            <a:xfrm>
              <a:off x="2362200" y="3200400"/>
              <a:ext cx="520700" cy="304800"/>
            </a:xfrm>
            <a:prstGeom prst="straightConnector1">
              <a:avLst/>
            </a:prstGeom>
            <a:noFill/>
            <a:ln w="19050" cap="flat" cmpd="sng" algn="ctr">
              <a:solidFill>
                <a:schemeClr val="tx1"/>
              </a:solidFill>
              <a:prstDash val="solid"/>
              <a:round/>
              <a:headEnd type="none" w="med" len="med"/>
              <a:tailEnd type="arrow"/>
            </a:ln>
            <a:effectLst/>
          </p:spPr>
        </p:cxnSp>
      </p:grpSp>
      <p:sp>
        <p:nvSpPr>
          <p:cNvPr id="60" name="TextBox 59"/>
          <p:cNvSpPr txBox="1"/>
          <p:nvPr/>
        </p:nvSpPr>
        <p:spPr>
          <a:xfrm>
            <a:off x="457200" y="1050050"/>
            <a:ext cx="3263900" cy="523220"/>
          </a:xfrm>
          <a:prstGeom prst="rect">
            <a:avLst/>
          </a:prstGeom>
          <a:noFill/>
        </p:spPr>
        <p:txBody>
          <a:bodyPr wrap="square" rtlCol="0">
            <a:spAutoFit/>
          </a:bodyPr>
          <a:lstStyle/>
          <a:p>
            <a:pPr>
              <a:buNone/>
            </a:pPr>
            <a:r>
              <a:rPr lang="en-US" sz="2400" dirty="0" err="1" smtClean="0">
                <a:solidFill>
                  <a:schemeClr val="tx1"/>
                </a:solidFill>
              </a:rPr>
              <a:t>P</a:t>
            </a:r>
            <a:r>
              <a:rPr lang="en-US" sz="2400" baseline="-25000" dirty="0" err="1" smtClean="0">
                <a:solidFill>
                  <a:schemeClr val="tx1"/>
                </a:solidFill>
              </a:rPr>
              <a:t>fusion</a:t>
            </a:r>
            <a:r>
              <a:rPr lang="en-US" sz="2400" dirty="0" smtClean="0">
                <a:solidFill>
                  <a:schemeClr val="tx1"/>
                </a:solidFill>
              </a:rPr>
              <a:t> ∝ </a:t>
            </a:r>
            <a:r>
              <a:rPr lang="en-US" altLang="en-US" sz="2400" dirty="0">
                <a:solidFill>
                  <a:schemeClr val="tx1"/>
                </a:solidFill>
                <a:latin typeface="Symbol" charset="2"/>
                <a:cs typeface="Symbol" charset="2"/>
                <a:sym typeface="Math1" pitchFamily="2" charset="2"/>
              </a:rPr>
              <a:t></a:t>
            </a:r>
            <a:r>
              <a:rPr lang="en-US" altLang="en-US" sz="2400" dirty="0">
                <a:solidFill>
                  <a:schemeClr val="tx1"/>
                </a:solidFill>
                <a:latin typeface="Helvetica" pitchFamily="-64" charset="0"/>
                <a:sym typeface="Math1" pitchFamily="2" charset="2"/>
              </a:rPr>
              <a:t>p</a:t>
            </a:r>
            <a:r>
              <a:rPr lang="en-US" altLang="en-US" sz="2400" dirty="0">
                <a:solidFill>
                  <a:schemeClr val="tx1"/>
                </a:solidFill>
                <a:latin typeface="Symbol" charset="2"/>
                <a:cs typeface="Symbol" charset="2"/>
                <a:sym typeface="Math1" pitchFamily="2" charset="2"/>
              </a:rPr>
              <a:t></a:t>
            </a:r>
            <a:r>
              <a:rPr lang="en-US" sz="2400" dirty="0" smtClean="0">
                <a:solidFill>
                  <a:schemeClr val="tx1"/>
                </a:solidFill>
              </a:rPr>
              <a:t> </a:t>
            </a:r>
            <a:r>
              <a:rPr lang="en-US" sz="2400" baseline="30000" dirty="0" smtClean="0">
                <a:solidFill>
                  <a:schemeClr val="tx1"/>
                </a:solidFill>
              </a:rPr>
              <a:t>2  </a:t>
            </a:r>
            <a:r>
              <a:rPr lang="en-US" sz="2400" dirty="0" smtClean="0">
                <a:solidFill>
                  <a:schemeClr val="tx1"/>
                </a:solidFill>
              </a:rPr>
              <a:t>x </a:t>
            </a:r>
            <a:r>
              <a:rPr lang="en-US" sz="2400" baseline="30000" dirty="0" smtClean="0">
                <a:solidFill>
                  <a:schemeClr val="tx1"/>
                </a:solidFill>
              </a:rPr>
              <a:t> </a:t>
            </a:r>
            <a:r>
              <a:rPr lang="en-US" sz="2800" dirty="0" err="1" smtClean="0">
                <a:solidFill>
                  <a:schemeClr val="tx1"/>
                </a:solidFill>
              </a:rPr>
              <a:t>Vol</a:t>
            </a:r>
            <a:endParaRPr lang="en-US" sz="2400" baseline="-25000" dirty="0">
              <a:solidFill>
                <a:schemeClr val="tx1"/>
              </a:solidFill>
            </a:endParaRPr>
          </a:p>
        </p:txBody>
      </p:sp>
      <p:grpSp>
        <p:nvGrpSpPr>
          <p:cNvPr id="2051" name="Group 2050"/>
          <p:cNvGrpSpPr/>
          <p:nvPr/>
        </p:nvGrpSpPr>
        <p:grpSpPr>
          <a:xfrm>
            <a:off x="165100" y="1752600"/>
            <a:ext cx="4102100" cy="4387850"/>
            <a:chOff x="203200" y="2921000"/>
            <a:chExt cx="4102100" cy="4387850"/>
          </a:xfrm>
        </p:grpSpPr>
        <p:sp>
          <p:nvSpPr>
            <p:cNvPr id="65" name="TextBox 64"/>
            <p:cNvSpPr txBox="1"/>
            <p:nvPr/>
          </p:nvSpPr>
          <p:spPr>
            <a:xfrm>
              <a:off x="304800" y="2980450"/>
              <a:ext cx="4000500" cy="461665"/>
            </a:xfrm>
            <a:prstGeom prst="rect">
              <a:avLst/>
            </a:prstGeom>
            <a:noFill/>
          </p:spPr>
          <p:txBody>
            <a:bodyPr wrap="square" rtlCol="0">
              <a:spAutoFit/>
            </a:bodyPr>
            <a:lstStyle/>
            <a:p>
              <a:pPr>
                <a:buNone/>
              </a:pPr>
              <a:r>
                <a:rPr lang="en-US" sz="2400" dirty="0" err="1" smtClean="0">
                  <a:solidFill>
                    <a:schemeClr val="tx1"/>
                  </a:solidFill>
                </a:rPr>
                <a:t>P</a:t>
              </a:r>
              <a:r>
                <a:rPr lang="en-US" sz="2400" baseline="-25000" dirty="0" err="1" smtClean="0">
                  <a:solidFill>
                    <a:schemeClr val="tx1"/>
                  </a:solidFill>
                </a:rPr>
                <a:t>fusion</a:t>
              </a:r>
              <a:r>
                <a:rPr lang="en-US" sz="2400" dirty="0" smtClean="0">
                  <a:solidFill>
                    <a:schemeClr val="tx1"/>
                  </a:solidFill>
                </a:rPr>
                <a:t> ∝ </a:t>
              </a:r>
              <a:r>
                <a:rPr lang="en-US" altLang="en-US" sz="2400" dirty="0" smtClean="0">
                  <a:solidFill>
                    <a:srgbClr val="FF0000"/>
                  </a:solidFill>
                  <a:latin typeface="Symbol" pitchFamily="18" charset="2"/>
                </a:rPr>
                <a:t>b</a:t>
              </a:r>
              <a:r>
                <a:rPr lang="en-US" altLang="en-US" sz="2400" baseline="-25000" dirty="0" smtClean="0">
                  <a:solidFill>
                    <a:srgbClr val="FF0000"/>
                  </a:solidFill>
                  <a:latin typeface="Arial" charset="0"/>
                </a:rPr>
                <a:t>T</a:t>
              </a:r>
              <a:r>
                <a:rPr lang="en-US" altLang="en-US" sz="2400" baseline="30000" dirty="0" smtClean="0">
                  <a:solidFill>
                    <a:srgbClr val="FF0000"/>
                  </a:solidFill>
                  <a:latin typeface="Helvetica" pitchFamily="-64" charset="0"/>
                  <a:sym typeface="Math1" pitchFamily="2" charset="2"/>
                </a:rPr>
                <a:t>2</a:t>
              </a:r>
              <a:r>
                <a:rPr lang="en-US" altLang="en-US" sz="2400" dirty="0" smtClean="0">
                  <a:solidFill>
                    <a:schemeClr val="tx1"/>
                  </a:solidFill>
                  <a:sym typeface="Math1" pitchFamily="2" charset="2"/>
                </a:rPr>
                <a:t>    </a:t>
              </a:r>
              <a:r>
                <a:rPr lang="en-US" altLang="en-US" sz="2400" dirty="0" smtClean="0">
                  <a:solidFill>
                    <a:schemeClr val="tx1"/>
                  </a:solidFill>
                  <a:latin typeface="Helvetica" pitchFamily="-64" charset="0"/>
                  <a:sym typeface="Math1" pitchFamily="2" charset="2"/>
                </a:rPr>
                <a:t>B</a:t>
              </a:r>
              <a:r>
                <a:rPr lang="en-US" altLang="en-US" sz="2400" baseline="-25000" dirty="0" smtClean="0">
                  <a:solidFill>
                    <a:schemeClr val="tx1"/>
                  </a:solidFill>
                  <a:latin typeface="Helvetica" pitchFamily="-64" charset="0"/>
                  <a:sym typeface="Math1" pitchFamily="2" charset="2"/>
                </a:rPr>
                <a:t>T0</a:t>
              </a:r>
              <a:r>
                <a:rPr lang="en-US" altLang="en-US" sz="2400" baseline="30000" dirty="0" smtClean="0">
                  <a:solidFill>
                    <a:schemeClr val="tx1"/>
                  </a:solidFill>
                  <a:latin typeface="Helvetica" pitchFamily="-64" charset="0"/>
                  <a:sym typeface="Math1" pitchFamily="2" charset="2"/>
                </a:rPr>
                <a:t>4 </a:t>
              </a:r>
              <a:r>
                <a:rPr lang="en-US" sz="2400" dirty="0" smtClean="0">
                  <a:solidFill>
                    <a:schemeClr val="tx1"/>
                  </a:solidFill>
                </a:rPr>
                <a:t> </a:t>
              </a:r>
              <a:r>
                <a:rPr lang="en-US" sz="2400" dirty="0">
                  <a:solidFill>
                    <a:schemeClr val="tx1"/>
                  </a:solidFill>
                </a:rPr>
                <a:t>x </a:t>
              </a:r>
              <a:r>
                <a:rPr lang="en-US" sz="2400" baseline="30000" dirty="0">
                  <a:solidFill>
                    <a:schemeClr val="tx1"/>
                  </a:solidFill>
                </a:rPr>
                <a:t> </a:t>
              </a:r>
              <a:r>
                <a:rPr lang="en-US" sz="2400" dirty="0" err="1">
                  <a:solidFill>
                    <a:schemeClr val="tx1"/>
                  </a:solidFill>
                </a:rPr>
                <a:t>Vol</a:t>
              </a:r>
              <a:r>
                <a:rPr lang="en-US" sz="2400" dirty="0">
                  <a:solidFill>
                    <a:schemeClr val="tx1"/>
                  </a:solidFill>
                </a:rPr>
                <a:t> </a:t>
              </a:r>
              <a:endParaRPr lang="en-US" sz="2400" baseline="-25000" dirty="0">
                <a:solidFill>
                  <a:schemeClr val="tx1"/>
                </a:solidFill>
              </a:endParaRPr>
            </a:p>
          </p:txBody>
        </p:sp>
        <p:sp>
          <p:nvSpPr>
            <p:cNvPr id="22" name="Up Arrow 21"/>
            <p:cNvSpPr/>
            <p:nvPr/>
          </p:nvSpPr>
          <p:spPr bwMode="auto">
            <a:xfrm>
              <a:off x="2641600" y="3606800"/>
              <a:ext cx="1244600" cy="2540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3" name="Oval 22"/>
            <p:cNvSpPr/>
            <p:nvPr/>
          </p:nvSpPr>
          <p:spPr bwMode="auto">
            <a:xfrm>
              <a:off x="2311400" y="2921000"/>
              <a:ext cx="1828800" cy="622300"/>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048" name="TextBox 2047"/>
            <p:cNvSpPr txBox="1"/>
            <p:nvPr/>
          </p:nvSpPr>
          <p:spPr>
            <a:xfrm>
              <a:off x="3048000" y="3759200"/>
              <a:ext cx="441422" cy="646331"/>
            </a:xfrm>
            <a:prstGeom prst="rect">
              <a:avLst/>
            </a:prstGeom>
            <a:noFill/>
          </p:spPr>
          <p:txBody>
            <a:bodyPr wrap="none" rtlCol="0">
              <a:spAutoFit/>
            </a:bodyPr>
            <a:lstStyle/>
            <a:p>
              <a:pPr>
                <a:buNone/>
              </a:pPr>
              <a:r>
                <a:rPr lang="en-US" sz="3600" i="0" dirty="0" smtClean="0">
                  <a:solidFill>
                    <a:srgbClr val="000000"/>
                  </a:solidFill>
                </a:rPr>
                <a:t>$</a:t>
              </a:r>
              <a:endParaRPr lang="en-US" sz="3600" i="0" dirty="0">
                <a:solidFill>
                  <a:srgbClr val="000000"/>
                </a:solidFill>
              </a:endParaRPr>
            </a:p>
          </p:txBody>
        </p:sp>
        <p:sp>
          <p:nvSpPr>
            <p:cNvPr id="68" name="Up Arrow 67"/>
            <p:cNvSpPr/>
            <p:nvPr/>
          </p:nvSpPr>
          <p:spPr bwMode="auto">
            <a:xfrm>
              <a:off x="1714500" y="3467100"/>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049" name="TextBox 2048"/>
            <p:cNvSpPr txBox="1"/>
            <p:nvPr/>
          </p:nvSpPr>
          <p:spPr>
            <a:xfrm>
              <a:off x="1485900" y="4025900"/>
              <a:ext cx="1193799" cy="646331"/>
            </a:xfrm>
            <a:prstGeom prst="rect">
              <a:avLst/>
            </a:prstGeom>
            <a:noFill/>
          </p:spPr>
          <p:txBody>
            <a:bodyPr wrap="square" rtlCol="0">
              <a:spAutoFit/>
            </a:bodyPr>
            <a:lstStyle/>
            <a:p>
              <a:pPr>
                <a:buNone/>
              </a:pPr>
              <a:r>
                <a:rPr lang="en-US" sz="1800" i="0" dirty="0" smtClean="0">
                  <a:solidFill>
                    <a:srgbClr val="000000"/>
                  </a:solidFill>
                </a:rPr>
                <a:t>Physics Knob</a:t>
              </a:r>
              <a:endParaRPr lang="en-US" sz="1800" i="0" dirty="0">
                <a:solidFill>
                  <a:srgbClr val="000000"/>
                </a:solidFill>
              </a:endParaRPr>
            </a:p>
          </p:txBody>
        </p:sp>
        <p:sp>
          <p:nvSpPr>
            <p:cNvPr id="70" name="Up Arrow 69"/>
            <p:cNvSpPr/>
            <p:nvPr/>
          </p:nvSpPr>
          <p:spPr bwMode="auto">
            <a:xfrm rot="5400000">
              <a:off x="990600" y="6908800"/>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71" name="TextBox 70"/>
            <p:cNvSpPr txBox="1"/>
            <p:nvPr/>
          </p:nvSpPr>
          <p:spPr>
            <a:xfrm>
              <a:off x="203200" y="4038600"/>
              <a:ext cx="1193799" cy="369332"/>
            </a:xfrm>
            <a:prstGeom prst="rect">
              <a:avLst/>
            </a:prstGeom>
            <a:noFill/>
          </p:spPr>
          <p:txBody>
            <a:bodyPr wrap="square" rtlCol="0">
              <a:spAutoFit/>
            </a:bodyPr>
            <a:lstStyle/>
            <a:p>
              <a:pPr>
                <a:buNone/>
              </a:pPr>
              <a:r>
                <a:rPr lang="en-US" sz="1800" i="0" dirty="0" smtClean="0">
                  <a:solidFill>
                    <a:srgbClr val="000000"/>
                  </a:solidFill>
                </a:rPr>
                <a:t>Product</a:t>
              </a:r>
              <a:endParaRPr lang="en-US" sz="1800" i="0" dirty="0">
                <a:solidFill>
                  <a:srgbClr val="000000"/>
                </a:solidFill>
              </a:endParaRPr>
            </a:p>
          </p:txBody>
        </p:sp>
        <p:sp>
          <p:nvSpPr>
            <p:cNvPr id="72" name="TextBox 71"/>
            <p:cNvSpPr txBox="1"/>
            <p:nvPr/>
          </p:nvSpPr>
          <p:spPr>
            <a:xfrm>
              <a:off x="2654300" y="4292600"/>
              <a:ext cx="1511300" cy="369332"/>
            </a:xfrm>
            <a:prstGeom prst="rect">
              <a:avLst/>
            </a:prstGeom>
            <a:noFill/>
          </p:spPr>
          <p:txBody>
            <a:bodyPr wrap="square" rtlCol="0">
              <a:spAutoFit/>
            </a:bodyPr>
            <a:lstStyle/>
            <a:p>
              <a:pPr>
                <a:buNone/>
              </a:pPr>
              <a:r>
                <a:rPr lang="en-US" sz="1800" i="0" dirty="0" smtClean="0">
                  <a:solidFill>
                    <a:srgbClr val="000000"/>
                  </a:solidFill>
                </a:rPr>
                <a:t>Investment</a:t>
              </a:r>
              <a:endParaRPr lang="en-US" sz="1800" i="0" dirty="0">
                <a:solidFill>
                  <a:srgbClr val="000000"/>
                </a:solidFill>
              </a:endParaRPr>
            </a:p>
          </p:txBody>
        </p:sp>
      </p:grpSp>
      <p:sp>
        <p:nvSpPr>
          <p:cNvPr id="73" name="TextBox 72"/>
          <p:cNvSpPr txBox="1"/>
          <p:nvPr/>
        </p:nvSpPr>
        <p:spPr>
          <a:xfrm>
            <a:off x="736600" y="4656850"/>
            <a:ext cx="2857500" cy="461665"/>
          </a:xfrm>
          <a:prstGeom prst="rect">
            <a:avLst/>
          </a:prstGeom>
          <a:noFill/>
        </p:spPr>
        <p:txBody>
          <a:bodyPr wrap="square" rtlCol="0">
            <a:spAutoFit/>
          </a:bodyPr>
          <a:lstStyle/>
          <a:p>
            <a:pPr>
              <a:buNone/>
            </a:pPr>
            <a:r>
              <a:rPr lang="en-US" sz="2000" dirty="0" err="1" smtClean="0">
                <a:solidFill>
                  <a:schemeClr val="tx1"/>
                </a:solidFill>
              </a:rPr>
              <a:t>W</a:t>
            </a:r>
            <a:r>
              <a:rPr lang="en-US" sz="2000" baseline="-25000" dirty="0" err="1" smtClean="0">
                <a:solidFill>
                  <a:schemeClr val="tx1"/>
                </a:solidFill>
              </a:rPr>
              <a:t>n</a:t>
            </a:r>
            <a:r>
              <a:rPr lang="en-US" sz="2000" dirty="0" smtClean="0">
                <a:solidFill>
                  <a:schemeClr val="tx1"/>
                </a:solidFill>
              </a:rPr>
              <a:t> </a:t>
            </a:r>
            <a:r>
              <a:rPr lang="en-US" sz="2000" dirty="0">
                <a:solidFill>
                  <a:schemeClr val="tx1"/>
                </a:solidFill>
              </a:rPr>
              <a:t>∝ </a:t>
            </a:r>
            <a:r>
              <a:rPr lang="en-US" sz="2000" dirty="0" err="1">
                <a:solidFill>
                  <a:schemeClr val="tx1"/>
                </a:solidFill>
              </a:rPr>
              <a:t>P</a:t>
            </a:r>
            <a:r>
              <a:rPr lang="en-US" sz="2000" baseline="-25000" dirty="0" err="1">
                <a:solidFill>
                  <a:schemeClr val="tx1"/>
                </a:solidFill>
              </a:rPr>
              <a:t>fusion</a:t>
            </a:r>
            <a:r>
              <a:rPr lang="en-US" sz="2000" baseline="-25000" dirty="0">
                <a:solidFill>
                  <a:schemeClr val="tx1"/>
                </a:solidFill>
              </a:rPr>
              <a:t> </a:t>
            </a:r>
            <a:r>
              <a:rPr lang="en-US" sz="2000" dirty="0">
                <a:solidFill>
                  <a:schemeClr val="tx1"/>
                </a:solidFill>
              </a:rPr>
              <a:t>/ </a:t>
            </a:r>
            <a:r>
              <a:rPr lang="en-US" sz="2400" dirty="0" smtClean="0">
                <a:solidFill>
                  <a:schemeClr val="tx1"/>
                </a:solidFill>
              </a:rPr>
              <a:t>Area</a:t>
            </a:r>
            <a:endParaRPr lang="en-US" sz="2000" baseline="-25000" dirty="0">
              <a:solidFill>
                <a:schemeClr val="tx1"/>
              </a:solidFill>
            </a:endParaRPr>
          </a:p>
        </p:txBody>
      </p:sp>
      <p:sp>
        <p:nvSpPr>
          <p:cNvPr id="74" name="Text Box 4"/>
          <p:cNvSpPr txBox="1">
            <a:spLocks noChangeArrowheads="1"/>
          </p:cNvSpPr>
          <p:nvPr/>
        </p:nvSpPr>
        <p:spPr bwMode="auto">
          <a:xfrm>
            <a:off x="203200" y="3778393"/>
            <a:ext cx="4038600" cy="800219"/>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a:spcBef>
                <a:spcPct val="20000"/>
              </a:spcBef>
              <a:buNone/>
            </a:pPr>
            <a:r>
              <a:rPr lang="en-US" sz="2000" dirty="0" smtClean="0">
                <a:latin typeface="Helvetica Neue"/>
                <a:cs typeface="Helvetica Neue"/>
              </a:rPr>
              <a:t>High neutron </a:t>
            </a:r>
            <a:r>
              <a:rPr lang="en-US" sz="2000" dirty="0">
                <a:latin typeface="Helvetica Neue"/>
                <a:cs typeface="Helvetica Neue"/>
              </a:rPr>
              <a:t>wall loading </a:t>
            </a:r>
            <a:r>
              <a:rPr lang="en-US" sz="2000" dirty="0" err="1" smtClean="0">
                <a:latin typeface="Helvetica Neue"/>
                <a:cs typeface="Helvetica Neue"/>
              </a:rPr>
              <a:t>W</a:t>
            </a:r>
            <a:r>
              <a:rPr lang="en-US" sz="2000" baseline="-25000" dirty="0" err="1" smtClean="0">
                <a:latin typeface="Helvetica Neue"/>
                <a:cs typeface="Helvetica Neue"/>
              </a:rPr>
              <a:t>n</a:t>
            </a:r>
            <a:r>
              <a:rPr lang="en-US" sz="2000" baseline="-25000" dirty="0" smtClean="0">
                <a:latin typeface="Helvetica Neue"/>
                <a:cs typeface="Helvetica Neue"/>
              </a:rPr>
              <a:t>  </a:t>
            </a:r>
            <a:r>
              <a:rPr lang="en-US" sz="2000" dirty="0" smtClean="0">
                <a:latin typeface="Helvetica Neue"/>
                <a:cs typeface="Helvetica Neue"/>
              </a:rPr>
              <a:t>possible in a compact ST</a:t>
            </a:r>
            <a:endParaRPr lang="en-US" altLang="en-US" sz="2000" b="1" dirty="0">
              <a:solidFill>
                <a:srgbClr val="1822CD"/>
              </a:solidFill>
              <a:latin typeface="Helvetica Neue"/>
              <a:cs typeface="Helvetica Neue"/>
              <a:sym typeface="Math1" pitchFamily="2" charset="2"/>
            </a:endParaRPr>
          </a:p>
        </p:txBody>
      </p:sp>
      <p:sp>
        <p:nvSpPr>
          <p:cNvPr id="76" name="TextBox 75"/>
          <p:cNvSpPr txBox="1"/>
          <p:nvPr/>
        </p:nvSpPr>
        <p:spPr>
          <a:xfrm>
            <a:off x="228600" y="5202950"/>
            <a:ext cx="5892800" cy="646331"/>
          </a:xfrm>
          <a:prstGeom prst="rect">
            <a:avLst/>
          </a:prstGeom>
          <a:noFill/>
        </p:spPr>
        <p:txBody>
          <a:bodyPr wrap="square" rtlCol="0">
            <a:spAutoFit/>
          </a:bodyPr>
          <a:lstStyle/>
          <a:p>
            <a:pPr>
              <a:buNone/>
            </a:pPr>
            <a:r>
              <a:rPr lang="en-US" sz="2000" dirty="0" err="1" smtClean="0">
                <a:solidFill>
                  <a:schemeClr val="tx1"/>
                </a:solidFill>
              </a:rPr>
              <a:t>W</a:t>
            </a:r>
            <a:r>
              <a:rPr lang="en-US" sz="2000" baseline="-25000" dirty="0" err="1" smtClean="0">
                <a:solidFill>
                  <a:schemeClr val="tx1"/>
                </a:solidFill>
              </a:rPr>
              <a:t>n</a:t>
            </a:r>
            <a:r>
              <a:rPr lang="en-US" sz="2000" dirty="0" smtClean="0">
                <a:solidFill>
                  <a:schemeClr val="tx1"/>
                </a:solidFill>
              </a:rPr>
              <a:t> </a:t>
            </a:r>
            <a:r>
              <a:rPr lang="en-US" sz="2000" dirty="0">
                <a:solidFill>
                  <a:schemeClr val="tx1"/>
                </a:solidFill>
              </a:rPr>
              <a:t>∝ </a:t>
            </a:r>
            <a:r>
              <a:rPr lang="en-US" altLang="en-US" sz="2000" dirty="0" smtClean="0">
                <a:solidFill>
                  <a:srgbClr val="FF0000"/>
                </a:solidFill>
                <a:latin typeface="Symbol" pitchFamily="18" charset="2"/>
              </a:rPr>
              <a:t>b</a:t>
            </a:r>
            <a:r>
              <a:rPr lang="en-US" altLang="en-US" sz="2000" baseline="-25000" dirty="0" smtClean="0">
                <a:solidFill>
                  <a:srgbClr val="FF0000"/>
                </a:solidFill>
                <a:latin typeface="Arial" charset="0"/>
              </a:rPr>
              <a:t>T</a:t>
            </a:r>
            <a:r>
              <a:rPr lang="en-US" altLang="en-US" sz="2000" baseline="30000" dirty="0" smtClean="0">
                <a:solidFill>
                  <a:srgbClr val="FF0000"/>
                </a:solidFill>
                <a:latin typeface="Helvetica" pitchFamily="-64" charset="0"/>
                <a:sym typeface="Math1" pitchFamily="2" charset="2"/>
              </a:rPr>
              <a:t>2</a:t>
            </a:r>
            <a:r>
              <a:rPr lang="en-US" altLang="en-US" sz="2000" dirty="0" smtClean="0">
                <a:solidFill>
                  <a:schemeClr val="tx1"/>
                </a:solidFill>
                <a:sym typeface="Math1" pitchFamily="2" charset="2"/>
              </a:rPr>
              <a:t> </a:t>
            </a:r>
            <a:r>
              <a:rPr lang="en-US" altLang="en-US" sz="2000" dirty="0">
                <a:solidFill>
                  <a:schemeClr val="tx1"/>
                </a:solidFill>
                <a:latin typeface="Helvetica" pitchFamily="-64" charset="0"/>
                <a:sym typeface="Math1" pitchFamily="2" charset="2"/>
              </a:rPr>
              <a:t>B</a:t>
            </a:r>
            <a:r>
              <a:rPr lang="en-US" altLang="en-US" sz="2000" baseline="-25000" dirty="0">
                <a:solidFill>
                  <a:schemeClr val="tx1"/>
                </a:solidFill>
                <a:latin typeface="Helvetica" pitchFamily="-64" charset="0"/>
                <a:sym typeface="Math1" pitchFamily="2" charset="2"/>
              </a:rPr>
              <a:t>T0</a:t>
            </a:r>
            <a:r>
              <a:rPr lang="en-US" altLang="en-US" sz="2000" baseline="30000" dirty="0">
                <a:solidFill>
                  <a:schemeClr val="tx1"/>
                </a:solidFill>
                <a:latin typeface="Helvetica" pitchFamily="-64" charset="0"/>
                <a:sym typeface="Math1" pitchFamily="2" charset="2"/>
              </a:rPr>
              <a:t>4 </a:t>
            </a:r>
            <a:r>
              <a:rPr lang="en-US" sz="2000" dirty="0">
                <a:solidFill>
                  <a:schemeClr val="tx1"/>
                </a:solidFill>
              </a:rPr>
              <a:t> </a:t>
            </a:r>
            <a:r>
              <a:rPr lang="en-US" sz="2000" dirty="0" smtClean="0">
                <a:solidFill>
                  <a:schemeClr val="tx1"/>
                </a:solidFill>
              </a:rPr>
              <a:t>a   (not strongly size dependent)</a:t>
            </a:r>
            <a:endParaRPr lang="en-US" sz="2000" baseline="-25000" dirty="0">
              <a:solidFill>
                <a:srgbClr val="FF0000"/>
              </a:solidFill>
            </a:endParaRPr>
          </a:p>
          <a:p>
            <a:pPr>
              <a:buNone/>
            </a:pPr>
            <a:endParaRPr lang="en-US" sz="2000" baseline="-25000" dirty="0">
              <a:solidFill>
                <a:schemeClr val="tx1"/>
              </a:solidFill>
            </a:endParaRPr>
          </a:p>
        </p:txBody>
      </p:sp>
      <p:sp>
        <p:nvSpPr>
          <p:cNvPr id="78" name="Rectangle 77"/>
          <p:cNvSpPr/>
          <p:nvPr/>
        </p:nvSpPr>
        <p:spPr>
          <a:xfrm>
            <a:off x="1600200" y="5814851"/>
            <a:ext cx="4953000" cy="326585"/>
          </a:xfrm>
          <a:prstGeom prst="rect">
            <a:avLst/>
          </a:prstGeom>
          <a:solidFill>
            <a:schemeClr val="accent1">
              <a:lumMod val="20000"/>
              <a:lumOff val="80000"/>
            </a:schemeClr>
          </a:solidFill>
        </p:spPr>
        <p:txBody>
          <a:bodyPr wrap="square">
            <a:spAutoFit/>
          </a:bodyPr>
          <a:lstStyle/>
          <a:p>
            <a:pPr marL="0" indent="0">
              <a:lnSpc>
                <a:spcPts val="1760"/>
              </a:lnSpc>
              <a:buFontTx/>
              <a:buNone/>
            </a:pPr>
            <a:r>
              <a:rPr lang="en-US" sz="1800" dirty="0" err="1">
                <a:solidFill>
                  <a:schemeClr val="tx1"/>
                </a:solidFill>
              </a:rPr>
              <a:t>W</a:t>
            </a:r>
            <a:r>
              <a:rPr lang="en-US" sz="1800" baseline="-25000" dirty="0" err="1">
                <a:solidFill>
                  <a:schemeClr val="tx1"/>
                </a:solidFill>
              </a:rPr>
              <a:t>n</a:t>
            </a:r>
            <a:r>
              <a:rPr lang="en-US" sz="1800" dirty="0">
                <a:solidFill>
                  <a:schemeClr val="tx1"/>
                </a:solidFill>
              </a:rPr>
              <a:t> </a:t>
            </a:r>
            <a:r>
              <a:rPr lang="en-US" sz="1800" dirty="0" smtClean="0">
                <a:solidFill>
                  <a:schemeClr val="tx1"/>
                </a:solidFill>
              </a:rPr>
              <a:t> ~ 1 MW/m</a:t>
            </a:r>
            <a:r>
              <a:rPr lang="en-US" sz="1800" baseline="30000" dirty="0" smtClean="0">
                <a:solidFill>
                  <a:schemeClr val="tx1"/>
                </a:solidFill>
              </a:rPr>
              <a:t>2</a:t>
            </a:r>
            <a:r>
              <a:rPr lang="en-US" sz="1800" dirty="0" smtClean="0">
                <a:solidFill>
                  <a:schemeClr val="tx1"/>
                </a:solidFill>
              </a:rPr>
              <a:t> with R ~ 1 m FNSF feasible!</a:t>
            </a:r>
            <a:endParaRPr lang="en-US" sz="1800" i="0" dirty="0">
              <a:solidFill>
                <a:schemeClr val="tx1"/>
              </a:solidFill>
            </a:endParaRPr>
          </a:p>
        </p:txBody>
      </p:sp>
      <p:sp>
        <p:nvSpPr>
          <p:cNvPr id="57" name="Up Arrow 56"/>
          <p:cNvSpPr/>
          <p:nvPr/>
        </p:nvSpPr>
        <p:spPr bwMode="auto">
          <a:xfrm>
            <a:off x="647700" y="2540000"/>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Tree>
    <p:extLst>
      <p:ext uri="{BB962C8B-B14F-4D97-AF65-F5344CB8AC3E}">
        <p14:creationId xmlns:p14="http://schemas.microsoft.com/office/powerpoint/2010/main" val="822968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2"/>
          <p:cNvSpPr txBox="1">
            <a:spLocks noChangeArrowheads="1"/>
          </p:cNvSpPr>
          <p:nvPr/>
        </p:nvSpPr>
        <p:spPr bwMode="auto">
          <a:xfrm>
            <a:off x="7061200" y="4903567"/>
            <a:ext cx="2171700" cy="276999"/>
          </a:xfrm>
          <a:prstGeom prst="rect">
            <a:avLst/>
          </a:prstGeom>
          <a:noFill/>
          <a:ln w="12700">
            <a:noFill/>
            <a:miter lim="800000"/>
            <a:headEnd/>
            <a:tailEnd/>
          </a:ln>
        </p:spPr>
        <p:txBody>
          <a:bodyPr wrap="square">
            <a:spAutoFit/>
          </a:bodyPr>
          <a:lstStyle/>
          <a:p>
            <a:pPr>
              <a:buFontTx/>
              <a:buNone/>
            </a:pPr>
            <a:r>
              <a:rPr lang="en-US" b="0" i="0" dirty="0">
                <a:solidFill>
                  <a:schemeClr val="tx1"/>
                </a:solidFill>
                <a:cs typeface="Helvetica" pitchFamily="34" charset="0"/>
              </a:rPr>
              <a:t> </a:t>
            </a:r>
            <a:r>
              <a:rPr lang="en-US" b="0" i="0" dirty="0" smtClean="0">
                <a:solidFill>
                  <a:schemeClr val="tx1"/>
                </a:solidFill>
                <a:cs typeface="Helvetica" pitchFamily="34" charset="0"/>
              </a:rPr>
              <a:t>S.A. </a:t>
            </a:r>
            <a:r>
              <a:rPr lang="en-US" b="0" i="0" dirty="0" err="1" smtClean="0">
                <a:solidFill>
                  <a:schemeClr val="tx1"/>
                </a:solidFill>
                <a:cs typeface="Helvetica" pitchFamily="34" charset="0"/>
              </a:rPr>
              <a:t>Sabbagh</a:t>
            </a:r>
            <a:r>
              <a:rPr lang="en-US" b="0" i="0" dirty="0">
                <a:solidFill>
                  <a:schemeClr val="tx1"/>
                </a:solidFill>
                <a:cs typeface="Helvetica" pitchFamily="34" charset="0"/>
              </a:rPr>
              <a:t> </a:t>
            </a:r>
            <a:r>
              <a:rPr lang="en-US" b="0" i="0" dirty="0" smtClean="0">
                <a:solidFill>
                  <a:schemeClr val="tx1"/>
                </a:solidFill>
                <a:cs typeface="Helvetica" pitchFamily="34" charset="0"/>
              </a:rPr>
              <a:t>PRL(2006) </a:t>
            </a:r>
          </a:p>
        </p:txBody>
      </p:sp>
      <p:sp>
        <p:nvSpPr>
          <p:cNvPr id="20" name="Rectangle 43"/>
          <p:cNvSpPr>
            <a:spLocks noChangeArrowheads="1"/>
          </p:cNvSpPr>
          <p:nvPr/>
        </p:nvSpPr>
        <p:spPr bwMode="auto">
          <a:xfrm>
            <a:off x="0" y="7564"/>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580"/>
              </a:lnSpc>
              <a:spcBef>
                <a:spcPct val="0"/>
              </a:spcBef>
              <a:spcAft>
                <a:spcPts val="600"/>
              </a:spcAft>
              <a:buFontTx/>
              <a:buNone/>
            </a:pPr>
            <a:r>
              <a:rPr lang="en-US" sz="2800" i="0" dirty="0" smtClean="0">
                <a:solidFill>
                  <a:srgbClr val="0816FF"/>
                </a:solidFill>
              </a:rPr>
              <a:t>Record </a:t>
            </a:r>
            <a:r>
              <a:rPr lang="en-US" sz="2800" i="0" dirty="0" err="1" smtClean="0">
                <a:solidFill>
                  <a:srgbClr val="0816FF"/>
                </a:solidFill>
                <a:latin typeface="Symbol" charset="2"/>
                <a:cs typeface="Symbol" charset="2"/>
              </a:rPr>
              <a:t>b</a:t>
            </a:r>
            <a:r>
              <a:rPr lang="en-US" sz="2800" i="0" baseline="-25000" dirty="0" err="1" smtClean="0">
                <a:solidFill>
                  <a:srgbClr val="0816FF"/>
                </a:solidFill>
              </a:rPr>
              <a:t>N</a:t>
            </a:r>
            <a:r>
              <a:rPr lang="en-US" sz="2800" i="0" dirty="0" smtClean="0">
                <a:solidFill>
                  <a:srgbClr val="0816FF"/>
                </a:solidFill>
              </a:rPr>
              <a:t> and </a:t>
            </a:r>
            <a:r>
              <a:rPr lang="en-US" sz="2800" i="0" dirty="0" err="1" smtClean="0">
                <a:solidFill>
                  <a:srgbClr val="0816FF"/>
                </a:solidFill>
                <a:latin typeface="Symbol" charset="2"/>
                <a:cs typeface="Symbol" charset="2"/>
              </a:rPr>
              <a:t>b</a:t>
            </a:r>
            <a:r>
              <a:rPr lang="en-US" sz="2800" i="0" baseline="-25000" dirty="0" err="1" smtClean="0">
                <a:solidFill>
                  <a:srgbClr val="0816FF"/>
                </a:solidFill>
              </a:rPr>
              <a:t>N</a:t>
            </a:r>
            <a:r>
              <a:rPr lang="en-US" sz="2800" i="0" dirty="0" smtClean="0">
                <a:solidFill>
                  <a:srgbClr val="0816FF"/>
                </a:solidFill>
              </a:rPr>
              <a:t>/l</a:t>
            </a:r>
            <a:r>
              <a:rPr lang="en-US" sz="2800" i="0" baseline="-25000" dirty="0" smtClean="0">
                <a:solidFill>
                  <a:srgbClr val="0816FF"/>
                </a:solidFill>
              </a:rPr>
              <a:t>i </a:t>
            </a:r>
            <a:r>
              <a:rPr lang="en-US" sz="2800" i="0" dirty="0" smtClean="0">
                <a:solidFill>
                  <a:srgbClr val="0816FF"/>
                </a:solidFill>
              </a:rPr>
              <a:t>accessed using </a:t>
            </a:r>
            <a:r>
              <a:rPr lang="en-US" sz="2800" i="0" dirty="0">
                <a:solidFill>
                  <a:srgbClr val="0816FF"/>
                </a:solidFill>
              </a:rPr>
              <a:t>r</a:t>
            </a:r>
            <a:r>
              <a:rPr lang="en-US" sz="2800" i="0" dirty="0" smtClean="0">
                <a:solidFill>
                  <a:srgbClr val="0816FF"/>
                </a:solidFill>
              </a:rPr>
              <a:t>esistive wall mode stabilization</a:t>
            </a:r>
          </a:p>
        </p:txBody>
      </p:sp>
      <p:sp>
        <p:nvSpPr>
          <p:cNvPr id="21"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18</a:t>
            </a:fld>
            <a:endParaRPr lang="en-US" sz="1400" b="0" dirty="0">
              <a:latin typeface="Times" charset="0"/>
            </a:endParaRPr>
          </a:p>
        </p:txBody>
      </p:sp>
      <p:sp>
        <p:nvSpPr>
          <p:cNvPr id="59" name="Text Box 4"/>
          <p:cNvSpPr txBox="1">
            <a:spLocks noChangeArrowheads="1"/>
          </p:cNvSpPr>
          <p:nvPr/>
        </p:nvSpPr>
        <p:spPr bwMode="auto">
          <a:xfrm>
            <a:off x="7131885" y="5172435"/>
            <a:ext cx="2875715" cy="59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J</a:t>
            </a:r>
            <a:r>
              <a:rPr lang="en-US" sz="1200" b="0" i="0" dirty="0">
                <a:latin typeface="+mn-lt"/>
                <a:cs typeface="Times New Roman"/>
              </a:rPr>
              <a:t>. W. </a:t>
            </a:r>
            <a:r>
              <a:rPr lang="en-US" sz="1200" b="0" i="0" dirty="0" err="1">
                <a:latin typeface="+mn-lt"/>
                <a:cs typeface="Times New Roman"/>
              </a:rPr>
              <a:t>Berkery</a:t>
            </a:r>
            <a:r>
              <a:rPr lang="en-US" sz="1200" b="0" i="0" dirty="0" smtClean="0">
                <a:latin typeface="+mn-lt"/>
                <a:cs typeface="Times New Roman"/>
              </a:rPr>
              <a:t>, PRL </a:t>
            </a:r>
            <a:r>
              <a:rPr lang="en-US" sz="1200" b="0" i="0" dirty="0">
                <a:latin typeface="+mn-lt"/>
                <a:cs typeface="Times New Roman"/>
              </a:rPr>
              <a:t>(2011</a:t>
            </a:r>
            <a:r>
              <a:rPr lang="en-US" sz="1200" b="0" i="0" dirty="0" smtClean="0">
                <a:latin typeface="+mn-lt"/>
                <a:cs typeface="Times New Roman"/>
              </a:rPr>
              <a:t>)  </a:t>
            </a:r>
            <a:endParaRPr lang="en-US" sz="1200" b="0" i="0" dirty="0">
              <a:latin typeface="+mn-lt"/>
              <a:cs typeface="Times New Roman"/>
            </a:endParaRPr>
          </a:p>
          <a:p>
            <a:pPr defTabSz="914400"/>
            <a:endParaRPr lang="en-US" sz="1200" b="0" i="0" dirty="0">
              <a:latin typeface="+mn-lt"/>
              <a:cs typeface="Times New Roman"/>
            </a:endParaRPr>
          </a:p>
        </p:txBody>
      </p:sp>
      <p:sp>
        <p:nvSpPr>
          <p:cNvPr id="61" name="Text Box 4"/>
          <p:cNvSpPr txBox="1">
            <a:spLocks noChangeArrowheads="1"/>
          </p:cNvSpPr>
          <p:nvPr/>
        </p:nvSpPr>
        <p:spPr bwMode="auto">
          <a:xfrm>
            <a:off x="7325197" y="5462431"/>
            <a:ext cx="2085503" cy="37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W</a:t>
            </a:r>
            <a:r>
              <a:rPr lang="en-US" sz="1200" b="0" i="0" dirty="0">
                <a:latin typeface="+mn-lt"/>
                <a:cs typeface="Times New Roman"/>
              </a:rPr>
              <a:t>. </a:t>
            </a:r>
            <a:r>
              <a:rPr lang="en-US" sz="1200" b="0" i="0" dirty="0" smtClean="0">
                <a:latin typeface="+mn-lt"/>
                <a:cs typeface="Times New Roman"/>
              </a:rPr>
              <a:t>Zhu, PRL (</a:t>
            </a:r>
            <a:r>
              <a:rPr lang="en-US" sz="1200" b="0" i="0" dirty="0">
                <a:latin typeface="+mn-lt"/>
                <a:cs typeface="Times New Roman"/>
              </a:rPr>
              <a:t>2006</a:t>
            </a:r>
            <a:r>
              <a:rPr lang="en-US" sz="1200" b="0" i="0" dirty="0" smtClean="0">
                <a:latin typeface="+mn-lt"/>
                <a:cs typeface="Times New Roman"/>
              </a:rPr>
              <a:t>)</a:t>
            </a:r>
            <a:endParaRPr lang="en-US" sz="1200" b="0" i="0" dirty="0">
              <a:latin typeface="+mn-lt"/>
              <a:cs typeface="Times New Roman"/>
            </a:endParaRPr>
          </a:p>
        </p:txBody>
      </p:sp>
      <p:sp>
        <p:nvSpPr>
          <p:cNvPr id="28" name="Text Box 32"/>
          <p:cNvSpPr txBox="1">
            <a:spLocks noChangeArrowheads="1"/>
          </p:cNvSpPr>
          <p:nvPr/>
        </p:nvSpPr>
        <p:spPr bwMode="auto">
          <a:xfrm>
            <a:off x="7150100" y="5830667"/>
            <a:ext cx="2171700" cy="276999"/>
          </a:xfrm>
          <a:prstGeom prst="rect">
            <a:avLst/>
          </a:prstGeom>
          <a:noFill/>
          <a:ln w="12700">
            <a:noFill/>
            <a:miter lim="800000"/>
            <a:headEnd/>
            <a:tailEnd/>
          </a:ln>
        </p:spPr>
        <p:txBody>
          <a:bodyPr wrap="square">
            <a:spAutoFit/>
          </a:bodyPr>
          <a:lstStyle/>
          <a:p>
            <a:pPr>
              <a:buFontTx/>
              <a:buNone/>
            </a:pPr>
            <a:r>
              <a:rPr lang="en-US" b="0" i="0" dirty="0">
                <a:solidFill>
                  <a:schemeClr val="tx1"/>
                </a:solidFill>
                <a:cs typeface="Helvetica" pitchFamily="34" charset="0"/>
              </a:rPr>
              <a:t> </a:t>
            </a:r>
            <a:r>
              <a:rPr lang="en-US" b="0" i="0" dirty="0" smtClean="0">
                <a:solidFill>
                  <a:schemeClr val="tx1"/>
                </a:solidFill>
                <a:cs typeface="Helvetica" pitchFamily="34" charset="0"/>
              </a:rPr>
              <a:t>S.A. </a:t>
            </a:r>
            <a:r>
              <a:rPr lang="en-US" b="0" i="0" dirty="0" err="1" smtClean="0">
                <a:solidFill>
                  <a:schemeClr val="tx1"/>
                </a:solidFill>
                <a:cs typeface="Helvetica" pitchFamily="34" charset="0"/>
              </a:rPr>
              <a:t>Sabbagh</a:t>
            </a:r>
            <a:r>
              <a:rPr lang="en-US" b="0" i="0" dirty="0">
                <a:solidFill>
                  <a:schemeClr val="tx1"/>
                </a:solidFill>
                <a:cs typeface="Helvetica" pitchFamily="34" charset="0"/>
              </a:rPr>
              <a:t> </a:t>
            </a:r>
            <a:r>
              <a:rPr lang="en-US" b="0" i="0" dirty="0" smtClean="0">
                <a:solidFill>
                  <a:schemeClr val="tx1"/>
                </a:solidFill>
                <a:cs typeface="Helvetica" pitchFamily="34" charset="0"/>
              </a:rPr>
              <a:t>at this APS</a:t>
            </a:r>
          </a:p>
        </p:txBody>
      </p:sp>
      <p:sp>
        <p:nvSpPr>
          <p:cNvPr id="4" name="TextBox 3"/>
          <p:cNvSpPr txBox="1"/>
          <p:nvPr/>
        </p:nvSpPr>
        <p:spPr>
          <a:xfrm>
            <a:off x="6680200" y="2070100"/>
            <a:ext cx="2247900" cy="2363724"/>
          </a:xfrm>
          <a:prstGeom prst="rect">
            <a:avLst/>
          </a:prstGeom>
          <a:solidFill>
            <a:srgbClr val="C2FFF0"/>
          </a:solidFill>
          <a:ln>
            <a:solidFill>
              <a:schemeClr val="tx1"/>
            </a:solidFill>
          </a:ln>
        </p:spPr>
        <p:txBody>
          <a:bodyPr wrap="square" rtlCol="0">
            <a:spAutoFit/>
          </a:bodyPr>
          <a:lstStyle/>
          <a:p>
            <a:r>
              <a:rPr lang="en-US" sz="1800" dirty="0">
                <a:solidFill>
                  <a:schemeClr val="tx1"/>
                </a:solidFill>
              </a:rPr>
              <a:t> </a:t>
            </a:r>
            <a:r>
              <a:rPr lang="en-US" sz="1800" dirty="0" smtClean="0">
                <a:solidFill>
                  <a:schemeClr val="tx1"/>
                </a:solidFill>
              </a:rPr>
              <a:t>High </a:t>
            </a:r>
            <a:r>
              <a:rPr lang="en-US" sz="1800" dirty="0" err="1" smtClean="0">
                <a:solidFill>
                  <a:schemeClr val="tx1"/>
                </a:solidFill>
                <a:latin typeface="Symbol" charset="2"/>
                <a:cs typeface="Symbol" charset="2"/>
              </a:rPr>
              <a:t>b</a:t>
            </a:r>
            <a:r>
              <a:rPr lang="en-US" sz="1800" baseline="-25000" dirty="0" err="1" smtClean="0">
                <a:solidFill>
                  <a:schemeClr val="tx1"/>
                </a:solidFill>
              </a:rPr>
              <a:t>N</a:t>
            </a:r>
            <a:r>
              <a:rPr lang="en-US" sz="1800" dirty="0" smtClean="0">
                <a:solidFill>
                  <a:schemeClr val="tx1"/>
                </a:solidFill>
              </a:rPr>
              <a:t> regime is important for bootstrap current generation.</a:t>
            </a:r>
          </a:p>
          <a:p>
            <a:r>
              <a:rPr lang="en-US" sz="1800" dirty="0">
                <a:solidFill>
                  <a:schemeClr val="tx1"/>
                </a:solidFill>
              </a:rPr>
              <a:t> </a:t>
            </a:r>
            <a:r>
              <a:rPr lang="en-US" sz="1800" dirty="0" smtClean="0">
                <a:solidFill>
                  <a:schemeClr val="tx1"/>
                </a:solidFill>
              </a:rPr>
              <a:t>High </a:t>
            </a:r>
            <a:r>
              <a:rPr lang="en-US" sz="1800" dirty="0" err="1" smtClean="0">
                <a:solidFill>
                  <a:schemeClr val="tx1"/>
                </a:solidFill>
                <a:latin typeface="Symbol" charset="2"/>
                <a:cs typeface="Symbol" charset="2"/>
              </a:rPr>
              <a:t>b</a:t>
            </a:r>
            <a:r>
              <a:rPr lang="en-US" sz="1800" baseline="-25000" dirty="0" err="1" smtClean="0">
                <a:solidFill>
                  <a:schemeClr val="tx1"/>
                </a:solidFill>
              </a:rPr>
              <a:t>N</a:t>
            </a:r>
            <a:r>
              <a:rPr lang="en-US" sz="1800" dirty="0" smtClean="0">
                <a:solidFill>
                  <a:schemeClr val="tx1"/>
                </a:solidFill>
              </a:rPr>
              <a:t>/l</a:t>
            </a:r>
            <a:r>
              <a:rPr lang="en-US" sz="1800" baseline="-25000" dirty="0" smtClean="0">
                <a:solidFill>
                  <a:schemeClr val="tx1"/>
                </a:solidFill>
              </a:rPr>
              <a:t>i</a:t>
            </a:r>
            <a:r>
              <a:rPr lang="en-US" sz="1800" dirty="0" smtClean="0">
                <a:solidFill>
                  <a:schemeClr val="tx1"/>
                </a:solidFill>
              </a:rPr>
              <a:t> regime important since high </a:t>
            </a:r>
            <a:r>
              <a:rPr lang="en-US" sz="1800" dirty="0" err="1" smtClean="0">
                <a:solidFill>
                  <a:schemeClr val="tx1"/>
                </a:solidFill>
              </a:rPr>
              <a:t>f</a:t>
            </a:r>
            <a:r>
              <a:rPr lang="en-US" sz="1800" baseline="-25000" dirty="0" err="1" smtClean="0">
                <a:solidFill>
                  <a:schemeClr val="tx1"/>
                </a:solidFill>
              </a:rPr>
              <a:t>BS</a:t>
            </a:r>
            <a:r>
              <a:rPr lang="en-US" sz="1800" dirty="0" smtClean="0">
                <a:solidFill>
                  <a:schemeClr val="tx1"/>
                </a:solidFill>
              </a:rPr>
              <a:t> regime has low l</a:t>
            </a:r>
            <a:r>
              <a:rPr lang="en-US" sz="1800" baseline="-25000" dirty="0" smtClean="0">
                <a:solidFill>
                  <a:schemeClr val="tx1"/>
                </a:solidFill>
              </a:rPr>
              <a:t>i</a:t>
            </a:r>
            <a:r>
              <a:rPr lang="en-US" sz="1800" dirty="0" smtClean="0">
                <a:solidFill>
                  <a:schemeClr val="tx1"/>
                </a:solidFill>
              </a:rPr>
              <a:t>.</a:t>
            </a:r>
          </a:p>
        </p:txBody>
      </p:sp>
      <p:sp>
        <p:nvSpPr>
          <p:cNvPr id="30" name="Rectangle 29"/>
          <p:cNvSpPr/>
          <p:nvPr/>
        </p:nvSpPr>
        <p:spPr>
          <a:xfrm>
            <a:off x="152400" y="6131868"/>
            <a:ext cx="8915400" cy="369332"/>
          </a:xfrm>
          <a:prstGeom prst="rect">
            <a:avLst/>
          </a:prstGeom>
          <a:solidFill>
            <a:srgbClr val="FFF9AD"/>
          </a:solidFill>
          <a:ln>
            <a:solidFill>
              <a:srgbClr val="000000"/>
            </a:solidFill>
          </a:ln>
        </p:spPr>
        <p:txBody>
          <a:bodyPr wrap="square">
            <a:spAutoFit/>
          </a:bodyPr>
          <a:lstStyle/>
          <a:p>
            <a:pPr>
              <a:buNone/>
            </a:pPr>
            <a:r>
              <a:rPr lang="en-US" sz="1800" i="0" dirty="0" smtClean="0">
                <a:solidFill>
                  <a:schemeClr val="tx1"/>
                </a:solidFill>
                <a:latin typeface="+mn-lt"/>
                <a:ea typeface="ÇlÇr ñæí©" charset="0"/>
                <a:cs typeface="Times New Roman"/>
              </a:rPr>
              <a:t>Major mission of NSTX-U is to achieve fully non-inductive operations at high </a:t>
            </a:r>
            <a:r>
              <a:rPr lang="en-US" sz="1800" i="0" dirty="0" smtClean="0">
                <a:solidFill>
                  <a:schemeClr val="tx1"/>
                </a:solidFill>
                <a:latin typeface="Symbol" charset="2"/>
                <a:ea typeface="ÇlÇr ñæí©" charset="0"/>
                <a:cs typeface="Symbol" charset="2"/>
              </a:rPr>
              <a:t>b</a:t>
            </a:r>
            <a:endParaRPr lang="en-US" b="0" i="0" dirty="0">
              <a:solidFill>
                <a:schemeClr val="tx1"/>
              </a:solidFill>
              <a:latin typeface="Symbol" charset="2"/>
              <a:cs typeface="Symbol" charset="2"/>
            </a:endParaRPr>
          </a:p>
        </p:txBody>
      </p:sp>
      <p:grpSp>
        <p:nvGrpSpPr>
          <p:cNvPr id="5" name="Group 4"/>
          <p:cNvGrpSpPr/>
          <p:nvPr/>
        </p:nvGrpSpPr>
        <p:grpSpPr>
          <a:xfrm>
            <a:off x="381000" y="1061906"/>
            <a:ext cx="6008646" cy="5046794"/>
            <a:chOff x="254000" y="1061906"/>
            <a:chExt cx="6008646" cy="5046794"/>
          </a:xfrm>
        </p:grpSpPr>
        <p:grpSp>
          <p:nvGrpSpPr>
            <p:cNvPr id="3" name="Group 2"/>
            <p:cNvGrpSpPr/>
            <p:nvPr/>
          </p:nvGrpSpPr>
          <p:grpSpPr>
            <a:xfrm>
              <a:off x="254000" y="1061906"/>
              <a:ext cx="6008646" cy="5046794"/>
              <a:chOff x="629898" y="2006601"/>
              <a:chExt cx="4173242" cy="3505199"/>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13"/>
              <a:stretch/>
            </p:blipFill>
            <p:spPr bwMode="auto">
              <a:xfrm>
                <a:off x="629898" y="2006601"/>
                <a:ext cx="4173242" cy="350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66711" y="2910839"/>
                <a:ext cx="836584" cy="272422"/>
              </a:xfrm>
              <a:prstGeom prst="rect">
                <a:avLst/>
              </a:prstGeom>
              <a:solidFill>
                <a:schemeClr val="bg1"/>
              </a:solidFill>
            </p:spPr>
            <p:txBody>
              <a:bodyPr wrap="none" rtlCol="0">
                <a:spAutoFit/>
              </a:bodyPr>
              <a:lstStyle/>
              <a:p>
                <a:pPr>
                  <a:buNone/>
                </a:pPr>
                <a:r>
                  <a:rPr lang="en-US" sz="1600" i="0" dirty="0" smtClean="0">
                    <a:solidFill>
                      <a:schemeClr val="tx1"/>
                    </a:solidFill>
                  </a:rPr>
                  <a:t>ST-FNSF</a:t>
                </a:r>
                <a:endParaRPr lang="en-US" sz="1600" i="0" dirty="0">
                  <a:solidFill>
                    <a:schemeClr val="tx1"/>
                  </a:solidFill>
                </a:endParaRPr>
              </a:p>
            </p:txBody>
          </p:sp>
        </p:grpSp>
        <p:grpSp>
          <p:nvGrpSpPr>
            <p:cNvPr id="19" name="Group 18"/>
            <p:cNvGrpSpPr>
              <a:grpSpLocks/>
            </p:cNvGrpSpPr>
            <p:nvPr/>
          </p:nvGrpSpPr>
          <p:grpSpPr bwMode="auto">
            <a:xfrm>
              <a:off x="3841740" y="4672712"/>
              <a:ext cx="2228860" cy="462751"/>
              <a:chOff x="2120" y="2712"/>
              <a:chExt cx="1704" cy="361"/>
            </a:xfrm>
          </p:grpSpPr>
          <p:sp>
            <p:nvSpPr>
              <p:cNvPr id="29" name="Rectangle 19"/>
              <p:cNvSpPr>
                <a:spLocks noChangeArrowheads="1"/>
              </p:cNvSpPr>
              <p:nvPr/>
            </p:nvSpPr>
            <p:spPr bwMode="auto">
              <a:xfrm>
                <a:off x="2120" y="2725"/>
                <a:ext cx="1581" cy="34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31" name="Oval 20"/>
              <p:cNvSpPr>
                <a:spLocks noChangeArrowheads="1"/>
              </p:cNvSpPr>
              <p:nvPr/>
            </p:nvSpPr>
            <p:spPr bwMode="auto">
              <a:xfrm>
                <a:off x="2192" y="2764"/>
                <a:ext cx="86" cy="86"/>
              </a:xfrm>
              <a:prstGeom prst="ellipse">
                <a:avLst/>
              </a:prstGeom>
              <a:solidFill>
                <a:srgbClr val="FFFF66"/>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32" name="Oval 21"/>
              <p:cNvSpPr>
                <a:spLocks noChangeArrowheads="1"/>
              </p:cNvSpPr>
              <p:nvPr/>
            </p:nvSpPr>
            <p:spPr bwMode="auto">
              <a:xfrm>
                <a:off x="2194" y="2901"/>
                <a:ext cx="86" cy="86"/>
              </a:xfrm>
              <a:prstGeom prst="ellipse">
                <a:avLst/>
              </a:prstGeom>
              <a:solidFill>
                <a:srgbClr val="000099"/>
              </a:solidFill>
              <a:ln w="12700">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p>
            </p:txBody>
          </p:sp>
          <p:sp>
            <p:nvSpPr>
              <p:cNvPr id="33" name="Text Box 22"/>
              <p:cNvSpPr txBox="1">
                <a:spLocks noChangeArrowheads="1"/>
              </p:cNvSpPr>
              <p:nvPr/>
            </p:nvSpPr>
            <p:spPr bwMode="auto">
              <a:xfrm>
                <a:off x="2334" y="2712"/>
                <a:ext cx="983"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FontTx/>
                  <a:buNone/>
                </a:pPr>
                <a:r>
                  <a:rPr lang="en-US" b="0" i="0" dirty="0">
                    <a:solidFill>
                      <a:schemeClr val="tx2"/>
                    </a:solidFill>
                    <a:cs typeface="Helvetica" pitchFamily="34" charset="0"/>
                  </a:rPr>
                  <a:t>Unstable RWM</a:t>
                </a:r>
              </a:p>
            </p:txBody>
          </p:sp>
          <p:sp>
            <p:nvSpPr>
              <p:cNvPr id="34" name="Text Box 23"/>
              <p:cNvSpPr txBox="1">
                <a:spLocks noChangeArrowheads="1"/>
              </p:cNvSpPr>
              <p:nvPr/>
            </p:nvSpPr>
            <p:spPr bwMode="auto">
              <a:xfrm>
                <a:off x="2336" y="2838"/>
                <a:ext cx="1488"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buFontTx/>
                  <a:buNone/>
                </a:pPr>
                <a:r>
                  <a:rPr lang="en-US" b="0" i="0" dirty="0">
                    <a:solidFill>
                      <a:schemeClr val="tx2"/>
                    </a:solidFill>
                    <a:cs typeface="Helvetica" pitchFamily="34" charset="0"/>
                  </a:rPr>
                  <a:t>Stable / controlled RWM</a:t>
                </a:r>
              </a:p>
            </p:txBody>
          </p:sp>
        </p:grpSp>
      </p:grpSp>
    </p:spTree>
    <p:extLst>
      <p:ext uri="{BB962C8B-B14F-4D97-AF65-F5344CB8AC3E}">
        <p14:creationId xmlns:p14="http://schemas.microsoft.com/office/powerpoint/2010/main" val="2200376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0"/>
              </a:spcAft>
              <a:buFontTx/>
              <a:buNone/>
            </a:pPr>
            <a:r>
              <a:rPr lang="en-US" sz="2400" i="0" dirty="0" smtClean="0">
                <a:solidFill>
                  <a:srgbClr val="0923FF"/>
                </a:solidFill>
              </a:rPr>
              <a:t> Favorable Confinement Trend with </a:t>
            </a:r>
            <a:r>
              <a:rPr lang="en-US" sz="2400" i="0" dirty="0" err="1" smtClean="0">
                <a:solidFill>
                  <a:srgbClr val="0923FF"/>
                </a:solidFill>
              </a:rPr>
              <a:t>Collisionality</a:t>
            </a:r>
            <a:r>
              <a:rPr lang="en-US" sz="2400" i="0" dirty="0">
                <a:solidFill>
                  <a:srgbClr val="0923FF"/>
                </a:solidFill>
              </a:rPr>
              <a:t> </a:t>
            </a:r>
            <a:r>
              <a:rPr lang="en-US" sz="2400" i="0" dirty="0" smtClean="0">
                <a:solidFill>
                  <a:srgbClr val="0923FF"/>
                </a:solidFill>
              </a:rPr>
              <a:t>and </a:t>
            </a:r>
            <a:r>
              <a:rPr lang="en-US" sz="2400" i="0" dirty="0" smtClean="0">
                <a:solidFill>
                  <a:srgbClr val="0923FF"/>
                </a:solidFill>
                <a:latin typeface="Symbol" charset="2"/>
                <a:cs typeface="Symbol" charset="2"/>
              </a:rPr>
              <a:t>b</a:t>
            </a:r>
            <a:r>
              <a:rPr lang="en-US" sz="2400" i="0" dirty="0" smtClean="0">
                <a:solidFill>
                  <a:srgbClr val="0923FF"/>
                </a:solidFill>
              </a:rPr>
              <a:t> found </a:t>
            </a:r>
          </a:p>
          <a:p>
            <a:pPr algn="ctr" eaLnBrk="0" hangingPunct="0">
              <a:lnSpc>
                <a:spcPts val="2980"/>
              </a:lnSpc>
              <a:spcBef>
                <a:spcPct val="0"/>
              </a:spcBef>
              <a:spcAft>
                <a:spcPts val="0"/>
              </a:spcAft>
              <a:buFontTx/>
              <a:buNone/>
            </a:pPr>
            <a:r>
              <a:rPr lang="en-US" sz="2000" i="0" dirty="0" smtClean="0">
                <a:solidFill>
                  <a:srgbClr val="FF0000"/>
                </a:solidFill>
              </a:rPr>
              <a:t>Important implications for future STs and Demo with much lower </a:t>
            </a:r>
            <a:r>
              <a:rPr lang="en-US" sz="2400" dirty="0" smtClean="0">
                <a:solidFill>
                  <a:srgbClr val="FF0000"/>
                </a:solidFill>
                <a:latin typeface="Symbol" charset="2"/>
                <a:cs typeface="Symbol" charset="2"/>
              </a:rPr>
              <a:t>n</a:t>
            </a:r>
            <a:r>
              <a:rPr lang="en-US" sz="2400" baseline="-25000" dirty="0">
                <a:solidFill>
                  <a:srgbClr val="FF0000"/>
                </a:solidFill>
              </a:rPr>
              <a:t></a:t>
            </a:r>
            <a:r>
              <a:rPr lang="en-US" sz="2400" i="0" dirty="0" smtClean="0">
                <a:solidFill>
                  <a:srgbClr val="FF0000"/>
                </a:solidFill>
              </a:rPr>
              <a:t> </a:t>
            </a:r>
            <a:endParaRPr lang="en-US" sz="1600" i="0" dirty="0">
              <a:solidFill>
                <a:srgbClr val="FF0000"/>
              </a:solidFill>
              <a:latin typeface="Helvetica Neue" charset="0"/>
            </a:endParaRPr>
          </a:p>
        </p:txBody>
      </p:sp>
      <p:sp>
        <p:nvSpPr>
          <p:cNvPr id="26"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19</a:t>
            </a:fld>
            <a:endParaRPr lang="en-US" sz="1400" b="0" dirty="0">
              <a:latin typeface="Times" charset="0"/>
            </a:endParaRPr>
          </a:p>
        </p:txBody>
      </p:sp>
      <p:sp>
        <p:nvSpPr>
          <p:cNvPr id="20" name="Rectangle 19"/>
          <p:cNvSpPr/>
          <p:nvPr/>
        </p:nvSpPr>
        <p:spPr>
          <a:xfrm>
            <a:off x="6285366" y="5805300"/>
            <a:ext cx="2229766" cy="276999"/>
          </a:xfrm>
          <a:prstGeom prst="rect">
            <a:avLst/>
          </a:prstGeom>
        </p:spPr>
        <p:txBody>
          <a:bodyPr wrap="square">
            <a:spAutoFit/>
          </a:bodyPr>
          <a:lstStyle/>
          <a:p>
            <a:pPr defTabSz="914400">
              <a:buNone/>
            </a:pPr>
            <a:r>
              <a:rPr lang="en-US" b="0" i="0" dirty="0">
                <a:solidFill>
                  <a:srgbClr val="000000"/>
                </a:solidFill>
                <a:latin typeface="+mn-lt"/>
                <a:cs typeface="Times New Roman"/>
              </a:rPr>
              <a:t>M. </a:t>
            </a:r>
            <a:r>
              <a:rPr lang="en-US" b="0" i="0" dirty="0" err="1">
                <a:solidFill>
                  <a:srgbClr val="000000"/>
                </a:solidFill>
                <a:latin typeface="+mn-lt"/>
                <a:cs typeface="Times New Roman"/>
              </a:rPr>
              <a:t>Valovic</a:t>
            </a:r>
            <a:r>
              <a:rPr lang="en-US" b="0" i="0" dirty="0">
                <a:solidFill>
                  <a:srgbClr val="000000"/>
                </a:solidFill>
                <a:latin typeface="+mn-lt"/>
                <a:cs typeface="Times New Roman"/>
              </a:rPr>
              <a:t> et al., NF (2011)</a:t>
            </a:r>
          </a:p>
        </p:txBody>
      </p:sp>
      <p:grpSp>
        <p:nvGrpSpPr>
          <p:cNvPr id="8" name="Group 7"/>
          <p:cNvGrpSpPr/>
          <p:nvPr/>
        </p:nvGrpSpPr>
        <p:grpSpPr>
          <a:xfrm>
            <a:off x="161469" y="1925401"/>
            <a:ext cx="8487231" cy="3916598"/>
            <a:chOff x="419099" y="2352040"/>
            <a:chExt cx="7397584" cy="3413760"/>
          </a:xfrm>
        </p:grpSpPr>
        <p:sp>
          <p:nvSpPr>
            <p:cNvPr id="36" name="Text Box 3"/>
            <p:cNvSpPr txBox="1">
              <a:spLocks noChangeArrowheads="1"/>
            </p:cNvSpPr>
            <p:nvPr/>
          </p:nvSpPr>
          <p:spPr bwMode="auto">
            <a:xfrm>
              <a:off x="2180388" y="2518021"/>
              <a:ext cx="3244166"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r>
                <a:rPr kumimoji="0" lang="en-US" sz="1100" b="0" i="0" u="none" strike="noStrike" cap="none" normalizeH="0" baseline="0" dirty="0" smtClean="0">
                  <a:ln>
                    <a:noFill/>
                  </a:ln>
                  <a:solidFill>
                    <a:schemeClr val="tx1"/>
                  </a:solidFill>
                  <a:effectLst/>
                  <a:latin typeface="Times New Roman"/>
                  <a:ea typeface="ÇlÇr ñæí©" charset="0"/>
                  <a:cs typeface="Times New Roman"/>
                </a:rPr>
                <a:t>Fig. 70. </a:t>
              </a:r>
              <a:r>
                <a:rPr kumimoji="0" lang="en-US" sz="1100" b="0" i="0" u="none" strike="noStrike" cap="none" normalizeH="0" baseline="0" dirty="0">
                  <a:ln>
                    <a:noFill/>
                  </a:ln>
                  <a:solidFill>
                    <a:schemeClr val="tx1"/>
                  </a:solidFill>
                  <a:effectLst/>
                  <a:latin typeface="Times New Roman"/>
                  <a:ea typeface="ÇlÇr ñæí©" charset="0"/>
                  <a:cs typeface="Times New Roman"/>
                </a:rPr>
                <a:t>(a) Normalized confinement time as a function of </a:t>
              </a:r>
              <a:r>
                <a:rPr kumimoji="0" lang="en-US" sz="1100" b="0" i="0" u="none" strike="noStrike" cap="none" normalizeH="0" baseline="0" dirty="0" err="1">
                  <a:ln>
                    <a:noFill/>
                  </a:ln>
                  <a:solidFill>
                    <a:schemeClr val="tx1"/>
                  </a:solidFill>
                  <a:effectLst/>
                  <a:latin typeface="Times New Roman"/>
                  <a:ea typeface="ÇlÇr ñæí©" charset="0"/>
                  <a:cs typeface="Times New Roman"/>
                </a:rPr>
                <a:t>collisionality</a:t>
              </a:r>
              <a:r>
                <a:rPr kumimoji="0" lang="en-US" sz="1100" b="0" i="0" u="none" strike="noStrike" cap="none" normalizeH="0" baseline="0" dirty="0">
                  <a:ln>
                    <a:noFill/>
                  </a:ln>
                  <a:solidFill>
                    <a:schemeClr val="tx1"/>
                  </a:solidFill>
                  <a:effectLst/>
                  <a:latin typeface="Times New Roman"/>
                  <a:ea typeface="ÇlÇr ñæí©" charset="0"/>
                  <a:cs typeface="Times New Roman"/>
                </a:rPr>
                <a:t> at mid-radius in NSTX.  Blue points are from discharges that used </a:t>
              </a:r>
              <a:r>
                <a:rPr kumimoji="0" lang="en-US" sz="1100" b="0" i="0" u="none" strike="noStrike" cap="none" normalizeH="0" baseline="0" dirty="0" err="1">
                  <a:ln>
                    <a:noFill/>
                  </a:ln>
                  <a:solidFill>
                    <a:schemeClr val="tx1"/>
                  </a:solidFill>
                  <a:effectLst/>
                  <a:latin typeface="Times New Roman"/>
                  <a:ea typeface="ÇlÇr ñæí©" charset="0"/>
                  <a:cs typeface="Times New Roman"/>
                </a:rPr>
                <a:t>HeGDC+B</a:t>
              </a:r>
              <a:r>
                <a:rPr kumimoji="0" lang="en-US" sz="1100" b="0" i="0" u="none" strike="noStrike" cap="none" normalizeH="0" baseline="0" dirty="0">
                  <a:ln>
                    <a:noFill/>
                  </a:ln>
                  <a:solidFill>
                    <a:schemeClr val="tx1"/>
                  </a:solidFill>
                  <a:effectLst/>
                  <a:latin typeface="Times New Roman"/>
                  <a:ea typeface="ÇlÇr ñæí©" charset="0"/>
                  <a:cs typeface="Times New Roman"/>
                </a:rPr>
                <a:t> wall conditioning, while red points are from discharges that used Li. </a:t>
              </a:r>
              <a:r>
                <a:rPr lang="en-US" sz="1100" dirty="0">
                  <a:latin typeface="Times New Roman"/>
                  <a:cs typeface="Times New Roman"/>
                </a:rPr>
                <a:t>Reprinted with permission from S.M. Kaye et al., </a:t>
              </a:r>
              <a:r>
                <a:rPr lang="en-US" sz="1100" i="1" dirty="0" err="1">
                  <a:latin typeface="Times New Roman"/>
                  <a:cs typeface="Times New Roman"/>
                </a:rPr>
                <a:t>Nucl</a:t>
              </a:r>
              <a:r>
                <a:rPr lang="en-US" sz="1100" i="1" dirty="0">
                  <a:latin typeface="Times New Roman"/>
                  <a:cs typeface="Times New Roman"/>
                </a:rPr>
                <a:t>. Fusion </a:t>
              </a:r>
              <a:r>
                <a:rPr lang="en-US" sz="1100" b="1" dirty="0">
                  <a:latin typeface="Times New Roman"/>
                  <a:cs typeface="Times New Roman"/>
                </a:rPr>
                <a:t>53 </a:t>
              </a:r>
              <a:r>
                <a:rPr lang="en-US" sz="1100" dirty="0">
                  <a:latin typeface="Times New Roman"/>
                  <a:cs typeface="Times New Roman"/>
                </a:rPr>
                <a:t>063005</a:t>
              </a:r>
              <a:r>
                <a:rPr lang="en-US" sz="1100" b="1" dirty="0">
                  <a:latin typeface="Times New Roman"/>
                  <a:cs typeface="Times New Roman"/>
                </a:rPr>
                <a:t> </a:t>
              </a:r>
              <a:r>
                <a:rPr lang="en-US" sz="1100" dirty="0">
                  <a:latin typeface="Times New Roman"/>
                  <a:cs typeface="Times New Roman"/>
                </a:rPr>
                <a:t>(2013)</a:t>
              </a:r>
              <a:r>
                <a:rPr lang="en-US" sz="1100" dirty="0" smtClean="0">
                  <a:latin typeface="Times New Roman"/>
                  <a:cs typeface="Times New Roman"/>
                </a:rPr>
                <a:t>. </a:t>
              </a:r>
              <a:r>
                <a:rPr lang="en-US" sz="1100" dirty="0">
                  <a:latin typeface="Times New Roman"/>
                  <a:cs typeface="Times New Roman"/>
                </a:rPr>
                <a:t>Copyright (</a:t>
              </a:r>
              <a:r>
                <a:rPr lang="en-US" sz="1100" dirty="0" smtClean="0">
                  <a:latin typeface="Times New Roman"/>
                  <a:cs typeface="Times New Roman"/>
                </a:rPr>
                <a:t>2013). </a:t>
              </a:r>
              <a:r>
                <a:rPr lang="en-US" sz="1100" dirty="0">
                  <a:latin typeface="Times New Roman"/>
                  <a:cs typeface="Times New Roman"/>
                </a:rPr>
                <a:t>Institute of Physics. </a:t>
              </a:r>
            </a:p>
            <a:p>
              <a:pPr defTabSz="914400"/>
              <a:r>
                <a:rPr kumimoji="0" lang="en-US" sz="1100" b="0" i="0" u="none" strike="noStrike" cap="none" normalizeH="0" baseline="0" dirty="0" smtClean="0">
                  <a:ln>
                    <a:noFill/>
                  </a:ln>
                  <a:solidFill>
                    <a:schemeClr val="tx1"/>
                  </a:solidFill>
                  <a:effectLst/>
                  <a:latin typeface="Times New Roman"/>
                  <a:ea typeface="ÇlÇr ñæí©" charset="0"/>
                  <a:cs typeface="Times New Roman"/>
                </a:rPr>
                <a:t>(</a:t>
              </a:r>
              <a:r>
                <a:rPr kumimoji="0" lang="en-US" sz="1100" b="0" i="0" u="none" strike="noStrike" cap="none" normalizeH="0" baseline="0" dirty="0">
                  <a:ln>
                    <a:noFill/>
                  </a:ln>
                  <a:solidFill>
                    <a:schemeClr val="tx1"/>
                  </a:solidFill>
                  <a:effectLst/>
                  <a:latin typeface="Times New Roman"/>
                  <a:ea typeface="ÇlÇr ñæí©" charset="0"/>
                  <a:cs typeface="Times New Roman"/>
                </a:rPr>
                <a:t>b) </a:t>
              </a:r>
              <a:r>
                <a:rPr kumimoji="0" lang="en-US" sz="1100" b="0" i="0" u="none" strike="noStrike" cap="none" normalizeH="0" baseline="0" dirty="0" err="1">
                  <a:ln>
                    <a:noFill/>
                  </a:ln>
                  <a:solidFill>
                    <a:schemeClr val="tx1"/>
                  </a:solidFill>
                  <a:effectLst/>
                  <a:latin typeface="Times New Roman"/>
                  <a:ea typeface="ÇlÇr ñæí©" charset="0"/>
                  <a:cs typeface="Times New Roman"/>
                </a:rPr>
                <a:t>Collisionality</a:t>
              </a:r>
              <a:r>
                <a:rPr kumimoji="0" lang="en-US" sz="1100" b="0" i="0" u="none" strike="noStrike" cap="none" normalizeH="0" baseline="0" dirty="0">
                  <a:ln>
                    <a:noFill/>
                  </a:ln>
                  <a:solidFill>
                    <a:schemeClr val="tx1"/>
                  </a:solidFill>
                  <a:effectLst/>
                  <a:latin typeface="Times New Roman"/>
                  <a:ea typeface="ÇlÇr ñæí©" charset="0"/>
                  <a:cs typeface="Times New Roman"/>
                </a:rPr>
                <a:t> scan of thermal energy confinement time in MAST. </a:t>
              </a:r>
              <a:r>
                <a:rPr lang="en-US" sz="1100" dirty="0" smtClean="0">
                  <a:latin typeface="Times New Roman"/>
                  <a:cs typeface="Times New Roman"/>
                </a:rPr>
                <a:t>Reprinted </a:t>
              </a:r>
              <a:r>
                <a:rPr lang="en-US" sz="1100" dirty="0">
                  <a:latin typeface="Times New Roman"/>
                  <a:cs typeface="Times New Roman"/>
                </a:rPr>
                <a:t>with permission </a:t>
              </a:r>
              <a:r>
                <a:rPr lang="en-US" sz="1100" dirty="0" smtClean="0">
                  <a:latin typeface="Times New Roman"/>
                  <a:cs typeface="Times New Roman"/>
                </a:rPr>
                <a:t>from M</a:t>
              </a:r>
              <a:r>
                <a:rPr lang="en-US" sz="1100" dirty="0">
                  <a:latin typeface="Times New Roman"/>
                  <a:cs typeface="Times New Roman"/>
                </a:rPr>
                <a:t>. </a:t>
              </a:r>
              <a:r>
                <a:rPr lang="en-US" sz="1100" dirty="0" err="1">
                  <a:latin typeface="Times New Roman"/>
                  <a:cs typeface="Times New Roman"/>
                </a:rPr>
                <a:t>Valovic</a:t>
              </a:r>
              <a:r>
                <a:rPr lang="en-US" sz="1100" dirty="0">
                  <a:latin typeface="Times New Roman"/>
                  <a:cs typeface="Times New Roman"/>
                </a:rPr>
                <a:t> et al., </a:t>
              </a:r>
              <a:r>
                <a:rPr lang="en-US" sz="1100" i="1" dirty="0" err="1">
                  <a:latin typeface="Times New Roman"/>
                  <a:cs typeface="Times New Roman"/>
                </a:rPr>
                <a:t>Nucl</a:t>
              </a:r>
              <a:r>
                <a:rPr lang="en-US" sz="1100" i="1" dirty="0">
                  <a:latin typeface="Times New Roman"/>
                  <a:cs typeface="Times New Roman"/>
                </a:rPr>
                <a:t>. Fusion </a:t>
              </a:r>
              <a:r>
                <a:rPr lang="en-US" sz="1100" b="1" dirty="0">
                  <a:latin typeface="Times New Roman"/>
                  <a:cs typeface="Times New Roman"/>
                </a:rPr>
                <a:t>51 </a:t>
              </a:r>
              <a:r>
                <a:rPr lang="en-US" sz="1100" dirty="0">
                  <a:latin typeface="Times New Roman"/>
                  <a:cs typeface="Times New Roman"/>
                </a:rPr>
                <a:t>073045 (2011</a:t>
              </a:r>
              <a:r>
                <a:rPr lang="en-US" sz="1100" dirty="0" smtClean="0">
                  <a:latin typeface="Times New Roman"/>
                  <a:cs typeface="Times New Roman"/>
                </a:rPr>
                <a:t>). </a:t>
              </a:r>
              <a:r>
                <a:rPr lang="en-US" sz="1100" dirty="0">
                  <a:latin typeface="Times New Roman"/>
                  <a:cs typeface="Times New Roman"/>
                </a:rPr>
                <a:t>Copyright (</a:t>
              </a:r>
              <a:r>
                <a:rPr lang="en-US" sz="1100" dirty="0" smtClean="0">
                  <a:latin typeface="Times New Roman"/>
                  <a:cs typeface="Times New Roman"/>
                </a:rPr>
                <a:t>2011) </a:t>
              </a:r>
              <a:r>
                <a:rPr lang="en-US" sz="1100" dirty="0">
                  <a:latin typeface="Times New Roman"/>
                  <a:cs typeface="Times New Roman"/>
                </a:rPr>
                <a:t>Institute of Physics. </a:t>
              </a:r>
            </a:p>
          </p:txBody>
        </p:sp>
        <p:grpSp>
          <p:nvGrpSpPr>
            <p:cNvPr id="7" name="Group 6"/>
            <p:cNvGrpSpPr/>
            <p:nvPr/>
          </p:nvGrpSpPr>
          <p:grpSpPr>
            <a:xfrm>
              <a:off x="419099" y="2352040"/>
              <a:ext cx="7397584" cy="3413760"/>
              <a:chOff x="0" y="2631440"/>
              <a:chExt cx="5746338" cy="2651760"/>
            </a:xfrm>
          </p:grpSpPr>
          <p:pic>
            <p:nvPicPr>
              <p:cNvPr id="3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1440"/>
                <a:ext cx="5746338"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3492500" y="2870200"/>
                <a:ext cx="241300" cy="1651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19" name="Rectangle 18"/>
            <p:cNvSpPr/>
            <p:nvPr/>
          </p:nvSpPr>
          <p:spPr bwMode="auto">
            <a:xfrm>
              <a:off x="1549400" y="2592430"/>
              <a:ext cx="8763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r>
                <a:rPr kumimoji="0" lang="en-US" sz="1600" b="1" i="0" u="none" strike="noStrike" cap="none" normalizeH="0" baseline="0" dirty="0" smtClean="0">
                  <a:ln>
                    <a:noFill/>
                  </a:ln>
                  <a:solidFill>
                    <a:schemeClr val="tx1"/>
                  </a:solidFill>
                  <a:effectLst/>
                  <a:latin typeface="Helvetica" charset="0"/>
                </a:rPr>
                <a:t>NSTX</a:t>
              </a:r>
              <a:endParaRPr kumimoji="0" lang="en-US" sz="1600" b="1" i="0" u="none" strike="noStrike" cap="none" normalizeH="0" baseline="0" dirty="0">
                <a:ln>
                  <a:noFill/>
                </a:ln>
                <a:solidFill>
                  <a:schemeClr val="tx1"/>
                </a:solidFill>
                <a:effectLst/>
                <a:latin typeface="Helvetica" charset="0"/>
              </a:endParaRPr>
            </a:p>
          </p:txBody>
        </p:sp>
      </p:grpSp>
      <p:sp>
        <p:nvSpPr>
          <p:cNvPr id="22" name="Rectangle 21"/>
          <p:cNvSpPr/>
          <p:nvPr/>
        </p:nvSpPr>
        <p:spPr>
          <a:xfrm>
            <a:off x="139700" y="6131868"/>
            <a:ext cx="8928100" cy="369332"/>
          </a:xfrm>
          <a:prstGeom prst="rect">
            <a:avLst/>
          </a:prstGeom>
          <a:solidFill>
            <a:srgbClr val="FFF9AD"/>
          </a:solidFill>
          <a:ln>
            <a:solidFill>
              <a:srgbClr val="000000"/>
            </a:solidFill>
          </a:ln>
        </p:spPr>
        <p:txBody>
          <a:bodyPr wrap="square">
            <a:spAutoFit/>
          </a:bodyPr>
          <a:lstStyle/>
          <a:p>
            <a:pPr>
              <a:buNone/>
            </a:pPr>
            <a:r>
              <a:rPr lang="en-US" sz="1800" i="0" dirty="0" smtClean="0">
                <a:solidFill>
                  <a:schemeClr val="tx1"/>
                </a:solidFill>
                <a:latin typeface="+mn-lt"/>
                <a:ea typeface="ÇlÇr ñæí©" charset="0"/>
                <a:cs typeface="Times New Roman"/>
              </a:rPr>
              <a:t>Very promising ST scaling to reactor condition, if continues on NSTX-U/MAST-U</a:t>
            </a:r>
            <a:endParaRPr lang="en-US" b="0" i="0" dirty="0">
              <a:solidFill>
                <a:schemeClr val="tx1"/>
              </a:solidFill>
              <a:latin typeface="+mn-lt"/>
            </a:endParaRPr>
          </a:p>
        </p:txBody>
      </p:sp>
      <p:pic>
        <p:nvPicPr>
          <p:cNvPr id="15" name="Picture 14"/>
          <p:cNvPicPr>
            <a:picLocks noChangeAspect="1"/>
          </p:cNvPicPr>
          <p:nvPr/>
        </p:nvPicPr>
        <p:blipFill rotWithShape="1">
          <a:blip r:embed="rId3"/>
          <a:srcRect l="-1" r="9655"/>
          <a:stretch/>
        </p:blipFill>
        <p:spPr>
          <a:xfrm>
            <a:off x="170644" y="1771650"/>
            <a:ext cx="4297680" cy="4118828"/>
          </a:xfrm>
          <a:prstGeom prst="rect">
            <a:avLst/>
          </a:prstGeom>
        </p:spPr>
      </p:pic>
      <p:sp>
        <p:nvSpPr>
          <p:cNvPr id="16" name="Rectangle 15"/>
          <p:cNvSpPr/>
          <p:nvPr/>
        </p:nvSpPr>
        <p:spPr bwMode="auto">
          <a:xfrm>
            <a:off x="1458785" y="2199386"/>
            <a:ext cx="1069052" cy="26339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r>
              <a:rPr kumimoji="0" lang="en-US" sz="1600" b="1" i="0" u="none" strike="noStrike" cap="none" normalizeH="0" baseline="0" dirty="0" smtClean="0">
                <a:ln>
                  <a:noFill/>
                </a:ln>
                <a:solidFill>
                  <a:schemeClr val="tx1"/>
                </a:solidFill>
                <a:effectLst/>
                <a:latin typeface="Helvetica" charset="0"/>
              </a:rPr>
              <a:t>NSTX</a:t>
            </a:r>
            <a:endParaRPr kumimoji="0" lang="en-US" sz="1600" b="1" i="0" u="none" strike="noStrike" cap="none" normalizeH="0" baseline="0" dirty="0">
              <a:ln>
                <a:noFill/>
              </a:ln>
              <a:solidFill>
                <a:schemeClr val="tx1"/>
              </a:solidFill>
              <a:effectLst/>
              <a:latin typeface="Helvetica" charset="0"/>
            </a:endParaRPr>
          </a:p>
        </p:txBody>
      </p:sp>
      <p:sp>
        <p:nvSpPr>
          <p:cNvPr id="17" name="Rectangle 16"/>
          <p:cNvSpPr/>
          <p:nvPr/>
        </p:nvSpPr>
        <p:spPr>
          <a:xfrm>
            <a:off x="1422400" y="1001069"/>
            <a:ext cx="7289800" cy="904863"/>
          </a:xfrm>
          <a:prstGeom prst="rect">
            <a:avLst/>
          </a:prstGeom>
          <a:solidFill>
            <a:srgbClr val="C2FFF0"/>
          </a:solidFill>
          <a:ln>
            <a:solidFill>
              <a:srgbClr val="000000"/>
            </a:solidFill>
          </a:ln>
        </p:spPr>
        <p:txBody>
          <a:bodyPr wrap="square">
            <a:spAutoFit/>
          </a:bodyPr>
          <a:lstStyle/>
          <a:p>
            <a:pPr marL="1097280" indent="-1188720">
              <a:buNone/>
            </a:pPr>
            <a:r>
              <a:rPr lang="en-US" sz="2400" i="0" dirty="0" err="1" smtClean="0">
                <a:solidFill>
                  <a:schemeClr val="tx1"/>
                </a:solidFill>
                <a:latin typeface="Symbol" charset="2"/>
                <a:ea typeface="ÇlÇr ñæí©" charset="0"/>
                <a:cs typeface="Symbol" charset="2"/>
              </a:rPr>
              <a:t>t</a:t>
            </a:r>
            <a:r>
              <a:rPr lang="en-US" sz="2400" i="0" baseline="-25000" dirty="0" err="1" smtClean="0">
                <a:solidFill>
                  <a:schemeClr val="tx1"/>
                </a:solidFill>
                <a:ea typeface="ÇlÇr ñæí©" charset="0"/>
                <a:cs typeface="Times New Roman"/>
              </a:rPr>
              <a:t>E</a:t>
            </a:r>
            <a:r>
              <a:rPr lang="en-US" sz="2400" i="0" baseline="-25000" dirty="0" smtClean="0">
                <a:solidFill>
                  <a:schemeClr val="tx1"/>
                </a:solidFill>
                <a:ea typeface="ÇlÇr ñæí©" charset="0"/>
                <a:cs typeface="Times New Roman"/>
              </a:rPr>
              <a:t>, </a:t>
            </a:r>
            <a:r>
              <a:rPr lang="en-US" sz="2400" i="0" baseline="-25000" dirty="0" err="1" smtClean="0">
                <a:solidFill>
                  <a:schemeClr val="tx1"/>
                </a:solidFill>
                <a:ea typeface="ÇlÇr ñæí©" charset="0"/>
                <a:cs typeface="Times New Roman"/>
              </a:rPr>
              <a:t>th</a:t>
            </a:r>
            <a:r>
              <a:rPr lang="en-US" sz="2400" i="0" baseline="-25000" dirty="0" smtClean="0">
                <a:solidFill>
                  <a:schemeClr val="tx1"/>
                </a:solidFill>
                <a:ea typeface="ÇlÇr ñæí©" charset="0"/>
                <a:cs typeface="Times New Roman"/>
              </a:rPr>
              <a:t> </a:t>
            </a:r>
            <a:r>
              <a:rPr lang="en-US" sz="2400" dirty="0">
                <a:solidFill>
                  <a:srgbClr val="000000"/>
                </a:solidFill>
                <a:latin typeface="Symbol" charset="2"/>
                <a:cs typeface="Symbol" charset="2"/>
              </a:rPr>
              <a:t>µ n</a:t>
            </a:r>
            <a:r>
              <a:rPr lang="en-US" sz="2400" baseline="-25000" dirty="0">
                <a:solidFill>
                  <a:srgbClr val="000000"/>
                </a:solidFill>
              </a:rPr>
              <a:t></a:t>
            </a:r>
            <a:r>
              <a:rPr lang="en-US" sz="2400" baseline="30000" dirty="0">
                <a:solidFill>
                  <a:srgbClr val="000000"/>
                </a:solidFill>
              </a:rPr>
              <a:t>-</a:t>
            </a:r>
            <a:r>
              <a:rPr lang="en-US" sz="2400" baseline="30000" dirty="0" smtClean="0">
                <a:solidFill>
                  <a:srgbClr val="000000"/>
                </a:solidFill>
              </a:rPr>
              <a:t>0.1 </a:t>
            </a:r>
            <a:r>
              <a:rPr lang="en-US" sz="2400" i="0" baseline="30000" dirty="0" smtClean="0">
                <a:solidFill>
                  <a:srgbClr val="000000"/>
                </a:solidFill>
              </a:rPr>
              <a:t> </a:t>
            </a:r>
            <a:r>
              <a:rPr lang="en-US" sz="2400" dirty="0" smtClean="0">
                <a:solidFill>
                  <a:srgbClr val="000000"/>
                </a:solidFill>
                <a:latin typeface="Symbol" charset="2"/>
                <a:cs typeface="Symbol" charset="2"/>
              </a:rPr>
              <a:t>b</a:t>
            </a:r>
            <a:r>
              <a:rPr lang="en-US" sz="2400" baseline="30000" dirty="0" smtClean="0">
                <a:solidFill>
                  <a:srgbClr val="000000"/>
                </a:solidFill>
              </a:rPr>
              <a:t>-0.9    </a:t>
            </a:r>
            <a:r>
              <a:rPr lang="en-US" sz="2000" i="0" dirty="0" err="1" smtClean="0">
                <a:solidFill>
                  <a:srgbClr val="000000"/>
                </a:solidFill>
              </a:rPr>
              <a:t>tokamak</a:t>
            </a:r>
            <a:r>
              <a:rPr lang="en-US" sz="2000" i="0" dirty="0" smtClean="0">
                <a:solidFill>
                  <a:srgbClr val="000000"/>
                </a:solidFill>
              </a:rPr>
              <a:t> empirical scaling (</a:t>
            </a:r>
            <a:r>
              <a:rPr lang="en-US" sz="2000" i="0" dirty="0" smtClean="0">
                <a:solidFill>
                  <a:schemeClr val="tx1"/>
                </a:solidFill>
              </a:rPr>
              <a:t>ITER98</a:t>
            </a:r>
            <a:r>
              <a:rPr lang="en-US" sz="2000" i="0" baseline="-25000" dirty="0" smtClean="0">
                <a:solidFill>
                  <a:schemeClr val="tx1"/>
                </a:solidFill>
              </a:rPr>
              <a:t>y</a:t>
            </a:r>
            <a:r>
              <a:rPr lang="en-US" sz="2000" i="0" baseline="-25000" dirty="0">
                <a:solidFill>
                  <a:schemeClr val="tx1"/>
                </a:solidFill>
              </a:rPr>
              <a:t>,</a:t>
            </a:r>
            <a:r>
              <a:rPr lang="en-US" sz="2000" i="0" baseline="-25000" dirty="0" smtClean="0">
                <a:solidFill>
                  <a:schemeClr val="tx1"/>
                </a:solidFill>
              </a:rPr>
              <a:t>2</a:t>
            </a:r>
            <a:r>
              <a:rPr lang="en-US" sz="2000" i="0" dirty="0" smtClean="0">
                <a:solidFill>
                  <a:schemeClr val="tx1"/>
                </a:solidFill>
              </a:rPr>
              <a:t>)</a:t>
            </a:r>
            <a:endParaRPr lang="en-US" sz="2000" i="0" dirty="0"/>
          </a:p>
          <a:p>
            <a:pPr marL="1097280" indent="-1188720">
              <a:buNone/>
            </a:pPr>
            <a:r>
              <a:rPr lang="en-US" sz="2400" i="0" dirty="0" err="1" smtClean="0">
                <a:solidFill>
                  <a:schemeClr val="tx1"/>
                </a:solidFill>
                <a:latin typeface="Symbol" charset="2"/>
                <a:ea typeface="ÇlÇr ñæí©" charset="0"/>
                <a:cs typeface="Symbol" charset="2"/>
              </a:rPr>
              <a:t>t</a:t>
            </a:r>
            <a:r>
              <a:rPr lang="en-US" sz="2400" i="0" baseline="-25000" dirty="0" err="1" smtClean="0">
                <a:solidFill>
                  <a:schemeClr val="tx1"/>
                </a:solidFill>
                <a:latin typeface="+mn-lt"/>
                <a:ea typeface="ÇlÇr ñæí©" charset="0"/>
                <a:cs typeface="Times New Roman"/>
              </a:rPr>
              <a:t>E</a:t>
            </a:r>
            <a:r>
              <a:rPr lang="en-US" sz="2400" i="0" baseline="-25000" dirty="0" smtClean="0">
                <a:solidFill>
                  <a:schemeClr val="tx1"/>
                </a:solidFill>
                <a:latin typeface="+mn-lt"/>
                <a:ea typeface="ÇlÇr ñæí©" charset="0"/>
                <a:cs typeface="Times New Roman"/>
              </a:rPr>
              <a:t>, </a:t>
            </a:r>
            <a:r>
              <a:rPr lang="en-US" sz="2400" i="0" baseline="-25000" dirty="0" err="1" smtClean="0">
                <a:solidFill>
                  <a:schemeClr val="tx1"/>
                </a:solidFill>
                <a:latin typeface="+mn-lt"/>
                <a:ea typeface="ÇlÇr ñæí©" charset="0"/>
                <a:cs typeface="Times New Roman"/>
              </a:rPr>
              <a:t>th</a:t>
            </a:r>
            <a:r>
              <a:rPr lang="en-US" sz="2400" i="0" baseline="-25000" dirty="0" smtClean="0">
                <a:solidFill>
                  <a:schemeClr val="tx1"/>
                </a:solidFill>
                <a:latin typeface="+mn-lt"/>
                <a:ea typeface="ÇlÇr ñæí©" charset="0"/>
                <a:cs typeface="Times New Roman"/>
              </a:rPr>
              <a:t> </a:t>
            </a:r>
            <a:r>
              <a:rPr lang="en-US" sz="2400" dirty="0" smtClean="0">
                <a:solidFill>
                  <a:srgbClr val="000000"/>
                </a:solidFill>
                <a:latin typeface="Symbol" charset="2"/>
                <a:cs typeface="Symbol" charset="2"/>
              </a:rPr>
              <a:t>µ n</a:t>
            </a:r>
            <a:r>
              <a:rPr lang="en-US" sz="2400" baseline="-25000" dirty="0">
                <a:solidFill>
                  <a:srgbClr val="000000"/>
                </a:solidFill>
              </a:rPr>
              <a:t></a:t>
            </a:r>
            <a:r>
              <a:rPr lang="en-US" sz="2400" baseline="30000" dirty="0">
                <a:solidFill>
                  <a:srgbClr val="000000"/>
                </a:solidFill>
              </a:rPr>
              <a:t>-</a:t>
            </a:r>
            <a:r>
              <a:rPr lang="en-US" sz="2400" baseline="30000" dirty="0" smtClean="0">
                <a:solidFill>
                  <a:srgbClr val="000000"/>
                </a:solidFill>
              </a:rPr>
              <a:t>0.8 </a:t>
            </a:r>
            <a:r>
              <a:rPr lang="en-US" sz="2400" i="0" baseline="30000" dirty="0" smtClean="0">
                <a:solidFill>
                  <a:srgbClr val="000000"/>
                </a:solidFill>
              </a:rPr>
              <a:t> </a:t>
            </a:r>
            <a:r>
              <a:rPr lang="en-US" sz="2400" dirty="0">
                <a:solidFill>
                  <a:srgbClr val="000000"/>
                </a:solidFill>
                <a:latin typeface="Symbol" charset="2"/>
                <a:cs typeface="Symbol" charset="2"/>
              </a:rPr>
              <a:t>b</a:t>
            </a:r>
            <a:r>
              <a:rPr lang="en-US" sz="2400" baseline="30000" dirty="0">
                <a:solidFill>
                  <a:srgbClr val="000000"/>
                </a:solidFill>
              </a:rPr>
              <a:t>-</a:t>
            </a:r>
            <a:r>
              <a:rPr lang="en-US" sz="2400" baseline="30000" dirty="0" smtClean="0">
                <a:solidFill>
                  <a:srgbClr val="000000"/>
                </a:solidFill>
              </a:rPr>
              <a:t>0.0    </a:t>
            </a:r>
            <a:r>
              <a:rPr lang="en-US" sz="2000" i="0" dirty="0" smtClean="0">
                <a:solidFill>
                  <a:srgbClr val="000000"/>
                </a:solidFill>
              </a:rPr>
              <a:t>ST scaling</a:t>
            </a:r>
            <a:endParaRPr lang="en-US" sz="2400" i="0" dirty="0">
              <a:latin typeface="+mn-lt"/>
            </a:endParaRPr>
          </a:p>
        </p:txBody>
      </p:sp>
      <p:sp>
        <p:nvSpPr>
          <p:cNvPr id="18" name="Text Box 3"/>
          <p:cNvSpPr txBox="1">
            <a:spLocks noChangeArrowheads="1"/>
          </p:cNvSpPr>
          <p:nvPr/>
        </p:nvSpPr>
        <p:spPr bwMode="auto">
          <a:xfrm>
            <a:off x="2006600" y="5742310"/>
            <a:ext cx="3225800" cy="3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S.M</a:t>
            </a:r>
            <a:r>
              <a:rPr lang="en-US" sz="1200" b="0" i="0" dirty="0">
                <a:latin typeface="+mn-lt"/>
                <a:cs typeface="Times New Roman"/>
              </a:rPr>
              <a:t>. Kaye et al., </a:t>
            </a:r>
            <a:r>
              <a:rPr lang="en-US" sz="1200" b="0" i="0" dirty="0" smtClean="0">
                <a:latin typeface="+mn-lt"/>
                <a:cs typeface="Times New Roman"/>
              </a:rPr>
              <a:t>NF (2007) (</a:t>
            </a:r>
            <a:r>
              <a:rPr lang="en-US" sz="1200" b="0" i="0" dirty="0">
                <a:latin typeface="+mn-lt"/>
                <a:cs typeface="Times New Roman"/>
              </a:rPr>
              <a:t>2013</a:t>
            </a:r>
            <a:r>
              <a:rPr lang="en-US" sz="1200" b="0" i="0" dirty="0" smtClean="0">
                <a:latin typeface="+mn-lt"/>
                <a:cs typeface="Times New Roman"/>
              </a:rPr>
              <a:t>)</a:t>
            </a:r>
            <a:endParaRPr lang="en-US" sz="1200" b="0" i="0" dirty="0">
              <a:latin typeface="+mn-lt"/>
              <a:cs typeface="Times New Roman"/>
            </a:endParaRPr>
          </a:p>
        </p:txBody>
      </p:sp>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t="24960"/>
          <a:stretch>
            <a:fillRect/>
          </a:stretch>
        </p:blipFill>
        <p:spPr bwMode="auto">
          <a:xfrm>
            <a:off x="4332288" y="2147888"/>
            <a:ext cx="4240212" cy="344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bwMode="auto">
          <a:xfrm>
            <a:off x="5316144" y="2210158"/>
            <a:ext cx="713963" cy="276843"/>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r>
              <a:rPr kumimoji="0" lang="en-US" sz="1600" b="1" i="0" u="none" strike="noStrike" cap="none" normalizeH="0" baseline="0" dirty="0" smtClean="0">
                <a:ln>
                  <a:noFill/>
                </a:ln>
                <a:solidFill>
                  <a:schemeClr val="tx1"/>
                </a:solidFill>
                <a:effectLst/>
                <a:latin typeface="Helvetica" charset="0"/>
              </a:rPr>
              <a:t>MAST</a:t>
            </a:r>
            <a:endParaRPr kumimoji="0" lang="en-US" sz="1600" b="1" i="0" u="none" strike="noStrike" cap="none" normalizeH="0" baseline="0" dirty="0">
              <a:ln>
                <a:noFill/>
              </a:ln>
              <a:solidFill>
                <a:schemeClr val="tx1"/>
              </a:solidFill>
              <a:effectLst/>
              <a:latin typeface="Helvetica" charset="0"/>
            </a:endParaRPr>
          </a:p>
        </p:txBody>
      </p:sp>
      <p:sp>
        <p:nvSpPr>
          <p:cNvPr id="2" name="TextBox 1"/>
          <p:cNvSpPr txBox="1"/>
          <p:nvPr/>
        </p:nvSpPr>
        <p:spPr>
          <a:xfrm rot="16200000">
            <a:off x="3983568" y="3437466"/>
            <a:ext cx="1288909" cy="400110"/>
          </a:xfrm>
          <a:prstGeom prst="rect">
            <a:avLst/>
          </a:prstGeom>
          <a:solidFill>
            <a:srgbClr val="FFFFFF"/>
          </a:solidFill>
        </p:spPr>
        <p:txBody>
          <a:bodyPr wrap="none" rtlCol="0">
            <a:spAutoFit/>
          </a:bodyPr>
          <a:lstStyle/>
          <a:p>
            <a:pPr>
              <a:buNone/>
            </a:pPr>
            <a:r>
              <a:rPr lang="en-US" sz="1600" i="0" dirty="0" smtClean="0">
                <a:solidFill>
                  <a:srgbClr val="000000"/>
                </a:solidFill>
              </a:rPr>
              <a:t>B </a:t>
            </a:r>
            <a:r>
              <a:rPr lang="en-US" sz="2000" i="0" dirty="0" err="1" smtClean="0">
                <a:solidFill>
                  <a:srgbClr val="000000"/>
                </a:solidFill>
                <a:latin typeface="Symbol" charset="2"/>
                <a:cs typeface="Symbol" charset="2"/>
              </a:rPr>
              <a:t>t</a:t>
            </a:r>
            <a:r>
              <a:rPr lang="en-US" sz="1600" i="0" baseline="-25000" dirty="0" err="1" smtClean="0">
                <a:solidFill>
                  <a:srgbClr val="000000"/>
                </a:solidFill>
              </a:rPr>
              <a:t>E,th</a:t>
            </a:r>
            <a:r>
              <a:rPr lang="en-US" sz="1600" i="0" baseline="-25000" dirty="0" smtClean="0">
                <a:solidFill>
                  <a:srgbClr val="000000"/>
                </a:solidFill>
              </a:rPr>
              <a:t> </a:t>
            </a:r>
            <a:r>
              <a:rPr lang="en-US" sz="1600" i="0" dirty="0" smtClean="0">
                <a:solidFill>
                  <a:srgbClr val="000000"/>
                </a:solidFill>
              </a:rPr>
              <a:t>[ T s]</a:t>
            </a:r>
            <a:endParaRPr lang="en-US" sz="1600" i="0" dirty="0">
              <a:solidFill>
                <a:srgbClr val="000000"/>
              </a:solidFill>
            </a:endParaRPr>
          </a:p>
        </p:txBody>
      </p:sp>
      <p:sp>
        <p:nvSpPr>
          <p:cNvPr id="27" name="TextBox 26"/>
          <p:cNvSpPr txBox="1"/>
          <p:nvPr/>
        </p:nvSpPr>
        <p:spPr>
          <a:xfrm>
            <a:off x="7082367" y="2696632"/>
            <a:ext cx="1147069" cy="461665"/>
          </a:xfrm>
          <a:prstGeom prst="rect">
            <a:avLst/>
          </a:prstGeom>
          <a:solidFill>
            <a:srgbClr val="FFFFFF"/>
          </a:solidFill>
        </p:spPr>
        <p:txBody>
          <a:bodyPr wrap="none" rtlCol="0">
            <a:spAutoFit/>
          </a:bodyPr>
          <a:lstStyle/>
          <a:p>
            <a:pPr>
              <a:buNone/>
            </a:pPr>
            <a:r>
              <a:rPr lang="en-US" sz="1800" i="0" dirty="0" smtClean="0">
                <a:solidFill>
                  <a:srgbClr val="000000"/>
                </a:solidFill>
              </a:rPr>
              <a:t>~  </a:t>
            </a:r>
            <a:r>
              <a:rPr lang="en-US" sz="2400" i="0" dirty="0" smtClean="0">
                <a:solidFill>
                  <a:srgbClr val="000000"/>
                </a:solidFill>
                <a:latin typeface="Symbol" charset="2"/>
                <a:cs typeface="Symbol" charset="2"/>
              </a:rPr>
              <a:t>n</a:t>
            </a:r>
            <a:r>
              <a:rPr lang="en-US" sz="1800" i="0" baseline="-25000" dirty="0" smtClean="0">
                <a:solidFill>
                  <a:srgbClr val="000000"/>
                </a:solidFill>
              </a:rPr>
              <a:t>*e </a:t>
            </a:r>
            <a:r>
              <a:rPr lang="en-US" sz="1800" i="0" baseline="30000" dirty="0" smtClean="0">
                <a:solidFill>
                  <a:srgbClr val="000000"/>
                </a:solidFill>
              </a:rPr>
              <a:t>-0.82</a:t>
            </a:r>
            <a:endParaRPr lang="en-US" sz="1800" i="0" baseline="30000" dirty="0">
              <a:solidFill>
                <a:srgbClr val="000000"/>
              </a:solidFill>
            </a:endParaRPr>
          </a:p>
        </p:txBody>
      </p:sp>
      <p:sp>
        <p:nvSpPr>
          <p:cNvPr id="28" name="TextBox 27"/>
          <p:cNvSpPr txBox="1"/>
          <p:nvPr/>
        </p:nvSpPr>
        <p:spPr>
          <a:xfrm>
            <a:off x="6620932" y="5037657"/>
            <a:ext cx="492443" cy="461665"/>
          </a:xfrm>
          <a:prstGeom prst="rect">
            <a:avLst/>
          </a:prstGeom>
          <a:solidFill>
            <a:srgbClr val="FFFFFF"/>
          </a:solidFill>
        </p:spPr>
        <p:txBody>
          <a:bodyPr wrap="none" rtlCol="0">
            <a:spAutoFit/>
          </a:bodyPr>
          <a:lstStyle/>
          <a:p>
            <a:pPr>
              <a:buNone/>
            </a:pPr>
            <a:r>
              <a:rPr lang="en-US" sz="2400" i="0" dirty="0" smtClean="0">
                <a:solidFill>
                  <a:srgbClr val="000000"/>
                </a:solidFill>
                <a:latin typeface="Symbol" charset="2"/>
                <a:cs typeface="Symbol" charset="2"/>
              </a:rPr>
              <a:t>n</a:t>
            </a:r>
            <a:r>
              <a:rPr lang="en-US" sz="1800" i="0" baseline="-25000" dirty="0" smtClean="0">
                <a:solidFill>
                  <a:srgbClr val="000000"/>
                </a:solidFill>
              </a:rPr>
              <a:t>*e</a:t>
            </a:r>
            <a:endParaRPr lang="en-US" sz="1800" i="0" baseline="30000" dirty="0">
              <a:solidFill>
                <a:srgbClr val="000000"/>
              </a:solidFill>
            </a:endParaRPr>
          </a:p>
        </p:txBody>
      </p:sp>
    </p:spTree>
    <p:extLst>
      <p:ext uri="{BB962C8B-B14F-4D97-AF65-F5344CB8AC3E}">
        <p14:creationId xmlns:p14="http://schemas.microsoft.com/office/powerpoint/2010/main" val="707271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a:t>
            </a:fld>
            <a:endParaRPr lang="en-US" sz="1400" b="0" dirty="0">
              <a:latin typeface="Times" charset="0"/>
            </a:endParaRPr>
          </a:p>
        </p:txBody>
      </p:sp>
      <p:sp>
        <p:nvSpPr>
          <p:cNvPr id="17411" name="Rectangle 43"/>
          <p:cNvSpPr>
            <a:spLocks noChangeArrowheads="1"/>
          </p:cNvSpPr>
          <p:nvPr/>
        </p:nvSpPr>
        <p:spPr bwMode="auto">
          <a:xfrm>
            <a:off x="0" y="308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5280"/>
              </a:lnSpc>
              <a:spcBef>
                <a:spcPct val="0"/>
              </a:spcBef>
              <a:spcAft>
                <a:spcPts val="600"/>
              </a:spcAft>
              <a:buFontTx/>
              <a:buNone/>
            </a:pPr>
            <a:r>
              <a:rPr lang="en-US" sz="4400" i="0" dirty="0" smtClean="0">
                <a:solidFill>
                  <a:srgbClr val="0816FF"/>
                </a:solidFill>
              </a:rPr>
              <a:t>Acknowledgements</a:t>
            </a:r>
            <a:endParaRPr lang="en-US" sz="3200" i="0" dirty="0">
              <a:solidFill>
                <a:srgbClr val="0816FF"/>
              </a:solidFill>
              <a:latin typeface="Helvetica Neue" charset="0"/>
            </a:endParaRPr>
          </a:p>
        </p:txBody>
      </p:sp>
      <p:sp>
        <p:nvSpPr>
          <p:cNvPr id="3" name="TextBox 2"/>
          <p:cNvSpPr txBox="1"/>
          <p:nvPr/>
        </p:nvSpPr>
        <p:spPr>
          <a:xfrm>
            <a:off x="1253065" y="6108700"/>
            <a:ext cx="6328835" cy="338554"/>
          </a:xfrm>
          <a:prstGeom prst="rect">
            <a:avLst/>
          </a:prstGeom>
          <a:solidFill>
            <a:schemeClr val="accent5">
              <a:lumMod val="20000"/>
              <a:lumOff val="80000"/>
            </a:schemeClr>
          </a:solidFill>
          <a:ln>
            <a:solidFill>
              <a:schemeClr val="tx1"/>
            </a:solidFill>
          </a:ln>
        </p:spPr>
        <p:txBody>
          <a:bodyPr wrap="square" rtlCol="0">
            <a:spAutoFit/>
          </a:bodyPr>
          <a:lstStyle/>
          <a:p>
            <a:pPr>
              <a:buNone/>
            </a:pPr>
            <a:r>
              <a:rPr lang="en-US" sz="1600" i="0" dirty="0" smtClean="0">
                <a:solidFill>
                  <a:schemeClr val="tx1"/>
                </a:solidFill>
              </a:rPr>
              <a:t>For more detail, M. Ono and R. </a:t>
            </a:r>
            <a:r>
              <a:rPr lang="en-US" sz="1600" i="0" dirty="0" err="1" smtClean="0">
                <a:solidFill>
                  <a:schemeClr val="tx1"/>
                </a:solidFill>
              </a:rPr>
              <a:t>Kaita</a:t>
            </a:r>
            <a:r>
              <a:rPr lang="en-US" sz="1600" i="0" dirty="0" smtClean="0">
                <a:solidFill>
                  <a:schemeClr val="tx1"/>
                </a:solidFill>
              </a:rPr>
              <a:t>, ST review paper for </a:t>
            </a:r>
            <a:r>
              <a:rPr lang="en-US" sz="1600" i="0" dirty="0" err="1" smtClean="0">
                <a:solidFill>
                  <a:schemeClr val="tx1"/>
                </a:solidFill>
              </a:rPr>
              <a:t>PoP</a:t>
            </a:r>
            <a:endParaRPr lang="en-US" sz="1600" i="0" dirty="0">
              <a:solidFill>
                <a:schemeClr val="tx1"/>
              </a:solidFill>
            </a:endParaRPr>
          </a:p>
        </p:txBody>
      </p:sp>
      <p:sp>
        <p:nvSpPr>
          <p:cNvPr id="4" name="Rectangle 3"/>
          <p:cNvSpPr/>
          <p:nvPr/>
        </p:nvSpPr>
        <p:spPr bwMode="auto">
          <a:xfrm>
            <a:off x="406400" y="1003300"/>
            <a:ext cx="7988300" cy="3962400"/>
          </a:xfrm>
          <a:prstGeom prst="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4" name="Rectangle 3"/>
          <p:cNvSpPr txBox="1">
            <a:spLocks noChangeArrowheads="1"/>
          </p:cNvSpPr>
          <p:nvPr/>
        </p:nvSpPr>
        <p:spPr bwMode="auto">
          <a:xfrm>
            <a:off x="717839" y="1026697"/>
            <a:ext cx="2259041" cy="3545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a:spcBef>
                <a:spcPct val="5000"/>
              </a:spcBef>
              <a:spcAft>
                <a:spcPct val="5000"/>
              </a:spcAft>
              <a:buFontTx/>
              <a:buNone/>
            </a:pPr>
            <a:r>
              <a:rPr lang="en-US" sz="2000" i="0" u="sng" dirty="0" smtClean="0">
                <a:solidFill>
                  <a:srgbClr val="0000FF"/>
                </a:solidFill>
                <a:latin typeface="Arial" charset="0"/>
              </a:rPr>
              <a:t>US Institutions:</a:t>
            </a:r>
          </a:p>
          <a:p>
            <a:pPr>
              <a:spcBef>
                <a:spcPct val="5000"/>
              </a:spcBef>
              <a:spcAft>
                <a:spcPct val="5000"/>
              </a:spcAft>
              <a:buFontTx/>
              <a:buNone/>
            </a:pPr>
            <a:r>
              <a:rPr lang="en-US" sz="1200" b="1" i="0" dirty="0" smtClean="0">
                <a:solidFill>
                  <a:srgbClr val="0000FF"/>
                </a:solidFill>
                <a:latin typeface="Arial" charset="0"/>
              </a:rPr>
              <a:t>Columbia U</a:t>
            </a:r>
          </a:p>
          <a:p>
            <a:pPr>
              <a:spcBef>
                <a:spcPct val="5000"/>
              </a:spcBef>
              <a:spcAft>
                <a:spcPct val="5000"/>
              </a:spcAft>
              <a:buFontTx/>
              <a:buNone/>
            </a:pPr>
            <a:r>
              <a:rPr lang="en-US" sz="1200" b="1" i="0" dirty="0" err="1" smtClean="0">
                <a:solidFill>
                  <a:srgbClr val="0000FF"/>
                </a:solidFill>
                <a:latin typeface="Arial" charset="0"/>
              </a:rPr>
              <a:t>CompX</a:t>
            </a:r>
            <a:endParaRPr lang="en-US" sz="1200" b="1" i="0" dirty="0" smtClean="0">
              <a:solidFill>
                <a:srgbClr val="0000FF"/>
              </a:solidFill>
              <a:latin typeface="Arial" charset="0"/>
            </a:endParaRPr>
          </a:p>
          <a:p>
            <a:pPr>
              <a:spcBef>
                <a:spcPct val="5000"/>
              </a:spcBef>
              <a:spcAft>
                <a:spcPct val="5000"/>
              </a:spcAft>
              <a:buFontTx/>
              <a:buNone/>
            </a:pPr>
            <a:r>
              <a:rPr lang="en-US" sz="1200" b="1" i="0" dirty="0" smtClean="0">
                <a:solidFill>
                  <a:srgbClr val="0000FF"/>
                </a:solidFill>
                <a:latin typeface="Arial" charset="0"/>
              </a:rPr>
              <a:t>General Atomics</a:t>
            </a:r>
          </a:p>
          <a:p>
            <a:pPr>
              <a:spcBef>
                <a:spcPct val="5000"/>
              </a:spcBef>
              <a:spcAft>
                <a:spcPct val="5000"/>
              </a:spcAft>
              <a:buFontTx/>
              <a:buNone/>
            </a:pPr>
            <a:r>
              <a:rPr lang="en-US" sz="1200" b="1" i="0" dirty="0" smtClean="0">
                <a:solidFill>
                  <a:srgbClr val="0000FF"/>
                </a:solidFill>
                <a:latin typeface="Arial" charset="0"/>
              </a:rPr>
              <a:t>FIU</a:t>
            </a:r>
          </a:p>
          <a:p>
            <a:pPr>
              <a:spcBef>
                <a:spcPct val="5000"/>
              </a:spcBef>
              <a:spcAft>
                <a:spcPct val="5000"/>
              </a:spcAft>
              <a:buFontTx/>
              <a:buNone/>
            </a:pPr>
            <a:r>
              <a:rPr lang="en-US" sz="1200" b="1" i="0" dirty="0" smtClean="0">
                <a:solidFill>
                  <a:srgbClr val="0000FF"/>
                </a:solidFill>
                <a:latin typeface="Arial" charset="0"/>
              </a:rPr>
              <a:t>INL</a:t>
            </a:r>
          </a:p>
          <a:p>
            <a:pPr>
              <a:spcBef>
                <a:spcPct val="5000"/>
              </a:spcBef>
              <a:spcAft>
                <a:spcPct val="5000"/>
              </a:spcAft>
              <a:buFontTx/>
              <a:buNone/>
            </a:pPr>
            <a:r>
              <a:rPr lang="en-US" sz="1200" b="1" i="0" dirty="0" smtClean="0">
                <a:solidFill>
                  <a:srgbClr val="0000FF"/>
                </a:solidFill>
                <a:latin typeface="Arial" charset="0"/>
              </a:rPr>
              <a:t>Johns Hopkins U</a:t>
            </a:r>
          </a:p>
          <a:p>
            <a:pPr>
              <a:spcBef>
                <a:spcPct val="5000"/>
              </a:spcBef>
              <a:spcAft>
                <a:spcPct val="5000"/>
              </a:spcAft>
              <a:buFontTx/>
              <a:buNone/>
            </a:pPr>
            <a:r>
              <a:rPr lang="en-US" sz="1200" b="1" i="0" dirty="0" smtClean="0">
                <a:solidFill>
                  <a:srgbClr val="0000FF"/>
                </a:solidFill>
                <a:latin typeface="Arial" charset="0"/>
              </a:rPr>
              <a:t>LANL</a:t>
            </a:r>
          </a:p>
          <a:p>
            <a:pPr>
              <a:spcBef>
                <a:spcPct val="5000"/>
              </a:spcBef>
              <a:spcAft>
                <a:spcPct val="5000"/>
              </a:spcAft>
              <a:buFontTx/>
              <a:buNone/>
            </a:pPr>
            <a:r>
              <a:rPr lang="en-US" sz="1200" b="1" i="0" dirty="0" smtClean="0">
                <a:solidFill>
                  <a:srgbClr val="0000FF"/>
                </a:solidFill>
                <a:latin typeface="Arial" charset="0"/>
              </a:rPr>
              <a:t>LLNL</a:t>
            </a:r>
          </a:p>
          <a:p>
            <a:pPr>
              <a:spcBef>
                <a:spcPct val="5000"/>
              </a:spcBef>
              <a:spcAft>
                <a:spcPct val="5000"/>
              </a:spcAft>
              <a:buFontTx/>
              <a:buNone/>
            </a:pPr>
            <a:r>
              <a:rPr lang="en-US" sz="1200" b="1" i="0" dirty="0" smtClean="0">
                <a:solidFill>
                  <a:srgbClr val="0000FF"/>
                </a:solidFill>
                <a:latin typeface="Arial" charset="0"/>
              </a:rPr>
              <a:t>Lodestar</a:t>
            </a:r>
          </a:p>
          <a:p>
            <a:pPr>
              <a:spcBef>
                <a:spcPct val="5000"/>
              </a:spcBef>
              <a:spcAft>
                <a:spcPct val="5000"/>
              </a:spcAft>
              <a:buFontTx/>
              <a:buNone/>
            </a:pPr>
            <a:r>
              <a:rPr lang="en-US" sz="1200" b="1" i="0" dirty="0" smtClean="0">
                <a:solidFill>
                  <a:srgbClr val="0000FF"/>
                </a:solidFill>
                <a:latin typeface="Arial" charset="0"/>
              </a:rPr>
              <a:t>MIT</a:t>
            </a:r>
          </a:p>
          <a:p>
            <a:pPr>
              <a:spcBef>
                <a:spcPct val="5000"/>
              </a:spcBef>
              <a:spcAft>
                <a:spcPct val="5000"/>
              </a:spcAft>
              <a:buFontTx/>
              <a:buNone/>
            </a:pPr>
            <a:r>
              <a:rPr lang="en-US" sz="1200" b="1" i="0" dirty="0" smtClean="0">
                <a:solidFill>
                  <a:srgbClr val="0000FF"/>
                </a:solidFill>
                <a:latin typeface="Arial" charset="0"/>
              </a:rPr>
              <a:t>Nova Photonics</a:t>
            </a:r>
          </a:p>
          <a:p>
            <a:pPr>
              <a:spcBef>
                <a:spcPct val="5000"/>
              </a:spcBef>
              <a:spcAft>
                <a:spcPct val="5000"/>
              </a:spcAft>
              <a:buFontTx/>
              <a:buNone/>
            </a:pPr>
            <a:r>
              <a:rPr lang="en-US" sz="1200" b="1" i="0" dirty="0" smtClean="0">
                <a:solidFill>
                  <a:srgbClr val="0000FF"/>
                </a:solidFill>
                <a:latin typeface="Arial" charset="0"/>
              </a:rPr>
              <a:t>New York U</a:t>
            </a:r>
          </a:p>
          <a:p>
            <a:pPr>
              <a:spcBef>
                <a:spcPct val="5000"/>
              </a:spcBef>
              <a:spcAft>
                <a:spcPct val="5000"/>
              </a:spcAft>
              <a:buFontTx/>
              <a:buNone/>
            </a:pPr>
            <a:r>
              <a:rPr lang="en-US" sz="1200" b="1" i="0" dirty="0" smtClean="0">
                <a:solidFill>
                  <a:srgbClr val="0000FF"/>
                </a:solidFill>
                <a:latin typeface="Arial" charset="0"/>
              </a:rPr>
              <a:t>ORNL</a:t>
            </a:r>
          </a:p>
          <a:p>
            <a:pPr>
              <a:spcBef>
                <a:spcPct val="5000"/>
              </a:spcBef>
              <a:spcAft>
                <a:spcPct val="5000"/>
              </a:spcAft>
              <a:buFontTx/>
              <a:buNone/>
            </a:pPr>
            <a:r>
              <a:rPr lang="en-US" sz="1200" b="1" i="0" dirty="0" smtClean="0">
                <a:solidFill>
                  <a:srgbClr val="0000FF"/>
                </a:solidFill>
                <a:latin typeface="Arial" charset="0"/>
              </a:rPr>
              <a:t>Princeton U</a:t>
            </a:r>
          </a:p>
          <a:p>
            <a:pPr>
              <a:spcBef>
                <a:spcPct val="5000"/>
              </a:spcBef>
              <a:spcAft>
                <a:spcPct val="5000"/>
              </a:spcAft>
              <a:buFontTx/>
              <a:buNone/>
            </a:pPr>
            <a:endParaRPr lang="en-US" sz="1200" b="1" i="0" dirty="0">
              <a:solidFill>
                <a:srgbClr val="0000FF"/>
              </a:solidFill>
              <a:latin typeface="Arial" charset="0"/>
            </a:endParaRPr>
          </a:p>
        </p:txBody>
      </p:sp>
      <p:grpSp>
        <p:nvGrpSpPr>
          <p:cNvPr id="15" name="Group 14"/>
          <p:cNvGrpSpPr/>
          <p:nvPr/>
        </p:nvGrpSpPr>
        <p:grpSpPr>
          <a:xfrm>
            <a:off x="2597439" y="996217"/>
            <a:ext cx="6180801" cy="4774663"/>
            <a:chOff x="2597439" y="996217"/>
            <a:chExt cx="6180801" cy="4774663"/>
          </a:xfrm>
        </p:grpSpPr>
        <p:sp>
          <p:nvSpPr>
            <p:cNvPr id="16" name="Rectangle 3"/>
            <p:cNvSpPr txBox="1">
              <a:spLocks noChangeArrowheads="1"/>
            </p:cNvSpPr>
            <p:nvPr/>
          </p:nvSpPr>
          <p:spPr bwMode="auto">
            <a:xfrm>
              <a:off x="2597439" y="1412777"/>
              <a:ext cx="1700241" cy="39009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a:spcBef>
                  <a:spcPct val="5000"/>
                </a:spcBef>
                <a:spcAft>
                  <a:spcPct val="5000"/>
                </a:spcAft>
                <a:buNone/>
              </a:pPr>
              <a:r>
                <a:rPr lang="en-US" sz="1200" i="0" dirty="0">
                  <a:solidFill>
                    <a:srgbClr val="0000FF"/>
                  </a:solidFill>
                  <a:latin typeface="Arial" charset="0"/>
                </a:rPr>
                <a:t>*PPPL</a:t>
              </a:r>
            </a:p>
            <a:p>
              <a:pPr>
                <a:spcBef>
                  <a:spcPct val="5000"/>
                </a:spcBef>
                <a:spcAft>
                  <a:spcPct val="5000"/>
                </a:spcAft>
                <a:buFontTx/>
                <a:buNone/>
              </a:pPr>
              <a:r>
                <a:rPr lang="en-US" sz="1200" b="1" i="0" dirty="0" smtClean="0">
                  <a:solidFill>
                    <a:srgbClr val="0000FF"/>
                  </a:solidFill>
                  <a:latin typeface="Arial" charset="0"/>
                </a:rPr>
                <a:t>Purdue U</a:t>
              </a:r>
            </a:p>
            <a:p>
              <a:pPr>
                <a:spcBef>
                  <a:spcPct val="5000"/>
                </a:spcBef>
                <a:spcAft>
                  <a:spcPct val="5000"/>
                </a:spcAft>
                <a:buFontTx/>
                <a:buNone/>
              </a:pPr>
              <a:r>
                <a:rPr lang="en-US" sz="1200" b="1" i="0" dirty="0" smtClean="0">
                  <a:solidFill>
                    <a:srgbClr val="0000FF"/>
                  </a:solidFill>
                  <a:latin typeface="Arial" charset="0"/>
                </a:rPr>
                <a:t>SNL</a:t>
              </a:r>
            </a:p>
            <a:p>
              <a:pPr>
                <a:spcBef>
                  <a:spcPct val="5000"/>
                </a:spcBef>
                <a:spcAft>
                  <a:spcPct val="5000"/>
                </a:spcAft>
                <a:buFontTx/>
                <a:buNone/>
              </a:pPr>
              <a:r>
                <a:rPr lang="en-US" sz="1200" b="1" i="0" dirty="0" smtClean="0">
                  <a:solidFill>
                    <a:srgbClr val="0000FF"/>
                  </a:solidFill>
                  <a:latin typeface="Arial" charset="0"/>
                </a:rPr>
                <a:t>Think Tank, Inc.</a:t>
              </a:r>
            </a:p>
            <a:p>
              <a:pPr>
                <a:spcBef>
                  <a:spcPct val="5000"/>
                </a:spcBef>
                <a:spcAft>
                  <a:spcPct val="5000"/>
                </a:spcAft>
                <a:buFontTx/>
                <a:buNone/>
              </a:pPr>
              <a:r>
                <a:rPr lang="en-US" sz="1200" b="1" i="0" dirty="0" smtClean="0">
                  <a:solidFill>
                    <a:srgbClr val="0000FF"/>
                  </a:solidFill>
                  <a:latin typeface="Arial" charset="0"/>
                </a:rPr>
                <a:t>UC Davis</a:t>
              </a:r>
            </a:p>
            <a:p>
              <a:pPr>
                <a:spcBef>
                  <a:spcPct val="5000"/>
                </a:spcBef>
                <a:spcAft>
                  <a:spcPct val="5000"/>
                </a:spcAft>
                <a:buFontTx/>
                <a:buNone/>
              </a:pPr>
              <a:r>
                <a:rPr lang="en-US" sz="1200" b="1" i="0" dirty="0" smtClean="0">
                  <a:solidFill>
                    <a:srgbClr val="0000FF"/>
                  </a:solidFill>
                  <a:latin typeface="Arial" charset="0"/>
                </a:rPr>
                <a:t>UC Irvine</a:t>
              </a:r>
            </a:p>
            <a:p>
              <a:pPr>
                <a:spcBef>
                  <a:spcPct val="5000"/>
                </a:spcBef>
                <a:spcAft>
                  <a:spcPct val="5000"/>
                </a:spcAft>
                <a:buFontTx/>
                <a:buNone/>
              </a:pPr>
              <a:r>
                <a:rPr lang="en-US" sz="1200" b="1" i="0" dirty="0" smtClean="0">
                  <a:solidFill>
                    <a:srgbClr val="0000FF"/>
                  </a:solidFill>
                  <a:latin typeface="Arial" charset="0"/>
                </a:rPr>
                <a:t>UCLA</a:t>
              </a:r>
            </a:p>
            <a:p>
              <a:pPr>
                <a:spcBef>
                  <a:spcPct val="5000"/>
                </a:spcBef>
                <a:spcAft>
                  <a:spcPct val="5000"/>
                </a:spcAft>
                <a:buFontTx/>
                <a:buNone/>
              </a:pPr>
              <a:r>
                <a:rPr lang="en-US" sz="1200" b="1" i="0" dirty="0" smtClean="0">
                  <a:solidFill>
                    <a:srgbClr val="0000FF"/>
                  </a:solidFill>
                  <a:latin typeface="Arial" charset="0"/>
                </a:rPr>
                <a:t>UCSD</a:t>
              </a:r>
            </a:p>
            <a:p>
              <a:pPr>
                <a:spcBef>
                  <a:spcPct val="5000"/>
                </a:spcBef>
                <a:spcAft>
                  <a:spcPct val="5000"/>
                </a:spcAft>
                <a:buFontTx/>
                <a:buNone/>
              </a:pPr>
              <a:r>
                <a:rPr lang="en-US" sz="1200" b="1" i="0" dirty="0" smtClean="0">
                  <a:solidFill>
                    <a:srgbClr val="0000FF"/>
                  </a:solidFill>
                  <a:latin typeface="Arial" charset="0"/>
                </a:rPr>
                <a:t>U Colorado</a:t>
              </a:r>
            </a:p>
            <a:p>
              <a:pPr>
                <a:spcBef>
                  <a:spcPct val="5000"/>
                </a:spcBef>
                <a:spcAft>
                  <a:spcPct val="5000"/>
                </a:spcAft>
                <a:buFontTx/>
                <a:buNone/>
              </a:pPr>
              <a:r>
                <a:rPr lang="en-US" sz="1200" b="1" i="0" dirty="0" smtClean="0">
                  <a:solidFill>
                    <a:srgbClr val="0000FF"/>
                  </a:solidFill>
                  <a:latin typeface="Arial" charset="0"/>
                </a:rPr>
                <a:t>U Illinois</a:t>
              </a:r>
            </a:p>
            <a:p>
              <a:pPr>
                <a:spcBef>
                  <a:spcPct val="5000"/>
                </a:spcBef>
                <a:spcAft>
                  <a:spcPct val="5000"/>
                </a:spcAft>
                <a:buFontTx/>
                <a:buNone/>
              </a:pPr>
              <a:r>
                <a:rPr lang="en-US" sz="1200" b="1" i="0" dirty="0" smtClean="0">
                  <a:solidFill>
                    <a:srgbClr val="0000FF"/>
                  </a:solidFill>
                  <a:latin typeface="Arial" charset="0"/>
                </a:rPr>
                <a:t>U Maryland</a:t>
              </a:r>
            </a:p>
            <a:p>
              <a:pPr>
                <a:spcBef>
                  <a:spcPct val="5000"/>
                </a:spcBef>
                <a:spcAft>
                  <a:spcPct val="5000"/>
                </a:spcAft>
                <a:buFontTx/>
                <a:buNone/>
              </a:pPr>
              <a:r>
                <a:rPr lang="en-US" sz="1200" b="1" i="0" dirty="0" smtClean="0">
                  <a:solidFill>
                    <a:srgbClr val="0000FF"/>
                  </a:solidFill>
                  <a:latin typeface="Arial" charset="0"/>
                </a:rPr>
                <a:t>U Rochester</a:t>
              </a:r>
            </a:p>
            <a:p>
              <a:pPr>
                <a:spcBef>
                  <a:spcPct val="5000"/>
                </a:spcBef>
                <a:spcAft>
                  <a:spcPct val="5000"/>
                </a:spcAft>
                <a:buFontTx/>
                <a:buNone/>
              </a:pPr>
              <a:r>
                <a:rPr lang="en-US" sz="1200" b="1" i="0" dirty="0" smtClean="0">
                  <a:solidFill>
                    <a:srgbClr val="0000FF"/>
                  </a:solidFill>
                  <a:latin typeface="Arial" charset="0"/>
                </a:rPr>
                <a:t>U Tennessee </a:t>
              </a:r>
            </a:p>
            <a:p>
              <a:pPr>
                <a:spcBef>
                  <a:spcPct val="5000"/>
                </a:spcBef>
                <a:spcAft>
                  <a:spcPct val="5000"/>
                </a:spcAft>
                <a:buFontTx/>
                <a:buNone/>
              </a:pPr>
              <a:r>
                <a:rPr lang="en-US" sz="1200" b="1" i="0" dirty="0" smtClean="0">
                  <a:solidFill>
                    <a:srgbClr val="0000FF"/>
                  </a:solidFill>
                  <a:latin typeface="Arial" charset="0"/>
                </a:rPr>
                <a:t>*U Washington</a:t>
              </a:r>
            </a:p>
            <a:p>
              <a:pPr>
                <a:spcBef>
                  <a:spcPct val="5000"/>
                </a:spcBef>
                <a:spcAft>
                  <a:spcPct val="5000"/>
                </a:spcAft>
                <a:buFontTx/>
                <a:buNone/>
              </a:pPr>
              <a:r>
                <a:rPr lang="en-US" sz="1200" b="1" i="0" dirty="0" smtClean="0">
                  <a:solidFill>
                    <a:srgbClr val="0000FF"/>
                  </a:solidFill>
                  <a:latin typeface="Arial" charset="0"/>
                </a:rPr>
                <a:t>*U Wisconsin</a:t>
              </a:r>
              <a:endParaRPr lang="en-US" sz="1200" b="1" i="0" dirty="0">
                <a:solidFill>
                  <a:srgbClr val="0000FF"/>
                </a:solidFill>
                <a:latin typeface="Arial" charset="0"/>
              </a:endParaRPr>
            </a:p>
          </p:txBody>
        </p:sp>
        <p:grpSp>
          <p:nvGrpSpPr>
            <p:cNvPr id="17" name="Group 16"/>
            <p:cNvGrpSpPr/>
            <p:nvPr/>
          </p:nvGrpSpPr>
          <p:grpSpPr>
            <a:xfrm>
              <a:off x="4670079" y="996217"/>
              <a:ext cx="4108161" cy="4774663"/>
              <a:chOff x="4670079" y="996217"/>
              <a:chExt cx="4108161" cy="4774663"/>
            </a:xfrm>
          </p:grpSpPr>
          <p:sp>
            <p:nvSpPr>
              <p:cNvPr id="18" name="Rectangle 3"/>
              <p:cNvSpPr txBox="1">
                <a:spLocks noChangeArrowheads="1"/>
              </p:cNvSpPr>
              <p:nvPr/>
            </p:nvSpPr>
            <p:spPr bwMode="auto">
              <a:xfrm>
                <a:off x="4670079" y="996217"/>
                <a:ext cx="3518881" cy="4774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a:spcBef>
                    <a:spcPct val="5000"/>
                  </a:spcBef>
                  <a:spcAft>
                    <a:spcPct val="5000"/>
                  </a:spcAft>
                  <a:buFontTx/>
                  <a:buNone/>
                </a:pPr>
                <a:r>
                  <a:rPr lang="en-US" sz="2000" b="0" i="0" u="sng" dirty="0" smtClean="0">
                    <a:solidFill>
                      <a:srgbClr val="FF0000"/>
                    </a:solidFill>
                    <a:latin typeface="Arial" charset="0"/>
                  </a:rPr>
                  <a:t>International Institutions:</a:t>
                </a:r>
              </a:p>
              <a:p>
                <a:pPr>
                  <a:spcBef>
                    <a:spcPct val="8000"/>
                  </a:spcBef>
                  <a:spcAft>
                    <a:spcPct val="8000"/>
                  </a:spcAft>
                  <a:buFontTx/>
                  <a:buNone/>
                </a:pPr>
                <a:r>
                  <a:rPr lang="en-US" sz="1200" i="0" dirty="0" smtClean="0">
                    <a:solidFill>
                      <a:srgbClr val="FF0000"/>
                    </a:solidFill>
                    <a:latin typeface="Arial" charset="0"/>
                  </a:rPr>
                  <a:t>*</a:t>
                </a:r>
                <a:r>
                  <a:rPr lang="en-US" sz="1200" i="0" dirty="0" err="1" smtClean="0">
                    <a:solidFill>
                      <a:srgbClr val="FF0000"/>
                    </a:solidFill>
                    <a:latin typeface="Arial" charset="0"/>
                  </a:rPr>
                  <a:t>Culham</a:t>
                </a:r>
                <a:r>
                  <a:rPr lang="en-US" sz="1200" i="0" dirty="0" smtClean="0">
                    <a:solidFill>
                      <a:srgbClr val="FF0000"/>
                    </a:solidFill>
                    <a:latin typeface="Arial" charset="0"/>
                  </a:rPr>
                  <a:t> </a:t>
                </a:r>
                <a:r>
                  <a:rPr lang="en-US" sz="1200" i="0" dirty="0" err="1" smtClean="0">
                    <a:solidFill>
                      <a:srgbClr val="FF0000"/>
                    </a:solidFill>
                    <a:latin typeface="Arial" charset="0"/>
                  </a:rPr>
                  <a:t>Sci</a:t>
                </a:r>
                <a:r>
                  <a:rPr lang="en-US" sz="1200" i="0" dirty="0" smtClean="0">
                    <a:solidFill>
                      <a:srgbClr val="FF0000"/>
                    </a:solidFill>
                    <a:latin typeface="Arial" charset="0"/>
                  </a:rPr>
                  <a:t> </a:t>
                </a:r>
                <a:r>
                  <a:rPr lang="en-US" sz="1200" i="0" dirty="0" err="1" smtClean="0">
                    <a:solidFill>
                      <a:srgbClr val="FF0000"/>
                    </a:solidFill>
                    <a:latin typeface="Arial" charset="0"/>
                  </a:rPr>
                  <a:t>Ctr</a:t>
                </a:r>
                <a:endParaRPr lang="en-US" sz="1200" i="0" dirty="0" smtClean="0">
                  <a:solidFill>
                    <a:srgbClr val="FF0000"/>
                  </a:solidFill>
                  <a:latin typeface="Arial" charset="0"/>
                </a:endParaRPr>
              </a:p>
              <a:p>
                <a:pPr>
                  <a:spcBef>
                    <a:spcPct val="8000"/>
                  </a:spcBef>
                  <a:spcAft>
                    <a:spcPct val="8000"/>
                  </a:spcAft>
                  <a:buFontTx/>
                  <a:buNone/>
                </a:pPr>
                <a:r>
                  <a:rPr lang="en-US" sz="1200" i="0" dirty="0" smtClean="0">
                    <a:solidFill>
                      <a:srgbClr val="FF0000"/>
                    </a:solidFill>
                    <a:latin typeface="Arial" charset="0"/>
                  </a:rPr>
                  <a:t>U St. Andrews</a:t>
                </a:r>
              </a:p>
              <a:p>
                <a:pPr>
                  <a:spcBef>
                    <a:spcPct val="8000"/>
                  </a:spcBef>
                  <a:spcAft>
                    <a:spcPct val="8000"/>
                  </a:spcAft>
                  <a:buFontTx/>
                  <a:buNone/>
                </a:pPr>
                <a:r>
                  <a:rPr lang="en-US" sz="1200" i="0" dirty="0" smtClean="0">
                    <a:solidFill>
                      <a:srgbClr val="FF0000"/>
                    </a:solidFill>
                    <a:latin typeface="Arial" charset="0"/>
                  </a:rPr>
                  <a:t>York U</a:t>
                </a:r>
              </a:p>
              <a:p>
                <a:pPr>
                  <a:spcBef>
                    <a:spcPct val="8000"/>
                  </a:spcBef>
                  <a:spcAft>
                    <a:spcPct val="8000"/>
                  </a:spcAft>
                  <a:buFontTx/>
                  <a:buNone/>
                </a:pPr>
                <a:r>
                  <a:rPr lang="en-US" sz="1200" i="0" dirty="0" smtClean="0">
                    <a:solidFill>
                      <a:srgbClr val="FF0000"/>
                    </a:solidFill>
                    <a:latin typeface="Arial" charset="0"/>
                  </a:rPr>
                  <a:t>*</a:t>
                </a:r>
                <a:r>
                  <a:rPr lang="en-US" sz="1200" i="0" dirty="0" err="1" smtClean="0">
                    <a:solidFill>
                      <a:srgbClr val="FF0000"/>
                    </a:solidFill>
                    <a:latin typeface="Arial" charset="0"/>
                  </a:rPr>
                  <a:t>Tokamak</a:t>
                </a:r>
                <a:r>
                  <a:rPr lang="en-US" sz="1200" i="0" dirty="0" smtClean="0">
                    <a:solidFill>
                      <a:srgbClr val="FF0000"/>
                    </a:solidFill>
                    <a:latin typeface="Arial" charset="0"/>
                  </a:rPr>
                  <a:t> Energy</a:t>
                </a:r>
              </a:p>
              <a:p>
                <a:pPr>
                  <a:spcBef>
                    <a:spcPct val="8000"/>
                  </a:spcBef>
                  <a:spcAft>
                    <a:spcPct val="8000"/>
                  </a:spcAft>
                  <a:buFontTx/>
                  <a:buNone/>
                </a:pPr>
                <a:r>
                  <a:rPr lang="en-US" sz="1200" i="0" dirty="0" smtClean="0">
                    <a:solidFill>
                      <a:srgbClr val="FF0000"/>
                    </a:solidFill>
                    <a:latin typeface="Arial" charset="0"/>
                  </a:rPr>
                  <a:t>Chubu U</a:t>
                </a:r>
              </a:p>
              <a:p>
                <a:pPr>
                  <a:spcBef>
                    <a:spcPct val="8000"/>
                  </a:spcBef>
                  <a:spcAft>
                    <a:spcPct val="8000"/>
                  </a:spcAft>
                  <a:buFontTx/>
                  <a:buNone/>
                </a:pPr>
                <a:r>
                  <a:rPr lang="en-US" sz="1200" i="0" dirty="0" smtClean="0">
                    <a:solidFill>
                      <a:srgbClr val="FF0000"/>
                    </a:solidFill>
                    <a:latin typeface="Arial" charset="0"/>
                  </a:rPr>
                  <a:t>Fukui U</a:t>
                </a:r>
              </a:p>
              <a:p>
                <a:pPr>
                  <a:spcBef>
                    <a:spcPct val="8000"/>
                  </a:spcBef>
                  <a:spcAft>
                    <a:spcPct val="8000"/>
                  </a:spcAft>
                  <a:buFontTx/>
                  <a:buNone/>
                </a:pPr>
                <a:r>
                  <a:rPr lang="en-US" sz="1200" i="0" dirty="0" smtClean="0">
                    <a:solidFill>
                      <a:srgbClr val="FF0000"/>
                    </a:solidFill>
                    <a:latin typeface="Arial" charset="0"/>
                  </a:rPr>
                  <a:t>Hiroshima U</a:t>
                </a:r>
              </a:p>
              <a:p>
                <a:pPr>
                  <a:spcBef>
                    <a:spcPct val="8000"/>
                  </a:spcBef>
                  <a:spcAft>
                    <a:spcPct val="8000"/>
                  </a:spcAft>
                  <a:buFontTx/>
                  <a:buNone/>
                </a:pPr>
                <a:r>
                  <a:rPr lang="en-US" sz="1200" i="0" dirty="0" smtClean="0">
                    <a:solidFill>
                      <a:srgbClr val="FF0000"/>
                    </a:solidFill>
                    <a:latin typeface="Arial" charset="0"/>
                  </a:rPr>
                  <a:t>*Hyogo U</a:t>
                </a:r>
              </a:p>
              <a:p>
                <a:pPr>
                  <a:spcBef>
                    <a:spcPct val="8000"/>
                  </a:spcBef>
                  <a:spcAft>
                    <a:spcPct val="8000"/>
                  </a:spcAft>
                  <a:buFontTx/>
                  <a:buNone/>
                </a:pPr>
                <a:r>
                  <a:rPr lang="en-US" sz="1200" i="0" dirty="0" smtClean="0">
                    <a:solidFill>
                      <a:srgbClr val="FF0000"/>
                    </a:solidFill>
                    <a:latin typeface="Arial" charset="0"/>
                  </a:rPr>
                  <a:t>*Kyoto U</a:t>
                </a:r>
              </a:p>
              <a:p>
                <a:pPr>
                  <a:spcBef>
                    <a:spcPct val="8000"/>
                  </a:spcBef>
                  <a:spcAft>
                    <a:spcPct val="8000"/>
                  </a:spcAft>
                  <a:buFontTx/>
                  <a:buNone/>
                </a:pPr>
                <a:r>
                  <a:rPr lang="en-US" sz="1200" i="0" dirty="0" smtClean="0">
                    <a:solidFill>
                      <a:srgbClr val="FF0000"/>
                    </a:solidFill>
                    <a:latin typeface="Arial" charset="0"/>
                  </a:rPr>
                  <a:t>*Kyushu U</a:t>
                </a:r>
              </a:p>
              <a:p>
                <a:pPr>
                  <a:spcBef>
                    <a:spcPct val="8000"/>
                  </a:spcBef>
                  <a:spcAft>
                    <a:spcPct val="8000"/>
                  </a:spcAft>
                  <a:buFontTx/>
                  <a:buNone/>
                </a:pPr>
                <a:r>
                  <a:rPr lang="en-US" sz="1200" i="0" dirty="0" smtClean="0">
                    <a:solidFill>
                      <a:srgbClr val="FF0000"/>
                    </a:solidFill>
                    <a:latin typeface="Arial" charset="0"/>
                  </a:rPr>
                  <a:t>Kyushu Tokai U</a:t>
                </a:r>
              </a:p>
              <a:p>
                <a:pPr>
                  <a:spcBef>
                    <a:spcPct val="8000"/>
                  </a:spcBef>
                  <a:spcAft>
                    <a:spcPct val="8000"/>
                  </a:spcAft>
                  <a:buFontTx/>
                  <a:buNone/>
                </a:pPr>
                <a:r>
                  <a:rPr lang="en-US" sz="1200" i="0" dirty="0" smtClean="0">
                    <a:solidFill>
                      <a:srgbClr val="FF0000"/>
                    </a:solidFill>
                    <a:latin typeface="Arial" charset="0"/>
                  </a:rPr>
                  <a:t>NIFS</a:t>
                </a:r>
              </a:p>
              <a:p>
                <a:pPr>
                  <a:spcBef>
                    <a:spcPct val="8000"/>
                  </a:spcBef>
                  <a:spcAft>
                    <a:spcPct val="8000"/>
                  </a:spcAft>
                  <a:buFontTx/>
                  <a:buNone/>
                </a:pPr>
                <a:r>
                  <a:rPr lang="en-US" sz="1200" i="0" dirty="0" smtClean="0">
                    <a:solidFill>
                      <a:srgbClr val="FF0000"/>
                    </a:solidFill>
                    <a:latin typeface="Arial" charset="0"/>
                  </a:rPr>
                  <a:t>Niigata U</a:t>
                </a:r>
              </a:p>
              <a:p>
                <a:pPr>
                  <a:spcBef>
                    <a:spcPct val="8000"/>
                  </a:spcBef>
                  <a:spcAft>
                    <a:spcPct val="8000"/>
                  </a:spcAft>
                  <a:buFontTx/>
                  <a:buNone/>
                </a:pPr>
                <a:r>
                  <a:rPr lang="en-US" sz="1200" i="0" dirty="0">
                    <a:solidFill>
                      <a:srgbClr val="FF0000"/>
                    </a:solidFill>
                    <a:latin typeface="Arial" charset="0"/>
                  </a:rPr>
                  <a:t>*U </a:t>
                </a:r>
                <a:r>
                  <a:rPr lang="en-US" sz="1200" i="0" dirty="0" smtClean="0">
                    <a:solidFill>
                      <a:srgbClr val="FF0000"/>
                    </a:solidFill>
                    <a:latin typeface="Arial" charset="0"/>
                  </a:rPr>
                  <a:t>Tokyo</a:t>
                </a:r>
              </a:p>
              <a:p>
                <a:pPr>
                  <a:spcBef>
                    <a:spcPct val="8000"/>
                  </a:spcBef>
                  <a:spcAft>
                    <a:spcPct val="8000"/>
                  </a:spcAft>
                  <a:buFontTx/>
                  <a:buNone/>
                </a:pPr>
                <a:r>
                  <a:rPr lang="en-US" sz="1200" i="0" dirty="0" smtClean="0">
                    <a:solidFill>
                      <a:srgbClr val="FF0000"/>
                    </a:solidFill>
                    <a:latin typeface="Arial" charset="0"/>
                  </a:rPr>
                  <a:t>Tsukuba U</a:t>
                </a:r>
                <a:endParaRPr lang="en-US" sz="1200" i="0" dirty="0">
                  <a:solidFill>
                    <a:srgbClr val="FF0000"/>
                  </a:solidFill>
                  <a:latin typeface="Arial" charset="0"/>
                </a:endParaRPr>
              </a:p>
              <a:p>
                <a:pPr>
                  <a:spcBef>
                    <a:spcPct val="8000"/>
                  </a:spcBef>
                  <a:spcAft>
                    <a:spcPct val="8000"/>
                  </a:spcAft>
                  <a:buFontTx/>
                  <a:buNone/>
                </a:pPr>
                <a:r>
                  <a:rPr lang="en-US" sz="1200" i="0" dirty="0">
                    <a:solidFill>
                      <a:srgbClr val="FF0000"/>
                    </a:solidFill>
                    <a:latin typeface="Arial" charset="0"/>
                  </a:rPr>
                  <a:t>JAEA</a:t>
                </a:r>
              </a:p>
              <a:p>
                <a:pPr>
                  <a:spcBef>
                    <a:spcPct val="8000"/>
                  </a:spcBef>
                  <a:spcAft>
                    <a:spcPct val="8000"/>
                  </a:spcAft>
                  <a:buFontTx/>
                  <a:buNone/>
                </a:pPr>
                <a:r>
                  <a:rPr lang="en-US" sz="1200" i="0" dirty="0">
                    <a:solidFill>
                      <a:srgbClr val="FF0000"/>
                    </a:solidFill>
                    <a:latin typeface="Arial" charset="0"/>
                  </a:rPr>
                  <a:t>Hebrew U</a:t>
                </a:r>
              </a:p>
              <a:p>
                <a:pPr>
                  <a:spcBef>
                    <a:spcPct val="8000"/>
                  </a:spcBef>
                  <a:spcAft>
                    <a:spcPct val="8000"/>
                  </a:spcAft>
                  <a:buFontTx/>
                  <a:buNone/>
                </a:pPr>
                <a:endParaRPr lang="en-US" sz="1200" i="0" dirty="0" smtClean="0">
                  <a:solidFill>
                    <a:srgbClr val="FF0000"/>
                  </a:solidFill>
                  <a:latin typeface="Arial" charset="0"/>
                </a:endParaRPr>
              </a:p>
              <a:p>
                <a:pPr>
                  <a:spcBef>
                    <a:spcPct val="8000"/>
                  </a:spcBef>
                  <a:spcAft>
                    <a:spcPct val="8000"/>
                  </a:spcAft>
                  <a:buFontTx/>
                  <a:buNone/>
                </a:pPr>
                <a:endParaRPr lang="en-US" sz="1100" i="0" dirty="0">
                  <a:solidFill>
                    <a:srgbClr val="FF0000"/>
                  </a:solidFill>
                  <a:latin typeface="Arial" charset="0"/>
                </a:endParaRPr>
              </a:p>
            </p:txBody>
          </p:sp>
          <p:sp>
            <p:nvSpPr>
              <p:cNvPr id="19" name="Rectangle 3"/>
              <p:cNvSpPr txBox="1">
                <a:spLocks noChangeArrowheads="1"/>
              </p:cNvSpPr>
              <p:nvPr/>
            </p:nvSpPr>
            <p:spPr bwMode="auto">
              <a:xfrm>
                <a:off x="6732559" y="1392457"/>
                <a:ext cx="2045681" cy="41345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a:spcBef>
                    <a:spcPct val="8000"/>
                  </a:spcBef>
                  <a:spcAft>
                    <a:spcPct val="8000"/>
                  </a:spcAft>
                  <a:buFontTx/>
                  <a:buNone/>
                </a:pPr>
                <a:r>
                  <a:rPr lang="en-US" sz="1200" i="0" dirty="0" smtClean="0">
                    <a:solidFill>
                      <a:srgbClr val="FF0000"/>
                    </a:solidFill>
                    <a:latin typeface="Arial" charset="0"/>
                  </a:rPr>
                  <a:t>*</a:t>
                </a:r>
                <a:r>
                  <a:rPr lang="en-US" sz="1200" i="0" dirty="0" err="1" smtClean="0">
                    <a:solidFill>
                      <a:srgbClr val="FF0000"/>
                    </a:solidFill>
                    <a:latin typeface="Arial" charset="0"/>
                  </a:rPr>
                  <a:t>Ioffe</a:t>
                </a:r>
                <a:r>
                  <a:rPr lang="en-US" sz="1200" i="0" dirty="0" smtClean="0">
                    <a:solidFill>
                      <a:srgbClr val="FF0000"/>
                    </a:solidFill>
                    <a:latin typeface="Arial" charset="0"/>
                  </a:rPr>
                  <a:t> </a:t>
                </a:r>
                <a:r>
                  <a:rPr lang="en-US" sz="1200" i="0" dirty="0" err="1">
                    <a:solidFill>
                      <a:srgbClr val="FF0000"/>
                    </a:solidFill>
                    <a:latin typeface="Arial" charset="0"/>
                  </a:rPr>
                  <a:t>Inst</a:t>
                </a:r>
                <a:endParaRPr lang="en-US" sz="1200" i="0" dirty="0">
                  <a:solidFill>
                    <a:srgbClr val="FF0000"/>
                  </a:solidFill>
                  <a:latin typeface="Arial" charset="0"/>
                </a:endParaRPr>
              </a:p>
              <a:p>
                <a:pPr>
                  <a:spcBef>
                    <a:spcPct val="8000"/>
                  </a:spcBef>
                  <a:spcAft>
                    <a:spcPct val="8000"/>
                  </a:spcAft>
                  <a:buFontTx/>
                  <a:buNone/>
                </a:pPr>
                <a:r>
                  <a:rPr lang="en-US" sz="1200" i="0" dirty="0">
                    <a:solidFill>
                      <a:srgbClr val="FF0000"/>
                    </a:solidFill>
                    <a:latin typeface="Arial" charset="0"/>
                  </a:rPr>
                  <a:t>RRC </a:t>
                </a:r>
                <a:r>
                  <a:rPr lang="en-US" sz="1200" i="0" dirty="0" err="1">
                    <a:solidFill>
                      <a:srgbClr val="FF0000"/>
                    </a:solidFill>
                    <a:latin typeface="Arial" charset="0"/>
                  </a:rPr>
                  <a:t>Kurchatov</a:t>
                </a:r>
                <a:r>
                  <a:rPr lang="en-US" sz="1200" i="0" dirty="0">
                    <a:solidFill>
                      <a:srgbClr val="FF0000"/>
                    </a:solidFill>
                    <a:latin typeface="Arial" charset="0"/>
                  </a:rPr>
                  <a:t> </a:t>
                </a:r>
                <a:r>
                  <a:rPr lang="en-US" sz="1200" i="0" dirty="0" err="1">
                    <a:solidFill>
                      <a:srgbClr val="FF0000"/>
                    </a:solidFill>
                    <a:latin typeface="Arial" charset="0"/>
                  </a:rPr>
                  <a:t>Inst</a:t>
                </a:r>
                <a:endParaRPr lang="en-US" sz="1200" i="0" dirty="0">
                  <a:solidFill>
                    <a:srgbClr val="FF0000"/>
                  </a:solidFill>
                  <a:latin typeface="Arial" charset="0"/>
                </a:endParaRPr>
              </a:p>
              <a:p>
                <a:pPr>
                  <a:spcBef>
                    <a:spcPct val="8000"/>
                  </a:spcBef>
                  <a:spcAft>
                    <a:spcPct val="8000"/>
                  </a:spcAft>
                  <a:buFontTx/>
                  <a:buNone/>
                </a:pPr>
                <a:r>
                  <a:rPr lang="en-US" sz="1200" i="0" dirty="0" smtClean="0">
                    <a:solidFill>
                      <a:srgbClr val="FF0000"/>
                    </a:solidFill>
                    <a:latin typeface="Arial" charset="0"/>
                  </a:rPr>
                  <a:t>TRINITI</a:t>
                </a:r>
              </a:p>
              <a:p>
                <a:pPr>
                  <a:spcBef>
                    <a:spcPct val="8000"/>
                  </a:spcBef>
                  <a:spcAft>
                    <a:spcPct val="8000"/>
                  </a:spcAft>
                  <a:buFontTx/>
                  <a:buNone/>
                </a:pPr>
                <a:r>
                  <a:rPr lang="en-US" sz="1200" i="0" dirty="0" err="1">
                    <a:solidFill>
                      <a:srgbClr val="FF0000"/>
                    </a:solidFill>
                  </a:rPr>
                  <a:t>D.V.Efremov</a:t>
                </a:r>
                <a:r>
                  <a:rPr lang="en-US" sz="1200" i="0" dirty="0">
                    <a:solidFill>
                      <a:srgbClr val="FF0000"/>
                    </a:solidFill>
                  </a:rPr>
                  <a:t> </a:t>
                </a:r>
                <a:r>
                  <a:rPr lang="en-US" sz="1200" i="0" dirty="0" err="1" smtClean="0">
                    <a:solidFill>
                      <a:srgbClr val="FF0000"/>
                    </a:solidFill>
                  </a:rPr>
                  <a:t>Inst</a:t>
                </a:r>
                <a:endParaRPr lang="en-US" sz="1200" i="0" dirty="0" smtClean="0">
                  <a:solidFill>
                    <a:srgbClr val="FF0000"/>
                  </a:solidFill>
                </a:endParaRPr>
              </a:p>
              <a:p>
                <a:pPr>
                  <a:spcBef>
                    <a:spcPct val="8000"/>
                  </a:spcBef>
                  <a:spcAft>
                    <a:spcPct val="8000"/>
                  </a:spcAft>
                  <a:buFontTx/>
                  <a:buNone/>
                </a:pPr>
                <a:r>
                  <a:rPr lang="en-US" sz="1200" i="0" dirty="0">
                    <a:solidFill>
                      <a:srgbClr val="FF0000"/>
                    </a:solidFill>
                  </a:rPr>
                  <a:t>INTEKHMASH </a:t>
                </a:r>
                <a:endParaRPr lang="en-US" sz="1200" i="0" dirty="0">
                  <a:solidFill>
                    <a:srgbClr val="FF0000"/>
                  </a:solidFill>
                  <a:latin typeface="Arial" charset="0"/>
                </a:endParaRPr>
              </a:p>
              <a:p>
                <a:pPr>
                  <a:spcBef>
                    <a:spcPct val="8000"/>
                  </a:spcBef>
                  <a:spcAft>
                    <a:spcPct val="8000"/>
                  </a:spcAft>
                  <a:buFontTx/>
                  <a:buNone/>
                </a:pPr>
                <a:r>
                  <a:rPr lang="en-US" sz="1200" i="0" dirty="0">
                    <a:solidFill>
                      <a:srgbClr val="FF0000"/>
                    </a:solidFill>
                    <a:latin typeface="Arial" charset="0"/>
                  </a:rPr>
                  <a:t>NFRI</a:t>
                </a:r>
              </a:p>
              <a:p>
                <a:pPr>
                  <a:spcBef>
                    <a:spcPct val="8000"/>
                  </a:spcBef>
                  <a:spcAft>
                    <a:spcPct val="8000"/>
                  </a:spcAft>
                  <a:buFontTx/>
                  <a:buNone/>
                </a:pPr>
                <a:r>
                  <a:rPr lang="en-US" sz="1200" i="0" dirty="0">
                    <a:solidFill>
                      <a:srgbClr val="FF0000"/>
                    </a:solidFill>
                    <a:latin typeface="Arial" charset="0"/>
                  </a:rPr>
                  <a:t>KAIST</a:t>
                </a:r>
              </a:p>
              <a:p>
                <a:pPr>
                  <a:spcBef>
                    <a:spcPct val="8000"/>
                  </a:spcBef>
                  <a:spcAft>
                    <a:spcPct val="8000"/>
                  </a:spcAft>
                  <a:buFontTx/>
                  <a:buNone/>
                </a:pPr>
                <a:r>
                  <a:rPr lang="en-US" sz="1200" i="0" dirty="0">
                    <a:solidFill>
                      <a:srgbClr val="FF0000"/>
                    </a:solidFill>
                    <a:latin typeface="Arial" charset="0"/>
                  </a:rPr>
                  <a:t>POSTECH</a:t>
                </a:r>
              </a:p>
              <a:p>
                <a:pPr>
                  <a:spcBef>
                    <a:spcPct val="8000"/>
                  </a:spcBef>
                  <a:spcAft>
                    <a:spcPct val="8000"/>
                  </a:spcAft>
                  <a:buFontTx/>
                  <a:buNone/>
                </a:pPr>
                <a:r>
                  <a:rPr lang="en-US" sz="1200" i="0" dirty="0" smtClean="0">
                    <a:solidFill>
                      <a:srgbClr val="FF0000"/>
                    </a:solidFill>
                    <a:latin typeface="Arial" charset="0"/>
                  </a:rPr>
                  <a:t>*Seoul </a:t>
                </a:r>
                <a:r>
                  <a:rPr lang="en-US" sz="1200" i="0" dirty="0">
                    <a:solidFill>
                      <a:srgbClr val="FF0000"/>
                    </a:solidFill>
                    <a:latin typeface="Arial" charset="0"/>
                  </a:rPr>
                  <a:t>National U</a:t>
                </a:r>
              </a:p>
              <a:p>
                <a:pPr>
                  <a:spcBef>
                    <a:spcPct val="8000"/>
                  </a:spcBef>
                  <a:spcAft>
                    <a:spcPct val="8000"/>
                  </a:spcAft>
                  <a:buFontTx/>
                  <a:buNone/>
                </a:pPr>
                <a:r>
                  <a:rPr lang="en-US" sz="1200" i="0" dirty="0" smtClean="0">
                    <a:solidFill>
                      <a:srgbClr val="FF0000"/>
                    </a:solidFill>
                  </a:rPr>
                  <a:t>*Beijing </a:t>
                </a:r>
                <a:r>
                  <a:rPr lang="en-US" sz="1200" i="0" dirty="0">
                    <a:solidFill>
                      <a:srgbClr val="FF0000"/>
                    </a:solidFill>
                  </a:rPr>
                  <a:t>National </a:t>
                </a:r>
                <a:r>
                  <a:rPr lang="en-US" sz="1200" i="0" dirty="0" smtClean="0">
                    <a:solidFill>
                      <a:srgbClr val="FF0000"/>
                    </a:solidFill>
                  </a:rPr>
                  <a:t>L</a:t>
                </a:r>
              </a:p>
              <a:p>
                <a:pPr>
                  <a:spcBef>
                    <a:spcPct val="8000"/>
                  </a:spcBef>
                  <a:spcAft>
                    <a:spcPct val="8000"/>
                  </a:spcAft>
                  <a:buFontTx/>
                  <a:buNone/>
                </a:pPr>
                <a:r>
                  <a:rPr lang="en-US" sz="1200" i="0" dirty="0" smtClean="0">
                    <a:solidFill>
                      <a:srgbClr val="FF0000"/>
                    </a:solidFill>
                    <a:latin typeface="Arial" charset="0"/>
                  </a:rPr>
                  <a:t>ASIPP</a:t>
                </a:r>
                <a:endParaRPr lang="en-US" sz="1200" i="0" dirty="0">
                  <a:solidFill>
                    <a:srgbClr val="FF0000"/>
                  </a:solidFill>
                  <a:latin typeface="Arial" charset="0"/>
                </a:endParaRPr>
              </a:p>
              <a:p>
                <a:pPr>
                  <a:spcBef>
                    <a:spcPct val="8000"/>
                  </a:spcBef>
                  <a:spcAft>
                    <a:spcPct val="8000"/>
                  </a:spcAft>
                  <a:buFontTx/>
                  <a:buNone/>
                </a:pPr>
                <a:r>
                  <a:rPr lang="en-US" sz="1200" i="0" dirty="0">
                    <a:solidFill>
                      <a:srgbClr val="FF0000"/>
                    </a:solidFill>
                    <a:latin typeface="Arial" charset="0"/>
                  </a:rPr>
                  <a:t>ENEA, </a:t>
                </a:r>
                <a:r>
                  <a:rPr lang="en-US" sz="1200" i="0" dirty="0" err="1">
                    <a:solidFill>
                      <a:srgbClr val="FF0000"/>
                    </a:solidFill>
                    <a:latin typeface="Arial" charset="0"/>
                  </a:rPr>
                  <a:t>Frascati</a:t>
                </a:r>
                <a:endParaRPr lang="en-US" sz="1200" i="0" dirty="0">
                  <a:solidFill>
                    <a:srgbClr val="FF0000"/>
                  </a:solidFill>
                  <a:latin typeface="Arial" charset="0"/>
                </a:endParaRPr>
              </a:p>
              <a:p>
                <a:pPr>
                  <a:spcBef>
                    <a:spcPct val="8000"/>
                  </a:spcBef>
                  <a:spcAft>
                    <a:spcPct val="8000"/>
                  </a:spcAft>
                  <a:buFontTx/>
                  <a:buNone/>
                </a:pPr>
                <a:r>
                  <a:rPr lang="en-US" sz="1200" i="0" dirty="0">
                    <a:solidFill>
                      <a:srgbClr val="FF0000"/>
                    </a:solidFill>
                    <a:latin typeface="Arial" charset="0"/>
                  </a:rPr>
                  <a:t>CEA, </a:t>
                </a:r>
                <a:r>
                  <a:rPr lang="en-US" sz="1200" i="0" dirty="0" err="1">
                    <a:solidFill>
                      <a:srgbClr val="FF0000"/>
                    </a:solidFill>
                    <a:latin typeface="Arial" charset="0"/>
                  </a:rPr>
                  <a:t>Cadarache</a:t>
                </a:r>
                <a:endParaRPr lang="en-US" sz="1200" i="0" dirty="0">
                  <a:solidFill>
                    <a:srgbClr val="FF0000"/>
                  </a:solidFill>
                  <a:latin typeface="Arial" charset="0"/>
                </a:endParaRPr>
              </a:p>
              <a:p>
                <a:pPr>
                  <a:spcBef>
                    <a:spcPct val="8000"/>
                  </a:spcBef>
                  <a:spcAft>
                    <a:spcPct val="8000"/>
                  </a:spcAft>
                  <a:buFontTx/>
                  <a:buNone/>
                </a:pPr>
                <a:r>
                  <a:rPr lang="en-US" sz="1200" i="0" dirty="0">
                    <a:solidFill>
                      <a:srgbClr val="FF0000"/>
                    </a:solidFill>
                    <a:latin typeface="Arial" charset="0"/>
                  </a:rPr>
                  <a:t>IPP, </a:t>
                </a:r>
                <a:r>
                  <a:rPr lang="en-US" sz="1200" i="0" dirty="0" err="1">
                    <a:solidFill>
                      <a:srgbClr val="FF0000"/>
                    </a:solidFill>
                    <a:latin typeface="Arial" charset="0"/>
                  </a:rPr>
                  <a:t>Jülich</a:t>
                </a:r>
                <a:endParaRPr lang="en-US" sz="1200" i="0" dirty="0">
                  <a:solidFill>
                    <a:srgbClr val="FF0000"/>
                  </a:solidFill>
                  <a:latin typeface="Arial" charset="0"/>
                </a:endParaRPr>
              </a:p>
              <a:p>
                <a:pPr>
                  <a:spcBef>
                    <a:spcPct val="8000"/>
                  </a:spcBef>
                  <a:spcAft>
                    <a:spcPct val="8000"/>
                  </a:spcAft>
                  <a:buFontTx/>
                  <a:buNone/>
                </a:pPr>
                <a:r>
                  <a:rPr lang="en-US" sz="1200" i="0" dirty="0">
                    <a:solidFill>
                      <a:srgbClr val="FF0000"/>
                    </a:solidFill>
                    <a:latin typeface="Arial" charset="0"/>
                  </a:rPr>
                  <a:t>IPP, </a:t>
                </a:r>
                <a:r>
                  <a:rPr lang="en-US" sz="1200" i="0" dirty="0" err="1">
                    <a:solidFill>
                      <a:srgbClr val="FF0000"/>
                    </a:solidFill>
                    <a:latin typeface="Arial" charset="0"/>
                  </a:rPr>
                  <a:t>Garching</a:t>
                </a:r>
                <a:endParaRPr lang="en-US" sz="1200" i="0" dirty="0">
                  <a:solidFill>
                    <a:srgbClr val="FF0000"/>
                  </a:solidFill>
                  <a:latin typeface="Arial" charset="0"/>
                </a:endParaRPr>
              </a:p>
              <a:p>
                <a:pPr>
                  <a:spcBef>
                    <a:spcPct val="8000"/>
                  </a:spcBef>
                  <a:spcAft>
                    <a:spcPct val="8000"/>
                  </a:spcAft>
                  <a:buFontTx/>
                  <a:buNone/>
                </a:pPr>
                <a:r>
                  <a:rPr lang="en-US" sz="1200" i="0" dirty="0">
                    <a:solidFill>
                      <a:srgbClr val="FF0000"/>
                    </a:solidFill>
                    <a:latin typeface="Arial" charset="0"/>
                  </a:rPr>
                  <a:t>ASCR, Czech Rep</a:t>
                </a:r>
              </a:p>
            </p:txBody>
          </p:sp>
        </p:grpSp>
      </p:grpSp>
      <p:sp>
        <p:nvSpPr>
          <p:cNvPr id="5" name="TextBox 4"/>
          <p:cNvSpPr txBox="1"/>
          <p:nvPr/>
        </p:nvSpPr>
        <p:spPr>
          <a:xfrm>
            <a:off x="304800" y="5041900"/>
            <a:ext cx="8508999" cy="978730"/>
          </a:xfrm>
          <a:prstGeom prst="rect">
            <a:avLst/>
          </a:prstGeom>
          <a:solidFill>
            <a:schemeClr val="accent1">
              <a:lumMod val="20000"/>
              <a:lumOff val="80000"/>
            </a:schemeClr>
          </a:solidFill>
          <a:ln>
            <a:solidFill>
              <a:srgbClr val="000000"/>
            </a:solidFill>
          </a:ln>
        </p:spPr>
        <p:txBody>
          <a:bodyPr wrap="square" rtlCol="0">
            <a:spAutoFit/>
          </a:bodyPr>
          <a:lstStyle/>
          <a:p>
            <a:pPr marL="182880" indent="-457200">
              <a:buNone/>
            </a:pPr>
            <a:r>
              <a:rPr lang="en-US" sz="1800" i="0" dirty="0" smtClean="0">
                <a:solidFill>
                  <a:srgbClr val="000000"/>
                </a:solidFill>
              </a:rPr>
              <a:t>• At present, over 500 researchers and 140 graduate students are engaged in ST research worldwide. </a:t>
            </a:r>
          </a:p>
          <a:p>
            <a:pPr marL="182880" indent="-457200">
              <a:buNone/>
            </a:pPr>
            <a:r>
              <a:rPr lang="en-US" sz="1800" i="0" dirty="0" smtClean="0">
                <a:solidFill>
                  <a:srgbClr val="000000"/>
                </a:solidFill>
              </a:rPr>
              <a:t>• </a:t>
            </a:r>
            <a:r>
              <a:rPr lang="en-US" sz="1800" i="0" dirty="0">
                <a:solidFill>
                  <a:srgbClr val="000000"/>
                </a:solidFill>
              </a:rPr>
              <a:t>O</a:t>
            </a:r>
            <a:r>
              <a:rPr lang="en-US" sz="1800" i="0" dirty="0" smtClean="0">
                <a:solidFill>
                  <a:srgbClr val="000000"/>
                </a:solidFill>
              </a:rPr>
              <a:t>ver 1,000 ST related refereed publications since 2000.</a:t>
            </a:r>
            <a:endParaRPr lang="en-US" sz="1800" i="0" dirty="0">
              <a:solidFill>
                <a:srgbClr val="000000"/>
              </a:solidFill>
            </a:endParaRPr>
          </a:p>
        </p:txBody>
      </p:sp>
      <p:sp>
        <p:nvSpPr>
          <p:cNvPr id="20" name="TextBox 19"/>
          <p:cNvSpPr txBox="1"/>
          <p:nvPr/>
        </p:nvSpPr>
        <p:spPr>
          <a:xfrm>
            <a:off x="3022600" y="4610100"/>
            <a:ext cx="1479892" cy="276999"/>
          </a:xfrm>
          <a:prstGeom prst="rect">
            <a:avLst/>
          </a:prstGeom>
          <a:noFill/>
        </p:spPr>
        <p:txBody>
          <a:bodyPr wrap="none" rtlCol="0">
            <a:spAutoFit/>
          </a:bodyPr>
          <a:lstStyle/>
          <a:p>
            <a:pPr>
              <a:buNone/>
            </a:pPr>
            <a:r>
              <a:rPr lang="en-US" i="0" dirty="0" smtClean="0">
                <a:solidFill>
                  <a:schemeClr val="tx1"/>
                </a:solidFill>
              </a:rPr>
              <a:t>* With ST Facility</a:t>
            </a:r>
            <a:endParaRPr lang="en-US" i="0" dirty="0">
              <a:solidFill>
                <a:schemeClr val="tx1"/>
              </a:solidFill>
            </a:endParaRPr>
          </a:p>
        </p:txBody>
      </p:sp>
    </p:spTree>
    <p:extLst>
      <p:ext uri="{BB962C8B-B14F-4D97-AF65-F5344CB8AC3E}">
        <p14:creationId xmlns:p14="http://schemas.microsoft.com/office/powerpoint/2010/main" val="17827010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0"/>
              </a:spcAft>
              <a:buFontTx/>
              <a:buNone/>
            </a:pPr>
            <a:r>
              <a:rPr lang="en-US" sz="2400" i="0" dirty="0" smtClean="0">
                <a:solidFill>
                  <a:srgbClr val="0923FF"/>
                </a:solidFill>
              </a:rPr>
              <a:t> </a:t>
            </a:r>
            <a:r>
              <a:rPr lang="en-US" sz="2400" i="0" dirty="0" err="1" smtClean="0">
                <a:solidFill>
                  <a:srgbClr val="0923FF"/>
                </a:solidFill>
              </a:rPr>
              <a:t>Microtearing</a:t>
            </a:r>
            <a:r>
              <a:rPr lang="en-US" sz="2400" i="0" dirty="0" smtClean="0">
                <a:solidFill>
                  <a:srgbClr val="0923FF"/>
                </a:solidFill>
              </a:rPr>
              <a:t>-driven (MT) transport may explain ST </a:t>
            </a:r>
            <a:r>
              <a:rPr lang="en-US" sz="2400" i="0" dirty="0" err="1" smtClean="0">
                <a:solidFill>
                  <a:srgbClr val="0923FF"/>
                </a:solidFill>
              </a:rPr>
              <a:t>collisionality</a:t>
            </a:r>
            <a:r>
              <a:rPr lang="en-US" sz="2400" i="0" dirty="0" smtClean="0">
                <a:solidFill>
                  <a:srgbClr val="0923FF"/>
                </a:solidFill>
              </a:rPr>
              <a:t> scaling </a:t>
            </a:r>
            <a:endParaRPr lang="en-US" sz="1600" i="0" dirty="0">
              <a:solidFill>
                <a:srgbClr val="FF0000"/>
              </a:solidFill>
              <a:latin typeface="Helvetica Neue" charset="0"/>
            </a:endParaRPr>
          </a:p>
        </p:txBody>
      </p:sp>
      <p:sp>
        <p:nvSpPr>
          <p:cNvPr id="26"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20</a:t>
            </a:fld>
            <a:endParaRPr lang="en-US" sz="1400" b="0" dirty="0">
              <a:latin typeface="Times" charset="0"/>
            </a:endParaRPr>
          </a:p>
        </p:txBody>
      </p:sp>
      <p:sp>
        <p:nvSpPr>
          <p:cNvPr id="17" name="Text Box 11"/>
          <p:cNvSpPr txBox="1">
            <a:spLocks noChangeArrowheads="1"/>
          </p:cNvSpPr>
          <p:nvPr/>
        </p:nvSpPr>
        <p:spPr bwMode="auto">
          <a:xfrm>
            <a:off x="1092200" y="838200"/>
            <a:ext cx="7035800" cy="123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2000" i="0" u="none" strike="noStrike" cap="none" normalizeH="0" baseline="0" dirty="0" err="1" smtClean="0">
                <a:ln>
                  <a:noFill/>
                </a:ln>
                <a:solidFill>
                  <a:schemeClr val="tx1"/>
                </a:solidFill>
                <a:effectLst/>
                <a:latin typeface="+mn-lt"/>
                <a:ea typeface="ÇlÇr ñæí©" charset="0"/>
                <a:cs typeface="Times New Roman"/>
              </a:rPr>
              <a:t>Microtearing</a:t>
            </a:r>
            <a:r>
              <a:rPr lang="en-US" sz="2000" i="0" dirty="0">
                <a:latin typeface="+mn-lt"/>
                <a:ea typeface="ÇlÇr ñæí©" charset="0"/>
                <a:cs typeface="Times New Roman"/>
              </a:rPr>
              <a:t>-</a:t>
            </a:r>
            <a:r>
              <a:rPr kumimoji="0" lang="en-US" sz="2000" i="0" u="none" strike="noStrike" cap="none" normalizeH="0" baseline="0" dirty="0" smtClean="0">
                <a:ln>
                  <a:noFill/>
                </a:ln>
                <a:solidFill>
                  <a:schemeClr val="tx1"/>
                </a:solidFill>
                <a:effectLst/>
                <a:latin typeface="+mn-lt"/>
                <a:ea typeface="ÇlÇr ñæí©" charset="0"/>
                <a:cs typeface="Times New Roman"/>
              </a:rPr>
              <a:t>driven </a:t>
            </a:r>
            <a:r>
              <a:rPr kumimoji="0" lang="en-US" i="0" u="none" strike="noStrike" cap="none" normalizeH="0" baseline="0" dirty="0" err="1" smtClean="0">
                <a:ln>
                  <a:noFill/>
                </a:ln>
                <a:solidFill>
                  <a:schemeClr val="tx1"/>
                </a:solidFill>
                <a:effectLst/>
                <a:latin typeface="Symbol" charset="2"/>
                <a:ea typeface="ÇlÇr ñæí©" charset="0"/>
                <a:cs typeface="Symbol" charset="2"/>
              </a:rPr>
              <a:t>c</a:t>
            </a:r>
            <a:r>
              <a:rPr kumimoji="0" lang="en-US" i="0" u="none" strike="noStrike" cap="none" normalizeH="0" baseline="-25000" dirty="0" err="1" smtClean="0">
                <a:ln>
                  <a:noFill/>
                </a:ln>
                <a:solidFill>
                  <a:schemeClr val="tx1"/>
                </a:solidFill>
                <a:effectLst/>
                <a:latin typeface="+mn-lt"/>
                <a:ea typeface="ÇlÇr ñæí©" charset="0"/>
                <a:cs typeface="Times New Roman"/>
              </a:rPr>
              <a:t>e</a:t>
            </a:r>
            <a:r>
              <a:rPr kumimoji="0" lang="en-US" sz="2000" i="0" u="none" strike="noStrike" cap="none" normalizeH="0" baseline="0" dirty="0" smtClean="0">
                <a:ln>
                  <a:noFill/>
                </a:ln>
                <a:solidFill>
                  <a:schemeClr val="tx1"/>
                </a:solidFill>
                <a:effectLst/>
                <a:latin typeface="+mn-lt"/>
                <a:ea typeface="ÇlÇr ñæí©" charset="0"/>
                <a:cs typeface="Times New Roman"/>
              </a:rPr>
              <a:t> vs</a:t>
            </a:r>
            <a:r>
              <a:rPr kumimoji="0" lang="en-US" sz="2000" i="0" u="none" strike="noStrike" cap="none" normalizeH="0" baseline="0" dirty="0">
                <a:ln>
                  <a:noFill/>
                </a:ln>
                <a:solidFill>
                  <a:schemeClr val="tx1"/>
                </a:solidFill>
                <a:effectLst/>
                <a:latin typeface="+mn-lt"/>
                <a:ea typeface="ÇlÇr ñæí©" charset="0"/>
                <a:cs typeface="Times New Roman"/>
              </a:rPr>
              <a:t>. </a:t>
            </a:r>
            <a:r>
              <a:rPr kumimoji="0" lang="en-US" i="0" u="none" strike="noStrike" cap="none" normalizeH="0" baseline="0" dirty="0" err="1" smtClean="0">
                <a:ln>
                  <a:noFill/>
                </a:ln>
                <a:solidFill>
                  <a:schemeClr val="tx1"/>
                </a:solidFill>
                <a:effectLst/>
                <a:latin typeface="Symbol" charset="2"/>
                <a:ea typeface="ÇlÇr ñæí©" charset="0"/>
                <a:cs typeface="Symbol" charset="2"/>
              </a:rPr>
              <a:t>n</a:t>
            </a:r>
            <a:r>
              <a:rPr kumimoji="0" lang="en-US" i="0" u="none" strike="noStrike" cap="none" normalizeH="0" baseline="-25000" dirty="0" err="1" smtClean="0">
                <a:ln>
                  <a:noFill/>
                </a:ln>
                <a:solidFill>
                  <a:schemeClr val="tx1"/>
                </a:solidFill>
                <a:effectLst/>
                <a:latin typeface="+mn-lt"/>
                <a:ea typeface="ÇlÇr ñæí©" charset="0"/>
                <a:cs typeface="Times New Roman"/>
              </a:rPr>
              <a:t>ei</a:t>
            </a:r>
            <a:r>
              <a:rPr kumimoji="0" lang="en-US" i="0" u="none" strike="noStrike" cap="none" normalizeH="0" baseline="-25000" dirty="0" smtClean="0">
                <a:ln>
                  <a:noFill/>
                </a:ln>
                <a:solidFill>
                  <a:schemeClr val="tx1"/>
                </a:solidFill>
                <a:effectLst/>
                <a:latin typeface="+mn-lt"/>
                <a:ea typeface="ÇlÇr ñæí©" charset="0"/>
                <a:cs typeface="Times New Roman"/>
              </a:rPr>
              <a:t> </a:t>
            </a:r>
            <a:r>
              <a:rPr kumimoji="0" lang="en-US" sz="2000" i="0" u="none" strike="noStrike" cap="none" normalizeH="0" baseline="0" dirty="0">
                <a:ln>
                  <a:noFill/>
                </a:ln>
                <a:solidFill>
                  <a:schemeClr val="tx1"/>
                </a:solidFill>
                <a:effectLst/>
                <a:latin typeface="+mn-lt"/>
                <a:ea typeface="ÇlÇr ñæí©" charset="0"/>
                <a:cs typeface="Times New Roman"/>
              </a:rPr>
              <a:t>using the GYRO code</a:t>
            </a:r>
            <a:r>
              <a:rPr kumimoji="0" lang="en-US" sz="2000" i="0" u="none" strike="noStrike" cap="none" normalizeH="0" baseline="0" dirty="0" smtClean="0">
                <a:ln>
                  <a:noFill/>
                </a:ln>
                <a:solidFill>
                  <a:schemeClr val="tx1"/>
                </a:solidFill>
                <a:effectLst/>
                <a:latin typeface="+mn-lt"/>
                <a:ea typeface="ÇlÇr ñæí©" charset="0"/>
                <a:cs typeface="Times New Roman"/>
              </a:rPr>
              <a:t>.</a:t>
            </a:r>
            <a:endParaRPr lang="en-US" sz="2000" dirty="0">
              <a:latin typeface="+mn-lt"/>
              <a:cs typeface="Times New Roman"/>
            </a:endParaRPr>
          </a:p>
        </p:txBody>
      </p:sp>
      <p:sp>
        <p:nvSpPr>
          <p:cNvPr id="18" name="Text Box 11"/>
          <p:cNvSpPr txBox="1">
            <a:spLocks noChangeArrowheads="1"/>
          </p:cNvSpPr>
          <p:nvPr/>
        </p:nvSpPr>
        <p:spPr bwMode="auto">
          <a:xfrm>
            <a:off x="6527800" y="6096399"/>
            <a:ext cx="2527300" cy="38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W</a:t>
            </a:r>
            <a:r>
              <a:rPr lang="en-US" sz="1200" b="0" i="0" dirty="0">
                <a:latin typeface="+mn-lt"/>
                <a:cs typeface="Times New Roman"/>
              </a:rPr>
              <a:t>. </a:t>
            </a:r>
            <a:r>
              <a:rPr lang="en-US" sz="1200" b="0" i="0" dirty="0" err="1">
                <a:latin typeface="+mn-lt"/>
                <a:cs typeface="Times New Roman"/>
              </a:rPr>
              <a:t>Guttenfelder</a:t>
            </a:r>
            <a:r>
              <a:rPr lang="en-US" sz="1200" b="0" i="0" dirty="0">
                <a:latin typeface="+mn-lt"/>
                <a:cs typeface="Times New Roman"/>
              </a:rPr>
              <a:t>, et al., </a:t>
            </a:r>
            <a:r>
              <a:rPr lang="en-US" sz="1200" b="0" i="0" dirty="0" err="1" smtClean="0">
                <a:latin typeface="+mn-lt"/>
                <a:cs typeface="Times New Roman"/>
              </a:rPr>
              <a:t>PoP</a:t>
            </a:r>
            <a:r>
              <a:rPr lang="en-US" sz="1200" b="0" i="0" dirty="0" smtClean="0">
                <a:latin typeface="+mn-lt"/>
                <a:cs typeface="Times New Roman"/>
              </a:rPr>
              <a:t>(</a:t>
            </a:r>
            <a:r>
              <a:rPr lang="en-US" sz="1200" b="0" i="0" dirty="0">
                <a:latin typeface="+mn-lt"/>
                <a:cs typeface="Times New Roman"/>
              </a:rPr>
              <a:t>2012</a:t>
            </a:r>
            <a:r>
              <a:rPr lang="en-US" sz="1200" b="0" i="0" dirty="0" smtClean="0">
                <a:latin typeface="+mn-lt"/>
                <a:cs typeface="Times New Roman"/>
              </a:rPr>
              <a:t>)</a:t>
            </a:r>
            <a:endParaRPr lang="en-US" sz="1200" b="0" i="0" dirty="0">
              <a:latin typeface="+mn-lt"/>
              <a:cs typeface="Times New Roman"/>
            </a:endParaRPr>
          </a:p>
        </p:txBody>
      </p:sp>
      <p:grpSp>
        <p:nvGrpSpPr>
          <p:cNvPr id="8" name="Group 7"/>
          <p:cNvGrpSpPr/>
          <p:nvPr/>
        </p:nvGrpSpPr>
        <p:grpSpPr>
          <a:xfrm>
            <a:off x="495300" y="1527339"/>
            <a:ext cx="5499100" cy="4834908"/>
            <a:chOff x="6159500" y="2479839"/>
            <a:chExt cx="2971800" cy="2612860"/>
          </a:xfrm>
        </p:grpSpPr>
        <p:pic>
          <p:nvPicPr>
            <p:cNvPr id="9" name="Picture 8"/>
            <p:cNvPicPr>
              <a:picLocks noChangeAspect="1"/>
            </p:cNvPicPr>
            <p:nvPr/>
          </p:nvPicPr>
          <p:blipFill>
            <a:blip r:embed="rId2"/>
            <a:stretch>
              <a:fillRect/>
            </a:stretch>
          </p:blipFill>
          <p:spPr>
            <a:xfrm>
              <a:off x="6248400" y="2479839"/>
              <a:ext cx="2882900" cy="2488358"/>
            </a:xfrm>
            <a:prstGeom prst="rect">
              <a:avLst/>
            </a:prstGeom>
          </p:spPr>
        </p:pic>
        <p:pic>
          <p:nvPicPr>
            <p:cNvPr id="10" name="Picture 9"/>
            <p:cNvPicPr>
              <a:picLocks noChangeAspect="1"/>
            </p:cNvPicPr>
            <p:nvPr/>
          </p:nvPicPr>
          <p:blipFill>
            <a:blip r:embed="rId3"/>
            <a:stretch>
              <a:fillRect/>
            </a:stretch>
          </p:blipFill>
          <p:spPr>
            <a:xfrm>
              <a:off x="7454900" y="4784142"/>
              <a:ext cx="876300" cy="308557"/>
            </a:xfrm>
            <a:prstGeom prst="rect">
              <a:avLst/>
            </a:prstGeom>
          </p:spPr>
        </p:pic>
        <p:pic>
          <p:nvPicPr>
            <p:cNvPr id="11" name="Picture 10"/>
            <p:cNvPicPr>
              <a:picLocks noChangeAspect="1"/>
            </p:cNvPicPr>
            <p:nvPr/>
          </p:nvPicPr>
          <p:blipFill>
            <a:blip r:embed="rId4"/>
            <a:stretch>
              <a:fillRect/>
            </a:stretch>
          </p:blipFill>
          <p:spPr>
            <a:xfrm>
              <a:off x="6159500" y="2997200"/>
              <a:ext cx="362465" cy="1219200"/>
            </a:xfrm>
            <a:prstGeom prst="rect">
              <a:avLst/>
            </a:prstGeom>
          </p:spPr>
        </p:pic>
      </p:grpSp>
      <p:sp>
        <p:nvSpPr>
          <p:cNvPr id="2" name="Rectangle 1"/>
          <p:cNvSpPr/>
          <p:nvPr/>
        </p:nvSpPr>
        <p:spPr>
          <a:xfrm>
            <a:off x="6007100" y="1592200"/>
            <a:ext cx="3022600" cy="3924151"/>
          </a:xfrm>
          <a:prstGeom prst="rect">
            <a:avLst/>
          </a:prstGeom>
        </p:spPr>
        <p:txBody>
          <a:bodyPr wrap="square">
            <a:spAutoFit/>
          </a:bodyPr>
          <a:lstStyle/>
          <a:p>
            <a:pPr marL="182880" indent="-182880">
              <a:spcAft>
                <a:spcPts val="600"/>
              </a:spcAft>
            </a:pPr>
            <a:r>
              <a:rPr lang="en-US" sz="2000" i="0" dirty="0" smtClean="0">
                <a:solidFill>
                  <a:srgbClr val="000000"/>
                </a:solidFill>
              </a:rPr>
              <a:t>MT growth </a:t>
            </a:r>
            <a:r>
              <a:rPr lang="en-US" sz="2000" i="0" dirty="0">
                <a:solidFill>
                  <a:srgbClr val="000000"/>
                </a:solidFill>
              </a:rPr>
              <a:t>rate decreases with reduced </a:t>
            </a:r>
            <a:r>
              <a:rPr lang="en-US" sz="2000" i="0" dirty="0" err="1" smtClean="0">
                <a:solidFill>
                  <a:srgbClr val="000000"/>
                </a:solidFill>
              </a:rPr>
              <a:t>collisionality</a:t>
            </a:r>
            <a:r>
              <a:rPr lang="en-US" sz="2000" i="0" dirty="0" smtClean="0">
                <a:solidFill>
                  <a:srgbClr val="000000"/>
                </a:solidFill>
              </a:rPr>
              <a:t> in qualitative agreement with the NSTX experiment.</a:t>
            </a:r>
            <a:endParaRPr lang="en-US" sz="2000" i="0" dirty="0">
              <a:solidFill>
                <a:srgbClr val="000000"/>
              </a:solidFill>
            </a:endParaRPr>
          </a:p>
          <a:p>
            <a:pPr marL="182880" indent="-182880">
              <a:spcAft>
                <a:spcPts val="600"/>
              </a:spcAft>
            </a:pPr>
            <a:r>
              <a:rPr lang="en-US" sz="2000" i="0" dirty="0" err="1" smtClean="0">
                <a:solidFill>
                  <a:srgbClr val="000000"/>
                </a:solidFill>
              </a:rPr>
              <a:t>Futher</a:t>
            </a:r>
            <a:r>
              <a:rPr lang="en-US" sz="2000" i="0" dirty="0" smtClean="0">
                <a:solidFill>
                  <a:srgbClr val="000000"/>
                </a:solidFill>
              </a:rPr>
              <a:t> electron confinement improvement expected for NSTX-U and MAST-U due to reduced </a:t>
            </a:r>
            <a:r>
              <a:rPr lang="en-US" sz="2000" i="0" dirty="0" err="1" smtClean="0">
                <a:solidFill>
                  <a:srgbClr val="000000"/>
                </a:solidFill>
              </a:rPr>
              <a:t>collisionality</a:t>
            </a:r>
            <a:r>
              <a:rPr lang="en-US" sz="2000" i="0" dirty="0" smtClean="0">
                <a:solidFill>
                  <a:srgbClr val="000000"/>
                </a:solidFill>
              </a:rPr>
              <a:t>.</a:t>
            </a:r>
            <a:endParaRPr lang="en-US" sz="2000" dirty="0">
              <a:solidFill>
                <a:srgbClr val="000000"/>
              </a:solidFill>
            </a:endParaRPr>
          </a:p>
        </p:txBody>
      </p:sp>
      <p:sp>
        <p:nvSpPr>
          <p:cNvPr id="3" name="Rounded Rectangle 2"/>
          <p:cNvSpPr/>
          <p:nvPr/>
        </p:nvSpPr>
        <p:spPr bwMode="auto">
          <a:xfrm>
            <a:off x="3276600" y="2514600"/>
            <a:ext cx="1092200" cy="939800"/>
          </a:xfrm>
          <a:prstGeom prst="roundRect">
            <a:avLst/>
          </a:prstGeom>
          <a:solidFill>
            <a:srgbClr val="FF0000">
              <a:alpha val="25000"/>
            </a:srgb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5" name="TextBox 4"/>
          <p:cNvSpPr txBox="1"/>
          <p:nvPr/>
        </p:nvSpPr>
        <p:spPr>
          <a:xfrm>
            <a:off x="4343400" y="2387600"/>
            <a:ext cx="1612900" cy="646331"/>
          </a:xfrm>
          <a:prstGeom prst="rect">
            <a:avLst/>
          </a:prstGeom>
          <a:noFill/>
        </p:spPr>
        <p:txBody>
          <a:bodyPr wrap="square" rtlCol="0">
            <a:spAutoFit/>
          </a:bodyPr>
          <a:lstStyle/>
          <a:p>
            <a:pPr>
              <a:buNone/>
            </a:pPr>
            <a:r>
              <a:rPr lang="en-US" sz="1800" i="0" dirty="0" smtClean="0">
                <a:solidFill>
                  <a:schemeClr val="tx1"/>
                </a:solidFill>
              </a:rPr>
              <a:t>NSTX-U /MAST-U</a:t>
            </a:r>
            <a:endParaRPr lang="en-US" sz="1800" i="0" dirty="0">
              <a:solidFill>
                <a:schemeClr val="tx1"/>
              </a:solidFill>
            </a:endParaRPr>
          </a:p>
        </p:txBody>
      </p:sp>
    </p:spTree>
    <p:extLst>
      <p:ext uri="{BB962C8B-B14F-4D97-AF65-F5344CB8AC3E}">
        <p14:creationId xmlns:p14="http://schemas.microsoft.com/office/powerpoint/2010/main" val="1168003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FontTx/>
              <a:buNone/>
            </a:pPr>
            <a:r>
              <a:rPr lang="en-US" sz="2400" i="0" dirty="0" smtClean="0">
                <a:solidFill>
                  <a:srgbClr val="0923FF"/>
                </a:solidFill>
              </a:rPr>
              <a:t>ETGs </a:t>
            </a:r>
            <a:r>
              <a:rPr lang="en-US" sz="2400" i="0" dirty="0">
                <a:solidFill>
                  <a:srgbClr val="0923FF"/>
                </a:solidFill>
              </a:rPr>
              <a:t>m</a:t>
            </a:r>
            <a:r>
              <a:rPr lang="en-US" sz="2400" i="0" dirty="0" smtClean="0">
                <a:solidFill>
                  <a:srgbClr val="0923FF"/>
                </a:solidFill>
              </a:rPr>
              <a:t>easured for the first time with high-k scattering </a:t>
            </a:r>
          </a:p>
          <a:p>
            <a:pPr algn="ctr" eaLnBrk="0" hangingPunct="0">
              <a:lnSpc>
                <a:spcPts val="2880"/>
              </a:lnSpc>
              <a:spcBef>
                <a:spcPct val="0"/>
              </a:spcBef>
              <a:spcAft>
                <a:spcPts val="0"/>
              </a:spcAft>
              <a:buFontTx/>
              <a:buNone/>
            </a:pPr>
            <a:r>
              <a:rPr lang="en-US" sz="2000" i="0" dirty="0" smtClean="0">
                <a:solidFill>
                  <a:srgbClr val="FF0000"/>
                </a:solidFill>
              </a:rPr>
              <a:t>High </a:t>
            </a:r>
            <a:r>
              <a:rPr lang="en-US" sz="2000" i="0" dirty="0" smtClean="0">
                <a:solidFill>
                  <a:srgbClr val="FF0000"/>
                </a:solidFill>
                <a:latin typeface="Symbol" charset="2"/>
                <a:cs typeface="Symbol" charset="2"/>
              </a:rPr>
              <a:t>b</a:t>
            </a:r>
            <a:r>
              <a:rPr lang="en-US" sz="2000" i="0" baseline="-25000" dirty="0" smtClean="0">
                <a:solidFill>
                  <a:srgbClr val="FF0000"/>
                </a:solidFill>
              </a:rPr>
              <a:t>e</a:t>
            </a:r>
            <a:r>
              <a:rPr lang="en-US" sz="2000" i="0" dirty="0" smtClean="0">
                <a:solidFill>
                  <a:srgbClr val="FF0000"/>
                </a:solidFill>
              </a:rPr>
              <a:t> or larger  </a:t>
            </a:r>
            <a:r>
              <a:rPr lang="en-US" sz="2000" i="0" dirty="0" smtClean="0">
                <a:solidFill>
                  <a:srgbClr val="FF0000"/>
                </a:solidFill>
                <a:latin typeface="Symbol" charset="2"/>
                <a:cs typeface="Symbol" charset="2"/>
              </a:rPr>
              <a:t>r</a:t>
            </a:r>
            <a:r>
              <a:rPr lang="en-US" sz="2000" i="0" baseline="-25000" dirty="0" smtClean="0">
                <a:solidFill>
                  <a:srgbClr val="FF0000"/>
                </a:solidFill>
              </a:rPr>
              <a:t>e </a:t>
            </a:r>
            <a:r>
              <a:rPr lang="en-US" sz="2000" i="0" baseline="-25000" dirty="0">
                <a:solidFill>
                  <a:srgbClr val="FF0000"/>
                </a:solidFill>
              </a:rPr>
              <a:t> </a:t>
            </a:r>
            <a:r>
              <a:rPr lang="en-US" sz="2000" dirty="0">
                <a:solidFill>
                  <a:srgbClr val="FF0000"/>
                </a:solidFill>
              </a:rPr>
              <a:t>∝ </a:t>
            </a:r>
            <a:r>
              <a:rPr lang="en-US" altLang="en-US" sz="2000" dirty="0" smtClean="0">
                <a:solidFill>
                  <a:srgbClr val="FF0000"/>
                </a:solidFill>
                <a:latin typeface="Symbol" pitchFamily="18" charset="2"/>
              </a:rPr>
              <a:t>b</a:t>
            </a:r>
            <a:r>
              <a:rPr lang="en-US" altLang="en-US" sz="2000" baseline="-25000" dirty="0" smtClean="0">
                <a:solidFill>
                  <a:srgbClr val="FF0000"/>
                </a:solidFill>
                <a:latin typeface="Arial" charset="0"/>
              </a:rPr>
              <a:t>e</a:t>
            </a:r>
            <a:r>
              <a:rPr lang="en-US" altLang="en-US" sz="2000" baseline="30000" dirty="0" smtClean="0">
                <a:solidFill>
                  <a:srgbClr val="FF0000"/>
                </a:solidFill>
                <a:latin typeface="Helvetica" pitchFamily="-64" charset="0"/>
                <a:sym typeface="Math1" pitchFamily="2" charset="2"/>
              </a:rPr>
              <a:t>0.5</a:t>
            </a:r>
            <a:r>
              <a:rPr lang="en-US" altLang="en-US" sz="2000" dirty="0" smtClean="0">
                <a:solidFill>
                  <a:srgbClr val="FF0000"/>
                </a:solidFill>
                <a:sym typeface="Math1" pitchFamily="2" charset="2"/>
              </a:rPr>
              <a:t> </a:t>
            </a:r>
            <a:r>
              <a:rPr lang="en-US" sz="2000" i="0" dirty="0" smtClean="0">
                <a:solidFill>
                  <a:srgbClr val="FF0000"/>
                </a:solidFill>
              </a:rPr>
              <a:t>of ST plasma enabled measurement of ETGs.</a:t>
            </a:r>
            <a:endParaRPr lang="en-US" sz="2000" i="0" dirty="0">
              <a:solidFill>
                <a:srgbClr val="FF0000"/>
              </a:solidFill>
              <a:latin typeface="Helvetica Neue" charset="0"/>
            </a:endParaRPr>
          </a:p>
        </p:txBody>
      </p:sp>
      <p:sp>
        <p:nvSpPr>
          <p:cNvPr id="23"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21</a:t>
            </a:fld>
            <a:endParaRPr lang="en-US" sz="1400" b="0" dirty="0">
              <a:latin typeface="Times" charset="0"/>
            </a:endParaRPr>
          </a:p>
        </p:txBody>
      </p:sp>
      <p:pic>
        <p:nvPicPr>
          <p:cNvPr id="2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82" y="1407020"/>
            <a:ext cx="3335217" cy="33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4"/>
          <p:cNvSpPr txBox="1">
            <a:spLocks noChangeArrowheads="1"/>
          </p:cNvSpPr>
          <p:nvPr/>
        </p:nvSpPr>
        <p:spPr bwMode="auto">
          <a:xfrm>
            <a:off x="1518212" y="4703221"/>
            <a:ext cx="2456888" cy="36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E</a:t>
            </a:r>
            <a:r>
              <a:rPr lang="en-US" sz="1200" b="0" i="0" dirty="0">
                <a:latin typeface="+mn-lt"/>
                <a:cs typeface="Times New Roman"/>
              </a:rPr>
              <a:t>. </a:t>
            </a:r>
            <a:r>
              <a:rPr lang="en-US" sz="1200" b="0" i="0" dirty="0" err="1">
                <a:latin typeface="+mn-lt"/>
                <a:cs typeface="Times New Roman"/>
              </a:rPr>
              <a:t>Mazzucato</a:t>
            </a:r>
            <a:r>
              <a:rPr lang="en-US" sz="1200" b="0" i="0" dirty="0">
                <a:latin typeface="+mn-lt"/>
                <a:cs typeface="Times New Roman"/>
              </a:rPr>
              <a:t> et al., </a:t>
            </a:r>
            <a:r>
              <a:rPr lang="en-US" sz="1200" b="0" i="0" dirty="0" smtClean="0">
                <a:latin typeface="+mn-lt"/>
                <a:cs typeface="Times New Roman"/>
              </a:rPr>
              <a:t>NF </a:t>
            </a:r>
            <a:r>
              <a:rPr lang="en-US" sz="1200" b="0" i="0" dirty="0">
                <a:latin typeface="+mn-lt"/>
                <a:cs typeface="Times New Roman"/>
              </a:rPr>
              <a:t>(2009</a:t>
            </a:r>
            <a:r>
              <a:rPr lang="en-US" sz="1200" b="0" i="0" dirty="0" smtClean="0">
                <a:latin typeface="+mn-lt"/>
                <a:cs typeface="Times New Roman"/>
              </a:rPr>
              <a:t>)</a:t>
            </a:r>
            <a:endParaRPr lang="en-US" sz="1200" b="0" i="0" dirty="0">
              <a:latin typeface="+mn-lt"/>
              <a:cs typeface="Times New Roman"/>
            </a:endParaRPr>
          </a:p>
        </p:txBody>
      </p:sp>
      <p:pic>
        <p:nvPicPr>
          <p:cNvPr id="46" name="Picture 7" descr="yuh2.png"/>
          <p:cNvPicPr>
            <a:picLocks noChangeAspect="1"/>
          </p:cNvPicPr>
          <p:nvPr/>
        </p:nvPicPr>
        <p:blipFill>
          <a:blip r:embed="rId3">
            <a:extLst>
              <a:ext uri="{28A0092B-C50C-407E-A947-70E740481C1C}">
                <a14:useLocalDpi xmlns:a14="http://schemas.microsoft.com/office/drawing/2010/main" val="0"/>
              </a:ext>
            </a:extLst>
          </a:blip>
          <a:srcRect l="73511" b="11743"/>
          <a:stretch>
            <a:fillRect/>
          </a:stretch>
        </p:blipFill>
        <p:spPr bwMode="auto">
          <a:xfrm>
            <a:off x="6672151" y="1483220"/>
            <a:ext cx="1951149" cy="275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0200" y="4225599"/>
            <a:ext cx="2044700" cy="179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p:cNvSpPr>
            <a:spLocks noChangeArrowheads="1"/>
          </p:cNvSpPr>
          <p:nvPr/>
        </p:nvSpPr>
        <p:spPr bwMode="auto">
          <a:xfrm>
            <a:off x="6942047" y="1331193"/>
            <a:ext cx="96680" cy="46445"/>
          </a:xfrm>
          <a:prstGeom prst="rect">
            <a:avLst/>
          </a:prstGeom>
          <a:solidFill>
            <a:srgbClr val="FFFFFF"/>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49" name="Text Box 9"/>
          <p:cNvSpPr txBox="1">
            <a:spLocks noChangeArrowheads="1"/>
          </p:cNvSpPr>
          <p:nvPr/>
        </p:nvSpPr>
        <p:spPr bwMode="auto">
          <a:xfrm>
            <a:off x="6661150" y="5983214"/>
            <a:ext cx="2482850" cy="44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Helvetica Neue"/>
                <a:cs typeface="Helvetica Neue"/>
              </a:rPr>
              <a:t>H.Y</a:t>
            </a:r>
            <a:r>
              <a:rPr lang="en-US" sz="1200" b="0" i="0" dirty="0">
                <a:latin typeface="Helvetica Neue"/>
                <a:cs typeface="Helvetica Neue"/>
              </a:rPr>
              <a:t>. </a:t>
            </a:r>
            <a:r>
              <a:rPr lang="en-US" sz="1200" b="0" i="0" dirty="0" err="1">
                <a:latin typeface="Helvetica Neue"/>
                <a:cs typeface="Helvetica Neue"/>
              </a:rPr>
              <a:t>Yuh</a:t>
            </a:r>
            <a:r>
              <a:rPr lang="en-US" sz="1200" b="0" i="0" dirty="0">
                <a:latin typeface="Helvetica Neue"/>
                <a:cs typeface="Helvetica Neue"/>
              </a:rPr>
              <a:t> et al., </a:t>
            </a:r>
            <a:r>
              <a:rPr lang="en-US" sz="1200" b="0" i="0" dirty="0" err="1" smtClean="0">
                <a:latin typeface="Helvetica Neue"/>
                <a:cs typeface="Helvetica Neue"/>
              </a:rPr>
              <a:t>PoP</a:t>
            </a:r>
            <a:r>
              <a:rPr lang="en-US" sz="1200" b="0" i="0" dirty="0" smtClean="0">
                <a:latin typeface="Helvetica Neue"/>
                <a:cs typeface="Helvetica Neue"/>
              </a:rPr>
              <a:t>  </a:t>
            </a:r>
            <a:r>
              <a:rPr lang="en-US" sz="1200" b="0" i="0" dirty="0">
                <a:latin typeface="Helvetica Neue"/>
                <a:cs typeface="Helvetica Neue"/>
              </a:rPr>
              <a:t>(2009</a:t>
            </a:r>
            <a:r>
              <a:rPr lang="en-US" sz="1200" b="0" i="0" dirty="0" smtClean="0">
                <a:latin typeface="Helvetica Neue"/>
                <a:cs typeface="Helvetica Neue"/>
              </a:rPr>
              <a:t>)</a:t>
            </a:r>
          </a:p>
          <a:p>
            <a:pPr lvl="0">
              <a:buNone/>
            </a:pPr>
            <a:r>
              <a:rPr lang="en-US" sz="1200" b="0" i="0" dirty="0">
                <a:latin typeface="Helvetica Neue"/>
                <a:cs typeface="Helvetica Neue"/>
              </a:rPr>
              <a:t>J.L. Peterson, </a:t>
            </a:r>
            <a:r>
              <a:rPr lang="en-US" sz="1200" b="0" i="0" dirty="0" smtClean="0">
                <a:latin typeface="Helvetica Neue"/>
                <a:cs typeface="Helvetica Neue"/>
              </a:rPr>
              <a:t>et al., </a:t>
            </a:r>
            <a:r>
              <a:rPr lang="en-US" sz="1200" b="0" i="0" dirty="0" err="1" smtClean="0">
                <a:latin typeface="Helvetica Neue"/>
                <a:cs typeface="Helvetica Neue"/>
              </a:rPr>
              <a:t>PoP</a:t>
            </a:r>
            <a:r>
              <a:rPr lang="en-US" sz="1200" b="0" i="0" dirty="0" smtClean="0">
                <a:latin typeface="Helvetica Neue"/>
                <a:cs typeface="Helvetica Neue"/>
              </a:rPr>
              <a:t>(</a:t>
            </a:r>
            <a:r>
              <a:rPr lang="en-US" sz="1200" b="0" i="0" dirty="0">
                <a:latin typeface="Helvetica Neue"/>
                <a:cs typeface="Helvetica Neue"/>
              </a:rPr>
              <a:t>2011). </a:t>
            </a:r>
          </a:p>
          <a:p>
            <a:pPr defTabSz="914400">
              <a:buNone/>
            </a:pPr>
            <a:endParaRPr lang="en-US" sz="1200" b="0" i="0" dirty="0" smtClean="0">
              <a:latin typeface="Helvetica Neue"/>
              <a:cs typeface="Helvetica Neue"/>
            </a:endParaRPr>
          </a:p>
          <a:p>
            <a:pPr defTabSz="914400">
              <a:buNone/>
            </a:pPr>
            <a:r>
              <a:rPr lang="en-US" sz="1200" b="0" i="0" dirty="0" smtClean="0">
                <a:latin typeface="Helvetica Neue"/>
                <a:cs typeface="Helvetica Neue"/>
              </a:rPr>
              <a:t> </a:t>
            </a:r>
            <a:endParaRPr lang="en-US" sz="1200" b="0" i="0" dirty="0">
              <a:latin typeface="Helvetica Neue"/>
              <a:cs typeface="Helvetica Neue"/>
            </a:endParaRPr>
          </a:p>
          <a:p>
            <a:pPr defTabSz="914400"/>
            <a:endParaRPr lang="en-US" sz="1200" b="0" i="0" dirty="0">
              <a:latin typeface="Helvetica Neue"/>
              <a:cs typeface="Helvetica Neue"/>
            </a:endParaRPr>
          </a:p>
        </p:txBody>
      </p:sp>
      <p:sp>
        <p:nvSpPr>
          <p:cNvPr id="5" name="Rectangle 4"/>
          <p:cNvSpPr/>
          <p:nvPr/>
        </p:nvSpPr>
        <p:spPr>
          <a:xfrm>
            <a:off x="6781800" y="911136"/>
            <a:ext cx="2362200" cy="584776"/>
          </a:xfrm>
          <a:prstGeom prst="rect">
            <a:avLst/>
          </a:prstGeom>
        </p:spPr>
        <p:txBody>
          <a:bodyPr wrap="square">
            <a:spAutoFit/>
          </a:bodyPr>
          <a:lstStyle/>
          <a:p>
            <a:pPr>
              <a:buNone/>
            </a:pPr>
            <a:r>
              <a:rPr lang="en-US" sz="1600" i="0" dirty="0" smtClean="0">
                <a:solidFill>
                  <a:schemeClr val="tx1"/>
                </a:solidFill>
                <a:ea typeface="ÇlÇr ñæí©" charset="0"/>
                <a:cs typeface="Times New Roman"/>
              </a:rPr>
              <a:t>ETG Suppression in Reversed Shear</a:t>
            </a:r>
            <a:endParaRPr lang="en-US" sz="1600" dirty="0"/>
          </a:p>
        </p:txBody>
      </p:sp>
      <p:sp>
        <p:nvSpPr>
          <p:cNvPr id="58" name="Text Box 4"/>
          <p:cNvSpPr txBox="1">
            <a:spLocks noChangeArrowheads="1"/>
          </p:cNvSpPr>
          <p:nvPr/>
        </p:nvSpPr>
        <p:spPr bwMode="auto">
          <a:xfrm>
            <a:off x="381000" y="817021"/>
            <a:ext cx="5118100" cy="50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800" i="0" dirty="0" smtClean="0">
                <a:latin typeface="+mn-lt"/>
                <a:ea typeface="ÇlÇr ñæí©" charset="0"/>
                <a:cs typeface="Times New Roman"/>
              </a:rPr>
              <a:t>Electron Temperature Gradient Mode (ETG) Excitation with Core Electron Heating</a:t>
            </a:r>
            <a:endParaRPr lang="en-US" sz="1800" i="0" dirty="0">
              <a:latin typeface="+mn-lt"/>
              <a:cs typeface="Times New Roman"/>
            </a:endParaRPr>
          </a:p>
        </p:txBody>
      </p:sp>
      <p:sp>
        <p:nvSpPr>
          <p:cNvPr id="12" name="Rectangle 11"/>
          <p:cNvSpPr/>
          <p:nvPr/>
        </p:nvSpPr>
        <p:spPr>
          <a:xfrm>
            <a:off x="419100" y="5052368"/>
            <a:ext cx="5803900" cy="855619"/>
          </a:xfrm>
          <a:prstGeom prst="rect">
            <a:avLst/>
          </a:prstGeom>
        </p:spPr>
        <p:txBody>
          <a:bodyPr wrap="square">
            <a:spAutoFit/>
          </a:bodyPr>
          <a:lstStyle/>
          <a:p>
            <a:pPr lvl="0"/>
            <a:r>
              <a:rPr lang="en-US" sz="1400" i="0" dirty="0" smtClean="0">
                <a:solidFill>
                  <a:srgbClr val="000000"/>
                </a:solidFill>
              </a:rPr>
              <a:t> </a:t>
            </a:r>
            <a:r>
              <a:rPr lang="en-US" sz="1600" i="0" dirty="0" smtClean="0">
                <a:solidFill>
                  <a:srgbClr val="000000"/>
                </a:solidFill>
              </a:rPr>
              <a:t>Shear stabilization of ETGs   </a:t>
            </a:r>
            <a:r>
              <a:rPr lang="en-US" b="0" i="0" dirty="0" smtClean="0">
                <a:solidFill>
                  <a:srgbClr val="000000"/>
                </a:solidFill>
              </a:rPr>
              <a:t>D</a:t>
            </a:r>
            <a:r>
              <a:rPr lang="en-US" b="0" i="0" dirty="0">
                <a:solidFill>
                  <a:srgbClr val="000000"/>
                </a:solidFill>
              </a:rPr>
              <a:t>. R. </a:t>
            </a:r>
            <a:r>
              <a:rPr lang="en-US" b="0" i="0" dirty="0" smtClean="0">
                <a:solidFill>
                  <a:srgbClr val="000000"/>
                </a:solidFill>
              </a:rPr>
              <a:t>Smith, </a:t>
            </a:r>
            <a:r>
              <a:rPr lang="en-US" b="0" i="0" dirty="0">
                <a:solidFill>
                  <a:srgbClr val="000000"/>
                </a:solidFill>
              </a:rPr>
              <a:t>et al., </a:t>
            </a:r>
            <a:r>
              <a:rPr lang="en-US" b="0" i="0" dirty="0" smtClean="0">
                <a:solidFill>
                  <a:srgbClr val="000000"/>
                </a:solidFill>
              </a:rPr>
              <a:t>PRL (</a:t>
            </a:r>
            <a:r>
              <a:rPr lang="en-US" b="0" i="0" dirty="0">
                <a:solidFill>
                  <a:srgbClr val="000000"/>
                </a:solidFill>
              </a:rPr>
              <a:t>2009</a:t>
            </a:r>
            <a:r>
              <a:rPr lang="en-US" b="0" i="0" dirty="0" smtClean="0">
                <a:solidFill>
                  <a:srgbClr val="000000"/>
                </a:solidFill>
              </a:rPr>
              <a:t>)</a:t>
            </a:r>
          </a:p>
          <a:p>
            <a:r>
              <a:rPr lang="en-US" i="0" dirty="0" smtClean="0">
                <a:solidFill>
                  <a:srgbClr val="000000"/>
                </a:solidFill>
              </a:rPr>
              <a:t> </a:t>
            </a:r>
            <a:r>
              <a:rPr lang="en-US" sz="1600" i="0" dirty="0">
                <a:solidFill>
                  <a:srgbClr val="000000"/>
                </a:solidFill>
              </a:rPr>
              <a:t>D</a:t>
            </a:r>
            <a:r>
              <a:rPr lang="en-US" sz="1600" i="0" dirty="0" smtClean="0">
                <a:solidFill>
                  <a:srgbClr val="000000"/>
                </a:solidFill>
              </a:rPr>
              <a:t>ensity </a:t>
            </a:r>
            <a:r>
              <a:rPr lang="en-US" sz="1600" i="0" dirty="0">
                <a:solidFill>
                  <a:srgbClr val="000000"/>
                </a:solidFill>
              </a:rPr>
              <a:t>gradient </a:t>
            </a:r>
            <a:r>
              <a:rPr lang="en-US" sz="1600" i="0" dirty="0" smtClean="0">
                <a:solidFill>
                  <a:srgbClr val="000000"/>
                </a:solidFill>
              </a:rPr>
              <a:t>stabilization of ETGs  </a:t>
            </a:r>
            <a:r>
              <a:rPr lang="en-US" b="0" i="0" dirty="0" smtClean="0">
                <a:solidFill>
                  <a:srgbClr val="000000"/>
                </a:solidFill>
              </a:rPr>
              <a:t>Y</a:t>
            </a:r>
            <a:r>
              <a:rPr lang="en-US" b="0" i="0" dirty="0">
                <a:solidFill>
                  <a:srgbClr val="000000"/>
                </a:solidFill>
              </a:rPr>
              <a:t>. </a:t>
            </a:r>
            <a:r>
              <a:rPr lang="en-US" b="0" i="0" dirty="0" err="1" smtClean="0">
                <a:solidFill>
                  <a:srgbClr val="000000"/>
                </a:solidFill>
              </a:rPr>
              <a:t>Ren</a:t>
            </a:r>
            <a:r>
              <a:rPr lang="en-US" b="0" i="0" dirty="0" smtClean="0">
                <a:solidFill>
                  <a:srgbClr val="000000"/>
                </a:solidFill>
              </a:rPr>
              <a:t>, </a:t>
            </a:r>
            <a:r>
              <a:rPr lang="en-US" b="0" i="0" dirty="0">
                <a:solidFill>
                  <a:srgbClr val="000000"/>
                </a:solidFill>
              </a:rPr>
              <a:t>et al., </a:t>
            </a:r>
            <a:r>
              <a:rPr lang="en-US" b="0" i="0" dirty="0" smtClean="0">
                <a:solidFill>
                  <a:srgbClr val="000000"/>
                </a:solidFill>
              </a:rPr>
              <a:t>PRL (</a:t>
            </a:r>
            <a:r>
              <a:rPr lang="en-US" b="0" i="0" dirty="0">
                <a:solidFill>
                  <a:srgbClr val="000000"/>
                </a:solidFill>
              </a:rPr>
              <a:t>2011</a:t>
            </a:r>
            <a:r>
              <a:rPr lang="en-US" b="0" i="0" dirty="0" smtClean="0">
                <a:solidFill>
                  <a:srgbClr val="000000"/>
                </a:solidFill>
              </a:rPr>
              <a:t>)</a:t>
            </a:r>
            <a:endParaRPr lang="en-US" b="0" i="0" dirty="0">
              <a:solidFill>
                <a:srgbClr val="000000"/>
              </a:solidFill>
            </a:endParaRPr>
          </a:p>
          <a:p>
            <a:pPr lvl="0"/>
            <a:endParaRPr lang="en-US" b="0" i="0" dirty="0">
              <a:solidFill>
                <a:srgbClr val="000000"/>
              </a:solidFill>
            </a:endParaRPr>
          </a:p>
        </p:txBody>
      </p:sp>
      <p:sp>
        <p:nvSpPr>
          <p:cNvPr id="13" name="TextBox 12"/>
          <p:cNvSpPr txBox="1"/>
          <p:nvPr/>
        </p:nvSpPr>
        <p:spPr>
          <a:xfrm>
            <a:off x="457200" y="5892800"/>
            <a:ext cx="5878532" cy="338554"/>
          </a:xfrm>
          <a:prstGeom prst="rect">
            <a:avLst/>
          </a:prstGeom>
          <a:solidFill>
            <a:schemeClr val="accent5">
              <a:lumMod val="20000"/>
              <a:lumOff val="80000"/>
            </a:schemeClr>
          </a:solidFill>
          <a:ln>
            <a:solidFill>
              <a:schemeClr val="tx1"/>
            </a:solidFill>
          </a:ln>
        </p:spPr>
        <p:txBody>
          <a:bodyPr wrap="none" rtlCol="0">
            <a:spAutoFit/>
          </a:bodyPr>
          <a:lstStyle/>
          <a:p>
            <a:pPr>
              <a:buNone/>
            </a:pPr>
            <a:r>
              <a:rPr lang="en-US" sz="1600" i="0" dirty="0" smtClean="0">
                <a:solidFill>
                  <a:srgbClr val="000000"/>
                </a:solidFill>
              </a:rPr>
              <a:t>Note: Here we call electron gyro-scale turbulence as ETGs</a:t>
            </a:r>
            <a:endParaRPr lang="en-US" sz="1600" i="0" dirty="0">
              <a:solidFill>
                <a:srgbClr val="000000"/>
              </a:solidFill>
            </a:endParaRPr>
          </a:p>
        </p:txBody>
      </p:sp>
      <p:pic>
        <p:nvPicPr>
          <p:cNvPr id="2" name="Picture 1"/>
          <p:cNvPicPr>
            <a:picLocks noChangeAspect="1"/>
          </p:cNvPicPr>
          <p:nvPr/>
        </p:nvPicPr>
        <p:blipFill>
          <a:blip r:embed="rId5"/>
          <a:stretch>
            <a:fillRect/>
          </a:stretch>
        </p:blipFill>
        <p:spPr>
          <a:xfrm>
            <a:off x="3829050" y="2406650"/>
            <a:ext cx="2650407" cy="1860550"/>
          </a:xfrm>
          <a:prstGeom prst="rect">
            <a:avLst/>
          </a:prstGeom>
        </p:spPr>
      </p:pic>
      <p:sp>
        <p:nvSpPr>
          <p:cNvPr id="17" name="Text Box 4"/>
          <p:cNvSpPr txBox="1">
            <a:spLocks noChangeArrowheads="1"/>
          </p:cNvSpPr>
          <p:nvPr/>
        </p:nvSpPr>
        <p:spPr bwMode="auto">
          <a:xfrm>
            <a:off x="3975100" y="1502821"/>
            <a:ext cx="2527300" cy="102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800" i="0" dirty="0" smtClean="0">
                <a:latin typeface="+mn-lt"/>
                <a:ea typeface="ÇlÇr ñæí©" charset="0"/>
                <a:cs typeface="Times New Roman"/>
              </a:rPr>
              <a:t>Calculated ETG </a:t>
            </a:r>
            <a:r>
              <a:rPr lang="en-US" sz="1800" i="0" dirty="0" err="1" smtClean="0">
                <a:latin typeface="Symbol" charset="2"/>
                <a:ea typeface="ÇlÇr ñæí©" charset="0"/>
                <a:cs typeface="Symbol" charset="2"/>
              </a:rPr>
              <a:t>c</a:t>
            </a:r>
            <a:r>
              <a:rPr lang="en-US" sz="1800" i="0" baseline="-25000" dirty="0" err="1" smtClean="0">
                <a:latin typeface="+mn-lt"/>
                <a:ea typeface="ÇlÇr ñæí©" charset="0"/>
                <a:cs typeface="Times New Roman"/>
              </a:rPr>
              <a:t>e</a:t>
            </a:r>
            <a:r>
              <a:rPr lang="en-US" sz="1800" i="0" dirty="0" smtClean="0">
                <a:latin typeface="+mn-lt"/>
                <a:ea typeface="ÇlÇr ñæí©" charset="0"/>
                <a:cs typeface="Times New Roman"/>
              </a:rPr>
              <a:t> by GTS code agrees with experiment</a:t>
            </a:r>
            <a:endParaRPr lang="en-US" sz="1800" i="0" dirty="0">
              <a:latin typeface="+mn-lt"/>
              <a:cs typeface="Times New Roman"/>
            </a:endParaRPr>
          </a:p>
        </p:txBody>
      </p:sp>
      <p:sp>
        <p:nvSpPr>
          <p:cNvPr id="18" name="Text Box 4"/>
          <p:cNvSpPr txBox="1">
            <a:spLocks noChangeArrowheads="1"/>
          </p:cNvSpPr>
          <p:nvPr/>
        </p:nvSpPr>
        <p:spPr bwMode="auto">
          <a:xfrm>
            <a:off x="4267200" y="4290471"/>
            <a:ext cx="2159000" cy="51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Helvetica Neue"/>
                <a:cs typeface="Helvetica Neue"/>
              </a:rPr>
              <a:t>S. </a:t>
            </a:r>
            <a:r>
              <a:rPr lang="en-US" sz="1200" b="0" i="0" dirty="0" err="1" smtClean="0">
                <a:latin typeface="Helvetica Neue"/>
                <a:cs typeface="Helvetica Neue"/>
              </a:rPr>
              <a:t>Ethier</a:t>
            </a:r>
            <a:r>
              <a:rPr lang="en-US" sz="1200" b="0" i="0" dirty="0" smtClean="0">
                <a:latin typeface="Helvetica Neue"/>
                <a:cs typeface="Helvetica Neue"/>
              </a:rPr>
              <a:t> et al., IAEA (2010)</a:t>
            </a:r>
            <a:endParaRPr lang="en-US" sz="1200" i="0" dirty="0">
              <a:latin typeface="Helvetica Neue"/>
              <a:cs typeface="Helvetica Neue"/>
            </a:endParaRPr>
          </a:p>
        </p:txBody>
      </p:sp>
      <p:sp>
        <p:nvSpPr>
          <p:cNvPr id="3" name="TextBox 2"/>
          <p:cNvSpPr txBox="1"/>
          <p:nvPr/>
        </p:nvSpPr>
        <p:spPr>
          <a:xfrm rot="16200000">
            <a:off x="3314700" y="2997200"/>
            <a:ext cx="1089726" cy="338554"/>
          </a:xfrm>
          <a:prstGeom prst="rect">
            <a:avLst/>
          </a:prstGeom>
          <a:solidFill>
            <a:schemeClr val="bg1"/>
          </a:solidFill>
        </p:spPr>
        <p:txBody>
          <a:bodyPr wrap="none" rtlCol="0">
            <a:spAutoFit/>
          </a:bodyPr>
          <a:lstStyle/>
          <a:p>
            <a:pPr>
              <a:buNone/>
            </a:pPr>
            <a:r>
              <a:rPr lang="en-US" sz="1600" dirty="0" err="1" smtClean="0">
                <a:solidFill>
                  <a:srgbClr val="000000"/>
                </a:solidFill>
                <a:latin typeface="Symbol" charset="2"/>
                <a:cs typeface="Symbol" charset="2"/>
              </a:rPr>
              <a:t>c</a:t>
            </a:r>
            <a:r>
              <a:rPr lang="en-US" sz="1600" baseline="-25000" dirty="0" err="1" smtClean="0">
                <a:solidFill>
                  <a:srgbClr val="000000"/>
                </a:solidFill>
              </a:rPr>
              <a:t>e</a:t>
            </a:r>
            <a:r>
              <a:rPr lang="en-US" dirty="0" smtClean="0">
                <a:solidFill>
                  <a:srgbClr val="000000"/>
                </a:solidFill>
              </a:rPr>
              <a:t> (m</a:t>
            </a:r>
            <a:r>
              <a:rPr lang="en-US" baseline="30000" dirty="0" smtClean="0">
                <a:solidFill>
                  <a:srgbClr val="000000"/>
                </a:solidFill>
              </a:rPr>
              <a:t>2</a:t>
            </a:r>
            <a:r>
              <a:rPr lang="en-US" dirty="0" smtClean="0">
                <a:solidFill>
                  <a:srgbClr val="000000"/>
                </a:solidFill>
              </a:rPr>
              <a:t>/sec)</a:t>
            </a:r>
            <a:endParaRPr lang="en-US" dirty="0">
              <a:solidFill>
                <a:srgbClr val="000000"/>
              </a:solidFill>
            </a:endParaRPr>
          </a:p>
        </p:txBody>
      </p:sp>
      <p:sp>
        <p:nvSpPr>
          <p:cNvPr id="4" name="Rectangle 3"/>
          <p:cNvSpPr/>
          <p:nvPr/>
        </p:nvSpPr>
        <p:spPr bwMode="auto">
          <a:xfrm>
            <a:off x="4876800" y="4076700"/>
            <a:ext cx="673100" cy="1524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2" name="TextBox 21"/>
          <p:cNvSpPr txBox="1"/>
          <p:nvPr/>
        </p:nvSpPr>
        <p:spPr>
          <a:xfrm rot="16200000">
            <a:off x="3397250" y="3149600"/>
            <a:ext cx="1089726" cy="338554"/>
          </a:xfrm>
          <a:prstGeom prst="rect">
            <a:avLst/>
          </a:prstGeom>
          <a:solidFill>
            <a:schemeClr val="bg1"/>
          </a:solidFill>
        </p:spPr>
        <p:txBody>
          <a:bodyPr wrap="none" rtlCol="0">
            <a:spAutoFit/>
          </a:bodyPr>
          <a:lstStyle/>
          <a:p>
            <a:pPr>
              <a:buNone/>
            </a:pPr>
            <a:r>
              <a:rPr lang="en-US" sz="1600" dirty="0" err="1" smtClean="0">
                <a:solidFill>
                  <a:srgbClr val="000000"/>
                </a:solidFill>
                <a:latin typeface="Symbol" charset="2"/>
                <a:cs typeface="Symbol" charset="2"/>
              </a:rPr>
              <a:t>c</a:t>
            </a:r>
            <a:r>
              <a:rPr lang="en-US" sz="1600" baseline="-25000" dirty="0" err="1" smtClean="0">
                <a:solidFill>
                  <a:srgbClr val="000000"/>
                </a:solidFill>
              </a:rPr>
              <a:t>e</a:t>
            </a:r>
            <a:r>
              <a:rPr lang="en-US" dirty="0" smtClean="0">
                <a:solidFill>
                  <a:srgbClr val="000000"/>
                </a:solidFill>
              </a:rPr>
              <a:t> (m</a:t>
            </a:r>
            <a:r>
              <a:rPr lang="en-US" baseline="30000" dirty="0" smtClean="0">
                <a:solidFill>
                  <a:srgbClr val="000000"/>
                </a:solidFill>
              </a:rPr>
              <a:t>2</a:t>
            </a:r>
            <a:r>
              <a:rPr lang="en-US" dirty="0" smtClean="0">
                <a:solidFill>
                  <a:srgbClr val="000000"/>
                </a:solidFill>
              </a:rPr>
              <a:t>/sec)</a:t>
            </a:r>
            <a:endParaRPr lang="en-US" dirty="0">
              <a:solidFill>
                <a:srgbClr val="000000"/>
              </a:solidFill>
            </a:endParaRPr>
          </a:p>
        </p:txBody>
      </p:sp>
      <p:sp>
        <p:nvSpPr>
          <p:cNvPr id="25" name="TextBox 24"/>
          <p:cNvSpPr txBox="1"/>
          <p:nvPr/>
        </p:nvSpPr>
        <p:spPr>
          <a:xfrm>
            <a:off x="4711700" y="4019550"/>
            <a:ext cx="1268037" cy="338554"/>
          </a:xfrm>
          <a:prstGeom prst="rect">
            <a:avLst/>
          </a:prstGeom>
          <a:noFill/>
        </p:spPr>
        <p:txBody>
          <a:bodyPr wrap="none" rtlCol="0">
            <a:spAutoFit/>
          </a:bodyPr>
          <a:lstStyle/>
          <a:p>
            <a:pPr>
              <a:buNone/>
            </a:pPr>
            <a:r>
              <a:rPr lang="en-US" sz="1600" dirty="0" smtClean="0">
                <a:solidFill>
                  <a:srgbClr val="000000"/>
                </a:solidFill>
                <a:latin typeface="Helvetica Neue"/>
                <a:cs typeface="Helvetica Neue"/>
              </a:rPr>
              <a:t>time</a:t>
            </a:r>
            <a:r>
              <a:rPr lang="en-US" dirty="0" smtClean="0">
                <a:solidFill>
                  <a:srgbClr val="000000"/>
                </a:solidFill>
              </a:rPr>
              <a:t> (</a:t>
            </a:r>
            <a:r>
              <a:rPr lang="en-US" dirty="0" err="1" smtClean="0">
                <a:solidFill>
                  <a:srgbClr val="000000"/>
                </a:solidFill>
              </a:rPr>
              <a:t>V</a:t>
            </a:r>
            <a:r>
              <a:rPr lang="en-US" baseline="-25000" dirty="0" err="1" smtClean="0">
                <a:solidFill>
                  <a:srgbClr val="000000"/>
                </a:solidFill>
              </a:rPr>
              <a:t>th</a:t>
            </a:r>
            <a:r>
              <a:rPr lang="en-US" dirty="0" smtClean="0">
                <a:solidFill>
                  <a:srgbClr val="000000"/>
                </a:solidFill>
              </a:rPr>
              <a:t>/</a:t>
            </a:r>
            <a:r>
              <a:rPr lang="en-US" dirty="0" err="1" smtClean="0">
                <a:solidFill>
                  <a:srgbClr val="000000"/>
                </a:solidFill>
              </a:rPr>
              <a:t>L</a:t>
            </a:r>
            <a:r>
              <a:rPr lang="en-US" baseline="-25000" dirty="0" err="1" smtClean="0">
                <a:solidFill>
                  <a:srgbClr val="000000"/>
                </a:solidFill>
              </a:rPr>
              <a:t>Te</a:t>
            </a:r>
            <a:r>
              <a:rPr lang="en-US" dirty="0" smtClean="0">
                <a:solidFill>
                  <a:srgbClr val="000000"/>
                </a:solidFill>
              </a:rPr>
              <a:t>)</a:t>
            </a:r>
            <a:endParaRPr lang="en-US" dirty="0">
              <a:solidFill>
                <a:srgbClr val="000000"/>
              </a:solidFill>
            </a:endParaRPr>
          </a:p>
        </p:txBody>
      </p:sp>
      <p:sp>
        <p:nvSpPr>
          <p:cNvPr id="27" name="TextBox 26"/>
          <p:cNvSpPr txBox="1"/>
          <p:nvPr/>
        </p:nvSpPr>
        <p:spPr>
          <a:xfrm>
            <a:off x="4883150" y="3282950"/>
            <a:ext cx="884141" cy="338554"/>
          </a:xfrm>
          <a:prstGeom prst="rect">
            <a:avLst/>
          </a:prstGeom>
          <a:solidFill>
            <a:schemeClr val="bg1"/>
          </a:solidFill>
        </p:spPr>
        <p:txBody>
          <a:bodyPr wrap="none" rtlCol="0">
            <a:spAutoFit/>
          </a:bodyPr>
          <a:lstStyle/>
          <a:p>
            <a:pPr>
              <a:buNone/>
            </a:pPr>
            <a:r>
              <a:rPr lang="en-US" sz="1600" dirty="0" err="1" smtClean="0">
                <a:solidFill>
                  <a:srgbClr val="000000"/>
                </a:solidFill>
                <a:latin typeface="Symbol" charset="2"/>
                <a:cs typeface="Symbol" charset="2"/>
              </a:rPr>
              <a:t>c</a:t>
            </a:r>
            <a:r>
              <a:rPr lang="en-US" sz="1600" baseline="-25000" dirty="0" err="1" smtClean="0">
                <a:solidFill>
                  <a:srgbClr val="000000"/>
                </a:solidFill>
              </a:rPr>
              <a:t>e</a:t>
            </a:r>
            <a:r>
              <a:rPr lang="en-US" dirty="0" smtClean="0">
                <a:solidFill>
                  <a:srgbClr val="000000"/>
                </a:solidFill>
              </a:rPr>
              <a:t> (GTS)</a:t>
            </a:r>
            <a:endParaRPr lang="en-US" dirty="0">
              <a:solidFill>
                <a:srgbClr val="000000"/>
              </a:solidFill>
            </a:endParaRPr>
          </a:p>
        </p:txBody>
      </p:sp>
      <p:cxnSp>
        <p:nvCxnSpPr>
          <p:cNvPr id="7" name="Straight Arrow Connector 6"/>
          <p:cNvCxnSpPr>
            <a:stCxn id="27" idx="1"/>
          </p:cNvCxnSpPr>
          <p:nvPr/>
        </p:nvCxnSpPr>
        <p:spPr bwMode="auto">
          <a:xfrm flipH="1" flipV="1">
            <a:off x="4692650" y="3206750"/>
            <a:ext cx="190500" cy="245477"/>
          </a:xfrm>
          <a:prstGeom prst="straightConnector1">
            <a:avLst/>
          </a:prstGeom>
          <a:no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023703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600"/>
              </a:spcAft>
              <a:buFontTx/>
              <a:buNone/>
            </a:pPr>
            <a:r>
              <a:rPr lang="en-US" sz="2400" i="0" dirty="0" smtClean="0">
                <a:solidFill>
                  <a:srgbClr val="0923FF"/>
                </a:solidFill>
              </a:rPr>
              <a:t>H-mode / ELM physics: High Priority Research Goal</a:t>
            </a:r>
          </a:p>
          <a:p>
            <a:pPr algn="ctr" eaLnBrk="0" hangingPunct="0">
              <a:lnSpc>
                <a:spcPts val="2580"/>
              </a:lnSpc>
              <a:spcBef>
                <a:spcPct val="0"/>
              </a:spcBef>
              <a:spcAft>
                <a:spcPts val="0"/>
              </a:spcAft>
              <a:buFontTx/>
              <a:buNone/>
            </a:pPr>
            <a:r>
              <a:rPr lang="en-US" sz="2400" i="0" dirty="0" smtClean="0">
                <a:solidFill>
                  <a:srgbClr val="FF0000"/>
                </a:solidFill>
              </a:rPr>
              <a:t>Unmitigated ELMs could cause PFC damage in reactors</a:t>
            </a:r>
            <a:endParaRPr lang="en-US" sz="2000" i="0" dirty="0">
              <a:solidFill>
                <a:srgbClr val="FF0000"/>
              </a:solidFill>
              <a:latin typeface="Helvetica Neue" charset="0"/>
            </a:endParaRPr>
          </a:p>
        </p:txBody>
      </p:sp>
      <p:sp>
        <p:nvSpPr>
          <p:cNvPr id="8"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22</a:t>
            </a:fld>
            <a:endParaRPr lang="en-US" sz="1400" b="0" dirty="0">
              <a:latin typeface="Times" charset="0"/>
            </a:endParaRPr>
          </a:p>
        </p:txBody>
      </p:sp>
      <p:grpSp>
        <p:nvGrpSpPr>
          <p:cNvPr id="10" name="Group 2"/>
          <p:cNvGrpSpPr>
            <a:grpSpLocks/>
          </p:cNvGrpSpPr>
          <p:nvPr/>
        </p:nvGrpSpPr>
        <p:grpSpPr bwMode="auto">
          <a:xfrm>
            <a:off x="-25400" y="2377862"/>
            <a:ext cx="3810000" cy="2747707"/>
            <a:chOff x="0" y="0"/>
            <a:chExt cx="3184525" cy="224155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845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510645" y="100012"/>
              <a:ext cx="245534" cy="237067"/>
            </a:xfrm>
            <a:prstGeom prst="rect">
              <a:avLst/>
            </a:prstGeom>
            <a:solidFill>
              <a:srgbClr val="FFFFFF"/>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grpSp>
      <p:sp>
        <p:nvSpPr>
          <p:cNvPr id="13" name="Text Box 66"/>
          <p:cNvSpPr txBox="1">
            <a:spLocks noChangeArrowheads="1"/>
          </p:cNvSpPr>
          <p:nvPr/>
        </p:nvSpPr>
        <p:spPr bwMode="auto">
          <a:xfrm>
            <a:off x="317500" y="984147"/>
            <a:ext cx="293117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800" i="0" u="none" strike="noStrike" cap="none" normalizeH="0" baseline="0" dirty="0" smtClean="0">
                <a:ln>
                  <a:noFill/>
                </a:ln>
                <a:solidFill>
                  <a:schemeClr val="tx1"/>
                </a:solidFill>
                <a:effectLst/>
                <a:latin typeface="+mn-lt"/>
                <a:ea typeface="ÇlÇr ñæí©" charset="0"/>
                <a:cs typeface="Times New Roman"/>
              </a:rPr>
              <a:t>ST is</a:t>
            </a:r>
            <a:r>
              <a:rPr kumimoji="0" lang="en-US" sz="1800" i="0" u="none" strike="noStrike" cap="none" normalizeH="0" dirty="0" smtClean="0">
                <a:ln>
                  <a:noFill/>
                </a:ln>
                <a:solidFill>
                  <a:schemeClr val="tx1"/>
                </a:solidFill>
                <a:effectLst/>
                <a:latin typeface="+mn-lt"/>
                <a:ea typeface="ÇlÇr ñæí©" charset="0"/>
                <a:cs typeface="Times New Roman"/>
              </a:rPr>
              <a:t> in strongly shaped ELM regimes</a:t>
            </a:r>
            <a:endParaRPr lang="en-US" sz="1800" i="0" dirty="0">
              <a:latin typeface="+mn-lt"/>
              <a:cs typeface="Times New Roman"/>
            </a:endParaRPr>
          </a:p>
        </p:txBody>
      </p:sp>
      <p:sp>
        <p:nvSpPr>
          <p:cNvPr id="20" name="Text Box 66"/>
          <p:cNvSpPr txBox="1">
            <a:spLocks noChangeArrowheads="1"/>
          </p:cNvSpPr>
          <p:nvPr/>
        </p:nvSpPr>
        <p:spPr bwMode="auto">
          <a:xfrm>
            <a:off x="647700" y="1809647"/>
            <a:ext cx="2631428" cy="400153"/>
          </a:xfrm>
          <a:prstGeom prst="rect">
            <a:avLst/>
          </a:prstGeom>
          <a:noFill/>
          <a:ln>
            <a:no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P.B</a:t>
            </a:r>
            <a:r>
              <a:rPr lang="en-US" sz="1200" b="0" i="0" dirty="0">
                <a:latin typeface="+mn-lt"/>
                <a:cs typeface="Times New Roman"/>
              </a:rPr>
              <a:t>. Snyder et al., </a:t>
            </a:r>
            <a:r>
              <a:rPr lang="en-US" sz="1200" b="0" i="0" dirty="0" err="1" smtClean="0">
                <a:latin typeface="+mn-lt"/>
                <a:cs typeface="Times New Roman"/>
              </a:rPr>
              <a:t>PoP</a:t>
            </a:r>
            <a:r>
              <a:rPr lang="en-US" sz="1200" b="0" i="0" dirty="0" smtClean="0">
                <a:latin typeface="+mn-lt"/>
                <a:cs typeface="Times New Roman"/>
              </a:rPr>
              <a:t> (</a:t>
            </a:r>
            <a:r>
              <a:rPr lang="en-US" sz="1200" b="0" i="0" dirty="0">
                <a:latin typeface="+mn-lt"/>
                <a:cs typeface="Times New Roman"/>
              </a:rPr>
              <a:t>2002)</a:t>
            </a:r>
            <a:r>
              <a:rPr lang="en-US" sz="1200" b="0" i="0" dirty="0" smtClean="0">
                <a:latin typeface="+mn-lt"/>
                <a:cs typeface="Times New Roman"/>
              </a:rPr>
              <a:t>.  </a:t>
            </a:r>
            <a:endParaRPr lang="en-US" sz="1200" b="0" i="0" dirty="0">
              <a:latin typeface="+mn-lt"/>
              <a:cs typeface="Times New Roman"/>
            </a:endParaRPr>
          </a:p>
        </p:txBody>
      </p:sp>
      <p:sp>
        <p:nvSpPr>
          <p:cNvPr id="21" name="Text Box 7"/>
          <p:cNvSpPr txBox="1">
            <a:spLocks noChangeArrowheads="1"/>
          </p:cNvSpPr>
          <p:nvPr/>
        </p:nvSpPr>
        <p:spPr bwMode="auto">
          <a:xfrm>
            <a:off x="3351183" y="961783"/>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a:buNone/>
            </a:pPr>
            <a:r>
              <a:rPr kumimoji="0" lang="en-US" sz="1800" i="0" u="none" strike="noStrike" cap="none" normalizeH="0" baseline="0" dirty="0" smtClean="0">
                <a:ln>
                  <a:noFill/>
                </a:ln>
                <a:solidFill>
                  <a:schemeClr val="tx1"/>
                </a:solidFill>
                <a:effectLst/>
                <a:latin typeface="+mn-lt"/>
                <a:ea typeface="ÇlÇr ñæí©" charset="0"/>
                <a:cs typeface="Times New Roman"/>
              </a:rPr>
              <a:t>Video images </a:t>
            </a:r>
            <a:r>
              <a:rPr kumimoji="0" lang="en-US" sz="1800" i="0" u="none" strike="noStrike" cap="none" normalizeH="0" baseline="0" dirty="0">
                <a:ln>
                  <a:noFill/>
                </a:ln>
                <a:solidFill>
                  <a:schemeClr val="tx1"/>
                </a:solidFill>
                <a:effectLst/>
                <a:latin typeface="+mn-lt"/>
                <a:ea typeface="ÇlÇr ñæí©" charset="0"/>
                <a:cs typeface="Times New Roman"/>
              </a:rPr>
              <a:t>of MAST plasmas </a:t>
            </a:r>
            <a:r>
              <a:rPr kumimoji="0" lang="en-US" sz="1800" i="0" u="none" strike="noStrike" cap="none" normalizeH="0" baseline="0" dirty="0" smtClean="0">
                <a:ln>
                  <a:noFill/>
                </a:ln>
                <a:solidFill>
                  <a:schemeClr val="tx1"/>
                </a:solidFill>
                <a:effectLst/>
                <a:latin typeface="+mn-lt"/>
                <a:ea typeface="ÇlÇr ñæí©" charset="0"/>
                <a:cs typeface="Times New Roman"/>
              </a:rPr>
              <a:t>showing a </a:t>
            </a:r>
            <a:r>
              <a:rPr kumimoji="0" lang="en-US" sz="1800" i="0" u="none" strike="noStrike" cap="none" normalizeH="0" baseline="0" dirty="0">
                <a:ln>
                  <a:noFill/>
                </a:ln>
                <a:solidFill>
                  <a:schemeClr val="tx1"/>
                </a:solidFill>
                <a:effectLst/>
                <a:latin typeface="+mn-lt"/>
                <a:ea typeface="ÇlÇr ñæí©" charset="0"/>
                <a:cs typeface="Times New Roman"/>
              </a:rPr>
              <a:t>filamentary </a:t>
            </a:r>
            <a:r>
              <a:rPr kumimoji="0" lang="en-US" sz="1800" i="0" u="none" strike="noStrike" cap="none" normalizeH="0" baseline="0" dirty="0" smtClean="0">
                <a:ln>
                  <a:noFill/>
                </a:ln>
                <a:solidFill>
                  <a:schemeClr val="tx1"/>
                </a:solidFill>
                <a:effectLst/>
                <a:latin typeface="+mn-lt"/>
                <a:ea typeface="ÇlÇr ñæí©" charset="0"/>
                <a:cs typeface="Times New Roman"/>
              </a:rPr>
              <a:t>ELM structure.</a:t>
            </a:r>
            <a:endParaRPr lang="en-US" sz="1800" i="0" dirty="0">
              <a:latin typeface="+mn-lt"/>
              <a:cs typeface="Times New Roman"/>
            </a:endParaRPr>
          </a:p>
          <a:p>
            <a:pPr lvl="0">
              <a:buNone/>
            </a:pPr>
            <a:endParaRPr lang="en-US" sz="1800" i="0" dirty="0">
              <a:latin typeface="+mn-lt"/>
              <a:cs typeface="Times New Roman"/>
            </a:endParaRPr>
          </a:p>
          <a:p>
            <a:pPr lvl="0"/>
            <a:endParaRPr lang="en-US" sz="1800" i="0" dirty="0">
              <a:latin typeface="+mn-lt"/>
              <a:cs typeface="Times New Roman"/>
            </a:endParaRPr>
          </a:p>
        </p:txBody>
      </p:sp>
      <p:sp>
        <p:nvSpPr>
          <p:cNvPr id="2" name="Oval 1"/>
          <p:cNvSpPr/>
          <p:nvPr/>
        </p:nvSpPr>
        <p:spPr bwMode="auto">
          <a:xfrm rot="20004081">
            <a:off x="1676400" y="3251200"/>
            <a:ext cx="1181100" cy="190500"/>
          </a:xfrm>
          <a:prstGeom prst="ellipse">
            <a:avLst/>
          </a:prstGeom>
          <a:solidFill>
            <a:srgbClr val="FFD5CC"/>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3" name="Oval 22"/>
          <p:cNvSpPr/>
          <p:nvPr/>
        </p:nvSpPr>
        <p:spPr bwMode="auto">
          <a:xfrm rot="6601889">
            <a:off x="2749197" y="3199161"/>
            <a:ext cx="593822" cy="247127"/>
          </a:xfrm>
          <a:prstGeom prst="ellipse">
            <a:avLst/>
          </a:prstGeom>
          <a:solidFill>
            <a:schemeClr val="accent5">
              <a:lumMod val="40000"/>
              <a:lumOff val="60000"/>
            </a:scheme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 name="TextBox 2"/>
          <p:cNvSpPr txBox="1"/>
          <p:nvPr/>
        </p:nvSpPr>
        <p:spPr>
          <a:xfrm>
            <a:off x="647700" y="2362200"/>
            <a:ext cx="1433130" cy="498598"/>
          </a:xfrm>
          <a:prstGeom prst="rect">
            <a:avLst/>
          </a:prstGeom>
          <a:noFill/>
        </p:spPr>
        <p:txBody>
          <a:bodyPr wrap="none" rtlCol="0">
            <a:spAutoFit/>
          </a:bodyPr>
          <a:lstStyle/>
          <a:p>
            <a:pPr algn="ctr">
              <a:buNone/>
            </a:pPr>
            <a:r>
              <a:rPr lang="en-US" i="0" dirty="0" smtClean="0"/>
              <a:t>NSTX, PEGASUS</a:t>
            </a:r>
          </a:p>
          <a:p>
            <a:pPr algn="ctr">
              <a:buNone/>
            </a:pPr>
            <a:r>
              <a:rPr lang="en-US" i="0" dirty="0" smtClean="0"/>
              <a:t>(Type I)</a:t>
            </a:r>
            <a:endParaRPr lang="en-US" i="0" dirty="0"/>
          </a:p>
        </p:txBody>
      </p:sp>
      <p:cxnSp>
        <p:nvCxnSpPr>
          <p:cNvPr id="5" name="Straight Arrow Connector 4"/>
          <p:cNvCxnSpPr>
            <a:stCxn id="3" idx="2"/>
            <a:endCxn id="2" idx="0"/>
          </p:cNvCxnSpPr>
          <p:nvPr/>
        </p:nvCxnSpPr>
        <p:spPr bwMode="auto">
          <a:xfrm>
            <a:off x="1364265" y="2860798"/>
            <a:ext cx="860038" cy="400483"/>
          </a:xfrm>
          <a:prstGeom prst="straightConnector1">
            <a:avLst/>
          </a:prstGeom>
          <a:noFill/>
          <a:ln w="15875" cap="flat" cmpd="sng" algn="ctr">
            <a:solidFill>
              <a:schemeClr val="tx1"/>
            </a:solidFill>
            <a:prstDash val="solid"/>
            <a:round/>
            <a:headEnd type="none" w="med" len="med"/>
            <a:tailEnd type="arrow"/>
          </a:ln>
          <a:effectLst/>
        </p:spPr>
      </p:cxnSp>
      <p:sp>
        <p:nvSpPr>
          <p:cNvPr id="24" name="TextBox 23"/>
          <p:cNvSpPr txBox="1"/>
          <p:nvPr/>
        </p:nvSpPr>
        <p:spPr>
          <a:xfrm>
            <a:off x="2298700" y="2120900"/>
            <a:ext cx="723275" cy="498598"/>
          </a:xfrm>
          <a:prstGeom prst="rect">
            <a:avLst/>
          </a:prstGeom>
          <a:noFill/>
        </p:spPr>
        <p:txBody>
          <a:bodyPr wrap="none" rtlCol="0">
            <a:spAutoFit/>
          </a:bodyPr>
          <a:lstStyle/>
          <a:p>
            <a:pPr>
              <a:buNone/>
            </a:pPr>
            <a:r>
              <a:rPr lang="en-US" i="0" dirty="0" smtClean="0"/>
              <a:t>MAST</a:t>
            </a:r>
            <a:endParaRPr lang="en-US" i="0" dirty="0"/>
          </a:p>
          <a:p>
            <a:pPr>
              <a:buNone/>
            </a:pPr>
            <a:r>
              <a:rPr lang="en-US" i="0" dirty="0" smtClean="0"/>
              <a:t>(Type I)</a:t>
            </a:r>
          </a:p>
        </p:txBody>
      </p:sp>
      <p:cxnSp>
        <p:nvCxnSpPr>
          <p:cNvPr id="25" name="Straight Arrow Connector 24"/>
          <p:cNvCxnSpPr>
            <a:stCxn id="24" idx="2"/>
          </p:cNvCxnSpPr>
          <p:nvPr/>
        </p:nvCxnSpPr>
        <p:spPr bwMode="auto">
          <a:xfrm>
            <a:off x="2660338" y="2619498"/>
            <a:ext cx="438462" cy="682502"/>
          </a:xfrm>
          <a:prstGeom prst="straightConnector1">
            <a:avLst/>
          </a:prstGeom>
          <a:noFill/>
          <a:ln w="15875" cap="flat" cmpd="sng" algn="ctr">
            <a:solidFill>
              <a:schemeClr val="tx1"/>
            </a:solidFill>
            <a:prstDash val="solid"/>
            <a:round/>
            <a:headEnd type="none" w="med" len="med"/>
            <a:tailEnd type="arrow"/>
          </a:ln>
          <a:effectLst/>
        </p:spPr>
      </p:cxnSp>
      <p:pic>
        <p:nvPicPr>
          <p:cNvPr id="29" name="Picture 61449"/>
          <p:cNvPicPr>
            <a:picLocks noChangeAspect="1" noChangeArrowheads="1"/>
          </p:cNvPicPr>
          <p:nvPr/>
        </p:nvPicPr>
        <p:blipFill rotWithShape="1">
          <a:blip r:embed="rId3">
            <a:extLst>
              <a:ext uri="{28A0092B-C50C-407E-A947-70E740481C1C}">
                <a14:useLocalDpi xmlns:a14="http://schemas.microsoft.com/office/drawing/2010/main" val="0"/>
              </a:ext>
            </a:extLst>
          </a:blip>
          <a:srcRect l="67699" t="6241" r="3722" b="50036"/>
          <a:stretch/>
        </p:blipFill>
        <p:spPr bwMode="auto">
          <a:xfrm>
            <a:off x="3444240" y="2367788"/>
            <a:ext cx="2462087" cy="226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61442"/>
          <p:cNvSpPr txBox="1">
            <a:spLocks/>
          </p:cNvSpPr>
          <p:nvPr/>
        </p:nvSpPr>
        <p:spPr bwMode="auto">
          <a:xfrm>
            <a:off x="3098800" y="4745690"/>
            <a:ext cx="3009900" cy="35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mn-lt"/>
                <a:cs typeface="Times New Roman"/>
              </a:rPr>
              <a:t>N</a:t>
            </a:r>
            <a:r>
              <a:rPr lang="en-US" sz="1200" b="0" i="0" dirty="0">
                <a:latin typeface="+mn-lt"/>
                <a:cs typeface="Times New Roman"/>
              </a:rPr>
              <a:t>. Ben </a:t>
            </a:r>
            <a:r>
              <a:rPr lang="en-US" sz="1200" b="0" i="0" dirty="0" err="1">
                <a:latin typeface="+mn-lt"/>
                <a:cs typeface="Times New Roman"/>
              </a:rPr>
              <a:t>Ayed</a:t>
            </a:r>
            <a:r>
              <a:rPr lang="en-US" sz="1200" b="0" i="0" dirty="0">
                <a:latin typeface="+mn-lt"/>
                <a:cs typeface="Times New Roman"/>
              </a:rPr>
              <a:t> et al., </a:t>
            </a:r>
            <a:r>
              <a:rPr lang="en-US" sz="1200" b="0" i="0" dirty="0" smtClean="0">
                <a:latin typeface="+mn-lt"/>
                <a:cs typeface="Times New Roman"/>
              </a:rPr>
              <a:t>PPCF (</a:t>
            </a:r>
            <a:r>
              <a:rPr lang="en-US" sz="1200" b="0" i="0" dirty="0">
                <a:latin typeface="+mn-lt"/>
                <a:cs typeface="Times New Roman"/>
              </a:rPr>
              <a:t>2009</a:t>
            </a:r>
            <a:r>
              <a:rPr lang="en-US" sz="1200" b="0" i="0" dirty="0" smtClean="0">
                <a:latin typeface="+mn-lt"/>
                <a:cs typeface="Times New Roman"/>
              </a:rPr>
              <a:t>).</a:t>
            </a:r>
            <a:endParaRPr lang="en-US" sz="1200" b="0" i="0" dirty="0">
              <a:latin typeface="+mn-lt"/>
              <a:cs typeface="Times New Roman"/>
            </a:endParaRPr>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0300" y="2247900"/>
            <a:ext cx="2933700" cy="2540000"/>
          </a:xfrm>
          <a:prstGeom prst="rect">
            <a:avLst/>
          </a:prstGeom>
        </p:spPr>
      </p:pic>
      <p:sp>
        <p:nvSpPr>
          <p:cNvPr id="39" name="Rectangle 38"/>
          <p:cNvSpPr/>
          <p:nvPr/>
        </p:nvSpPr>
        <p:spPr>
          <a:xfrm>
            <a:off x="6642223" y="4763701"/>
            <a:ext cx="2260354" cy="276999"/>
          </a:xfrm>
          <a:prstGeom prst="rect">
            <a:avLst/>
          </a:prstGeom>
        </p:spPr>
        <p:txBody>
          <a:bodyPr wrap="none">
            <a:spAutoFit/>
          </a:bodyPr>
          <a:lstStyle/>
          <a:p>
            <a:pPr>
              <a:buNone/>
            </a:pPr>
            <a:r>
              <a:rPr lang="en-US" b="0" i="0" dirty="0">
                <a:solidFill>
                  <a:srgbClr val="000000"/>
                </a:solidFill>
              </a:rPr>
              <a:t>K.E. </a:t>
            </a:r>
            <a:r>
              <a:rPr lang="en-US" b="0" i="0" dirty="0" err="1">
                <a:solidFill>
                  <a:srgbClr val="000000"/>
                </a:solidFill>
              </a:rPr>
              <a:t>Thome</a:t>
            </a:r>
            <a:r>
              <a:rPr lang="en-US" b="0" i="0" dirty="0">
                <a:solidFill>
                  <a:srgbClr val="000000"/>
                </a:solidFill>
              </a:rPr>
              <a:t> et al., EPR (2014)</a:t>
            </a:r>
          </a:p>
        </p:txBody>
      </p:sp>
      <p:grpSp>
        <p:nvGrpSpPr>
          <p:cNvPr id="40" name="Group 39"/>
          <p:cNvGrpSpPr/>
          <p:nvPr/>
        </p:nvGrpSpPr>
        <p:grpSpPr>
          <a:xfrm>
            <a:off x="6883398" y="3530601"/>
            <a:ext cx="586444" cy="317500"/>
            <a:chOff x="6629401" y="1718736"/>
            <a:chExt cx="586444" cy="317500"/>
          </a:xfrm>
        </p:grpSpPr>
        <p:sp>
          <p:nvSpPr>
            <p:cNvPr id="42" name="Oval 41"/>
            <p:cNvSpPr/>
            <p:nvPr/>
          </p:nvSpPr>
          <p:spPr bwMode="auto">
            <a:xfrm>
              <a:off x="6705601" y="1718736"/>
              <a:ext cx="431800" cy="317500"/>
            </a:xfrm>
            <a:prstGeom prst="ellipse">
              <a:avLst/>
            </a:prstGeom>
            <a:no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FF0000"/>
                </a:solidFill>
                <a:effectLst/>
                <a:latin typeface="Helvetica" charset="0"/>
              </a:endParaRPr>
            </a:p>
          </p:txBody>
        </p:sp>
        <p:sp>
          <p:nvSpPr>
            <p:cNvPr id="43" name="TextBox 42"/>
            <p:cNvSpPr txBox="1"/>
            <p:nvPr/>
          </p:nvSpPr>
          <p:spPr>
            <a:xfrm>
              <a:off x="6629401" y="1731436"/>
              <a:ext cx="586444" cy="276999"/>
            </a:xfrm>
            <a:prstGeom prst="rect">
              <a:avLst/>
            </a:prstGeom>
            <a:noFill/>
          </p:spPr>
          <p:txBody>
            <a:bodyPr wrap="none" rtlCol="0">
              <a:spAutoFit/>
            </a:bodyPr>
            <a:lstStyle/>
            <a:p>
              <a:pPr>
                <a:buNone/>
              </a:pPr>
              <a:r>
                <a:rPr lang="en-US" i="0" dirty="0" smtClean="0">
                  <a:solidFill>
                    <a:srgbClr val="FF0000"/>
                  </a:solidFill>
                </a:rPr>
                <a:t>FNSF</a:t>
              </a:r>
              <a:endParaRPr lang="en-US" i="0" dirty="0">
                <a:solidFill>
                  <a:srgbClr val="FF0000"/>
                </a:solidFill>
              </a:endParaRPr>
            </a:p>
          </p:txBody>
        </p:sp>
      </p:grpSp>
      <p:sp>
        <p:nvSpPr>
          <p:cNvPr id="41" name="TextBox 40"/>
          <p:cNvSpPr txBox="1"/>
          <p:nvPr/>
        </p:nvSpPr>
        <p:spPr>
          <a:xfrm>
            <a:off x="6375399" y="1016000"/>
            <a:ext cx="2616201" cy="923330"/>
          </a:xfrm>
          <a:prstGeom prst="rect">
            <a:avLst/>
          </a:prstGeom>
          <a:noFill/>
        </p:spPr>
        <p:txBody>
          <a:bodyPr wrap="square" rtlCol="0">
            <a:spAutoFit/>
          </a:bodyPr>
          <a:lstStyle/>
          <a:p>
            <a:pPr>
              <a:buNone/>
            </a:pPr>
            <a:r>
              <a:rPr lang="en-US" sz="1800" i="0" dirty="0" smtClean="0">
                <a:solidFill>
                  <a:srgbClr val="000000"/>
                </a:solidFill>
              </a:rPr>
              <a:t>L-H power threshold scaling extended for low A </a:t>
            </a:r>
          </a:p>
        </p:txBody>
      </p:sp>
      <p:sp>
        <p:nvSpPr>
          <p:cNvPr id="4" name="TextBox 3"/>
          <p:cNvSpPr txBox="1"/>
          <p:nvPr/>
        </p:nvSpPr>
        <p:spPr>
          <a:xfrm>
            <a:off x="368300" y="5270500"/>
            <a:ext cx="8559800" cy="1154162"/>
          </a:xfrm>
          <a:prstGeom prst="rect">
            <a:avLst/>
          </a:prstGeom>
          <a:solidFill>
            <a:schemeClr val="accent1">
              <a:lumMod val="20000"/>
              <a:lumOff val="80000"/>
            </a:schemeClr>
          </a:solidFill>
          <a:ln>
            <a:solidFill>
              <a:srgbClr val="000000"/>
            </a:solidFill>
          </a:ln>
        </p:spPr>
        <p:txBody>
          <a:bodyPr wrap="square" rtlCol="0">
            <a:spAutoFit/>
          </a:bodyPr>
          <a:lstStyle/>
          <a:p>
            <a:pPr marL="182880" indent="-457200">
              <a:lnSpc>
                <a:spcPts val="2400"/>
              </a:lnSpc>
              <a:spcAft>
                <a:spcPts val="600"/>
              </a:spcAft>
              <a:buNone/>
            </a:pPr>
            <a:r>
              <a:rPr lang="en-US" sz="2000" i="0" dirty="0" smtClean="0">
                <a:solidFill>
                  <a:srgbClr val="000000"/>
                </a:solidFill>
              </a:rPr>
              <a:t>• NSTX/MAST/PEGASUS accessed H-mode at very low heating power &lt; 1 MW and also in </a:t>
            </a:r>
            <a:r>
              <a:rPr lang="en-US" sz="2000" i="0" dirty="0" err="1" smtClean="0">
                <a:solidFill>
                  <a:srgbClr val="000000"/>
                </a:solidFill>
              </a:rPr>
              <a:t>ohmic</a:t>
            </a:r>
            <a:r>
              <a:rPr lang="en-US" sz="2000" i="0" dirty="0" smtClean="0">
                <a:solidFill>
                  <a:srgbClr val="000000"/>
                </a:solidFill>
              </a:rPr>
              <a:t> plasmas</a:t>
            </a:r>
          </a:p>
          <a:p>
            <a:pPr marL="182880" indent="-457200">
              <a:lnSpc>
                <a:spcPts val="2400"/>
              </a:lnSpc>
              <a:spcAft>
                <a:spcPts val="600"/>
              </a:spcAft>
              <a:buNone/>
            </a:pPr>
            <a:r>
              <a:rPr lang="en-US" sz="2000" i="0" dirty="0" smtClean="0">
                <a:solidFill>
                  <a:srgbClr val="000000"/>
                </a:solidFill>
              </a:rPr>
              <a:t>• NSTX-U and MAST-U will provide H-mode access scaling for FNSF</a:t>
            </a:r>
          </a:p>
        </p:txBody>
      </p:sp>
    </p:spTree>
    <p:extLst>
      <p:ext uri="{BB962C8B-B14F-4D97-AF65-F5344CB8AC3E}">
        <p14:creationId xmlns:p14="http://schemas.microsoft.com/office/powerpoint/2010/main" val="2616804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40"/>
          <p:cNvSpPr>
            <a:spLocks noGrp="1"/>
          </p:cNvSpPr>
          <p:nvPr>
            <p:ph type="sldNum" sz="quarter" idx="12"/>
          </p:nvPr>
        </p:nvSpPr>
        <p:spPr>
          <a:xfrm>
            <a:off x="7010400" y="65436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B3E225C9-5E06-9048-8B86-4D3E30C17EA2}" type="slidenum">
              <a:rPr lang="en-US" sz="1400" b="0" i="0">
                <a:solidFill>
                  <a:schemeClr val="accent2"/>
                </a:solidFill>
                <a:latin typeface="Times" charset="0"/>
              </a:rPr>
              <a:pPr/>
              <a:t>23</a:t>
            </a:fld>
            <a:endParaRPr lang="en-US" sz="1400" b="0" i="0" dirty="0">
              <a:solidFill>
                <a:schemeClr val="accent2"/>
              </a:solidFill>
              <a:latin typeface="Times" charset="0"/>
            </a:endParaRPr>
          </a:p>
        </p:txBody>
      </p:sp>
      <p:sp>
        <p:nvSpPr>
          <p:cNvPr id="26626" name="Rectangle 43"/>
          <p:cNvSpPr>
            <a:spLocks noChangeArrowheads="1"/>
          </p:cNvSpPr>
          <p:nvPr/>
        </p:nvSpPr>
        <p:spPr bwMode="auto">
          <a:xfrm>
            <a:off x="0" y="-1587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2938"/>
              </a:lnSpc>
              <a:spcBef>
                <a:spcPct val="0"/>
              </a:spcBef>
              <a:spcAft>
                <a:spcPts val="600"/>
              </a:spcAft>
              <a:buFontTx/>
              <a:buNone/>
            </a:pPr>
            <a:r>
              <a:rPr lang="en-US" sz="2800" i="0" dirty="0" err="1" smtClean="0">
                <a:solidFill>
                  <a:srgbClr val="0923FF"/>
                </a:solidFill>
              </a:rPr>
              <a:t>Divertor</a:t>
            </a:r>
            <a:r>
              <a:rPr lang="en-US" sz="2800" i="0" dirty="0" smtClean="0">
                <a:solidFill>
                  <a:srgbClr val="0923FF"/>
                </a:solidFill>
              </a:rPr>
              <a:t> heat flux in Low-A regime</a:t>
            </a:r>
            <a:endParaRPr lang="en-US" sz="2800" i="0" dirty="0">
              <a:solidFill>
                <a:srgbClr val="0923FF"/>
              </a:solidFill>
            </a:endParaRPr>
          </a:p>
          <a:p>
            <a:pPr algn="ctr" eaLnBrk="0" hangingPunct="0">
              <a:lnSpc>
                <a:spcPts val="2938"/>
              </a:lnSpc>
              <a:spcBef>
                <a:spcPct val="0"/>
              </a:spcBef>
              <a:spcAft>
                <a:spcPts val="600"/>
              </a:spcAft>
              <a:buFontTx/>
              <a:buNone/>
            </a:pPr>
            <a:r>
              <a:rPr lang="en-US" sz="3600" i="0" baseline="30000" dirty="0">
                <a:solidFill>
                  <a:srgbClr val="FF0000"/>
                </a:solidFill>
              </a:rPr>
              <a:t>ST </a:t>
            </a:r>
            <a:r>
              <a:rPr lang="en-US" sz="3600" i="0" baseline="30000" dirty="0" smtClean="0">
                <a:solidFill>
                  <a:srgbClr val="FF0000"/>
                </a:solidFill>
              </a:rPr>
              <a:t>power flux</a:t>
            </a:r>
            <a:r>
              <a:rPr lang="en-US" sz="3600" i="0" dirty="0" smtClean="0">
                <a:solidFill>
                  <a:srgbClr val="FF0000"/>
                </a:solidFill>
              </a:rPr>
              <a:t> </a:t>
            </a:r>
            <a:r>
              <a:rPr lang="en-US" sz="3600" i="0" baseline="30000" dirty="0" smtClean="0">
                <a:solidFill>
                  <a:srgbClr val="FF0000"/>
                </a:solidFill>
              </a:rPr>
              <a:t>width </a:t>
            </a:r>
            <a:r>
              <a:rPr lang="en-US" sz="3600" i="0" baseline="30000" dirty="0">
                <a:solidFill>
                  <a:srgbClr val="FF0000"/>
                </a:solidFill>
              </a:rPr>
              <a:t>clearly shows 1/</a:t>
            </a:r>
            <a:r>
              <a:rPr lang="en-US" sz="3600" i="0" baseline="30000" dirty="0" err="1">
                <a:solidFill>
                  <a:srgbClr val="FF0000"/>
                </a:solidFill>
              </a:rPr>
              <a:t>Bp</a:t>
            </a:r>
            <a:r>
              <a:rPr lang="en-US" sz="3600" i="0" baseline="30000" dirty="0">
                <a:solidFill>
                  <a:srgbClr val="FF0000"/>
                </a:solidFill>
              </a:rPr>
              <a:t> variation</a:t>
            </a:r>
            <a:endParaRPr lang="en-US" sz="3600" i="0" dirty="0">
              <a:solidFill>
                <a:srgbClr val="FF0000"/>
              </a:solidFill>
            </a:endParaRPr>
          </a:p>
        </p:txBody>
      </p:sp>
      <p:sp>
        <p:nvSpPr>
          <p:cNvPr id="3" name="Rectangle 2"/>
          <p:cNvSpPr/>
          <p:nvPr/>
        </p:nvSpPr>
        <p:spPr>
          <a:xfrm>
            <a:off x="4749800" y="960428"/>
            <a:ext cx="4394200" cy="707886"/>
          </a:xfrm>
          <a:prstGeom prst="rect">
            <a:avLst/>
          </a:prstGeom>
        </p:spPr>
        <p:txBody>
          <a:bodyPr wrap="square">
            <a:spAutoFit/>
          </a:bodyPr>
          <a:lstStyle/>
          <a:p>
            <a:pPr>
              <a:buNone/>
            </a:pPr>
            <a:r>
              <a:rPr lang="en-US" sz="2000" i="0" dirty="0" smtClean="0">
                <a:solidFill>
                  <a:schemeClr val="tx1"/>
                </a:solidFill>
                <a:latin typeface="+mn-lt"/>
                <a:ea typeface="ÇlÇr ñæí©" charset="0"/>
              </a:rPr>
              <a:t>Most </a:t>
            </a:r>
            <a:r>
              <a:rPr lang="en-US" sz="2000" i="0" dirty="0" err="1" smtClean="0">
                <a:solidFill>
                  <a:schemeClr val="tx1"/>
                </a:solidFill>
                <a:latin typeface="+mn-lt"/>
                <a:ea typeface="ÇlÇr ñæí©" charset="0"/>
              </a:rPr>
              <a:t>divertor</a:t>
            </a:r>
            <a:r>
              <a:rPr lang="en-US" sz="2000" i="0" dirty="0" smtClean="0">
                <a:solidFill>
                  <a:schemeClr val="tx1"/>
                </a:solidFill>
                <a:latin typeface="+mn-lt"/>
                <a:ea typeface="ÇlÇr ñæí©" charset="0"/>
              </a:rPr>
              <a:t> power arrives </a:t>
            </a:r>
            <a:r>
              <a:rPr lang="en-US" sz="2000" i="0" dirty="0">
                <a:solidFill>
                  <a:schemeClr val="tx1"/>
                </a:solidFill>
                <a:latin typeface="+mn-lt"/>
                <a:ea typeface="ÇlÇr ñæí©" charset="0"/>
              </a:rPr>
              <a:t>at </a:t>
            </a:r>
            <a:r>
              <a:rPr lang="en-US" sz="2000" i="0" dirty="0" smtClean="0">
                <a:solidFill>
                  <a:schemeClr val="tx1"/>
                </a:solidFill>
                <a:latin typeface="+mn-lt"/>
                <a:ea typeface="ÇlÇr ñæí©" charset="0"/>
              </a:rPr>
              <a:t>outboard side in MAST and NSTX! </a:t>
            </a:r>
            <a:endParaRPr lang="en-US" sz="2000" dirty="0">
              <a:latin typeface="+mn-lt"/>
            </a:endParaRPr>
          </a:p>
        </p:txBody>
      </p:sp>
      <p:pic>
        <p:nvPicPr>
          <p:cNvPr id="25"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6267" y="1789023"/>
            <a:ext cx="1556582" cy="188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4549140" y="3726488"/>
            <a:ext cx="4429760" cy="307777"/>
          </a:xfrm>
          <a:prstGeom prst="rect">
            <a:avLst/>
          </a:prstGeom>
        </p:spPr>
        <p:txBody>
          <a:bodyPr wrap="square">
            <a:spAutoFit/>
          </a:bodyPr>
          <a:lstStyle/>
          <a:p>
            <a:pPr>
              <a:buNone/>
            </a:pPr>
            <a:r>
              <a:rPr lang="en-US" sz="1400" i="0" dirty="0" smtClean="0">
                <a:solidFill>
                  <a:schemeClr val="tx1"/>
                </a:solidFill>
                <a:latin typeface="+mn-lt"/>
                <a:ea typeface="ÇlÇr ñæí©" charset="0"/>
              </a:rPr>
              <a:t>Ratio of outboard power flux vs. inboard in MAST </a:t>
            </a:r>
            <a:endParaRPr lang="en-US" sz="1400" dirty="0">
              <a:latin typeface="+mn-lt"/>
            </a:endParaRPr>
          </a:p>
        </p:txBody>
      </p:sp>
      <p:sp>
        <p:nvSpPr>
          <p:cNvPr id="26" name="Right Arrow 25"/>
          <p:cNvSpPr/>
          <p:nvPr/>
        </p:nvSpPr>
        <p:spPr bwMode="auto">
          <a:xfrm rot="7969405">
            <a:off x="6368130" y="3255057"/>
            <a:ext cx="374528" cy="240281"/>
          </a:xfrm>
          <a:prstGeom prst="rightArrow">
            <a:avLst/>
          </a:prstGeom>
          <a:solidFill>
            <a:srgbClr val="FF0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8" name="Rectangle 27"/>
          <p:cNvSpPr/>
          <p:nvPr/>
        </p:nvSpPr>
        <p:spPr>
          <a:xfrm>
            <a:off x="139700" y="970588"/>
            <a:ext cx="4140200" cy="707886"/>
          </a:xfrm>
          <a:prstGeom prst="rect">
            <a:avLst/>
          </a:prstGeom>
        </p:spPr>
        <p:txBody>
          <a:bodyPr wrap="square">
            <a:spAutoFit/>
          </a:bodyPr>
          <a:lstStyle/>
          <a:p>
            <a:pPr>
              <a:buNone/>
            </a:pPr>
            <a:r>
              <a:rPr lang="en-US" sz="2000" i="0" dirty="0" smtClean="0">
                <a:solidFill>
                  <a:schemeClr val="tx1"/>
                </a:solidFill>
                <a:latin typeface="+mn-lt"/>
                <a:ea typeface="ÇlÇr ñæí©" charset="0"/>
                <a:cs typeface="Times New Roman"/>
              </a:rPr>
              <a:t>STs data breaks A degeneracy of power flux width study.</a:t>
            </a:r>
          </a:p>
        </p:txBody>
      </p:sp>
      <p:sp>
        <p:nvSpPr>
          <p:cNvPr id="5" name="Rectangle 4"/>
          <p:cNvSpPr/>
          <p:nvPr/>
        </p:nvSpPr>
        <p:spPr>
          <a:xfrm>
            <a:off x="279400" y="5221272"/>
            <a:ext cx="4064000" cy="1255728"/>
          </a:xfrm>
          <a:prstGeom prst="rect">
            <a:avLst/>
          </a:prstGeom>
          <a:solidFill>
            <a:schemeClr val="accent1">
              <a:lumMod val="20000"/>
              <a:lumOff val="80000"/>
            </a:schemeClr>
          </a:solidFill>
        </p:spPr>
        <p:txBody>
          <a:bodyPr wrap="square">
            <a:spAutoFit/>
          </a:bodyPr>
          <a:lstStyle/>
          <a:p>
            <a:pPr marL="182880" indent="-274320">
              <a:buNone/>
            </a:pPr>
            <a:r>
              <a:rPr lang="en-US" sz="1800" i="0" dirty="0" smtClean="0">
                <a:solidFill>
                  <a:schemeClr val="tx1"/>
                </a:solidFill>
                <a:ea typeface="ÇlÇr ñæí©" charset="0"/>
                <a:cs typeface="Times New Roman"/>
              </a:rPr>
              <a:t>*  </a:t>
            </a:r>
            <a:r>
              <a:rPr lang="en-US" sz="1800" i="0" dirty="0" smtClean="0">
                <a:solidFill>
                  <a:schemeClr val="tx1"/>
                </a:solidFill>
                <a:latin typeface="Helvetica Neue"/>
                <a:ea typeface="ÇlÇr ñæí©" charset="0"/>
                <a:cs typeface="Helvetica Neue"/>
              </a:rPr>
              <a:t>Unfavorable </a:t>
            </a:r>
            <a:r>
              <a:rPr lang="en-US" sz="1800" i="0" dirty="0" smtClean="0">
                <a:solidFill>
                  <a:schemeClr val="tx1"/>
                </a:solidFill>
                <a:ea typeface="ÇlÇr ñæí©" charset="0"/>
                <a:cs typeface="Times New Roman"/>
              </a:rPr>
              <a:t>for large size, </a:t>
            </a:r>
            <a:r>
              <a:rPr lang="en-US" sz="1800" i="0" dirty="0" err="1" smtClean="0">
                <a:solidFill>
                  <a:schemeClr val="tx1"/>
                </a:solidFill>
                <a:ea typeface="ÇlÇr ñæí©" charset="0"/>
                <a:cs typeface="Times New Roman"/>
              </a:rPr>
              <a:t>Ip</a:t>
            </a:r>
            <a:r>
              <a:rPr lang="en-US" sz="1800" i="0" dirty="0">
                <a:solidFill>
                  <a:schemeClr val="tx1"/>
                </a:solidFill>
                <a:ea typeface="ÇlÇr ñæí©" charset="0"/>
                <a:cs typeface="Times New Roman"/>
              </a:rPr>
              <a:t> </a:t>
            </a:r>
            <a:r>
              <a:rPr lang="en-US" sz="1800" i="0" dirty="0" smtClean="0">
                <a:solidFill>
                  <a:schemeClr val="tx1"/>
                </a:solidFill>
                <a:ea typeface="ÇlÇr ñæí©" charset="0"/>
                <a:cs typeface="Times New Roman"/>
              </a:rPr>
              <a:t>devices such as ITER and Demo</a:t>
            </a:r>
          </a:p>
          <a:p>
            <a:pPr marL="194310" indent="-285750"/>
            <a:r>
              <a:rPr lang="en-US" sz="1800" i="0" dirty="0">
                <a:solidFill>
                  <a:schemeClr val="tx1"/>
                </a:solidFill>
              </a:rPr>
              <a:t>"P </a:t>
            </a:r>
            <a:r>
              <a:rPr lang="en-US" sz="1800" i="0" dirty="0" smtClean="0">
                <a:solidFill>
                  <a:schemeClr val="tx1"/>
                </a:solidFill>
              </a:rPr>
              <a:t>B / R</a:t>
            </a:r>
            <a:r>
              <a:rPr lang="en-US" sz="1800" i="0" dirty="0">
                <a:solidFill>
                  <a:schemeClr val="tx1"/>
                </a:solidFill>
              </a:rPr>
              <a:t>" as the new heat flux </a:t>
            </a:r>
            <a:r>
              <a:rPr lang="en-US" sz="1800" i="0" dirty="0" smtClean="0">
                <a:solidFill>
                  <a:schemeClr val="tx1"/>
                </a:solidFill>
              </a:rPr>
              <a:t>metric which is favorable  for STs</a:t>
            </a:r>
            <a:endParaRPr lang="en-US" sz="1800" i="0" dirty="0" smtClean="0">
              <a:solidFill>
                <a:schemeClr val="tx1"/>
              </a:solidFill>
              <a:ea typeface="ÇlÇr ñæí©" charset="0"/>
              <a:cs typeface="Times New Roman"/>
            </a:endParaRPr>
          </a:p>
        </p:txBody>
      </p:sp>
      <p:sp>
        <p:nvSpPr>
          <p:cNvPr id="2" name="TextBox 1"/>
          <p:cNvSpPr txBox="1"/>
          <p:nvPr/>
        </p:nvSpPr>
        <p:spPr>
          <a:xfrm>
            <a:off x="6599767" y="3251199"/>
            <a:ext cx="1492716" cy="276999"/>
          </a:xfrm>
          <a:prstGeom prst="rect">
            <a:avLst/>
          </a:prstGeom>
          <a:noFill/>
        </p:spPr>
        <p:txBody>
          <a:bodyPr wrap="none" rtlCol="0">
            <a:spAutoFit/>
          </a:bodyPr>
          <a:lstStyle/>
          <a:p>
            <a:pPr>
              <a:buNone/>
            </a:pPr>
            <a:r>
              <a:rPr lang="en-US" i="0" dirty="0" err="1" smtClean="0">
                <a:solidFill>
                  <a:schemeClr val="tx1"/>
                </a:solidFill>
              </a:rPr>
              <a:t>Outboad</a:t>
            </a:r>
            <a:r>
              <a:rPr lang="en-US" i="0" dirty="0" smtClean="0">
                <a:solidFill>
                  <a:schemeClr val="tx1"/>
                </a:solidFill>
              </a:rPr>
              <a:t> heat flux</a:t>
            </a:r>
            <a:endParaRPr lang="en-US" i="0" dirty="0">
              <a:solidFill>
                <a:schemeClr val="tx1"/>
              </a:solidFill>
            </a:endParaRPr>
          </a:p>
        </p:txBody>
      </p:sp>
      <p:sp>
        <p:nvSpPr>
          <p:cNvPr id="10" name="TextBox 9"/>
          <p:cNvSpPr txBox="1"/>
          <p:nvPr/>
        </p:nvSpPr>
        <p:spPr>
          <a:xfrm>
            <a:off x="6955366" y="2472266"/>
            <a:ext cx="1940951" cy="523220"/>
          </a:xfrm>
          <a:prstGeom prst="rect">
            <a:avLst/>
          </a:prstGeom>
          <a:solidFill>
            <a:schemeClr val="accent5">
              <a:lumMod val="20000"/>
              <a:lumOff val="80000"/>
            </a:schemeClr>
          </a:solidFill>
          <a:ln>
            <a:solidFill>
              <a:srgbClr val="000000"/>
            </a:solidFill>
          </a:ln>
        </p:spPr>
        <p:txBody>
          <a:bodyPr wrap="none" rtlCol="0">
            <a:spAutoFit/>
          </a:bodyPr>
          <a:lstStyle/>
          <a:p>
            <a:pPr>
              <a:buNone/>
            </a:pPr>
            <a:r>
              <a:rPr lang="en-US" sz="2800" dirty="0" smtClean="0"/>
              <a:t>P</a:t>
            </a:r>
            <a:r>
              <a:rPr lang="en-US" sz="2800" baseline="-25000" dirty="0" smtClean="0"/>
              <a:t>OB</a:t>
            </a:r>
            <a:r>
              <a:rPr lang="en-US" sz="2800" dirty="0" smtClean="0"/>
              <a:t> &gt;&gt; P</a:t>
            </a:r>
            <a:r>
              <a:rPr lang="en-US" sz="2800" baseline="-25000" dirty="0" smtClean="0"/>
              <a:t>IB</a:t>
            </a:r>
            <a:endParaRPr lang="en-US" sz="2800" baseline="-25000" dirty="0"/>
          </a:p>
        </p:txBody>
      </p:sp>
      <p:sp>
        <p:nvSpPr>
          <p:cNvPr id="30" name="Right Arrow 29"/>
          <p:cNvSpPr/>
          <p:nvPr/>
        </p:nvSpPr>
        <p:spPr bwMode="auto">
          <a:xfrm rot="4019267">
            <a:off x="5938415" y="3320305"/>
            <a:ext cx="264371" cy="103085"/>
          </a:xfrm>
          <a:prstGeom prst="rightArrow">
            <a:avLst/>
          </a:prstGeom>
          <a:solidFill>
            <a:srgbClr val="FF66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1" name="TextBox 30"/>
          <p:cNvSpPr txBox="1"/>
          <p:nvPr/>
        </p:nvSpPr>
        <p:spPr>
          <a:xfrm>
            <a:off x="5029201" y="2950632"/>
            <a:ext cx="736600" cy="646331"/>
          </a:xfrm>
          <a:prstGeom prst="rect">
            <a:avLst/>
          </a:prstGeom>
          <a:noFill/>
        </p:spPr>
        <p:txBody>
          <a:bodyPr wrap="square" rtlCol="0">
            <a:spAutoFit/>
          </a:bodyPr>
          <a:lstStyle/>
          <a:p>
            <a:pPr>
              <a:buNone/>
            </a:pPr>
            <a:r>
              <a:rPr lang="en-US" i="0" dirty="0" err="1" smtClean="0">
                <a:solidFill>
                  <a:schemeClr val="tx1"/>
                </a:solidFill>
              </a:rPr>
              <a:t>Inboad</a:t>
            </a:r>
            <a:r>
              <a:rPr lang="en-US" i="0" dirty="0" smtClean="0">
                <a:solidFill>
                  <a:schemeClr val="tx1"/>
                </a:solidFill>
              </a:rPr>
              <a:t> heat flux</a:t>
            </a:r>
            <a:endParaRPr lang="en-US" i="0" dirty="0">
              <a:solidFill>
                <a:schemeClr val="tx1"/>
              </a:solidFill>
            </a:endParaRPr>
          </a:p>
        </p:txBody>
      </p:sp>
      <p:cxnSp>
        <p:nvCxnSpPr>
          <p:cNvPr id="14" name="Straight Arrow Connector 13"/>
          <p:cNvCxnSpPr/>
          <p:nvPr/>
        </p:nvCxnSpPr>
        <p:spPr bwMode="auto">
          <a:xfrm>
            <a:off x="5575300" y="3297767"/>
            <a:ext cx="431800" cy="55033"/>
          </a:xfrm>
          <a:prstGeom prst="straightConnector1">
            <a:avLst/>
          </a:prstGeom>
          <a:noFill/>
          <a:ln w="15875" cap="flat" cmpd="sng" algn="ctr">
            <a:solidFill>
              <a:schemeClr val="tx1"/>
            </a:solidFill>
            <a:prstDash val="solid"/>
            <a:round/>
            <a:headEnd type="none" w="med" len="med"/>
            <a:tailEnd type="arrow"/>
          </a:ln>
          <a:effectLst/>
        </p:spPr>
      </p:cxnSp>
      <p:grpSp>
        <p:nvGrpSpPr>
          <p:cNvPr id="32" name="Group 31"/>
          <p:cNvGrpSpPr/>
          <p:nvPr/>
        </p:nvGrpSpPr>
        <p:grpSpPr>
          <a:xfrm>
            <a:off x="4735545" y="4019050"/>
            <a:ext cx="3913154" cy="2251037"/>
            <a:chOff x="433388" y="1412776"/>
            <a:chExt cx="8311381" cy="4781112"/>
          </a:xfrm>
        </p:grpSpPr>
        <p:pic>
          <p:nvPicPr>
            <p:cNvPr id="3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7906" b="1427"/>
            <a:stretch/>
          </p:blipFill>
          <p:spPr bwMode="auto">
            <a:xfrm>
              <a:off x="433388" y="5517232"/>
              <a:ext cx="8277225" cy="676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9" b="34566"/>
            <a:stretch/>
          </p:blipFill>
          <p:spPr bwMode="auto">
            <a:xfrm>
              <a:off x="467544" y="1412776"/>
              <a:ext cx="8277225" cy="415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Rectangle 10"/>
          <p:cNvSpPr/>
          <p:nvPr/>
        </p:nvSpPr>
        <p:spPr bwMode="auto">
          <a:xfrm>
            <a:off x="5198533" y="4419600"/>
            <a:ext cx="571500" cy="249767"/>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5" name="TextBox 34"/>
          <p:cNvSpPr txBox="1"/>
          <p:nvPr/>
        </p:nvSpPr>
        <p:spPr>
          <a:xfrm>
            <a:off x="5249334" y="4394200"/>
            <a:ext cx="765980" cy="276999"/>
          </a:xfrm>
          <a:prstGeom prst="rect">
            <a:avLst/>
          </a:prstGeom>
          <a:noFill/>
        </p:spPr>
        <p:txBody>
          <a:bodyPr wrap="none" rtlCol="0">
            <a:spAutoFit/>
          </a:bodyPr>
          <a:lstStyle/>
          <a:p>
            <a:pPr>
              <a:buNone/>
            </a:pPr>
            <a:r>
              <a:rPr lang="en-US" i="0" dirty="0" smtClean="0">
                <a:solidFill>
                  <a:srgbClr val="000000"/>
                </a:solidFill>
              </a:rPr>
              <a:t>P</a:t>
            </a:r>
            <a:r>
              <a:rPr lang="en-US" i="0" baseline="-25000" dirty="0" smtClean="0">
                <a:solidFill>
                  <a:srgbClr val="000000"/>
                </a:solidFill>
              </a:rPr>
              <a:t>IB</a:t>
            </a:r>
            <a:r>
              <a:rPr lang="en-US" i="0" dirty="0" smtClean="0">
                <a:solidFill>
                  <a:srgbClr val="000000"/>
                </a:solidFill>
              </a:rPr>
              <a:t> (kW)</a:t>
            </a:r>
            <a:endParaRPr lang="en-US" i="0" dirty="0">
              <a:solidFill>
                <a:srgbClr val="000000"/>
              </a:solidFill>
            </a:endParaRPr>
          </a:p>
        </p:txBody>
      </p:sp>
      <p:sp>
        <p:nvSpPr>
          <p:cNvPr id="12" name="Rectangle 11"/>
          <p:cNvSpPr/>
          <p:nvPr/>
        </p:nvSpPr>
        <p:spPr bwMode="auto">
          <a:xfrm>
            <a:off x="4682067" y="4224867"/>
            <a:ext cx="245533" cy="986366"/>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6" name="Rectangle 35"/>
          <p:cNvSpPr/>
          <p:nvPr/>
        </p:nvSpPr>
        <p:spPr bwMode="auto">
          <a:xfrm>
            <a:off x="5198533" y="5058834"/>
            <a:ext cx="571500" cy="249767"/>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7" name="TextBox 36"/>
          <p:cNvSpPr txBox="1"/>
          <p:nvPr/>
        </p:nvSpPr>
        <p:spPr>
          <a:xfrm>
            <a:off x="5262034" y="5024967"/>
            <a:ext cx="817276" cy="276999"/>
          </a:xfrm>
          <a:prstGeom prst="rect">
            <a:avLst/>
          </a:prstGeom>
          <a:noFill/>
        </p:spPr>
        <p:txBody>
          <a:bodyPr wrap="none" rtlCol="0">
            <a:spAutoFit/>
          </a:bodyPr>
          <a:lstStyle/>
          <a:p>
            <a:pPr>
              <a:buNone/>
            </a:pPr>
            <a:r>
              <a:rPr lang="en-US" i="0" dirty="0" smtClean="0">
                <a:solidFill>
                  <a:srgbClr val="000000"/>
                </a:solidFill>
              </a:rPr>
              <a:t>P</a:t>
            </a:r>
            <a:r>
              <a:rPr lang="en-US" i="0" baseline="-25000" dirty="0" smtClean="0">
                <a:solidFill>
                  <a:srgbClr val="000000"/>
                </a:solidFill>
              </a:rPr>
              <a:t>OB</a:t>
            </a:r>
            <a:r>
              <a:rPr lang="en-US" i="0" dirty="0" smtClean="0">
                <a:solidFill>
                  <a:srgbClr val="000000"/>
                </a:solidFill>
              </a:rPr>
              <a:t> (kW)</a:t>
            </a:r>
            <a:endParaRPr lang="en-US" i="0" dirty="0">
              <a:solidFill>
                <a:srgbClr val="000000"/>
              </a:solidFill>
            </a:endParaRPr>
          </a:p>
        </p:txBody>
      </p:sp>
      <p:sp>
        <p:nvSpPr>
          <p:cNvPr id="38" name="Rectangle 37"/>
          <p:cNvSpPr/>
          <p:nvPr/>
        </p:nvSpPr>
        <p:spPr bwMode="auto">
          <a:xfrm>
            <a:off x="7543800" y="5668432"/>
            <a:ext cx="927100" cy="249767"/>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40" name="TextBox 39"/>
          <p:cNvSpPr txBox="1"/>
          <p:nvPr/>
        </p:nvSpPr>
        <p:spPr>
          <a:xfrm>
            <a:off x="7573435" y="5659966"/>
            <a:ext cx="697627" cy="276999"/>
          </a:xfrm>
          <a:prstGeom prst="rect">
            <a:avLst/>
          </a:prstGeom>
          <a:noFill/>
        </p:spPr>
        <p:txBody>
          <a:bodyPr wrap="none" rtlCol="0">
            <a:spAutoFit/>
          </a:bodyPr>
          <a:lstStyle/>
          <a:p>
            <a:pPr>
              <a:buNone/>
            </a:pPr>
            <a:r>
              <a:rPr lang="en-US" i="0" dirty="0" smtClean="0">
                <a:solidFill>
                  <a:srgbClr val="000000"/>
                </a:solidFill>
              </a:rPr>
              <a:t>P</a:t>
            </a:r>
            <a:r>
              <a:rPr lang="en-US" i="0" baseline="-25000" dirty="0" smtClean="0">
                <a:solidFill>
                  <a:srgbClr val="000000"/>
                </a:solidFill>
              </a:rPr>
              <a:t>OB</a:t>
            </a:r>
            <a:r>
              <a:rPr lang="en-US" i="0" dirty="0" smtClean="0">
                <a:solidFill>
                  <a:srgbClr val="000000"/>
                </a:solidFill>
              </a:rPr>
              <a:t>/P</a:t>
            </a:r>
            <a:r>
              <a:rPr lang="en-US" i="0" baseline="-25000" dirty="0" smtClean="0">
                <a:solidFill>
                  <a:srgbClr val="000000"/>
                </a:solidFill>
              </a:rPr>
              <a:t>IB</a:t>
            </a:r>
            <a:r>
              <a:rPr lang="en-US" i="0" dirty="0" smtClean="0">
                <a:solidFill>
                  <a:srgbClr val="000000"/>
                </a:solidFill>
              </a:rPr>
              <a:t> </a:t>
            </a:r>
            <a:endParaRPr lang="en-US" i="0" dirty="0">
              <a:solidFill>
                <a:srgbClr val="000000"/>
              </a:solidFill>
            </a:endParaRPr>
          </a:p>
        </p:txBody>
      </p:sp>
      <p:sp>
        <p:nvSpPr>
          <p:cNvPr id="17" name="Rectangle 16"/>
          <p:cNvSpPr/>
          <p:nvPr/>
        </p:nvSpPr>
        <p:spPr bwMode="auto">
          <a:xfrm>
            <a:off x="6637867" y="6129867"/>
            <a:ext cx="431800" cy="148166"/>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42" name="TextBox 41"/>
          <p:cNvSpPr txBox="1"/>
          <p:nvPr/>
        </p:nvSpPr>
        <p:spPr>
          <a:xfrm>
            <a:off x="6464292" y="5994403"/>
            <a:ext cx="774571" cy="276999"/>
          </a:xfrm>
          <a:prstGeom prst="rect">
            <a:avLst/>
          </a:prstGeom>
          <a:noFill/>
        </p:spPr>
        <p:txBody>
          <a:bodyPr wrap="none" rtlCol="0">
            <a:spAutoFit/>
          </a:bodyPr>
          <a:lstStyle/>
          <a:p>
            <a:pPr>
              <a:buNone/>
            </a:pPr>
            <a:r>
              <a:rPr lang="en-US" i="0" dirty="0" smtClean="0">
                <a:solidFill>
                  <a:srgbClr val="000000"/>
                </a:solidFill>
              </a:rPr>
              <a:t>Time (s)</a:t>
            </a:r>
            <a:endParaRPr lang="en-US" i="0" dirty="0">
              <a:solidFill>
                <a:srgbClr val="000000"/>
              </a:solidFill>
            </a:endParaRPr>
          </a:p>
        </p:txBody>
      </p:sp>
      <p:sp>
        <p:nvSpPr>
          <p:cNvPr id="46" name="Text Box 9"/>
          <p:cNvSpPr txBox="1">
            <a:spLocks/>
          </p:cNvSpPr>
          <p:nvPr/>
        </p:nvSpPr>
        <p:spPr bwMode="auto">
          <a:xfrm>
            <a:off x="6622702" y="6187863"/>
            <a:ext cx="2521298" cy="32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G.F</a:t>
            </a:r>
            <a:r>
              <a:rPr lang="en-US" sz="1200" b="0" i="0" dirty="0">
                <a:latin typeface="+mn-lt"/>
                <a:cs typeface="Times New Roman"/>
              </a:rPr>
              <a:t>. </a:t>
            </a:r>
            <a:r>
              <a:rPr lang="en-US" sz="1200" b="0" i="0" dirty="0" err="1">
                <a:latin typeface="+mn-lt"/>
                <a:cs typeface="Times New Roman"/>
              </a:rPr>
              <a:t>Counsell</a:t>
            </a:r>
            <a:r>
              <a:rPr lang="en-US" sz="1200" b="0" i="0" dirty="0">
                <a:latin typeface="+mn-lt"/>
                <a:cs typeface="Times New Roman"/>
              </a:rPr>
              <a:t> et al., </a:t>
            </a:r>
            <a:r>
              <a:rPr lang="en-US" sz="1200" b="0" i="0" dirty="0" smtClean="0">
                <a:latin typeface="+mn-lt"/>
                <a:cs typeface="Times New Roman"/>
              </a:rPr>
              <a:t>PPCF (</a:t>
            </a:r>
            <a:r>
              <a:rPr lang="en-US" sz="1200" b="0" i="0" dirty="0">
                <a:latin typeface="+mn-lt"/>
                <a:cs typeface="Times New Roman"/>
              </a:rPr>
              <a:t>2002</a:t>
            </a:r>
            <a:r>
              <a:rPr lang="en-US" sz="1200" b="0" i="0" dirty="0" smtClean="0">
                <a:latin typeface="+mn-lt"/>
                <a:cs typeface="Times New Roman"/>
              </a:rPr>
              <a:t>)</a:t>
            </a:r>
            <a:endParaRPr lang="en-US" sz="1200" b="0" i="0" dirty="0">
              <a:latin typeface="+mn-lt"/>
              <a:cs typeface="Times New Roman"/>
            </a:endParaRPr>
          </a:p>
        </p:txBody>
      </p:sp>
      <p:sp>
        <p:nvSpPr>
          <p:cNvPr id="47" name="Rectangle 46"/>
          <p:cNvSpPr/>
          <p:nvPr/>
        </p:nvSpPr>
        <p:spPr>
          <a:xfrm>
            <a:off x="761184" y="4913561"/>
            <a:ext cx="3279113" cy="276999"/>
          </a:xfrm>
          <a:prstGeom prst="rect">
            <a:avLst/>
          </a:prstGeom>
        </p:spPr>
        <p:txBody>
          <a:bodyPr wrap="none">
            <a:spAutoFit/>
          </a:bodyPr>
          <a:lstStyle/>
          <a:p>
            <a:pPr lvl="0">
              <a:buNone/>
            </a:pPr>
            <a:r>
              <a:rPr lang="en-US" b="0" i="0" dirty="0" smtClean="0">
                <a:solidFill>
                  <a:srgbClr val="000000"/>
                </a:solidFill>
              </a:rPr>
              <a:t>Heuristic model by R.J</a:t>
            </a:r>
            <a:r>
              <a:rPr lang="en-US" b="0" i="0" dirty="0">
                <a:solidFill>
                  <a:srgbClr val="000000"/>
                </a:solidFill>
              </a:rPr>
              <a:t>. </a:t>
            </a:r>
            <a:r>
              <a:rPr lang="en-US" b="0" i="0" dirty="0" err="1">
                <a:solidFill>
                  <a:srgbClr val="000000"/>
                </a:solidFill>
              </a:rPr>
              <a:t>Goldston</a:t>
            </a:r>
            <a:r>
              <a:rPr lang="en-US" b="0" i="0" dirty="0">
                <a:solidFill>
                  <a:srgbClr val="000000"/>
                </a:solidFill>
              </a:rPr>
              <a:t>, </a:t>
            </a:r>
            <a:r>
              <a:rPr lang="en-US" b="0" i="0" dirty="0" smtClean="0">
                <a:solidFill>
                  <a:srgbClr val="000000"/>
                </a:solidFill>
              </a:rPr>
              <a:t>NF (</a:t>
            </a:r>
            <a:r>
              <a:rPr lang="en-US" b="0" i="0" dirty="0">
                <a:solidFill>
                  <a:srgbClr val="000000"/>
                </a:solidFill>
              </a:rPr>
              <a:t>2012).</a:t>
            </a:r>
          </a:p>
        </p:txBody>
      </p:sp>
      <p:sp>
        <p:nvSpPr>
          <p:cNvPr id="48" name="TextBox 47"/>
          <p:cNvSpPr txBox="1"/>
          <p:nvPr/>
        </p:nvSpPr>
        <p:spPr>
          <a:xfrm>
            <a:off x="6261101" y="4093634"/>
            <a:ext cx="762048" cy="276999"/>
          </a:xfrm>
          <a:prstGeom prst="rect">
            <a:avLst/>
          </a:prstGeom>
          <a:noFill/>
        </p:spPr>
        <p:txBody>
          <a:bodyPr wrap="none" rtlCol="0">
            <a:spAutoFit/>
          </a:bodyPr>
          <a:lstStyle/>
          <a:p>
            <a:pPr>
              <a:buNone/>
            </a:pPr>
            <a:r>
              <a:rPr lang="en-US" i="0" dirty="0" smtClean="0">
                <a:solidFill>
                  <a:srgbClr val="000000"/>
                </a:solidFill>
              </a:rPr>
              <a:t>~ 40 kW</a:t>
            </a:r>
            <a:endParaRPr lang="en-US" i="0" dirty="0">
              <a:solidFill>
                <a:srgbClr val="000000"/>
              </a:solidFill>
            </a:endParaRPr>
          </a:p>
        </p:txBody>
      </p:sp>
      <p:sp>
        <p:nvSpPr>
          <p:cNvPr id="49" name="TextBox 48"/>
          <p:cNvSpPr txBox="1"/>
          <p:nvPr/>
        </p:nvSpPr>
        <p:spPr>
          <a:xfrm>
            <a:off x="6430435" y="4724400"/>
            <a:ext cx="719067" cy="276999"/>
          </a:xfrm>
          <a:prstGeom prst="rect">
            <a:avLst/>
          </a:prstGeom>
          <a:noFill/>
        </p:spPr>
        <p:txBody>
          <a:bodyPr wrap="none" rtlCol="0">
            <a:spAutoFit/>
          </a:bodyPr>
          <a:lstStyle/>
          <a:p>
            <a:pPr>
              <a:buNone/>
            </a:pPr>
            <a:r>
              <a:rPr lang="en-US" i="0" dirty="0" smtClean="0">
                <a:solidFill>
                  <a:srgbClr val="000000"/>
                </a:solidFill>
              </a:rPr>
              <a:t>~ 2 MW</a:t>
            </a:r>
            <a:endParaRPr lang="en-US" i="0" dirty="0">
              <a:solidFill>
                <a:srgbClr val="000000"/>
              </a:solidFill>
            </a:endParaRPr>
          </a:p>
        </p:txBody>
      </p:sp>
      <p:sp>
        <p:nvSpPr>
          <p:cNvPr id="50" name="TextBox 49"/>
          <p:cNvSpPr txBox="1"/>
          <p:nvPr/>
        </p:nvSpPr>
        <p:spPr>
          <a:xfrm>
            <a:off x="6735234" y="5317067"/>
            <a:ext cx="488460" cy="276999"/>
          </a:xfrm>
          <a:prstGeom prst="rect">
            <a:avLst/>
          </a:prstGeom>
          <a:noFill/>
        </p:spPr>
        <p:txBody>
          <a:bodyPr wrap="none" rtlCol="0">
            <a:spAutoFit/>
          </a:bodyPr>
          <a:lstStyle/>
          <a:p>
            <a:pPr>
              <a:buNone/>
            </a:pPr>
            <a:r>
              <a:rPr lang="en-US" i="0" dirty="0" smtClean="0">
                <a:solidFill>
                  <a:srgbClr val="000000"/>
                </a:solidFill>
              </a:rPr>
              <a:t>~ 50</a:t>
            </a:r>
            <a:endParaRPr lang="en-US" i="0" dirty="0">
              <a:solidFill>
                <a:srgbClr val="000000"/>
              </a:solidFill>
            </a:endParaRPr>
          </a:p>
        </p:txBody>
      </p:sp>
      <p:pic>
        <p:nvPicPr>
          <p:cNvPr id="39" name="Picture 38" descr="Screen Shot 2013-02-12 at 10.06.50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800" y="1669809"/>
            <a:ext cx="3492500" cy="3238700"/>
          </a:xfrm>
          <a:prstGeom prst="rect">
            <a:avLst/>
          </a:prstGeom>
        </p:spPr>
      </p:pic>
      <p:sp>
        <p:nvSpPr>
          <p:cNvPr id="41" name="Oval 40"/>
          <p:cNvSpPr/>
          <p:nvPr/>
        </p:nvSpPr>
        <p:spPr bwMode="auto">
          <a:xfrm>
            <a:off x="1033780" y="2235200"/>
            <a:ext cx="1036320" cy="2021840"/>
          </a:xfrm>
          <a:prstGeom prst="ellipse">
            <a:avLst/>
          </a:prstGeom>
          <a:no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43" name="Left Arrow 42"/>
          <p:cNvSpPr/>
          <p:nvPr/>
        </p:nvSpPr>
        <p:spPr bwMode="auto">
          <a:xfrm rot="20460000">
            <a:off x="2048220" y="2688908"/>
            <a:ext cx="835714" cy="258329"/>
          </a:xfrm>
          <a:prstGeom prst="leftArrow">
            <a:avLst/>
          </a:prstGeom>
          <a:solidFill>
            <a:srgbClr val="EEF9F4"/>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44" name="Text Box 27"/>
          <p:cNvSpPr txBox="1">
            <a:spLocks/>
          </p:cNvSpPr>
          <p:nvPr/>
        </p:nvSpPr>
        <p:spPr bwMode="auto">
          <a:xfrm>
            <a:off x="2346960" y="1762025"/>
            <a:ext cx="2042160" cy="3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T</a:t>
            </a:r>
            <a:r>
              <a:rPr lang="en-US" sz="1200" b="0" i="0" dirty="0">
                <a:latin typeface="+mn-lt"/>
                <a:cs typeface="Times New Roman"/>
              </a:rPr>
              <a:t>. </a:t>
            </a:r>
            <a:r>
              <a:rPr lang="en-US" sz="1200" b="0" i="0" dirty="0" err="1">
                <a:latin typeface="+mn-lt"/>
                <a:cs typeface="Times New Roman"/>
              </a:rPr>
              <a:t>Eich</a:t>
            </a:r>
            <a:r>
              <a:rPr lang="en-US" sz="1200" b="0" i="0" dirty="0">
                <a:latin typeface="+mn-lt"/>
                <a:cs typeface="Times New Roman"/>
              </a:rPr>
              <a:t> et al., </a:t>
            </a:r>
            <a:r>
              <a:rPr lang="en-US" sz="1200" b="0" i="0" dirty="0" smtClean="0">
                <a:latin typeface="+mn-lt"/>
                <a:cs typeface="Times New Roman"/>
              </a:rPr>
              <a:t>NF </a:t>
            </a:r>
            <a:r>
              <a:rPr lang="en-US" sz="1200" b="0" i="0" dirty="0">
                <a:latin typeface="+mn-lt"/>
                <a:cs typeface="Times New Roman"/>
              </a:rPr>
              <a:t>(2013</a:t>
            </a:r>
            <a:r>
              <a:rPr lang="en-US" sz="1200" b="0" i="0" dirty="0" smtClean="0">
                <a:latin typeface="+mn-lt"/>
                <a:cs typeface="Times New Roman"/>
              </a:rPr>
              <a:t>).  </a:t>
            </a:r>
            <a:endParaRPr lang="en-US" sz="1200" b="0" i="0" dirty="0">
              <a:latin typeface="+mn-lt"/>
              <a:cs typeface="Times New Roman"/>
            </a:endParaRPr>
          </a:p>
          <a:p>
            <a:pPr lvl="0" defTabSz="914400"/>
            <a:endParaRPr lang="en-US" sz="1200" b="0" i="0" dirty="0">
              <a:latin typeface="+mn-lt"/>
              <a:cs typeface="Times New Roman"/>
            </a:endParaRPr>
          </a:p>
        </p:txBody>
      </p:sp>
    </p:spTree>
    <p:extLst>
      <p:ext uri="{BB962C8B-B14F-4D97-AF65-F5344CB8AC3E}">
        <p14:creationId xmlns:p14="http://schemas.microsoft.com/office/powerpoint/2010/main" val="34878348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20661"/>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a:lnSpc>
                <a:spcPts val="2400"/>
              </a:lnSpc>
              <a:spcAft>
                <a:spcPts val="600"/>
              </a:spcAft>
              <a:buNone/>
            </a:pPr>
            <a:r>
              <a:rPr lang="en-US" sz="2000" i="0" dirty="0" smtClean="0">
                <a:solidFill>
                  <a:srgbClr val="0816FF"/>
                </a:solidFill>
              </a:rPr>
              <a:t>NBI </a:t>
            </a:r>
            <a:r>
              <a:rPr lang="en-US" sz="2000" i="0" dirty="0">
                <a:solidFill>
                  <a:srgbClr val="0816FF"/>
                </a:solidFill>
              </a:rPr>
              <a:t>heated ST plasmas provide an excellent </a:t>
            </a:r>
            <a:r>
              <a:rPr lang="en-US" sz="2000" i="0" dirty="0" err="1">
                <a:solidFill>
                  <a:srgbClr val="0816FF"/>
                </a:solidFill>
              </a:rPr>
              <a:t>testbed</a:t>
            </a:r>
            <a:r>
              <a:rPr lang="en-US" sz="2000" i="0" dirty="0">
                <a:solidFill>
                  <a:srgbClr val="0816FF"/>
                </a:solidFill>
              </a:rPr>
              <a:t> for </a:t>
            </a:r>
            <a:r>
              <a:rPr lang="en-US" sz="2000" i="0" dirty="0">
                <a:solidFill>
                  <a:srgbClr val="0816FF"/>
                </a:solidFill>
                <a:latin typeface="Symbol" charset="2"/>
                <a:cs typeface="Symbol" charset="2"/>
              </a:rPr>
              <a:t>a</a:t>
            </a:r>
            <a:r>
              <a:rPr lang="en-US" sz="2000" i="0" dirty="0">
                <a:solidFill>
                  <a:srgbClr val="0816FF"/>
                </a:solidFill>
              </a:rPr>
              <a:t>-particle </a:t>
            </a:r>
            <a:r>
              <a:rPr lang="en-US" sz="2000" i="0" dirty="0" smtClean="0">
                <a:solidFill>
                  <a:srgbClr val="0816FF"/>
                </a:solidFill>
              </a:rPr>
              <a:t>physics</a:t>
            </a:r>
          </a:p>
          <a:p>
            <a:pPr algn="ctr">
              <a:lnSpc>
                <a:spcPts val="2400"/>
              </a:lnSpc>
              <a:spcAft>
                <a:spcPts val="600"/>
              </a:spcAft>
              <a:buNone/>
            </a:pPr>
            <a:r>
              <a:rPr lang="en-US" sz="2400" i="0" dirty="0" err="1">
                <a:solidFill>
                  <a:srgbClr val="FF0000"/>
                </a:solidFill>
              </a:rPr>
              <a:t>Alfvenic</a:t>
            </a:r>
            <a:r>
              <a:rPr lang="en-US" sz="2400" i="0" dirty="0">
                <a:solidFill>
                  <a:srgbClr val="FF0000"/>
                </a:solidFill>
              </a:rPr>
              <a:t> modes </a:t>
            </a:r>
            <a:r>
              <a:rPr lang="en-US" sz="2400" i="0" dirty="0" smtClean="0">
                <a:solidFill>
                  <a:srgbClr val="FF0000"/>
                </a:solidFill>
              </a:rPr>
              <a:t>readily accessed due </a:t>
            </a:r>
            <a:r>
              <a:rPr lang="en-US" sz="2400" i="0" dirty="0">
                <a:solidFill>
                  <a:srgbClr val="FF0000"/>
                </a:solidFill>
              </a:rPr>
              <a:t>to </a:t>
            </a:r>
            <a:r>
              <a:rPr lang="en-US" sz="2400" i="0" dirty="0" smtClean="0">
                <a:solidFill>
                  <a:srgbClr val="FF0000"/>
                </a:solidFill>
              </a:rPr>
              <a:t>high </a:t>
            </a:r>
            <a:r>
              <a:rPr lang="en-US" sz="2400" i="0" dirty="0" err="1">
                <a:solidFill>
                  <a:srgbClr val="FF0000"/>
                </a:solidFill>
              </a:rPr>
              <a:t>V</a:t>
            </a:r>
            <a:r>
              <a:rPr lang="en-US" sz="2400" i="0" baseline="-25000" dirty="0" err="1">
                <a:solidFill>
                  <a:srgbClr val="FF0000"/>
                </a:solidFill>
                <a:latin typeface="Symbol" charset="2"/>
                <a:cs typeface="Symbol" charset="2"/>
              </a:rPr>
              <a:t>a</a:t>
            </a:r>
            <a:r>
              <a:rPr lang="en-US" sz="2400" i="0" dirty="0">
                <a:solidFill>
                  <a:srgbClr val="FF0000"/>
                </a:solidFill>
              </a:rPr>
              <a:t> &gt; </a:t>
            </a:r>
            <a:r>
              <a:rPr lang="en-US" sz="2400" i="0" dirty="0" err="1">
                <a:solidFill>
                  <a:srgbClr val="FF0000"/>
                </a:solidFill>
              </a:rPr>
              <a:t>V</a:t>
            </a:r>
            <a:r>
              <a:rPr lang="en-US" sz="2400" i="0" baseline="-25000" dirty="0" err="1">
                <a:solidFill>
                  <a:srgbClr val="FF0000"/>
                </a:solidFill>
              </a:rPr>
              <a:t>Alf</a:t>
            </a:r>
            <a:r>
              <a:rPr lang="en-US" sz="2400" i="0" baseline="-25000" dirty="0">
                <a:solidFill>
                  <a:srgbClr val="FF0000"/>
                </a:solidFill>
              </a:rPr>
              <a:t> </a:t>
            </a:r>
            <a:endParaRPr lang="en-US" sz="2400" i="0" dirty="0">
              <a:solidFill>
                <a:srgbClr val="FF0000"/>
              </a:solidFill>
            </a:endParaRPr>
          </a:p>
        </p:txBody>
      </p:sp>
      <p:sp>
        <p:nvSpPr>
          <p:cNvPr id="5" name="TextBox 4"/>
          <p:cNvSpPr txBox="1"/>
          <p:nvPr/>
        </p:nvSpPr>
        <p:spPr>
          <a:xfrm>
            <a:off x="-685800" y="4724400"/>
            <a:ext cx="238542" cy="276999"/>
          </a:xfrm>
          <a:prstGeom prst="rect">
            <a:avLst/>
          </a:prstGeom>
          <a:noFill/>
        </p:spPr>
        <p:txBody>
          <a:bodyPr wrap="none" rtlCol="0">
            <a:spAutoFit/>
          </a:bodyPr>
          <a:lstStyle/>
          <a:p>
            <a:endParaRPr lang="en-US"/>
          </a:p>
        </p:txBody>
      </p:sp>
      <p:sp>
        <p:nvSpPr>
          <p:cNvPr id="51" name="Rectangle 50"/>
          <p:cNvSpPr/>
          <p:nvPr/>
        </p:nvSpPr>
        <p:spPr>
          <a:xfrm>
            <a:off x="1168401" y="2847648"/>
            <a:ext cx="2374900" cy="338554"/>
          </a:xfrm>
          <a:prstGeom prst="rect">
            <a:avLst/>
          </a:prstGeom>
        </p:spPr>
        <p:txBody>
          <a:bodyPr wrap="square">
            <a:spAutoFit/>
          </a:bodyPr>
          <a:lstStyle/>
          <a:p>
            <a:pPr>
              <a:buNone/>
            </a:pPr>
            <a:r>
              <a:rPr lang="en-US" sz="1600" i="0" dirty="0" smtClean="0">
                <a:solidFill>
                  <a:schemeClr val="tx1"/>
                </a:solidFill>
                <a:ea typeface="ÇlÇr ñæí©" charset="0"/>
              </a:rPr>
              <a:t>EP parameter space</a:t>
            </a:r>
            <a:endParaRPr lang="en-US" sz="1600" dirty="0"/>
          </a:p>
        </p:txBody>
      </p:sp>
      <p:sp>
        <p:nvSpPr>
          <p:cNvPr id="52" name="TextBox 51"/>
          <p:cNvSpPr txBox="1"/>
          <p:nvPr/>
        </p:nvSpPr>
        <p:spPr>
          <a:xfrm>
            <a:off x="355600" y="932181"/>
            <a:ext cx="8559800" cy="1975926"/>
          </a:xfrm>
          <a:prstGeom prst="rect">
            <a:avLst/>
          </a:prstGeom>
          <a:noFill/>
        </p:spPr>
        <p:txBody>
          <a:bodyPr wrap="square" rtlCol="0">
            <a:spAutoFit/>
          </a:bodyPr>
          <a:lstStyle/>
          <a:p>
            <a:pPr marL="285750" indent="-285750">
              <a:buFont typeface="Arial"/>
              <a:buChar char="•"/>
            </a:pPr>
            <a:r>
              <a:rPr lang="en-US" sz="1800" i="0" dirty="0" smtClean="0">
                <a:solidFill>
                  <a:srgbClr val="000000"/>
                </a:solidFill>
                <a:latin typeface="Symbol" charset="2"/>
                <a:cs typeface="Symbol" charset="2"/>
              </a:rPr>
              <a:t>a</a:t>
            </a:r>
            <a:r>
              <a:rPr lang="en-US" sz="1800" i="0" dirty="0">
                <a:solidFill>
                  <a:srgbClr val="000000"/>
                </a:solidFill>
              </a:rPr>
              <a:t>-</a:t>
            </a:r>
            <a:r>
              <a:rPr lang="en-US" sz="1800" i="0" dirty="0" smtClean="0">
                <a:solidFill>
                  <a:srgbClr val="000000"/>
                </a:solidFill>
              </a:rPr>
              <a:t>particles couples to Alfven-type mode strongly when </a:t>
            </a:r>
            <a:r>
              <a:rPr lang="en-US" sz="1800" i="0" dirty="0" err="1" smtClean="0">
                <a:solidFill>
                  <a:srgbClr val="000000"/>
                </a:solidFill>
              </a:rPr>
              <a:t>V</a:t>
            </a:r>
            <a:r>
              <a:rPr lang="en-US" sz="1800" i="0" baseline="-25000" dirty="0" err="1" smtClean="0">
                <a:solidFill>
                  <a:srgbClr val="000000"/>
                </a:solidFill>
                <a:latin typeface="Symbol" charset="2"/>
                <a:cs typeface="Symbol" charset="2"/>
              </a:rPr>
              <a:t>a</a:t>
            </a:r>
            <a:r>
              <a:rPr lang="en-US" sz="1800" i="0" dirty="0" smtClean="0">
                <a:solidFill>
                  <a:srgbClr val="000000"/>
                </a:solidFill>
              </a:rPr>
              <a:t> &gt; </a:t>
            </a:r>
            <a:r>
              <a:rPr lang="en-US" sz="1800" i="0" dirty="0" err="1" smtClean="0">
                <a:solidFill>
                  <a:srgbClr val="000000"/>
                </a:solidFill>
              </a:rPr>
              <a:t>V</a:t>
            </a:r>
            <a:r>
              <a:rPr lang="en-US" sz="1800" i="0" baseline="-25000" dirty="0" err="1" smtClean="0">
                <a:solidFill>
                  <a:srgbClr val="000000"/>
                </a:solidFill>
              </a:rPr>
              <a:t>Alf</a:t>
            </a:r>
            <a:r>
              <a:rPr lang="en-US" sz="1800" i="0" baseline="-25000" dirty="0" smtClean="0">
                <a:solidFill>
                  <a:srgbClr val="000000"/>
                </a:solidFill>
              </a:rPr>
              <a:t>  </a:t>
            </a:r>
            <a:r>
              <a:rPr lang="en-US" sz="1800" i="0" dirty="0" smtClean="0">
                <a:solidFill>
                  <a:srgbClr val="000000"/>
                </a:solidFill>
              </a:rPr>
              <a:t>~ </a:t>
            </a:r>
            <a:r>
              <a:rPr lang="en-US" sz="1800" i="0" dirty="0" smtClean="0">
                <a:solidFill>
                  <a:srgbClr val="000000"/>
                </a:solidFill>
                <a:latin typeface="Symbol" charset="2"/>
                <a:cs typeface="Symbol" charset="2"/>
              </a:rPr>
              <a:t>b</a:t>
            </a:r>
            <a:r>
              <a:rPr lang="en-US" sz="1800" i="0" baseline="30000" dirty="0" smtClean="0">
                <a:solidFill>
                  <a:srgbClr val="000000"/>
                </a:solidFill>
                <a:latin typeface="Symbol" charset="2"/>
                <a:cs typeface="Symbol" charset="2"/>
              </a:rPr>
              <a:t>-</a:t>
            </a:r>
            <a:r>
              <a:rPr lang="en-US" sz="1800" i="0" baseline="30000" dirty="0" smtClean="0">
                <a:solidFill>
                  <a:srgbClr val="000000"/>
                </a:solidFill>
              </a:rPr>
              <a:t>0.5</a:t>
            </a:r>
            <a:r>
              <a:rPr lang="en-US" sz="1800" i="0" dirty="0" smtClean="0">
                <a:solidFill>
                  <a:srgbClr val="000000"/>
                </a:solidFill>
              </a:rPr>
              <a:t> Cs</a:t>
            </a:r>
            <a:endParaRPr lang="en-US" sz="1800" i="0" baseline="-25000" dirty="0" smtClean="0">
              <a:solidFill>
                <a:srgbClr val="000000"/>
              </a:solidFill>
            </a:endParaRPr>
          </a:p>
          <a:p>
            <a:pPr marL="285750" indent="-285750">
              <a:buFont typeface="Arial"/>
              <a:buChar char="•"/>
            </a:pPr>
            <a:r>
              <a:rPr lang="en-US" sz="1800" i="0" dirty="0" err="1">
                <a:solidFill>
                  <a:srgbClr val="000000"/>
                </a:solidFill>
              </a:rPr>
              <a:t>V</a:t>
            </a:r>
            <a:r>
              <a:rPr lang="en-US" sz="1800" i="0" baseline="-25000" dirty="0" err="1">
                <a:solidFill>
                  <a:srgbClr val="000000"/>
                </a:solidFill>
                <a:latin typeface="Symbol" charset="2"/>
                <a:cs typeface="Symbol" charset="2"/>
              </a:rPr>
              <a:t>a</a:t>
            </a:r>
            <a:r>
              <a:rPr lang="en-US" sz="1800" i="0" dirty="0">
                <a:solidFill>
                  <a:srgbClr val="000000"/>
                </a:solidFill>
              </a:rPr>
              <a:t> &gt; </a:t>
            </a:r>
            <a:r>
              <a:rPr lang="en-US" sz="1800" i="0" dirty="0" err="1" smtClean="0">
                <a:solidFill>
                  <a:srgbClr val="000000"/>
                </a:solidFill>
              </a:rPr>
              <a:t>V</a:t>
            </a:r>
            <a:r>
              <a:rPr lang="en-US" sz="1800" i="0" baseline="-25000" dirty="0" err="1">
                <a:solidFill>
                  <a:srgbClr val="000000"/>
                </a:solidFill>
              </a:rPr>
              <a:t>A</a:t>
            </a:r>
            <a:r>
              <a:rPr lang="en-US" sz="1800" i="0" baseline="-25000" dirty="0" err="1" smtClean="0">
                <a:solidFill>
                  <a:srgbClr val="000000"/>
                </a:solidFill>
              </a:rPr>
              <a:t>lf</a:t>
            </a:r>
            <a:r>
              <a:rPr lang="en-US" sz="1800" i="0" baseline="-25000" dirty="0" smtClean="0">
                <a:solidFill>
                  <a:srgbClr val="000000"/>
                </a:solidFill>
              </a:rPr>
              <a:t> </a:t>
            </a:r>
            <a:r>
              <a:rPr lang="en-US" sz="1800" i="0" dirty="0" smtClean="0">
                <a:solidFill>
                  <a:srgbClr val="000000"/>
                </a:solidFill>
              </a:rPr>
              <a:t> in ITER and reactors</a:t>
            </a:r>
          </a:p>
          <a:p>
            <a:pPr marL="285750" indent="-285750">
              <a:buFont typeface="Arial"/>
              <a:buChar char="•"/>
            </a:pPr>
            <a:r>
              <a:rPr lang="en-US" sz="1800" i="0" dirty="0" smtClean="0">
                <a:solidFill>
                  <a:srgbClr val="000000"/>
                </a:solidFill>
              </a:rPr>
              <a:t>In STs, the condition is easily satisfied due to high beta</a:t>
            </a:r>
          </a:p>
          <a:p>
            <a:pPr marL="285750" indent="-285750">
              <a:buFont typeface="Arial"/>
              <a:buChar char="•"/>
            </a:pPr>
            <a:r>
              <a:rPr lang="en-US" sz="1800" i="0" dirty="0" smtClean="0">
                <a:solidFill>
                  <a:srgbClr val="000000"/>
                </a:solidFill>
              </a:rPr>
              <a:t>A prominent instabilities driven by fast particles are global and called </a:t>
            </a:r>
            <a:r>
              <a:rPr lang="en-US" sz="1800" i="0" dirty="0" err="1" smtClean="0">
                <a:solidFill>
                  <a:srgbClr val="000000"/>
                </a:solidFill>
              </a:rPr>
              <a:t>toroidal</a:t>
            </a:r>
            <a:r>
              <a:rPr lang="en-US" sz="1800" i="0" dirty="0" smtClean="0">
                <a:solidFill>
                  <a:srgbClr val="000000"/>
                </a:solidFill>
              </a:rPr>
              <a:t> Alfven </a:t>
            </a:r>
            <a:r>
              <a:rPr lang="en-US" sz="1800" i="0" dirty="0" err="1" smtClean="0">
                <a:solidFill>
                  <a:srgbClr val="000000"/>
                </a:solidFill>
              </a:rPr>
              <a:t>eigenmodes</a:t>
            </a:r>
            <a:r>
              <a:rPr lang="en-US" sz="1800" i="0" dirty="0" smtClean="0">
                <a:solidFill>
                  <a:srgbClr val="000000"/>
                </a:solidFill>
              </a:rPr>
              <a:t> (TAE).</a:t>
            </a:r>
          </a:p>
          <a:p>
            <a:pPr marL="285750" indent="-285750">
              <a:buFont typeface="Arial"/>
              <a:buChar char="•"/>
            </a:pPr>
            <a:r>
              <a:rPr lang="en-US" sz="1800" i="0" dirty="0" smtClean="0">
                <a:solidFill>
                  <a:srgbClr val="000000"/>
                </a:solidFill>
              </a:rPr>
              <a:t>NSTX-U/MAST-U will also explore </a:t>
            </a:r>
            <a:r>
              <a:rPr lang="en-US" sz="1800" i="0" dirty="0" err="1">
                <a:solidFill>
                  <a:srgbClr val="000000"/>
                </a:solidFill>
              </a:rPr>
              <a:t>V</a:t>
            </a:r>
            <a:r>
              <a:rPr lang="en-US" sz="1800" i="0" baseline="-25000" dirty="0" err="1">
                <a:solidFill>
                  <a:srgbClr val="000000"/>
                </a:solidFill>
                <a:latin typeface="Symbol" charset="2"/>
                <a:cs typeface="Symbol" charset="2"/>
              </a:rPr>
              <a:t>a</a:t>
            </a:r>
            <a:r>
              <a:rPr lang="en-US" sz="1800" i="0" dirty="0">
                <a:solidFill>
                  <a:srgbClr val="000000"/>
                </a:solidFill>
              </a:rPr>
              <a:t> </a:t>
            </a:r>
            <a:r>
              <a:rPr lang="en-US" sz="1800" i="0" dirty="0" smtClean="0">
                <a:solidFill>
                  <a:srgbClr val="000000"/>
                </a:solidFill>
              </a:rPr>
              <a:t>&lt; </a:t>
            </a:r>
            <a:r>
              <a:rPr lang="en-US" sz="1800" i="0" dirty="0" err="1">
                <a:solidFill>
                  <a:srgbClr val="000000"/>
                </a:solidFill>
              </a:rPr>
              <a:t>V</a:t>
            </a:r>
            <a:r>
              <a:rPr lang="en-US" sz="1800" i="0" baseline="-25000" dirty="0" err="1">
                <a:solidFill>
                  <a:srgbClr val="000000"/>
                </a:solidFill>
              </a:rPr>
              <a:t>Alf</a:t>
            </a:r>
            <a:r>
              <a:rPr lang="en-US" sz="1800" i="0" baseline="-25000" dirty="0">
                <a:solidFill>
                  <a:srgbClr val="000000"/>
                </a:solidFill>
              </a:rPr>
              <a:t> </a:t>
            </a:r>
            <a:r>
              <a:rPr lang="en-US" sz="1800" i="0" dirty="0" smtClean="0">
                <a:solidFill>
                  <a:srgbClr val="000000"/>
                </a:solidFill>
              </a:rPr>
              <a:t>regime giving more flexibility </a:t>
            </a:r>
            <a:endParaRPr lang="en-US" sz="1800" i="0" dirty="0">
              <a:solidFill>
                <a:srgbClr val="000000"/>
              </a:solidFill>
            </a:endParaRPr>
          </a:p>
        </p:txBody>
      </p:sp>
      <p:sp>
        <p:nvSpPr>
          <p:cNvPr id="6" name="Rectangle 5"/>
          <p:cNvSpPr/>
          <p:nvPr/>
        </p:nvSpPr>
        <p:spPr bwMode="auto">
          <a:xfrm>
            <a:off x="431800" y="4254500"/>
            <a:ext cx="241300" cy="1905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9" name="Picture 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112" y="3838574"/>
            <a:ext cx="3621274" cy="255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2"/>
          <p:cNvSpPr txBox="1">
            <a:spLocks noChangeArrowheads="1"/>
          </p:cNvSpPr>
          <p:nvPr/>
        </p:nvSpPr>
        <p:spPr bwMode="auto">
          <a:xfrm>
            <a:off x="6724972" y="5926455"/>
            <a:ext cx="2279328" cy="48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mn-lt"/>
                <a:cs typeface="Times New Roman"/>
              </a:rPr>
              <a:t>M.P</a:t>
            </a:r>
            <a:r>
              <a:rPr lang="en-US" sz="1200" b="0" i="0" dirty="0">
                <a:latin typeface="+mn-lt"/>
                <a:cs typeface="Times New Roman"/>
              </a:rPr>
              <a:t>. </a:t>
            </a:r>
            <a:r>
              <a:rPr lang="en-US" sz="1200" b="0" i="0" dirty="0" err="1">
                <a:latin typeface="+mn-lt"/>
                <a:cs typeface="Times New Roman"/>
              </a:rPr>
              <a:t>Gryaznevich</a:t>
            </a:r>
            <a:r>
              <a:rPr lang="en-US" sz="1200" b="0" i="0" dirty="0">
                <a:latin typeface="+mn-lt"/>
                <a:cs typeface="Times New Roman"/>
              </a:rPr>
              <a:t> </a:t>
            </a:r>
            <a:r>
              <a:rPr lang="en-US" sz="1200" b="0" i="0" dirty="0" smtClean="0">
                <a:latin typeface="+mn-lt"/>
                <a:cs typeface="Times New Roman"/>
              </a:rPr>
              <a:t>et al. PPCF</a:t>
            </a:r>
            <a:r>
              <a:rPr lang="en-US" sz="1200" b="0" i="0" dirty="0">
                <a:latin typeface="+mn-lt"/>
                <a:cs typeface="Times New Roman"/>
              </a:rPr>
              <a:t> </a:t>
            </a:r>
            <a:r>
              <a:rPr lang="en-US" sz="1200" b="0" i="0" dirty="0" smtClean="0">
                <a:latin typeface="+mn-lt"/>
                <a:cs typeface="Times New Roman"/>
              </a:rPr>
              <a:t>(</a:t>
            </a:r>
            <a:r>
              <a:rPr lang="en-US" sz="1200" b="0" i="0" dirty="0">
                <a:latin typeface="+mn-lt"/>
                <a:cs typeface="Times New Roman"/>
              </a:rPr>
              <a:t>2004</a:t>
            </a:r>
            <a:r>
              <a:rPr lang="en-US" sz="1200" b="0" i="0" dirty="0" smtClean="0">
                <a:latin typeface="+mn-lt"/>
                <a:cs typeface="Times New Roman"/>
              </a:rPr>
              <a:t>)</a:t>
            </a:r>
            <a:endParaRPr lang="en-US" sz="1200" b="0" i="0" dirty="0">
              <a:latin typeface="+mn-lt"/>
              <a:cs typeface="Times New Roman"/>
            </a:endParaRPr>
          </a:p>
        </p:txBody>
      </p:sp>
      <p:sp>
        <p:nvSpPr>
          <p:cNvPr id="11" name="Rectangle 10"/>
          <p:cNvSpPr/>
          <p:nvPr/>
        </p:nvSpPr>
        <p:spPr>
          <a:xfrm>
            <a:off x="4318000" y="3430955"/>
            <a:ext cx="4572000" cy="338554"/>
          </a:xfrm>
          <a:prstGeom prst="rect">
            <a:avLst/>
          </a:prstGeom>
        </p:spPr>
        <p:txBody>
          <a:bodyPr>
            <a:spAutoFit/>
          </a:bodyPr>
          <a:lstStyle/>
          <a:p>
            <a:pPr>
              <a:buNone/>
            </a:pPr>
            <a:r>
              <a:rPr lang="en-US" sz="1600" i="0" dirty="0" smtClean="0">
                <a:solidFill>
                  <a:schemeClr val="tx1"/>
                </a:solidFill>
                <a:latin typeface="+mn-lt"/>
                <a:ea typeface="ÇlÇr ñæí©" charset="0"/>
                <a:cs typeface="Times New Roman"/>
              </a:rPr>
              <a:t>Stabilization of TAEs at high </a:t>
            </a:r>
            <a:r>
              <a:rPr lang="en-US" sz="1600" i="0" dirty="0">
                <a:solidFill>
                  <a:schemeClr val="tx1"/>
                </a:solidFill>
                <a:latin typeface="+mn-lt"/>
                <a:ea typeface="ÇlÇr ñæí©" charset="0"/>
                <a:cs typeface="Times New Roman"/>
              </a:rPr>
              <a:t>β </a:t>
            </a:r>
            <a:r>
              <a:rPr lang="en-US" sz="1600" i="0" dirty="0" smtClean="0">
                <a:solidFill>
                  <a:schemeClr val="tx1"/>
                </a:solidFill>
                <a:latin typeface="+mn-lt"/>
                <a:ea typeface="ÇlÇr ñæí©" charset="0"/>
                <a:cs typeface="Times New Roman"/>
              </a:rPr>
              <a:t> in MAST</a:t>
            </a:r>
            <a:endParaRPr lang="en-US" sz="1600" dirty="0">
              <a:latin typeface="+mn-lt"/>
            </a:endParaRPr>
          </a:p>
        </p:txBody>
      </p:sp>
      <p:sp>
        <p:nvSpPr>
          <p:cNvPr id="12" name="Rectangle 11"/>
          <p:cNvSpPr/>
          <p:nvPr/>
        </p:nvSpPr>
        <p:spPr>
          <a:xfrm>
            <a:off x="3996437" y="2903835"/>
            <a:ext cx="5147563" cy="441146"/>
          </a:xfrm>
          <a:prstGeom prst="rect">
            <a:avLst/>
          </a:prstGeom>
        </p:spPr>
        <p:txBody>
          <a:bodyPr wrap="none">
            <a:spAutoFit/>
          </a:bodyPr>
          <a:lstStyle/>
          <a:p>
            <a:pPr algn="ctr">
              <a:lnSpc>
                <a:spcPts val="2880"/>
              </a:lnSpc>
              <a:buNone/>
            </a:pPr>
            <a:r>
              <a:rPr lang="en-US" sz="1600" i="0" dirty="0" smtClean="0">
                <a:solidFill>
                  <a:srgbClr val="0816FF"/>
                </a:solidFill>
              </a:rPr>
              <a:t>TAEs significantly modified at high </a:t>
            </a:r>
            <a:r>
              <a:rPr lang="en-US" sz="1600" i="0" dirty="0" smtClean="0">
                <a:solidFill>
                  <a:srgbClr val="0816FF"/>
                </a:solidFill>
                <a:latin typeface="Symbol" charset="2"/>
                <a:cs typeface="Symbol" charset="2"/>
              </a:rPr>
              <a:t>b </a:t>
            </a:r>
            <a:r>
              <a:rPr lang="en-US" sz="1600" i="0" dirty="0" smtClean="0">
                <a:solidFill>
                  <a:srgbClr val="0816FF"/>
                </a:solidFill>
                <a:latin typeface="Helvetica Neue"/>
                <a:cs typeface="Helvetica Neue"/>
              </a:rPr>
              <a:t>as </a:t>
            </a:r>
            <a:r>
              <a:rPr lang="en-US" sz="1600" i="0" dirty="0" err="1" smtClean="0">
                <a:solidFill>
                  <a:srgbClr val="0816FF"/>
                </a:solidFill>
                <a:latin typeface="Helvetica Neue"/>
                <a:cs typeface="Helvetica Neue"/>
              </a:rPr>
              <a:t>V</a:t>
            </a:r>
            <a:r>
              <a:rPr lang="en-US" sz="1600" i="0" baseline="-25000" dirty="0" err="1" smtClean="0">
                <a:solidFill>
                  <a:srgbClr val="0816FF"/>
                </a:solidFill>
                <a:latin typeface="Helvetica Neue"/>
                <a:cs typeface="Helvetica Neue"/>
              </a:rPr>
              <a:t>Alf</a:t>
            </a:r>
            <a:r>
              <a:rPr lang="en-US" sz="1600" i="0" dirty="0" smtClean="0">
                <a:solidFill>
                  <a:srgbClr val="0816FF"/>
                </a:solidFill>
                <a:latin typeface="Helvetica Neue"/>
                <a:cs typeface="Helvetica Neue"/>
              </a:rPr>
              <a:t>         C</a:t>
            </a:r>
            <a:r>
              <a:rPr lang="en-US" sz="1600" i="0" baseline="-25000" dirty="0" smtClean="0">
                <a:solidFill>
                  <a:srgbClr val="0816FF"/>
                </a:solidFill>
                <a:latin typeface="Helvetica Neue"/>
                <a:cs typeface="Helvetica Neue"/>
              </a:rPr>
              <a:t>s</a:t>
            </a:r>
            <a:r>
              <a:rPr lang="en-US" sz="1600" i="0" dirty="0" smtClean="0">
                <a:solidFill>
                  <a:srgbClr val="0816FF"/>
                </a:solidFill>
              </a:rPr>
              <a:t>  </a:t>
            </a:r>
            <a:endParaRPr lang="en-US" sz="1600" i="0" dirty="0">
              <a:solidFill>
                <a:srgbClr val="0816FF"/>
              </a:solidFill>
            </a:endParaRPr>
          </a:p>
        </p:txBody>
      </p:sp>
      <p:cxnSp>
        <p:nvCxnSpPr>
          <p:cNvPr id="14" name="Straight Arrow Connector 13"/>
          <p:cNvCxnSpPr/>
          <p:nvPr/>
        </p:nvCxnSpPr>
        <p:spPr bwMode="auto">
          <a:xfrm>
            <a:off x="8293100" y="3187700"/>
            <a:ext cx="406400" cy="0"/>
          </a:xfrm>
          <a:prstGeom prst="straightConnector1">
            <a:avLst/>
          </a:prstGeom>
          <a:noFill/>
          <a:ln w="38100" cap="flat" cmpd="sng" algn="ctr">
            <a:solidFill>
              <a:srgbClr val="0816FF"/>
            </a:solidFill>
            <a:prstDash val="solid"/>
            <a:round/>
            <a:headEnd type="none" w="med" len="med"/>
            <a:tailEnd type="arrow"/>
          </a:ln>
          <a:effectLst/>
        </p:spPr>
      </p:cxnSp>
      <p:sp>
        <p:nvSpPr>
          <p:cNvPr id="15" name="Slide Number Placeholder 40"/>
          <p:cNvSpPr>
            <a:spLocks noGrp="1"/>
          </p:cNvSpPr>
          <p:nvPr>
            <p:ph type="sldNum" sz="quarter" idx="12"/>
          </p:nvPr>
        </p:nvSpPr>
        <p:spPr>
          <a:xfrm>
            <a:off x="7010400" y="65436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B3E225C9-5E06-9048-8B86-4D3E30C17EA2}" type="slidenum">
              <a:rPr lang="en-US" sz="1400" b="0" i="0">
                <a:solidFill>
                  <a:schemeClr val="accent2"/>
                </a:solidFill>
                <a:latin typeface="Times" charset="0"/>
              </a:rPr>
              <a:pPr/>
              <a:t>24</a:t>
            </a:fld>
            <a:endParaRPr lang="en-US" sz="1400" b="0" i="0" dirty="0">
              <a:solidFill>
                <a:schemeClr val="accent2"/>
              </a:solidFill>
              <a:latin typeface="Times" charset="0"/>
            </a:endParaRPr>
          </a:p>
        </p:txBody>
      </p:sp>
      <p:pic>
        <p:nvPicPr>
          <p:cNvPr id="2" name="Picture 1"/>
          <p:cNvPicPr>
            <a:picLocks noChangeAspect="1"/>
          </p:cNvPicPr>
          <p:nvPr/>
        </p:nvPicPr>
        <p:blipFill>
          <a:blip r:embed="rId3"/>
          <a:stretch>
            <a:fillRect/>
          </a:stretch>
        </p:blipFill>
        <p:spPr>
          <a:xfrm>
            <a:off x="495300" y="3187700"/>
            <a:ext cx="3355539" cy="3251200"/>
          </a:xfrm>
          <a:prstGeom prst="rect">
            <a:avLst/>
          </a:prstGeom>
        </p:spPr>
      </p:pic>
      <p:sp>
        <p:nvSpPr>
          <p:cNvPr id="16" name="Text Box 58"/>
          <p:cNvSpPr txBox="1">
            <a:spLocks noChangeArrowheads="1"/>
          </p:cNvSpPr>
          <p:nvPr/>
        </p:nvSpPr>
        <p:spPr bwMode="auto">
          <a:xfrm>
            <a:off x="2393575" y="6189748"/>
            <a:ext cx="2953125" cy="3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Times New Roman"/>
                <a:cs typeface="Times New Roman"/>
              </a:rPr>
              <a:t> </a:t>
            </a:r>
            <a:r>
              <a:rPr lang="en-US" sz="1200" b="0" i="0" dirty="0">
                <a:latin typeface="Times New Roman"/>
                <a:cs typeface="Times New Roman"/>
              </a:rPr>
              <a:t>E. D. Fredrickson et al., </a:t>
            </a:r>
            <a:r>
              <a:rPr lang="en-US" sz="1200" b="0" i="0" dirty="0" smtClean="0">
                <a:latin typeface="Times New Roman"/>
                <a:cs typeface="Times New Roman"/>
              </a:rPr>
              <a:t>NF </a:t>
            </a:r>
            <a:r>
              <a:rPr lang="en-US" sz="1200" b="0" i="0" dirty="0">
                <a:latin typeface="Times New Roman"/>
                <a:cs typeface="Times New Roman"/>
              </a:rPr>
              <a:t>(2013</a:t>
            </a:r>
            <a:r>
              <a:rPr lang="en-US" sz="1200" b="0" i="0" dirty="0" smtClean="0">
                <a:latin typeface="Times New Roman"/>
                <a:cs typeface="Times New Roman"/>
              </a:rPr>
              <a:t>)</a:t>
            </a:r>
            <a:endParaRPr lang="en-US" sz="1200" b="0" i="0" dirty="0">
              <a:latin typeface="Times New Roman"/>
              <a:cs typeface="Times New Roman"/>
            </a:endParaRPr>
          </a:p>
        </p:txBody>
      </p:sp>
    </p:spTree>
    <p:extLst>
      <p:ext uri="{BB962C8B-B14F-4D97-AF65-F5344CB8AC3E}">
        <p14:creationId xmlns:p14="http://schemas.microsoft.com/office/powerpoint/2010/main" val="1116903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7891574" y="1291492"/>
            <a:ext cx="345253" cy="249403"/>
          </a:xfrm>
          <a:prstGeom prst="rect">
            <a:avLst/>
          </a:prstGeom>
          <a:solidFill>
            <a:schemeClr val="bg1"/>
          </a:solidFill>
          <a:ln w="15875" cap="flat" cmpd="sng" algn="ctr">
            <a:solidFill>
              <a:schemeClr val="bg1"/>
            </a:solidFill>
            <a:prstDash val="solid"/>
            <a:round/>
            <a:headEnd type="none" w="med" len="med"/>
            <a:tailEnd type="triangl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1822CD"/>
              </a:solidFill>
              <a:effectLst/>
              <a:latin typeface="Helvetica" pitchFamily="34" charset="0"/>
            </a:endParaRPr>
          </a:p>
        </p:txBody>
      </p:sp>
      <p:sp>
        <p:nvSpPr>
          <p:cNvPr id="28" name="Rectangle 43"/>
          <p:cNvSpPr>
            <a:spLocks noChangeArrowheads="1"/>
          </p:cNvSpPr>
          <p:nvPr/>
        </p:nvSpPr>
        <p:spPr bwMode="auto">
          <a:xfrm>
            <a:off x="0" y="20661"/>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00"/>
              </a:lnSpc>
              <a:spcBef>
                <a:spcPct val="0"/>
              </a:spcBef>
              <a:spcAft>
                <a:spcPts val="0"/>
              </a:spcAft>
              <a:buFontTx/>
              <a:buNone/>
            </a:pPr>
            <a:r>
              <a:rPr lang="en-US" sz="2400" i="0" dirty="0" smtClean="0">
                <a:solidFill>
                  <a:srgbClr val="0923FF"/>
                </a:solidFill>
              </a:rPr>
              <a:t>“TAE avalanche” shown to cause energetic particle loss </a:t>
            </a:r>
          </a:p>
          <a:p>
            <a:pPr algn="ctr" eaLnBrk="0" hangingPunct="0">
              <a:lnSpc>
                <a:spcPts val="2800"/>
              </a:lnSpc>
              <a:spcBef>
                <a:spcPct val="0"/>
              </a:spcBef>
              <a:spcAft>
                <a:spcPts val="0"/>
              </a:spcAft>
              <a:buFontTx/>
              <a:buNone/>
            </a:pPr>
            <a:r>
              <a:rPr lang="en-US" sz="2000" i="0" dirty="0" smtClean="0">
                <a:solidFill>
                  <a:srgbClr val="FF0000"/>
                </a:solidFill>
              </a:rPr>
              <a:t>Uncontrolled </a:t>
            </a:r>
            <a:r>
              <a:rPr lang="en-US" sz="2000" i="0" dirty="0" smtClean="0">
                <a:solidFill>
                  <a:srgbClr val="FF0000"/>
                </a:solidFill>
                <a:latin typeface="Symbol" charset="2"/>
                <a:cs typeface="Symbol" charset="2"/>
              </a:rPr>
              <a:t>a</a:t>
            </a:r>
            <a:r>
              <a:rPr lang="en-US" sz="2000" i="0" dirty="0" smtClean="0">
                <a:solidFill>
                  <a:srgbClr val="FF0000"/>
                </a:solidFill>
              </a:rPr>
              <a:t>-particle loss could cause reactor first wall damage</a:t>
            </a:r>
            <a:endParaRPr lang="en-US" sz="2000" i="0" dirty="0">
              <a:solidFill>
                <a:srgbClr val="FF0000"/>
              </a:solidFill>
            </a:endParaRPr>
          </a:p>
        </p:txBody>
      </p:sp>
      <p:sp>
        <p:nvSpPr>
          <p:cNvPr id="2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25</a:t>
            </a:fld>
            <a:endParaRPr lang="en-US" sz="1400" b="0" dirty="0">
              <a:latin typeface="Times" charset="0"/>
            </a:endParaRPr>
          </a:p>
        </p:txBody>
      </p:sp>
      <p:sp>
        <p:nvSpPr>
          <p:cNvPr id="5" name="TextBox 4"/>
          <p:cNvSpPr txBox="1"/>
          <p:nvPr/>
        </p:nvSpPr>
        <p:spPr>
          <a:xfrm>
            <a:off x="-685800" y="4724400"/>
            <a:ext cx="238542" cy="276999"/>
          </a:xfrm>
          <a:prstGeom prst="rect">
            <a:avLst/>
          </a:prstGeom>
          <a:noFill/>
        </p:spPr>
        <p:txBody>
          <a:bodyPr wrap="none" rtlCol="0">
            <a:spAutoFit/>
          </a:bodyPr>
          <a:lstStyle/>
          <a:p>
            <a:endParaRPr lang="en-US"/>
          </a:p>
        </p:txBody>
      </p:sp>
      <p:grpSp>
        <p:nvGrpSpPr>
          <p:cNvPr id="22" name="Group 21"/>
          <p:cNvGrpSpPr>
            <a:grpSpLocks/>
          </p:cNvGrpSpPr>
          <p:nvPr/>
        </p:nvGrpSpPr>
        <p:grpSpPr bwMode="auto">
          <a:xfrm>
            <a:off x="597968" y="1828437"/>
            <a:ext cx="4139132" cy="4646153"/>
            <a:chOff x="0" y="0"/>
            <a:chExt cx="4106333" cy="4711923"/>
          </a:xfrm>
        </p:grpSpPr>
        <p:grpSp>
          <p:nvGrpSpPr>
            <p:cNvPr id="23" name="Group 2"/>
            <p:cNvGrpSpPr>
              <a:grpSpLocks/>
            </p:cNvGrpSpPr>
            <p:nvPr/>
          </p:nvGrpSpPr>
          <p:grpSpPr bwMode="auto">
            <a:xfrm>
              <a:off x="0" y="0"/>
              <a:ext cx="4106333" cy="4711923"/>
              <a:chOff x="0" y="0"/>
              <a:chExt cx="4106333" cy="4711923"/>
            </a:xfrm>
          </p:grpSpPr>
          <p:pic>
            <p:nvPicPr>
              <p:cNvPr id="2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06333" cy="213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33" y="2112432"/>
                <a:ext cx="4021561" cy="246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8"/>
              <p:cNvSpPr>
                <a:spLocks noChangeArrowheads="1"/>
              </p:cNvSpPr>
              <p:nvPr/>
            </p:nvSpPr>
            <p:spPr bwMode="auto">
              <a:xfrm>
                <a:off x="643466" y="2146299"/>
                <a:ext cx="194733" cy="93134"/>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32" name="Rectangle 9"/>
              <p:cNvSpPr>
                <a:spLocks noChangeArrowheads="1"/>
              </p:cNvSpPr>
              <p:nvPr/>
            </p:nvSpPr>
            <p:spPr bwMode="auto">
              <a:xfrm>
                <a:off x="685799" y="3306235"/>
                <a:ext cx="194733" cy="93134"/>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34" name="Rectangle 11"/>
              <p:cNvSpPr>
                <a:spLocks noChangeArrowheads="1"/>
              </p:cNvSpPr>
              <p:nvPr/>
            </p:nvSpPr>
            <p:spPr bwMode="auto">
              <a:xfrm>
                <a:off x="1904999" y="4483099"/>
                <a:ext cx="575734" cy="101600"/>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36" name="Text Box 13"/>
              <p:cNvSpPr txBox="1">
                <a:spLocks noChangeArrowheads="1"/>
              </p:cNvSpPr>
              <p:nvPr/>
            </p:nvSpPr>
            <p:spPr bwMode="auto">
              <a:xfrm>
                <a:off x="1880239" y="4398541"/>
                <a:ext cx="958877" cy="31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800" b="1" i="0" u="none" strike="noStrike" cap="none" normalizeH="0" baseline="0">
                    <a:ln>
                      <a:noFill/>
                    </a:ln>
                    <a:solidFill>
                      <a:srgbClr val="000000"/>
                    </a:solidFill>
                    <a:effectLst/>
                    <a:latin typeface="Helvetica" charset="0"/>
                    <a:ea typeface="ÇlÇr ÇoÉSÉVÉbÉN" charset="0"/>
                  </a:rPr>
                  <a:t>Time (ms)</a:t>
                </a:r>
                <a:endParaRPr kumimoji="0" lang="en-US" sz="2400" b="0" i="0" u="none" strike="noStrike" cap="none" normalizeH="0" baseline="0">
                  <a:ln>
                    <a:noFill/>
                  </a:ln>
                  <a:solidFill>
                    <a:schemeClr val="tx1"/>
                  </a:solidFill>
                  <a:effectLst/>
                  <a:latin typeface="Arial" charset="0"/>
                  <a:ea typeface="ＭＳ Ｐゴシック" charset="0"/>
                </a:endParaRPr>
              </a:p>
            </p:txBody>
          </p:sp>
        </p:grpSp>
        <p:sp>
          <p:nvSpPr>
            <p:cNvPr id="24" name="Rectangle 23"/>
            <p:cNvSpPr>
              <a:spLocks noChangeArrowheads="1"/>
            </p:cNvSpPr>
            <p:nvPr/>
          </p:nvSpPr>
          <p:spPr bwMode="auto">
            <a:xfrm>
              <a:off x="634999" y="139699"/>
              <a:ext cx="194734" cy="135467"/>
            </a:xfrm>
            <a:prstGeom prst="rect">
              <a:avLst/>
            </a:prstGeom>
            <a:solidFill>
              <a:srgbClr val="FFFFFF"/>
            </a:solidFill>
            <a:ln w="15875">
              <a:solidFill>
                <a:srgbClr val="FFFFFF"/>
              </a:solidFill>
              <a:round/>
              <a:headEnd/>
              <a:tailEnd type="triangle" w="med" len="me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26" name="Text Box 5"/>
            <p:cNvSpPr txBox="1">
              <a:spLocks noChangeArrowheads="1"/>
            </p:cNvSpPr>
            <p:nvPr/>
          </p:nvSpPr>
          <p:spPr bwMode="auto">
            <a:xfrm>
              <a:off x="557210" y="57826"/>
              <a:ext cx="442839" cy="31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800" b="1" i="0" u="none" strike="noStrike" cap="none" normalizeH="0" baseline="0">
                  <a:ln>
                    <a:noFill/>
                  </a:ln>
                  <a:solidFill>
                    <a:srgbClr val="000000"/>
                  </a:solidFill>
                  <a:effectLst/>
                  <a:latin typeface="Helvetica" charset="0"/>
                  <a:ea typeface="ÇlÇr ÇoÉSÉVÉbÉN" charset="0"/>
                </a:rPr>
                <a:t>(a)</a:t>
              </a:r>
              <a:endParaRPr kumimoji="0" lang="en-US" sz="2400" b="0" i="0" u="none" strike="noStrike" cap="none" normalizeH="0" baseline="0">
                <a:ln>
                  <a:noFill/>
                </a:ln>
                <a:solidFill>
                  <a:schemeClr val="tx1"/>
                </a:solidFill>
                <a:effectLst/>
                <a:latin typeface="Arial" charset="0"/>
                <a:ea typeface="ＭＳ Ｐゴシック" charset="0"/>
              </a:endParaRPr>
            </a:p>
          </p:txBody>
        </p:sp>
      </p:grpSp>
      <p:sp>
        <p:nvSpPr>
          <p:cNvPr id="37" name="Text Box 52"/>
          <p:cNvSpPr txBox="1">
            <a:spLocks noChangeArrowheads="1"/>
          </p:cNvSpPr>
          <p:nvPr/>
        </p:nvSpPr>
        <p:spPr bwMode="auto">
          <a:xfrm>
            <a:off x="695960" y="986853"/>
            <a:ext cx="4094146" cy="124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lnSpc>
                <a:spcPts val="1560"/>
              </a:lnSpc>
              <a:buNone/>
            </a:pPr>
            <a:r>
              <a:rPr kumimoji="0" lang="en-US" sz="1800" i="0" u="none" strike="noStrike" cap="none" normalizeH="0" baseline="0" dirty="0" smtClean="0">
                <a:ln>
                  <a:noFill/>
                </a:ln>
                <a:solidFill>
                  <a:schemeClr val="tx1"/>
                </a:solidFill>
                <a:effectLst/>
                <a:latin typeface="+mn-lt"/>
                <a:ea typeface="ÇlÇr ñæí©" charset="0"/>
                <a:cs typeface="Times New Roman"/>
              </a:rPr>
              <a:t>Multi-mode TAE </a:t>
            </a:r>
            <a:r>
              <a:rPr kumimoji="0" lang="en-US" sz="1800" i="0" u="none" strike="noStrike" cap="none" normalizeH="0" baseline="0" dirty="0">
                <a:ln>
                  <a:noFill/>
                </a:ln>
                <a:solidFill>
                  <a:schemeClr val="tx1"/>
                </a:solidFill>
                <a:effectLst/>
                <a:latin typeface="+mn-lt"/>
                <a:ea typeface="ÇlÇr ñæí©" charset="0"/>
                <a:cs typeface="Times New Roman"/>
              </a:rPr>
              <a:t>avalanche </a:t>
            </a:r>
            <a:r>
              <a:rPr kumimoji="0" lang="en-US" sz="1800" i="0" u="none" strike="noStrike" cap="none" normalizeH="0" baseline="0" dirty="0" smtClean="0">
                <a:ln>
                  <a:noFill/>
                </a:ln>
                <a:solidFill>
                  <a:schemeClr val="tx1"/>
                </a:solidFill>
                <a:effectLst/>
                <a:latin typeface="+mn-lt"/>
                <a:ea typeface="ÇlÇr ñæí©" charset="0"/>
                <a:cs typeface="Times New Roman"/>
              </a:rPr>
              <a:t>can cause </a:t>
            </a:r>
            <a:r>
              <a:rPr lang="en-US" sz="1800" i="0" dirty="0">
                <a:latin typeface="+mn-lt"/>
                <a:ea typeface="ÇlÇr ñæí©" charset="0"/>
                <a:cs typeface="Times New Roman"/>
              </a:rPr>
              <a:t>s</a:t>
            </a:r>
            <a:r>
              <a:rPr lang="en-US" sz="1800" i="0" dirty="0" smtClean="0">
                <a:latin typeface="+mn-lt"/>
                <a:ea typeface="ÇlÇr ñæí©" charset="0"/>
                <a:cs typeface="Times New Roman"/>
              </a:rPr>
              <a:t>ignificant </a:t>
            </a:r>
            <a:r>
              <a:rPr kumimoji="0" lang="en-US" sz="1800" i="0" u="none" strike="noStrike" cap="none" normalizeH="0" baseline="0" dirty="0" smtClean="0">
                <a:ln>
                  <a:noFill/>
                </a:ln>
                <a:solidFill>
                  <a:schemeClr val="tx1"/>
                </a:solidFill>
                <a:effectLst/>
                <a:latin typeface="+mn-lt"/>
                <a:ea typeface="ÇlÇr ñæí©" charset="0"/>
                <a:cs typeface="Times New Roman"/>
              </a:rPr>
              <a:t>EP losses as in “</a:t>
            </a:r>
            <a:r>
              <a:rPr kumimoji="0" lang="en-US" sz="1800" i="0" u="none" strike="noStrike" cap="none" normalizeH="0" baseline="0" dirty="0" err="1" smtClean="0">
                <a:ln>
                  <a:noFill/>
                </a:ln>
                <a:solidFill>
                  <a:schemeClr val="tx1"/>
                </a:solidFill>
                <a:effectLst/>
                <a:latin typeface="+mn-lt"/>
                <a:ea typeface="ÇlÇr ñæí©" charset="0"/>
                <a:cs typeface="Times New Roman"/>
              </a:rPr>
              <a:t>sea”of</a:t>
            </a:r>
            <a:r>
              <a:rPr kumimoji="0" lang="en-US" sz="1800" i="0" u="none" strike="noStrike" cap="none" normalizeH="0" baseline="0" dirty="0" smtClean="0">
                <a:ln>
                  <a:noFill/>
                </a:ln>
                <a:solidFill>
                  <a:schemeClr val="tx1"/>
                </a:solidFill>
                <a:effectLst/>
                <a:latin typeface="+mn-lt"/>
                <a:ea typeface="ÇlÇr ñæí©" charset="0"/>
                <a:cs typeface="Times New Roman"/>
              </a:rPr>
              <a:t> TAEs expected in ITER </a:t>
            </a:r>
            <a:endParaRPr lang="en-US" sz="1800" dirty="0">
              <a:latin typeface="+mn-lt"/>
              <a:cs typeface="Times New Roman"/>
            </a:endParaRPr>
          </a:p>
        </p:txBody>
      </p:sp>
      <p:sp>
        <p:nvSpPr>
          <p:cNvPr id="38" name="Text Box 62"/>
          <p:cNvSpPr txBox="1">
            <a:spLocks noChangeArrowheads="1"/>
          </p:cNvSpPr>
          <p:nvPr/>
        </p:nvSpPr>
        <p:spPr bwMode="auto">
          <a:xfrm>
            <a:off x="3615489" y="6181381"/>
            <a:ext cx="2267151" cy="38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D.S</a:t>
            </a:r>
            <a:r>
              <a:rPr lang="en-US" sz="1200" b="0" i="0" dirty="0">
                <a:latin typeface="+mn-lt"/>
                <a:cs typeface="Times New Roman"/>
              </a:rPr>
              <a:t>. Darrow et al., </a:t>
            </a:r>
            <a:r>
              <a:rPr lang="en-US" sz="1200" b="0" i="0" dirty="0" smtClean="0">
                <a:latin typeface="+mn-lt"/>
                <a:cs typeface="Times New Roman"/>
              </a:rPr>
              <a:t>NF (</a:t>
            </a:r>
            <a:r>
              <a:rPr lang="en-US" sz="1200" b="0" i="0" dirty="0">
                <a:latin typeface="+mn-lt"/>
                <a:cs typeface="Times New Roman"/>
              </a:rPr>
              <a:t>2013).  </a:t>
            </a:r>
          </a:p>
        </p:txBody>
      </p:sp>
      <p:sp>
        <p:nvSpPr>
          <p:cNvPr id="42" name="Text Box 58"/>
          <p:cNvSpPr txBox="1">
            <a:spLocks noChangeArrowheads="1"/>
          </p:cNvSpPr>
          <p:nvPr/>
        </p:nvSpPr>
        <p:spPr bwMode="auto">
          <a:xfrm>
            <a:off x="6292475" y="6177048"/>
            <a:ext cx="2953125" cy="3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Times New Roman"/>
                <a:cs typeface="Times New Roman"/>
              </a:rPr>
              <a:t> </a:t>
            </a:r>
            <a:r>
              <a:rPr lang="en-US" sz="1200" b="0" i="0" dirty="0">
                <a:latin typeface="Times New Roman"/>
                <a:cs typeface="Times New Roman"/>
              </a:rPr>
              <a:t>E. D. Fredrickson et al., </a:t>
            </a:r>
            <a:r>
              <a:rPr lang="en-US" sz="1200" b="0" i="0" dirty="0" smtClean="0">
                <a:latin typeface="Times New Roman"/>
                <a:cs typeface="Times New Roman"/>
              </a:rPr>
              <a:t>NF </a:t>
            </a:r>
            <a:r>
              <a:rPr lang="en-US" sz="1200" b="0" i="0" dirty="0">
                <a:latin typeface="Times New Roman"/>
                <a:cs typeface="Times New Roman"/>
              </a:rPr>
              <a:t>(2013</a:t>
            </a:r>
            <a:r>
              <a:rPr lang="en-US" sz="1200" b="0" i="0" dirty="0" smtClean="0">
                <a:latin typeface="Times New Roman"/>
                <a:cs typeface="Times New Roman"/>
              </a:rPr>
              <a:t>)</a:t>
            </a:r>
            <a:endParaRPr lang="en-US" sz="1200" b="0" i="0" dirty="0">
              <a:latin typeface="Times New Roman"/>
              <a:cs typeface="Times New Roman"/>
            </a:endParaRPr>
          </a:p>
        </p:txBody>
      </p:sp>
      <p:sp>
        <p:nvSpPr>
          <p:cNvPr id="3" name="Rectangle 2"/>
          <p:cNvSpPr/>
          <p:nvPr/>
        </p:nvSpPr>
        <p:spPr>
          <a:xfrm>
            <a:off x="5514340" y="1029900"/>
            <a:ext cx="3030220" cy="760721"/>
          </a:xfrm>
          <a:prstGeom prst="rect">
            <a:avLst/>
          </a:prstGeom>
          <a:solidFill>
            <a:schemeClr val="bg1"/>
          </a:solidFill>
        </p:spPr>
        <p:txBody>
          <a:bodyPr wrap="square">
            <a:spAutoFit/>
          </a:bodyPr>
          <a:lstStyle/>
          <a:p>
            <a:pPr algn="ctr">
              <a:lnSpc>
                <a:spcPts val="1560"/>
              </a:lnSpc>
              <a:buNone/>
            </a:pPr>
            <a:r>
              <a:rPr lang="en-US" sz="1800" i="0" dirty="0" smtClean="0">
                <a:solidFill>
                  <a:schemeClr val="tx1"/>
                </a:solidFill>
                <a:latin typeface="Helvetica Neue"/>
                <a:ea typeface="ÇlÇr ñæí©" charset="0"/>
                <a:cs typeface="Helvetica Neue"/>
              </a:rPr>
              <a:t>Progress in simulation of </a:t>
            </a:r>
            <a:r>
              <a:rPr lang="en-US" sz="1800" i="0" dirty="0">
                <a:solidFill>
                  <a:schemeClr val="tx1"/>
                </a:solidFill>
                <a:latin typeface="Helvetica Neue"/>
                <a:ea typeface="ÇlÇr ñæí©" charset="0"/>
                <a:cs typeface="Helvetica Neue"/>
              </a:rPr>
              <a:t>neutron rate drop </a:t>
            </a:r>
            <a:endParaRPr lang="en-US" sz="1800" i="0" dirty="0" smtClean="0">
              <a:solidFill>
                <a:schemeClr val="tx1"/>
              </a:solidFill>
              <a:latin typeface="Helvetica Neue"/>
              <a:ea typeface="ÇlÇr ñæí©" charset="0"/>
              <a:cs typeface="Helvetica Neue"/>
            </a:endParaRPr>
          </a:p>
          <a:p>
            <a:pPr algn="ctr">
              <a:lnSpc>
                <a:spcPts val="1560"/>
              </a:lnSpc>
              <a:buNone/>
            </a:pPr>
            <a:r>
              <a:rPr lang="en-US" sz="1800" i="0" dirty="0" smtClean="0">
                <a:solidFill>
                  <a:schemeClr val="tx1"/>
                </a:solidFill>
                <a:latin typeface="Helvetica Neue"/>
                <a:ea typeface="ÇlÇr ñæí©" charset="0"/>
                <a:cs typeface="Helvetica Neue"/>
              </a:rPr>
              <a:t>due </a:t>
            </a:r>
            <a:r>
              <a:rPr lang="en-US" sz="1800" i="0" dirty="0">
                <a:solidFill>
                  <a:schemeClr val="tx1"/>
                </a:solidFill>
                <a:latin typeface="Helvetica Neue"/>
                <a:ea typeface="ÇlÇr ñæí©" charset="0"/>
                <a:cs typeface="Helvetica Neue"/>
              </a:rPr>
              <a:t>to TAE avalanche </a:t>
            </a:r>
            <a:endParaRPr lang="en-US" sz="1800" dirty="0">
              <a:latin typeface="Helvetica Neue"/>
              <a:cs typeface="Helvetica Neue"/>
            </a:endParaRPr>
          </a:p>
        </p:txBody>
      </p:sp>
      <p:sp>
        <p:nvSpPr>
          <p:cNvPr id="6" name="Rectangle 5"/>
          <p:cNvSpPr/>
          <p:nvPr/>
        </p:nvSpPr>
        <p:spPr bwMode="auto">
          <a:xfrm>
            <a:off x="431800" y="4254500"/>
            <a:ext cx="241300" cy="1905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7" name="TextBox 6"/>
          <p:cNvSpPr txBox="1"/>
          <p:nvPr/>
        </p:nvSpPr>
        <p:spPr>
          <a:xfrm>
            <a:off x="2247900" y="6172200"/>
            <a:ext cx="1029486" cy="307777"/>
          </a:xfrm>
          <a:prstGeom prst="rect">
            <a:avLst/>
          </a:prstGeom>
          <a:solidFill>
            <a:srgbClr val="FFFFFF"/>
          </a:solidFill>
          <a:ln>
            <a:noFill/>
          </a:ln>
        </p:spPr>
        <p:txBody>
          <a:bodyPr wrap="none" rtlCol="0">
            <a:spAutoFit/>
          </a:bodyPr>
          <a:lstStyle/>
          <a:p>
            <a:pPr>
              <a:buNone/>
            </a:pPr>
            <a:r>
              <a:rPr lang="en-US" sz="1400" i="0" dirty="0" smtClean="0">
                <a:solidFill>
                  <a:schemeClr val="tx1"/>
                </a:solidFill>
              </a:rPr>
              <a:t>Time (</a:t>
            </a:r>
            <a:r>
              <a:rPr lang="en-US" sz="1400" i="0" dirty="0" err="1" smtClean="0">
                <a:solidFill>
                  <a:schemeClr val="tx1"/>
                </a:solidFill>
              </a:rPr>
              <a:t>ms</a:t>
            </a:r>
            <a:r>
              <a:rPr lang="en-US" sz="1400" i="0" dirty="0" smtClean="0">
                <a:solidFill>
                  <a:schemeClr val="tx1"/>
                </a:solidFill>
              </a:rPr>
              <a:t>)</a:t>
            </a:r>
            <a:endParaRPr lang="en-US" sz="1400" i="0" dirty="0">
              <a:solidFill>
                <a:schemeClr val="tx1"/>
              </a:solidFill>
            </a:endParaRPr>
          </a:p>
        </p:txBody>
      </p:sp>
      <p:sp>
        <p:nvSpPr>
          <p:cNvPr id="44" name="TextBox 43"/>
          <p:cNvSpPr txBox="1"/>
          <p:nvPr/>
        </p:nvSpPr>
        <p:spPr>
          <a:xfrm>
            <a:off x="1219759" y="4125183"/>
            <a:ext cx="1399485" cy="261610"/>
          </a:xfrm>
          <a:prstGeom prst="rect">
            <a:avLst/>
          </a:prstGeom>
          <a:solidFill>
            <a:srgbClr val="FFFFFF"/>
          </a:solidFill>
          <a:ln>
            <a:noFill/>
          </a:ln>
        </p:spPr>
        <p:txBody>
          <a:bodyPr wrap="none" rtlCol="0">
            <a:spAutoFit/>
          </a:bodyPr>
          <a:lstStyle/>
          <a:p>
            <a:pPr>
              <a:buNone/>
            </a:pPr>
            <a:r>
              <a:rPr lang="en-US" sz="1100" i="0" dirty="0" smtClean="0">
                <a:solidFill>
                  <a:schemeClr val="tx1"/>
                </a:solidFill>
              </a:rPr>
              <a:t>Neutron rate (</a:t>
            </a:r>
            <a:r>
              <a:rPr lang="en-US" sz="1100" i="0" dirty="0" err="1" smtClean="0">
                <a:solidFill>
                  <a:schemeClr val="tx1"/>
                </a:solidFill>
              </a:rPr>
              <a:t>a.u</a:t>
            </a:r>
            <a:r>
              <a:rPr lang="en-US" sz="1100" i="0" dirty="0" smtClean="0">
                <a:solidFill>
                  <a:schemeClr val="tx1"/>
                </a:solidFill>
              </a:rPr>
              <a:t>.)</a:t>
            </a:r>
            <a:endParaRPr lang="en-US" sz="1100" i="0" dirty="0">
              <a:solidFill>
                <a:schemeClr val="tx1"/>
              </a:solidFill>
            </a:endParaRPr>
          </a:p>
        </p:txBody>
      </p:sp>
      <p:sp>
        <p:nvSpPr>
          <p:cNvPr id="45" name="TextBox 44"/>
          <p:cNvSpPr txBox="1"/>
          <p:nvPr/>
        </p:nvSpPr>
        <p:spPr>
          <a:xfrm>
            <a:off x="1212804" y="5111550"/>
            <a:ext cx="1721013" cy="261610"/>
          </a:xfrm>
          <a:prstGeom prst="rect">
            <a:avLst/>
          </a:prstGeom>
          <a:solidFill>
            <a:srgbClr val="FFFFFF"/>
          </a:solidFill>
          <a:ln>
            <a:noFill/>
          </a:ln>
        </p:spPr>
        <p:txBody>
          <a:bodyPr wrap="none" rtlCol="0">
            <a:spAutoFit/>
          </a:bodyPr>
          <a:lstStyle/>
          <a:p>
            <a:pPr>
              <a:buNone/>
            </a:pPr>
            <a:r>
              <a:rPr lang="en-US" sz="1100" i="0" dirty="0" smtClean="0">
                <a:solidFill>
                  <a:schemeClr val="tx1"/>
                </a:solidFill>
              </a:rPr>
              <a:t>Fast ion loss rate (</a:t>
            </a:r>
            <a:r>
              <a:rPr lang="en-US" sz="1100" i="0" dirty="0" err="1" smtClean="0">
                <a:solidFill>
                  <a:schemeClr val="tx1"/>
                </a:solidFill>
              </a:rPr>
              <a:t>a.u</a:t>
            </a:r>
            <a:r>
              <a:rPr lang="en-US" sz="1100" i="0" dirty="0" smtClean="0">
                <a:solidFill>
                  <a:schemeClr val="tx1"/>
                </a:solidFill>
              </a:rPr>
              <a:t>.)</a:t>
            </a:r>
            <a:endParaRPr lang="en-US" sz="1100" i="0" dirty="0">
              <a:solidFill>
                <a:schemeClr val="tx1"/>
              </a:solidFill>
            </a:endParaRPr>
          </a:p>
        </p:txBody>
      </p:sp>
      <p:sp>
        <p:nvSpPr>
          <p:cNvPr id="46" name="TextBox 45"/>
          <p:cNvSpPr txBox="1"/>
          <p:nvPr/>
        </p:nvSpPr>
        <p:spPr>
          <a:xfrm>
            <a:off x="1229144" y="1961950"/>
            <a:ext cx="1282047" cy="261610"/>
          </a:xfrm>
          <a:prstGeom prst="rect">
            <a:avLst/>
          </a:prstGeom>
          <a:solidFill>
            <a:srgbClr val="FFFFFF"/>
          </a:solidFill>
          <a:ln>
            <a:noFill/>
          </a:ln>
        </p:spPr>
        <p:txBody>
          <a:bodyPr wrap="none" rtlCol="0">
            <a:spAutoFit/>
          </a:bodyPr>
          <a:lstStyle/>
          <a:p>
            <a:pPr>
              <a:buNone/>
            </a:pPr>
            <a:r>
              <a:rPr lang="en-US" sz="1100" i="0" dirty="0" smtClean="0">
                <a:solidFill>
                  <a:schemeClr val="tx1"/>
                </a:solidFill>
              </a:rPr>
              <a:t>Frequency (kHz)</a:t>
            </a:r>
            <a:endParaRPr lang="en-US" sz="1100" i="0" dirty="0">
              <a:solidFill>
                <a:schemeClr val="tx1"/>
              </a:solidFill>
            </a:endParaRPr>
          </a:p>
        </p:txBody>
      </p:sp>
      <p:sp>
        <p:nvSpPr>
          <p:cNvPr id="8" name="Rectangle 7"/>
          <p:cNvSpPr/>
          <p:nvPr/>
        </p:nvSpPr>
        <p:spPr bwMode="auto">
          <a:xfrm>
            <a:off x="787400" y="2552700"/>
            <a:ext cx="177800" cy="33782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2" name="Picture 1"/>
          <p:cNvPicPr>
            <a:picLocks noChangeAspect="1"/>
          </p:cNvPicPr>
          <p:nvPr/>
        </p:nvPicPr>
        <p:blipFill rotWithShape="1">
          <a:blip r:embed="rId4"/>
          <a:srcRect t="13" b="-37"/>
          <a:stretch/>
        </p:blipFill>
        <p:spPr>
          <a:xfrm>
            <a:off x="4953001" y="1883664"/>
            <a:ext cx="4037914" cy="4023360"/>
          </a:xfrm>
          <a:prstGeom prst="rect">
            <a:avLst/>
          </a:prstGeom>
        </p:spPr>
      </p:pic>
    </p:spTree>
    <p:extLst>
      <p:ext uri="{BB962C8B-B14F-4D97-AF65-F5344CB8AC3E}">
        <p14:creationId xmlns:p14="http://schemas.microsoft.com/office/powerpoint/2010/main" val="2754516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2"/>
          </p:nvPr>
        </p:nvSpPr>
        <p:spPr>
          <a:xfrm>
            <a:off x="7239000" y="6527800"/>
            <a:ext cx="1905000" cy="457200"/>
          </a:xfrm>
          <a:noFill/>
        </p:spPr>
        <p:txBody>
          <a:bodyPr anchor="t"/>
          <a:lstStyle/>
          <a:p>
            <a:fld id="{338AFD17-9088-4C77-B107-6A6359279C2A}" type="slidenum">
              <a:rPr lang="en-US" sz="1400" b="0">
                <a:latin typeface="Times" charset="0"/>
              </a:rPr>
              <a:pPr/>
              <a:t>26</a:t>
            </a:fld>
            <a:endParaRPr lang="en-US" sz="1400" b="0" dirty="0">
              <a:latin typeface="Times" charset="0"/>
            </a:endParaRPr>
          </a:p>
        </p:txBody>
      </p:sp>
      <p:sp>
        <p:nvSpPr>
          <p:cNvPr id="17410" name="Rectangle 3"/>
          <p:cNvSpPr>
            <a:spLocks noGrp="1" noChangeArrowheads="1"/>
          </p:cNvSpPr>
          <p:nvPr>
            <p:ph type="body" idx="1"/>
          </p:nvPr>
        </p:nvSpPr>
        <p:spPr>
          <a:xfrm>
            <a:off x="217459" y="1001297"/>
            <a:ext cx="8750300" cy="4419600"/>
          </a:xfrm>
        </p:spPr>
        <p:txBody>
          <a:bodyPr/>
          <a:lstStyle/>
          <a:p>
            <a:pPr marL="231775" indent="-231775">
              <a:lnSpc>
                <a:spcPts val="2880"/>
              </a:lnSpc>
              <a:spcBef>
                <a:spcPts val="2472"/>
              </a:spcBef>
              <a:spcAft>
                <a:spcPts val="600"/>
              </a:spcAft>
            </a:pPr>
            <a:r>
              <a:rPr lang="en-US" b="1" dirty="0" smtClean="0">
                <a:solidFill>
                  <a:srgbClr val="7F7F7F"/>
                </a:solidFill>
              </a:rPr>
              <a:t>Unique ST properties</a:t>
            </a:r>
            <a:endParaRPr lang="en-US" b="1" dirty="0">
              <a:solidFill>
                <a:srgbClr val="7F7F7F"/>
              </a:solidFill>
            </a:endParaRPr>
          </a:p>
          <a:p>
            <a:pPr marL="231775" indent="-231775">
              <a:lnSpc>
                <a:spcPts val="2880"/>
              </a:lnSpc>
              <a:spcBef>
                <a:spcPts val="2472"/>
              </a:spcBef>
              <a:spcAft>
                <a:spcPts val="600"/>
              </a:spcAft>
            </a:pPr>
            <a:r>
              <a:rPr lang="en-US" b="1" dirty="0" smtClean="0">
                <a:solidFill>
                  <a:srgbClr val="7F7F7F"/>
                </a:solidFill>
              </a:rPr>
              <a:t>ST Fusion Energy Development Path</a:t>
            </a:r>
          </a:p>
          <a:p>
            <a:pPr marL="231775" indent="-231775">
              <a:lnSpc>
                <a:spcPts val="2880"/>
              </a:lnSpc>
              <a:spcBef>
                <a:spcPts val="2472"/>
              </a:spcBef>
              <a:spcAft>
                <a:spcPts val="600"/>
              </a:spcAft>
            </a:pPr>
            <a:r>
              <a:rPr lang="en-US" b="1" dirty="0">
                <a:solidFill>
                  <a:srgbClr val="7F7F7F"/>
                </a:solidFill>
              </a:rPr>
              <a:t>World ST Facilities</a:t>
            </a:r>
            <a:endParaRPr lang="en-US" b="1" dirty="0" smtClean="0">
              <a:solidFill>
                <a:srgbClr val="7F7F7F"/>
              </a:solidFill>
            </a:endParaRPr>
          </a:p>
          <a:p>
            <a:pPr marL="231775" indent="-231775">
              <a:lnSpc>
                <a:spcPts val="2880"/>
              </a:lnSpc>
              <a:spcBef>
                <a:spcPts val="2472"/>
              </a:spcBef>
              <a:spcAft>
                <a:spcPts val="600"/>
              </a:spcAft>
            </a:pPr>
            <a:r>
              <a:rPr lang="en-US" b="1" dirty="0" smtClean="0">
                <a:solidFill>
                  <a:srgbClr val="7F7F7F"/>
                </a:solidFill>
              </a:rPr>
              <a:t>Unique </a:t>
            </a:r>
            <a:r>
              <a:rPr lang="en-US" b="1" dirty="0">
                <a:solidFill>
                  <a:srgbClr val="7F7F7F"/>
                </a:solidFill>
              </a:rPr>
              <a:t>ST Physics </a:t>
            </a:r>
            <a:r>
              <a:rPr lang="en-US" b="1" dirty="0" smtClean="0">
                <a:solidFill>
                  <a:srgbClr val="7F7F7F"/>
                </a:solidFill>
              </a:rPr>
              <a:t>Regimes</a:t>
            </a:r>
            <a:endParaRPr lang="en-US" b="1" dirty="0">
              <a:solidFill>
                <a:srgbClr val="7F7F7F"/>
              </a:solidFill>
            </a:endParaRPr>
          </a:p>
          <a:p>
            <a:pPr marL="231775" indent="-231775">
              <a:lnSpc>
                <a:spcPts val="2880"/>
              </a:lnSpc>
              <a:spcBef>
                <a:spcPts val="2472"/>
              </a:spcBef>
              <a:spcAft>
                <a:spcPts val="600"/>
              </a:spcAft>
            </a:pPr>
            <a:r>
              <a:rPr lang="en-US" sz="2800" b="1" dirty="0" smtClean="0"/>
              <a:t>ST-FNSF Targeted Experiments </a:t>
            </a:r>
          </a:p>
          <a:p>
            <a:pPr marL="231775" indent="-231775">
              <a:lnSpc>
                <a:spcPts val="2880"/>
              </a:lnSpc>
              <a:spcBef>
                <a:spcPts val="2472"/>
              </a:spcBef>
              <a:spcAft>
                <a:spcPts val="600"/>
              </a:spcAft>
            </a:pPr>
            <a:r>
              <a:rPr lang="en-US" b="1" dirty="0" smtClean="0">
                <a:solidFill>
                  <a:srgbClr val="7F7F7F"/>
                </a:solidFill>
              </a:rPr>
              <a:t>ST Facility Upgrade Status </a:t>
            </a:r>
          </a:p>
          <a:p>
            <a:pPr marL="231775" indent="-231775">
              <a:lnSpc>
                <a:spcPts val="2880"/>
              </a:lnSpc>
              <a:spcBef>
                <a:spcPts val="2472"/>
              </a:spcBef>
              <a:spcAft>
                <a:spcPts val="600"/>
              </a:spcAft>
            </a:pPr>
            <a:r>
              <a:rPr lang="en-US" b="1" dirty="0" smtClean="0">
                <a:solidFill>
                  <a:srgbClr val="7F7F7F"/>
                </a:solidFill>
              </a:rPr>
              <a:t>Summary </a:t>
            </a:r>
          </a:p>
        </p:txBody>
      </p:sp>
      <p:sp>
        <p:nvSpPr>
          <p:cNvPr id="17411" name="Rectangle 43"/>
          <p:cNvSpPr>
            <a:spLocks noChangeArrowheads="1"/>
          </p:cNvSpPr>
          <p:nvPr/>
        </p:nvSpPr>
        <p:spPr bwMode="auto">
          <a:xfrm>
            <a:off x="0" y="2828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5280"/>
              </a:lnSpc>
              <a:spcBef>
                <a:spcPct val="0"/>
              </a:spcBef>
              <a:spcAft>
                <a:spcPts val="600"/>
              </a:spcAft>
              <a:buFontTx/>
              <a:buNone/>
            </a:pPr>
            <a:r>
              <a:rPr lang="en-US" sz="4400" i="0" dirty="0">
                <a:solidFill>
                  <a:srgbClr val="0816FF"/>
                </a:solidFill>
              </a:rPr>
              <a:t>Talk Outline</a:t>
            </a:r>
            <a:endParaRPr lang="en-US" sz="3200" i="0" dirty="0">
              <a:solidFill>
                <a:srgbClr val="0816FF"/>
              </a:solidFill>
              <a:latin typeface="Helvetica Neue" charset="0"/>
            </a:endParaRPr>
          </a:p>
        </p:txBody>
      </p:sp>
    </p:spTree>
    <p:extLst>
      <p:ext uri="{BB962C8B-B14F-4D97-AF65-F5344CB8AC3E}">
        <p14:creationId xmlns:p14="http://schemas.microsoft.com/office/powerpoint/2010/main" val="34241938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p:cNvPicPr>
            <a:picLocks noChangeAspect="1" noChangeArrowheads="1"/>
          </p:cNvPicPr>
          <p:nvPr/>
        </p:nvPicPr>
        <p:blipFill>
          <a:blip r:embed="rId3" cstate="print"/>
          <a:srcRect/>
          <a:stretch>
            <a:fillRect/>
          </a:stretch>
        </p:blipFill>
        <p:spPr bwMode="auto">
          <a:xfrm>
            <a:off x="241299" y="1685926"/>
            <a:ext cx="2751685" cy="3775074"/>
          </a:xfrm>
          <a:prstGeom prst="rect">
            <a:avLst/>
          </a:prstGeom>
          <a:noFill/>
          <a:ln w="9525">
            <a:noFill/>
            <a:miter lim="800000"/>
            <a:headEnd/>
            <a:tailEnd/>
          </a:ln>
        </p:spPr>
      </p:pic>
      <p:sp>
        <p:nvSpPr>
          <p:cNvPr id="19461" name="TextBox 10"/>
          <p:cNvSpPr txBox="1">
            <a:spLocks noChangeArrowheads="1"/>
          </p:cNvSpPr>
          <p:nvPr/>
        </p:nvSpPr>
        <p:spPr bwMode="auto">
          <a:xfrm>
            <a:off x="0" y="977900"/>
            <a:ext cx="3276600" cy="651448"/>
          </a:xfrm>
          <a:prstGeom prst="rect">
            <a:avLst/>
          </a:prstGeom>
          <a:noFill/>
          <a:ln w="9525">
            <a:noFill/>
            <a:miter lim="800000"/>
            <a:headEnd/>
            <a:tailEnd/>
          </a:ln>
        </p:spPr>
        <p:txBody>
          <a:bodyPr wrap="square" lIns="91429" tIns="45714" rIns="91429" bIns="45714">
            <a:spAutoFit/>
          </a:bodyPr>
          <a:lstStyle/>
          <a:p>
            <a:pPr algn="ctr">
              <a:lnSpc>
                <a:spcPct val="90000"/>
              </a:lnSpc>
              <a:buNone/>
            </a:pPr>
            <a:r>
              <a:rPr lang="en-US" sz="2000" i="0" dirty="0" smtClean="0">
                <a:solidFill>
                  <a:srgbClr val="000000"/>
                </a:solidFill>
              </a:rPr>
              <a:t>Compact ST</a:t>
            </a:r>
            <a:r>
              <a:rPr lang="en-US" sz="2000" i="0" dirty="0">
                <a:solidFill>
                  <a:srgbClr val="000000"/>
                </a:solidFill>
              </a:rPr>
              <a:t>-FNSF has no/small central solenoid</a:t>
            </a:r>
          </a:p>
        </p:txBody>
      </p:sp>
      <p:sp>
        <p:nvSpPr>
          <p:cNvPr id="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180"/>
              </a:lnSpc>
              <a:spcBef>
                <a:spcPct val="0"/>
              </a:spcBef>
              <a:spcAft>
                <a:spcPts val="600"/>
              </a:spcAft>
              <a:buNone/>
            </a:pPr>
            <a:r>
              <a:rPr lang="en-US" sz="2800" i="0" dirty="0" smtClean="0">
                <a:solidFill>
                  <a:srgbClr val="0923FF"/>
                </a:solidFill>
                <a:ea typeface="ＭＳ Ｐゴシック" pitchFamily="34" charset="-128"/>
              </a:rPr>
              <a:t>STs Addressing Critical Issues for FNSF and Demo</a:t>
            </a:r>
          </a:p>
        </p:txBody>
      </p:sp>
      <p:sp>
        <p:nvSpPr>
          <p:cNvPr id="13"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27</a:t>
            </a:fld>
            <a:endParaRPr lang="en-US" sz="1400" b="0" dirty="0">
              <a:latin typeface="Times" charset="0"/>
            </a:endParaRPr>
          </a:p>
        </p:txBody>
      </p:sp>
      <p:grpSp>
        <p:nvGrpSpPr>
          <p:cNvPr id="2" name="Group 1"/>
          <p:cNvGrpSpPr/>
          <p:nvPr/>
        </p:nvGrpSpPr>
        <p:grpSpPr>
          <a:xfrm>
            <a:off x="3060700" y="1054100"/>
            <a:ext cx="5969000" cy="3468299"/>
            <a:chOff x="3060700" y="1752600"/>
            <a:chExt cx="5969000" cy="3468299"/>
          </a:xfrm>
        </p:grpSpPr>
        <p:sp>
          <p:nvSpPr>
            <p:cNvPr id="37" name="Content Placeholder 2"/>
            <p:cNvSpPr txBox="1">
              <a:spLocks/>
            </p:cNvSpPr>
            <p:nvPr/>
          </p:nvSpPr>
          <p:spPr bwMode="auto">
            <a:xfrm>
              <a:off x="3669302" y="1752600"/>
              <a:ext cx="4716207" cy="485817"/>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R="0" lvl="0" algn="ctr" defTabSz="914400" rtl="0" eaLnBrk="0" fontAlgn="base" latinLnBrk="0" hangingPunct="0">
                <a:lnSpc>
                  <a:spcPct val="100000"/>
                </a:lnSpc>
                <a:spcBef>
                  <a:spcPct val="20000"/>
                </a:spcBef>
                <a:spcAft>
                  <a:spcPct val="0"/>
                </a:spcAft>
                <a:buClrTx/>
                <a:buSzTx/>
                <a:buNone/>
                <a:tabLst/>
                <a:defRPr/>
              </a:pPr>
              <a:r>
                <a:rPr lang="en-US" altLang="ja-JP" sz="2200" b="1" i="0" kern="0" noProof="0" dirty="0" smtClean="0">
                  <a:solidFill>
                    <a:srgbClr val="000000"/>
                  </a:solidFill>
                  <a:latin typeface="Arial Narrow" panose="020B0606020202030204" pitchFamily="34" charset="0"/>
                </a:rPr>
                <a:t>ST</a:t>
              </a:r>
              <a:r>
                <a:rPr lang="en-US" altLang="ja-JP" sz="2200" i="0" kern="0" noProof="0" dirty="0" smtClean="0">
                  <a:solidFill>
                    <a:srgbClr val="000000"/>
                  </a:solidFill>
                  <a:latin typeface="Arial Narrow" panose="020B0606020202030204" pitchFamily="34" charset="0"/>
                </a:rPr>
                <a:t>-</a:t>
              </a:r>
              <a:r>
                <a:rPr lang="en-US" sz="2200" b="1" i="0" kern="0" noProof="0" dirty="0" smtClean="0">
                  <a:solidFill>
                    <a:srgbClr val="000000"/>
                  </a:solidFill>
                  <a:latin typeface="Arial Narrow" panose="020B0606020202030204" pitchFamily="34" charset="0"/>
                </a:rPr>
                <a:t>FNSF </a:t>
              </a:r>
              <a:r>
                <a:rPr lang="en-US" sz="2200" i="0" kern="0" noProof="0" dirty="0" smtClean="0">
                  <a:solidFill>
                    <a:srgbClr val="000000"/>
                  </a:solidFill>
                  <a:latin typeface="Arial Narrow" panose="020B0606020202030204" pitchFamily="34" charset="0"/>
                </a:rPr>
                <a:t>Scenarios</a:t>
              </a:r>
              <a:endParaRPr lang="en-US" sz="2200" b="1" i="0" kern="0" noProof="0" dirty="0" smtClean="0">
                <a:solidFill>
                  <a:srgbClr val="000000"/>
                </a:solidFill>
                <a:latin typeface="Arial Narrow" panose="020B0606020202030204" pitchFamily="34" charset="0"/>
              </a:endParaRPr>
            </a:p>
          </p:txBody>
        </p:sp>
        <p:cxnSp>
          <p:nvCxnSpPr>
            <p:cNvPr id="16" name="Straight Arrow Connector 15"/>
            <p:cNvCxnSpPr/>
            <p:nvPr/>
          </p:nvCxnSpPr>
          <p:spPr bwMode="auto">
            <a:xfrm flipV="1">
              <a:off x="3902872" y="2522886"/>
              <a:ext cx="0" cy="2596635"/>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46"/>
            <p:cNvSpPr txBox="1">
              <a:spLocks noChangeArrowheads="1"/>
            </p:cNvSpPr>
            <p:nvPr/>
          </p:nvSpPr>
          <p:spPr bwMode="auto">
            <a:xfrm>
              <a:off x="3073400" y="2333666"/>
              <a:ext cx="816141" cy="33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Arial" charset="0"/>
                </a:defRPr>
              </a:lvl1pPr>
              <a:lvl2pPr marL="37931725" indent="-37474525" eaLnBrk="0" hangingPunct="0">
                <a:defRPr sz="1200" b="1" i="1">
                  <a:solidFill>
                    <a:srgbClr val="1822CD"/>
                  </a:solidFill>
                  <a:latin typeface="Helvetica" charset="0"/>
                  <a:ea typeface="Arial" charset="0"/>
                  <a:cs typeface="Arial" charset="0"/>
                </a:defRPr>
              </a:lvl2pPr>
              <a:lvl3pPr eaLnBrk="0" hangingPunct="0">
                <a:defRPr sz="1200" b="1" i="1">
                  <a:solidFill>
                    <a:srgbClr val="1822CD"/>
                  </a:solidFill>
                  <a:latin typeface="Helvetica" charset="0"/>
                  <a:ea typeface="Arial" charset="0"/>
                  <a:cs typeface="Arial" charset="0"/>
                </a:defRPr>
              </a:lvl3pPr>
              <a:lvl4pPr eaLnBrk="0" hangingPunct="0">
                <a:defRPr sz="1200" b="1" i="1">
                  <a:solidFill>
                    <a:srgbClr val="1822CD"/>
                  </a:solidFill>
                  <a:latin typeface="Helvetica" charset="0"/>
                  <a:ea typeface="Arial" charset="0"/>
                  <a:cs typeface="Arial" charset="0"/>
                </a:defRPr>
              </a:lvl4pPr>
              <a:lvl5pPr eaLnBrk="0" hangingPunct="0">
                <a:defRPr sz="1200" b="1" i="1">
                  <a:solidFill>
                    <a:srgbClr val="1822CD"/>
                  </a:solidFill>
                  <a:latin typeface="Helvetica" charset="0"/>
                  <a:ea typeface="Arial" charset="0"/>
                  <a:cs typeface="Arial" charset="0"/>
                </a:defRPr>
              </a:lvl5pPr>
              <a:lvl6pPr marL="457200" eaLnBrk="0" fontAlgn="base" hangingPunct="0">
                <a:spcBef>
                  <a:spcPct val="0"/>
                </a:spcBef>
                <a:spcAft>
                  <a:spcPct val="0"/>
                </a:spcAft>
                <a:defRPr sz="1200" b="1" i="1">
                  <a:solidFill>
                    <a:srgbClr val="1822CD"/>
                  </a:solidFill>
                  <a:latin typeface="Helvetica" charset="0"/>
                  <a:ea typeface="Arial" charset="0"/>
                  <a:cs typeface="Arial" charset="0"/>
                </a:defRPr>
              </a:lvl6pPr>
              <a:lvl7pPr marL="914400" eaLnBrk="0" fontAlgn="base" hangingPunct="0">
                <a:spcBef>
                  <a:spcPct val="0"/>
                </a:spcBef>
                <a:spcAft>
                  <a:spcPct val="0"/>
                </a:spcAft>
                <a:defRPr sz="1200" b="1" i="1">
                  <a:solidFill>
                    <a:srgbClr val="1822CD"/>
                  </a:solidFill>
                  <a:latin typeface="Helvetica" charset="0"/>
                  <a:ea typeface="Arial" charset="0"/>
                  <a:cs typeface="Arial" charset="0"/>
                </a:defRPr>
              </a:lvl7pPr>
              <a:lvl8pPr marL="1371600" eaLnBrk="0" fontAlgn="base" hangingPunct="0">
                <a:spcBef>
                  <a:spcPct val="0"/>
                </a:spcBef>
                <a:spcAft>
                  <a:spcPct val="0"/>
                </a:spcAft>
                <a:defRPr sz="1200" b="1" i="1">
                  <a:solidFill>
                    <a:srgbClr val="1822CD"/>
                  </a:solidFill>
                  <a:latin typeface="Helvetica" charset="0"/>
                  <a:ea typeface="Arial" charset="0"/>
                  <a:cs typeface="Arial" charset="0"/>
                </a:defRPr>
              </a:lvl8pPr>
              <a:lvl9pPr marL="18288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eaLnBrk="1" hangingPunct="1">
                <a:buNone/>
              </a:pPr>
              <a:r>
                <a:rPr lang="en-US" sz="1600" i="0" dirty="0" smtClean="0">
                  <a:solidFill>
                    <a:schemeClr val="tx1"/>
                  </a:solidFill>
                </a:rPr>
                <a:t>I</a:t>
              </a:r>
              <a:r>
                <a:rPr lang="en-US" sz="1600" i="0" baseline="-25000" dirty="0" smtClean="0">
                  <a:solidFill>
                    <a:schemeClr val="tx1"/>
                  </a:solidFill>
                </a:rPr>
                <a:t>P </a:t>
              </a:r>
              <a:r>
                <a:rPr lang="en-US" sz="1600" i="0" dirty="0" smtClean="0">
                  <a:solidFill>
                    <a:schemeClr val="tx1"/>
                  </a:solidFill>
                </a:rPr>
                <a:t>[MA</a:t>
              </a:r>
              <a:r>
                <a:rPr lang="en-US" sz="1600" i="0" dirty="0">
                  <a:solidFill>
                    <a:schemeClr val="tx1"/>
                  </a:solidFill>
                </a:rPr>
                <a:t>]</a:t>
              </a:r>
              <a:endParaRPr lang="en-US" sz="1600" i="0" baseline="-25000" dirty="0">
                <a:solidFill>
                  <a:schemeClr val="tx1"/>
                </a:solidFill>
              </a:endParaRPr>
            </a:p>
          </p:txBody>
        </p:sp>
        <p:cxnSp>
          <p:nvCxnSpPr>
            <p:cNvPr id="22" name="Straight Arrow Connector 21"/>
            <p:cNvCxnSpPr/>
            <p:nvPr/>
          </p:nvCxnSpPr>
          <p:spPr bwMode="auto">
            <a:xfrm flipV="1">
              <a:off x="8533447" y="2587496"/>
              <a:ext cx="0" cy="2532025"/>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
            <p:cNvCxnSpPr/>
            <p:nvPr/>
          </p:nvCxnSpPr>
          <p:spPr bwMode="auto">
            <a:xfrm flipV="1">
              <a:off x="3902872" y="5113778"/>
              <a:ext cx="5126828" cy="5743"/>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5824553" y="3853508"/>
              <a:ext cx="2609642" cy="1218080"/>
              <a:chOff x="4386517" y="4177732"/>
              <a:chExt cx="2642997" cy="1233648"/>
            </a:xfrm>
          </p:grpSpPr>
          <p:sp>
            <p:nvSpPr>
              <p:cNvPr id="26" name="Rectangle 25"/>
              <p:cNvSpPr/>
              <p:nvPr/>
            </p:nvSpPr>
            <p:spPr bwMode="auto">
              <a:xfrm>
                <a:off x="4386517" y="4177732"/>
                <a:ext cx="2642997" cy="1233648"/>
              </a:xfrm>
              <a:prstGeom prst="rect">
                <a:avLst/>
              </a:prstGeom>
              <a:solidFill>
                <a:srgbClr val="D0DEFC"/>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050" b="1" i="1" u="none" strike="noStrike" cap="none" normalizeH="0" baseline="0" smtClean="0">
                  <a:ln>
                    <a:noFill/>
                  </a:ln>
                  <a:solidFill>
                    <a:srgbClr val="1822CD"/>
                  </a:solidFill>
                  <a:effectLst/>
                  <a:latin typeface="Helvetica" pitchFamily="-128" charset="0"/>
                </a:endParaRPr>
              </a:p>
            </p:txBody>
          </p:sp>
          <p:sp>
            <p:nvSpPr>
              <p:cNvPr id="27" name="Rectangle 26"/>
              <p:cNvSpPr/>
              <p:nvPr/>
            </p:nvSpPr>
            <p:spPr>
              <a:xfrm>
                <a:off x="5419153" y="4191000"/>
                <a:ext cx="594640" cy="276999"/>
              </a:xfrm>
              <a:prstGeom prst="rect">
                <a:avLst/>
              </a:prstGeom>
              <a:noFill/>
            </p:spPr>
            <p:txBody>
              <a:bodyPr wrap="square" lIns="0" rIns="0">
                <a:spAutoFit/>
              </a:bodyPr>
              <a:lstStyle/>
              <a:p>
                <a:pPr algn="ctr">
                  <a:buNone/>
                </a:pPr>
                <a:r>
                  <a:rPr lang="en-US" b="1" i="0" dirty="0" smtClean="0">
                    <a:solidFill>
                      <a:srgbClr val="0000FF"/>
                    </a:solidFill>
                  </a:rPr>
                  <a:t>NBI</a:t>
                </a:r>
                <a:endParaRPr lang="en-US" b="1" dirty="0">
                  <a:solidFill>
                    <a:srgbClr val="0000FF"/>
                  </a:solidFill>
                </a:endParaRPr>
              </a:p>
            </p:txBody>
          </p:sp>
        </p:grpSp>
        <p:grpSp>
          <p:nvGrpSpPr>
            <p:cNvPr id="28" name="Group 27"/>
            <p:cNvGrpSpPr/>
            <p:nvPr/>
          </p:nvGrpSpPr>
          <p:grpSpPr>
            <a:xfrm>
              <a:off x="3942604" y="3001367"/>
              <a:ext cx="4535348" cy="2055720"/>
              <a:chOff x="4646626" y="1676400"/>
              <a:chExt cx="3412081" cy="1389220"/>
            </a:xfrm>
          </p:grpSpPr>
          <p:cxnSp>
            <p:nvCxnSpPr>
              <p:cNvPr id="29" name="Straight Connector 28"/>
              <p:cNvCxnSpPr/>
              <p:nvPr/>
            </p:nvCxnSpPr>
            <p:spPr bwMode="auto">
              <a:xfrm flipV="1">
                <a:off x="4646626" y="2362200"/>
                <a:ext cx="898896" cy="70342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16"/>
              <p:cNvCxnSpPr/>
              <p:nvPr/>
            </p:nvCxnSpPr>
            <p:spPr bwMode="auto">
              <a:xfrm flipV="1">
                <a:off x="5545522" y="2111462"/>
                <a:ext cx="398078" cy="250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bwMode="auto">
              <a:xfrm flipV="1">
                <a:off x="7485145" y="1676400"/>
                <a:ext cx="573562" cy="2976"/>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bwMode="auto">
              <a:xfrm flipV="1">
                <a:off x="6781800" y="1705689"/>
                <a:ext cx="361690" cy="469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bwMode="auto">
              <a:xfrm flipV="1">
                <a:off x="7143490" y="1679376"/>
                <a:ext cx="341655" cy="2631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bwMode="auto">
              <a:xfrm flipV="1">
                <a:off x="6208230" y="1817002"/>
                <a:ext cx="344970" cy="1420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bwMode="auto">
              <a:xfrm flipV="1">
                <a:off x="6553200" y="1753438"/>
                <a:ext cx="228600" cy="6356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16"/>
              <p:cNvCxnSpPr/>
              <p:nvPr/>
            </p:nvCxnSpPr>
            <p:spPr bwMode="auto">
              <a:xfrm flipV="1">
                <a:off x="5930950" y="1959064"/>
                <a:ext cx="277280" cy="158356"/>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0" name="TextBox 47"/>
            <p:cNvSpPr txBox="1">
              <a:spLocks noChangeArrowheads="1"/>
            </p:cNvSpPr>
            <p:nvPr/>
          </p:nvSpPr>
          <p:spPr bwMode="auto">
            <a:xfrm>
              <a:off x="7512461" y="4977785"/>
              <a:ext cx="606398" cy="243114"/>
            </a:xfrm>
            <a:prstGeom prst="rect">
              <a:avLst/>
            </a:prstGeom>
            <a:solidFill>
              <a:srgbClr val="FFFFFF"/>
            </a:solidFill>
            <a:ln w="9525">
              <a:noFill/>
              <a:miter lim="800000"/>
              <a:headEnd/>
              <a:tailEnd/>
            </a:ln>
            <a:extLst/>
          </p:spPr>
          <p:txBody>
            <a:bodyPr wrap="square" lIns="0" tIns="0" rIns="0" bIns="0" anchor="ctr">
              <a:spAutoFit/>
            </a:bodyPr>
            <a:lstStyle>
              <a:lvl1pPr eaLnBrk="0" hangingPunct="0">
                <a:defRPr sz="1200" b="1" i="1">
                  <a:solidFill>
                    <a:srgbClr val="1822CD"/>
                  </a:solidFill>
                  <a:latin typeface="Helvetica" charset="0"/>
                  <a:ea typeface="ＭＳ Ｐゴシック" charset="0"/>
                  <a:cs typeface="Arial" charset="0"/>
                </a:defRPr>
              </a:lvl1pPr>
              <a:lvl2pPr marL="37931725" indent="-37474525" eaLnBrk="0" hangingPunct="0">
                <a:defRPr sz="1200" b="1" i="1">
                  <a:solidFill>
                    <a:srgbClr val="1822CD"/>
                  </a:solidFill>
                  <a:latin typeface="Helvetica" charset="0"/>
                  <a:ea typeface="Arial" charset="0"/>
                  <a:cs typeface="Arial" charset="0"/>
                </a:defRPr>
              </a:lvl2pPr>
              <a:lvl3pPr eaLnBrk="0" hangingPunct="0">
                <a:defRPr sz="1200" b="1" i="1">
                  <a:solidFill>
                    <a:srgbClr val="1822CD"/>
                  </a:solidFill>
                  <a:latin typeface="Helvetica" charset="0"/>
                  <a:ea typeface="Arial" charset="0"/>
                  <a:cs typeface="Arial" charset="0"/>
                </a:defRPr>
              </a:lvl3pPr>
              <a:lvl4pPr eaLnBrk="0" hangingPunct="0">
                <a:defRPr sz="1200" b="1" i="1">
                  <a:solidFill>
                    <a:srgbClr val="1822CD"/>
                  </a:solidFill>
                  <a:latin typeface="Helvetica" charset="0"/>
                  <a:ea typeface="Arial" charset="0"/>
                  <a:cs typeface="Arial" charset="0"/>
                </a:defRPr>
              </a:lvl4pPr>
              <a:lvl5pPr eaLnBrk="0" hangingPunct="0">
                <a:defRPr sz="1200" b="1" i="1">
                  <a:solidFill>
                    <a:srgbClr val="1822CD"/>
                  </a:solidFill>
                  <a:latin typeface="Helvetica" charset="0"/>
                  <a:ea typeface="Arial" charset="0"/>
                  <a:cs typeface="Arial" charset="0"/>
                </a:defRPr>
              </a:lvl5pPr>
              <a:lvl6pPr marL="457200" eaLnBrk="0" fontAlgn="base" hangingPunct="0">
                <a:spcBef>
                  <a:spcPct val="0"/>
                </a:spcBef>
                <a:spcAft>
                  <a:spcPct val="0"/>
                </a:spcAft>
                <a:defRPr sz="1200" b="1" i="1">
                  <a:solidFill>
                    <a:srgbClr val="1822CD"/>
                  </a:solidFill>
                  <a:latin typeface="Helvetica" charset="0"/>
                  <a:ea typeface="Arial" charset="0"/>
                  <a:cs typeface="Arial" charset="0"/>
                </a:defRPr>
              </a:lvl6pPr>
              <a:lvl7pPr marL="914400" eaLnBrk="0" fontAlgn="base" hangingPunct="0">
                <a:spcBef>
                  <a:spcPct val="0"/>
                </a:spcBef>
                <a:spcAft>
                  <a:spcPct val="0"/>
                </a:spcAft>
                <a:defRPr sz="1200" b="1" i="1">
                  <a:solidFill>
                    <a:srgbClr val="1822CD"/>
                  </a:solidFill>
                  <a:latin typeface="Helvetica" charset="0"/>
                  <a:ea typeface="Arial" charset="0"/>
                  <a:cs typeface="Arial" charset="0"/>
                </a:defRPr>
              </a:lvl7pPr>
              <a:lvl8pPr marL="1371600" eaLnBrk="0" fontAlgn="base" hangingPunct="0">
                <a:spcBef>
                  <a:spcPct val="0"/>
                </a:spcBef>
                <a:spcAft>
                  <a:spcPct val="0"/>
                </a:spcAft>
                <a:defRPr sz="1200" b="1" i="1">
                  <a:solidFill>
                    <a:srgbClr val="1822CD"/>
                  </a:solidFill>
                  <a:latin typeface="Helvetica" charset="0"/>
                  <a:ea typeface="Arial" charset="0"/>
                  <a:cs typeface="Arial" charset="0"/>
                </a:defRPr>
              </a:lvl8pPr>
              <a:lvl9pPr marL="18288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algn="ctr" eaLnBrk="1" hangingPunct="1">
                <a:buNone/>
              </a:pPr>
              <a:r>
                <a:rPr lang="en-US" sz="1600" i="0" dirty="0" smtClean="0">
                  <a:solidFill>
                    <a:schemeClr val="tx1"/>
                  </a:solidFill>
                </a:rPr>
                <a:t>Time</a:t>
              </a:r>
              <a:endParaRPr lang="en-US" sz="1600" i="0" dirty="0">
                <a:solidFill>
                  <a:schemeClr val="tx1"/>
                </a:solidFill>
              </a:endParaRPr>
            </a:p>
          </p:txBody>
        </p:sp>
        <p:grpSp>
          <p:nvGrpSpPr>
            <p:cNvPr id="41" name="Group 40"/>
            <p:cNvGrpSpPr/>
            <p:nvPr/>
          </p:nvGrpSpPr>
          <p:grpSpPr>
            <a:xfrm>
              <a:off x="5401965" y="4329782"/>
              <a:ext cx="959372" cy="741806"/>
              <a:chOff x="3958528" y="4660094"/>
              <a:chExt cx="971634" cy="751287"/>
            </a:xfrm>
            <a:solidFill>
              <a:srgbClr val="D0DEFC"/>
            </a:solidFill>
          </p:grpSpPr>
          <p:sp>
            <p:nvSpPr>
              <p:cNvPr id="42" name="Rectangle 41"/>
              <p:cNvSpPr/>
              <p:nvPr/>
            </p:nvSpPr>
            <p:spPr bwMode="auto">
              <a:xfrm>
                <a:off x="3958528" y="4660094"/>
                <a:ext cx="971634" cy="751287"/>
              </a:xfrm>
              <a:prstGeom prst="rect">
                <a:avLst/>
              </a:prstGeom>
              <a:solidFill>
                <a:srgbClr val="CCFFCC"/>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050" b="1" i="1" u="none" strike="noStrike" cap="none" normalizeH="0" baseline="0" smtClean="0">
                  <a:ln>
                    <a:noFill/>
                  </a:ln>
                  <a:solidFill>
                    <a:srgbClr val="1822CD"/>
                  </a:solidFill>
                  <a:effectLst/>
                  <a:latin typeface="Helvetica" pitchFamily="-128" charset="0"/>
                </a:endParaRPr>
              </a:p>
            </p:txBody>
          </p:sp>
          <p:sp>
            <p:nvSpPr>
              <p:cNvPr id="43" name="Rectangle 42"/>
              <p:cNvSpPr/>
              <p:nvPr/>
            </p:nvSpPr>
            <p:spPr>
              <a:xfrm>
                <a:off x="3974072" y="4740986"/>
                <a:ext cx="927884" cy="161583"/>
              </a:xfrm>
              <a:prstGeom prst="rect">
                <a:avLst/>
              </a:prstGeom>
              <a:noFill/>
            </p:spPr>
            <p:txBody>
              <a:bodyPr wrap="square" lIns="0" tIns="0" rIns="0" bIns="0" anchor="ctr" anchorCtr="0">
                <a:spAutoFit/>
              </a:bodyPr>
              <a:lstStyle/>
              <a:p>
                <a:pPr algn="ctr">
                  <a:lnSpc>
                    <a:spcPct val="70000"/>
                  </a:lnSpc>
                  <a:buNone/>
                </a:pPr>
                <a:r>
                  <a:rPr lang="en-US" sz="1400" i="0" dirty="0" smtClean="0">
                    <a:solidFill>
                      <a:schemeClr val="accent1">
                        <a:lumMod val="50000"/>
                      </a:schemeClr>
                    </a:solidFill>
                    <a:latin typeface="Arial Narrow" panose="020B0606020202030204" pitchFamily="34" charset="0"/>
                  </a:rPr>
                  <a:t>HHFW</a:t>
                </a:r>
                <a:endParaRPr lang="en-US" sz="1400" b="1" dirty="0">
                  <a:solidFill>
                    <a:schemeClr val="accent1">
                      <a:lumMod val="50000"/>
                    </a:schemeClr>
                  </a:solidFill>
                  <a:latin typeface="Arial Narrow" panose="020B0606020202030204" pitchFamily="34" charset="0"/>
                </a:endParaRPr>
              </a:p>
            </p:txBody>
          </p:sp>
        </p:grpSp>
        <p:sp>
          <p:nvSpPr>
            <p:cNvPr id="45" name="Rectangle 44"/>
            <p:cNvSpPr/>
            <p:nvPr/>
          </p:nvSpPr>
          <p:spPr bwMode="auto">
            <a:xfrm>
              <a:off x="3911604" y="4720999"/>
              <a:ext cx="1930396" cy="349423"/>
            </a:xfrm>
            <a:prstGeom prst="rect">
              <a:avLst/>
            </a:prstGeom>
            <a:solidFill>
              <a:srgbClr val="FFCCCC"/>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050" b="1" i="1" u="none" strike="noStrike" cap="none" normalizeH="0" baseline="0" smtClean="0">
                <a:ln>
                  <a:noFill/>
                </a:ln>
                <a:solidFill>
                  <a:srgbClr val="1822CD"/>
                </a:solidFill>
                <a:effectLst/>
                <a:latin typeface="Helvetica" pitchFamily="-128" charset="0"/>
              </a:endParaRPr>
            </a:p>
          </p:txBody>
        </p:sp>
        <p:sp>
          <p:nvSpPr>
            <p:cNvPr id="46" name="Rectangle 45"/>
            <p:cNvSpPr/>
            <p:nvPr/>
          </p:nvSpPr>
          <p:spPr>
            <a:xfrm>
              <a:off x="3974714" y="4766410"/>
              <a:ext cx="1200749" cy="230832"/>
            </a:xfrm>
            <a:prstGeom prst="rect">
              <a:avLst/>
            </a:prstGeom>
            <a:noFill/>
            <a:ln>
              <a:solidFill>
                <a:srgbClr val="FFFFFF"/>
              </a:solidFill>
            </a:ln>
          </p:spPr>
          <p:txBody>
            <a:bodyPr wrap="none" lIns="0" tIns="0" rIns="0" bIns="0">
              <a:spAutoFit/>
            </a:bodyPr>
            <a:lstStyle/>
            <a:p>
              <a:pPr eaLnBrk="1" hangingPunct="1">
                <a:buNone/>
              </a:pPr>
              <a:r>
                <a:rPr lang="en-US" sz="1500" b="1" i="0" dirty="0" smtClean="0">
                  <a:solidFill>
                    <a:srgbClr val="FF0000"/>
                  </a:solidFill>
                  <a:latin typeface="Arial Narrow" panose="020B0606020202030204" pitchFamily="34" charset="0"/>
                </a:rPr>
                <a:t>EC/EBW, HI,  PF</a:t>
              </a:r>
              <a:endParaRPr lang="en-US" sz="1500" b="1" i="0" dirty="0">
                <a:solidFill>
                  <a:srgbClr val="FF0000"/>
                </a:solidFill>
                <a:latin typeface="Arial Narrow" panose="020B0606020202030204" pitchFamily="34" charset="0"/>
              </a:endParaRPr>
            </a:p>
          </p:txBody>
        </p:sp>
        <p:sp>
          <p:nvSpPr>
            <p:cNvPr id="11" name="TextBox 10"/>
            <p:cNvSpPr txBox="1"/>
            <p:nvPr/>
          </p:nvSpPr>
          <p:spPr>
            <a:xfrm>
              <a:off x="3060700" y="4154709"/>
              <a:ext cx="1701800" cy="607688"/>
            </a:xfrm>
            <a:prstGeom prst="rect">
              <a:avLst/>
            </a:prstGeom>
            <a:noFill/>
          </p:spPr>
          <p:txBody>
            <a:bodyPr wrap="square" rtlCol="0">
              <a:spAutoFit/>
            </a:bodyPr>
            <a:lstStyle/>
            <a:p>
              <a:pPr>
                <a:lnSpc>
                  <a:spcPts val="1760"/>
                </a:lnSpc>
                <a:buNone/>
              </a:pPr>
              <a:r>
                <a:rPr lang="en-US" sz="1800" i="0" dirty="0" smtClean="0">
                  <a:solidFill>
                    <a:srgbClr val="FF0000"/>
                  </a:solidFill>
                  <a:ea typeface="ＭＳ Ｐゴシック" pitchFamily="34" charset="-128"/>
                </a:rPr>
                <a:t>Solenoid-free</a:t>
              </a:r>
            </a:p>
            <a:p>
              <a:pPr>
                <a:lnSpc>
                  <a:spcPts val="1760"/>
                </a:lnSpc>
                <a:buNone/>
              </a:pPr>
              <a:r>
                <a:rPr lang="en-US" sz="1800" i="0" dirty="0" smtClean="0">
                  <a:solidFill>
                    <a:srgbClr val="FF0000"/>
                  </a:solidFill>
                  <a:ea typeface="ＭＳ Ｐゴシック" pitchFamily="34" charset="-128"/>
                </a:rPr>
                <a:t>Start</a:t>
              </a:r>
              <a:r>
                <a:rPr lang="en-US" sz="1800" i="0" dirty="0">
                  <a:solidFill>
                    <a:srgbClr val="FF0000"/>
                  </a:solidFill>
                  <a:ea typeface="ＭＳ Ｐゴシック" pitchFamily="34" charset="-128"/>
                </a:rPr>
                <a:t>-up</a:t>
              </a:r>
              <a:endParaRPr lang="en-US" sz="1800" dirty="0">
                <a:solidFill>
                  <a:srgbClr val="FF0000"/>
                </a:solidFill>
              </a:endParaRPr>
            </a:p>
          </p:txBody>
        </p:sp>
        <p:sp>
          <p:nvSpPr>
            <p:cNvPr id="3" name="Rectangle 2"/>
            <p:cNvSpPr/>
            <p:nvPr/>
          </p:nvSpPr>
          <p:spPr>
            <a:xfrm>
              <a:off x="6134100" y="2096701"/>
              <a:ext cx="2730500" cy="1003694"/>
            </a:xfrm>
            <a:prstGeom prst="rect">
              <a:avLst/>
            </a:prstGeom>
          </p:spPr>
          <p:txBody>
            <a:bodyPr wrap="square">
              <a:spAutoFit/>
            </a:bodyPr>
            <a:lstStyle/>
            <a:p>
              <a:pPr>
                <a:lnSpc>
                  <a:spcPts val="1760"/>
                </a:lnSpc>
                <a:buNone/>
              </a:pPr>
              <a:r>
                <a:rPr lang="en-US" sz="1800" i="0" dirty="0">
                  <a:solidFill>
                    <a:srgbClr val="0816FF"/>
                  </a:solidFill>
                  <a:ea typeface="ＭＳ Ｐゴシック" pitchFamily="34" charset="-128"/>
                </a:rPr>
                <a:t>high </a:t>
              </a:r>
              <a:r>
                <a:rPr lang="en-US" sz="1800" i="0" dirty="0" err="1" smtClean="0">
                  <a:solidFill>
                    <a:srgbClr val="0816FF"/>
                  </a:solidFill>
                  <a:latin typeface="Symbol" charset="2"/>
                  <a:ea typeface="ＭＳ Ｐゴシック" pitchFamily="34" charset="-128"/>
                  <a:cs typeface="Symbol" charset="2"/>
                </a:rPr>
                <a:t>b</a:t>
              </a:r>
              <a:r>
                <a:rPr lang="en-US" sz="1800" i="0" baseline="-25000" dirty="0" err="1" smtClean="0">
                  <a:solidFill>
                    <a:srgbClr val="0816FF"/>
                  </a:solidFill>
                  <a:latin typeface="Helvetica Neue"/>
                  <a:ea typeface="ＭＳ Ｐゴシック" pitchFamily="34" charset="-128"/>
                  <a:cs typeface="Helvetica Neue"/>
                </a:rPr>
                <a:t>T</a:t>
              </a:r>
              <a:r>
                <a:rPr lang="en-US" sz="1800" i="0" dirty="0" smtClean="0">
                  <a:solidFill>
                    <a:srgbClr val="0816FF"/>
                  </a:solidFill>
                  <a:latin typeface="Symbol" charset="2"/>
                  <a:ea typeface="ＭＳ Ｐゴシック" pitchFamily="34" charset="-128"/>
                  <a:cs typeface="Symbol" charset="2"/>
                </a:rPr>
                <a:t>, </a:t>
              </a:r>
              <a:r>
                <a:rPr lang="en-US" sz="1800" i="0" dirty="0" err="1" smtClean="0">
                  <a:solidFill>
                    <a:srgbClr val="0816FF"/>
                  </a:solidFill>
                  <a:latin typeface="Symbol" charset="2"/>
                  <a:ea typeface="ＭＳ Ｐゴシック" pitchFamily="34" charset="-128"/>
                  <a:cs typeface="Symbol" charset="2"/>
                </a:rPr>
                <a:t>b</a:t>
              </a:r>
              <a:r>
                <a:rPr lang="en-US" sz="1800" i="0" baseline="-25000" dirty="0" err="1" smtClean="0">
                  <a:solidFill>
                    <a:srgbClr val="0816FF"/>
                  </a:solidFill>
                  <a:latin typeface="Helvetica Neue"/>
                  <a:ea typeface="ＭＳ Ｐゴシック" pitchFamily="34" charset="-128"/>
                  <a:cs typeface="Helvetica Neue"/>
                </a:rPr>
                <a:t>N</a:t>
              </a:r>
              <a:r>
                <a:rPr lang="en-US" sz="1800" i="0" dirty="0" smtClean="0">
                  <a:solidFill>
                    <a:srgbClr val="0816FF"/>
                  </a:solidFill>
                  <a:latin typeface="Symbol" charset="2"/>
                  <a:ea typeface="ＭＳ Ｐゴシック" pitchFamily="34" charset="-128"/>
                  <a:cs typeface="Symbol" charset="2"/>
                </a:rPr>
                <a:t>, k</a:t>
              </a:r>
              <a:r>
                <a:rPr lang="en-US" sz="1800" i="0" dirty="0" smtClean="0">
                  <a:solidFill>
                    <a:srgbClr val="0816FF"/>
                  </a:solidFill>
                  <a:ea typeface="ＭＳ Ｐゴシック" pitchFamily="34" charset="-128"/>
                </a:rPr>
                <a:t>, disruption avoidance, </a:t>
              </a:r>
              <a:r>
                <a:rPr lang="en-US" sz="1800" i="0" dirty="0">
                  <a:solidFill>
                    <a:srgbClr val="0816FF"/>
                  </a:solidFill>
                  <a:ea typeface="ＭＳ Ｐゴシック" pitchFamily="34" charset="-128"/>
                </a:rPr>
                <a:t>high H, </a:t>
              </a:r>
              <a:r>
                <a:rPr lang="en-US" sz="1800" i="0" dirty="0" smtClean="0">
                  <a:solidFill>
                    <a:srgbClr val="0816FF"/>
                  </a:solidFill>
                  <a:ea typeface="ＭＳ Ｐゴシック" pitchFamily="34" charset="-128"/>
                </a:rPr>
                <a:t>heat flux mitigation</a:t>
              </a:r>
              <a:endParaRPr lang="en-US" sz="1800" dirty="0">
                <a:solidFill>
                  <a:srgbClr val="0816FF"/>
                </a:solidFill>
              </a:endParaRPr>
            </a:p>
          </p:txBody>
        </p:sp>
        <p:sp>
          <p:nvSpPr>
            <p:cNvPr id="4" name="Rectangle 3"/>
            <p:cNvSpPr/>
            <p:nvPr/>
          </p:nvSpPr>
          <p:spPr>
            <a:xfrm>
              <a:off x="4331413" y="2973001"/>
              <a:ext cx="1739187" cy="772861"/>
            </a:xfrm>
            <a:prstGeom prst="rect">
              <a:avLst/>
            </a:prstGeom>
          </p:spPr>
          <p:txBody>
            <a:bodyPr wrap="square">
              <a:spAutoFit/>
            </a:bodyPr>
            <a:lstStyle/>
            <a:p>
              <a:pPr>
                <a:lnSpc>
                  <a:spcPts val="1760"/>
                </a:lnSpc>
                <a:buNone/>
              </a:pPr>
              <a:r>
                <a:rPr lang="en-US" sz="1600" i="0" dirty="0" smtClean="0">
                  <a:solidFill>
                    <a:srgbClr val="008000"/>
                  </a:solidFill>
                  <a:ea typeface="ＭＳ Ｐゴシック" pitchFamily="34" charset="-128"/>
                </a:rPr>
                <a:t>Current ramp</a:t>
              </a:r>
              <a:r>
                <a:rPr lang="en-US" sz="1600" i="0" dirty="0">
                  <a:solidFill>
                    <a:srgbClr val="008000"/>
                  </a:solidFill>
                  <a:ea typeface="ＭＳ Ｐゴシック" pitchFamily="34" charset="-128"/>
                </a:rPr>
                <a:t>-up and </a:t>
              </a:r>
              <a:r>
                <a:rPr lang="en-US" sz="1800" i="0" dirty="0" smtClean="0">
                  <a:solidFill>
                    <a:srgbClr val="008000"/>
                  </a:solidFill>
                  <a:ea typeface="ＭＳ Ｐゴシック" pitchFamily="34" charset="-128"/>
                </a:rPr>
                <a:t>profile</a:t>
              </a:r>
              <a:r>
                <a:rPr lang="en-US" sz="1600" i="0" dirty="0" smtClean="0">
                  <a:solidFill>
                    <a:srgbClr val="008000"/>
                  </a:solidFill>
                  <a:ea typeface="ＭＳ Ｐゴシック" pitchFamily="34" charset="-128"/>
                </a:rPr>
                <a:t> </a:t>
              </a:r>
              <a:r>
                <a:rPr lang="en-US" sz="1600" i="0" dirty="0">
                  <a:solidFill>
                    <a:srgbClr val="008000"/>
                  </a:solidFill>
                  <a:ea typeface="ＭＳ Ｐゴシック" pitchFamily="34" charset="-128"/>
                </a:rPr>
                <a:t>control</a:t>
              </a:r>
            </a:p>
          </p:txBody>
        </p:sp>
      </p:grpSp>
      <p:sp>
        <p:nvSpPr>
          <p:cNvPr id="38" name="TextBox 37"/>
          <p:cNvSpPr txBox="1"/>
          <p:nvPr/>
        </p:nvSpPr>
        <p:spPr>
          <a:xfrm>
            <a:off x="3416300" y="4820374"/>
            <a:ext cx="5448300" cy="1580347"/>
          </a:xfrm>
          <a:prstGeom prst="rect">
            <a:avLst/>
          </a:prstGeom>
          <a:solidFill>
            <a:schemeClr val="accent1">
              <a:lumMod val="20000"/>
              <a:lumOff val="80000"/>
            </a:schemeClr>
          </a:solidFill>
          <a:ln>
            <a:solidFill>
              <a:schemeClr val="tx1"/>
            </a:solidFill>
          </a:ln>
        </p:spPr>
        <p:txBody>
          <a:bodyPr wrap="square" rtlCol="0">
            <a:spAutoFit/>
          </a:bodyPr>
          <a:lstStyle/>
          <a:p>
            <a:pPr>
              <a:lnSpc>
                <a:spcPts val="2020"/>
              </a:lnSpc>
              <a:spcAft>
                <a:spcPts val="0"/>
              </a:spcAft>
              <a:buNone/>
            </a:pPr>
            <a:r>
              <a:rPr lang="en-US" sz="2000" i="0" dirty="0" smtClean="0">
                <a:solidFill>
                  <a:srgbClr val="000000"/>
                </a:solidFill>
              </a:rPr>
              <a:t>•</a:t>
            </a:r>
            <a:r>
              <a:rPr lang="en-US" sz="2000" i="0" dirty="0" smtClean="0">
                <a:solidFill>
                  <a:srgbClr val="FF0000"/>
                </a:solidFill>
              </a:rPr>
              <a:t> </a:t>
            </a:r>
            <a:r>
              <a:rPr lang="en-US" sz="2000" i="0" dirty="0" smtClean="0">
                <a:solidFill>
                  <a:srgbClr val="000000"/>
                </a:solidFill>
              </a:rPr>
              <a:t>Three novel techniques for solenoid-free </a:t>
            </a:r>
            <a:r>
              <a:rPr lang="en-US" sz="2000" i="0" dirty="0">
                <a:solidFill>
                  <a:srgbClr val="000000"/>
                </a:solidFill>
              </a:rPr>
              <a:t>s</a:t>
            </a:r>
            <a:r>
              <a:rPr lang="en-US" sz="2000" i="0" dirty="0" smtClean="0">
                <a:solidFill>
                  <a:srgbClr val="000000"/>
                </a:solidFill>
              </a:rPr>
              <a:t>tart-up and ramp-up investigated</a:t>
            </a:r>
          </a:p>
          <a:p>
            <a:pPr marL="742950" lvl="1" indent="-285750">
              <a:lnSpc>
                <a:spcPts val="2020"/>
              </a:lnSpc>
              <a:spcAft>
                <a:spcPts val="0"/>
              </a:spcAft>
              <a:buFontTx/>
              <a:buChar char="-"/>
            </a:pPr>
            <a:r>
              <a:rPr lang="en-US" sz="2000" i="0" dirty="0" smtClean="0">
                <a:solidFill>
                  <a:srgbClr val="FF0000"/>
                </a:solidFill>
              </a:rPr>
              <a:t>ECH/EBW</a:t>
            </a:r>
            <a:r>
              <a:rPr lang="en-US" sz="2000" i="0" dirty="0" smtClean="0"/>
              <a:t> </a:t>
            </a:r>
          </a:p>
          <a:p>
            <a:pPr marL="742950" lvl="1" indent="-285750">
              <a:lnSpc>
                <a:spcPts val="2020"/>
              </a:lnSpc>
              <a:spcAft>
                <a:spcPts val="0"/>
              </a:spcAft>
              <a:buFontTx/>
              <a:buChar char="-"/>
            </a:pPr>
            <a:r>
              <a:rPr lang="en-US" sz="2000" i="0" dirty="0" err="1" smtClean="0">
                <a:solidFill>
                  <a:srgbClr val="FF0000"/>
                </a:solidFill>
              </a:rPr>
              <a:t>Helicity</a:t>
            </a:r>
            <a:r>
              <a:rPr lang="en-US" sz="2000" i="0" dirty="0" smtClean="0">
                <a:solidFill>
                  <a:srgbClr val="FF0000"/>
                </a:solidFill>
              </a:rPr>
              <a:t> Injection </a:t>
            </a:r>
          </a:p>
          <a:p>
            <a:pPr marL="742950" lvl="1" indent="-285750">
              <a:lnSpc>
                <a:spcPts val="2020"/>
              </a:lnSpc>
              <a:spcAft>
                <a:spcPts val="0"/>
              </a:spcAft>
              <a:buFontTx/>
              <a:buChar char="-"/>
            </a:pPr>
            <a:r>
              <a:rPr lang="en-US" sz="2000" i="0" dirty="0" smtClean="0">
                <a:solidFill>
                  <a:srgbClr val="FF0000"/>
                </a:solidFill>
              </a:rPr>
              <a:t>Merging-compression</a:t>
            </a:r>
            <a:endParaRPr lang="en-US" sz="1600" i="0" dirty="0"/>
          </a:p>
        </p:txBody>
      </p:sp>
      <p:sp>
        <p:nvSpPr>
          <p:cNvPr id="39" name="TextBox 38"/>
          <p:cNvSpPr txBox="1"/>
          <p:nvPr/>
        </p:nvSpPr>
        <p:spPr>
          <a:xfrm>
            <a:off x="317500" y="5506174"/>
            <a:ext cx="2730500" cy="877591"/>
          </a:xfrm>
          <a:prstGeom prst="rect">
            <a:avLst/>
          </a:prstGeom>
          <a:solidFill>
            <a:schemeClr val="accent1">
              <a:lumMod val="20000"/>
              <a:lumOff val="80000"/>
            </a:schemeClr>
          </a:solidFill>
          <a:ln>
            <a:solidFill>
              <a:schemeClr val="tx1"/>
            </a:solidFill>
          </a:ln>
        </p:spPr>
        <p:txBody>
          <a:bodyPr wrap="square" rtlCol="0">
            <a:spAutoFit/>
          </a:bodyPr>
          <a:lstStyle/>
          <a:p>
            <a:pPr>
              <a:lnSpc>
                <a:spcPts val="2020"/>
              </a:lnSpc>
              <a:spcAft>
                <a:spcPts val="0"/>
              </a:spcAft>
              <a:buNone/>
            </a:pPr>
            <a:r>
              <a:rPr lang="en-US" sz="2000" i="0" dirty="0" smtClean="0">
                <a:solidFill>
                  <a:srgbClr val="000000"/>
                </a:solidFill>
              </a:rPr>
              <a:t>~ 1-2 MA of solenoid-free start-up current needed for FNSF</a:t>
            </a:r>
            <a:endParaRPr lang="en-US" sz="1600" i="0" dirty="0"/>
          </a:p>
        </p:txBody>
      </p:sp>
    </p:spTree>
    <p:extLst>
      <p:ext uri="{BB962C8B-B14F-4D97-AF65-F5344CB8AC3E}">
        <p14:creationId xmlns:p14="http://schemas.microsoft.com/office/powerpoint/2010/main" val="35509526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0"/>
              </a:spcAft>
              <a:buNone/>
            </a:pPr>
            <a:r>
              <a:rPr lang="en-US" sz="2400" i="0" dirty="0" smtClean="0">
                <a:solidFill>
                  <a:srgbClr val="0923FF"/>
                </a:solidFill>
                <a:ea typeface="ＭＳ Ｐゴシック" pitchFamily="34" charset="-128"/>
              </a:rPr>
              <a:t>Efficient ECH/EBW start-up and sustainment demonstrated</a:t>
            </a:r>
          </a:p>
          <a:p>
            <a:pPr algn="ctr" eaLnBrk="0" hangingPunct="0">
              <a:lnSpc>
                <a:spcPts val="2980"/>
              </a:lnSpc>
              <a:spcBef>
                <a:spcPct val="0"/>
              </a:spcBef>
              <a:spcAft>
                <a:spcPts val="0"/>
              </a:spcAft>
              <a:buNone/>
            </a:pPr>
            <a:r>
              <a:rPr lang="en-US" sz="1800" i="0" dirty="0" smtClean="0">
                <a:solidFill>
                  <a:srgbClr val="FF0000"/>
                </a:solidFill>
                <a:ea typeface="ＭＳ Ｐゴシック" pitchFamily="34" charset="-128"/>
              </a:rPr>
              <a:t>RF start-up investigated in CDX</a:t>
            </a:r>
            <a:r>
              <a:rPr lang="en-US" sz="1800" i="0" dirty="0">
                <a:solidFill>
                  <a:srgbClr val="FF0000"/>
                </a:solidFill>
                <a:ea typeface="ＭＳ Ｐゴシック" pitchFamily="34" charset="-128"/>
              </a:rPr>
              <a:t>, TST-2, LATE</a:t>
            </a:r>
            <a:r>
              <a:rPr lang="en-US" sz="1800" i="0" dirty="0" smtClean="0">
                <a:solidFill>
                  <a:srgbClr val="FF0000"/>
                </a:solidFill>
                <a:ea typeface="ＭＳ Ｐゴシック" pitchFamily="34" charset="-128"/>
              </a:rPr>
              <a:t>, MAST, QUEST, VEST, SUNIST</a:t>
            </a:r>
            <a:endParaRPr lang="en-US" i="0" dirty="0">
              <a:solidFill>
                <a:srgbClr val="FF0000"/>
              </a:solidFill>
              <a:latin typeface="Helvetica Neue" charset="0"/>
            </a:endParaRPr>
          </a:p>
        </p:txBody>
      </p:sp>
      <p:sp>
        <p:nvSpPr>
          <p:cNvPr id="13"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28</a:t>
            </a:fld>
            <a:endParaRPr lang="en-US" sz="1400" b="0" dirty="0">
              <a:latin typeface="Times" charset="0"/>
            </a:endParaRPr>
          </a:p>
        </p:txBody>
      </p:sp>
      <p:sp>
        <p:nvSpPr>
          <p:cNvPr id="15" name="TextBox 14"/>
          <p:cNvSpPr txBox="1"/>
          <p:nvPr/>
        </p:nvSpPr>
        <p:spPr>
          <a:xfrm>
            <a:off x="6829544" y="5473700"/>
            <a:ext cx="2314456" cy="276999"/>
          </a:xfrm>
          <a:prstGeom prst="rect">
            <a:avLst/>
          </a:prstGeom>
          <a:noFill/>
        </p:spPr>
        <p:txBody>
          <a:bodyPr wrap="none" rtlCol="0">
            <a:spAutoFit/>
          </a:bodyPr>
          <a:lstStyle/>
          <a:p>
            <a:pPr>
              <a:buNone/>
            </a:pPr>
            <a:r>
              <a:rPr lang="en-US" b="0" i="0" dirty="0" smtClean="0">
                <a:solidFill>
                  <a:srgbClr val="000000"/>
                </a:solidFill>
              </a:rPr>
              <a:t>T.S. Bigelow et al., ISTW 2013</a:t>
            </a:r>
            <a:endParaRPr lang="en-US" b="0" i="0" dirty="0">
              <a:solidFill>
                <a:srgbClr val="000000"/>
              </a:solidFill>
            </a:endParaRPr>
          </a:p>
        </p:txBody>
      </p:sp>
      <p:pic>
        <p:nvPicPr>
          <p:cNvPr id="16" name="Picture 15"/>
          <p:cNvPicPr>
            <a:picLocks noChangeAspect="1"/>
          </p:cNvPicPr>
          <p:nvPr/>
        </p:nvPicPr>
        <p:blipFill>
          <a:blip r:embed="rId3"/>
          <a:stretch>
            <a:fillRect/>
          </a:stretch>
        </p:blipFill>
        <p:spPr>
          <a:xfrm>
            <a:off x="2849032" y="1263771"/>
            <a:ext cx="5444067" cy="3719059"/>
          </a:xfrm>
          <a:prstGeom prst="rect">
            <a:avLst/>
          </a:prstGeom>
        </p:spPr>
      </p:pic>
      <p:sp>
        <p:nvSpPr>
          <p:cNvPr id="17" name="TextBox 16"/>
          <p:cNvSpPr txBox="1"/>
          <p:nvPr/>
        </p:nvSpPr>
        <p:spPr>
          <a:xfrm>
            <a:off x="3111499" y="939800"/>
            <a:ext cx="5842001" cy="369332"/>
          </a:xfrm>
          <a:prstGeom prst="rect">
            <a:avLst/>
          </a:prstGeom>
          <a:noFill/>
        </p:spPr>
        <p:txBody>
          <a:bodyPr wrap="square" rtlCol="0">
            <a:spAutoFit/>
          </a:bodyPr>
          <a:lstStyle/>
          <a:p>
            <a:pPr>
              <a:buNone/>
            </a:pPr>
            <a:r>
              <a:rPr lang="en-US" sz="1800" i="0" dirty="0" smtClean="0">
                <a:solidFill>
                  <a:srgbClr val="000000"/>
                </a:solidFill>
              </a:rPr>
              <a:t>55 kA sustained with 270 kW in QUEST, Japan</a:t>
            </a:r>
            <a:endParaRPr lang="en-US" sz="1800" i="0" dirty="0">
              <a:solidFill>
                <a:srgbClr val="000000"/>
              </a:solidFill>
            </a:endParaRPr>
          </a:p>
        </p:txBody>
      </p:sp>
      <p:sp>
        <p:nvSpPr>
          <p:cNvPr id="18" name="TextBox 17"/>
          <p:cNvSpPr txBox="1"/>
          <p:nvPr/>
        </p:nvSpPr>
        <p:spPr>
          <a:xfrm>
            <a:off x="7092068" y="4758267"/>
            <a:ext cx="1861432" cy="276999"/>
          </a:xfrm>
          <a:prstGeom prst="rect">
            <a:avLst/>
          </a:prstGeom>
          <a:noFill/>
        </p:spPr>
        <p:txBody>
          <a:bodyPr wrap="none" rtlCol="0">
            <a:spAutoFit/>
          </a:bodyPr>
          <a:lstStyle/>
          <a:p>
            <a:pPr>
              <a:buNone/>
            </a:pPr>
            <a:r>
              <a:rPr lang="en-US" b="0" i="0" dirty="0" smtClean="0">
                <a:solidFill>
                  <a:srgbClr val="000000"/>
                </a:solidFill>
              </a:rPr>
              <a:t>H. </a:t>
            </a:r>
            <a:r>
              <a:rPr lang="en-US" b="0" i="0" dirty="0" err="1" smtClean="0">
                <a:solidFill>
                  <a:srgbClr val="000000"/>
                </a:solidFill>
              </a:rPr>
              <a:t>Idei</a:t>
            </a:r>
            <a:r>
              <a:rPr lang="en-US" b="0" i="0" dirty="0" smtClean="0">
                <a:solidFill>
                  <a:srgbClr val="000000"/>
                </a:solidFill>
              </a:rPr>
              <a:t>, et al., IAEA 2014</a:t>
            </a:r>
            <a:endParaRPr lang="en-US" b="0" i="0" dirty="0">
              <a:solidFill>
                <a:srgbClr val="000000"/>
              </a:solidFill>
            </a:endParaRPr>
          </a:p>
        </p:txBody>
      </p:sp>
      <p:sp>
        <p:nvSpPr>
          <p:cNvPr id="30" name="TextBox 29"/>
          <p:cNvSpPr txBox="1"/>
          <p:nvPr/>
        </p:nvSpPr>
        <p:spPr>
          <a:xfrm>
            <a:off x="3009900" y="5803900"/>
            <a:ext cx="5994400" cy="646331"/>
          </a:xfrm>
          <a:prstGeom prst="rect">
            <a:avLst/>
          </a:prstGeom>
          <a:solidFill>
            <a:schemeClr val="accent1">
              <a:lumMod val="20000"/>
              <a:lumOff val="80000"/>
            </a:schemeClr>
          </a:solidFill>
          <a:ln>
            <a:solidFill>
              <a:srgbClr val="000000"/>
            </a:solidFill>
          </a:ln>
        </p:spPr>
        <p:txBody>
          <a:bodyPr wrap="square" rtlCol="0">
            <a:spAutoFit/>
          </a:bodyPr>
          <a:lstStyle/>
          <a:p>
            <a:pPr>
              <a:buNone/>
            </a:pPr>
            <a:r>
              <a:rPr lang="en-US" sz="1800" i="0" dirty="0" smtClean="0">
                <a:solidFill>
                  <a:schemeClr val="tx1"/>
                </a:solidFill>
              </a:rPr>
              <a:t>ECH/EBW start-up to be tested at </a:t>
            </a:r>
            <a:r>
              <a:rPr lang="en-US" sz="1800" i="0" dirty="0" smtClean="0">
                <a:solidFill>
                  <a:srgbClr val="FF0000"/>
                </a:solidFill>
              </a:rPr>
              <a:t>MW</a:t>
            </a:r>
            <a:r>
              <a:rPr lang="en-US" sz="1800" i="0" dirty="0" smtClean="0">
                <a:solidFill>
                  <a:schemeClr val="tx1"/>
                </a:solidFill>
              </a:rPr>
              <a:t> level in QUEST, NSTX-U and MAST-U.</a:t>
            </a:r>
            <a:endParaRPr lang="en-US" sz="1800" i="0" dirty="0">
              <a:solidFill>
                <a:schemeClr val="tx1"/>
              </a:solidFill>
            </a:endParaRPr>
          </a:p>
        </p:txBody>
      </p:sp>
      <p:sp>
        <p:nvSpPr>
          <p:cNvPr id="33" name="Rectangle 32"/>
          <p:cNvSpPr/>
          <p:nvPr/>
        </p:nvSpPr>
        <p:spPr>
          <a:xfrm>
            <a:off x="4286934" y="5373301"/>
            <a:ext cx="646331" cy="276999"/>
          </a:xfrm>
          <a:prstGeom prst="rect">
            <a:avLst/>
          </a:prstGeom>
        </p:spPr>
        <p:txBody>
          <a:bodyPr wrap="none">
            <a:spAutoFit/>
          </a:bodyPr>
          <a:lstStyle/>
          <a:p>
            <a:pPr>
              <a:buNone/>
            </a:pPr>
            <a:r>
              <a:rPr lang="en-US" i="0" dirty="0">
                <a:solidFill>
                  <a:schemeClr val="bg1"/>
                </a:solidFill>
              </a:rPr>
              <a:t>TST-2</a:t>
            </a:r>
            <a:endParaRPr lang="en-US" dirty="0">
              <a:solidFill>
                <a:schemeClr val="bg1"/>
              </a:solidFill>
            </a:endParaRPr>
          </a:p>
        </p:txBody>
      </p:sp>
      <p:pic>
        <p:nvPicPr>
          <p:cNvPr id="35" name="Picture 1"/>
          <p:cNvPicPr preferRelativeResize="0">
            <a:picLocks noChangeAspect="1" noChangeArrowheads="1"/>
          </p:cNvPicPr>
          <p:nvPr/>
        </p:nvPicPr>
        <p:blipFill rotWithShape="1">
          <a:blip r:embed="rId4">
            <a:extLst>
              <a:ext uri="{28A0092B-C50C-407E-A947-70E740481C1C}">
                <a14:useLocalDpi xmlns:a14="http://schemas.microsoft.com/office/drawing/2010/main" val="0"/>
              </a:ext>
            </a:extLst>
          </a:blip>
          <a:srcRect l="-1871" t="9926" r="65905" b="82"/>
          <a:stretch/>
        </p:blipFill>
        <p:spPr bwMode="auto">
          <a:xfrm>
            <a:off x="1048004" y="1411223"/>
            <a:ext cx="1898396" cy="447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2677763" y="1204408"/>
            <a:ext cx="259454" cy="432425"/>
          </a:xfrm>
          <a:prstGeom prst="rect">
            <a:avLst/>
          </a:prstGeom>
          <a:noFill/>
        </p:spPr>
        <p:txBody>
          <a:bodyPr wrap="none" rtlCol="0">
            <a:spAutoFit/>
          </a:bodyPr>
          <a:lstStyle/>
          <a:p>
            <a:pPr>
              <a:buNone/>
            </a:pPr>
            <a:endParaRPr lang="en-US" sz="1400" dirty="0">
              <a:solidFill>
                <a:schemeClr val="bg1"/>
              </a:solidFill>
            </a:endParaRPr>
          </a:p>
        </p:txBody>
      </p:sp>
      <p:sp>
        <p:nvSpPr>
          <p:cNvPr id="37" name="Rectangle 36"/>
          <p:cNvSpPr/>
          <p:nvPr/>
        </p:nvSpPr>
        <p:spPr>
          <a:xfrm>
            <a:off x="1216946" y="1004501"/>
            <a:ext cx="1537851" cy="307777"/>
          </a:xfrm>
          <a:prstGeom prst="rect">
            <a:avLst/>
          </a:prstGeom>
        </p:spPr>
        <p:txBody>
          <a:bodyPr wrap="none">
            <a:spAutoFit/>
          </a:bodyPr>
          <a:lstStyle/>
          <a:p>
            <a:pPr algn="ctr">
              <a:buNone/>
            </a:pPr>
            <a:r>
              <a:rPr lang="en-US" sz="1400" i="0" dirty="0" smtClean="0">
                <a:solidFill>
                  <a:srgbClr val="000000"/>
                </a:solidFill>
                <a:cs typeface="Symbol" charset="2"/>
              </a:rPr>
              <a:t>LATE ECH/EBW</a:t>
            </a:r>
          </a:p>
        </p:txBody>
      </p:sp>
      <p:sp>
        <p:nvSpPr>
          <p:cNvPr id="38" name="TextBox 37"/>
          <p:cNvSpPr txBox="1"/>
          <p:nvPr/>
        </p:nvSpPr>
        <p:spPr>
          <a:xfrm>
            <a:off x="88900" y="1676400"/>
            <a:ext cx="1168400" cy="738664"/>
          </a:xfrm>
          <a:prstGeom prst="rect">
            <a:avLst/>
          </a:prstGeom>
          <a:noFill/>
        </p:spPr>
        <p:txBody>
          <a:bodyPr wrap="square" rtlCol="0">
            <a:spAutoFit/>
          </a:bodyPr>
          <a:lstStyle/>
          <a:p>
            <a:pPr>
              <a:buNone/>
            </a:pPr>
            <a:r>
              <a:rPr lang="en-US" sz="1400" i="0" dirty="0" smtClean="0">
                <a:solidFill>
                  <a:srgbClr val="000000"/>
                </a:solidFill>
              </a:rPr>
              <a:t>Initial Open Field Line Phase</a:t>
            </a:r>
            <a:endParaRPr lang="en-US" sz="1400" i="0" dirty="0">
              <a:solidFill>
                <a:srgbClr val="000000"/>
              </a:solidFill>
            </a:endParaRPr>
          </a:p>
        </p:txBody>
      </p:sp>
      <p:sp>
        <p:nvSpPr>
          <p:cNvPr id="39" name="TextBox 38"/>
          <p:cNvSpPr txBox="1"/>
          <p:nvPr/>
        </p:nvSpPr>
        <p:spPr>
          <a:xfrm>
            <a:off x="152400" y="3124200"/>
            <a:ext cx="1168400" cy="523220"/>
          </a:xfrm>
          <a:prstGeom prst="rect">
            <a:avLst/>
          </a:prstGeom>
          <a:noFill/>
        </p:spPr>
        <p:txBody>
          <a:bodyPr wrap="square" rtlCol="0">
            <a:spAutoFit/>
          </a:bodyPr>
          <a:lstStyle/>
          <a:p>
            <a:pPr>
              <a:buNone/>
            </a:pPr>
            <a:r>
              <a:rPr lang="en-US" sz="1400" i="0" dirty="0" smtClean="0">
                <a:solidFill>
                  <a:srgbClr val="000000"/>
                </a:solidFill>
              </a:rPr>
              <a:t>Evolution Phase</a:t>
            </a:r>
            <a:endParaRPr lang="en-US" sz="1400" i="0" dirty="0">
              <a:solidFill>
                <a:srgbClr val="000000"/>
              </a:solidFill>
            </a:endParaRPr>
          </a:p>
        </p:txBody>
      </p:sp>
      <p:sp>
        <p:nvSpPr>
          <p:cNvPr id="40" name="TextBox 39"/>
          <p:cNvSpPr txBox="1"/>
          <p:nvPr/>
        </p:nvSpPr>
        <p:spPr>
          <a:xfrm>
            <a:off x="177800" y="4584700"/>
            <a:ext cx="1168400" cy="738664"/>
          </a:xfrm>
          <a:prstGeom prst="rect">
            <a:avLst/>
          </a:prstGeom>
          <a:noFill/>
        </p:spPr>
        <p:txBody>
          <a:bodyPr wrap="square" rtlCol="0">
            <a:spAutoFit/>
          </a:bodyPr>
          <a:lstStyle/>
          <a:p>
            <a:pPr>
              <a:buNone/>
            </a:pPr>
            <a:r>
              <a:rPr lang="en-US" sz="1400" i="0" dirty="0" smtClean="0">
                <a:solidFill>
                  <a:srgbClr val="000000"/>
                </a:solidFill>
              </a:rPr>
              <a:t>ST formation Phase</a:t>
            </a:r>
            <a:endParaRPr lang="en-US" sz="1400" i="0" dirty="0">
              <a:solidFill>
                <a:srgbClr val="000000"/>
              </a:solidFill>
            </a:endParaRPr>
          </a:p>
        </p:txBody>
      </p:sp>
      <p:sp>
        <p:nvSpPr>
          <p:cNvPr id="41" name="Rectangle 40"/>
          <p:cNvSpPr/>
          <p:nvPr/>
        </p:nvSpPr>
        <p:spPr>
          <a:xfrm>
            <a:off x="622300" y="5935601"/>
            <a:ext cx="2273300" cy="276999"/>
          </a:xfrm>
          <a:prstGeom prst="rect">
            <a:avLst/>
          </a:prstGeom>
        </p:spPr>
        <p:txBody>
          <a:bodyPr wrap="square">
            <a:spAutoFit/>
          </a:bodyPr>
          <a:lstStyle/>
          <a:p>
            <a:pPr algn="ctr">
              <a:buNone/>
            </a:pPr>
            <a:r>
              <a:rPr lang="en-US" b="0" i="0" dirty="0">
                <a:solidFill>
                  <a:srgbClr val="000000"/>
                </a:solidFill>
                <a:cs typeface="Symbol" charset="2"/>
              </a:rPr>
              <a:t>M. Uchida et al., </a:t>
            </a:r>
            <a:r>
              <a:rPr lang="en-US" b="0" i="0" dirty="0" smtClean="0">
                <a:solidFill>
                  <a:srgbClr val="000000"/>
                </a:solidFill>
                <a:cs typeface="Symbol" charset="2"/>
              </a:rPr>
              <a:t>PRL </a:t>
            </a:r>
            <a:r>
              <a:rPr lang="en-US" b="0" i="0" dirty="0">
                <a:solidFill>
                  <a:srgbClr val="000000"/>
                </a:solidFill>
                <a:cs typeface="Symbol" charset="2"/>
              </a:rPr>
              <a:t>(2010). </a:t>
            </a:r>
            <a:endParaRPr lang="en-US" dirty="0">
              <a:solidFill>
                <a:srgbClr val="000000"/>
              </a:solidFill>
            </a:endParaRPr>
          </a:p>
        </p:txBody>
      </p:sp>
      <p:sp>
        <p:nvSpPr>
          <p:cNvPr id="27" name="TextBox 26"/>
          <p:cNvSpPr txBox="1"/>
          <p:nvPr/>
        </p:nvSpPr>
        <p:spPr>
          <a:xfrm>
            <a:off x="3077633" y="5185834"/>
            <a:ext cx="5627161" cy="338554"/>
          </a:xfrm>
          <a:prstGeom prst="rect">
            <a:avLst/>
          </a:prstGeom>
          <a:noFill/>
        </p:spPr>
        <p:txBody>
          <a:bodyPr wrap="none" rtlCol="0">
            <a:spAutoFit/>
          </a:bodyPr>
          <a:lstStyle/>
          <a:p>
            <a:pPr>
              <a:buNone/>
            </a:pPr>
            <a:r>
              <a:rPr lang="en-US" sz="1600" i="0" dirty="0" smtClean="0">
                <a:solidFill>
                  <a:srgbClr val="000000"/>
                </a:solidFill>
              </a:rPr>
              <a:t>72 kA start-up current achieved with 75 kW in MAST, UK</a:t>
            </a:r>
            <a:endParaRPr lang="en-US" sz="1600" i="0" dirty="0">
              <a:solidFill>
                <a:srgbClr val="000000"/>
              </a:solidFill>
            </a:endParaRPr>
          </a:p>
        </p:txBody>
      </p:sp>
    </p:spTree>
    <p:extLst>
      <p:ext uri="{BB962C8B-B14F-4D97-AF65-F5344CB8AC3E}">
        <p14:creationId xmlns:p14="http://schemas.microsoft.com/office/powerpoint/2010/main" val="37910023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400" i="0" dirty="0" err="1" smtClean="0">
                <a:solidFill>
                  <a:srgbClr val="0923FF"/>
                </a:solidFill>
                <a:ea typeface="ＭＳ Ｐゴシック" pitchFamily="34" charset="-128"/>
              </a:rPr>
              <a:t>Helicity</a:t>
            </a:r>
            <a:r>
              <a:rPr lang="en-US" sz="2400" i="0" dirty="0" smtClean="0">
                <a:solidFill>
                  <a:srgbClr val="0923FF"/>
                </a:solidFill>
                <a:ea typeface="ＭＳ Ｐゴシック" pitchFamily="34" charset="-128"/>
              </a:rPr>
              <a:t> Injection Is an Efficient Method for Current Initiation</a:t>
            </a:r>
          </a:p>
          <a:p>
            <a:pPr algn="ctr" eaLnBrk="0" hangingPunct="0">
              <a:lnSpc>
                <a:spcPts val="2880"/>
              </a:lnSpc>
              <a:spcBef>
                <a:spcPct val="0"/>
              </a:spcBef>
              <a:spcAft>
                <a:spcPts val="0"/>
              </a:spcAft>
              <a:buNone/>
            </a:pPr>
            <a:r>
              <a:rPr lang="en-US" sz="2400" i="0" dirty="0" smtClean="0">
                <a:solidFill>
                  <a:srgbClr val="FF0000"/>
                </a:solidFill>
                <a:latin typeface="Helvetica Neue" charset="0"/>
                <a:ea typeface="ＭＳ Ｐゴシック" pitchFamily="34" charset="-128"/>
              </a:rPr>
              <a:t>Coaxial </a:t>
            </a:r>
            <a:r>
              <a:rPr lang="en-US" sz="2400" i="0" dirty="0" err="1" smtClean="0">
                <a:solidFill>
                  <a:srgbClr val="FF0000"/>
                </a:solidFill>
                <a:latin typeface="Helvetica Neue" charset="0"/>
                <a:ea typeface="ＭＳ Ｐゴシック" pitchFamily="34" charset="-128"/>
              </a:rPr>
              <a:t>Helicity</a:t>
            </a:r>
            <a:r>
              <a:rPr lang="en-US" sz="2400" i="0" dirty="0" smtClean="0">
                <a:solidFill>
                  <a:srgbClr val="FF0000"/>
                </a:solidFill>
                <a:latin typeface="Helvetica Neue" charset="0"/>
                <a:ea typeface="ＭＳ Ｐゴシック" pitchFamily="34" charset="-128"/>
              </a:rPr>
              <a:t> Injection (CHI) Concepts Being </a:t>
            </a:r>
            <a:r>
              <a:rPr lang="en-US" sz="2400" i="0" dirty="0" err="1" smtClean="0">
                <a:solidFill>
                  <a:srgbClr val="FF0000"/>
                </a:solidFill>
                <a:latin typeface="Helvetica Neue" charset="0"/>
                <a:ea typeface="ＭＳ Ｐゴシック" pitchFamily="34" charset="-128"/>
              </a:rPr>
              <a:t>Devloped</a:t>
            </a:r>
            <a:endParaRPr lang="en-US" sz="1600" i="0" dirty="0">
              <a:solidFill>
                <a:srgbClr val="FF0000"/>
              </a:solidFill>
              <a:latin typeface="Helvetica Neue" charset="0"/>
            </a:endParaRPr>
          </a:p>
        </p:txBody>
      </p:sp>
      <p:sp>
        <p:nvSpPr>
          <p:cNvPr id="13"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29</a:t>
            </a:fld>
            <a:endParaRPr lang="en-US" sz="1400" b="0" dirty="0">
              <a:latin typeface="Times" charset="0"/>
            </a:endParaRPr>
          </a:p>
        </p:txBody>
      </p:sp>
      <p:sp>
        <p:nvSpPr>
          <p:cNvPr id="7" name="Rectangle 6"/>
          <p:cNvSpPr/>
          <p:nvPr/>
        </p:nvSpPr>
        <p:spPr bwMode="auto">
          <a:xfrm>
            <a:off x="1943100" y="2209806"/>
            <a:ext cx="143933" cy="1524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8" name="Rectangle 7"/>
          <p:cNvSpPr/>
          <p:nvPr/>
        </p:nvSpPr>
        <p:spPr bwMode="auto">
          <a:xfrm>
            <a:off x="1037164" y="4614353"/>
            <a:ext cx="186267" cy="1778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0" name="Rectangle 9"/>
          <p:cNvSpPr/>
          <p:nvPr/>
        </p:nvSpPr>
        <p:spPr bwMode="auto">
          <a:xfrm>
            <a:off x="2010833" y="2362200"/>
            <a:ext cx="194734" cy="194733"/>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8" name="Text Box 1"/>
          <p:cNvSpPr txBox="1">
            <a:spLocks noChangeArrowheads="1"/>
          </p:cNvSpPr>
          <p:nvPr/>
        </p:nvSpPr>
        <p:spPr bwMode="auto">
          <a:xfrm>
            <a:off x="558799" y="957764"/>
            <a:ext cx="3009901" cy="94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800" i="0" u="none" strike="noStrike" cap="none" normalizeH="0" baseline="0" dirty="0" smtClean="0">
                <a:ln>
                  <a:noFill/>
                </a:ln>
                <a:solidFill>
                  <a:schemeClr val="tx1"/>
                </a:solidFill>
                <a:effectLst/>
                <a:latin typeface="+mn-lt"/>
                <a:ea typeface="ÇlÇr ñæí©" charset="0"/>
                <a:cs typeface="Times New Roman"/>
              </a:rPr>
              <a:t>CHI developed on HIT</a:t>
            </a:r>
            <a:r>
              <a:rPr kumimoji="0" lang="en-US" sz="1800" i="0" u="none" strike="noStrike" cap="none" normalizeH="0" dirty="0" smtClean="0">
                <a:ln>
                  <a:noFill/>
                </a:ln>
                <a:solidFill>
                  <a:schemeClr val="tx1"/>
                </a:solidFill>
                <a:effectLst/>
                <a:latin typeface="+mn-lt"/>
                <a:ea typeface="ÇlÇr ñæí©" charset="0"/>
                <a:cs typeface="Times New Roman"/>
              </a:rPr>
              <a:t> and HIT-II and transferred to NSTX</a:t>
            </a:r>
            <a:endParaRPr kumimoji="0" lang="en-US" sz="1800" i="0" u="none" strike="noStrike" cap="none" normalizeH="0" baseline="0" dirty="0" smtClean="0">
              <a:ln>
                <a:noFill/>
              </a:ln>
              <a:solidFill>
                <a:schemeClr val="tx1"/>
              </a:solidFill>
              <a:effectLst/>
              <a:latin typeface="+mn-lt"/>
              <a:ea typeface="ÇlÇr ñæí©" charset="0"/>
              <a:cs typeface="Times New Roman"/>
            </a:endParaRPr>
          </a:p>
        </p:txBody>
      </p:sp>
      <p:sp>
        <p:nvSpPr>
          <p:cNvPr id="3" name="Rectangle 2"/>
          <p:cNvSpPr/>
          <p:nvPr/>
        </p:nvSpPr>
        <p:spPr bwMode="auto">
          <a:xfrm>
            <a:off x="2413000" y="2425700"/>
            <a:ext cx="228600" cy="203200"/>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2" name="Rectangle 31"/>
          <p:cNvSpPr/>
          <p:nvPr/>
        </p:nvSpPr>
        <p:spPr bwMode="auto">
          <a:xfrm>
            <a:off x="1041400" y="4622800"/>
            <a:ext cx="228600" cy="203200"/>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0" name="Text Box 1"/>
          <p:cNvSpPr txBox="1">
            <a:spLocks noChangeArrowheads="1"/>
          </p:cNvSpPr>
          <p:nvPr/>
        </p:nvSpPr>
        <p:spPr bwMode="auto">
          <a:xfrm>
            <a:off x="4356100" y="945064"/>
            <a:ext cx="4978400" cy="49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800" i="0" u="none" strike="noStrike" cap="none" normalizeH="0" baseline="0" dirty="0" smtClean="0">
                <a:ln>
                  <a:noFill/>
                </a:ln>
                <a:solidFill>
                  <a:schemeClr val="tx1"/>
                </a:solidFill>
                <a:effectLst/>
                <a:latin typeface="+mn-lt"/>
                <a:ea typeface="ÇlÇr ñæí©" charset="0"/>
                <a:cs typeface="Times New Roman"/>
              </a:rPr>
              <a:t>Discharge </a:t>
            </a:r>
            <a:r>
              <a:rPr kumimoji="0" lang="en-US" sz="1800" i="0" u="none" strike="noStrike" cap="none" normalizeH="0" baseline="0" dirty="0">
                <a:ln>
                  <a:noFill/>
                </a:ln>
                <a:solidFill>
                  <a:schemeClr val="tx1"/>
                </a:solidFill>
                <a:effectLst/>
                <a:latin typeface="+mn-lt"/>
                <a:ea typeface="ÇlÇr ñæí©" charset="0"/>
                <a:cs typeface="Times New Roman"/>
              </a:rPr>
              <a:t>evolution of 160 kA closed flux current produced by CHI alone in </a:t>
            </a:r>
            <a:r>
              <a:rPr kumimoji="0" lang="en-US" sz="1800" i="0" u="none" strike="noStrike" cap="none" normalizeH="0" baseline="0" dirty="0" smtClean="0">
                <a:ln>
                  <a:noFill/>
                </a:ln>
                <a:solidFill>
                  <a:schemeClr val="tx1"/>
                </a:solidFill>
                <a:effectLst/>
                <a:latin typeface="+mn-lt"/>
                <a:ea typeface="ÇlÇr ñæí©" charset="0"/>
                <a:cs typeface="Times New Roman"/>
              </a:rPr>
              <a:t>NSTX</a:t>
            </a:r>
            <a:endParaRPr lang="en-US" sz="1800" i="0" dirty="0">
              <a:latin typeface="+mn-lt"/>
              <a:cs typeface="Times New Roman"/>
            </a:endParaRPr>
          </a:p>
        </p:txBody>
      </p:sp>
      <p:grpSp>
        <p:nvGrpSpPr>
          <p:cNvPr id="2" name="Group 1"/>
          <p:cNvGrpSpPr/>
          <p:nvPr/>
        </p:nvGrpSpPr>
        <p:grpSpPr>
          <a:xfrm>
            <a:off x="5073546" y="1667075"/>
            <a:ext cx="3308454" cy="4860725"/>
            <a:chOff x="882546" y="1590875"/>
            <a:chExt cx="3308454" cy="4860725"/>
          </a:xfrm>
        </p:grpSpPr>
        <p:pic>
          <p:nvPicPr>
            <p:cNvPr id="6" name="Picture 5"/>
            <p:cNvPicPr>
              <a:picLocks noChangeAspect="1"/>
            </p:cNvPicPr>
            <p:nvPr/>
          </p:nvPicPr>
          <p:blipFill>
            <a:blip r:embed="rId3"/>
            <a:stretch>
              <a:fillRect/>
            </a:stretch>
          </p:blipFill>
          <p:spPr>
            <a:xfrm>
              <a:off x="1117600" y="3942377"/>
              <a:ext cx="2855518" cy="2509223"/>
            </a:xfrm>
            <a:prstGeom prst="rect">
              <a:avLst/>
            </a:prstGeom>
          </p:spPr>
        </p:pic>
        <p:pic>
          <p:nvPicPr>
            <p:cNvPr id="40" name="Picture 39"/>
            <p:cNvPicPr>
              <a:picLocks noChangeAspect="1"/>
            </p:cNvPicPr>
            <p:nvPr/>
          </p:nvPicPr>
          <p:blipFill>
            <a:blip r:embed="rId4"/>
            <a:stretch>
              <a:fillRect/>
            </a:stretch>
          </p:blipFill>
          <p:spPr>
            <a:xfrm>
              <a:off x="882546" y="1590875"/>
              <a:ext cx="3308454" cy="2409625"/>
            </a:xfrm>
            <a:prstGeom prst="rect">
              <a:avLst/>
            </a:prstGeom>
          </p:spPr>
        </p:pic>
      </p:grpSp>
      <p:sp>
        <p:nvSpPr>
          <p:cNvPr id="41" name="Text Box 1"/>
          <p:cNvSpPr txBox="1">
            <a:spLocks noChangeArrowheads="1"/>
          </p:cNvSpPr>
          <p:nvPr/>
        </p:nvSpPr>
        <p:spPr bwMode="auto">
          <a:xfrm>
            <a:off x="821792" y="6003895"/>
            <a:ext cx="2213508" cy="35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R</a:t>
            </a:r>
            <a:r>
              <a:rPr lang="en-US" sz="1200" b="0" i="0" dirty="0">
                <a:latin typeface="+mn-lt"/>
                <a:cs typeface="Times New Roman"/>
              </a:rPr>
              <a:t>. Raman et al., </a:t>
            </a:r>
            <a:r>
              <a:rPr lang="en-US" sz="1200" b="0" i="0" dirty="0" smtClean="0">
                <a:latin typeface="+mn-lt"/>
                <a:cs typeface="Times New Roman"/>
              </a:rPr>
              <a:t>PRL (</a:t>
            </a:r>
            <a:r>
              <a:rPr lang="en-US" sz="1200" b="0" i="0" dirty="0">
                <a:latin typeface="+mn-lt"/>
                <a:cs typeface="Times New Roman"/>
              </a:rPr>
              <a:t>2006</a:t>
            </a:r>
            <a:r>
              <a:rPr lang="en-US" sz="1200" b="0" i="0" dirty="0" smtClean="0">
                <a:latin typeface="+mn-lt"/>
                <a:cs typeface="Times New Roman"/>
              </a:rPr>
              <a:t>)</a:t>
            </a:r>
            <a:endParaRPr lang="en-US" sz="1200" b="0" i="0" dirty="0">
              <a:latin typeface="+mn-lt"/>
              <a:cs typeface="Times New Roman"/>
            </a:endParaRPr>
          </a:p>
        </p:txBody>
      </p:sp>
      <p:pic>
        <p:nvPicPr>
          <p:cNvPr id="14" name="Picture 13"/>
          <p:cNvPicPr>
            <a:picLocks noChangeAspect="1"/>
          </p:cNvPicPr>
          <p:nvPr/>
        </p:nvPicPr>
        <p:blipFill>
          <a:blip r:embed="rId5"/>
          <a:stretch>
            <a:fillRect/>
          </a:stretch>
        </p:blipFill>
        <p:spPr>
          <a:xfrm>
            <a:off x="170745" y="1896120"/>
            <a:ext cx="3575755" cy="4085580"/>
          </a:xfrm>
          <a:prstGeom prst="rect">
            <a:avLst/>
          </a:prstGeom>
        </p:spPr>
      </p:pic>
    </p:spTree>
    <p:extLst>
      <p:ext uri="{BB962C8B-B14F-4D97-AF65-F5344CB8AC3E}">
        <p14:creationId xmlns:p14="http://schemas.microsoft.com/office/powerpoint/2010/main" val="7788973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2"/>
          </p:nvPr>
        </p:nvSpPr>
        <p:spPr>
          <a:xfrm>
            <a:off x="7239000" y="6527800"/>
            <a:ext cx="1905000" cy="457200"/>
          </a:xfrm>
          <a:noFill/>
        </p:spPr>
        <p:txBody>
          <a:bodyPr anchor="t"/>
          <a:lstStyle/>
          <a:p>
            <a:fld id="{338AFD17-9088-4C77-B107-6A6359279C2A}" type="slidenum">
              <a:rPr lang="en-US" sz="1400" b="0">
                <a:latin typeface="Times" charset="0"/>
              </a:rPr>
              <a:pPr/>
              <a:t>3</a:t>
            </a:fld>
            <a:endParaRPr lang="en-US" sz="1400" b="0" dirty="0">
              <a:latin typeface="Times" charset="0"/>
            </a:endParaRPr>
          </a:p>
        </p:txBody>
      </p:sp>
      <p:sp>
        <p:nvSpPr>
          <p:cNvPr id="17410" name="Rectangle 3"/>
          <p:cNvSpPr>
            <a:spLocks noGrp="1" noChangeArrowheads="1"/>
          </p:cNvSpPr>
          <p:nvPr>
            <p:ph type="body" idx="1"/>
          </p:nvPr>
        </p:nvSpPr>
        <p:spPr>
          <a:xfrm>
            <a:off x="217459" y="1001297"/>
            <a:ext cx="8750300" cy="4419600"/>
          </a:xfrm>
        </p:spPr>
        <p:txBody>
          <a:bodyPr/>
          <a:lstStyle/>
          <a:p>
            <a:pPr marL="231775" indent="-231775">
              <a:lnSpc>
                <a:spcPts val="2880"/>
              </a:lnSpc>
              <a:spcBef>
                <a:spcPts val="2472"/>
              </a:spcBef>
              <a:spcAft>
                <a:spcPts val="600"/>
              </a:spcAft>
            </a:pPr>
            <a:r>
              <a:rPr lang="en-US" sz="2800" b="1" dirty="0" smtClean="0"/>
              <a:t>Unique ST properties</a:t>
            </a:r>
            <a:endParaRPr lang="en-US" sz="2800" b="1" dirty="0"/>
          </a:p>
          <a:p>
            <a:pPr marL="231775" indent="-231775">
              <a:lnSpc>
                <a:spcPts val="2880"/>
              </a:lnSpc>
              <a:spcBef>
                <a:spcPts val="2472"/>
              </a:spcBef>
              <a:spcAft>
                <a:spcPts val="600"/>
              </a:spcAft>
            </a:pPr>
            <a:r>
              <a:rPr lang="en-US" b="1" dirty="0" smtClean="0">
                <a:solidFill>
                  <a:schemeClr val="bg1">
                    <a:lumMod val="50000"/>
                  </a:schemeClr>
                </a:solidFill>
              </a:rPr>
              <a:t>ST Fusion Energy Development Path</a:t>
            </a:r>
          </a:p>
          <a:p>
            <a:pPr marL="231775" indent="-231775">
              <a:lnSpc>
                <a:spcPts val="2880"/>
              </a:lnSpc>
              <a:spcBef>
                <a:spcPts val="2472"/>
              </a:spcBef>
              <a:spcAft>
                <a:spcPts val="600"/>
              </a:spcAft>
            </a:pPr>
            <a:r>
              <a:rPr lang="en-US" b="1" dirty="0">
                <a:solidFill>
                  <a:schemeClr val="bg1">
                    <a:lumMod val="50000"/>
                  </a:schemeClr>
                </a:solidFill>
              </a:rPr>
              <a:t>World ST Facilities</a:t>
            </a:r>
            <a:endParaRPr lang="en-US" b="1" dirty="0" smtClean="0">
              <a:solidFill>
                <a:schemeClr val="bg1">
                  <a:lumMod val="50000"/>
                </a:schemeClr>
              </a:solidFill>
            </a:endParaRPr>
          </a:p>
          <a:p>
            <a:pPr marL="231775" indent="-231775">
              <a:lnSpc>
                <a:spcPts val="2880"/>
              </a:lnSpc>
              <a:spcBef>
                <a:spcPts val="2472"/>
              </a:spcBef>
              <a:spcAft>
                <a:spcPts val="600"/>
              </a:spcAft>
            </a:pPr>
            <a:r>
              <a:rPr lang="en-US" b="1" dirty="0" smtClean="0">
                <a:solidFill>
                  <a:schemeClr val="bg1">
                    <a:lumMod val="50000"/>
                  </a:schemeClr>
                </a:solidFill>
              </a:rPr>
              <a:t>Unique </a:t>
            </a:r>
            <a:r>
              <a:rPr lang="en-US" b="1" dirty="0">
                <a:solidFill>
                  <a:schemeClr val="bg1">
                    <a:lumMod val="50000"/>
                  </a:schemeClr>
                </a:solidFill>
              </a:rPr>
              <a:t>ST Physics </a:t>
            </a:r>
            <a:r>
              <a:rPr lang="en-US" b="1" dirty="0" smtClean="0">
                <a:solidFill>
                  <a:schemeClr val="bg1">
                    <a:lumMod val="50000"/>
                  </a:schemeClr>
                </a:solidFill>
              </a:rPr>
              <a:t>Regimes</a:t>
            </a:r>
            <a:endParaRPr lang="en-US" b="1" dirty="0">
              <a:solidFill>
                <a:schemeClr val="bg1">
                  <a:lumMod val="50000"/>
                </a:schemeClr>
              </a:solidFill>
            </a:endParaRPr>
          </a:p>
          <a:p>
            <a:pPr marL="231775" indent="-231775">
              <a:lnSpc>
                <a:spcPts val="2880"/>
              </a:lnSpc>
              <a:spcBef>
                <a:spcPts val="2472"/>
              </a:spcBef>
              <a:spcAft>
                <a:spcPts val="600"/>
              </a:spcAft>
            </a:pPr>
            <a:r>
              <a:rPr lang="en-US" b="1" dirty="0" smtClean="0">
                <a:solidFill>
                  <a:schemeClr val="bg1">
                    <a:lumMod val="50000"/>
                  </a:schemeClr>
                </a:solidFill>
              </a:rPr>
              <a:t>ST-FNSF Relevant Experiments </a:t>
            </a:r>
          </a:p>
          <a:p>
            <a:pPr marL="231775" indent="-231775">
              <a:lnSpc>
                <a:spcPts val="2880"/>
              </a:lnSpc>
              <a:spcBef>
                <a:spcPts val="2472"/>
              </a:spcBef>
              <a:spcAft>
                <a:spcPts val="600"/>
              </a:spcAft>
            </a:pPr>
            <a:r>
              <a:rPr lang="en-US" b="1" dirty="0" smtClean="0">
                <a:solidFill>
                  <a:schemeClr val="bg1">
                    <a:lumMod val="50000"/>
                  </a:schemeClr>
                </a:solidFill>
              </a:rPr>
              <a:t>ST Facility Upgrade Status </a:t>
            </a:r>
          </a:p>
          <a:p>
            <a:pPr marL="231775" indent="-231775">
              <a:lnSpc>
                <a:spcPts val="2880"/>
              </a:lnSpc>
              <a:spcBef>
                <a:spcPts val="2472"/>
              </a:spcBef>
              <a:spcAft>
                <a:spcPts val="600"/>
              </a:spcAft>
            </a:pPr>
            <a:r>
              <a:rPr lang="en-US" b="1" dirty="0" smtClean="0">
                <a:solidFill>
                  <a:schemeClr val="bg1">
                    <a:lumMod val="50000"/>
                  </a:schemeClr>
                </a:solidFill>
              </a:rPr>
              <a:t>Summary </a:t>
            </a:r>
          </a:p>
        </p:txBody>
      </p:sp>
      <p:sp>
        <p:nvSpPr>
          <p:cNvPr id="17411" name="Rectangle 43"/>
          <p:cNvSpPr>
            <a:spLocks noChangeArrowheads="1"/>
          </p:cNvSpPr>
          <p:nvPr/>
        </p:nvSpPr>
        <p:spPr bwMode="auto">
          <a:xfrm>
            <a:off x="0" y="2828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5280"/>
              </a:lnSpc>
              <a:spcBef>
                <a:spcPct val="0"/>
              </a:spcBef>
              <a:spcAft>
                <a:spcPts val="600"/>
              </a:spcAft>
              <a:buFontTx/>
              <a:buNone/>
            </a:pPr>
            <a:r>
              <a:rPr lang="en-US" sz="4400" i="0" dirty="0">
                <a:solidFill>
                  <a:srgbClr val="0816FF"/>
                </a:solidFill>
              </a:rPr>
              <a:t>Talk Outline</a:t>
            </a:r>
            <a:endParaRPr lang="en-US" sz="3200" i="0" dirty="0">
              <a:solidFill>
                <a:srgbClr val="0816FF"/>
              </a:solidFill>
              <a:latin typeface="Helvetica Neue"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400" i="0" dirty="0" err="1" smtClean="0">
                <a:solidFill>
                  <a:srgbClr val="0923FF"/>
                </a:solidFill>
                <a:ea typeface="ＭＳ Ｐゴシック" pitchFamily="34" charset="-128"/>
              </a:rPr>
              <a:t>Helicity</a:t>
            </a:r>
            <a:r>
              <a:rPr lang="en-US" sz="2400" i="0" dirty="0" smtClean="0">
                <a:solidFill>
                  <a:srgbClr val="0923FF"/>
                </a:solidFill>
                <a:ea typeface="ＭＳ Ｐゴシック" pitchFamily="34" charset="-128"/>
              </a:rPr>
              <a:t> Injection Is an Efficient Method for Current Initiation</a:t>
            </a:r>
          </a:p>
          <a:p>
            <a:pPr algn="ctr" eaLnBrk="0" hangingPunct="0">
              <a:lnSpc>
                <a:spcPts val="2880"/>
              </a:lnSpc>
              <a:spcBef>
                <a:spcPct val="0"/>
              </a:spcBef>
              <a:spcAft>
                <a:spcPts val="0"/>
              </a:spcAft>
              <a:buNone/>
            </a:pPr>
            <a:r>
              <a:rPr lang="en-US" sz="2400" i="0" dirty="0" smtClean="0">
                <a:solidFill>
                  <a:srgbClr val="FF0000"/>
                </a:solidFill>
                <a:latin typeface="Helvetica Neue" charset="0"/>
                <a:ea typeface="ＭＳ Ｐゴシック" pitchFamily="34" charset="-128"/>
              </a:rPr>
              <a:t>Local </a:t>
            </a:r>
            <a:r>
              <a:rPr lang="en-US" sz="2400" i="0" dirty="0" err="1" smtClean="0">
                <a:solidFill>
                  <a:srgbClr val="FF0000"/>
                </a:solidFill>
                <a:latin typeface="Helvetica Neue" charset="0"/>
                <a:ea typeface="ＭＳ Ｐゴシック" pitchFamily="34" charset="-128"/>
              </a:rPr>
              <a:t>Helicity</a:t>
            </a:r>
            <a:r>
              <a:rPr lang="en-US" sz="2400" i="0" dirty="0" smtClean="0">
                <a:solidFill>
                  <a:srgbClr val="FF0000"/>
                </a:solidFill>
                <a:latin typeface="Helvetica Neue" charset="0"/>
                <a:ea typeface="ＭＳ Ｐゴシック" pitchFamily="34" charset="-128"/>
              </a:rPr>
              <a:t> Injection (LHI) Concepts </a:t>
            </a:r>
            <a:r>
              <a:rPr lang="en-US" sz="2400" i="0" dirty="0">
                <a:solidFill>
                  <a:srgbClr val="FF0000"/>
                </a:solidFill>
                <a:latin typeface="Helvetica Neue" charset="0"/>
                <a:ea typeface="ＭＳ Ｐゴシック" pitchFamily="34" charset="-128"/>
              </a:rPr>
              <a:t>B</a:t>
            </a:r>
            <a:r>
              <a:rPr lang="en-US" sz="2400" i="0" dirty="0" smtClean="0">
                <a:solidFill>
                  <a:srgbClr val="FF0000"/>
                </a:solidFill>
                <a:latin typeface="Helvetica Neue" charset="0"/>
                <a:ea typeface="ＭＳ Ｐゴシック" pitchFamily="34" charset="-128"/>
              </a:rPr>
              <a:t>eing </a:t>
            </a:r>
            <a:r>
              <a:rPr lang="en-US" sz="2400" i="0" dirty="0" err="1">
                <a:solidFill>
                  <a:srgbClr val="FF0000"/>
                </a:solidFill>
                <a:latin typeface="Helvetica Neue" charset="0"/>
                <a:ea typeface="ＭＳ Ｐゴシック" pitchFamily="34" charset="-128"/>
              </a:rPr>
              <a:t>S</a:t>
            </a:r>
            <a:r>
              <a:rPr lang="en-US" sz="2400" i="0" dirty="0" err="1" smtClean="0">
                <a:solidFill>
                  <a:srgbClr val="FF0000"/>
                </a:solidFill>
                <a:latin typeface="Helvetica Neue" charset="0"/>
                <a:ea typeface="ＭＳ Ｐゴシック" pitchFamily="34" charset="-128"/>
              </a:rPr>
              <a:t>eveloped</a:t>
            </a:r>
            <a:endParaRPr lang="en-US" sz="1600" i="0" dirty="0">
              <a:solidFill>
                <a:srgbClr val="FF0000"/>
              </a:solidFill>
              <a:latin typeface="Helvetica Neue" charset="0"/>
            </a:endParaRPr>
          </a:p>
        </p:txBody>
      </p:sp>
      <p:sp>
        <p:nvSpPr>
          <p:cNvPr id="13"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30</a:t>
            </a:fld>
            <a:endParaRPr lang="en-US" sz="1400" b="0" dirty="0">
              <a:latin typeface="Times" charset="0"/>
            </a:endParaRPr>
          </a:p>
        </p:txBody>
      </p:sp>
      <p:sp>
        <p:nvSpPr>
          <p:cNvPr id="22" name="TextBox 21"/>
          <p:cNvSpPr txBox="1"/>
          <p:nvPr/>
        </p:nvSpPr>
        <p:spPr>
          <a:xfrm>
            <a:off x="4750595" y="940160"/>
            <a:ext cx="3931972" cy="646331"/>
          </a:xfrm>
          <a:prstGeom prst="rect">
            <a:avLst/>
          </a:prstGeom>
          <a:noFill/>
        </p:spPr>
        <p:txBody>
          <a:bodyPr wrap="square" rtlCol="0">
            <a:spAutoFit/>
          </a:bodyPr>
          <a:lstStyle/>
          <a:p>
            <a:pPr>
              <a:buNone/>
            </a:pPr>
            <a:r>
              <a:rPr lang="en-US" sz="1800" i="0" dirty="0" smtClean="0">
                <a:solidFill>
                  <a:schemeClr val="tx1"/>
                </a:solidFill>
                <a:latin typeface="+mn-lt"/>
                <a:cs typeface="Times New Roman"/>
              </a:rPr>
              <a:t>Long-Pulse Startup Demonstrated in </a:t>
            </a:r>
            <a:r>
              <a:rPr lang="en-US" sz="1800" i="0" dirty="0">
                <a:solidFill>
                  <a:schemeClr val="tx1"/>
                </a:solidFill>
                <a:latin typeface="+mn-lt"/>
                <a:cs typeface="Times New Roman"/>
              </a:rPr>
              <a:t>PEGASUS </a:t>
            </a:r>
            <a:r>
              <a:rPr lang="en-US" sz="1800" i="0" dirty="0" smtClean="0">
                <a:solidFill>
                  <a:schemeClr val="tx1"/>
                </a:solidFill>
                <a:latin typeface="+mn-lt"/>
                <a:cs typeface="Times New Roman"/>
              </a:rPr>
              <a:t>with LHI</a:t>
            </a:r>
            <a:endParaRPr lang="en-US" sz="1800" i="0" dirty="0">
              <a:solidFill>
                <a:schemeClr val="tx1"/>
              </a:solidFill>
              <a:latin typeface="+mn-lt"/>
              <a:cs typeface="Times New Roman"/>
            </a:endParaRPr>
          </a:p>
        </p:txBody>
      </p:sp>
      <p:sp>
        <p:nvSpPr>
          <p:cNvPr id="8" name="Rectangle 7"/>
          <p:cNvSpPr/>
          <p:nvPr/>
        </p:nvSpPr>
        <p:spPr bwMode="auto">
          <a:xfrm>
            <a:off x="795864" y="3777771"/>
            <a:ext cx="237791" cy="226982"/>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0" name="Rectangle 9"/>
          <p:cNvSpPr/>
          <p:nvPr/>
        </p:nvSpPr>
        <p:spPr bwMode="auto">
          <a:xfrm>
            <a:off x="1769533" y="1520934"/>
            <a:ext cx="248600" cy="248599"/>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 name="TextBox 1"/>
          <p:cNvSpPr txBox="1"/>
          <p:nvPr/>
        </p:nvSpPr>
        <p:spPr>
          <a:xfrm>
            <a:off x="673100" y="5630332"/>
            <a:ext cx="8001000" cy="707886"/>
          </a:xfrm>
          <a:prstGeom prst="rect">
            <a:avLst/>
          </a:prstGeom>
          <a:solidFill>
            <a:schemeClr val="accent5">
              <a:lumMod val="20000"/>
              <a:lumOff val="80000"/>
            </a:schemeClr>
          </a:solidFill>
          <a:ln>
            <a:solidFill>
              <a:srgbClr val="000000"/>
            </a:solidFill>
          </a:ln>
        </p:spPr>
        <p:txBody>
          <a:bodyPr wrap="square" rtlCol="0">
            <a:spAutoFit/>
          </a:bodyPr>
          <a:lstStyle/>
          <a:p>
            <a:pPr>
              <a:buNone/>
            </a:pPr>
            <a:r>
              <a:rPr lang="en-US" sz="2000" i="0" dirty="0" smtClean="0">
                <a:solidFill>
                  <a:schemeClr val="tx1"/>
                </a:solidFill>
              </a:rPr>
              <a:t>CHI  and LHI startup to be tested at higher current ~ 0.5-1.0 MA in NSTX-U.</a:t>
            </a:r>
            <a:endParaRPr lang="en-US" sz="2000" i="0" dirty="0">
              <a:solidFill>
                <a:schemeClr val="tx1"/>
              </a:solidFill>
            </a:endParaRPr>
          </a:p>
        </p:txBody>
      </p:sp>
      <p:sp>
        <p:nvSpPr>
          <p:cNvPr id="3" name="Rectangle 2"/>
          <p:cNvSpPr/>
          <p:nvPr/>
        </p:nvSpPr>
        <p:spPr bwMode="auto">
          <a:xfrm>
            <a:off x="2171700" y="1582092"/>
            <a:ext cx="291834" cy="259408"/>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2" name="Rectangle 31"/>
          <p:cNvSpPr/>
          <p:nvPr/>
        </p:nvSpPr>
        <p:spPr bwMode="auto">
          <a:xfrm>
            <a:off x="800100" y="3779192"/>
            <a:ext cx="291834" cy="259408"/>
          </a:xfrm>
          <a:prstGeom prst="rect">
            <a:avLst/>
          </a:prstGeom>
          <a:solidFill>
            <a:srgbClr val="EEF9F4"/>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29" name="Picture 28"/>
          <p:cNvPicPr>
            <a:picLocks noChangeAspect="1"/>
          </p:cNvPicPr>
          <p:nvPr/>
        </p:nvPicPr>
        <p:blipFill rotWithShape="1">
          <a:blip r:embed="rId3"/>
          <a:srcRect l="5712" t="3586" r="8572" b="3477"/>
          <a:stretch/>
        </p:blipFill>
        <p:spPr>
          <a:xfrm>
            <a:off x="4780280" y="1686559"/>
            <a:ext cx="3741420" cy="3255035"/>
          </a:xfrm>
          <a:prstGeom prst="rect">
            <a:avLst/>
          </a:prstGeom>
        </p:spPr>
      </p:pic>
      <p:pic>
        <p:nvPicPr>
          <p:cNvPr id="34" name="Picture 33" descr="Screen Shot 2014-07-05 at 11.00.03 AM.png"/>
          <p:cNvPicPr>
            <a:picLocks noChangeAspect="1"/>
          </p:cNvPicPr>
          <p:nvPr/>
        </p:nvPicPr>
        <p:blipFill rotWithShape="1">
          <a:blip r:embed="rId4">
            <a:extLst>
              <a:ext uri="{28A0092B-C50C-407E-A947-70E740481C1C}">
                <a14:useLocalDpi xmlns:a14="http://schemas.microsoft.com/office/drawing/2010/main" val="0"/>
              </a:ext>
            </a:extLst>
          </a:blip>
          <a:srcRect l="33076" t="13628" r="-19" b="3383"/>
          <a:stretch/>
        </p:blipFill>
        <p:spPr>
          <a:xfrm>
            <a:off x="2569294" y="1945898"/>
            <a:ext cx="1812206" cy="2371161"/>
          </a:xfrm>
          <a:prstGeom prst="rect">
            <a:avLst/>
          </a:prstGeom>
          <a:ln w="38100">
            <a:solidFill>
              <a:schemeClr val="tx1"/>
            </a:solidFill>
          </a:ln>
        </p:spPr>
      </p:pic>
      <p:sp>
        <p:nvSpPr>
          <p:cNvPr id="35" name="TextBox 34"/>
          <p:cNvSpPr txBox="1"/>
          <p:nvPr/>
        </p:nvSpPr>
        <p:spPr>
          <a:xfrm>
            <a:off x="457200" y="958513"/>
            <a:ext cx="3886200" cy="978730"/>
          </a:xfrm>
          <a:prstGeom prst="rect">
            <a:avLst/>
          </a:prstGeom>
          <a:noFill/>
        </p:spPr>
        <p:txBody>
          <a:bodyPr wrap="square" rtlCol="0">
            <a:spAutoFit/>
          </a:bodyPr>
          <a:lstStyle/>
          <a:p>
            <a:pPr marL="0" lvl="1">
              <a:buNone/>
            </a:pPr>
            <a:r>
              <a:rPr lang="en-US" sz="1800" i="0" dirty="0" smtClean="0">
                <a:solidFill>
                  <a:srgbClr val="000000"/>
                </a:solidFill>
                <a:latin typeface="Helvetica"/>
                <a:cs typeface="Helvetica"/>
              </a:rPr>
              <a:t>3-6 kA current injector array in plasma SOL</a:t>
            </a:r>
            <a:endParaRPr lang="en-US" sz="1800" i="0" dirty="0">
              <a:solidFill>
                <a:srgbClr val="000000"/>
              </a:solidFill>
              <a:latin typeface="Helvetica"/>
              <a:cs typeface="Helvetica"/>
            </a:endParaRPr>
          </a:p>
          <a:p>
            <a:endParaRPr lang="en-US" sz="1800" i="0" dirty="0">
              <a:solidFill>
                <a:srgbClr val="000000"/>
              </a:solidFill>
            </a:endParaRPr>
          </a:p>
        </p:txBody>
      </p:sp>
      <p:grpSp>
        <p:nvGrpSpPr>
          <p:cNvPr id="5" name="Group 4"/>
          <p:cNvGrpSpPr/>
          <p:nvPr/>
        </p:nvGrpSpPr>
        <p:grpSpPr>
          <a:xfrm>
            <a:off x="457200" y="1932601"/>
            <a:ext cx="2042864" cy="3003023"/>
            <a:chOff x="6096921" y="2082800"/>
            <a:chExt cx="1152498" cy="1694180"/>
          </a:xfrm>
        </p:grpSpPr>
        <p:pic>
          <p:nvPicPr>
            <p:cNvPr id="36" name="Picture 35" descr="temp3.pdf"/>
            <p:cNvPicPr>
              <a:picLocks noChangeAspect="1"/>
            </p:cNvPicPr>
            <p:nvPr/>
          </p:nvPicPr>
          <p:blipFill rotWithShape="1">
            <a:blip r:embed="rId5">
              <a:extLst>
                <a:ext uri="{28A0092B-C50C-407E-A947-70E740481C1C}">
                  <a14:useLocalDpi xmlns:a14="http://schemas.microsoft.com/office/drawing/2010/main" val="0"/>
                </a:ext>
              </a:extLst>
            </a:blip>
            <a:srcRect t="79385" b="328"/>
            <a:stretch/>
          </p:blipFill>
          <p:spPr>
            <a:xfrm>
              <a:off x="6096921" y="3310636"/>
              <a:ext cx="1146148" cy="466344"/>
            </a:xfrm>
            <a:prstGeom prst="rect">
              <a:avLst/>
            </a:prstGeom>
          </p:spPr>
        </p:pic>
        <p:pic>
          <p:nvPicPr>
            <p:cNvPr id="37" name="Picture 36" descr="temp3.pdf"/>
            <p:cNvPicPr>
              <a:picLocks noChangeAspect="1"/>
            </p:cNvPicPr>
            <p:nvPr/>
          </p:nvPicPr>
          <p:blipFill rotWithShape="1">
            <a:blip r:embed="rId5">
              <a:extLst>
                <a:ext uri="{28A0092B-C50C-407E-A947-70E740481C1C}">
                  <a14:useLocalDpi xmlns:a14="http://schemas.microsoft.com/office/drawing/2010/main" val="0"/>
                </a:ext>
              </a:extLst>
            </a:blip>
            <a:srcRect t="16020" b="27890"/>
            <a:stretch/>
          </p:blipFill>
          <p:spPr>
            <a:xfrm>
              <a:off x="6103271" y="2133600"/>
              <a:ext cx="1146148" cy="1289304"/>
            </a:xfrm>
            <a:prstGeom prst="rect">
              <a:avLst/>
            </a:prstGeom>
          </p:spPr>
        </p:pic>
        <p:sp>
          <p:nvSpPr>
            <p:cNvPr id="4" name="Rectangle 3"/>
            <p:cNvSpPr/>
            <p:nvPr/>
          </p:nvSpPr>
          <p:spPr bwMode="auto">
            <a:xfrm>
              <a:off x="6248400" y="2082800"/>
              <a:ext cx="939800" cy="13462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cxnSp>
        <p:nvCxnSpPr>
          <p:cNvPr id="11" name="Straight Connector 10"/>
          <p:cNvCxnSpPr/>
          <p:nvPr/>
        </p:nvCxnSpPr>
        <p:spPr bwMode="auto">
          <a:xfrm flipH="1">
            <a:off x="1968500" y="2882900"/>
            <a:ext cx="939800" cy="622300"/>
          </a:xfrm>
          <a:prstGeom prst="line">
            <a:avLst/>
          </a:prstGeom>
          <a:noFill/>
          <a:ln w="15875" cap="flat" cmpd="sng" algn="ctr">
            <a:solidFill>
              <a:srgbClr val="FF0000"/>
            </a:solidFill>
            <a:prstDash val="solid"/>
            <a:round/>
            <a:headEnd type="none" w="med" len="med"/>
            <a:tailEnd type="triangle" w="med" len="med"/>
          </a:ln>
          <a:effectLst/>
        </p:spPr>
      </p:cxnSp>
      <p:cxnSp>
        <p:nvCxnSpPr>
          <p:cNvPr id="38" name="Straight Connector 37"/>
          <p:cNvCxnSpPr/>
          <p:nvPr/>
        </p:nvCxnSpPr>
        <p:spPr bwMode="auto">
          <a:xfrm flipH="1" flipV="1">
            <a:off x="1917700" y="3683000"/>
            <a:ext cx="965200" cy="266700"/>
          </a:xfrm>
          <a:prstGeom prst="line">
            <a:avLst/>
          </a:prstGeom>
          <a:noFill/>
          <a:ln w="15875" cap="flat" cmpd="sng" algn="ctr">
            <a:solidFill>
              <a:srgbClr val="FF0000"/>
            </a:solidFill>
            <a:prstDash val="solid"/>
            <a:round/>
            <a:headEnd type="none" w="med" len="med"/>
            <a:tailEnd type="triangle" w="med" len="med"/>
          </a:ln>
          <a:effectLst/>
        </p:spPr>
      </p:cxnSp>
      <p:sp>
        <p:nvSpPr>
          <p:cNvPr id="39" name="Text Box 1"/>
          <p:cNvSpPr txBox="1">
            <a:spLocks noChangeArrowheads="1"/>
          </p:cNvSpPr>
          <p:nvPr/>
        </p:nvSpPr>
        <p:spPr bwMode="auto">
          <a:xfrm>
            <a:off x="1079500" y="5059864"/>
            <a:ext cx="6908800" cy="464636"/>
          </a:xfrm>
          <a:prstGeom prst="rect">
            <a:avLst/>
          </a:prstGeom>
          <a:solidFill>
            <a:srgbClr val="FFF9AD"/>
          </a:solidFill>
          <a:ln>
            <a:solidFill>
              <a:schemeClr val="tx1"/>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2000" i="0" u="none" strike="noStrike" cap="none" normalizeH="0" baseline="0" dirty="0" smtClean="0">
                <a:ln>
                  <a:noFill/>
                </a:ln>
                <a:solidFill>
                  <a:schemeClr val="tx1"/>
                </a:solidFill>
                <a:effectLst/>
                <a:latin typeface="+mn-lt"/>
                <a:ea typeface="ÇlÇr ñæí©" charset="0"/>
                <a:cs typeface="Times New Roman"/>
              </a:rPr>
              <a:t>Improving</a:t>
            </a:r>
            <a:r>
              <a:rPr kumimoji="0" lang="en-US" sz="2000" i="0" u="none" strike="noStrike" cap="none" normalizeH="0" dirty="0" smtClean="0">
                <a:ln>
                  <a:noFill/>
                </a:ln>
                <a:solidFill>
                  <a:schemeClr val="tx1"/>
                </a:solidFill>
                <a:effectLst/>
                <a:latin typeface="+mn-lt"/>
                <a:ea typeface="ÇlÇr ñæí©" charset="0"/>
                <a:cs typeface="Times New Roman"/>
              </a:rPr>
              <a:t> predictive capability for both CHI and LHI</a:t>
            </a:r>
            <a:endParaRPr kumimoji="0" lang="en-US" sz="2000" i="0" u="none" strike="noStrike" cap="none" normalizeH="0" baseline="0" dirty="0" smtClean="0">
              <a:ln>
                <a:noFill/>
              </a:ln>
              <a:solidFill>
                <a:schemeClr val="tx1"/>
              </a:solidFill>
              <a:effectLst/>
              <a:latin typeface="+mn-lt"/>
              <a:ea typeface="ÇlÇr ñæí©" charset="0"/>
              <a:cs typeface="Times New Roman"/>
            </a:endParaRPr>
          </a:p>
        </p:txBody>
      </p:sp>
      <p:sp>
        <p:nvSpPr>
          <p:cNvPr id="21" name="Text Box 3"/>
          <p:cNvSpPr txBox="1">
            <a:spLocks noChangeArrowheads="1"/>
          </p:cNvSpPr>
          <p:nvPr/>
        </p:nvSpPr>
        <p:spPr bwMode="auto">
          <a:xfrm>
            <a:off x="2260600" y="4700949"/>
            <a:ext cx="3048000"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lnSpc>
                <a:spcPct val="100000"/>
              </a:lnSpc>
              <a:spcBef>
                <a:spcPct val="0"/>
              </a:spcBef>
              <a:spcAft>
                <a:spcPts val="999"/>
              </a:spcAft>
              <a:buNone/>
            </a:pPr>
            <a:r>
              <a:rPr lang="en-US" b="0" i="0" dirty="0" smtClean="0">
                <a:solidFill>
                  <a:schemeClr val="tx1"/>
                </a:solidFill>
                <a:latin typeface="Helvetica"/>
                <a:cs typeface="Helvetica"/>
              </a:rPr>
              <a:t>J. O’Bryan, PhD. Thesis, UW Madison 2014</a:t>
            </a:r>
          </a:p>
        </p:txBody>
      </p:sp>
    </p:spTree>
    <p:extLst>
      <p:ext uri="{BB962C8B-B14F-4D97-AF65-F5344CB8AC3E}">
        <p14:creationId xmlns:p14="http://schemas.microsoft.com/office/powerpoint/2010/main" val="356232726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800" i="0" dirty="0" smtClean="0">
                <a:solidFill>
                  <a:srgbClr val="0923FF"/>
                </a:solidFill>
                <a:ea typeface="ＭＳ Ｐゴシック" pitchFamily="34" charset="-128"/>
              </a:rPr>
              <a:t>Merging Start-Up Yielded High Current STs </a:t>
            </a:r>
          </a:p>
          <a:p>
            <a:pPr algn="ctr" eaLnBrk="0" hangingPunct="0">
              <a:lnSpc>
                <a:spcPts val="2880"/>
              </a:lnSpc>
              <a:spcBef>
                <a:spcPct val="0"/>
              </a:spcBef>
              <a:spcAft>
                <a:spcPts val="0"/>
              </a:spcAft>
              <a:buNone/>
            </a:pPr>
            <a:r>
              <a:rPr lang="en-US" sz="2400" i="0" dirty="0" smtClean="0">
                <a:solidFill>
                  <a:srgbClr val="FF0000"/>
                </a:solidFill>
                <a:latin typeface="Helvetica Neue" charset="0"/>
                <a:ea typeface="ＭＳ Ｐゴシック" pitchFamily="34" charset="-128"/>
              </a:rPr>
              <a:t>Rapid ion heating observed from magnetic reconnection</a:t>
            </a:r>
            <a:endParaRPr lang="en-US" sz="1600" i="0" dirty="0">
              <a:solidFill>
                <a:srgbClr val="FF0000"/>
              </a:solidFill>
              <a:latin typeface="Helvetica Neue" charset="0"/>
            </a:endParaRPr>
          </a:p>
        </p:txBody>
      </p:sp>
      <p:sp>
        <p:nvSpPr>
          <p:cNvPr id="13"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31</a:t>
            </a:fld>
            <a:endParaRPr lang="en-US" sz="1400" b="0" dirty="0">
              <a:latin typeface="Times" charset="0"/>
            </a:endParaRPr>
          </a:p>
        </p:txBody>
      </p:sp>
      <p:sp>
        <p:nvSpPr>
          <p:cNvPr id="23" name="Text Box 3"/>
          <p:cNvSpPr txBox="1">
            <a:spLocks noChangeArrowheads="1"/>
          </p:cNvSpPr>
          <p:nvPr/>
        </p:nvSpPr>
        <p:spPr bwMode="auto">
          <a:xfrm>
            <a:off x="7225927" y="6162924"/>
            <a:ext cx="2032373" cy="4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Y</a:t>
            </a:r>
            <a:r>
              <a:rPr lang="en-US" sz="1200" b="0" i="0" dirty="0">
                <a:latin typeface="+mn-lt"/>
                <a:cs typeface="Times New Roman"/>
              </a:rPr>
              <a:t>. </a:t>
            </a:r>
            <a:r>
              <a:rPr lang="en-US" sz="1200" b="0" i="0" dirty="0" smtClean="0">
                <a:latin typeface="+mn-lt"/>
                <a:cs typeface="Times New Roman"/>
              </a:rPr>
              <a:t>Ono, </a:t>
            </a:r>
            <a:r>
              <a:rPr lang="en-US" sz="1200" b="0" i="0" dirty="0">
                <a:latin typeface="+mn-lt"/>
                <a:cs typeface="Times New Roman"/>
              </a:rPr>
              <a:t>et </a:t>
            </a:r>
            <a:r>
              <a:rPr lang="en-US" sz="1200" b="0" i="0" dirty="0" smtClean="0">
                <a:latin typeface="+mn-lt"/>
                <a:cs typeface="Times New Roman"/>
              </a:rPr>
              <a:t>al., NF (</a:t>
            </a:r>
            <a:r>
              <a:rPr lang="en-US" sz="1200" b="0" i="0" dirty="0">
                <a:latin typeface="+mn-lt"/>
                <a:cs typeface="Times New Roman"/>
              </a:rPr>
              <a:t>2003</a:t>
            </a:r>
            <a:r>
              <a:rPr lang="en-US" sz="1200" b="0" i="0" dirty="0" smtClean="0">
                <a:latin typeface="+mn-lt"/>
                <a:cs typeface="Times New Roman"/>
              </a:rPr>
              <a:t>)</a:t>
            </a:r>
            <a:endParaRPr lang="en-US" sz="1200" b="0" i="0" dirty="0">
              <a:latin typeface="+mn-lt"/>
              <a:cs typeface="Times New Roman"/>
            </a:endParaRPr>
          </a:p>
        </p:txBody>
      </p:sp>
      <p:sp>
        <p:nvSpPr>
          <p:cNvPr id="25" name="Text Box 2"/>
          <p:cNvSpPr txBox="1">
            <a:spLocks noChangeArrowheads="1"/>
          </p:cNvSpPr>
          <p:nvPr/>
        </p:nvSpPr>
        <p:spPr bwMode="auto">
          <a:xfrm>
            <a:off x="1181100" y="922688"/>
            <a:ext cx="6019800" cy="91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buNone/>
            </a:pPr>
            <a:r>
              <a:rPr kumimoji="0" lang="en-US" sz="2000" i="0" u="none" strike="noStrike" cap="none" normalizeH="0" baseline="0" dirty="0" smtClean="0">
                <a:ln>
                  <a:noFill/>
                </a:ln>
                <a:solidFill>
                  <a:schemeClr val="tx1"/>
                </a:solidFill>
                <a:effectLst/>
                <a:latin typeface="+mn-lt"/>
                <a:ea typeface="ÇlÇr ñæí©" charset="0"/>
                <a:cs typeface="Times New Roman"/>
              </a:rPr>
              <a:t>Merging-</a:t>
            </a:r>
            <a:r>
              <a:rPr kumimoji="0" lang="en-US" sz="2000" i="0" u="none" strike="noStrike" cap="none" normalizeH="0" baseline="0" dirty="0">
                <a:ln>
                  <a:noFill/>
                </a:ln>
                <a:solidFill>
                  <a:schemeClr val="tx1"/>
                </a:solidFill>
                <a:effectLst/>
                <a:latin typeface="+mn-lt"/>
                <a:ea typeface="ÇlÇr ñæí©" charset="0"/>
                <a:cs typeface="Times New Roman"/>
              </a:rPr>
              <a:t>compression </a:t>
            </a:r>
            <a:r>
              <a:rPr kumimoji="0" lang="en-US" sz="2000" i="0" u="none" strike="noStrike" cap="none" normalizeH="0" baseline="0" dirty="0" smtClean="0">
                <a:ln>
                  <a:noFill/>
                </a:ln>
                <a:solidFill>
                  <a:schemeClr val="tx1"/>
                </a:solidFill>
                <a:effectLst/>
                <a:latin typeface="+mn-lt"/>
                <a:ea typeface="ÇlÇr ñæí©" charset="0"/>
                <a:cs typeface="Times New Roman"/>
              </a:rPr>
              <a:t>start-up in MAST </a:t>
            </a:r>
            <a:endParaRPr lang="en-US" sz="2000" i="0" dirty="0">
              <a:latin typeface="+mn-lt"/>
              <a:cs typeface="Times New Roman"/>
            </a:endParaRPr>
          </a:p>
        </p:txBody>
      </p:sp>
      <p:sp>
        <p:nvSpPr>
          <p:cNvPr id="26" name="Text Box 3"/>
          <p:cNvSpPr txBox="1">
            <a:spLocks noChangeArrowheads="1"/>
          </p:cNvSpPr>
          <p:nvPr/>
        </p:nvSpPr>
        <p:spPr bwMode="auto">
          <a:xfrm>
            <a:off x="7251700" y="4981824"/>
            <a:ext cx="1981200" cy="42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600" i="0" u="none" strike="noStrike" cap="none" normalizeH="0" baseline="0" dirty="0" smtClean="0">
                <a:ln>
                  <a:noFill/>
                </a:ln>
                <a:solidFill>
                  <a:schemeClr val="tx1"/>
                </a:solidFill>
                <a:effectLst/>
                <a:latin typeface="+mn-lt"/>
                <a:ea typeface="ÇlÇr ñæí©" charset="0"/>
                <a:cs typeface="Times New Roman"/>
              </a:rPr>
              <a:t>Ultra high</a:t>
            </a:r>
            <a:r>
              <a:rPr kumimoji="0" lang="en-US" sz="1600" i="0" u="none" strike="noStrike" cap="none" normalizeH="0" dirty="0" smtClean="0">
                <a:ln>
                  <a:noFill/>
                </a:ln>
                <a:solidFill>
                  <a:schemeClr val="tx1"/>
                </a:solidFill>
                <a:effectLst/>
                <a:latin typeface="+mn-lt"/>
                <a:ea typeface="ÇlÇr ñæí©" charset="0"/>
                <a:cs typeface="Times New Roman"/>
              </a:rPr>
              <a:t> </a:t>
            </a:r>
            <a:r>
              <a:rPr lang="en-US" sz="1600" i="0" dirty="0">
                <a:latin typeface="Symbol" charset="2"/>
                <a:ea typeface="ÇlÇr ñæí©" charset="0"/>
                <a:cs typeface="Symbol" charset="2"/>
              </a:rPr>
              <a:t>b</a:t>
            </a:r>
            <a:r>
              <a:rPr kumimoji="0" lang="en-US" sz="1600" i="0" u="none" strike="noStrike" cap="none" normalizeH="0" baseline="0" dirty="0" smtClean="0">
                <a:ln>
                  <a:noFill/>
                </a:ln>
                <a:solidFill>
                  <a:schemeClr val="tx1"/>
                </a:solidFill>
                <a:effectLst/>
                <a:latin typeface="+mn-lt"/>
                <a:ea typeface="ÇlÇr ñæí©" charset="0"/>
                <a:cs typeface="Times New Roman"/>
              </a:rPr>
              <a:t> </a:t>
            </a:r>
            <a:r>
              <a:rPr kumimoji="0" lang="en-US" sz="1600" i="0" u="none" strike="noStrike" cap="none" normalizeH="0" baseline="0" dirty="0">
                <a:ln>
                  <a:noFill/>
                </a:ln>
                <a:solidFill>
                  <a:schemeClr val="tx1"/>
                </a:solidFill>
                <a:effectLst/>
                <a:latin typeface="+mn-lt"/>
                <a:ea typeface="ÇlÇr ñæí©" charset="0"/>
                <a:cs typeface="Times New Roman"/>
              </a:rPr>
              <a:t>STs produced by </a:t>
            </a:r>
            <a:r>
              <a:rPr kumimoji="0" lang="en-US" sz="1600" i="0" u="none" strike="noStrike" cap="none" normalizeH="0" baseline="0" dirty="0" err="1" smtClean="0">
                <a:ln>
                  <a:noFill/>
                </a:ln>
                <a:solidFill>
                  <a:schemeClr val="tx1"/>
                </a:solidFill>
                <a:effectLst/>
                <a:latin typeface="+mn-lt"/>
                <a:ea typeface="ÇlÇr ñæí©" charset="0"/>
                <a:cs typeface="Times New Roman"/>
              </a:rPr>
              <a:t>mergings</a:t>
            </a:r>
            <a:r>
              <a:rPr lang="en-US" sz="1600" i="0" dirty="0">
                <a:latin typeface="+mn-lt"/>
                <a:ea typeface="ÇlÇr ñæí©" charset="0"/>
                <a:cs typeface="Times New Roman"/>
              </a:rPr>
              <a:t> </a:t>
            </a:r>
            <a:r>
              <a:rPr lang="en-US" sz="1600" i="0" dirty="0" smtClean="0">
                <a:latin typeface="+mn-lt"/>
                <a:ea typeface="ÇlÇr ñæí©" charset="0"/>
                <a:cs typeface="Times New Roman"/>
              </a:rPr>
              <a:t>in TS-3 Device</a:t>
            </a:r>
            <a:endParaRPr lang="en-US" sz="1600" i="0" dirty="0">
              <a:latin typeface="+mn-lt"/>
              <a:cs typeface="Times New Roman"/>
            </a:endParaRPr>
          </a:p>
        </p:txBody>
      </p:sp>
      <p:sp>
        <p:nvSpPr>
          <p:cNvPr id="27" name="Text Box 4"/>
          <p:cNvSpPr txBox="1">
            <a:spLocks noChangeArrowheads="1"/>
          </p:cNvSpPr>
          <p:nvPr/>
        </p:nvSpPr>
        <p:spPr bwMode="auto">
          <a:xfrm>
            <a:off x="4178920" y="6595659"/>
            <a:ext cx="1574045" cy="26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defTabSz="914400">
              <a:buNone/>
            </a:pPr>
            <a:r>
              <a:rPr kumimoji="0" lang="en-US" sz="600" b="0" i="0" u="none" strike="noStrike" cap="none" normalizeH="0" baseline="0" dirty="0">
                <a:ln>
                  <a:noFill/>
                </a:ln>
                <a:solidFill>
                  <a:schemeClr val="tx1"/>
                </a:solidFill>
                <a:effectLst/>
                <a:latin typeface="Cambria" charset="0"/>
                <a:ea typeface="ÇlÇr ñæí©" charset="0"/>
              </a:rPr>
              <a:t>Fig. </a:t>
            </a:r>
            <a:r>
              <a:rPr kumimoji="0" lang="en-US" sz="600" b="0" i="0" u="none" strike="noStrike" cap="none" normalizeH="0" baseline="0" dirty="0" smtClean="0">
                <a:ln>
                  <a:noFill/>
                </a:ln>
                <a:solidFill>
                  <a:schemeClr val="tx1"/>
                </a:solidFill>
                <a:effectLst/>
                <a:latin typeface="Cambria" charset="0"/>
                <a:ea typeface="ÇlÇr ñæí©" charset="0"/>
              </a:rPr>
              <a:t>22</a:t>
            </a:r>
            <a:r>
              <a:rPr kumimoji="0" lang="en-US" sz="600" b="0" i="0" u="none" strike="noStrike" cap="none" normalizeH="0" baseline="0" dirty="0">
                <a:ln>
                  <a:noFill/>
                </a:ln>
                <a:solidFill>
                  <a:schemeClr val="tx1"/>
                </a:solidFill>
                <a:effectLst/>
                <a:latin typeface="Cambria" charset="0"/>
                <a:ea typeface="ÇlÇr ñæí©" charset="0"/>
              </a:rPr>
              <a:t>.  Schematic of UTST</a:t>
            </a:r>
            <a:r>
              <a:rPr kumimoji="0" lang="en-US" sz="600" b="0" i="0" u="none" strike="noStrike" cap="none" normalizeH="0" baseline="0" dirty="0" smtClean="0">
                <a:ln>
                  <a:noFill/>
                </a:ln>
                <a:solidFill>
                  <a:schemeClr val="tx1"/>
                </a:solidFill>
                <a:effectLst/>
                <a:latin typeface="Cambria" charset="0"/>
                <a:ea typeface="ÇlÇr ñæí©" charset="0"/>
              </a:rPr>
              <a:t>. </a:t>
            </a:r>
            <a:r>
              <a:rPr lang="en-US" sz="600" dirty="0">
                <a:latin typeface="Times New Roman"/>
                <a:cs typeface="Times New Roman"/>
              </a:rPr>
              <a:t>Reprinted with permission from </a:t>
            </a:r>
            <a:r>
              <a:rPr lang="en-US" sz="600" dirty="0" smtClean="0">
                <a:latin typeface="Times New Roman"/>
                <a:cs typeface="Times New Roman"/>
              </a:rPr>
              <a:t>Y. Ono.</a:t>
            </a:r>
            <a:endParaRPr kumimoji="0" lang="en-US" sz="1100" b="0" i="0" u="none" strike="noStrike" cap="none" normalizeH="0" baseline="0" dirty="0">
              <a:ln>
                <a:noFill/>
              </a:ln>
              <a:solidFill>
                <a:schemeClr val="tx1"/>
              </a:solidFill>
              <a:effectLst/>
              <a:latin typeface="Arial" charset="0"/>
              <a:ea typeface="ＭＳ Ｐゴシック" charset="0"/>
            </a:endParaRPr>
          </a:p>
        </p:txBody>
      </p:sp>
      <p:sp>
        <p:nvSpPr>
          <p:cNvPr id="11" name="Freeform 10"/>
          <p:cNvSpPr/>
          <p:nvPr/>
        </p:nvSpPr>
        <p:spPr>
          <a:xfrm>
            <a:off x="6083300" y="2159000"/>
            <a:ext cx="3060700" cy="736600"/>
          </a:xfrm>
          <a:custGeom>
            <a:avLst/>
            <a:gdLst>
              <a:gd name="connsiteX0" fmla="*/ 0 w 3060700"/>
              <a:gd name="connsiteY0" fmla="*/ 584200 h 736600"/>
              <a:gd name="connsiteX1" fmla="*/ 0 w 3060700"/>
              <a:gd name="connsiteY1" fmla="*/ 584200 h 736600"/>
              <a:gd name="connsiteX2" fmla="*/ 114300 w 3060700"/>
              <a:gd name="connsiteY2" fmla="*/ 558800 h 736600"/>
              <a:gd name="connsiteX3" fmla="*/ 152400 w 3060700"/>
              <a:gd name="connsiteY3" fmla="*/ 533400 h 736600"/>
              <a:gd name="connsiteX4" fmla="*/ 203200 w 3060700"/>
              <a:gd name="connsiteY4" fmla="*/ 508000 h 736600"/>
              <a:gd name="connsiteX5" fmla="*/ 292100 w 3060700"/>
              <a:gd name="connsiteY5" fmla="*/ 444500 h 736600"/>
              <a:gd name="connsiteX6" fmla="*/ 1638300 w 3060700"/>
              <a:gd name="connsiteY6" fmla="*/ 0 h 736600"/>
              <a:gd name="connsiteX7" fmla="*/ 2514600 w 3060700"/>
              <a:gd name="connsiteY7" fmla="*/ 736600 h 736600"/>
              <a:gd name="connsiteX8" fmla="*/ 2654300 w 3060700"/>
              <a:gd name="connsiteY8" fmla="*/ 711200 h 736600"/>
              <a:gd name="connsiteX9" fmla="*/ 2705100 w 3060700"/>
              <a:gd name="connsiteY9" fmla="*/ 685800 h 736600"/>
              <a:gd name="connsiteX10" fmla="*/ 2755900 w 3060700"/>
              <a:gd name="connsiteY10" fmla="*/ 673100 h 736600"/>
              <a:gd name="connsiteX11" fmla="*/ 2832100 w 3060700"/>
              <a:gd name="connsiteY11" fmla="*/ 647700 h 736600"/>
              <a:gd name="connsiteX12" fmla="*/ 2870200 w 3060700"/>
              <a:gd name="connsiteY12" fmla="*/ 635000 h 736600"/>
              <a:gd name="connsiteX13" fmla="*/ 2971800 w 3060700"/>
              <a:gd name="connsiteY13" fmla="*/ 609600 h 736600"/>
              <a:gd name="connsiteX14" fmla="*/ 3009900 w 3060700"/>
              <a:gd name="connsiteY14" fmla="*/ 584200 h 736600"/>
              <a:gd name="connsiteX15" fmla="*/ 3060700 w 3060700"/>
              <a:gd name="connsiteY15" fmla="*/ 55880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0700" h="736600">
                <a:moveTo>
                  <a:pt x="0" y="584200"/>
                </a:moveTo>
                <a:lnTo>
                  <a:pt x="0" y="584200"/>
                </a:lnTo>
                <a:cubicBezTo>
                  <a:pt x="38100" y="575733"/>
                  <a:pt x="77273" y="571142"/>
                  <a:pt x="114300" y="558800"/>
                </a:cubicBezTo>
                <a:cubicBezTo>
                  <a:pt x="128780" y="553973"/>
                  <a:pt x="139148" y="540973"/>
                  <a:pt x="152400" y="533400"/>
                </a:cubicBezTo>
                <a:cubicBezTo>
                  <a:pt x="168838" y="524007"/>
                  <a:pt x="186966" y="517740"/>
                  <a:pt x="203200" y="508000"/>
                </a:cubicBezTo>
                <a:cubicBezTo>
                  <a:pt x="270851" y="467409"/>
                  <a:pt x="260468" y="476132"/>
                  <a:pt x="292100" y="444500"/>
                </a:cubicBezTo>
                <a:lnTo>
                  <a:pt x="1638300" y="0"/>
                </a:lnTo>
                <a:lnTo>
                  <a:pt x="2514600" y="736600"/>
                </a:lnTo>
                <a:cubicBezTo>
                  <a:pt x="2561167" y="728133"/>
                  <a:pt x="2608568" y="723395"/>
                  <a:pt x="2654300" y="711200"/>
                </a:cubicBezTo>
                <a:cubicBezTo>
                  <a:pt x="2672593" y="706322"/>
                  <a:pt x="2687373" y="692447"/>
                  <a:pt x="2705100" y="685800"/>
                </a:cubicBezTo>
                <a:cubicBezTo>
                  <a:pt x="2721443" y="679671"/>
                  <a:pt x="2739182" y="678116"/>
                  <a:pt x="2755900" y="673100"/>
                </a:cubicBezTo>
                <a:cubicBezTo>
                  <a:pt x="2781545" y="665407"/>
                  <a:pt x="2806700" y="656167"/>
                  <a:pt x="2832100" y="647700"/>
                </a:cubicBezTo>
                <a:cubicBezTo>
                  <a:pt x="2844800" y="643467"/>
                  <a:pt x="2857213" y="638247"/>
                  <a:pt x="2870200" y="635000"/>
                </a:cubicBezTo>
                <a:lnTo>
                  <a:pt x="2971800" y="609600"/>
                </a:lnTo>
                <a:cubicBezTo>
                  <a:pt x="2984500" y="601133"/>
                  <a:pt x="2996248" y="591026"/>
                  <a:pt x="3009900" y="584200"/>
                </a:cubicBezTo>
                <a:cubicBezTo>
                  <a:pt x="3068273" y="555014"/>
                  <a:pt x="3032008" y="587492"/>
                  <a:pt x="3060700" y="558800"/>
                </a:cubicBezTo>
              </a:path>
            </a:pathLst>
          </a:custGeom>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4" name="Freeform 13"/>
          <p:cNvSpPr/>
          <p:nvPr/>
        </p:nvSpPr>
        <p:spPr>
          <a:xfrm>
            <a:off x="5865267" y="1435100"/>
            <a:ext cx="3165294" cy="215900"/>
          </a:xfrm>
          <a:custGeom>
            <a:avLst/>
            <a:gdLst>
              <a:gd name="connsiteX0" fmla="*/ 2133 w 3165294"/>
              <a:gd name="connsiteY0" fmla="*/ 215900 h 215900"/>
              <a:gd name="connsiteX1" fmla="*/ 510133 w 3165294"/>
              <a:gd name="connsiteY1" fmla="*/ 101600 h 215900"/>
              <a:gd name="connsiteX2" fmla="*/ 3151733 w 3165294"/>
              <a:gd name="connsiteY2" fmla="*/ 0 h 215900"/>
            </a:gdLst>
            <a:ahLst/>
            <a:cxnLst>
              <a:cxn ang="0">
                <a:pos x="connsiteX0" y="connsiteY0"/>
              </a:cxn>
              <a:cxn ang="0">
                <a:pos x="connsiteX1" y="connsiteY1"/>
              </a:cxn>
              <a:cxn ang="0">
                <a:pos x="connsiteX2" y="connsiteY2"/>
              </a:cxn>
            </a:cxnLst>
            <a:rect l="l" t="t" r="r" b="b"/>
            <a:pathLst>
              <a:path w="3165294" h="215900">
                <a:moveTo>
                  <a:pt x="2133" y="215900"/>
                </a:moveTo>
                <a:cubicBezTo>
                  <a:pt x="-6334" y="176741"/>
                  <a:pt x="-14800" y="137583"/>
                  <a:pt x="510133" y="101600"/>
                </a:cubicBezTo>
                <a:cubicBezTo>
                  <a:pt x="1035066" y="65617"/>
                  <a:pt x="3363400" y="338667"/>
                  <a:pt x="3151733" y="0"/>
                </a:cubicBezTo>
              </a:path>
            </a:pathLst>
          </a:custGeom>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63" name="Text Box 3"/>
          <p:cNvSpPr txBox="1">
            <a:spLocks noChangeArrowheads="1"/>
          </p:cNvSpPr>
          <p:nvPr/>
        </p:nvSpPr>
        <p:spPr bwMode="auto">
          <a:xfrm>
            <a:off x="4626664" y="6226424"/>
            <a:ext cx="2032373" cy="4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Y</a:t>
            </a:r>
            <a:r>
              <a:rPr lang="en-US" sz="1200" b="0" i="0" dirty="0">
                <a:latin typeface="+mn-lt"/>
                <a:cs typeface="Times New Roman"/>
              </a:rPr>
              <a:t>. </a:t>
            </a:r>
            <a:r>
              <a:rPr lang="en-US" sz="1200" b="0" i="0" dirty="0" smtClean="0">
                <a:latin typeface="+mn-lt"/>
                <a:cs typeface="Times New Roman"/>
              </a:rPr>
              <a:t>Ono, </a:t>
            </a:r>
            <a:r>
              <a:rPr lang="en-US" sz="1200" b="0" i="0" dirty="0">
                <a:latin typeface="+mn-lt"/>
                <a:cs typeface="Times New Roman"/>
              </a:rPr>
              <a:t>et </a:t>
            </a:r>
            <a:r>
              <a:rPr lang="en-US" sz="1200" b="0" i="0" dirty="0" smtClean="0">
                <a:latin typeface="+mn-lt"/>
                <a:cs typeface="Times New Roman"/>
              </a:rPr>
              <a:t>al., this APS</a:t>
            </a:r>
            <a:endParaRPr lang="en-US" sz="1200" b="0" i="0" dirty="0">
              <a:latin typeface="+mn-lt"/>
              <a:cs typeface="Times New Roman"/>
            </a:endParaRPr>
          </a:p>
        </p:txBody>
      </p:sp>
      <p:grpSp>
        <p:nvGrpSpPr>
          <p:cNvPr id="6" name="Group 5"/>
          <p:cNvGrpSpPr/>
          <p:nvPr/>
        </p:nvGrpSpPr>
        <p:grpSpPr>
          <a:xfrm>
            <a:off x="4038600" y="1366858"/>
            <a:ext cx="2893359" cy="4877261"/>
            <a:chOff x="2870200" y="1455758"/>
            <a:chExt cx="2893359" cy="4877261"/>
          </a:xfrm>
        </p:grpSpPr>
        <p:grpSp>
          <p:nvGrpSpPr>
            <p:cNvPr id="5" name="Group 4"/>
            <p:cNvGrpSpPr/>
            <p:nvPr/>
          </p:nvGrpSpPr>
          <p:grpSpPr>
            <a:xfrm>
              <a:off x="2870200" y="1485900"/>
              <a:ext cx="2794000" cy="4847119"/>
              <a:chOff x="190500" y="1485900"/>
              <a:chExt cx="2794000" cy="4847119"/>
            </a:xfrm>
          </p:grpSpPr>
          <p:pic>
            <p:nvPicPr>
              <p:cNvPr id="2" name="Picture 1"/>
              <p:cNvPicPr>
                <a:picLocks noChangeAspect="1"/>
              </p:cNvPicPr>
              <p:nvPr/>
            </p:nvPicPr>
            <p:blipFill>
              <a:blip r:embed="rId3"/>
              <a:stretch>
                <a:fillRect/>
              </a:stretch>
            </p:blipFill>
            <p:spPr>
              <a:xfrm>
                <a:off x="190500" y="1485900"/>
                <a:ext cx="2794000" cy="4847119"/>
              </a:xfrm>
              <a:prstGeom prst="rect">
                <a:avLst/>
              </a:prstGeom>
            </p:spPr>
          </p:pic>
          <p:cxnSp>
            <p:nvCxnSpPr>
              <p:cNvPr id="57" name="Straight Connector 56"/>
              <p:cNvCxnSpPr/>
              <p:nvPr/>
            </p:nvCxnSpPr>
            <p:spPr bwMode="auto">
              <a:xfrm flipV="1">
                <a:off x="1155700" y="2425700"/>
                <a:ext cx="1612900" cy="533400"/>
              </a:xfrm>
              <a:prstGeom prst="line">
                <a:avLst/>
              </a:prstGeom>
              <a:noFill/>
              <a:ln w="28575" cap="flat" cmpd="sng" algn="ctr">
                <a:solidFill>
                  <a:srgbClr val="000000"/>
                </a:solidFill>
                <a:prstDash val="dash"/>
                <a:round/>
                <a:headEnd type="none" w="med" len="med"/>
                <a:tailEnd type="triangle" w="med" len="med"/>
              </a:ln>
              <a:effectLst/>
            </p:spPr>
          </p:cxnSp>
          <p:cxnSp>
            <p:nvCxnSpPr>
              <p:cNvPr id="59" name="Straight Connector 58"/>
              <p:cNvCxnSpPr/>
              <p:nvPr/>
            </p:nvCxnSpPr>
            <p:spPr bwMode="auto">
              <a:xfrm flipV="1">
                <a:off x="1041400" y="4127500"/>
                <a:ext cx="1905000" cy="215900"/>
              </a:xfrm>
              <a:prstGeom prst="line">
                <a:avLst/>
              </a:prstGeom>
              <a:noFill/>
              <a:ln w="28575" cap="flat" cmpd="sng" algn="ctr">
                <a:solidFill>
                  <a:schemeClr val="tx1"/>
                </a:solidFill>
                <a:prstDash val="dash"/>
                <a:round/>
                <a:headEnd type="none" w="med" len="med"/>
                <a:tailEnd type="triangle" w="med" len="med"/>
              </a:ln>
              <a:effectLst/>
            </p:spPr>
          </p:cxnSp>
          <p:cxnSp>
            <p:nvCxnSpPr>
              <p:cNvPr id="61" name="Straight Connector 60"/>
              <p:cNvCxnSpPr/>
              <p:nvPr/>
            </p:nvCxnSpPr>
            <p:spPr bwMode="auto">
              <a:xfrm flipV="1">
                <a:off x="914400" y="5613400"/>
                <a:ext cx="1905000" cy="241300"/>
              </a:xfrm>
              <a:prstGeom prst="line">
                <a:avLst/>
              </a:prstGeom>
              <a:noFill/>
              <a:ln w="28575" cap="flat" cmpd="sng" algn="ctr">
                <a:solidFill>
                  <a:schemeClr val="tx1"/>
                </a:solidFill>
                <a:prstDash val="dash"/>
                <a:round/>
                <a:headEnd type="none" w="med" len="med"/>
                <a:tailEnd type="triangle" w="med" len="med"/>
              </a:ln>
              <a:effectLst/>
            </p:spPr>
          </p:cxnSp>
          <p:sp>
            <p:nvSpPr>
              <p:cNvPr id="62" name="Rectangle 61"/>
              <p:cNvSpPr/>
              <p:nvPr/>
            </p:nvSpPr>
            <p:spPr bwMode="auto">
              <a:xfrm>
                <a:off x="914400" y="1676400"/>
                <a:ext cx="393700" cy="342900"/>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64" name="TextBox 63"/>
              <p:cNvSpPr txBox="1"/>
              <p:nvPr/>
            </p:nvSpPr>
            <p:spPr>
              <a:xfrm>
                <a:off x="1587500" y="3873500"/>
                <a:ext cx="1133543" cy="276999"/>
              </a:xfrm>
              <a:prstGeom prst="rect">
                <a:avLst/>
              </a:prstGeom>
              <a:noFill/>
            </p:spPr>
            <p:txBody>
              <a:bodyPr wrap="none" rtlCol="0">
                <a:spAutoFit/>
              </a:bodyPr>
              <a:lstStyle/>
              <a:p>
                <a:pPr>
                  <a:buNone/>
                </a:pPr>
                <a:r>
                  <a:rPr lang="en-US" i="0" dirty="0" smtClean="0">
                    <a:solidFill>
                      <a:srgbClr val="000000"/>
                    </a:solidFill>
                  </a:rPr>
                  <a:t>CS Induction</a:t>
                </a:r>
                <a:endParaRPr lang="en-US" i="0" dirty="0">
                  <a:solidFill>
                    <a:srgbClr val="000000"/>
                  </a:solidFill>
                </a:endParaRPr>
              </a:p>
            </p:txBody>
          </p:sp>
        </p:grpSp>
        <p:grpSp>
          <p:nvGrpSpPr>
            <p:cNvPr id="50" name="Group 49"/>
            <p:cNvGrpSpPr/>
            <p:nvPr/>
          </p:nvGrpSpPr>
          <p:grpSpPr>
            <a:xfrm>
              <a:off x="3148375" y="1455758"/>
              <a:ext cx="2615184" cy="1655680"/>
              <a:chOff x="2335575" y="1138258"/>
              <a:chExt cx="2615184" cy="1655680"/>
            </a:xfrm>
          </p:grpSpPr>
          <p:pic>
            <p:nvPicPr>
              <p:cNvPr id="52" name="Picture 51"/>
              <p:cNvPicPr>
                <a:picLocks noChangeAspect="1"/>
              </p:cNvPicPr>
              <p:nvPr/>
            </p:nvPicPr>
            <p:blipFill rotWithShape="1">
              <a:blip r:embed="rId3"/>
              <a:srcRect l="9756" t="11388" r="-3357" b="65973"/>
              <a:stretch/>
            </p:blipFill>
            <p:spPr>
              <a:xfrm>
                <a:off x="2335575" y="1210150"/>
                <a:ext cx="2615184" cy="1583788"/>
              </a:xfrm>
              <a:prstGeom prst="rect">
                <a:avLst/>
              </a:prstGeom>
            </p:spPr>
          </p:pic>
          <p:pic>
            <p:nvPicPr>
              <p:cNvPr id="55" name="Picture 54"/>
              <p:cNvPicPr>
                <a:picLocks noChangeAspect="1"/>
              </p:cNvPicPr>
              <p:nvPr/>
            </p:nvPicPr>
            <p:blipFill rotWithShape="1">
              <a:blip r:embed="rId3"/>
              <a:srcRect l="62128" t="3824" r="6454" b="75425"/>
              <a:stretch/>
            </p:blipFill>
            <p:spPr>
              <a:xfrm>
                <a:off x="3786721" y="1138258"/>
                <a:ext cx="877824" cy="1005840"/>
              </a:xfrm>
              <a:prstGeom prst="rect">
                <a:avLst/>
              </a:prstGeom>
            </p:spPr>
          </p:pic>
          <p:sp>
            <p:nvSpPr>
              <p:cNvPr id="58" name="Rectangle 57"/>
              <p:cNvSpPr/>
              <p:nvPr/>
            </p:nvSpPr>
            <p:spPr>
              <a:xfrm>
                <a:off x="2696509" y="1278828"/>
                <a:ext cx="2108543" cy="12827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bwMode="auto">
              <a:xfrm flipV="1">
                <a:off x="3027685" y="1767667"/>
                <a:ext cx="1612900" cy="769897"/>
              </a:xfrm>
              <a:prstGeom prst="line">
                <a:avLst/>
              </a:prstGeom>
              <a:noFill/>
              <a:ln w="28575" cap="flat" cmpd="sng" algn="ctr">
                <a:solidFill>
                  <a:srgbClr val="000000"/>
                </a:solidFill>
                <a:prstDash val="dash"/>
                <a:round/>
                <a:headEnd type="none" w="med" len="med"/>
                <a:tailEnd type="triangle" w="med" len="med"/>
              </a:ln>
              <a:effectLst/>
            </p:spPr>
          </p:cxnSp>
        </p:grpSp>
      </p:grpSp>
      <p:sp>
        <p:nvSpPr>
          <p:cNvPr id="68" name="Rectangle 67"/>
          <p:cNvSpPr/>
          <p:nvPr/>
        </p:nvSpPr>
        <p:spPr>
          <a:xfrm>
            <a:off x="1943100" y="6275001"/>
            <a:ext cx="2019300" cy="276999"/>
          </a:xfrm>
          <a:prstGeom prst="rect">
            <a:avLst/>
          </a:prstGeom>
        </p:spPr>
        <p:txBody>
          <a:bodyPr wrap="square">
            <a:spAutoFit/>
          </a:bodyPr>
          <a:lstStyle/>
          <a:p>
            <a:pPr algn="ctr">
              <a:buNone/>
            </a:pPr>
            <a:r>
              <a:rPr lang="en-US" b="0" i="0" dirty="0" smtClean="0">
                <a:solidFill>
                  <a:srgbClr val="000000"/>
                </a:solidFill>
                <a:cs typeface="Symbol" charset="2"/>
              </a:rPr>
              <a:t>A</a:t>
            </a:r>
            <a:r>
              <a:rPr lang="en-US" b="0" i="0" dirty="0">
                <a:solidFill>
                  <a:srgbClr val="000000"/>
                </a:solidFill>
                <a:cs typeface="Symbol" charset="2"/>
              </a:rPr>
              <a:t>. Sykes et al., </a:t>
            </a:r>
            <a:r>
              <a:rPr lang="en-US" b="0" i="0" dirty="0" smtClean="0">
                <a:solidFill>
                  <a:srgbClr val="000000"/>
                </a:solidFill>
                <a:cs typeface="Symbol" charset="2"/>
              </a:rPr>
              <a:t>NF (</a:t>
            </a:r>
            <a:r>
              <a:rPr lang="en-US" b="0" i="0" dirty="0">
                <a:solidFill>
                  <a:srgbClr val="000000"/>
                </a:solidFill>
                <a:cs typeface="Symbol" charset="2"/>
              </a:rPr>
              <a:t>2001)</a:t>
            </a:r>
            <a:endParaRPr lang="en-US" dirty="0">
              <a:solidFill>
                <a:srgbClr val="000000"/>
              </a:solidFill>
            </a:endParaRPr>
          </a:p>
        </p:txBody>
      </p:sp>
      <p:grpSp>
        <p:nvGrpSpPr>
          <p:cNvPr id="3" name="Group 2"/>
          <p:cNvGrpSpPr/>
          <p:nvPr/>
        </p:nvGrpSpPr>
        <p:grpSpPr>
          <a:xfrm>
            <a:off x="1629156" y="1421892"/>
            <a:ext cx="2180844" cy="4810412"/>
            <a:chOff x="1044956" y="1625092"/>
            <a:chExt cx="2029460" cy="4476496"/>
          </a:xfrm>
        </p:grpSpPr>
        <p:pic>
          <p:nvPicPr>
            <p:cNvPr id="28" name="Picture 27"/>
            <p:cNvPicPr>
              <a:picLocks noChangeAspect="1" noChangeArrowheads="1"/>
            </p:cNvPicPr>
            <p:nvPr/>
          </p:nvPicPr>
          <p:blipFill rotWithShape="1">
            <a:blip r:embed="rId4">
              <a:extLst>
                <a:ext uri="{28A0092B-C50C-407E-A947-70E740481C1C}">
                  <a14:useLocalDpi xmlns:a14="http://schemas.microsoft.com/office/drawing/2010/main" val="0"/>
                </a:ext>
              </a:extLst>
            </a:blip>
            <a:srcRect l="52214" t="12850" r="29794" b="34695"/>
            <a:stretch/>
          </p:blipFill>
          <p:spPr bwMode="auto">
            <a:xfrm>
              <a:off x="1053592" y="3120644"/>
              <a:ext cx="2020824" cy="150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993" t="12607" r="6015" b="35889"/>
            <a:stretch/>
          </p:blipFill>
          <p:spPr bwMode="auto">
            <a:xfrm>
              <a:off x="1049020" y="4620260"/>
              <a:ext cx="2020824" cy="14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924" t="12350" r="53084" b="34558"/>
            <a:stretch/>
          </p:blipFill>
          <p:spPr bwMode="auto">
            <a:xfrm>
              <a:off x="1044956" y="1625092"/>
              <a:ext cx="2020824" cy="152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7639452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FontTx/>
              <a:buNone/>
            </a:pPr>
            <a:r>
              <a:rPr lang="en-US" sz="2400" i="0" dirty="0" smtClean="0">
                <a:solidFill>
                  <a:srgbClr val="0816FF"/>
                </a:solidFill>
              </a:rPr>
              <a:t>Current Ramp-Up and Profile Control Crucial for FNSF</a:t>
            </a:r>
          </a:p>
          <a:p>
            <a:pPr algn="ctr" eaLnBrk="0" hangingPunct="0">
              <a:lnSpc>
                <a:spcPts val="2880"/>
              </a:lnSpc>
              <a:spcBef>
                <a:spcPct val="0"/>
              </a:spcBef>
              <a:spcAft>
                <a:spcPts val="0"/>
              </a:spcAft>
              <a:buFontTx/>
              <a:buNone/>
            </a:pPr>
            <a:r>
              <a:rPr lang="en-US" sz="2400" i="0" dirty="0" smtClean="0">
                <a:solidFill>
                  <a:srgbClr val="FF0000"/>
                </a:solidFill>
              </a:rPr>
              <a:t>Major Research Topics for MAST-U and NSTX-U </a:t>
            </a:r>
            <a:endParaRPr lang="en-US" sz="1600" i="0" dirty="0">
              <a:solidFill>
                <a:srgbClr val="FF0000"/>
              </a:solidFill>
              <a:latin typeface="Helvetica Neue" charset="0"/>
            </a:endParaRPr>
          </a:p>
        </p:txBody>
      </p:sp>
      <p:sp>
        <p:nvSpPr>
          <p:cNvPr id="2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32</a:t>
            </a:fld>
            <a:endParaRPr lang="en-US" sz="1400" b="0" dirty="0">
              <a:latin typeface="Times" charset="0"/>
            </a:endParaRP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2733932"/>
            <a:ext cx="3327400" cy="289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2026213" y="5573919"/>
            <a:ext cx="2672787" cy="40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G</a:t>
            </a:r>
            <a:r>
              <a:rPr lang="en-US" sz="1200" b="0" i="0" dirty="0">
                <a:latin typeface="+mn-lt"/>
                <a:cs typeface="Times New Roman"/>
              </a:rPr>
              <a:t>. Taylor et al., </a:t>
            </a:r>
            <a:r>
              <a:rPr lang="en-US" sz="1200" b="0" i="0" dirty="0" err="1" smtClean="0">
                <a:latin typeface="+mn-lt"/>
                <a:cs typeface="Times New Roman"/>
              </a:rPr>
              <a:t>PoP</a:t>
            </a:r>
            <a:r>
              <a:rPr lang="en-US" sz="1200" b="0" i="0" dirty="0" smtClean="0">
                <a:latin typeface="+mn-lt"/>
                <a:cs typeface="Times New Roman"/>
              </a:rPr>
              <a:t> (2010), (</a:t>
            </a:r>
            <a:r>
              <a:rPr lang="en-US" sz="1200" b="0" i="0" dirty="0">
                <a:latin typeface="+mn-lt"/>
                <a:cs typeface="Times New Roman"/>
              </a:rPr>
              <a:t>2012</a:t>
            </a:r>
            <a:r>
              <a:rPr lang="en-US" sz="1200" b="0" i="0" dirty="0" smtClean="0">
                <a:latin typeface="+mn-lt"/>
                <a:cs typeface="Times New Roman"/>
              </a:rPr>
              <a:t>)</a:t>
            </a:r>
            <a:endParaRPr lang="en-US" sz="1200" b="0" i="0" dirty="0">
              <a:latin typeface="+mn-lt"/>
              <a:cs typeface="Times New Roman"/>
            </a:endParaRPr>
          </a:p>
        </p:txBody>
      </p:sp>
      <p:sp>
        <p:nvSpPr>
          <p:cNvPr id="15" name="Text Box 2"/>
          <p:cNvSpPr txBox="1">
            <a:spLocks noChangeArrowheads="1"/>
          </p:cNvSpPr>
          <p:nvPr/>
        </p:nvSpPr>
        <p:spPr bwMode="auto">
          <a:xfrm>
            <a:off x="190500" y="1141619"/>
            <a:ext cx="1854200" cy="125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i="0" dirty="0" smtClean="0">
                <a:latin typeface="+mn-lt"/>
                <a:ea typeface="ÇlÇr ñæí©" charset="0"/>
                <a:cs typeface="Times New Roman"/>
              </a:rPr>
              <a:t>Efficient HHFW electron heating due to high </a:t>
            </a:r>
            <a:r>
              <a:rPr lang="en-US" sz="1600" i="0" dirty="0" smtClean="0">
                <a:latin typeface="Symbol" charset="2"/>
                <a:ea typeface="ÇlÇr ñæí©" charset="0"/>
                <a:cs typeface="Symbol" charset="2"/>
              </a:rPr>
              <a:t>b</a:t>
            </a:r>
            <a:r>
              <a:rPr lang="en-US" sz="1600" i="0" baseline="-25000" dirty="0" smtClean="0">
                <a:latin typeface="+mn-lt"/>
                <a:ea typeface="ÇlÇr ñæí©" charset="0"/>
                <a:cs typeface="Times New Roman"/>
              </a:rPr>
              <a:t>e</a:t>
            </a:r>
            <a:r>
              <a:rPr lang="en-US" sz="1600" i="0" dirty="0">
                <a:latin typeface="+mn-lt"/>
                <a:ea typeface="ÇlÇr ñæí©" charset="0"/>
                <a:cs typeface="Times New Roman"/>
              </a:rPr>
              <a:t> </a:t>
            </a:r>
            <a:r>
              <a:rPr lang="en-US" sz="1600" i="0" dirty="0" smtClean="0">
                <a:latin typeface="+mn-lt"/>
                <a:ea typeface="ÇlÇr ñæí©" charset="0"/>
                <a:cs typeface="Times New Roman"/>
              </a:rPr>
              <a:t>achieved in NSTX. </a:t>
            </a:r>
          </a:p>
        </p:txBody>
      </p:sp>
      <p:sp>
        <p:nvSpPr>
          <p:cNvPr id="16" name="Text Box 2"/>
          <p:cNvSpPr txBox="1">
            <a:spLocks noChangeArrowheads="1"/>
          </p:cNvSpPr>
          <p:nvPr/>
        </p:nvSpPr>
        <p:spPr bwMode="auto">
          <a:xfrm>
            <a:off x="355600" y="5930900"/>
            <a:ext cx="4241800" cy="609600"/>
          </a:xfrm>
          <a:prstGeom prst="rect">
            <a:avLst/>
          </a:prstGeom>
          <a:solidFill>
            <a:srgbClr val="FFF9AD"/>
          </a:solidFill>
          <a:ln>
            <a:solidFill>
              <a:srgbClr val="000000"/>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lnSpc>
                <a:spcPts val="1860"/>
              </a:lnSpc>
              <a:buNone/>
            </a:pPr>
            <a:r>
              <a:rPr lang="en-US" sz="1800" i="0" dirty="0" smtClean="0">
                <a:latin typeface="+mn-lt"/>
                <a:ea typeface="ÇlÇr ñæí©" charset="0"/>
                <a:cs typeface="Times New Roman"/>
              </a:rPr>
              <a:t>HHFW current ramp-up will be tested in NSTX-U at higher power ~ 4 MW. </a:t>
            </a:r>
            <a:endParaRPr kumimoji="0" lang="en-US" sz="1800" i="0" u="none" strike="noStrike" cap="none" normalizeH="0" baseline="0" dirty="0">
              <a:ln>
                <a:noFill/>
              </a:ln>
              <a:solidFill>
                <a:schemeClr val="tx1"/>
              </a:solidFill>
              <a:effectLst/>
              <a:latin typeface="+mn-lt"/>
              <a:ea typeface="ÇlÇr ñæí©" charset="0"/>
              <a:cs typeface="Times New Roman"/>
            </a:endParaRPr>
          </a:p>
        </p:txBody>
      </p:sp>
      <p:sp>
        <p:nvSpPr>
          <p:cNvPr id="2" name="TextBox 1"/>
          <p:cNvSpPr txBox="1"/>
          <p:nvPr/>
        </p:nvSpPr>
        <p:spPr>
          <a:xfrm>
            <a:off x="2311400" y="3022600"/>
            <a:ext cx="607859" cy="276999"/>
          </a:xfrm>
          <a:prstGeom prst="rect">
            <a:avLst/>
          </a:prstGeom>
          <a:solidFill>
            <a:schemeClr val="bg1"/>
          </a:solidFill>
        </p:spPr>
        <p:txBody>
          <a:bodyPr wrap="none" rtlCol="0">
            <a:spAutoFit/>
          </a:bodyPr>
          <a:lstStyle/>
          <a:p>
            <a:pPr>
              <a:buNone/>
            </a:pPr>
            <a:r>
              <a:rPr lang="en-US" i="0" dirty="0" smtClean="0">
                <a:solidFill>
                  <a:schemeClr val="tx1"/>
                </a:solidFill>
              </a:rPr>
              <a:t>NSTX</a:t>
            </a:r>
            <a:endParaRPr lang="en-US" i="0" dirty="0">
              <a:solidFill>
                <a:schemeClr val="tx1"/>
              </a:solidFill>
            </a:endParaRPr>
          </a:p>
        </p:txBody>
      </p:sp>
      <p:sp>
        <p:nvSpPr>
          <p:cNvPr id="3" name="Rectangle 2"/>
          <p:cNvSpPr/>
          <p:nvPr/>
        </p:nvSpPr>
        <p:spPr bwMode="auto">
          <a:xfrm>
            <a:off x="2374900" y="438150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7" name="Rectangle 16"/>
          <p:cNvSpPr/>
          <p:nvPr/>
        </p:nvSpPr>
        <p:spPr bwMode="auto">
          <a:xfrm>
            <a:off x="2362200" y="499110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l="60829" t="58603" r="-134" b="17"/>
          <a:stretch>
            <a:fillRect/>
          </a:stretch>
        </p:blipFill>
        <p:spPr bwMode="auto">
          <a:xfrm>
            <a:off x="1887458" y="988293"/>
            <a:ext cx="2646442" cy="17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5100" y="2675202"/>
            <a:ext cx="1803400" cy="1618905"/>
          </a:xfrm>
          <a:prstGeom prst="rect">
            <a:avLst/>
          </a:prstGeom>
        </p:spPr>
        <p:txBody>
          <a:bodyPr wrap="square">
            <a:spAutoFit/>
          </a:bodyPr>
          <a:lstStyle/>
          <a:p>
            <a:pPr defTabSz="914400">
              <a:buNone/>
            </a:pPr>
            <a:endParaRPr lang="en-US" sz="1600" i="0" dirty="0">
              <a:solidFill>
                <a:schemeClr val="tx1"/>
              </a:solidFill>
              <a:ea typeface="ÇlÇr ñæí©" charset="0"/>
              <a:cs typeface="Times New Roman"/>
            </a:endParaRPr>
          </a:p>
          <a:p>
            <a:pPr defTabSz="914400">
              <a:buNone/>
            </a:pPr>
            <a:r>
              <a:rPr lang="en-US" sz="1600" i="0" dirty="0" smtClean="0">
                <a:solidFill>
                  <a:schemeClr val="tx1"/>
                </a:solidFill>
                <a:ea typeface="ÇlÇr ñæí©" charset="0"/>
                <a:cs typeface="Times New Roman"/>
              </a:rPr>
              <a:t>Near sustained </a:t>
            </a:r>
            <a:r>
              <a:rPr lang="en-US" sz="1600" i="0" dirty="0">
                <a:solidFill>
                  <a:schemeClr val="tx1"/>
                </a:solidFill>
                <a:ea typeface="ÇlÇr ñæí©" charset="0"/>
                <a:cs typeface="Times New Roman"/>
              </a:rPr>
              <a:t>discharges </a:t>
            </a:r>
            <a:r>
              <a:rPr lang="en-US" sz="1600" i="0" dirty="0" smtClean="0">
                <a:solidFill>
                  <a:schemeClr val="tx1"/>
                </a:solidFill>
                <a:ea typeface="ÇlÇr ñæí©" charset="0"/>
                <a:cs typeface="Times New Roman"/>
              </a:rPr>
              <a:t>obtained with </a:t>
            </a:r>
            <a:r>
              <a:rPr lang="en-US" sz="1600" i="0" dirty="0">
                <a:solidFill>
                  <a:schemeClr val="tx1"/>
                </a:solidFill>
                <a:ea typeface="ÇlÇr ñæí©" charset="0"/>
                <a:cs typeface="Times New Roman"/>
              </a:rPr>
              <a:t>modest </a:t>
            </a:r>
            <a:r>
              <a:rPr lang="en-US" sz="1600" i="0" dirty="0" smtClean="0">
                <a:solidFill>
                  <a:schemeClr val="tx1"/>
                </a:solidFill>
                <a:ea typeface="ÇlÇr ñæí©" charset="0"/>
                <a:cs typeface="Times New Roman"/>
              </a:rPr>
              <a:t>HHFW power.</a:t>
            </a:r>
            <a:endParaRPr lang="en-US" sz="1600" i="0" dirty="0">
              <a:solidFill>
                <a:schemeClr val="tx1"/>
              </a:solidFill>
              <a:ea typeface="ÇlÇr ñæí©" charset="0"/>
              <a:cs typeface="Times New Roman"/>
            </a:endParaRPr>
          </a:p>
        </p:txBody>
      </p:sp>
    </p:spTree>
    <p:extLst>
      <p:ext uri="{BB962C8B-B14F-4D97-AF65-F5344CB8AC3E}">
        <p14:creationId xmlns:p14="http://schemas.microsoft.com/office/powerpoint/2010/main" val="3035307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FontTx/>
              <a:buNone/>
            </a:pPr>
            <a:r>
              <a:rPr lang="en-US" sz="2400" i="0" dirty="0" smtClean="0">
                <a:solidFill>
                  <a:srgbClr val="0816FF"/>
                </a:solidFill>
              </a:rPr>
              <a:t>Current Ramp-Up and Profile Control Crucial for FNSF</a:t>
            </a:r>
          </a:p>
          <a:p>
            <a:pPr algn="ctr" eaLnBrk="0" hangingPunct="0">
              <a:lnSpc>
                <a:spcPts val="2880"/>
              </a:lnSpc>
              <a:spcBef>
                <a:spcPct val="0"/>
              </a:spcBef>
              <a:spcAft>
                <a:spcPts val="0"/>
              </a:spcAft>
              <a:buFontTx/>
              <a:buNone/>
            </a:pPr>
            <a:r>
              <a:rPr lang="en-US" sz="2400" i="0" dirty="0" smtClean="0">
                <a:solidFill>
                  <a:srgbClr val="FF0000"/>
                </a:solidFill>
              </a:rPr>
              <a:t>Major Research Topics for MAST-U and NSTX-U </a:t>
            </a:r>
            <a:endParaRPr lang="en-US" sz="1600" i="0" dirty="0">
              <a:solidFill>
                <a:srgbClr val="FF0000"/>
              </a:solidFill>
              <a:latin typeface="Helvetica Neue" charset="0"/>
            </a:endParaRPr>
          </a:p>
        </p:txBody>
      </p:sp>
      <p:sp>
        <p:nvSpPr>
          <p:cNvPr id="2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33</a:t>
            </a:fld>
            <a:endParaRPr lang="en-US" sz="1400" b="0" dirty="0">
              <a:latin typeface="Times" charset="0"/>
            </a:endParaRPr>
          </a:p>
        </p:txBody>
      </p:sp>
      <p:sp>
        <p:nvSpPr>
          <p:cNvPr id="11" name="Text Box 4"/>
          <p:cNvSpPr txBox="1">
            <a:spLocks noChangeArrowheads="1"/>
          </p:cNvSpPr>
          <p:nvPr/>
        </p:nvSpPr>
        <p:spPr bwMode="auto">
          <a:xfrm>
            <a:off x="6299200" y="4514984"/>
            <a:ext cx="2844800" cy="60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1">
              <a:buNone/>
            </a:pPr>
            <a:r>
              <a:rPr lang="en-US" sz="1200" b="0" i="0" dirty="0" smtClean="0">
                <a:latin typeface="Helvetica Neue"/>
                <a:cs typeface="Helvetica Neue"/>
              </a:rPr>
              <a:t>M</a:t>
            </a:r>
            <a:r>
              <a:rPr lang="en-US" sz="1200" b="0" i="0" dirty="0">
                <a:latin typeface="Helvetica Neue"/>
                <a:cs typeface="Helvetica Neue"/>
              </a:rPr>
              <a:t>. </a:t>
            </a:r>
            <a:r>
              <a:rPr lang="en-US" sz="1200" b="0" i="0" dirty="0" err="1">
                <a:latin typeface="Helvetica Neue"/>
                <a:cs typeface="Helvetica Neue"/>
              </a:rPr>
              <a:t>Turnyanskiy</a:t>
            </a:r>
            <a:r>
              <a:rPr lang="en-US" sz="1200" b="0" i="0" dirty="0">
                <a:latin typeface="Helvetica Neue"/>
                <a:cs typeface="Helvetica Neue"/>
              </a:rPr>
              <a:t> et </a:t>
            </a:r>
            <a:r>
              <a:rPr lang="en-US" sz="1200" b="0" i="0" dirty="0" smtClean="0">
                <a:latin typeface="Helvetica Neue"/>
                <a:cs typeface="Helvetica Neue"/>
              </a:rPr>
              <a:t>al., NF (</a:t>
            </a:r>
            <a:r>
              <a:rPr lang="en-US" sz="1200" b="0" i="0" dirty="0">
                <a:latin typeface="Helvetica Neue"/>
                <a:cs typeface="Helvetica Neue"/>
              </a:rPr>
              <a:t>2009</a:t>
            </a:r>
            <a:r>
              <a:rPr lang="en-US" sz="1200" b="0" i="0" dirty="0" smtClean="0">
                <a:latin typeface="Helvetica Neue"/>
                <a:cs typeface="Helvetica Neue"/>
              </a:rPr>
              <a:t>)  </a:t>
            </a:r>
            <a:endParaRPr lang="en-US" sz="1200" b="0" i="0" dirty="0">
              <a:latin typeface="Helvetica Neue"/>
              <a:cs typeface="Helvetica Neue"/>
            </a:endParaRPr>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2733932"/>
            <a:ext cx="3327400" cy="289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2026213" y="5573919"/>
            <a:ext cx="2672787" cy="40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G</a:t>
            </a:r>
            <a:r>
              <a:rPr lang="en-US" sz="1200" b="0" i="0" dirty="0">
                <a:latin typeface="+mn-lt"/>
                <a:cs typeface="Times New Roman"/>
              </a:rPr>
              <a:t>. Taylor et al., </a:t>
            </a:r>
            <a:r>
              <a:rPr lang="en-US" sz="1200" b="0" i="0" dirty="0" err="1" smtClean="0">
                <a:latin typeface="+mn-lt"/>
                <a:cs typeface="Times New Roman"/>
              </a:rPr>
              <a:t>PoP</a:t>
            </a:r>
            <a:r>
              <a:rPr lang="en-US" sz="1200" b="0" i="0" dirty="0" smtClean="0">
                <a:latin typeface="+mn-lt"/>
                <a:cs typeface="Times New Roman"/>
              </a:rPr>
              <a:t> (2010), (</a:t>
            </a:r>
            <a:r>
              <a:rPr lang="en-US" sz="1200" b="0" i="0" dirty="0">
                <a:latin typeface="+mn-lt"/>
                <a:cs typeface="Times New Roman"/>
              </a:rPr>
              <a:t>2012</a:t>
            </a:r>
            <a:r>
              <a:rPr lang="en-US" sz="1200" b="0" i="0" dirty="0" smtClean="0">
                <a:latin typeface="+mn-lt"/>
                <a:cs typeface="Times New Roman"/>
              </a:rPr>
              <a:t>)</a:t>
            </a:r>
            <a:endParaRPr lang="en-US" sz="1200" b="0" i="0" dirty="0">
              <a:latin typeface="+mn-lt"/>
              <a:cs typeface="Times New Roman"/>
            </a:endParaRPr>
          </a:p>
        </p:txBody>
      </p:sp>
      <p:sp>
        <p:nvSpPr>
          <p:cNvPr id="15" name="Text Box 2"/>
          <p:cNvSpPr txBox="1">
            <a:spLocks noChangeArrowheads="1"/>
          </p:cNvSpPr>
          <p:nvPr/>
        </p:nvSpPr>
        <p:spPr bwMode="auto">
          <a:xfrm>
            <a:off x="190500" y="1141619"/>
            <a:ext cx="1854200" cy="125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i="0" dirty="0" smtClean="0">
                <a:latin typeface="+mn-lt"/>
                <a:ea typeface="ÇlÇr ñæí©" charset="0"/>
                <a:cs typeface="Times New Roman"/>
              </a:rPr>
              <a:t>Efficient HHFW electron heating due to high </a:t>
            </a:r>
            <a:r>
              <a:rPr lang="en-US" sz="1600" i="0" dirty="0" smtClean="0">
                <a:latin typeface="Symbol" charset="2"/>
                <a:ea typeface="ÇlÇr ñæí©" charset="0"/>
                <a:cs typeface="Symbol" charset="2"/>
              </a:rPr>
              <a:t>b</a:t>
            </a:r>
            <a:r>
              <a:rPr lang="en-US" sz="1600" i="0" baseline="-25000" dirty="0" smtClean="0">
                <a:latin typeface="+mn-lt"/>
                <a:ea typeface="ÇlÇr ñæí©" charset="0"/>
                <a:cs typeface="Times New Roman"/>
              </a:rPr>
              <a:t>e</a:t>
            </a:r>
            <a:r>
              <a:rPr lang="en-US" sz="1600" i="0" dirty="0">
                <a:latin typeface="+mn-lt"/>
                <a:ea typeface="ÇlÇr ñæí©" charset="0"/>
                <a:cs typeface="Times New Roman"/>
              </a:rPr>
              <a:t> </a:t>
            </a:r>
            <a:r>
              <a:rPr lang="en-US" sz="1600" i="0" dirty="0" smtClean="0">
                <a:latin typeface="+mn-lt"/>
                <a:ea typeface="ÇlÇr ñæí©" charset="0"/>
                <a:cs typeface="Times New Roman"/>
              </a:rPr>
              <a:t>achieved in NSTX. </a:t>
            </a:r>
          </a:p>
        </p:txBody>
      </p:sp>
      <p:sp>
        <p:nvSpPr>
          <p:cNvPr id="16" name="Text Box 2"/>
          <p:cNvSpPr txBox="1">
            <a:spLocks noChangeArrowheads="1"/>
          </p:cNvSpPr>
          <p:nvPr/>
        </p:nvSpPr>
        <p:spPr bwMode="auto">
          <a:xfrm>
            <a:off x="355600" y="5930900"/>
            <a:ext cx="4241800" cy="609600"/>
          </a:xfrm>
          <a:prstGeom prst="rect">
            <a:avLst/>
          </a:prstGeom>
          <a:solidFill>
            <a:srgbClr val="FFF9AD"/>
          </a:solidFill>
          <a:ln>
            <a:solidFill>
              <a:srgbClr val="000000"/>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lnSpc>
                <a:spcPts val="1860"/>
              </a:lnSpc>
              <a:buNone/>
            </a:pPr>
            <a:r>
              <a:rPr lang="en-US" sz="1800" i="0" dirty="0" smtClean="0">
                <a:latin typeface="+mn-lt"/>
                <a:ea typeface="ÇlÇr ñæí©" charset="0"/>
                <a:cs typeface="Times New Roman"/>
              </a:rPr>
              <a:t>HHFW current ramp-up will be tested in NSTX-U at higher power ~ 4 MW. </a:t>
            </a:r>
            <a:endParaRPr kumimoji="0" lang="en-US" sz="1800" i="0" u="none" strike="noStrike" cap="none" normalizeH="0" baseline="0" dirty="0">
              <a:ln>
                <a:noFill/>
              </a:ln>
              <a:solidFill>
                <a:schemeClr val="tx1"/>
              </a:solidFill>
              <a:effectLst/>
              <a:latin typeface="+mn-lt"/>
              <a:ea typeface="ÇlÇr ñæí©" charset="0"/>
              <a:cs typeface="Times New Roman"/>
            </a:endParaRPr>
          </a:p>
        </p:txBody>
      </p:sp>
      <p:sp>
        <p:nvSpPr>
          <p:cNvPr id="2" name="TextBox 1"/>
          <p:cNvSpPr txBox="1"/>
          <p:nvPr/>
        </p:nvSpPr>
        <p:spPr>
          <a:xfrm>
            <a:off x="2311400" y="3022600"/>
            <a:ext cx="607859" cy="276999"/>
          </a:xfrm>
          <a:prstGeom prst="rect">
            <a:avLst/>
          </a:prstGeom>
          <a:solidFill>
            <a:schemeClr val="bg1"/>
          </a:solidFill>
        </p:spPr>
        <p:txBody>
          <a:bodyPr wrap="none" rtlCol="0">
            <a:spAutoFit/>
          </a:bodyPr>
          <a:lstStyle/>
          <a:p>
            <a:pPr>
              <a:buNone/>
            </a:pPr>
            <a:r>
              <a:rPr lang="en-US" i="0" dirty="0" smtClean="0">
                <a:solidFill>
                  <a:schemeClr val="tx1"/>
                </a:solidFill>
              </a:rPr>
              <a:t>NSTX</a:t>
            </a:r>
            <a:endParaRPr lang="en-US" i="0" dirty="0">
              <a:solidFill>
                <a:schemeClr val="tx1"/>
              </a:solidFill>
            </a:endParaRPr>
          </a:p>
        </p:txBody>
      </p:sp>
      <p:sp>
        <p:nvSpPr>
          <p:cNvPr id="3" name="Rectangle 2"/>
          <p:cNvSpPr/>
          <p:nvPr/>
        </p:nvSpPr>
        <p:spPr bwMode="auto">
          <a:xfrm>
            <a:off x="2374900" y="438150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7" name="Rectangle 16"/>
          <p:cNvSpPr/>
          <p:nvPr/>
        </p:nvSpPr>
        <p:spPr bwMode="auto">
          <a:xfrm>
            <a:off x="2362200" y="4991100"/>
            <a:ext cx="228600" cy="2032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8" name="Text Box 4"/>
          <p:cNvSpPr txBox="1">
            <a:spLocks noChangeArrowheads="1"/>
          </p:cNvSpPr>
          <p:nvPr/>
        </p:nvSpPr>
        <p:spPr bwMode="auto">
          <a:xfrm>
            <a:off x="5575300" y="933584"/>
            <a:ext cx="3441700" cy="51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i="0" dirty="0" smtClean="0">
                <a:latin typeface="Helvetica Neue"/>
                <a:cs typeface="Helvetica Neue"/>
              </a:rPr>
              <a:t>Off-axis NBI CD Required for Profile Control Demonstrated in MAST </a:t>
            </a:r>
            <a:endParaRPr lang="en-US" sz="1600" i="0" dirty="0">
              <a:latin typeface="Helvetica Neue"/>
              <a:cs typeface="Helvetica Neue"/>
            </a:endParaRPr>
          </a:p>
        </p:txBody>
      </p:sp>
      <p:sp>
        <p:nvSpPr>
          <p:cNvPr id="19" name="Text Box 2"/>
          <p:cNvSpPr txBox="1">
            <a:spLocks noChangeArrowheads="1"/>
          </p:cNvSpPr>
          <p:nvPr/>
        </p:nvSpPr>
        <p:spPr bwMode="auto">
          <a:xfrm>
            <a:off x="5232400" y="5080000"/>
            <a:ext cx="3822700" cy="1219200"/>
          </a:xfrm>
          <a:prstGeom prst="rect">
            <a:avLst/>
          </a:prstGeom>
          <a:solidFill>
            <a:srgbClr val="FFF6BC"/>
          </a:solidFill>
          <a:ln>
            <a:solidFill>
              <a:schemeClr val="tx1"/>
            </a:solid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800" i="0" dirty="0" smtClean="0">
                <a:latin typeface="+mn-lt"/>
                <a:ea typeface="ÇlÇr ñæí©" charset="0"/>
                <a:cs typeface="Times New Roman"/>
              </a:rPr>
              <a:t>Off-axis current drive for profile control will be tested in </a:t>
            </a:r>
            <a:r>
              <a:rPr lang="en-US" sz="1800" i="0" dirty="0">
                <a:latin typeface="+mn-lt"/>
                <a:ea typeface="ÇlÇr ñæí©" charset="0"/>
                <a:cs typeface="Times New Roman"/>
              </a:rPr>
              <a:t>b</a:t>
            </a:r>
            <a:r>
              <a:rPr lang="en-US" sz="1800" i="0" dirty="0" smtClean="0">
                <a:latin typeface="+mn-lt"/>
                <a:ea typeface="ÇlÇr ñæí©" charset="0"/>
                <a:cs typeface="Times New Roman"/>
              </a:rPr>
              <a:t>oth MAST-U and NSTX-U with major NBI upgrades.</a:t>
            </a:r>
            <a:endParaRPr kumimoji="0" lang="en-US" sz="1800" i="0" u="none" strike="noStrike" cap="none" normalizeH="0" baseline="0" dirty="0">
              <a:ln>
                <a:noFill/>
              </a:ln>
              <a:solidFill>
                <a:schemeClr val="tx1"/>
              </a:solidFill>
              <a:effectLst/>
              <a:latin typeface="+mn-lt"/>
              <a:ea typeface="ÇlÇr ñæí©" charset="0"/>
              <a:cs typeface="Times New Roman"/>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l="60829" t="58603" r="-134" b="17"/>
          <a:stretch>
            <a:fillRect/>
          </a:stretch>
        </p:blipFill>
        <p:spPr bwMode="auto">
          <a:xfrm>
            <a:off x="1887458" y="988293"/>
            <a:ext cx="2646442" cy="17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5100" y="2675202"/>
            <a:ext cx="1803400" cy="1618905"/>
          </a:xfrm>
          <a:prstGeom prst="rect">
            <a:avLst/>
          </a:prstGeom>
        </p:spPr>
        <p:txBody>
          <a:bodyPr wrap="square">
            <a:spAutoFit/>
          </a:bodyPr>
          <a:lstStyle/>
          <a:p>
            <a:pPr defTabSz="914400">
              <a:buNone/>
            </a:pPr>
            <a:endParaRPr lang="en-US" sz="1600" i="0" dirty="0">
              <a:solidFill>
                <a:schemeClr val="tx1"/>
              </a:solidFill>
              <a:ea typeface="ÇlÇr ñæí©" charset="0"/>
              <a:cs typeface="Times New Roman"/>
            </a:endParaRPr>
          </a:p>
          <a:p>
            <a:pPr defTabSz="914400">
              <a:buNone/>
            </a:pPr>
            <a:r>
              <a:rPr lang="en-US" sz="1600" i="0" dirty="0" smtClean="0">
                <a:solidFill>
                  <a:schemeClr val="tx1"/>
                </a:solidFill>
                <a:ea typeface="ÇlÇr ñæí©" charset="0"/>
                <a:cs typeface="Times New Roman"/>
              </a:rPr>
              <a:t>Near sustained </a:t>
            </a:r>
            <a:r>
              <a:rPr lang="en-US" sz="1600" i="0" dirty="0">
                <a:solidFill>
                  <a:schemeClr val="tx1"/>
                </a:solidFill>
                <a:ea typeface="ÇlÇr ñæí©" charset="0"/>
                <a:cs typeface="Times New Roman"/>
              </a:rPr>
              <a:t>discharges </a:t>
            </a:r>
            <a:r>
              <a:rPr lang="en-US" sz="1600" i="0" dirty="0" smtClean="0">
                <a:solidFill>
                  <a:schemeClr val="tx1"/>
                </a:solidFill>
                <a:ea typeface="ÇlÇr ñæí©" charset="0"/>
                <a:cs typeface="Times New Roman"/>
              </a:rPr>
              <a:t>obtained with </a:t>
            </a:r>
            <a:r>
              <a:rPr lang="en-US" sz="1600" i="0" dirty="0">
                <a:solidFill>
                  <a:schemeClr val="tx1"/>
                </a:solidFill>
                <a:ea typeface="ÇlÇr ñæí©" charset="0"/>
                <a:cs typeface="Times New Roman"/>
              </a:rPr>
              <a:t>modest </a:t>
            </a:r>
            <a:r>
              <a:rPr lang="en-US" sz="1600" i="0" dirty="0" smtClean="0">
                <a:solidFill>
                  <a:schemeClr val="tx1"/>
                </a:solidFill>
                <a:ea typeface="ÇlÇr ñæí©" charset="0"/>
                <a:cs typeface="Times New Roman"/>
              </a:rPr>
              <a:t>HHFW power.</a:t>
            </a:r>
            <a:endParaRPr lang="en-US" sz="1600" i="0" dirty="0">
              <a:solidFill>
                <a:schemeClr val="tx1"/>
              </a:solidFill>
              <a:ea typeface="ÇlÇr ñæí©" charset="0"/>
              <a:cs typeface="Times New Roman"/>
            </a:endParaRPr>
          </a:p>
        </p:txBody>
      </p:sp>
      <p:grpSp>
        <p:nvGrpSpPr>
          <p:cNvPr id="21" name="Group 20"/>
          <p:cNvGrpSpPr/>
          <p:nvPr/>
        </p:nvGrpSpPr>
        <p:grpSpPr>
          <a:xfrm>
            <a:off x="5340276" y="1546860"/>
            <a:ext cx="3540125" cy="3086104"/>
            <a:chOff x="755576" y="1051560"/>
            <a:chExt cx="3540125" cy="3086104"/>
          </a:xfrm>
        </p:grpSpPr>
        <p:pic>
          <p:nvPicPr>
            <p:cNvPr id="2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 b="57280"/>
            <a:stretch/>
          </p:blipFill>
          <p:spPr bwMode="auto">
            <a:xfrm>
              <a:off x="755576" y="1051560"/>
              <a:ext cx="3540125" cy="218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8674" b="1832"/>
            <a:stretch/>
          </p:blipFill>
          <p:spPr bwMode="auto">
            <a:xfrm>
              <a:off x="755576" y="3140968"/>
              <a:ext cx="3540125" cy="996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66256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None/>
            </a:pPr>
            <a:r>
              <a:rPr lang="en-US" sz="2400" i="0" dirty="0" smtClean="0">
                <a:solidFill>
                  <a:srgbClr val="0816FF"/>
                </a:solidFill>
              </a:rPr>
              <a:t>NSTX has accessed </a:t>
            </a:r>
            <a:r>
              <a:rPr lang="en-US" sz="2400" i="0" dirty="0">
                <a:solidFill>
                  <a:srgbClr val="0816FF"/>
                </a:solidFill>
              </a:rPr>
              <a:t>A, </a:t>
            </a:r>
            <a:r>
              <a:rPr lang="en-US" sz="2400" i="0" dirty="0" err="1">
                <a:solidFill>
                  <a:srgbClr val="0816FF"/>
                </a:solidFill>
                <a:latin typeface="Symbol" pitchFamily="18" charset="2"/>
              </a:rPr>
              <a:t>b</a:t>
            </a:r>
            <a:r>
              <a:rPr lang="en-US" sz="2400" i="0" baseline="-25000" dirty="0" err="1">
                <a:solidFill>
                  <a:srgbClr val="0816FF"/>
                </a:solidFill>
              </a:rPr>
              <a:t>N</a:t>
            </a:r>
            <a:r>
              <a:rPr lang="en-US" sz="2400" i="0" dirty="0">
                <a:solidFill>
                  <a:srgbClr val="0816FF"/>
                </a:solidFill>
              </a:rPr>
              <a:t>, </a:t>
            </a:r>
            <a:r>
              <a:rPr lang="en-US" sz="2400" i="0" dirty="0">
                <a:solidFill>
                  <a:srgbClr val="0816FF"/>
                </a:solidFill>
                <a:latin typeface="Symbol" pitchFamily="18" charset="2"/>
              </a:rPr>
              <a:t>k</a:t>
            </a:r>
            <a:r>
              <a:rPr lang="en-US" sz="2400" i="0" dirty="0">
                <a:solidFill>
                  <a:srgbClr val="0816FF"/>
                </a:solidFill>
              </a:rPr>
              <a:t> needed for ST-based </a:t>
            </a:r>
            <a:r>
              <a:rPr lang="en-US" sz="2400" i="0" dirty="0" smtClean="0">
                <a:solidFill>
                  <a:srgbClr val="0816FF"/>
                </a:solidFill>
              </a:rPr>
              <a:t>FNSF</a:t>
            </a:r>
          </a:p>
          <a:p>
            <a:pPr algn="ctr" eaLnBrk="0" hangingPunct="0">
              <a:lnSpc>
                <a:spcPts val="3320"/>
              </a:lnSpc>
              <a:spcBef>
                <a:spcPct val="0"/>
              </a:spcBef>
              <a:spcAft>
                <a:spcPts val="0"/>
              </a:spcAft>
              <a:buFontTx/>
              <a:buNone/>
            </a:pPr>
            <a:r>
              <a:rPr lang="en-US" sz="2400" i="0" dirty="0">
                <a:solidFill>
                  <a:srgbClr val="FF0000"/>
                </a:solidFill>
              </a:rPr>
              <a:t>R</a:t>
            </a:r>
            <a:r>
              <a:rPr lang="en-US" sz="2400" i="0" dirty="0" smtClean="0">
                <a:solidFill>
                  <a:srgbClr val="FF0000"/>
                </a:solidFill>
              </a:rPr>
              <a:t>equires </a:t>
            </a:r>
            <a:r>
              <a:rPr lang="en-US" sz="2400" i="0" dirty="0" err="1" smtClean="0">
                <a:solidFill>
                  <a:srgbClr val="FF0000"/>
                </a:solidFill>
              </a:rPr>
              <a:t>f</a:t>
            </a:r>
            <a:r>
              <a:rPr lang="en-US" sz="2400" i="0" baseline="-25000" dirty="0" err="1" smtClean="0">
                <a:solidFill>
                  <a:srgbClr val="FF0000"/>
                </a:solidFill>
              </a:rPr>
              <a:t>BS</a:t>
            </a:r>
            <a:r>
              <a:rPr lang="en-US" sz="2400" i="0" dirty="0" smtClean="0">
                <a:solidFill>
                  <a:srgbClr val="FF0000"/>
                </a:solidFill>
              </a:rPr>
              <a:t> ≥ </a:t>
            </a:r>
            <a:r>
              <a:rPr lang="en-US" sz="2400" i="0" dirty="0">
                <a:solidFill>
                  <a:srgbClr val="FF0000"/>
                </a:solidFill>
              </a:rPr>
              <a:t>50% </a:t>
            </a:r>
            <a:r>
              <a:rPr lang="en-US" sz="2400" i="0" dirty="0" smtClean="0">
                <a:solidFill>
                  <a:srgbClr val="FF0000"/>
                </a:solidFill>
              </a:rPr>
              <a:t>for plasma sustainment</a:t>
            </a:r>
            <a:endParaRPr lang="en-US" sz="2400" i="0" dirty="0">
              <a:solidFill>
                <a:srgbClr val="FF0000"/>
              </a:solidFill>
            </a:endParaRPr>
          </a:p>
          <a:p>
            <a:pPr algn="ctr" eaLnBrk="0" hangingPunct="0">
              <a:lnSpc>
                <a:spcPts val="2880"/>
              </a:lnSpc>
              <a:spcBef>
                <a:spcPct val="0"/>
              </a:spcBef>
              <a:spcAft>
                <a:spcPts val="0"/>
              </a:spcAft>
              <a:buNone/>
            </a:pPr>
            <a:r>
              <a:rPr lang="en-US" sz="2400" i="0" dirty="0" smtClean="0">
                <a:solidFill>
                  <a:srgbClr val="3366FF"/>
                </a:solidFill>
              </a:rPr>
              <a:t> </a:t>
            </a:r>
            <a:endParaRPr lang="en-US" sz="2400" i="0" dirty="0">
              <a:solidFill>
                <a:srgbClr val="3366FF"/>
              </a:solidFill>
            </a:endParaRPr>
          </a:p>
        </p:txBody>
      </p:sp>
      <p:sp>
        <p:nvSpPr>
          <p:cNvPr id="2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34</a:t>
            </a:fld>
            <a:endParaRPr lang="en-US" sz="1400" b="0" dirty="0">
              <a:latin typeface="Times" charset="0"/>
            </a:endParaRPr>
          </a:p>
        </p:txBody>
      </p:sp>
      <p:sp>
        <p:nvSpPr>
          <p:cNvPr id="16" name="TextBox 15"/>
          <p:cNvSpPr txBox="1"/>
          <p:nvPr/>
        </p:nvSpPr>
        <p:spPr>
          <a:xfrm>
            <a:off x="534522" y="1048646"/>
            <a:ext cx="8039972" cy="400110"/>
          </a:xfrm>
          <a:prstGeom prst="rect">
            <a:avLst/>
          </a:prstGeom>
          <a:noFill/>
        </p:spPr>
        <p:txBody>
          <a:bodyPr wrap="none" rtlCol="0">
            <a:spAutoFit/>
          </a:bodyPr>
          <a:lstStyle/>
          <a:p>
            <a:pPr>
              <a:buNone/>
            </a:pPr>
            <a:r>
              <a:rPr lang="en-US" sz="2000" dirty="0" err="1"/>
              <a:t>f</a:t>
            </a:r>
            <a:r>
              <a:rPr lang="en-US" sz="2000" baseline="-25000" dirty="0" err="1"/>
              <a:t>BS</a:t>
            </a:r>
            <a:r>
              <a:rPr lang="en-US" sz="2000" baseline="-25000" dirty="0">
                <a:latin typeface="Symbol" charset="2"/>
                <a:cs typeface="Symbol" charset="2"/>
              </a:rPr>
              <a:t> </a:t>
            </a:r>
            <a:r>
              <a:rPr lang="en-US" sz="2000" dirty="0">
                <a:latin typeface="Symbol" charset="2"/>
                <a:cs typeface="Symbol" charset="2"/>
              </a:rPr>
              <a:t>º </a:t>
            </a:r>
            <a:r>
              <a:rPr lang="en-US" sz="2000" dirty="0"/>
              <a:t>I</a:t>
            </a:r>
            <a:r>
              <a:rPr lang="en-US" sz="2000" baseline="-25000" dirty="0"/>
              <a:t>BS</a:t>
            </a:r>
            <a:r>
              <a:rPr lang="en-US" sz="2000" dirty="0"/>
              <a:t> / </a:t>
            </a:r>
            <a:r>
              <a:rPr lang="en-US" sz="2000" dirty="0" err="1"/>
              <a:t>I</a:t>
            </a:r>
            <a:r>
              <a:rPr lang="en-US" sz="2000" baseline="-25000" dirty="0" err="1"/>
              <a:t>p</a:t>
            </a:r>
            <a:r>
              <a:rPr lang="en-US" sz="2000" dirty="0"/>
              <a:t> = C</a:t>
            </a:r>
            <a:r>
              <a:rPr lang="en-US" sz="2000" baseline="-25000" dirty="0"/>
              <a:t>BS</a:t>
            </a:r>
            <a:r>
              <a:rPr lang="en-US" sz="2000" dirty="0"/>
              <a:t> </a:t>
            </a:r>
            <a:r>
              <a:rPr lang="en-US" sz="2000" dirty="0" err="1">
                <a:latin typeface="Symbol" charset="2"/>
                <a:cs typeface="Symbol" charset="2"/>
              </a:rPr>
              <a:t>b</a:t>
            </a:r>
            <a:r>
              <a:rPr lang="en-US" sz="2000" baseline="-25000" dirty="0" err="1" smtClean="0"/>
              <a:t>p</a:t>
            </a:r>
            <a:r>
              <a:rPr lang="en-US" sz="2000" dirty="0" smtClean="0"/>
              <a:t> </a:t>
            </a:r>
            <a:r>
              <a:rPr lang="en-US" sz="2000" dirty="0"/>
              <a:t>/ A</a:t>
            </a:r>
            <a:r>
              <a:rPr lang="en-US" sz="2000" baseline="30000" dirty="0"/>
              <a:t>0.5</a:t>
            </a:r>
            <a:r>
              <a:rPr lang="en-US" sz="2000" dirty="0"/>
              <a:t> = (C</a:t>
            </a:r>
            <a:r>
              <a:rPr lang="en-US" sz="2000" baseline="-25000" dirty="0"/>
              <a:t>BS</a:t>
            </a:r>
            <a:r>
              <a:rPr lang="en-US" sz="2000" dirty="0"/>
              <a:t>/20) A</a:t>
            </a:r>
            <a:r>
              <a:rPr lang="en-US" sz="2000" baseline="30000" dirty="0"/>
              <a:t>0.5</a:t>
            </a:r>
            <a:r>
              <a:rPr lang="en-US" sz="2000" dirty="0"/>
              <a:t> q* </a:t>
            </a:r>
            <a:r>
              <a:rPr lang="en-US" sz="2000" dirty="0" err="1">
                <a:latin typeface="Symbol" charset="2"/>
                <a:cs typeface="Symbol" charset="2"/>
              </a:rPr>
              <a:t>b</a:t>
            </a:r>
            <a:r>
              <a:rPr lang="en-US" sz="2000" baseline="-25000" dirty="0" err="1" smtClean="0"/>
              <a:t>N</a:t>
            </a:r>
            <a:r>
              <a:rPr lang="en-US" sz="2000" baseline="-25000" dirty="0" smtClean="0"/>
              <a:t> </a:t>
            </a:r>
            <a:r>
              <a:rPr lang="en-US" sz="2000" dirty="0" smtClean="0"/>
              <a:t> </a:t>
            </a:r>
            <a:r>
              <a:rPr lang="en-US" sz="2000" dirty="0">
                <a:latin typeface="Symbol" charset="2"/>
                <a:cs typeface="Symbol" charset="2"/>
              </a:rPr>
              <a:t>µ</a:t>
            </a:r>
            <a:r>
              <a:rPr lang="en-US" sz="2000" dirty="0"/>
              <a:t> A</a:t>
            </a:r>
            <a:r>
              <a:rPr lang="en-US" sz="2000" baseline="30000" dirty="0"/>
              <a:t>5</a:t>
            </a:r>
            <a:r>
              <a:rPr lang="en-US" sz="2000" dirty="0"/>
              <a:t> (1</a:t>
            </a:r>
            <a:r>
              <a:rPr lang="en-US" sz="2000" dirty="0" smtClean="0"/>
              <a:t>+</a:t>
            </a:r>
            <a:r>
              <a:rPr lang="en-US" sz="2000" dirty="0">
                <a:latin typeface="Symbol" charset="2"/>
                <a:cs typeface="Symbol" charset="2"/>
              </a:rPr>
              <a:t>k</a:t>
            </a:r>
            <a:r>
              <a:rPr lang="en-US" sz="2000" baseline="30000" dirty="0" smtClean="0"/>
              <a:t>2</a:t>
            </a:r>
            <a:r>
              <a:rPr lang="en-US" sz="2000" dirty="0"/>
              <a:t>) </a:t>
            </a:r>
            <a:r>
              <a:rPr lang="en-US" sz="2000" dirty="0">
                <a:latin typeface="Symbol" charset="2"/>
                <a:cs typeface="Symbol" charset="2"/>
              </a:rPr>
              <a:t>b</a:t>
            </a:r>
            <a:r>
              <a:rPr lang="en-US" sz="2000" baseline="-25000" dirty="0" smtClean="0"/>
              <a:t>N</a:t>
            </a:r>
            <a:r>
              <a:rPr lang="en-US" sz="2000" baseline="30000" dirty="0" smtClean="0"/>
              <a:t>2</a:t>
            </a:r>
            <a:r>
              <a:rPr lang="en-US" sz="2000" dirty="0"/>
              <a:t>/ </a:t>
            </a:r>
            <a:r>
              <a:rPr lang="en-US" sz="2000" dirty="0" err="1">
                <a:latin typeface="Symbol" charset="2"/>
                <a:cs typeface="Symbol" charset="2"/>
              </a:rPr>
              <a:t>b</a:t>
            </a:r>
            <a:r>
              <a:rPr lang="en-US" sz="2000" baseline="-25000" dirty="0" err="1" smtClean="0"/>
              <a:t>T</a:t>
            </a:r>
            <a:r>
              <a:rPr lang="en-US" sz="2000" dirty="0" smtClean="0"/>
              <a:t> </a:t>
            </a:r>
            <a:endParaRPr lang="en-US" sz="2000" dirty="0"/>
          </a:p>
        </p:txBody>
      </p:sp>
      <p:sp>
        <p:nvSpPr>
          <p:cNvPr id="24" name="Down Arrow 23"/>
          <p:cNvSpPr/>
          <p:nvPr/>
        </p:nvSpPr>
        <p:spPr bwMode="auto">
          <a:xfrm>
            <a:off x="3007945" y="1956103"/>
            <a:ext cx="137162" cy="276913"/>
          </a:xfrm>
          <a:prstGeom prst="downArrow">
            <a:avLst/>
          </a:prstGeom>
          <a:solidFill>
            <a:srgbClr val="FF0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5" name="TextBox 24"/>
          <p:cNvSpPr txBox="1"/>
          <p:nvPr/>
        </p:nvSpPr>
        <p:spPr>
          <a:xfrm>
            <a:off x="3072559" y="1965331"/>
            <a:ext cx="620751" cy="268432"/>
          </a:xfrm>
          <a:prstGeom prst="rect">
            <a:avLst/>
          </a:prstGeom>
          <a:noFill/>
        </p:spPr>
        <p:txBody>
          <a:bodyPr wrap="none" rtlCol="0">
            <a:spAutoFit/>
          </a:bodyPr>
          <a:lstStyle/>
          <a:p>
            <a:pPr>
              <a:buNone/>
            </a:pPr>
            <a:r>
              <a:rPr lang="en-US" sz="1000" i="0" dirty="0" smtClean="0">
                <a:solidFill>
                  <a:srgbClr val="0923FF"/>
                </a:solidFill>
              </a:rPr>
              <a:t>SC-ST</a:t>
            </a:r>
            <a:endParaRPr lang="en-US" sz="1000" i="0" dirty="0">
              <a:solidFill>
                <a:srgbClr val="0923FF"/>
              </a:solidFill>
            </a:endParaRPr>
          </a:p>
        </p:txBody>
      </p:sp>
      <p:sp>
        <p:nvSpPr>
          <p:cNvPr id="4" name="Rectangle 3"/>
          <p:cNvSpPr/>
          <p:nvPr/>
        </p:nvSpPr>
        <p:spPr bwMode="auto">
          <a:xfrm>
            <a:off x="2882900" y="1714500"/>
            <a:ext cx="1397000" cy="584200"/>
          </a:xfrm>
          <a:prstGeom prst="rect">
            <a:avLst/>
          </a:prstGeom>
          <a:solidFill>
            <a:srgbClr val="FFFFFF"/>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 name="Rectangle 2"/>
          <p:cNvSpPr/>
          <p:nvPr/>
        </p:nvSpPr>
        <p:spPr>
          <a:xfrm>
            <a:off x="381000" y="5369868"/>
            <a:ext cx="8318500" cy="1077218"/>
          </a:xfrm>
          <a:prstGeom prst="rect">
            <a:avLst/>
          </a:prstGeom>
          <a:solidFill>
            <a:srgbClr val="C2FFF0"/>
          </a:solidFill>
          <a:ln>
            <a:solidFill>
              <a:schemeClr val="tx1"/>
            </a:solidFill>
          </a:ln>
        </p:spPr>
        <p:txBody>
          <a:bodyPr wrap="square">
            <a:spAutoFit/>
          </a:bodyPr>
          <a:lstStyle/>
          <a:p>
            <a:pPr marL="457200" indent="-274320"/>
            <a:r>
              <a:rPr lang="en-US" sz="2000" i="0" dirty="0" smtClean="0"/>
              <a:t> NSTX achieved </a:t>
            </a:r>
            <a:r>
              <a:rPr lang="en-US" sz="2000" i="0" dirty="0" err="1" smtClean="0"/>
              <a:t>f</a:t>
            </a:r>
            <a:r>
              <a:rPr lang="en-US" sz="2000" i="0" baseline="-25000" dirty="0" err="1" smtClean="0"/>
              <a:t>BS</a:t>
            </a:r>
            <a:r>
              <a:rPr lang="en-US" sz="2000" i="0" dirty="0" smtClean="0"/>
              <a:t> ~ 50% and </a:t>
            </a:r>
            <a:r>
              <a:rPr lang="en-US" sz="2000" i="0" dirty="0" err="1" smtClean="0"/>
              <a:t>f</a:t>
            </a:r>
            <a:r>
              <a:rPr lang="en-US" sz="2000" i="0" baseline="-25000" dirty="0" err="1" smtClean="0"/>
              <a:t>NI</a:t>
            </a:r>
            <a:r>
              <a:rPr lang="en-US" sz="2000" i="0" baseline="-25000" dirty="0" smtClean="0"/>
              <a:t> </a:t>
            </a:r>
            <a:r>
              <a:rPr lang="en-US" sz="2000" i="0" dirty="0" smtClean="0"/>
              <a:t>~ 65-70% with beams.</a:t>
            </a:r>
          </a:p>
          <a:p>
            <a:pPr marL="457200" indent="-274320"/>
            <a:r>
              <a:rPr lang="en-US" sz="2000" i="0" dirty="0"/>
              <a:t> </a:t>
            </a:r>
            <a:r>
              <a:rPr lang="en-US" sz="2000" i="0" dirty="0" smtClean="0"/>
              <a:t>NSTX-U expects to achieve </a:t>
            </a:r>
            <a:r>
              <a:rPr lang="en-US" sz="2000" i="0" dirty="0" err="1"/>
              <a:t>f</a:t>
            </a:r>
            <a:r>
              <a:rPr lang="en-US" sz="2000" i="0" baseline="-25000" dirty="0" err="1"/>
              <a:t>NI</a:t>
            </a:r>
            <a:r>
              <a:rPr lang="en-US" sz="2000" i="0" baseline="-25000" dirty="0"/>
              <a:t> </a:t>
            </a:r>
            <a:r>
              <a:rPr lang="en-US" sz="2000" i="0" dirty="0"/>
              <a:t>~</a:t>
            </a:r>
            <a:r>
              <a:rPr lang="en-US" sz="2000" i="0" dirty="0" smtClean="0"/>
              <a:t>100</a:t>
            </a:r>
            <a:r>
              <a:rPr lang="en-US" sz="2000" i="0" dirty="0"/>
              <a:t>% with the more tangential </a:t>
            </a:r>
            <a:r>
              <a:rPr lang="en-US" sz="2000" i="0" dirty="0" smtClean="0"/>
              <a:t>(~ x1.5- 2 more current drive efficient) NBI.</a:t>
            </a:r>
            <a:endParaRPr lang="en-US" sz="2000" i="0" dirty="0"/>
          </a:p>
        </p:txBody>
      </p:sp>
      <p:grpSp>
        <p:nvGrpSpPr>
          <p:cNvPr id="26" name="Group 25"/>
          <p:cNvGrpSpPr/>
          <p:nvPr/>
        </p:nvGrpSpPr>
        <p:grpSpPr>
          <a:xfrm>
            <a:off x="1" y="1689100"/>
            <a:ext cx="4584700" cy="3225800"/>
            <a:chOff x="1" y="1828800"/>
            <a:chExt cx="4584700" cy="3225800"/>
          </a:xfrm>
        </p:grpSpPr>
        <p:pic>
          <p:nvPicPr>
            <p:cNvPr id="10" name="Picture 9"/>
            <p:cNvPicPr>
              <a:picLocks noChangeAspect="1"/>
            </p:cNvPicPr>
            <p:nvPr/>
          </p:nvPicPr>
          <p:blipFill>
            <a:blip r:embed="rId2"/>
            <a:stretch>
              <a:fillRect/>
            </a:stretch>
          </p:blipFill>
          <p:spPr>
            <a:xfrm>
              <a:off x="1" y="1828800"/>
              <a:ext cx="4584700" cy="3225800"/>
            </a:xfrm>
            <a:prstGeom prst="rect">
              <a:avLst/>
            </a:prstGeom>
          </p:spPr>
        </p:pic>
        <p:sp>
          <p:nvSpPr>
            <p:cNvPr id="15" name="Rectangle 14"/>
            <p:cNvSpPr/>
            <p:nvPr/>
          </p:nvSpPr>
          <p:spPr bwMode="auto">
            <a:xfrm>
              <a:off x="1312333" y="2218267"/>
              <a:ext cx="622300" cy="334433"/>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0" name="Rectangle 19"/>
            <p:cNvSpPr/>
            <p:nvPr/>
          </p:nvSpPr>
          <p:spPr bwMode="auto">
            <a:xfrm>
              <a:off x="2819400" y="1926167"/>
              <a:ext cx="584200" cy="143933"/>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2" name="Rectangle 21"/>
            <p:cNvSpPr/>
            <p:nvPr/>
          </p:nvSpPr>
          <p:spPr bwMode="auto">
            <a:xfrm>
              <a:off x="2650067" y="1972733"/>
              <a:ext cx="198966" cy="135467"/>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30" name="Text Box 8"/>
          <p:cNvSpPr txBox="1">
            <a:spLocks noChangeArrowheads="1"/>
          </p:cNvSpPr>
          <p:nvPr/>
        </p:nvSpPr>
        <p:spPr bwMode="auto">
          <a:xfrm>
            <a:off x="6847303" y="4972003"/>
            <a:ext cx="2296697" cy="3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Helvetica Neue"/>
                <a:cs typeface="Helvetica Neue"/>
              </a:rPr>
              <a:t>S.P</a:t>
            </a:r>
            <a:r>
              <a:rPr lang="en-US" sz="1200" b="0" i="0" dirty="0">
                <a:latin typeface="Helvetica Neue"/>
                <a:cs typeface="Helvetica Neue"/>
              </a:rPr>
              <a:t>. Gerhardt et al., </a:t>
            </a:r>
            <a:r>
              <a:rPr lang="en-US" sz="1200" b="0" i="0" dirty="0" smtClean="0">
                <a:latin typeface="Helvetica Neue"/>
                <a:cs typeface="Helvetica Neue"/>
              </a:rPr>
              <a:t>NF (</a:t>
            </a:r>
            <a:r>
              <a:rPr lang="en-US" sz="1200" b="0" i="0" dirty="0">
                <a:latin typeface="Helvetica Neue"/>
                <a:cs typeface="Helvetica Neue"/>
              </a:rPr>
              <a:t>2011</a:t>
            </a:r>
            <a:r>
              <a:rPr lang="en-US" sz="1200" b="0" i="0" dirty="0" smtClean="0">
                <a:latin typeface="Helvetica Neue"/>
                <a:cs typeface="Helvetica Neue"/>
              </a:rPr>
              <a:t>)</a:t>
            </a:r>
            <a:endParaRPr kumimoji="0" lang="en-US" sz="1200" b="0" i="0" u="none" strike="noStrike" cap="none" normalizeH="0" baseline="0" dirty="0" smtClean="0">
              <a:ln>
                <a:noFill/>
              </a:ln>
              <a:solidFill>
                <a:schemeClr val="tx1"/>
              </a:solidFill>
              <a:effectLst/>
              <a:latin typeface="Helvetica Neue"/>
              <a:ea typeface="ÇlÇr ñæí©" charset="0"/>
              <a:cs typeface="Helvetica Neue"/>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Helvetica Neue"/>
              <a:cs typeface="Helvetica Neue"/>
            </a:endParaRPr>
          </a:p>
        </p:txBody>
      </p:sp>
      <p:grpSp>
        <p:nvGrpSpPr>
          <p:cNvPr id="18" name="Group 17"/>
          <p:cNvGrpSpPr/>
          <p:nvPr/>
        </p:nvGrpSpPr>
        <p:grpSpPr>
          <a:xfrm>
            <a:off x="4419600" y="1769535"/>
            <a:ext cx="4660900" cy="3286081"/>
            <a:chOff x="4419600" y="1909235"/>
            <a:chExt cx="4660900" cy="3286081"/>
          </a:xfrm>
        </p:grpSpPr>
        <p:pic>
          <p:nvPicPr>
            <p:cNvPr id="19" name="Picture 18"/>
            <p:cNvPicPr>
              <a:picLocks noChangeAspect="1"/>
            </p:cNvPicPr>
            <p:nvPr/>
          </p:nvPicPr>
          <p:blipFill rotWithShape="1">
            <a:blip r:embed="rId3"/>
            <a:srcRect t="28392" b="917"/>
            <a:stretch/>
          </p:blipFill>
          <p:spPr>
            <a:xfrm>
              <a:off x="4419600" y="1912620"/>
              <a:ext cx="4660900" cy="3282696"/>
            </a:xfrm>
            <a:prstGeom prst="rect">
              <a:avLst/>
            </a:prstGeom>
          </p:spPr>
        </p:pic>
        <p:sp>
          <p:nvSpPr>
            <p:cNvPr id="21" name="Rectangle 20"/>
            <p:cNvSpPr/>
            <p:nvPr/>
          </p:nvSpPr>
          <p:spPr bwMode="auto">
            <a:xfrm>
              <a:off x="4978400" y="1909235"/>
              <a:ext cx="4013200" cy="2552700"/>
            </a:xfrm>
            <a:prstGeom prst="rect">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Tree>
    <p:extLst>
      <p:ext uri="{BB962C8B-B14F-4D97-AF65-F5344CB8AC3E}">
        <p14:creationId xmlns:p14="http://schemas.microsoft.com/office/powerpoint/2010/main" val="4185127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1000" y="5343874"/>
            <a:ext cx="3454400" cy="923330"/>
          </a:xfrm>
          <a:prstGeom prst="rect">
            <a:avLst/>
          </a:prstGeom>
          <a:noFill/>
        </p:spPr>
        <p:txBody>
          <a:bodyPr wrap="square" rtlCol="0">
            <a:spAutoFit/>
          </a:bodyPr>
          <a:lstStyle/>
          <a:p>
            <a:pPr algn="ctr">
              <a:buNone/>
            </a:pPr>
            <a:r>
              <a:rPr lang="en-US" sz="1800" i="0" dirty="0" smtClean="0"/>
              <a:t>Example: </a:t>
            </a:r>
            <a:r>
              <a:rPr lang="en-US" sz="1800" i="0" dirty="0" err="1" smtClean="0"/>
              <a:t>Disruptivity</a:t>
            </a:r>
            <a:r>
              <a:rPr lang="en-US" sz="1800" i="0" dirty="0" smtClean="0"/>
              <a:t> is reduced with strong shaping of the plasma boundary.</a:t>
            </a:r>
          </a:p>
        </p:txBody>
      </p:sp>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600"/>
              </a:spcAft>
              <a:buFontTx/>
              <a:buNone/>
            </a:pPr>
            <a:r>
              <a:rPr lang="en-US" sz="2400" i="0" dirty="0" smtClean="0">
                <a:solidFill>
                  <a:srgbClr val="0816FF"/>
                </a:solidFill>
              </a:rPr>
              <a:t>NSTX Data Demonstrates a Favorable Operations Window For Reduced </a:t>
            </a:r>
            <a:r>
              <a:rPr lang="en-US" sz="2400" i="0" dirty="0" err="1" smtClean="0">
                <a:solidFill>
                  <a:srgbClr val="0816FF"/>
                </a:solidFill>
              </a:rPr>
              <a:t>Disruptivity</a:t>
            </a:r>
            <a:r>
              <a:rPr lang="en-US" sz="2400" i="0" dirty="0" smtClean="0">
                <a:solidFill>
                  <a:srgbClr val="0816FF"/>
                </a:solidFill>
              </a:rPr>
              <a:t> in an ST-FNSF</a:t>
            </a:r>
          </a:p>
        </p:txBody>
      </p:sp>
      <p:sp>
        <p:nvSpPr>
          <p:cNvPr id="26"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35</a:t>
            </a:fld>
            <a:endParaRPr lang="en-US" sz="1400" b="0" dirty="0">
              <a:latin typeface="Times" charset="0"/>
            </a:endParaRPr>
          </a:p>
        </p:txBody>
      </p:sp>
      <p:pic>
        <p:nvPicPr>
          <p:cNvPr id="6" name="Picture 5" descr="Fig11.pdf"/>
          <p:cNvPicPr>
            <a:picLocks noChangeAspect="1"/>
          </p:cNvPicPr>
          <p:nvPr/>
        </p:nvPicPr>
        <p:blipFill rotWithShape="1">
          <a:blip r:embed="rId2">
            <a:extLst>
              <a:ext uri="{28A0092B-C50C-407E-A947-70E740481C1C}">
                <a14:useLocalDpi xmlns:a14="http://schemas.microsoft.com/office/drawing/2010/main" val="0"/>
              </a:ext>
            </a:extLst>
          </a:blip>
          <a:srcRect l="18721" t="65325" r="37781" b="4237"/>
          <a:stretch/>
        </p:blipFill>
        <p:spPr>
          <a:xfrm>
            <a:off x="159624" y="1842718"/>
            <a:ext cx="3561476" cy="3225064"/>
          </a:xfrm>
          <a:prstGeom prst="rect">
            <a:avLst/>
          </a:prstGeom>
        </p:spPr>
      </p:pic>
      <p:sp>
        <p:nvSpPr>
          <p:cNvPr id="37" name="Oval 36"/>
          <p:cNvSpPr/>
          <p:nvPr/>
        </p:nvSpPr>
        <p:spPr bwMode="auto">
          <a:xfrm>
            <a:off x="2668928" y="2629789"/>
            <a:ext cx="760071" cy="497611"/>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5" name="TextBox 14"/>
          <p:cNvSpPr txBox="1"/>
          <p:nvPr/>
        </p:nvSpPr>
        <p:spPr>
          <a:xfrm>
            <a:off x="3677275" y="4398686"/>
            <a:ext cx="5555625" cy="1224951"/>
          </a:xfrm>
          <a:prstGeom prst="rect">
            <a:avLst/>
          </a:prstGeom>
          <a:noFill/>
        </p:spPr>
        <p:txBody>
          <a:bodyPr wrap="square" rtlCol="0">
            <a:spAutoFit/>
          </a:bodyPr>
          <a:lstStyle/>
          <a:p>
            <a:pPr marL="285750" indent="-285750">
              <a:buFont typeface="Arial"/>
              <a:buChar char="•"/>
            </a:pPr>
            <a:r>
              <a:rPr lang="en-US" sz="1600" i="0" dirty="0" smtClean="0"/>
              <a:t>No strong increase in </a:t>
            </a:r>
            <a:r>
              <a:rPr lang="en-US" sz="1600" i="0" dirty="0" err="1" smtClean="0"/>
              <a:t>disruptivity</a:t>
            </a:r>
            <a:r>
              <a:rPr lang="en-US" sz="1600" i="0" dirty="0" smtClean="0"/>
              <a:t> as </a:t>
            </a:r>
            <a:r>
              <a:rPr lang="en-US" sz="1600" i="0" dirty="0" smtClean="0">
                <a:latin typeface="Symbol" charset="2"/>
                <a:cs typeface="Symbol" charset="2"/>
              </a:rPr>
              <a:t>b</a:t>
            </a:r>
            <a:r>
              <a:rPr lang="en-US" sz="1600" i="0" baseline="-25000" dirty="0" smtClean="0"/>
              <a:t>N</a:t>
            </a:r>
            <a:r>
              <a:rPr lang="en-US" sz="1600" i="0" dirty="0" smtClean="0"/>
              <a:t> increases</a:t>
            </a:r>
          </a:p>
          <a:p>
            <a:pPr marL="285750" indent="-285750">
              <a:buFont typeface="Arial"/>
              <a:buChar char="•"/>
            </a:pPr>
            <a:r>
              <a:rPr lang="en-US" sz="1600" i="0" dirty="0" smtClean="0"/>
              <a:t>Reduction in </a:t>
            </a:r>
            <a:r>
              <a:rPr lang="en-US" sz="1600" i="0" dirty="0" err="1" smtClean="0"/>
              <a:t>disruptivity</a:t>
            </a:r>
            <a:r>
              <a:rPr lang="en-US" sz="1600" i="0" dirty="0" smtClean="0"/>
              <a:t> also with:</a:t>
            </a:r>
          </a:p>
          <a:p>
            <a:pPr marL="742950" lvl="1" indent="-285750">
              <a:buFont typeface="Arial"/>
              <a:buChar char="•"/>
            </a:pPr>
            <a:r>
              <a:rPr lang="en-US" sz="1600" i="0" dirty="0" smtClean="0"/>
              <a:t>Decreasing l</a:t>
            </a:r>
            <a:r>
              <a:rPr lang="en-US" sz="1600" i="0" baseline="-25000" dirty="0" smtClean="0"/>
              <a:t>i </a:t>
            </a:r>
            <a:r>
              <a:rPr lang="en-US" sz="1600" i="0" dirty="0" smtClean="0"/>
              <a:t>(broader current profile)</a:t>
            </a:r>
          </a:p>
          <a:p>
            <a:pPr marL="742950" lvl="1" indent="-285750">
              <a:buFont typeface="Arial"/>
              <a:buChar char="•"/>
            </a:pPr>
            <a:r>
              <a:rPr lang="en-US" sz="1600" i="0" dirty="0" smtClean="0"/>
              <a:t>Decreasing pressure peaking</a:t>
            </a:r>
          </a:p>
        </p:txBody>
      </p:sp>
      <p:sp>
        <p:nvSpPr>
          <p:cNvPr id="16" name="Rectangle 15"/>
          <p:cNvSpPr/>
          <p:nvPr/>
        </p:nvSpPr>
        <p:spPr>
          <a:xfrm>
            <a:off x="3278529" y="1952869"/>
            <a:ext cx="332320" cy="2854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11" descr="Picture 6"/>
          <p:cNvPicPr>
            <a:picLocks noChangeAspect="1" noChangeArrowheads="1"/>
          </p:cNvPicPr>
          <p:nvPr/>
        </p:nvPicPr>
        <p:blipFill>
          <a:blip r:embed="rId3"/>
          <a:srcRect/>
          <a:stretch>
            <a:fillRect/>
          </a:stretch>
        </p:blipFill>
        <p:spPr bwMode="auto">
          <a:xfrm>
            <a:off x="6598984" y="1020487"/>
            <a:ext cx="1504572" cy="3276599"/>
          </a:xfrm>
          <a:prstGeom prst="rect">
            <a:avLst/>
          </a:prstGeom>
          <a:noFill/>
        </p:spPr>
      </p:pic>
      <p:pic>
        <p:nvPicPr>
          <p:cNvPr id="12" name="Picture 9" descr="Picture 5"/>
          <p:cNvPicPr>
            <a:picLocks noChangeAspect="1" noChangeArrowheads="1"/>
          </p:cNvPicPr>
          <p:nvPr/>
        </p:nvPicPr>
        <p:blipFill>
          <a:blip r:embed="rId4"/>
          <a:srcRect/>
          <a:stretch>
            <a:fillRect/>
          </a:stretch>
        </p:blipFill>
        <p:spPr bwMode="auto">
          <a:xfrm>
            <a:off x="4254893" y="1020487"/>
            <a:ext cx="1524000" cy="3262260"/>
          </a:xfrm>
          <a:prstGeom prst="rect">
            <a:avLst/>
          </a:prstGeom>
          <a:noFill/>
        </p:spPr>
      </p:pic>
      <p:sp>
        <p:nvSpPr>
          <p:cNvPr id="13" name="Text Box 10"/>
          <p:cNvSpPr txBox="1">
            <a:spLocks noChangeArrowheads="1"/>
          </p:cNvSpPr>
          <p:nvPr/>
        </p:nvSpPr>
        <p:spPr bwMode="auto">
          <a:xfrm>
            <a:off x="4563590" y="2228183"/>
            <a:ext cx="592610" cy="276999"/>
          </a:xfrm>
          <a:prstGeom prst="rect">
            <a:avLst/>
          </a:prstGeom>
          <a:solidFill>
            <a:schemeClr val="bg1"/>
          </a:solidFill>
          <a:ln w="15875">
            <a:noFill/>
            <a:miter lim="800000"/>
            <a:headEnd/>
            <a:tailEnd/>
          </a:ln>
          <a:effectLst/>
        </p:spPr>
        <p:txBody>
          <a:bodyPr wrap="square" lIns="0" tIns="0" rIns="0" bIns="0">
            <a:prstTxWarp prst="textNoShape">
              <a:avLst/>
            </a:prstTxWarp>
            <a:spAutoFit/>
          </a:bodyPr>
          <a:lstStyle/>
          <a:p>
            <a:pPr marL="177800" indent="-177800">
              <a:buFontTx/>
              <a:buNone/>
            </a:pPr>
            <a:r>
              <a:rPr lang="en-US" sz="1800" dirty="0" smtClean="0"/>
              <a:t>S</a:t>
            </a:r>
            <a:r>
              <a:rPr lang="en-US" sz="1800" dirty="0"/>
              <a:t>=37</a:t>
            </a:r>
          </a:p>
        </p:txBody>
      </p:sp>
      <p:sp>
        <p:nvSpPr>
          <p:cNvPr id="14" name="Text Box 12"/>
          <p:cNvSpPr txBox="1">
            <a:spLocks noChangeArrowheads="1"/>
          </p:cNvSpPr>
          <p:nvPr/>
        </p:nvSpPr>
        <p:spPr bwMode="auto">
          <a:xfrm>
            <a:off x="6895444" y="2241917"/>
            <a:ext cx="738186" cy="276999"/>
          </a:xfrm>
          <a:prstGeom prst="rect">
            <a:avLst/>
          </a:prstGeom>
          <a:solidFill>
            <a:schemeClr val="bg1"/>
          </a:solidFill>
          <a:ln w="15875">
            <a:noFill/>
            <a:miter lim="800000"/>
            <a:headEnd/>
            <a:tailEnd/>
          </a:ln>
          <a:effectLst/>
        </p:spPr>
        <p:txBody>
          <a:bodyPr wrap="square" lIns="0" tIns="0" rIns="0" bIns="0">
            <a:prstTxWarp prst="textNoShape">
              <a:avLst/>
            </a:prstTxWarp>
            <a:spAutoFit/>
          </a:bodyPr>
          <a:lstStyle/>
          <a:p>
            <a:pPr marL="177800" indent="-177800">
              <a:buFontTx/>
              <a:buNone/>
            </a:pPr>
            <a:r>
              <a:rPr lang="en-US" sz="1800" dirty="0" smtClean="0"/>
              <a:t>S</a:t>
            </a:r>
            <a:r>
              <a:rPr lang="en-US" sz="1800" dirty="0"/>
              <a:t>=20</a:t>
            </a:r>
          </a:p>
        </p:txBody>
      </p:sp>
      <p:pic>
        <p:nvPicPr>
          <p:cNvPr id="18" name="Picture 17" descr="Fig12.pdf"/>
          <p:cNvPicPr>
            <a:picLocks noChangeAspect="1"/>
          </p:cNvPicPr>
          <p:nvPr/>
        </p:nvPicPr>
        <p:blipFill rotWithShape="1">
          <a:blip r:embed="rId5">
            <a:extLst>
              <a:ext uri="{28A0092B-C50C-407E-A947-70E740481C1C}">
                <a14:useLocalDpi xmlns:a14="http://schemas.microsoft.com/office/drawing/2010/main" val="0"/>
              </a:ext>
            </a:extLst>
          </a:blip>
          <a:srcRect l="18432" t="27677" r="35901" b="65054"/>
          <a:stretch/>
        </p:blipFill>
        <p:spPr>
          <a:xfrm>
            <a:off x="436832" y="1054608"/>
            <a:ext cx="3241780" cy="667512"/>
          </a:xfrm>
          <a:prstGeom prst="rect">
            <a:avLst/>
          </a:prstGeom>
        </p:spPr>
      </p:pic>
      <p:sp>
        <p:nvSpPr>
          <p:cNvPr id="3" name="Rectangle 2"/>
          <p:cNvSpPr/>
          <p:nvPr/>
        </p:nvSpPr>
        <p:spPr>
          <a:xfrm>
            <a:off x="3924300" y="5722034"/>
            <a:ext cx="4851400" cy="707886"/>
          </a:xfrm>
          <a:prstGeom prst="rect">
            <a:avLst/>
          </a:prstGeom>
          <a:solidFill>
            <a:schemeClr val="accent1">
              <a:lumMod val="20000"/>
              <a:lumOff val="80000"/>
            </a:schemeClr>
          </a:solidFill>
          <a:ln>
            <a:solidFill>
              <a:srgbClr val="000000"/>
            </a:solidFill>
          </a:ln>
        </p:spPr>
        <p:txBody>
          <a:bodyPr wrap="square">
            <a:spAutoFit/>
          </a:bodyPr>
          <a:lstStyle/>
          <a:p>
            <a:pPr>
              <a:buNone/>
            </a:pPr>
            <a:r>
              <a:rPr lang="en-US" sz="2000" i="0" dirty="0" smtClean="0">
                <a:solidFill>
                  <a:srgbClr val="FF0000"/>
                </a:solidFill>
              </a:rPr>
              <a:t>Upgrades will test and improve these favorable trends </a:t>
            </a:r>
            <a:r>
              <a:rPr lang="en-US" sz="2000" i="0" dirty="0">
                <a:solidFill>
                  <a:srgbClr val="FF0000"/>
                </a:solidFill>
              </a:rPr>
              <a:t>in a systematic </a:t>
            </a:r>
            <a:r>
              <a:rPr lang="en-US" sz="2000" i="0" dirty="0" smtClean="0">
                <a:solidFill>
                  <a:srgbClr val="FF0000"/>
                </a:solidFill>
              </a:rPr>
              <a:t>way</a:t>
            </a:r>
            <a:endParaRPr lang="en-US" sz="2000" i="0" dirty="0">
              <a:solidFill>
                <a:srgbClr val="FF0000"/>
              </a:solidFill>
            </a:endParaRPr>
          </a:p>
        </p:txBody>
      </p:sp>
      <p:sp>
        <p:nvSpPr>
          <p:cNvPr id="19" name="Text Box 4"/>
          <p:cNvSpPr txBox="1">
            <a:spLocks noChangeArrowheads="1"/>
          </p:cNvSpPr>
          <p:nvPr/>
        </p:nvSpPr>
        <p:spPr bwMode="auto">
          <a:xfrm>
            <a:off x="990453" y="6191509"/>
            <a:ext cx="2772996" cy="25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S.P</a:t>
            </a:r>
            <a:r>
              <a:rPr lang="en-US" sz="1200" b="0" i="0" dirty="0">
                <a:latin typeface="+mn-lt"/>
                <a:cs typeface="Times New Roman"/>
              </a:rPr>
              <a:t>. Gerhardt et al., </a:t>
            </a:r>
            <a:r>
              <a:rPr lang="en-US" sz="1200" b="0" i="0" dirty="0" smtClean="0">
                <a:latin typeface="+mn-lt"/>
                <a:cs typeface="Times New Roman"/>
              </a:rPr>
              <a:t>NF (2013)  </a:t>
            </a:r>
            <a:endParaRPr kumimoji="0" lang="en-US" sz="1200" b="0" i="0" u="none" strike="noStrike" cap="none" normalizeH="0" baseline="0" dirty="0">
              <a:ln>
                <a:noFill/>
              </a:ln>
              <a:solidFill>
                <a:schemeClr val="tx1"/>
              </a:solidFill>
              <a:effectLst/>
              <a:latin typeface="+mn-lt"/>
              <a:ea typeface="ÇlÇr ñæí©" charset="0"/>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mn-lt"/>
              <a:cs typeface="Times New Roman"/>
            </a:endParaRPr>
          </a:p>
        </p:txBody>
      </p:sp>
      <p:sp>
        <p:nvSpPr>
          <p:cNvPr id="20" name="TextBox 19"/>
          <p:cNvSpPr txBox="1"/>
          <p:nvPr/>
        </p:nvSpPr>
        <p:spPr>
          <a:xfrm>
            <a:off x="2870200" y="1981200"/>
            <a:ext cx="825917" cy="276999"/>
          </a:xfrm>
          <a:prstGeom prst="rect">
            <a:avLst/>
          </a:prstGeom>
          <a:noFill/>
        </p:spPr>
        <p:txBody>
          <a:bodyPr wrap="none" rtlCol="0">
            <a:spAutoFit/>
          </a:bodyPr>
          <a:lstStyle/>
          <a:p>
            <a:pPr>
              <a:buNone/>
            </a:pPr>
            <a:r>
              <a:rPr lang="en-US" i="0" dirty="0" smtClean="0"/>
              <a:t>ST-FNSF</a:t>
            </a:r>
            <a:endParaRPr lang="en-US" i="0" dirty="0"/>
          </a:p>
        </p:txBody>
      </p:sp>
      <p:cxnSp>
        <p:nvCxnSpPr>
          <p:cNvPr id="21" name="Straight Arrow Connector 20"/>
          <p:cNvCxnSpPr>
            <a:stCxn id="20" idx="2"/>
          </p:cNvCxnSpPr>
          <p:nvPr/>
        </p:nvCxnSpPr>
        <p:spPr bwMode="auto">
          <a:xfrm flipH="1">
            <a:off x="3073400" y="2258199"/>
            <a:ext cx="209759" cy="383401"/>
          </a:xfrm>
          <a:prstGeom prst="straightConnector1">
            <a:avLst/>
          </a:prstGeom>
          <a:noFill/>
          <a:ln w="15875" cap="flat" cmpd="sng" algn="ctr">
            <a:solidFill>
              <a:schemeClr val="tx1"/>
            </a:solidFill>
            <a:prstDash val="solid"/>
            <a:round/>
            <a:headEnd type="none" w="med" len="med"/>
            <a:tailEnd type="arrow"/>
          </a:ln>
          <a:effectLst/>
        </p:spPr>
      </p:cxnSp>
      <p:sp>
        <p:nvSpPr>
          <p:cNvPr id="2" name="Rectangle 1"/>
          <p:cNvSpPr/>
          <p:nvPr/>
        </p:nvSpPr>
        <p:spPr>
          <a:xfrm>
            <a:off x="2230236" y="4903401"/>
            <a:ext cx="1559329" cy="369332"/>
          </a:xfrm>
          <a:prstGeom prst="rect">
            <a:avLst/>
          </a:prstGeom>
        </p:spPr>
        <p:txBody>
          <a:bodyPr wrap="none">
            <a:spAutoFit/>
          </a:bodyPr>
          <a:lstStyle/>
          <a:p>
            <a:pPr algn="ctr">
              <a:buNone/>
            </a:pPr>
            <a:r>
              <a:rPr lang="en-US" sz="1800" i="0" dirty="0"/>
              <a:t>(S=q</a:t>
            </a:r>
            <a:r>
              <a:rPr lang="en-US" sz="1800" i="0" baseline="-25000" dirty="0"/>
              <a:t>95</a:t>
            </a:r>
            <a:r>
              <a:rPr lang="en-US" sz="1800" i="0" dirty="0"/>
              <a:t>I</a:t>
            </a:r>
            <a:r>
              <a:rPr lang="en-US" sz="1800" i="0" baseline="-25000" dirty="0"/>
              <a:t>P</a:t>
            </a:r>
            <a:r>
              <a:rPr lang="en-US" sz="1800" i="0" dirty="0"/>
              <a:t>/</a:t>
            </a:r>
            <a:r>
              <a:rPr lang="en-US" sz="1800" i="0" dirty="0" err="1"/>
              <a:t>aB</a:t>
            </a:r>
            <a:r>
              <a:rPr lang="en-US" sz="1800" i="0" baseline="-25000" dirty="0" err="1"/>
              <a:t>T</a:t>
            </a:r>
            <a:r>
              <a:rPr lang="en-US" sz="1800" i="0" dirty="0"/>
              <a:t>)</a:t>
            </a:r>
          </a:p>
        </p:txBody>
      </p:sp>
    </p:spTree>
    <p:extLst>
      <p:ext uri="{BB962C8B-B14F-4D97-AF65-F5344CB8AC3E}">
        <p14:creationId xmlns:p14="http://schemas.microsoft.com/office/powerpoint/2010/main" val="2575867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080"/>
              </a:lnSpc>
              <a:spcBef>
                <a:spcPct val="0"/>
              </a:spcBef>
              <a:spcAft>
                <a:spcPts val="0"/>
              </a:spcAft>
              <a:buFontTx/>
              <a:buNone/>
            </a:pPr>
            <a:r>
              <a:rPr lang="en-US" sz="2800" i="0" dirty="0" smtClean="0">
                <a:solidFill>
                  <a:srgbClr val="0923FF"/>
                </a:solidFill>
              </a:rPr>
              <a:t>High Confinement Needed for Compact FNSF</a:t>
            </a:r>
          </a:p>
          <a:p>
            <a:pPr algn="ctr" eaLnBrk="0" hangingPunct="0">
              <a:lnSpc>
                <a:spcPts val="3080"/>
              </a:lnSpc>
              <a:spcBef>
                <a:spcPct val="0"/>
              </a:spcBef>
              <a:spcAft>
                <a:spcPts val="0"/>
              </a:spcAft>
              <a:buFontTx/>
              <a:buNone/>
            </a:pPr>
            <a:r>
              <a:rPr lang="en-US" sz="2400" i="0" dirty="0" smtClean="0">
                <a:solidFill>
                  <a:srgbClr val="FF0000"/>
                </a:solidFill>
              </a:rPr>
              <a:t>High confinement H-mode in the range of FNSF obtained </a:t>
            </a:r>
          </a:p>
        </p:txBody>
      </p:sp>
      <p:sp>
        <p:nvSpPr>
          <p:cNvPr id="26"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36</a:t>
            </a:fld>
            <a:endParaRPr lang="en-US" sz="1400" b="0" dirty="0">
              <a:latin typeface="Times" charset="0"/>
            </a:endParaRPr>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04" y="3422725"/>
            <a:ext cx="4625828" cy="31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3730705" y="6151354"/>
            <a:ext cx="1057195" cy="43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ea typeface="ÇlÇr ñæí©" charset="0"/>
              </a:rPr>
              <a:t>Y. </a:t>
            </a:r>
            <a:r>
              <a:rPr lang="en-US" sz="1200" b="0" i="0" dirty="0" err="1" smtClean="0">
                <a:latin typeface="+mn-lt"/>
                <a:ea typeface="ÇlÇr ñæí©" charset="0"/>
              </a:rPr>
              <a:t>Ren</a:t>
            </a:r>
            <a:r>
              <a:rPr kumimoji="0" lang="en-US" sz="1200" b="0" i="0" u="none" strike="noStrike" cap="none" normalizeH="0" baseline="0" dirty="0" smtClean="0">
                <a:ln>
                  <a:noFill/>
                </a:ln>
                <a:solidFill>
                  <a:schemeClr val="tx1"/>
                </a:solidFill>
                <a:effectLst/>
                <a:latin typeface="+mn-lt"/>
                <a:ea typeface="ÇlÇr ñæí©" charset="0"/>
              </a:rPr>
              <a:t>.</a:t>
            </a:r>
            <a:r>
              <a:rPr kumimoji="0" lang="en-US" sz="1200" b="0" i="0" u="none" strike="noStrike" cap="none" normalizeH="0" dirty="0" smtClean="0">
                <a:ln>
                  <a:noFill/>
                </a:ln>
                <a:solidFill>
                  <a:schemeClr val="tx1"/>
                </a:solidFill>
                <a:effectLst/>
                <a:latin typeface="+mn-lt"/>
                <a:ea typeface="ÇlÇr ñæí©" charset="0"/>
              </a:rPr>
              <a:t>  </a:t>
            </a:r>
            <a:endParaRPr kumimoji="0" lang="en-US" sz="1200" b="0" i="0" u="none" strike="noStrike" cap="none" normalizeH="0" baseline="0" dirty="0">
              <a:ln>
                <a:noFill/>
              </a:ln>
              <a:solidFill>
                <a:schemeClr val="tx1"/>
              </a:solidFill>
              <a:effectLst/>
              <a:latin typeface="+mn-lt"/>
            </a:endParaRPr>
          </a:p>
        </p:txBody>
      </p:sp>
      <p:sp>
        <p:nvSpPr>
          <p:cNvPr id="2" name="TextBox 1"/>
          <p:cNvSpPr txBox="1"/>
          <p:nvPr/>
        </p:nvSpPr>
        <p:spPr>
          <a:xfrm>
            <a:off x="698500" y="1066800"/>
            <a:ext cx="8089900" cy="1138773"/>
          </a:xfrm>
          <a:prstGeom prst="rect">
            <a:avLst/>
          </a:prstGeom>
          <a:solidFill>
            <a:schemeClr val="accent1">
              <a:lumMod val="20000"/>
              <a:lumOff val="80000"/>
            </a:schemeClr>
          </a:solidFill>
          <a:ln>
            <a:solidFill>
              <a:schemeClr val="tx1"/>
            </a:solidFill>
          </a:ln>
        </p:spPr>
        <p:txBody>
          <a:bodyPr wrap="square" rtlCol="0">
            <a:spAutoFit/>
          </a:bodyPr>
          <a:lstStyle/>
          <a:p>
            <a:pPr>
              <a:spcAft>
                <a:spcPts val="0"/>
              </a:spcAft>
            </a:pPr>
            <a:r>
              <a:rPr lang="en-US" sz="2000" i="0" dirty="0" smtClean="0">
                <a:solidFill>
                  <a:srgbClr val="000000"/>
                </a:solidFill>
              </a:rPr>
              <a:t> </a:t>
            </a:r>
            <a:r>
              <a:rPr lang="en-US" sz="2000" i="0" dirty="0">
                <a:solidFill>
                  <a:srgbClr val="000000"/>
                </a:solidFill>
              </a:rPr>
              <a:t>Fusion gain Q depends strongly on “</a:t>
            </a:r>
            <a:r>
              <a:rPr lang="en-US" sz="2000" dirty="0">
                <a:solidFill>
                  <a:srgbClr val="000000"/>
                </a:solidFill>
              </a:rPr>
              <a:t>H</a:t>
            </a:r>
            <a:r>
              <a:rPr lang="en-US" sz="2000" i="0" dirty="0">
                <a:solidFill>
                  <a:srgbClr val="000000"/>
                </a:solidFill>
              </a:rPr>
              <a:t>”, </a:t>
            </a:r>
            <a:r>
              <a:rPr lang="en-US" sz="2000" dirty="0">
                <a:solidFill>
                  <a:srgbClr val="000000"/>
                </a:solidFill>
              </a:rPr>
              <a:t>Q </a:t>
            </a:r>
            <a:r>
              <a:rPr lang="en-US" sz="2000" dirty="0">
                <a:solidFill>
                  <a:srgbClr val="000000"/>
                </a:solidFill>
                <a:latin typeface="Symbol" charset="2"/>
                <a:cs typeface="Symbol" charset="2"/>
              </a:rPr>
              <a:t>µ </a:t>
            </a:r>
            <a:r>
              <a:rPr lang="en-US" sz="2000" dirty="0" smtClean="0">
                <a:solidFill>
                  <a:srgbClr val="000000"/>
                </a:solidFill>
                <a:latin typeface="Symbol" charset="2"/>
                <a:cs typeface="Symbol" charset="2"/>
              </a:rPr>
              <a:t>H </a:t>
            </a:r>
            <a:r>
              <a:rPr lang="en-US" sz="2000" baseline="30000" dirty="0" smtClean="0">
                <a:solidFill>
                  <a:srgbClr val="000000"/>
                </a:solidFill>
                <a:latin typeface="Symbol" charset="2"/>
                <a:cs typeface="Symbol" charset="2"/>
              </a:rPr>
              <a:t>5</a:t>
            </a:r>
            <a:r>
              <a:rPr lang="en-US" sz="2000" baseline="30000" dirty="0">
                <a:solidFill>
                  <a:srgbClr val="000000"/>
                </a:solidFill>
                <a:latin typeface="Symbol" charset="2"/>
                <a:cs typeface="Symbol" charset="2"/>
              </a:rPr>
              <a:t>-7</a:t>
            </a:r>
            <a:r>
              <a:rPr lang="en-US" sz="2000" baseline="30000" dirty="0">
                <a:solidFill>
                  <a:srgbClr val="000000"/>
                </a:solidFill>
              </a:rPr>
              <a:t> </a:t>
            </a:r>
            <a:endParaRPr lang="en-US" sz="2000" baseline="30000" dirty="0" smtClean="0">
              <a:solidFill>
                <a:srgbClr val="000000"/>
              </a:solidFill>
            </a:endParaRPr>
          </a:p>
          <a:p>
            <a:pPr>
              <a:spcAft>
                <a:spcPts val="0"/>
              </a:spcAft>
            </a:pPr>
            <a:r>
              <a:rPr lang="en-US" sz="2000" i="0" baseline="30000" dirty="0">
                <a:solidFill>
                  <a:srgbClr val="000000"/>
                </a:solidFill>
              </a:rPr>
              <a:t> </a:t>
            </a:r>
            <a:r>
              <a:rPr lang="en-US" sz="2000" i="0" dirty="0" smtClean="0">
                <a:solidFill>
                  <a:srgbClr val="000000"/>
                </a:solidFill>
              </a:rPr>
              <a:t>Higher H enables compact ST-FNSF H = 1.2 – 1.3</a:t>
            </a:r>
          </a:p>
          <a:p>
            <a:pPr>
              <a:spcAft>
                <a:spcPts val="0"/>
              </a:spcAft>
            </a:pPr>
            <a:r>
              <a:rPr lang="en-US" sz="2000" i="0" dirty="0">
                <a:solidFill>
                  <a:srgbClr val="000000"/>
                </a:solidFill>
              </a:rPr>
              <a:t> </a:t>
            </a:r>
            <a:r>
              <a:rPr lang="en-US" sz="2000" i="0" dirty="0" smtClean="0">
                <a:solidFill>
                  <a:srgbClr val="000000"/>
                </a:solidFill>
              </a:rPr>
              <a:t>Higher H gives more reactor design flexibility and margins.</a:t>
            </a:r>
          </a:p>
        </p:txBody>
      </p:sp>
      <p:sp>
        <p:nvSpPr>
          <p:cNvPr id="3" name="TextBox 2"/>
          <p:cNvSpPr txBox="1"/>
          <p:nvPr/>
        </p:nvSpPr>
        <p:spPr>
          <a:xfrm>
            <a:off x="266700" y="2222500"/>
            <a:ext cx="4991100" cy="1255728"/>
          </a:xfrm>
          <a:prstGeom prst="rect">
            <a:avLst/>
          </a:prstGeom>
          <a:noFill/>
        </p:spPr>
        <p:txBody>
          <a:bodyPr wrap="square" rtlCol="0">
            <a:spAutoFit/>
          </a:bodyPr>
          <a:lstStyle/>
          <a:p>
            <a:pPr marL="182880" indent="-457200">
              <a:buNone/>
            </a:pPr>
            <a:r>
              <a:rPr lang="en-US" sz="1800" i="0" dirty="0" smtClean="0">
                <a:solidFill>
                  <a:srgbClr val="000000"/>
                </a:solidFill>
              </a:rPr>
              <a:t>• Ion energy transport in H-mode ST plasmas near neoclassical level due to high shear flow and favorable curvature.</a:t>
            </a:r>
          </a:p>
          <a:p>
            <a:pPr marL="182880" indent="-457200">
              <a:buNone/>
            </a:pPr>
            <a:r>
              <a:rPr lang="en-US" sz="1800" i="0" dirty="0" smtClean="0">
                <a:solidFill>
                  <a:srgbClr val="000000"/>
                </a:solidFill>
              </a:rPr>
              <a:t>• Electron energy transport anomalous</a:t>
            </a:r>
            <a:endParaRPr lang="en-US" sz="1800" i="0" dirty="0">
              <a:solidFill>
                <a:srgbClr val="000000"/>
              </a:solidFill>
            </a:endParaRPr>
          </a:p>
        </p:txBody>
      </p:sp>
      <p:pic>
        <p:nvPicPr>
          <p:cNvPr id="20" name="Picture 19"/>
          <p:cNvPicPr>
            <a:picLocks noChangeAspect="1"/>
          </p:cNvPicPr>
          <p:nvPr/>
        </p:nvPicPr>
        <p:blipFill>
          <a:blip r:embed="rId3"/>
          <a:stretch>
            <a:fillRect/>
          </a:stretch>
        </p:blipFill>
        <p:spPr>
          <a:xfrm>
            <a:off x="4965451" y="3530599"/>
            <a:ext cx="4140449" cy="2781301"/>
          </a:xfrm>
          <a:prstGeom prst="rect">
            <a:avLst/>
          </a:prstGeom>
        </p:spPr>
      </p:pic>
      <p:sp>
        <p:nvSpPr>
          <p:cNvPr id="21" name="TextBox 20"/>
          <p:cNvSpPr txBox="1"/>
          <p:nvPr/>
        </p:nvSpPr>
        <p:spPr>
          <a:xfrm>
            <a:off x="7449161" y="6076144"/>
            <a:ext cx="1758339" cy="276999"/>
          </a:xfrm>
          <a:prstGeom prst="rect">
            <a:avLst/>
          </a:prstGeom>
          <a:noFill/>
        </p:spPr>
        <p:txBody>
          <a:bodyPr wrap="none" rtlCol="0">
            <a:spAutoFit/>
          </a:bodyPr>
          <a:lstStyle/>
          <a:p>
            <a:pPr>
              <a:buNone/>
            </a:pPr>
            <a:r>
              <a:rPr lang="en-US" b="0" i="0" dirty="0" smtClean="0"/>
              <a:t>S. Gerhardt NF (2014)</a:t>
            </a:r>
            <a:endParaRPr lang="en-US" b="0" i="0" dirty="0"/>
          </a:p>
        </p:txBody>
      </p:sp>
      <p:grpSp>
        <p:nvGrpSpPr>
          <p:cNvPr id="11" name="Group 10"/>
          <p:cNvGrpSpPr/>
          <p:nvPr/>
        </p:nvGrpSpPr>
        <p:grpSpPr>
          <a:xfrm>
            <a:off x="7179733" y="4351870"/>
            <a:ext cx="994834" cy="307777"/>
            <a:chOff x="7730066" y="3903137"/>
            <a:chExt cx="994834" cy="307777"/>
          </a:xfrm>
        </p:grpSpPr>
        <p:sp>
          <p:nvSpPr>
            <p:cNvPr id="7" name="TextBox 6"/>
            <p:cNvSpPr txBox="1"/>
            <p:nvPr/>
          </p:nvSpPr>
          <p:spPr>
            <a:xfrm>
              <a:off x="7747000" y="3903137"/>
              <a:ext cx="977900" cy="307777"/>
            </a:xfrm>
            <a:prstGeom prst="rect">
              <a:avLst/>
            </a:prstGeom>
            <a:noFill/>
            <a:ln>
              <a:noFill/>
            </a:ln>
          </p:spPr>
          <p:txBody>
            <a:bodyPr wrap="square" rtlCol="0">
              <a:spAutoFit/>
            </a:bodyPr>
            <a:lstStyle/>
            <a:p>
              <a:pPr>
                <a:buNone/>
              </a:pPr>
              <a:r>
                <a:rPr lang="en-US" sz="1400" i="0" dirty="0" smtClean="0">
                  <a:solidFill>
                    <a:srgbClr val="000000"/>
                  </a:solidFill>
                </a:rPr>
                <a:t>FNSF</a:t>
              </a:r>
              <a:endParaRPr lang="en-US" i="0" dirty="0">
                <a:solidFill>
                  <a:srgbClr val="000000"/>
                </a:solidFill>
              </a:endParaRPr>
            </a:p>
          </p:txBody>
        </p:sp>
        <p:sp>
          <p:nvSpPr>
            <p:cNvPr id="29" name="Oval 28"/>
            <p:cNvSpPr/>
            <p:nvPr/>
          </p:nvSpPr>
          <p:spPr bwMode="auto">
            <a:xfrm>
              <a:off x="7730066" y="3915833"/>
              <a:ext cx="635000" cy="292100"/>
            </a:xfrm>
            <a:prstGeom prst="ellipse">
              <a:avLst/>
            </a:prstGeom>
            <a:noFill/>
            <a:ln w="15875" cap="flat" cmpd="sng" algn="ctr">
              <a:solidFill>
                <a:srgbClr val="00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000000"/>
                </a:solidFill>
                <a:effectLst/>
                <a:latin typeface="Helvetica" charset="0"/>
              </a:endParaRPr>
            </a:p>
          </p:txBody>
        </p:sp>
      </p:grpSp>
      <p:sp>
        <p:nvSpPr>
          <p:cNvPr id="10" name="TextBox 9"/>
          <p:cNvSpPr txBox="1"/>
          <p:nvPr/>
        </p:nvSpPr>
        <p:spPr>
          <a:xfrm>
            <a:off x="5523861" y="2311400"/>
            <a:ext cx="3518540" cy="1200329"/>
          </a:xfrm>
          <a:prstGeom prst="rect">
            <a:avLst/>
          </a:prstGeom>
          <a:noFill/>
        </p:spPr>
        <p:txBody>
          <a:bodyPr wrap="square" rtlCol="0">
            <a:spAutoFit/>
          </a:bodyPr>
          <a:lstStyle/>
          <a:p>
            <a:pPr>
              <a:buNone/>
            </a:pPr>
            <a:r>
              <a:rPr lang="en-US" sz="1800" i="0" dirty="0" smtClean="0">
                <a:solidFill>
                  <a:srgbClr val="000000"/>
                </a:solidFill>
              </a:rPr>
              <a:t>H-mode confinement in STs H ~ 1 </a:t>
            </a:r>
            <a:r>
              <a:rPr lang="en-US" sz="1800" i="0" dirty="0">
                <a:solidFill>
                  <a:srgbClr val="000000"/>
                </a:solidFill>
              </a:rPr>
              <a:t>(</a:t>
            </a:r>
            <a:r>
              <a:rPr lang="en-US" sz="1800" i="0" dirty="0">
                <a:solidFill>
                  <a:schemeClr val="tx1"/>
                </a:solidFill>
              </a:rPr>
              <a:t>ITER98</a:t>
            </a:r>
            <a:r>
              <a:rPr lang="en-US" sz="1800" i="0" baseline="-25000" dirty="0">
                <a:solidFill>
                  <a:schemeClr val="tx1"/>
                </a:solidFill>
              </a:rPr>
              <a:t>y,2</a:t>
            </a:r>
            <a:r>
              <a:rPr lang="en-US" sz="1800" i="0" dirty="0" smtClean="0">
                <a:solidFill>
                  <a:schemeClr val="tx1"/>
                </a:solidFill>
              </a:rPr>
              <a:t>)</a:t>
            </a:r>
            <a:r>
              <a:rPr lang="en-US" sz="1800" i="0" dirty="0" smtClean="0">
                <a:solidFill>
                  <a:srgbClr val="000000"/>
                </a:solidFill>
              </a:rPr>
              <a:t> but enhanced pedestal H-mode (EPH) has 50% higher H up to H ~ 2</a:t>
            </a:r>
            <a:endParaRPr lang="en-US" sz="1800" i="0" dirty="0">
              <a:solidFill>
                <a:srgbClr val="000000"/>
              </a:solidFill>
            </a:endParaRPr>
          </a:p>
        </p:txBody>
      </p:sp>
      <p:sp>
        <p:nvSpPr>
          <p:cNvPr id="24" name="TextBox 23"/>
          <p:cNvSpPr txBox="1"/>
          <p:nvPr/>
        </p:nvSpPr>
        <p:spPr>
          <a:xfrm>
            <a:off x="7443311" y="6266644"/>
            <a:ext cx="1692966" cy="276999"/>
          </a:xfrm>
          <a:prstGeom prst="rect">
            <a:avLst/>
          </a:prstGeom>
          <a:noFill/>
        </p:spPr>
        <p:txBody>
          <a:bodyPr wrap="none" rtlCol="0">
            <a:spAutoFit/>
          </a:bodyPr>
          <a:lstStyle/>
          <a:p>
            <a:pPr>
              <a:buNone/>
            </a:pPr>
            <a:r>
              <a:rPr lang="en-US" b="0" i="0" dirty="0" smtClean="0"/>
              <a:t>R. </a:t>
            </a:r>
            <a:r>
              <a:rPr lang="en-US" b="0" i="0" dirty="0" err="1" smtClean="0"/>
              <a:t>Maingi</a:t>
            </a:r>
            <a:r>
              <a:rPr lang="en-US" b="0" i="0" dirty="0" smtClean="0"/>
              <a:t>, PRL (2010)</a:t>
            </a:r>
            <a:endParaRPr lang="en-US" b="0" i="0" dirty="0"/>
          </a:p>
        </p:txBody>
      </p:sp>
      <p:sp>
        <p:nvSpPr>
          <p:cNvPr id="25" name="TextBox 24"/>
          <p:cNvSpPr txBox="1"/>
          <p:nvPr/>
        </p:nvSpPr>
        <p:spPr>
          <a:xfrm>
            <a:off x="7619361" y="3924300"/>
            <a:ext cx="1384939" cy="338554"/>
          </a:xfrm>
          <a:prstGeom prst="rect">
            <a:avLst/>
          </a:prstGeom>
          <a:noFill/>
        </p:spPr>
        <p:txBody>
          <a:bodyPr wrap="square" rtlCol="0">
            <a:spAutoFit/>
          </a:bodyPr>
          <a:lstStyle/>
          <a:p>
            <a:pPr>
              <a:buNone/>
            </a:pPr>
            <a:r>
              <a:rPr lang="en-US" sz="1600" i="0" dirty="0" smtClean="0">
                <a:solidFill>
                  <a:srgbClr val="FF0000"/>
                </a:solidFill>
              </a:rPr>
              <a:t>EPH</a:t>
            </a:r>
            <a:endParaRPr lang="en-US" sz="1600" i="0" dirty="0">
              <a:solidFill>
                <a:srgbClr val="FF0000"/>
              </a:solidFill>
            </a:endParaRPr>
          </a:p>
        </p:txBody>
      </p:sp>
      <p:sp>
        <p:nvSpPr>
          <p:cNvPr id="27" name="TextBox 26"/>
          <p:cNvSpPr txBox="1"/>
          <p:nvPr/>
        </p:nvSpPr>
        <p:spPr>
          <a:xfrm>
            <a:off x="8000361" y="4572000"/>
            <a:ext cx="1384939" cy="338554"/>
          </a:xfrm>
          <a:prstGeom prst="rect">
            <a:avLst/>
          </a:prstGeom>
          <a:noFill/>
        </p:spPr>
        <p:txBody>
          <a:bodyPr wrap="square" rtlCol="0">
            <a:spAutoFit/>
          </a:bodyPr>
          <a:lstStyle/>
          <a:p>
            <a:pPr>
              <a:buNone/>
            </a:pPr>
            <a:r>
              <a:rPr lang="en-US" sz="1600" i="0" dirty="0" smtClean="0">
                <a:solidFill>
                  <a:srgbClr val="0816FF"/>
                </a:solidFill>
              </a:rPr>
              <a:t>H-mode</a:t>
            </a:r>
            <a:endParaRPr lang="en-US" sz="1600" i="0" dirty="0">
              <a:solidFill>
                <a:srgbClr val="0816FF"/>
              </a:solidFill>
            </a:endParaRPr>
          </a:p>
        </p:txBody>
      </p:sp>
      <p:sp>
        <p:nvSpPr>
          <p:cNvPr id="22" name="TextBox 21"/>
          <p:cNvSpPr txBox="1"/>
          <p:nvPr/>
        </p:nvSpPr>
        <p:spPr>
          <a:xfrm>
            <a:off x="3771900" y="3581400"/>
            <a:ext cx="736099" cy="338554"/>
          </a:xfrm>
          <a:prstGeom prst="rect">
            <a:avLst/>
          </a:prstGeom>
          <a:solidFill>
            <a:schemeClr val="bg1"/>
          </a:solidFill>
        </p:spPr>
        <p:txBody>
          <a:bodyPr wrap="none" rtlCol="0">
            <a:spAutoFit/>
          </a:bodyPr>
          <a:lstStyle/>
          <a:p>
            <a:pPr>
              <a:buNone/>
            </a:pPr>
            <a:r>
              <a:rPr lang="en-US" sz="1600" i="0" dirty="0" smtClean="0">
                <a:solidFill>
                  <a:schemeClr val="tx1"/>
                </a:solidFill>
              </a:rPr>
              <a:t>NSTX</a:t>
            </a:r>
            <a:endParaRPr lang="en-US" sz="1600" i="0" dirty="0">
              <a:solidFill>
                <a:schemeClr val="tx1"/>
              </a:solidFill>
            </a:endParaRPr>
          </a:p>
        </p:txBody>
      </p:sp>
      <p:sp>
        <p:nvSpPr>
          <p:cNvPr id="28" name="TextBox 27"/>
          <p:cNvSpPr txBox="1"/>
          <p:nvPr/>
        </p:nvSpPr>
        <p:spPr>
          <a:xfrm>
            <a:off x="5753100" y="3632200"/>
            <a:ext cx="736099" cy="338554"/>
          </a:xfrm>
          <a:prstGeom prst="rect">
            <a:avLst/>
          </a:prstGeom>
          <a:solidFill>
            <a:schemeClr val="bg1"/>
          </a:solidFill>
        </p:spPr>
        <p:txBody>
          <a:bodyPr wrap="none" rtlCol="0">
            <a:spAutoFit/>
          </a:bodyPr>
          <a:lstStyle/>
          <a:p>
            <a:pPr>
              <a:buNone/>
            </a:pPr>
            <a:r>
              <a:rPr lang="en-US" sz="1600" i="0" dirty="0" smtClean="0">
                <a:solidFill>
                  <a:schemeClr val="tx1"/>
                </a:solidFill>
              </a:rPr>
              <a:t>NSTX</a:t>
            </a:r>
            <a:endParaRPr lang="en-US" sz="1600" i="0" dirty="0">
              <a:solidFill>
                <a:schemeClr val="tx1"/>
              </a:solidFill>
            </a:endParaRPr>
          </a:p>
        </p:txBody>
      </p:sp>
    </p:spTree>
    <p:extLst>
      <p:ext uri="{BB962C8B-B14F-4D97-AF65-F5344CB8AC3E}">
        <p14:creationId xmlns:p14="http://schemas.microsoft.com/office/powerpoint/2010/main" val="3134414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080"/>
              </a:lnSpc>
              <a:spcBef>
                <a:spcPct val="0"/>
              </a:spcBef>
              <a:spcAft>
                <a:spcPts val="600"/>
              </a:spcAft>
              <a:buFontTx/>
              <a:buNone/>
            </a:pPr>
            <a:r>
              <a:rPr lang="en-US" sz="2800" i="0" dirty="0" smtClean="0">
                <a:solidFill>
                  <a:srgbClr val="0923FF"/>
                </a:solidFill>
              </a:rPr>
              <a:t>ST-FNSF has high P/R due to small R</a:t>
            </a:r>
          </a:p>
          <a:p>
            <a:pPr algn="ctr" eaLnBrk="0" hangingPunct="0">
              <a:lnSpc>
                <a:spcPts val="3080"/>
              </a:lnSpc>
              <a:spcBef>
                <a:spcPct val="0"/>
              </a:spcBef>
              <a:spcAft>
                <a:spcPts val="600"/>
              </a:spcAft>
              <a:buFontTx/>
              <a:buNone/>
            </a:pPr>
            <a:r>
              <a:rPr lang="en-US" sz="2400" i="0" dirty="0" smtClean="0">
                <a:solidFill>
                  <a:srgbClr val="FF0000"/>
                </a:solidFill>
              </a:rPr>
              <a:t>Innovative Heat Flux Mitigation via </a:t>
            </a:r>
            <a:r>
              <a:rPr lang="en-US" sz="2400" i="0" dirty="0" err="1" smtClean="0">
                <a:solidFill>
                  <a:srgbClr val="FF0000"/>
                </a:solidFill>
              </a:rPr>
              <a:t>Divertor</a:t>
            </a:r>
            <a:r>
              <a:rPr lang="en-US" sz="2400" i="0" dirty="0" smtClean="0">
                <a:solidFill>
                  <a:srgbClr val="FF0000"/>
                </a:solidFill>
              </a:rPr>
              <a:t> Flux Expansion</a:t>
            </a:r>
            <a:endParaRPr lang="en-US" sz="1600" i="0" dirty="0">
              <a:solidFill>
                <a:srgbClr val="FF0000"/>
              </a:solidFill>
              <a:latin typeface="Helvetica Neue" charset="0"/>
            </a:endParaRPr>
          </a:p>
        </p:txBody>
      </p:sp>
      <p:sp>
        <p:nvSpPr>
          <p:cNvPr id="2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37</a:t>
            </a:fld>
            <a:endParaRPr lang="en-US" sz="1400" b="0" dirty="0">
              <a:latin typeface="Times" charset="0"/>
            </a:endParaRPr>
          </a:p>
        </p:txBody>
      </p:sp>
      <p:sp>
        <p:nvSpPr>
          <p:cNvPr id="3" name="Rectangle 2"/>
          <p:cNvSpPr/>
          <p:nvPr/>
        </p:nvSpPr>
        <p:spPr>
          <a:xfrm>
            <a:off x="779780" y="4939062"/>
            <a:ext cx="2194560" cy="276999"/>
          </a:xfrm>
          <a:prstGeom prst="rect">
            <a:avLst/>
          </a:prstGeom>
        </p:spPr>
        <p:txBody>
          <a:bodyPr wrap="square">
            <a:spAutoFit/>
          </a:bodyPr>
          <a:lstStyle/>
          <a:p>
            <a:pPr lvl="0">
              <a:buNone/>
            </a:pPr>
            <a:r>
              <a:rPr lang="en-US" b="0" i="0" dirty="0">
                <a:solidFill>
                  <a:srgbClr val="000000"/>
                </a:solidFill>
              </a:rPr>
              <a:t>D. </a:t>
            </a:r>
            <a:r>
              <a:rPr lang="en-US" b="0" i="0" dirty="0" err="1">
                <a:solidFill>
                  <a:srgbClr val="000000"/>
                </a:solidFill>
              </a:rPr>
              <a:t>Ryutov</a:t>
            </a:r>
            <a:r>
              <a:rPr lang="en-US" b="0" i="0" dirty="0">
                <a:solidFill>
                  <a:srgbClr val="000000"/>
                </a:solidFill>
              </a:rPr>
              <a:t>, et al., </a:t>
            </a:r>
            <a:r>
              <a:rPr lang="en-US" b="0" i="0" dirty="0" err="1" smtClean="0">
                <a:solidFill>
                  <a:srgbClr val="000000"/>
                </a:solidFill>
              </a:rPr>
              <a:t>PoP</a:t>
            </a:r>
            <a:r>
              <a:rPr lang="en-US" b="0" i="0" dirty="0" smtClean="0">
                <a:solidFill>
                  <a:srgbClr val="000000"/>
                </a:solidFill>
              </a:rPr>
              <a:t> (</a:t>
            </a:r>
            <a:r>
              <a:rPr lang="en-US" b="0" i="0" dirty="0">
                <a:solidFill>
                  <a:srgbClr val="000000"/>
                </a:solidFill>
              </a:rPr>
              <a:t>2007</a:t>
            </a:r>
            <a:r>
              <a:rPr lang="en-US" b="0" i="0" dirty="0" smtClean="0">
                <a:solidFill>
                  <a:srgbClr val="000000"/>
                </a:solidFill>
              </a:rPr>
              <a:t>)</a:t>
            </a:r>
            <a:endParaRPr lang="en-US" b="0" i="0" dirty="0">
              <a:solidFill>
                <a:srgbClr val="000000"/>
              </a:solidFill>
            </a:endParaRPr>
          </a:p>
        </p:txBody>
      </p:sp>
      <p:sp>
        <p:nvSpPr>
          <p:cNvPr id="9" name="Rectangle 8"/>
          <p:cNvSpPr/>
          <p:nvPr/>
        </p:nvSpPr>
        <p:spPr>
          <a:xfrm>
            <a:off x="3660140" y="4939062"/>
            <a:ext cx="2377440" cy="276999"/>
          </a:xfrm>
          <a:prstGeom prst="rect">
            <a:avLst/>
          </a:prstGeom>
        </p:spPr>
        <p:txBody>
          <a:bodyPr wrap="square">
            <a:spAutoFit/>
          </a:bodyPr>
          <a:lstStyle/>
          <a:p>
            <a:pPr lvl="0">
              <a:buNone/>
            </a:pPr>
            <a:r>
              <a:rPr lang="en-US" b="0" i="0" dirty="0" smtClean="0">
                <a:solidFill>
                  <a:srgbClr val="000000"/>
                </a:solidFill>
              </a:rPr>
              <a:t>P.M</a:t>
            </a:r>
            <a:r>
              <a:rPr lang="en-US" b="0" i="0" dirty="0">
                <a:solidFill>
                  <a:srgbClr val="000000"/>
                </a:solidFill>
              </a:rPr>
              <a:t>. </a:t>
            </a:r>
            <a:r>
              <a:rPr lang="en-US" b="0" i="0" dirty="0" err="1">
                <a:solidFill>
                  <a:srgbClr val="000000"/>
                </a:solidFill>
              </a:rPr>
              <a:t>Valanju</a:t>
            </a:r>
            <a:r>
              <a:rPr lang="en-US" b="0" i="0" dirty="0">
                <a:solidFill>
                  <a:srgbClr val="000000"/>
                </a:solidFill>
              </a:rPr>
              <a:t>, et al., </a:t>
            </a:r>
            <a:r>
              <a:rPr lang="en-US" b="0" i="0" dirty="0" err="1">
                <a:solidFill>
                  <a:srgbClr val="000000"/>
                </a:solidFill>
              </a:rPr>
              <a:t>PoP</a:t>
            </a:r>
            <a:r>
              <a:rPr lang="en-US" b="0" i="0" dirty="0">
                <a:solidFill>
                  <a:srgbClr val="000000"/>
                </a:solidFill>
              </a:rPr>
              <a:t> (2009).</a:t>
            </a:r>
          </a:p>
        </p:txBody>
      </p:sp>
      <p:sp>
        <p:nvSpPr>
          <p:cNvPr id="10" name="Rectangle 9"/>
          <p:cNvSpPr/>
          <p:nvPr/>
        </p:nvSpPr>
        <p:spPr>
          <a:xfrm>
            <a:off x="6322060" y="4939062"/>
            <a:ext cx="2733040" cy="276999"/>
          </a:xfrm>
          <a:prstGeom prst="rect">
            <a:avLst/>
          </a:prstGeom>
        </p:spPr>
        <p:txBody>
          <a:bodyPr wrap="square">
            <a:spAutoFit/>
          </a:bodyPr>
          <a:lstStyle/>
          <a:p>
            <a:pPr lvl="0">
              <a:buNone/>
            </a:pPr>
            <a:r>
              <a:rPr lang="en-US" b="0" i="0" dirty="0" err="1" smtClean="0">
                <a:solidFill>
                  <a:srgbClr val="000000"/>
                </a:solidFill>
              </a:rPr>
              <a:t>Kotschenreuther</a:t>
            </a:r>
            <a:r>
              <a:rPr lang="en-US" b="0" i="0" dirty="0" smtClean="0">
                <a:solidFill>
                  <a:srgbClr val="000000"/>
                </a:solidFill>
              </a:rPr>
              <a:t>, et al., </a:t>
            </a:r>
            <a:r>
              <a:rPr lang="en-US" b="0" i="0" dirty="0" err="1" smtClean="0">
                <a:solidFill>
                  <a:srgbClr val="000000"/>
                </a:solidFill>
              </a:rPr>
              <a:t>PoP</a:t>
            </a:r>
            <a:r>
              <a:rPr lang="en-US" b="0" i="0" dirty="0" smtClean="0">
                <a:solidFill>
                  <a:srgbClr val="000000"/>
                </a:solidFill>
              </a:rPr>
              <a:t> (2007)</a:t>
            </a:r>
            <a:endParaRPr lang="en-US" b="0" i="0" dirty="0">
              <a:solidFill>
                <a:srgbClr val="000000"/>
              </a:solidFill>
            </a:endParaRPr>
          </a:p>
        </p:txBody>
      </p:sp>
      <p:sp>
        <p:nvSpPr>
          <p:cNvPr id="20" name="Rectangle 19"/>
          <p:cNvSpPr/>
          <p:nvPr/>
        </p:nvSpPr>
        <p:spPr bwMode="auto">
          <a:xfrm>
            <a:off x="3454400" y="4318000"/>
            <a:ext cx="304800" cy="2540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4" name="Rectangle 23"/>
          <p:cNvSpPr/>
          <p:nvPr/>
        </p:nvSpPr>
        <p:spPr>
          <a:xfrm>
            <a:off x="1114970" y="4034721"/>
            <a:ext cx="184666" cy="307777"/>
          </a:xfrm>
          <a:prstGeom prst="rect">
            <a:avLst/>
          </a:prstGeom>
          <a:solidFill>
            <a:schemeClr val="bg1"/>
          </a:solidFill>
        </p:spPr>
        <p:txBody>
          <a:bodyPr wrap="none">
            <a:spAutoFit/>
          </a:bodyPr>
          <a:lstStyle/>
          <a:p>
            <a:pPr>
              <a:buNone/>
            </a:pPr>
            <a:endParaRPr lang="en-US" sz="1400" dirty="0"/>
          </a:p>
        </p:txBody>
      </p:sp>
      <p:sp>
        <p:nvSpPr>
          <p:cNvPr id="27" name="Rectangle 26"/>
          <p:cNvSpPr/>
          <p:nvPr/>
        </p:nvSpPr>
        <p:spPr>
          <a:xfrm>
            <a:off x="228600" y="914709"/>
            <a:ext cx="8420100" cy="707886"/>
          </a:xfrm>
          <a:prstGeom prst="rect">
            <a:avLst/>
          </a:prstGeom>
        </p:spPr>
        <p:txBody>
          <a:bodyPr wrap="square">
            <a:spAutoFit/>
          </a:bodyPr>
          <a:lstStyle/>
          <a:p>
            <a:pPr>
              <a:buNone/>
            </a:pPr>
            <a:r>
              <a:rPr lang="en-US" sz="2000" i="0" dirty="0" smtClean="0">
                <a:solidFill>
                  <a:schemeClr val="tx1"/>
                </a:solidFill>
                <a:ea typeface="ÇlÇr ñæí©" charset="0"/>
                <a:cs typeface="Times New Roman"/>
              </a:rPr>
              <a:t>Lower </a:t>
            </a:r>
            <a:r>
              <a:rPr lang="en-US" sz="2000" i="0" dirty="0" err="1" smtClean="0">
                <a:solidFill>
                  <a:schemeClr val="tx1"/>
                </a:solidFill>
                <a:ea typeface="ÇlÇr ñæí©" charset="0"/>
                <a:cs typeface="Times New Roman"/>
              </a:rPr>
              <a:t>toroidal</a:t>
            </a:r>
            <a:r>
              <a:rPr lang="en-US" sz="2000" i="0" dirty="0" smtClean="0">
                <a:solidFill>
                  <a:schemeClr val="tx1"/>
                </a:solidFill>
                <a:ea typeface="ÇlÇr ñæí©" charset="0"/>
                <a:cs typeface="Times New Roman"/>
              </a:rPr>
              <a:t> field of outboard </a:t>
            </a:r>
            <a:r>
              <a:rPr lang="en-US" sz="2000" i="0" dirty="0" err="1" smtClean="0">
                <a:solidFill>
                  <a:schemeClr val="tx1"/>
                </a:solidFill>
                <a:ea typeface="ÇlÇr ñæí©" charset="0"/>
                <a:cs typeface="Times New Roman"/>
              </a:rPr>
              <a:t>divertor</a:t>
            </a:r>
            <a:r>
              <a:rPr lang="en-US" sz="2000" i="0" dirty="0" smtClean="0">
                <a:solidFill>
                  <a:schemeClr val="tx1"/>
                </a:solidFill>
                <a:ea typeface="ÇlÇr ñæí©" charset="0"/>
                <a:cs typeface="Times New Roman"/>
              </a:rPr>
              <a:t> leg of STs facilitates heat flux mitigation by </a:t>
            </a:r>
            <a:r>
              <a:rPr lang="en-US" sz="2000" i="0" dirty="0" err="1" smtClean="0">
                <a:solidFill>
                  <a:schemeClr val="tx1"/>
                </a:solidFill>
                <a:ea typeface="ÇlÇr ñæí©" charset="0"/>
                <a:cs typeface="Times New Roman"/>
              </a:rPr>
              <a:t>divertor</a:t>
            </a:r>
            <a:r>
              <a:rPr lang="en-US" sz="2000" i="0" dirty="0" smtClean="0">
                <a:solidFill>
                  <a:schemeClr val="tx1"/>
                </a:solidFill>
                <a:ea typeface="ÇlÇr ñæí©" charset="0"/>
                <a:cs typeface="Times New Roman"/>
              </a:rPr>
              <a:t> flux expansion solutions</a:t>
            </a:r>
            <a:endParaRPr lang="en-US" sz="2000" dirty="0"/>
          </a:p>
        </p:txBody>
      </p:sp>
      <p:sp>
        <p:nvSpPr>
          <p:cNvPr id="36" name="Rectangle 35"/>
          <p:cNvSpPr/>
          <p:nvPr/>
        </p:nvSpPr>
        <p:spPr>
          <a:xfrm>
            <a:off x="3578860" y="1755988"/>
            <a:ext cx="2656840" cy="338554"/>
          </a:xfrm>
          <a:prstGeom prst="rect">
            <a:avLst/>
          </a:prstGeom>
        </p:spPr>
        <p:txBody>
          <a:bodyPr wrap="square">
            <a:spAutoFit/>
          </a:bodyPr>
          <a:lstStyle/>
          <a:p>
            <a:pPr lvl="0">
              <a:buNone/>
            </a:pPr>
            <a:r>
              <a:rPr lang="en-US" sz="1600" i="0" dirty="0" smtClean="0">
                <a:solidFill>
                  <a:srgbClr val="000000"/>
                </a:solidFill>
              </a:rPr>
              <a:t>X-</a:t>
            </a:r>
            <a:r>
              <a:rPr lang="en-US" sz="1600" i="0" dirty="0" err="1" smtClean="0">
                <a:solidFill>
                  <a:srgbClr val="000000"/>
                </a:solidFill>
              </a:rPr>
              <a:t>Divertor</a:t>
            </a:r>
            <a:r>
              <a:rPr lang="en-US" sz="1600" i="0" dirty="0" smtClean="0">
                <a:solidFill>
                  <a:srgbClr val="000000"/>
                </a:solidFill>
              </a:rPr>
              <a:t>: CREST</a:t>
            </a:r>
            <a:endParaRPr lang="en-US" sz="1600" b="0" i="0" dirty="0">
              <a:solidFill>
                <a:srgbClr val="000000"/>
              </a:solidFill>
            </a:endParaRPr>
          </a:p>
        </p:txBody>
      </p:sp>
      <p:sp>
        <p:nvSpPr>
          <p:cNvPr id="8" name="Rectangle 7"/>
          <p:cNvSpPr/>
          <p:nvPr/>
        </p:nvSpPr>
        <p:spPr>
          <a:xfrm>
            <a:off x="1127670" y="1740599"/>
            <a:ext cx="2237829" cy="338554"/>
          </a:xfrm>
          <a:prstGeom prst="rect">
            <a:avLst/>
          </a:prstGeom>
        </p:spPr>
        <p:txBody>
          <a:bodyPr wrap="square">
            <a:spAutoFit/>
          </a:bodyPr>
          <a:lstStyle/>
          <a:p>
            <a:pPr>
              <a:buNone/>
            </a:pPr>
            <a:r>
              <a:rPr lang="en-US" sz="1600" i="0" dirty="0" smtClean="0">
                <a:solidFill>
                  <a:schemeClr val="tx1"/>
                </a:solidFill>
                <a:ea typeface="ÇlÇr ñæí©" charset="0"/>
                <a:cs typeface="Times New Roman"/>
              </a:rPr>
              <a:t>Snow-flake</a:t>
            </a:r>
            <a:endParaRPr lang="en-US" sz="1600" dirty="0"/>
          </a:p>
        </p:txBody>
      </p:sp>
      <p:sp>
        <p:nvSpPr>
          <p:cNvPr id="37" name="Rectangle 36"/>
          <p:cNvSpPr/>
          <p:nvPr/>
        </p:nvSpPr>
        <p:spPr>
          <a:xfrm>
            <a:off x="6636065" y="1740599"/>
            <a:ext cx="2368235" cy="338554"/>
          </a:xfrm>
          <a:prstGeom prst="rect">
            <a:avLst/>
          </a:prstGeom>
          <a:solidFill>
            <a:schemeClr val="bg1"/>
          </a:solidFill>
        </p:spPr>
        <p:txBody>
          <a:bodyPr wrap="square">
            <a:spAutoFit/>
          </a:bodyPr>
          <a:lstStyle/>
          <a:p>
            <a:pPr>
              <a:buNone/>
            </a:pPr>
            <a:r>
              <a:rPr lang="en-US" sz="1600" i="0" dirty="0" smtClean="0">
                <a:solidFill>
                  <a:schemeClr val="tx1"/>
                </a:solidFill>
                <a:ea typeface="ÇlÇr ñæí©" charset="0"/>
                <a:cs typeface="Times New Roman"/>
              </a:rPr>
              <a:t>Super-X: MAST-U </a:t>
            </a:r>
            <a:endParaRPr lang="en-US" sz="1600" dirty="0"/>
          </a:p>
        </p:txBody>
      </p:sp>
      <p:sp>
        <p:nvSpPr>
          <p:cNvPr id="22" name="Rectangle 21"/>
          <p:cNvSpPr/>
          <p:nvPr/>
        </p:nvSpPr>
        <p:spPr>
          <a:xfrm>
            <a:off x="1168400" y="5484168"/>
            <a:ext cx="7391400" cy="646331"/>
          </a:xfrm>
          <a:prstGeom prst="rect">
            <a:avLst/>
          </a:prstGeom>
          <a:solidFill>
            <a:srgbClr val="FFF9AD"/>
          </a:solidFill>
          <a:ln>
            <a:solidFill>
              <a:srgbClr val="000000"/>
            </a:solidFill>
          </a:ln>
        </p:spPr>
        <p:txBody>
          <a:bodyPr wrap="square">
            <a:spAutoFit/>
          </a:bodyPr>
          <a:lstStyle/>
          <a:p>
            <a:pPr>
              <a:buNone/>
            </a:pPr>
            <a:r>
              <a:rPr lang="en-US" sz="1800" i="0" dirty="0" smtClean="0">
                <a:solidFill>
                  <a:schemeClr val="tx1"/>
                </a:solidFill>
                <a:latin typeface="+mn-lt"/>
                <a:ea typeface="ÇlÇr ñæí©" charset="0"/>
                <a:cs typeface="Times New Roman"/>
              </a:rPr>
              <a:t>Major mission of MAST-U is to investigate up-down symmetric Super-X configuration.</a:t>
            </a:r>
            <a:r>
              <a:rPr lang="en-US" sz="1800" baseline="30000" dirty="0"/>
              <a:t> </a:t>
            </a:r>
            <a:r>
              <a:rPr lang="en-US" sz="1800" dirty="0" smtClean="0"/>
              <a:t> </a:t>
            </a:r>
            <a:r>
              <a:rPr lang="en-US" sz="1800" i="0" dirty="0" smtClean="0">
                <a:solidFill>
                  <a:schemeClr val="tx1"/>
                </a:solidFill>
              </a:rPr>
              <a:t>NSTX </a:t>
            </a:r>
            <a:r>
              <a:rPr lang="en-US" sz="1800" i="0" dirty="0">
                <a:solidFill>
                  <a:schemeClr val="tx1"/>
                </a:solidFill>
              </a:rPr>
              <a:t>explored Snow-flake / X-</a:t>
            </a:r>
            <a:r>
              <a:rPr lang="en-US" sz="1800" i="0" dirty="0" err="1" smtClean="0">
                <a:solidFill>
                  <a:schemeClr val="tx1"/>
                </a:solidFill>
              </a:rPr>
              <a:t>divertor</a:t>
            </a:r>
            <a:r>
              <a:rPr lang="en-US" sz="1800" i="0" dirty="0" smtClean="0">
                <a:solidFill>
                  <a:schemeClr val="tx1"/>
                </a:solidFill>
              </a:rPr>
              <a:t>.</a:t>
            </a:r>
            <a:endParaRPr lang="en-US" sz="1800" i="0" dirty="0" smtClean="0">
              <a:solidFill>
                <a:schemeClr val="tx1"/>
              </a:solidFill>
              <a:latin typeface="+mn-lt"/>
              <a:ea typeface="ÇlÇr ñæí©" charset="0"/>
              <a:cs typeface="Times New Roman"/>
            </a:endParaRPr>
          </a:p>
        </p:txBody>
      </p:sp>
      <p:pic>
        <p:nvPicPr>
          <p:cNvPr id="23" name="Picture 2" descr="iaea14-talk-ryutov-snowflak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0967" y="2116361"/>
            <a:ext cx="1782233" cy="27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388101" y="2291785"/>
            <a:ext cx="2109549" cy="2496115"/>
          </a:xfrm>
          <a:prstGeom prst="rect">
            <a:avLst/>
          </a:prstGeom>
        </p:spPr>
      </p:pic>
      <p:pic>
        <p:nvPicPr>
          <p:cNvPr id="6" name="Picture 5"/>
          <p:cNvPicPr>
            <a:picLocks noChangeAspect="1"/>
          </p:cNvPicPr>
          <p:nvPr/>
        </p:nvPicPr>
        <p:blipFill>
          <a:blip r:embed="rId4"/>
          <a:stretch>
            <a:fillRect/>
          </a:stretch>
        </p:blipFill>
        <p:spPr>
          <a:xfrm>
            <a:off x="3542812" y="2362199"/>
            <a:ext cx="2083288" cy="2298699"/>
          </a:xfrm>
          <a:prstGeom prst="rect">
            <a:avLst/>
          </a:prstGeom>
        </p:spPr>
      </p:pic>
      <p:sp>
        <p:nvSpPr>
          <p:cNvPr id="7" name="Rectangle 6"/>
          <p:cNvSpPr/>
          <p:nvPr/>
        </p:nvSpPr>
        <p:spPr bwMode="auto">
          <a:xfrm>
            <a:off x="4368800" y="2971800"/>
            <a:ext cx="1346200" cy="3048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Tree>
    <p:extLst>
      <p:ext uri="{BB962C8B-B14F-4D97-AF65-F5344CB8AC3E}">
        <p14:creationId xmlns:p14="http://schemas.microsoft.com/office/powerpoint/2010/main" val="1265473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a:lnSpc>
                <a:spcPts val="2680"/>
              </a:lnSpc>
              <a:spcAft>
                <a:spcPts val="0"/>
              </a:spcAft>
              <a:buNone/>
            </a:pPr>
            <a:r>
              <a:rPr lang="en-US" sz="2400" i="0" dirty="0" err="1">
                <a:solidFill>
                  <a:srgbClr val="0816FF"/>
                </a:solidFill>
                <a:ea typeface="ÇlÇr ñæí©" charset="0"/>
                <a:cs typeface="Times New Roman"/>
              </a:rPr>
              <a:t>Divertor</a:t>
            </a:r>
            <a:r>
              <a:rPr lang="en-US" sz="2400" i="0" dirty="0">
                <a:solidFill>
                  <a:srgbClr val="0816FF"/>
                </a:solidFill>
                <a:ea typeface="ÇlÇr ñæí©" charset="0"/>
                <a:cs typeface="Times New Roman"/>
              </a:rPr>
              <a:t> flux expansion of ~ 50 achieved with </a:t>
            </a:r>
            <a:endParaRPr lang="en-US" sz="2400" i="0" dirty="0" smtClean="0">
              <a:solidFill>
                <a:srgbClr val="0816FF"/>
              </a:solidFill>
              <a:ea typeface="ÇlÇr ñæí©" charset="0"/>
              <a:cs typeface="Times New Roman"/>
            </a:endParaRPr>
          </a:p>
          <a:p>
            <a:pPr algn="ctr">
              <a:lnSpc>
                <a:spcPts val="2680"/>
              </a:lnSpc>
              <a:spcAft>
                <a:spcPts val="0"/>
              </a:spcAft>
              <a:buNone/>
            </a:pPr>
            <a:r>
              <a:rPr lang="en-US" sz="2400" i="0" dirty="0" smtClean="0">
                <a:solidFill>
                  <a:srgbClr val="0816FF"/>
                </a:solidFill>
                <a:ea typeface="ÇlÇr ñæí©" charset="0"/>
                <a:cs typeface="Times New Roman"/>
              </a:rPr>
              <a:t>Snow Flake </a:t>
            </a:r>
            <a:r>
              <a:rPr lang="en-US" sz="2400" i="0" dirty="0" err="1" smtClean="0">
                <a:solidFill>
                  <a:srgbClr val="0816FF"/>
                </a:solidFill>
                <a:ea typeface="ÇlÇr ñæí©" charset="0"/>
                <a:cs typeface="Times New Roman"/>
              </a:rPr>
              <a:t>Divertor</a:t>
            </a:r>
            <a:r>
              <a:rPr lang="en-US" sz="2400" i="0" dirty="0" smtClean="0">
                <a:solidFill>
                  <a:srgbClr val="0816FF"/>
                </a:solidFill>
                <a:ea typeface="ÇlÇr ñæí©" charset="0"/>
                <a:cs typeface="Times New Roman"/>
              </a:rPr>
              <a:t> with large heat flux reduction in </a:t>
            </a:r>
            <a:r>
              <a:rPr lang="en-US" sz="2400" i="0" dirty="0">
                <a:solidFill>
                  <a:srgbClr val="0816FF"/>
                </a:solidFill>
                <a:ea typeface="ÇlÇr ñæí©" charset="0"/>
                <a:cs typeface="Times New Roman"/>
              </a:rPr>
              <a:t>NSTX </a:t>
            </a:r>
            <a:endParaRPr lang="en-US" sz="2400" dirty="0">
              <a:solidFill>
                <a:srgbClr val="0816FF"/>
              </a:solidFill>
            </a:endParaRPr>
          </a:p>
        </p:txBody>
      </p:sp>
      <p:sp>
        <p:nvSpPr>
          <p:cNvPr id="2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38</a:t>
            </a:fld>
            <a:endParaRPr lang="en-US" sz="1400" b="0" dirty="0">
              <a:latin typeface="Times" charset="0"/>
            </a:endParaRPr>
          </a:p>
        </p:txBody>
      </p:sp>
      <p:sp>
        <p:nvSpPr>
          <p:cNvPr id="20" name="Rectangle 19"/>
          <p:cNvSpPr/>
          <p:nvPr/>
        </p:nvSpPr>
        <p:spPr bwMode="auto">
          <a:xfrm>
            <a:off x="3454400" y="4318000"/>
            <a:ext cx="304800" cy="2540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2" name="Rectangle 11"/>
          <p:cNvSpPr/>
          <p:nvPr/>
        </p:nvSpPr>
        <p:spPr bwMode="auto">
          <a:xfrm>
            <a:off x="6273800" y="1727200"/>
            <a:ext cx="152400" cy="1143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3" name="Rectangle 22"/>
          <p:cNvSpPr/>
          <p:nvPr/>
        </p:nvSpPr>
        <p:spPr bwMode="auto">
          <a:xfrm>
            <a:off x="5969000" y="3975100"/>
            <a:ext cx="152400" cy="1143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4" name="Rectangle 23"/>
          <p:cNvSpPr/>
          <p:nvPr/>
        </p:nvSpPr>
        <p:spPr>
          <a:xfrm>
            <a:off x="1114970" y="4034721"/>
            <a:ext cx="184666" cy="307777"/>
          </a:xfrm>
          <a:prstGeom prst="rect">
            <a:avLst/>
          </a:prstGeom>
          <a:solidFill>
            <a:schemeClr val="bg1"/>
          </a:solidFill>
        </p:spPr>
        <p:txBody>
          <a:bodyPr wrap="none">
            <a:spAutoFit/>
          </a:bodyPr>
          <a:lstStyle/>
          <a:p>
            <a:pPr>
              <a:buNone/>
            </a:pPr>
            <a:endParaRPr lang="en-US" sz="1400" dirty="0"/>
          </a:p>
        </p:txBody>
      </p:sp>
      <p:sp>
        <p:nvSpPr>
          <p:cNvPr id="22" name="Rectangle 21"/>
          <p:cNvSpPr/>
          <p:nvPr/>
        </p:nvSpPr>
        <p:spPr>
          <a:xfrm>
            <a:off x="5016500" y="2385368"/>
            <a:ext cx="3771900" cy="2677656"/>
          </a:xfrm>
          <a:prstGeom prst="rect">
            <a:avLst/>
          </a:prstGeom>
          <a:solidFill>
            <a:srgbClr val="FFF9AD"/>
          </a:solidFill>
          <a:ln>
            <a:solidFill>
              <a:srgbClr val="000000"/>
            </a:solidFill>
          </a:ln>
        </p:spPr>
        <p:txBody>
          <a:bodyPr wrap="square">
            <a:spAutoFit/>
          </a:bodyPr>
          <a:lstStyle/>
          <a:p>
            <a:pPr>
              <a:spcAft>
                <a:spcPts val="1200"/>
              </a:spcAft>
              <a:buNone/>
            </a:pPr>
            <a:r>
              <a:rPr lang="en-US" sz="2000" i="0" dirty="0">
                <a:solidFill>
                  <a:schemeClr val="tx1"/>
                </a:solidFill>
                <a:ea typeface="ÇlÇr ñæí©" charset="0"/>
                <a:cs typeface="Times New Roman"/>
              </a:rPr>
              <a:t>NSTX-U will investigate </a:t>
            </a:r>
            <a:r>
              <a:rPr lang="en-US" sz="2000" i="0" dirty="0" smtClean="0">
                <a:solidFill>
                  <a:schemeClr val="tx1"/>
                </a:solidFill>
                <a:ea typeface="ÇlÇr ñæí©" charset="0"/>
                <a:cs typeface="Times New Roman"/>
              </a:rPr>
              <a:t>novel </a:t>
            </a:r>
            <a:r>
              <a:rPr lang="en-US" sz="2000" i="0" dirty="0" err="1" smtClean="0">
                <a:solidFill>
                  <a:schemeClr val="tx1"/>
                </a:solidFill>
                <a:ea typeface="ÇlÇr ñæí©" charset="0"/>
                <a:cs typeface="Times New Roman"/>
              </a:rPr>
              <a:t>divertor</a:t>
            </a:r>
            <a:r>
              <a:rPr lang="en-US" sz="2000" i="0" dirty="0" smtClean="0">
                <a:solidFill>
                  <a:schemeClr val="tx1"/>
                </a:solidFill>
                <a:ea typeface="ÇlÇr ñæí©" charset="0"/>
                <a:cs typeface="Times New Roman"/>
              </a:rPr>
              <a:t> </a:t>
            </a:r>
            <a:r>
              <a:rPr lang="en-US" sz="2000" i="0" dirty="0">
                <a:solidFill>
                  <a:schemeClr val="tx1"/>
                </a:solidFill>
                <a:ea typeface="ÇlÇr ñæí©" charset="0"/>
                <a:cs typeface="Times New Roman"/>
              </a:rPr>
              <a:t>heat flux mitigation concepts needed for FNSF and  Demo</a:t>
            </a:r>
            <a:r>
              <a:rPr lang="en-US" sz="2000" i="0" dirty="0" smtClean="0">
                <a:solidFill>
                  <a:schemeClr val="tx1"/>
                </a:solidFill>
                <a:ea typeface="ÇlÇr ñæí©" charset="0"/>
                <a:cs typeface="Times New Roman"/>
              </a:rPr>
              <a:t>.</a:t>
            </a:r>
            <a:endParaRPr lang="en-US" sz="2000" i="0" dirty="0" smtClean="0">
              <a:solidFill>
                <a:schemeClr val="tx1"/>
              </a:solidFill>
              <a:latin typeface="+mn-lt"/>
              <a:ea typeface="ÇlÇr ñæí©" charset="0"/>
              <a:cs typeface="Times New Roman"/>
            </a:endParaRPr>
          </a:p>
          <a:p>
            <a:pPr marL="182880" indent="-822960">
              <a:spcAft>
                <a:spcPts val="1200"/>
              </a:spcAft>
              <a:buNone/>
            </a:pPr>
            <a:r>
              <a:rPr lang="en-US" sz="2000" i="0" dirty="0" smtClean="0">
                <a:solidFill>
                  <a:schemeClr val="tx1"/>
                </a:solidFill>
                <a:latin typeface="+mn-lt"/>
                <a:ea typeface="ÇlÇr ñæí©" charset="0"/>
                <a:cs typeface="Times New Roman"/>
              </a:rPr>
              <a:t>• Up-and-down symmetric Snow Flake / x-</a:t>
            </a:r>
            <a:r>
              <a:rPr lang="en-US" sz="2000" i="0" dirty="0" err="1" smtClean="0">
                <a:solidFill>
                  <a:schemeClr val="tx1"/>
                </a:solidFill>
                <a:latin typeface="+mn-lt"/>
                <a:ea typeface="ÇlÇr ñæí©" charset="0"/>
                <a:cs typeface="Times New Roman"/>
              </a:rPr>
              <a:t>Divertors</a:t>
            </a:r>
            <a:r>
              <a:rPr lang="en-US" sz="2000" i="0" dirty="0" smtClean="0">
                <a:solidFill>
                  <a:schemeClr val="tx1"/>
                </a:solidFill>
                <a:latin typeface="+mn-lt"/>
                <a:ea typeface="ÇlÇr ñæí©" charset="0"/>
                <a:cs typeface="Times New Roman"/>
              </a:rPr>
              <a:t> </a:t>
            </a:r>
          </a:p>
          <a:p>
            <a:pPr marL="182880" indent="-822960">
              <a:spcAft>
                <a:spcPts val="1200"/>
              </a:spcAft>
              <a:buNone/>
            </a:pPr>
            <a:r>
              <a:rPr lang="en-US" sz="2000" i="0" dirty="0" smtClean="0">
                <a:solidFill>
                  <a:schemeClr val="tx1"/>
                </a:solidFill>
                <a:latin typeface="+mn-lt"/>
                <a:ea typeface="ÇlÇr ñæí©" charset="0"/>
                <a:cs typeface="Times New Roman"/>
              </a:rPr>
              <a:t>• Lithium + high-z metal PFCs</a:t>
            </a:r>
          </a:p>
        </p:txBody>
      </p:sp>
      <p:grpSp>
        <p:nvGrpSpPr>
          <p:cNvPr id="11" name="Group 10"/>
          <p:cNvGrpSpPr/>
          <p:nvPr/>
        </p:nvGrpSpPr>
        <p:grpSpPr>
          <a:xfrm>
            <a:off x="139700" y="994946"/>
            <a:ext cx="4639235" cy="5546637"/>
            <a:chOff x="4419600" y="880646"/>
            <a:chExt cx="4639235" cy="5546637"/>
          </a:xfrm>
        </p:grpSpPr>
        <p:pic>
          <p:nvPicPr>
            <p:cNvPr id="13" name="Picture 12"/>
            <p:cNvPicPr>
              <a:picLocks noChangeAspect="1" noChangeArrowheads="1"/>
            </p:cNvPicPr>
            <p:nvPr/>
          </p:nvPicPr>
          <p:blipFill>
            <a:blip r:embed="rId2" cstate="print"/>
            <a:srcRect/>
            <a:stretch>
              <a:fillRect/>
            </a:stretch>
          </p:blipFill>
          <p:spPr bwMode="auto">
            <a:xfrm>
              <a:off x="4791635" y="3735665"/>
              <a:ext cx="4267200" cy="2691618"/>
            </a:xfrm>
            <a:prstGeom prst="rect">
              <a:avLst/>
            </a:prstGeom>
            <a:noFill/>
            <a:ln w="9525">
              <a:noFill/>
              <a:miter lim="800000"/>
              <a:headEnd/>
              <a:tailEnd/>
            </a:ln>
          </p:spPr>
        </p:pic>
        <p:sp>
          <p:nvSpPr>
            <p:cNvPr id="14" name="TextBox 13"/>
            <p:cNvSpPr txBox="1"/>
            <p:nvPr/>
          </p:nvSpPr>
          <p:spPr>
            <a:xfrm rot="16200000">
              <a:off x="3268644" y="4718152"/>
              <a:ext cx="2640466" cy="338554"/>
            </a:xfrm>
            <a:prstGeom prst="rect">
              <a:avLst/>
            </a:prstGeom>
            <a:solidFill>
              <a:schemeClr val="bg1"/>
            </a:solidFill>
          </p:spPr>
          <p:txBody>
            <a:bodyPr wrap="none" rtlCol="0">
              <a:spAutoFit/>
            </a:bodyPr>
            <a:lstStyle/>
            <a:p>
              <a:pPr>
                <a:buFontTx/>
                <a:buNone/>
              </a:pPr>
              <a:r>
                <a:rPr lang="en-US" sz="1600" dirty="0" err="1" smtClean="0">
                  <a:solidFill>
                    <a:srgbClr val="000000"/>
                  </a:solidFill>
                </a:rPr>
                <a:t>Divertor</a:t>
              </a:r>
              <a:r>
                <a:rPr lang="en-US" sz="1600" dirty="0" smtClean="0">
                  <a:solidFill>
                    <a:srgbClr val="000000"/>
                  </a:solidFill>
                </a:rPr>
                <a:t> heat flux (MW/m</a:t>
              </a:r>
              <a:r>
                <a:rPr lang="en-US" sz="1600" baseline="30000" dirty="0" smtClean="0">
                  <a:solidFill>
                    <a:srgbClr val="000000"/>
                  </a:solidFill>
                </a:rPr>
                <a:t>2</a:t>
              </a:r>
              <a:r>
                <a:rPr lang="en-US" sz="1600" dirty="0" smtClean="0">
                  <a:solidFill>
                    <a:srgbClr val="000000"/>
                  </a:solidFill>
                </a:rPr>
                <a:t>)</a:t>
              </a:r>
              <a:endParaRPr lang="en-US" sz="1600" dirty="0">
                <a:solidFill>
                  <a:srgbClr val="000000"/>
                </a:solidFill>
              </a:endParaRPr>
            </a:p>
          </p:txBody>
        </p:sp>
        <p:pic>
          <p:nvPicPr>
            <p:cNvPr id="15" name="Picture 14" descr="xp924-135485-300-eps10.png"/>
            <p:cNvPicPr>
              <a:picLocks noChangeAspect="1"/>
            </p:cNvPicPr>
            <p:nvPr/>
          </p:nvPicPr>
          <p:blipFill>
            <a:blip r:embed="rId3" cstate="print"/>
            <a:stretch>
              <a:fillRect/>
            </a:stretch>
          </p:blipFill>
          <p:spPr>
            <a:xfrm>
              <a:off x="5470321" y="1263160"/>
              <a:ext cx="2935231" cy="2341862"/>
            </a:xfrm>
            <a:prstGeom prst="rect">
              <a:avLst/>
            </a:prstGeom>
          </p:spPr>
        </p:pic>
        <p:sp>
          <p:nvSpPr>
            <p:cNvPr id="16" name="TextBox 15"/>
            <p:cNvSpPr txBox="1"/>
            <p:nvPr/>
          </p:nvSpPr>
          <p:spPr>
            <a:xfrm>
              <a:off x="5648152" y="880646"/>
              <a:ext cx="2907567" cy="338554"/>
            </a:xfrm>
            <a:prstGeom prst="rect">
              <a:avLst/>
            </a:prstGeom>
            <a:solidFill>
              <a:schemeClr val="bg1"/>
            </a:solidFill>
          </p:spPr>
          <p:txBody>
            <a:bodyPr wrap="none" rtlCol="0">
              <a:spAutoFit/>
            </a:bodyPr>
            <a:lstStyle/>
            <a:p>
              <a:pPr>
                <a:buFontTx/>
                <a:buNone/>
              </a:pPr>
              <a:r>
                <a:rPr lang="en-US" sz="1600" i="0" dirty="0" smtClean="0">
                  <a:solidFill>
                    <a:srgbClr val="0000FF"/>
                  </a:solidFill>
                </a:rPr>
                <a:t>Snowflake </a:t>
              </a:r>
              <a:r>
                <a:rPr lang="en-US" sz="1600" i="0" dirty="0" err="1" smtClean="0">
                  <a:solidFill>
                    <a:srgbClr val="0000FF"/>
                  </a:solidFill>
                </a:rPr>
                <a:t>divertor</a:t>
              </a:r>
              <a:r>
                <a:rPr lang="en-US" sz="1600" i="0" dirty="0" smtClean="0">
                  <a:solidFill>
                    <a:srgbClr val="0000FF"/>
                  </a:solidFill>
                </a:rPr>
                <a:t> in NSTX</a:t>
              </a:r>
              <a:endParaRPr lang="en-US" sz="1600" i="0" dirty="0">
                <a:solidFill>
                  <a:srgbClr val="0000FF"/>
                </a:solidFill>
              </a:endParaRPr>
            </a:p>
          </p:txBody>
        </p:sp>
        <p:sp>
          <p:nvSpPr>
            <p:cNvPr id="17" name="TextBox 16"/>
            <p:cNvSpPr txBox="1"/>
            <p:nvPr/>
          </p:nvSpPr>
          <p:spPr>
            <a:xfrm>
              <a:off x="5054353" y="2669545"/>
              <a:ext cx="510076" cy="276999"/>
            </a:xfrm>
            <a:prstGeom prst="rect">
              <a:avLst/>
            </a:prstGeom>
            <a:solidFill>
              <a:srgbClr val="99FF33"/>
            </a:solidFill>
          </p:spPr>
          <p:txBody>
            <a:bodyPr wrap="none" rtlCol="0">
              <a:spAutoFit/>
            </a:bodyPr>
            <a:lstStyle/>
            <a:p>
              <a:pPr>
                <a:buFontTx/>
                <a:buNone/>
              </a:pPr>
              <a:r>
                <a:rPr lang="en-US" dirty="0" smtClean="0">
                  <a:solidFill>
                    <a:srgbClr val="000000"/>
                  </a:solidFill>
                </a:rPr>
                <a:t>OSP</a:t>
              </a:r>
              <a:endParaRPr lang="en-US" dirty="0">
                <a:solidFill>
                  <a:srgbClr val="000000"/>
                </a:solidFill>
              </a:endParaRPr>
            </a:p>
          </p:txBody>
        </p:sp>
        <p:cxnSp>
          <p:nvCxnSpPr>
            <p:cNvPr id="18" name="Straight Arrow Connector 17"/>
            <p:cNvCxnSpPr/>
            <p:nvPr/>
          </p:nvCxnSpPr>
          <p:spPr bwMode="auto">
            <a:xfrm>
              <a:off x="5564429" y="2800458"/>
              <a:ext cx="820292" cy="139103"/>
            </a:xfrm>
            <a:prstGeom prst="straightConnector1">
              <a:avLst/>
            </a:prstGeom>
            <a:noFill/>
            <a:ln w="15875"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V="1">
              <a:off x="4974672" y="3396762"/>
              <a:ext cx="1046748" cy="363521"/>
            </a:xfrm>
            <a:prstGeom prst="line">
              <a:avLst/>
            </a:prstGeom>
            <a:noFill/>
            <a:ln w="1587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315200" y="3396760"/>
              <a:ext cx="1684789" cy="355683"/>
            </a:xfrm>
            <a:prstGeom prst="line">
              <a:avLst/>
            </a:prstGeom>
            <a:noFill/>
            <a:ln w="1587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 name="Text Box 53"/>
          <p:cNvSpPr txBox="1">
            <a:spLocks/>
          </p:cNvSpPr>
          <p:nvPr/>
        </p:nvSpPr>
        <p:spPr bwMode="auto">
          <a:xfrm>
            <a:off x="3414848" y="6195669"/>
            <a:ext cx="3049452" cy="42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V</a:t>
            </a:r>
            <a:r>
              <a:rPr lang="en-US" sz="1200" b="0" i="0" dirty="0">
                <a:latin typeface="+mn-lt"/>
                <a:cs typeface="Times New Roman"/>
              </a:rPr>
              <a:t>. A. </a:t>
            </a:r>
            <a:r>
              <a:rPr lang="en-US" sz="1200" b="0" i="0" dirty="0" err="1">
                <a:latin typeface="+mn-lt"/>
                <a:cs typeface="Times New Roman"/>
              </a:rPr>
              <a:t>Soukhanovskii</a:t>
            </a:r>
            <a:r>
              <a:rPr lang="en-US" sz="1200" b="0" i="0" dirty="0">
                <a:latin typeface="+mn-lt"/>
                <a:cs typeface="Times New Roman"/>
              </a:rPr>
              <a:t> et al.,  </a:t>
            </a:r>
            <a:r>
              <a:rPr lang="en-US" sz="1200" b="0" i="0" dirty="0" err="1" smtClean="0">
                <a:latin typeface="+mn-lt"/>
                <a:cs typeface="Times New Roman"/>
              </a:rPr>
              <a:t>PoP</a:t>
            </a:r>
            <a:r>
              <a:rPr lang="en-US" sz="1200" b="0" i="0" dirty="0" smtClean="0">
                <a:latin typeface="+mn-lt"/>
                <a:cs typeface="Times New Roman"/>
              </a:rPr>
              <a:t> (</a:t>
            </a:r>
            <a:r>
              <a:rPr lang="en-US" sz="1200" b="0" i="0" dirty="0">
                <a:latin typeface="+mn-lt"/>
                <a:cs typeface="Times New Roman"/>
              </a:rPr>
              <a:t>2012</a:t>
            </a:r>
            <a:r>
              <a:rPr lang="en-US" sz="1200" b="0" i="0" dirty="0" smtClean="0">
                <a:latin typeface="+mn-lt"/>
                <a:cs typeface="Times New Roman"/>
              </a:rPr>
              <a:t>)</a:t>
            </a:r>
            <a:endParaRPr lang="en-US" sz="1200" b="0" i="0" dirty="0">
              <a:latin typeface="+mn-lt"/>
              <a:cs typeface="Times New Roman"/>
            </a:endParaRPr>
          </a:p>
        </p:txBody>
      </p:sp>
    </p:spTree>
    <p:extLst>
      <p:ext uri="{BB962C8B-B14F-4D97-AF65-F5344CB8AC3E}">
        <p14:creationId xmlns:p14="http://schemas.microsoft.com/office/powerpoint/2010/main" val="3461236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2"/>
          </p:nvPr>
        </p:nvSpPr>
        <p:spPr>
          <a:xfrm>
            <a:off x="7239000" y="6527800"/>
            <a:ext cx="1905000" cy="457200"/>
          </a:xfrm>
          <a:noFill/>
        </p:spPr>
        <p:txBody>
          <a:bodyPr anchor="t"/>
          <a:lstStyle/>
          <a:p>
            <a:fld id="{338AFD17-9088-4C77-B107-6A6359279C2A}" type="slidenum">
              <a:rPr lang="en-US" sz="1400" b="0">
                <a:latin typeface="Times" charset="0"/>
              </a:rPr>
              <a:pPr/>
              <a:t>39</a:t>
            </a:fld>
            <a:endParaRPr lang="en-US" sz="1400" b="0" dirty="0">
              <a:latin typeface="Times" charset="0"/>
            </a:endParaRPr>
          </a:p>
        </p:txBody>
      </p:sp>
      <p:sp>
        <p:nvSpPr>
          <p:cNvPr id="17410" name="Rectangle 3"/>
          <p:cNvSpPr>
            <a:spLocks noGrp="1" noChangeArrowheads="1"/>
          </p:cNvSpPr>
          <p:nvPr>
            <p:ph type="body" idx="1"/>
          </p:nvPr>
        </p:nvSpPr>
        <p:spPr>
          <a:xfrm>
            <a:off x="217459" y="1001297"/>
            <a:ext cx="8750300" cy="4419600"/>
          </a:xfrm>
        </p:spPr>
        <p:txBody>
          <a:bodyPr/>
          <a:lstStyle/>
          <a:p>
            <a:pPr marL="231775" indent="-231775">
              <a:lnSpc>
                <a:spcPts val="2880"/>
              </a:lnSpc>
              <a:spcBef>
                <a:spcPts val="2472"/>
              </a:spcBef>
              <a:spcAft>
                <a:spcPts val="600"/>
              </a:spcAft>
            </a:pPr>
            <a:r>
              <a:rPr lang="en-US" b="1" dirty="0" smtClean="0">
                <a:solidFill>
                  <a:srgbClr val="7F7F7F"/>
                </a:solidFill>
              </a:rPr>
              <a:t>Unique ST properties</a:t>
            </a:r>
            <a:endParaRPr lang="en-US" b="1" dirty="0">
              <a:solidFill>
                <a:srgbClr val="7F7F7F"/>
              </a:solidFill>
            </a:endParaRPr>
          </a:p>
          <a:p>
            <a:pPr marL="231775" indent="-231775">
              <a:lnSpc>
                <a:spcPts val="2880"/>
              </a:lnSpc>
              <a:spcBef>
                <a:spcPts val="2472"/>
              </a:spcBef>
              <a:spcAft>
                <a:spcPts val="600"/>
              </a:spcAft>
            </a:pPr>
            <a:r>
              <a:rPr lang="en-US" b="1" dirty="0" smtClean="0">
                <a:solidFill>
                  <a:srgbClr val="7F7F7F"/>
                </a:solidFill>
              </a:rPr>
              <a:t>ST Fusion Energy Development Path</a:t>
            </a:r>
          </a:p>
          <a:p>
            <a:pPr marL="231775" indent="-231775">
              <a:lnSpc>
                <a:spcPts val="2880"/>
              </a:lnSpc>
              <a:spcBef>
                <a:spcPts val="2472"/>
              </a:spcBef>
              <a:spcAft>
                <a:spcPts val="600"/>
              </a:spcAft>
            </a:pPr>
            <a:r>
              <a:rPr lang="en-US" b="1" dirty="0">
                <a:solidFill>
                  <a:srgbClr val="7F7F7F"/>
                </a:solidFill>
              </a:rPr>
              <a:t>World ST Facilities</a:t>
            </a:r>
            <a:endParaRPr lang="en-US" b="1" dirty="0" smtClean="0">
              <a:solidFill>
                <a:srgbClr val="7F7F7F"/>
              </a:solidFill>
            </a:endParaRPr>
          </a:p>
          <a:p>
            <a:pPr marL="231775" indent="-231775">
              <a:lnSpc>
                <a:spcPts val="2880"/>
              </a:lnSpc>
              <a:spcBef>
                <a:spcPts val="2472"/>
              </a:spcBef>
              <a:spcAft>
                <a:spcPts val="600"/>
              </a:spcAft>
            </a:pPr>
            <a:r>
              <a:rPr lang="en-US" b="1" dirty="0" smtClean="0">
                <a:solidFill>
                  <a:srgbClr val="7F7F7F"/>
                </a:solidFill>
              </a:rPr>
              <a:t>Unique </a:t>
            </a:r>
            <a:r>
              <a:rPr lang="en-US" b="1" dirty="0">
                <a:solidFill>
                  <a:srgbClr val="7F7F7F"/>
                </a:solidFill>
              </a:rPr>
              <a:t>ST Physics </a:t>
            </a:r>
            <a:r>
              <a:rPr lang="en-US" b="1" dirty="0" smtClean="0">
                <a:solidFill>
                  <a:srgbClr val="7F7F7F"/>
                </a:solidFill>
              </a:rPr>
              <a:t>Regimes</a:t>
            </a:r>
            <a:endParaRPr lang="en-US" b="1" dirty="0">
              <a:solidFill>
                <a:srgbClr val="7F7F7F"/>
              </a:solidFill>
            </a:endParaRPr>
          </a:p>
          <a:p>
            <a:pPr marL="231775" indent="-231775">
              <a:lnSpc>
                <a:spcPts val="2880"/>
              </a:lnSpc>
              <a:spcBef>
                <a:spcPts val="2472"/>
              </a:spcBef>
              <a:spcAft>
                <a:spcPts val="600"/>
              </a:spcAft>
            </a:pPr>
            <a:r>
              <a:rPr lang="en-US" b="1" dirty="0" smtClean="0">
                <a:solidFill>
                  <a:srgbClr val="7F7F7F"/>
                </a:solidFill>
              </a:rPr>
              <a:t>ST-FNSF Relevant Experiments </a:t>
            </a:r>
          </a:p>
          <a:p>
            <a:pPr marL="231775" indent="-231775">
              <a:lnSpc>
                <a:spcPts val="2880"/>
              </a:lnSpc>
              <a:spcBef>
                <a:spcPts val="2472"/>
              </a:spcBef>
              <a:spcAft>
                <a:spcPts val="600"/>
              </a:spcAft>
            </a:pPr>
            <a:r>
              <a:rPr lang="en-US" sz="2800" b="1" dirty="0" smtClean="0"/>
              <a:t>ST Facility Upgrade Status </a:t>
            </a:r>
          </a:p>
          <a:p>
            <a:pPr marL="231775" indent="-231775">
              <a:lnSpc>
                <a:spcPts val="2880"/>
              </a:lnSpc>
              <a:spcBef>
                <a:spcPts val="2472"/>
              </a:spcBef>
              <a:spcAft>
                <a:spcPts val="600"/>
              </a:spcAft>
            </a:pPr>
            <a:r>
              <a:rPr lang="en-US" b="1" dirty="0" smtClean="0">
                <a:solidFill>
                  <a:srgbClr val="7F7F7F"/>
                </a:solidFill>
              </a:rPr>
              <a:t>Summary </a:t>
            </a:r>
          </a:p>
        </p:txBody>
      </p:sp>
      <p:sp>
        <p:nvSpPr>
          <p:cNvPr id="17411" name="Rectangle 43"/>
          <p:cNvSpPr>
            <a:spLocks noChangeArrowheads="1"/>
          </p:cNvSpPr>
          <p:nvPr/>
        </p:nvSpPr>
        <p:spPr bwMode="auto">
          <a:xfrm>
            <a:off x="0" y="2828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5280"/>
              </a:lnSpc>
              <a:spcBef>
                <a:spcPct val="0"/>
              </a:spcBef>
              <a:spcAft>
                <a:spcPts val="600"/>
              </a:spcAft>
              <a:buFontTx/>
              <a:buNone/>
            </a:pPr>
            <a:r>
              <a:rPr lang="en-US" sz="4400" i="0" dirty="0">
                <a:solidFill>
                  <a:srgbClr val="0816FF"/>
                </a:solidFill>
              </a:rPr>
              <a:t>Talk Outline</a:t>
            </a:r>
            <a:endParaRPr lang="en-US" sz="3200" i="0" dirty="0">
              <a:solidFill>
                <a:srgbClr val="0816FF"/>
              </a:solidFill>
              <a:latin typeface="Helvetica Neue" charset="0"/>
            </a:endParaRPr>
          </a:p>
        </p:txBody>
      </p:sp>
    </p:spTree>
    <p:extLst>
      <p:ext uri="{BB962C8B-B14F-4D97-AF65-F5344CB8AC3E}">
        <p14:creationId xmlns:p14="http://schemas.microsoft.com/office/powerpoint/2010/main" val="7973691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480"/>
              </a:lnSpc>
              <a:spcBef>
                <a:spcPct val="0"/>
              </a:spcBef>
              <a:spcAft>
                <a:spcPts val="600"/>
              </a:spcAft>
              <a:buFontTx/>
              <a:buNone/>
            </a:pPr>
            <a:r>
              <a:rPr lang="en-US" altLang="en-US" sz="3200" i="0" dirty="0" smtClean="0">
                <a:solidFill>
                  <a:srgbClr val="0816FF"/>
                </a:solidFill>
              </a:rPr>
              <a:t>ST is a </a:t>
            </a:r>
            <a:r>
              <a:rPr lang="en-US" altLang="en-US" sz="3200" i="0" dirty="0">
                <a:solidFill>
                  <a:srgbClr val="0816FF"/>
                </a:solidFill>
              </a:rPr>
              <a:t>low aspect ratio </a:t>
            </a:r>
            <a:r>
              <a:rPr lang="en-US" altLang="en-US" sz="3200" i="0" dirty="0" err="1" smtClean="0">
                <a:solidFill>
                  <a:srgbClr val="0816FF"/>
                </a:solidFill>
              </a:rPr>
              <a:t>tokamak</a:t>
            </a:r>
            <a:r>
              <a:rPr lang="en-US" altLang="en-US" sz="3200" i="0" dirty="0" smtClean="0">
                <a:solidFill>
                  <a:srgbClr val="0816FF"/>
                </a:solidFill>
              </a:rPr>
              <a:t> with A &lt; 2</a:t>
            </a:r>
            <a:endParaRPr lang="en-US" altLang="en-US" sz="3200" i="0" dirty="0">
              <a:solidFill>
                <a:srgbClr val="0816FF"/>
              </a:solidFill>
            </a:endParaRPr>
          </a:p>
          <a:p>
            <a:pPr algn="ctr" eaLnBrk="0" hangingPunct="0">
              <a:lnSpc>
                <a:spcPts val="2480"/>
              </a:lnSpc>
              <a:spcBef>
                <a:spcPct val="0"/>
              </a:spcBef>
              <a:spcAft>
                <a:spcPts val="600"/>
              </a:spcAft>
              <a:buFontTx/>
              <a:buNone/>
            </a:pPr>
            <a:r>
              <a:rPr lang="en-US" sz="2800" i="0" dirty="0">
                <a:solidFill>
                  <a:srgbClr val="FF0000"/>
                </a:solidFill>
                <a:latin typeface="Helvetica Neue" charset="0"/>
              </a:rPr>
              <a:t>Natural elongation makes </a:t>
            </a:r>
            <a:r>
              <a:rPr lang="en-US" sz="2800" i="0" dirty="0" smtClean="0">
                <a:solidFill>
                  <a:srgbClr val="FF0000"/>
                </a:solidFill>
                <a:latin typeface="Helvetica Neue" charset="0"/>
              </a:rPr>
              <a:t>its spherical appearance</a:t>
            </a:r>
            <a:endParaRPr lang="en-US" sz="1800" i="0" dirty="0">
              <a:solidFill>
                <a:srgbClr val="FF0000"/>
              </a:solidFill>
              <a:latin typeface="Helvetica Neue" charset="0"/>
            </a:endParaRPr>
          </a:p>
        </p:txBody>
      </p:sp>
      <p:sp>
        <p:nvSpPr>
          <p:cNvPr id="78"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4</a:t>
            </a:fld>
            <a:endParaRPr lang="en-US" sz="1400" b="0" dirty="0">
              <a:latin typeface="Times" charset="0"/>
            </a:endParaRPr>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99" y="2246638"/>
            <a:ext cx="4787694" cy="274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263471" y="6181021"/>
            <a:ext cx="2770335" cy="276999"/>
          </a:xfrm>
          <a:prstGeom prst="rect">
            <a:avLst/>
          </a:prstGeom>
        </p:spPr>
        <p:txBody>
          <a:bodyPr wrap="none">
            <a:spAutoFit/>
          </a:bodyPr>
          <a:lstStyle/>
          <a:p>
            <a:pPr>
              <a:buNone/>
            </a:pPr>
            <a:r>
              <a:rPr lang="en-US" b="0" i="0" dirty="0">
                <a:solidFill>
                  <a:srgbClr val="000000"/>
                </a:solidFill>
              </a:rPr>
              <a:t>Y-K.M. </a:t>
            </a:r>
            <a:r>
              <a:rPr lang="en-US" b="0" i="0" dirty="0" err="1">
                <a:solidFill>
                  <a:srgbClr val="000000"/>
                </a:solidFill>
              </a:rPr>
              <a:t>Peng</a:t>
            </a:r>
            <a:r>
              <a:rPr lang="en-US" b="0" i="0" dirty="0">
                <a:solidFill>
                  <a:srgbClr val="000000"/>
                </a:solidFill>
              </a:rPr>
              <a:t>, D.J. </a:t>
            </a:r>
            <a:r>
              <a:rPr lang="en-US" b="0" i="0" dirty="0" err="1">
                <a:solidFill>
                  <a:srgbClr val="000000"/>
                </a:solidFill>
              </a:rPr>
              <a:t>Strickler</a:t>
            </a:r>
            <a:r>
              <a:rPr lang="en-US" b="0" i="0" dirty="0">
                <a:solidFill>
                  <a:srgbClr val="000000"/>
                </a:solidFill>
              </a:rPr>
              <a:t>, </a:t>
            </a:r>
            <a:r>
              <a:rPr lang="en-US" b="0" i="0" dirty="0" smtClean="0">
                <a:solidFill>
                  <a:srgbClr val="000000"/>
                </a:solidFill>
              </a:rPr>
              <a:t>NF (</a:t>
            </a:r>
            <a:r>
              <a:rPr lang="en-US" b="0" i="0" dirty="0">
                <a:solidFill>
                  <a:srgbClr val="000000"/>
                </a:solidFill>
              </a:rPr>
              <a:t>1986</a:t>
            </a:r>
            <a:r>
              <a:rPr lang="en-US" b="0" i="0" dirty="0" smtClean="0">
                <a:solidFill>
                  <a:srgbClr val="000000"/>
                </a:solidFill>
              </a:rPr>
              <a:t>) </a:t>
            </a:r>
            <a:endParaRPr lang="en-US" b="0" i="0" dirty="0">
              <a:solidFill>
                <a:srgbClr val="000000"/>
              </a:solidFill>
            </a:endParaRPr>
          </a:p>
        </p:txBody>
      </p:sp>
      <p:pic>
        <p:nvPicPr>
          <p:cNvPr id="9" name="Picture 8"/>
          <p:cNvPicPr>
            <a:picLocks noChangeAspect="1"/>
          </p:cNvPicPr>
          <p:nvPr/>
        </p:nvPicPr>
        <p:blipFill>
          <a:blip r:embed="rId3"/>
          <a:stretch>
            <a:fillRect/>
          </a:stretch>
        </p:blipFill>
        <p:spPr>
          <a:xfrm>
            <a:off x="5802912" y="2321560"/>
            <a:ext cx="2993684" cy="2809240"/>
          </a:xfrm>
          <a:prstGeom prst="rect">
            <a:avLst/>
          </a:prstGeom>
        </p:spPr>
      </p:pic>
      <p:sp>
        <p:nvSpPr>
          <p:cNvPr id="18" name="Rectangle 17"/>
          <p:cNvSpPr/>
          <p:nvPr/>
        </p:nvSpPr>
        <p:spPr>
          <a:xfrm>
            <a:off x="5973911" y="5152321"/>
            <a:ext cx="2682120" cy="276999"/>
          </a:xfrm>
          <a:prstGeom prst="rect">
            <a:avLst/>
          </a:prstGeom>
        </p:spPr>
        <p:txBody>
          <a:bodyPr wrap="none">
            <a:spAutoFit/>
          </a:bodyPr>
          <a:lstStyle/>
          <a:p>
            <a:pPr>
              <a:buNone/>
            </a:pPr>
            <a:r>
              <a:rPr lang="en-US" b="0" i="0" dirty="0" smtClean="0">
                <a:solidFill>
                  <a:srgbClr val="000000"/>
                </a:solidFill>
              </a:rPr>
              <a:t>A. Sykes, et al., </a:t>
            </a:r>
            <a:r>
              <a:rPr lang="en-US" b="0" i="0" dirty="0" err="1" smtClean="0">
                <a:solidFill>
                  <a:srgbClr val="000000"/>
                </a:solidFill>
              </a:rPr>
              <a:t>Nucl</a:t>
            </a:r>
            <a:r>
              <a:rPr lang="en-US" b="0" i="0" dirty="0">
                <a:solidFill>
                  <a:srgbClr val="000000"/>
                </a:solidFill>
              </a:rPr>
              <a:t>. Fusion </a:t>
            </a:r>
            <a:r>
              <a:rPr lang="en-US" b="0" i="0" dirty="0" smtClean="0">
                <a:solidFill>
                  <a:srgbClr val="000000"/>
                </a:solidFill>
              </a:rPr>
              <a:t>(1999)</a:t>
            </a:r>
            <a:r>
              <a:rPr lang="en-US" b="0" i="0" dirty="0">
                <a:solidFill>
                  <a:srgbClr val="000000"/>
                </a:solidFill>
              </a:rPr>
              <a:t>. </a:t>
            </a:r>
          </a:p>
        </p:txBody>
      </p:sp>
      <p:sp>
        <p:nvSpPr>
          <p:cNvPr id="11" name="TextBox 10"/>
          <p:cNvSpPr txBox="1"/>
          <p:nvPr/>
        </p:nvSpPr>
        <p:spPr>
          <a:xfrm>
            <a:off x="5811520" y="1993900"/>
            <a:ext cx="2951480" cy="338554"/>
          </a:xfrm>
          <a:prstGeom prst="rect">
            <a:avLst/>
          </a:prstGeom>
          <a:noFill/>
        </p:spPr>
        <p:txBody>
          <a:bodyPr wrap="square" rtlCol="0">
            <a:spAutoFit/>
          </a:bodyPr>
          <a:lstStyle/>
          <a:p>
            <a:pPr>
              <a:buNone/>
            </a:pPr>
            <a:r>
              <a:rPr lang="en-US" sz="1600" i="0" dirty="0" smtClean="0">
                <a:solidFill>
                  <a:schemeClr val="tx1"/>
                </a:solidFill>
              </a:rPr>
              <a:t>Camera image from START</a:t>
            </a:r>
            <a:endParaRPr lang="en-US" sz="1600" i="0" dirty="0">
              <a:solidFill>
                <a:schemeClr val="tx1"/>
              </a:solidFill>
            </a:endParaRPr>
          </a:p>
        </p:txBody>
      </p:sp>
      <p:sp>
        <p:nvSpPr>
          <p:cNvPr id="24" name="Text Box 4"/>
          <p:cNvSpPr txBox="1">
            <a:spLocks noChangeArrowheads="1"/>
          </p:cNvSpPr>
          <p:nvPr/>
        </p:nvSpPr>
        <p:spPr bwMode="auto">
          <a:xfrm>
            <a:off x="-12700" y="933593"/>
            <a:ext cx="2269142" cy="430887"/>
          </a:xfrm>
          <a:prstGeom prst="rect">
            <a:avLst/>
          </a:prstGeom>
          <a:noFill/>
          <a:ln w="15875" algn="ctr">
            <a:solidFill>
              <a:schemeClr val="tx1"/>
            </a:solidFill>
            <a:miter lim="800000"/>
            <a:headEnd/>
            <a:tailEnd/>
          </a:ln>
          <a:effectLs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1600" b="1" dirty="0">
                <a:solidFill>
                  <a:srgbClr val="FF0000"/>
                </a:solidFill>
                <a:latin typeface="Helvetica" pitchFamily="-64" charset="0"/>
              </a:rPr>
              <a:t>Aspect Ratio A = R</a:t>
            </a:r>
            <a:r>
              <a:rPr lang="en-US" altLang="en-US" sz="1600" b="1" baseline="-25000" dirty="0">
                <a:solidFill>
                  <a:srgbClr val="FF0000"/>
                </a:solidFill>
                <a:latin typeface="Helvetica" pitchFamily="-64" charset="0"/>
              </a:rPr>
              <a:t> </a:t>
            </a:r>
            <a:r>
              <a:rPr lang="en-US" altLang="en-US" sz="1600" b="1" dirty="0" smtClean="0">
                <a:solidFill>
                  <a:srgbClr val="FF0000"/>
                </a:solidFill>
                <a:latin typeface="Helvetica" pitchFamily="-64" charset="0"/>
              </a:rPr>
              <a:t>/a</a:t>
            </a:r>
            <a:endParaRPr lang="en-US" altLang="en-US" sz="1600" i="1" dirty="0">
              <a:solidFill>
                <a:srgbClr val="FF0000"/>
              </a:solidFill>
              <a:latin typeface="Helvetica" pitchFamily="-64" charset="0"/>
            </a:endParaRPr>
          </a:p>
        </p:txBody>
      </p:sp>
      <p:sp>
        <p:nvSpPr>
          <p:cNvPr id="26" name="Text Box 4"/>
          <p:cNvSpPr txBox="1">
            <a:spLocks noChangeArrowheads="1"/>
          </p:cNvSpPr>
          <p:nvPr/>
        </p:nvSpPr>
        <p:spPr bwMode="auto">
          <a:xfrm>
            <a:off x="2235200" y="933593"/>
            <a:ext cx="2026713" cy="430887"/>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1600" b="1" dirty="0" smtClean="0">
                <a:solidFill>
                  <a:srgbClr val="000000"/>
                </a:solidFill>
                <a:latin typeface="Helvetica Neue"/>
                <a:cs typeface="Helvetica Neue"/>
              </a:rPr>
              <a:t>Elongation </a:t>
            </a:r>
            <a:r>
              <a:rPr lang="en-US" altLang="en-US" sz="1600" b="1" dirty="0" smtClean="0">
                <a:solidFill>
                  <a:srgbClr val="000000"/>
                </a:solidFill>
                <a:latin typeface="Symbol" charset="2"/>
                <a:cs typeface="Symbol" charset="2"/>
              </a:rPr>
              <a:t>k</a:t>
            </a:r>
            <a:r>
              <a:rPr lang="en-US" altLang="en-US" sz="1600" b="1" dirty="0" smtClean="0">
                <a:solidFill>
                  <a:srgbClr val="000000"/>
                </a:solidFill>
                <a:latin typeface="Helvetica Neue"/>
                <a:cs typeface="Helvetica Neue"/>
              </a:rPr>
              <a:t> = b/a</a:t>
            </a:r>
            <a:endParaRPr lang="en-US" altLang="en-US" sz="1600" b="1" dirty="0">
              <a:solidFill>
                <a:srgbClr val="000000"/>
              </a:solidFill>
              <a:latin typeface="Helvetica" pitchFamily="-64" charset="0"/>
              <a:sym typeface="Math1" pitchFamily="2" charset="2"/>
            </a:endParaRPr>
          </a:p>
        </p:txBody>
      </p:sp>
      <p:sp>
        <p:nvSpPr>
          <p:cNvPr id="2" name="TextBox 1"/>
          <p:cNvSpPr txBox="1"/>
          <p:nvPr/>
        </p:nvSpPr>
        <p:spPr>
          <a:xfrm>
            <a:off x="4267200" y="965200"/>
            <a:ext cx="4419600" cy="369332"/>
          </a:xfrm>
          <a:prstGeom prst="rect">
            <a:avLst/>
          </a:prstGeom>
          <a:noFill/>
          <a:ln>
            <a:noFill/>
          </a:ln>
        </p:spPr>
        <p:txBody>
          <a:bodyPr wrap="square" rtlCol="0">
            <a:spAutoFit/>
          </a:bodyPr>
          <a:lstStyle/>
          <a:p>
            <a:pPr>
              <a:buNone/>
            </a:pPr>
            <a:r>
              <a:rPr lang="en-US" sz="1800" i="0" dirty="0" smtClean="0">
                <a:solidFill>
                  <a:srgbClr val="000000"/>
                </a:solidFill>
              </a:rPr>
              <a:t>“natural”  =  “without active shaping”</a:t>
            </a:r>
            <a:endParaRPr lang="en-US" sz="1800" i="0" dirty="0">
              <a:solidFill>
                <a:srgbClr val="000000"/>
              </a:solidFill>
            </a:endParaRPr>
          </a:p>
        </p:txBody>
      </p:sp>
      <p:sp>
        <p:nvSpPr>
          <p:cNvPr id="4" name="TextBox 3"/>
          <p:cNvSpPr txBox="1"/>
          <p:nvPr/>
        </p:nvSpPr>
        <p:spPr>
          <a:xfrm>
            <a:off x="7162800" y="2959100"/>
            <a:ext cx="408785" cy="338554"/>
          </a:xfrm>
          <a:prstGeom prst="rect">
            <a:avLst/>
          </a:prstGeom>
          <a:noFill/>
        </p:spPr>
        <p:txBody>
          <a:bodyPr wrap="none" rtlCol="0">
            <a:spAutoFit/>
          </a:bodyPr>
          <a:lstStyle/>
          <a:p>
            <a:pPr>
              <a:buNone/>
            </a:pPr>
            <a:r>
              <a:rPr lang="en-US" sz="1600" i="0" dirty="0" smtClean="0">
                <a:solidFill>
                  <a:schemeClr val="bg1"/>
                </a:solidFill>
              </a:rPr>
              <a:t>I</a:t>
            </a:r>
            <a:r>
              <a:rPr lang="en-US" sz="1600" i="0" baseline="-25000" dirty="0" smtClean="0">
                <a:solidFill>
                  <a:schemeClr val="bg1"/>
                </a:solidFill>
              </a:rPr>
              <a:t>TF</a:t>
            </a:r>
            <a:endParaRPr lang="en-US" sz="1600" i="0" baseline="-25000" dirty="0">
              <a:solidFill>
                <a:schemeClr val="bg1"/>
              </a:solidFill>
            </a:endParaRPr>
          </a:p>
        </p:txBody>
      </p:sp>
      <p:cxnSp>
        <p:nvCxnSpPr>
          <p:cNvPr id="7" name="Straight Arrow Connector 6"/>
          <p:cNvCxnSpPr/>
          <p:nvPr/>
        </p:nvCxnSpPr>
        <p:spPr bwMode="auto">
          <a:xfrm flipV="1">
            <a:off x="7340600" y="3340100"/>
            <a:ext cx="0" cy="342900"/>
          </a:xfrm>
          <a:prstGeom prst="straightConnector1">
            <a:avLst/>
          </a:prstGeom>
          <a:noFill/>
          <a:ln w="28575" cap="flat" cmpd="sng" algn="ctr">
            <a:solidFill>
              <a:srgbClr val="FFFFFF"/>
            </a:solidFill>
            <a:prstDash val="solid"/>
            <a:round/>
            <a:headEnd type="none" w="med" len="med"/>
            <a:tailEnd type="arrow"/>
          </a:ln>
          <a:effectLst/>
        </p:spPr>
      </p:cxnSp>
      <p:sp>
        <p:nvSpPr>
          <p:cNvPr id="20" name="TextBox 19"/>
          <p:cNvSpPr txBox="1"/>
          <p:nvPr/>
        </p:nvSpPr>
        <p:spPr>
          <a:xfrm>
            <a:off x="2971800" y="2946400"/>
            <a:ext cx="436801" cy="369332"/>
          </a:xfrm>
          <a:prstGeom prst="rect">
            <a:avLst/>
          </a:prstGeom>
          <a:noFill/>
          <a:ln>
            <a:noFill/>
          </a:ln>
        </p:spPr>
        <p:txBody>
          <a:bodyPr wrap="none" rtlCol="0">
            <a:spAutoFit/>
          </a:bodyPr>
          <a:lstStyle/>
          <a:p>
            <a:pPr>
              <a:buNone/>
            </a:pPr>
            <a:r>
              <a:rPr lang="en-US" sz="1800" i="0" dirty="0" smtClean="0">
                <a:solidFill>
                  <a:schemeClr val="tx1"/>
                </a:solidFill>
              </a:rPr>
              <a:t>I</a:t>
            </a:r>
            <a:r>
              <a:rPr lang="en-US" sz="1800" i="0" baseline="-25000" dirty="0" smtClean="0">
                <a:solidFill>
                  <a:schemeClr val="tx1"/>
                </a:solidFill>
              </a:rPr>
              <a:t>TF</a:t>
            </a:r>
            <a:endParaRPr lang="en-US" sz="1800" i="0" baseline="-25000" dirty="0">
              <a:solidFill>
                <a:schemeClr val="tx1"/>
              </a:solidFill>
            </a:endParaRPr>
          </a:p>
        </p:txBody>
      </p:sp>
      <p:cxnSp>
        <p:nvCxnSpPr>
          <p:cNvPr id="21" name="Straight Arrow Connector 20"/>
          <p:cNvCxnSpPr/>
          <p:nvPr/>
        </p:nvCxnSpPr>
        <p:spPr bwMode="auto">
          <a:xfrm flipV="1">
            <a:off x="3048000" y="2692400"/>
            <a:ext cx="0" cy="342900"/>
          </a:xfrm>
          <a:prstGeom prst="straightConnector1">
            <a:avLst/>
          </a:prstGeom>
          <a:noFill/>
          <a:ln w="28575" cap="flat" cmpd="sng" algn="ctr">
            <a:solidFill>
              <a:schemeClr val="tx1"/>
            </a:solidFill>
            <a:prstDash val="solid"/>
            <a:round/>
            <a:headEnd type="none" w="med" len="med"/>
            <a:tailEnd type="arrow"/>
          </a:ln>
          <a:effectLst/>
        </p:spPr>
      </p:cxnSp>
      <p:sp>
        <p:nvSpPr>
          <p:cNvPr id="22" name="TextBox 21"/>
          <p:cNvSpPr txBox="1"/>
          <p:nvPr/>
        </p:nvSpPr>
        <p:spPr>
          <a:xfrm>
            <a:off x="3327400" y="2184400"/>
            <a:ext cx="1381433" cy="369332"/>
          </a:xfrm>
          <a:prstGeom prst="rect">
            <a:avLst/>
          </a:prstGeom>
          <a:noFill/>
          <a:ln>
            <a:noFill/>
          </a:ln>
        </p:spPr>
        <p:txBody>
          <a:bodyPr wrap="none" rtlCol="0">
            <a:spAutoFit/>
          </a:bodyPr>
          <a:lstStyle/>
          <a:p>
            <a:pPr>
              <a:buNone/>
            </a:pPr>
            <a:r>
              <a:rPr lang="en-US" sz="1800" i="0" dirty="0" smtClean="0">
                <a:solidFill>
                  <a:schemeClr val="tx1"/>
                </a:solidFill>
              </a:rPr>
              <a:t>B</a:t>
            </a:r>
            <a:r>
              <a:rPr lang="en-US" sz="1800" i="0" baseline="-25000" dirty="0" smtClean="0">
                <a:solidFill>
                  <a:schemeClr val="tx1"/>
                </a:solidFill>
              </a:rPr>
              <a:t>TF</a:t>
            </a:r>
            <a:r>
              <a:rPr lang="en-US" sz="1800" i="0" dirty="0" smtClean="0">
                <a:solidFill>
                  <a:schemeClr val="tx1"/>
                </a:solidFill>
              </a:rPr>
              <a:t> </a:t>
            </a:r>
            <a:r>
              <a:rPr lang="en-US" sz="1800" dirty="0" smtClean="0">
                <a:solidFill>
                  <a:schemeClr val="tx1"/>
                </a:solidFill>
              </a:rPr>
              <a:t>∝ </a:t>
            </a:r>
            <a:r>
              <a:rPr lang="en-US" sz="1800" i="0" dirty="0" smtClean="0">
                <a:solidFill>
                  <a:schemeClr val="tx1"/>
                </a:solidFill>
              </a:rPr>
              <a:t>I</a:t>
            </a:r>
            <a:r>
              <a:rPr lang="en-US" sz="1800" i="0" baseline="-25000" dirty="0" smtClean="0">
                <a:solidFill>
                  <a:schemeClr val="tx1"/>
                </a:solidFill>
              </a:rPr>
              <a:t>TF</a:t>
            </a:r>
            <a:r>
              <a:rPr lang="en-US" sz="1800" i="0" dirty="0" smtClean="0">
                <a:solidFill>
                  <a:schemeClr val="tx1"/>
                </a:solidFill>
              </a:rPr>
              <a:t>/R</a:t>
            </a:r>
            <a:endParaRPr lang="en-US" sz="1800" i="0" baseline="-25000" dirty="0">
              <a:solidFill>
                <a:schemeClr val="tx1"/>
              </a:solidFill>
            </a:endParaRPr>
          </a:p>
        </p:txBody>
      </p:sp>
      <p:sp>
        <p:nvSpPr>
          <p:cNvPr id="10" name="Rectangle 9"/>
          <p:cNvSpPr/>
          <p:nvPr/>
        </p:nvSpPr>
        <p:spPr>
          <a:xfrm>
            <a:off x="4509991" y="3290501"/>
            <a:ext cx="368222" cy="369332"/>
          </a:xfrm>
          <a:prstGeom prst="rect">
            <a:avLst/>
          </a:prstGeom>
        </p:spPr>
        <p:txBody>
          <a:bodyPr wrap="none">
            <a:spAutoFit/>
          </a:bodyPr>
          <a:lstStyle/>
          <a:p>
            <a:pPr>
              <a:buNone/>
            </a:pPr>
            <a:r>
              <a:rPr lang="en-US" sz="1800" i="0" dirty="0" err="1" smtClean="0">
                <a:solidFill>
                  <a:schemeClr val="tx1"/>
                </a:solidFill>
              </a:rPr>
              <a:t>I</a:t>
            </a:r>
            <a:r>
              <a:rPr lang="en-US" sz="1800" i="0" baseline="-25000" dirty="0" err="1">
                <a:solidFill>
                  <a:schemeClr val="tx1"/>
                </a:solidFill>
              </a:rPr>
              <a:t>p</a:t>
            </a:r>
            <a:endParaRPr lang="en-US" sz="1800" dirty="0"/>
          </a:p>
        </p:txBody>
      </p:sp>
      <p:sp>
        <p:nvSpPr>
          <p:cNvPr id="27" name="Rectangle 26"/>
          <p:cNvSpPr/>
          <p:nvPr/>
        </p:nvSpPr>
        <p:spPr>
          <a:xfrm>
            <a:off x="7786590" y="3187700"/>
            <a:ext cx="392209" cy="369332"/>
          </a:xfrm>
          <a:prstGeom prst="rect">
            <a:avLst/>
          </a:prstGeom>
        </p:spPr>
        <p:txBody>
          <a:bodyPr wrap="square">
            <a:spAutoFit/>
          </a:bodyPr>
          <a:lstStyle/>
          <a:p>
            <a:pPr>
              <a:buNone/>
            </a:pPr>
            <a:r>
              <a:rPr lang="en-US" sz="1800" i="0" dirty="0" err="1" smtClean="0">
                <a:solidFill>
                  <a:schemeClr val="bg1"/>
                </a:solidFill>
              </a:rPr>
              <a:t>I</a:t>
            </a:r>
            <a:r>
              <a:rPr lang="en-US" sz="1800" i="0" baseline="-25000" dirty="0" err="1">
                <a:solidFill>
                  <a:schemeClr val="bg1"/>
                </a:solidFill>
              </a:rPr>
              <a:t>p</a:t>
            </a:r>
            <a:endParaRPr lang="en-US" sz="1800" dirty="0">
              <a:solidFill>
                <a:schemeClr val="bg1"/>
              </a:solidFill>
            </a:endParaRPr>
          </a:p>
        </p:txBody>
      </p:sp>
      <p:sp>
        <p:nvSpPr>
          <p:cNvPr id="28" name="Rectangle 27"/>
          <p:cNvSpPr/>
          <p:nvPr/>
        </p:nvSpPr>
        <p:spPr>
          <a:xfrm>
            <a:off x="6478490" y="3213100"/>
            <a:ext cx="392209" cy="369332"/>
          </a:xfrm>
          <a:prstGeom prst="rect">
            <a:avLst/>
          </a:prstGeom>
        </p:spPr>
        <p:txBody>
          <a:bodyPr wrap="square">
            <a:spAutoFit/>
          </a:bodyPr>
          <a:lstStyle/>
          <a:p>
            <a:pPr>
              <a:buNone/>
            </a:pPr>
            <a:r>
              <a:rPr lang="en-US" sz="1800" i="0" dirty="0" err="1" smtClean="0">
                <a:solidFill>
                  <a:schemeClr val="bg1"/>
                </a:solidFill>
              </a:rPr>
              <a:t>I</a:t>
            </a:r>
            <a:r>
              <a:rPr lang="en-US" sz="1800" i="0" baseline="-25000" dirty="0" err="1">
                <a:solidFill>
                  <a:schemeClr val="bg1"/>
                </a:solidFill>
              </a:rPr>
              <a:t>p</a:t>
            </a:r>
            <a:endParaRPr lang="en-US" sz="1800" dirty="0">
              <a:solidFill>
                <a:schemeClr val="bg1"/>
              </a:solidFill>
            </a:endParaRPr>
          </a:p>
        </p:txBody>
      </p:sp>
      <p:sp>
        <p:nvSpPr>
          <p:cNvPr id="29" name="Oval 28"/>
          <p:cNvSpPr/>
          <p:nvPr/>
        </p:nvSpPr>
        <p:spPr bwMode="auto">
          <a:xfrm>
            <a:off x="7924800" y="3619500"/>
            <a:ext cx="203200" cy="203200"/>
          </a:xfrm>
          <a:prstGeom prst="ellipse">
            <a:avLst/>
          </a:prstGeom>
          <a:no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6" name="TextBox 15"/>
          <p:cNvSpPr txBox="1"/>
          <p:nvPr/>
        </p:nvSpPr>
        <p:spPr>
          <a:xfrm>
            <a:off x="7874000" y="3505200"/>
            <a:ext cx="325730" cy="369332"/>
          </a:xfrm>
          <a:prstGeom prst="rect">
            <a:avLst/>
          </a:prstGeom>
          <a:noFill/>
          <a:ln>
            <a:noFill/>
          </a:ln>
        </p:spPr>
        <p:txBody>
          <a:bodyPr wrap="none" rtlCol="0">
            <a:spAutoFit/>
          </a:bodyPr>
          <a:lstStyle/>
          <a:p>
            <a:pPr>
              <a:buNone/>
            </a:pPr>
            <a:r>
              <a:rPr lang="en-US" sz="1800" i="0" dirty="0" smtClean="0">
                <a:solidFill>
                  <a:srgbClr val="FFFFFF"/>
                </a:solidFill>
              </a:rPr>
              <a:t>x</a:t>
            </a:r>
            <a:endParaRPr lang="en-US" sz="1800" i="0" dirty="0">
              <a:solidFill>
                <a:srgbClr val="FFFFFF"/>
              </a:solidFill>
            </a:endParaRPr>
          </a:p>
        </p:txBody>
      </p:sp>
      <p:grpSp>
        <p:nvGrpSpPr>
          <p:cNvPr id="23" name="Group 22"/>
          <p:cNvGrpSpPr/>
          <p:nvPr/>
        </p:nvGrpSpPr>
        <p:grpSpPr>
          <a:xfrm>
            <a:off x="2514600" y="3403600"/>
            <a:ext cx="203200" cy="203200"/>
            <a:chOff x="1168400" y="1600200"/>
            <a:chExt cx="203200" cy="203200"/>
          </a:xfrm>
        </p:grpSpPr>
        <p:sp>
          <p:nvSpPr>
            <p:cNvPr id="14" name="Oval 13"/>
            <p:cNvSpPr/>
            <p:nvPr/>
          </p:nvSpPr>
          <p:spPr bwMode="auto">
            <a:xfrm>
              <a:off x="1168400" y="1600200"/>
              <a:ext cx="203200" cy="203200"/>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9" name="Oval 18"/>
            <p:cNvSpPr/>
            <p:nvPr/>
          </p:nvSpPr>
          <p:spPr bwMode="auto">
            <a:xfrm>
              <a:off x="1219200" y="1663700"/>
              <a:ext cx="88900" cy="88900"/>
            </a:xfrm>
            <a:prstGeom prst="ellipse">
              <a:avLst/>
            </a:prstGeom>
            <a:solidFill>
              <a:schemeClr val="tx1"/>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35" name="Rectangle 34"/>
          <p:cNvSpPr/>
          <p:nvPr/>
        </p:nvSpPr>
        <p:spPr>
          <a:xfrm>
            <a:off x="3468591" y="3239701"/>
            <a:ext cx="368222" cy="369332"/>
          </a:xfrm>
          <a:prstGeom prst="rect">
            <a:avLst/>
          </a:prstGeom>
        </p:spPr>
        <p:txBody>
          <a:bodyPr wrap="none">
            <a:spAutoFit/>
          </a:bodyPr>
          <a:lstStyle/>
          <a:p>
            <a:pPr>
              <a:buNone/>
            </a:pPr>
            <a:r>
              <a:rPr lang="en-US" sz="1800" i="0" dirty="0" err="1" smtClean="0">
                <a:solidFill>
                  <a:schemeClr val="tx1"/>
                </a:solidFill>
              </a:rPr>
              <a:t>I</a:t>
            </a:r>
            <a:r>
              <a:rPr lang="en-US" sz="1800" i="0" baseline="-25000" dirty="0" err="1">
                <a:solidFill>
                  <a:schemeClr val="tx1"/>
                </a:solidFill>
              </a:rPr>
              <a:t>p</a:t>
            </a:r>
            <a:endParaRPr lang="en-US" sz="1800" dirty="0"/>
          </a:p>
        </p:txBody>
      </p:sp>
      <p:grpSp>
        <p:nvGrpSpPr>
          <p:cNvPr id="36" name="Group 35"/>
          <p:cNvGrpSpPr/>
          <p:nvPr/>
        </p:nvGrpSpPr>
        <p:grpSpPr>
          <a:xfrm>
            <a:off x="3695700" y="3276600"/>
            <a:ext cx="325730" cy="369332"/>
            <a:chOff x="876300" y="2387600"/>
            <a:chExt cx="325730" cy="369332"/>
          </a:xfrm>
        </p:grpSpPr>
        <p:sp>
          <p:nvSpPr>
            <p:cNvPr id="37" name="Oval 36"/>
            <p:cNvSpPr/>
            <p:nvPr/>
          </p:nvSpPr>
          <p:spPr bwMode="auto">
            <a:xfrm>
              <a:off x="927100" y="2501900"/>
              <a:ext cx="203200" cy="203200"/>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8" name="TextBox 37"/>
            <p:cNvSpPr txBox="1"/>
            <p:nvPr/>
          </p:nvSpPr>
          <p:spPr>
            <a:xfrm>
              <a:off x="876300" y="2387600"/>
              <a:ext cx="325730" cy="369332"/>
            </a:xfrm>
            <a:prstGeom prst="rect">
              <a:avLst/>
            </a:prstGeom>
            <a:noFill/>
          </p:spPr>
          <p:txBody>
            <a:bodyPr wrap="none" rtlCol="0">
              <a:spAutoFit/>
            </a:bodyPr>
            <a:lstStyle/>
            <a:p>
              <a:pPr>
                <a:buNone/>
              </a:pPr>
              <a:r>
                <a:rPr lang="en-US" sz="1800" i="0" dirty="0" smtClean="0"/>
                <a:t>x</a:t>
              </a:r>
              <a:endParaRPr lang="en-US" sz="1800" i="0" dirty="0"/>
            </a:p>
          </p:txBody>
        </p:sp>
      </p:grpSp>
      <p:grpSp>
        <p:nvGrpSpPr>
          <p:cNvPr id="39" name="Group 38"/>
          <p:cNvGrpSpPr/>
          <p:nvPr/>
        </p:nvGrpSpPr>
        <p:grpSpPr>
          <a:xfrm>
            <a:off x="4775200" y="3365500"/>
            <a:ext cx="325730" cy="369332"/>
            <a:chOff x="876300" y="2387600"/>
            <a:chExt cx="325730" cy="369332"/>
          </a:xfrm>
        </p:grpSpPr>
        <p:sp>
          <p:nvSpPr>
            <p:cNvPr id="40" name="Oval 39"/>
            <p:cNvSpPr/>
            <p:nvPr/>
          </p:nvSpPr>
          <p:spPr bwMode="auto">
            <a:xfrm>
              <a:off x="927100" y="2501900"/>
              <a:ext cx="203200" cy="203200"/>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42" name="TextBox 41"/>
            <p:cNvSpPr txBox="1"/>
            <p:nvPr/>
          </p:nvSpPr>
          <p:spPr>
            <a:xfrm>
              <a:off x="876300" y="2387600"/>
              <a:ext cx="325730" cy="369332"/>
            </a:xfrm>
            <a:prstGeom prst="rect">
              <a:avLst/>
            </a:prstGeom>
            <a:noFill/>
          </p:spPr>
          <p:txBody>
            <a:bodyPr wrap="none" rtlCol="0">
              <a:spAutoFit/>
            </a:bodyPr>
            <a:lstStyle/>
            <a:p>
              <a:pPr>
                <a:buNone/>
              </a:pPr>
              <a:r>
                <a:rPr lang="en-US" sz="1800" i="0" dirty="0" smtClean="0"/>
                <a:t>x</a:t>
              </a:r>
              <a:endParaRPr lang="en-US" sz="1800" i="0" dirty="0"/>
            </a:p>
          </p:txBody>
        </p:sp>
      </p:grpSp>
      <p:sp>
        <p:nvSpPr>
          <p:cNvPr id="43" name="Rectangle 42"/>
          <p:cNvSpPr/>
          <p:nvPr/>
        </p:nvSpPr>
        <p:spPr>
          <a:xfrm>
            <a:off x="2338291" y="3011101"/>
            <a:ext cx="368222" cy="369332"/>
          </a:xfrm>
          <a:prstGeom prst="rect">
            <a:avLst/>
          </a:prstGeom>
        </p:spPr>
        <p:txBody>
          <a:bodyPr wrap="none">
            <a:spAutoFit/>
          </a:bodyPr>
          <a:lstStyle/>
          <a:p>
            <a:pPr>
              <a:buNone/>
            </a:pPr>
            <a:r>
              <a:rPr lang="en-US" sz="1800" i="0" dirty="0" err="1" smtClean="0">
                <a:solidFill>
                  <a:schemeClr val="tx1"/>
                </a:solidFill>
              </a:rPr>
              <a:t>I</a:t>
            </a:r>
            <a:r>
              <a:rPr lang="en-US" sz="1800" i="0" baseline="-25000" dirty="0" err="1">
                <a:solidFill>
                  <a:schemeClr val="tx1"/>
                </a:solidFill>
              </a:rPr>
              <a:t>p</a:t>
            </a:r>
            <a:endParaRPr lang="en-US" sz="1800" dirty="0"/>
          </a:p>
        </p:txBody>
      </p:sp>
      <p:grpSp>
        <p:nvGrpSpPr>
          <p:cNvPr id="48" name="Group 47"/>
          <p:cNvGrpSpPr/>
          <p:nvPr/>
        </p:nvGrpSpPr>
        <p:grpSpPr>
          <a:xfrm>
            <a:off x="6515100" y="3644900"/>
            <a:ext cx="203200" cy="203200"/>
            <a:chOff x="1168400" y="1600200"/>
            <a:chExt cx="203200" cy="203200"/>
          </a:xfrm>
        </p:grpSpPr>
        <p:sp>
          <p:nvSpPr>
            <p:cNvPr id="49" name="Oval 48"/>
            <p:cNvSpPr/>
            <p:nvPr/>
          </p:nvSpPr>
          <p:spPr bwMode="auto">
            <a:xfrm>
              <a:off x="1168400" y="1600200"/>
              <a:ext cx="203200" cy="203200"/>
            </a:xfrm>
            <a:prstGeom prst="ellipse">
              <a:avLst/>
            </a:prstGeom>
            <a:solidFill>
              <a:schemeClr val="bg1"/>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50" name="Oval 49"/>
            <p:cNvSpPr/>
            <p:nvPr/>
          </p:nvSpPr>
          <p:spPr bwMode="auto">
            <a:xfrm>
              <a:off x="1231900" y="1663700"/>
              <a:ext cx="88900" cy="88900"/>
            </a:xfrm>
            <a:prstGeom prst="ellipse">
              <a:avLst/>
            </a:prstGeom>
            <a:solidFill>
              <a:schemeClr val="tx1"/>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
        <p:nvSpPr>
          <p:cNvPr id="51" name="Rectangle 50"/>
          <p:cNvSpPr/>
          <p:nvPr/>
        </p:nvSpPr>
        <p:spPr>
          <a:xfrm>
            <a:off x="1144491" y="3239701"/>
            <a:ext cx="368222" cy="369332"/>
          </a:xfrm>
          <a:prstGeom prst="rect">
            <a:avLst/>
          </a:prstGeom>
        </p:spPr>
        <p:txBody>
          <a:bodyPr wrap="none">
            <a:spAutoFit/>
          </a:bodyPr>
          <a:lstStyle/>
          <a:p>
            <a:pPr>
              <a:buNone/>
            </a:pPr>
            <a:r>
              <a:rPr lang="en-US" sz="1800" i="0" dirty="0" err="1" smtClean="0">
                <a:solidFill>
                  <a:schemeClr val="tx1"/>
                </a:solidFill>
              </a:rPr>
              <a:t>I</a:t>
            </a:r>
            <a:r>
              <a:rPr lang="en-US" sz="1800" i="0" baseline="-25000" dirty="0" err="1">
                <a:solidFill>
                  <a:schemeClr val="tx1"/>
                </a:solidFill>
              </a:rPr>
              <a:t>p</a:t>
            </a:r>
            <a:endParaRPr lang="en-US" sz="1800" dirty="0"/>
          </a:p>
        </p:txBody>
      </p:sp>
      <p:sp>
        <p:nvSpPr>
          <p:cNvPr id="30" name="Rectangle 29"/>
          <p:cNvSpPr/>
          <p:nvPr/>
        </p:nvSpPr>
        <p:spPr>
          <a:xfrm>
            <a:off x="720554" y="5627301"/>
            <a:ext cx="4957406" cy="338554"/>
          </a:xfrm>
          <a:prstGeom prst="rect">
            <a:avLst/>
          </a:prstGeom>
        </p:spPr>
        <p:txBody>
          <a:bodyPr wrap="none">
            <a:spAutoFit/>
          </a:bodyPr>
          <a:lstStyle/>
          <a:p>
            <a:pPr>
              <a:buNone/>
            </a:pPr>
            <a:r>
              <a:rPr lang="en-US" sz="1600" i="0" dirty="0" smtClean="0">
                <a:solidFill>
                  <a:schemeClr val="tx1"/>
                </a:solidFill>
              </a:rPr>
              <a:t>Note: ST differs from FRC</a:t>
            </a:r>
            <a:r>
              <a:rPr lang="en-US" sz="1600" i="0" dirty="0">
                <a:solidFill>
                  <a:schemeClr val="tx1"/>
                </a:solidFill>
              </a:rPr>
              <a:t>, </a:t>
            </a:r>
            <a:r>
              <a:rPr lang="en-US" sz="1600" i="0" dirty="0" err="1" smtClean="0">
                <a:solidFill>
                  <a:schemeClr val="tx1"/>
                </a:solidFill>
              </a:rPr>
              <a:t>spheromak</a:t>
            </a:r>
            <a:r>
              <a:rPr lang="en-US" sz="1600" i="0" dirty="0" smtClean="0">
                <a:solidFill>
                  <a:schemeClr val="tx1"/>
                </a:solidFill>
              </a:rPr>
              <a:t> due to B</a:t>
            </a:r>
            <a:r>
              <a:rPr lang="en-US" sz="1600" i="0" baseline="-25000" dirty="0" smtClean="0">
                <a:solidFill>
                  <a:schemeClr val="tx1"/>
                </a:solidFill>
              </a:rPr>
              <a:t>TF</a:t>
            </a:r>
            <a:r>
              <a:rPr lang="en-US" sz="1600" i="0" dirty="0" smtClean="0">
                <a:solidFill>
                  <a:schemeClr val="tx1"/>
                </a:solidFill>
              </a:rPr>
              <a:t> </a:t>
            </a:r>
            <a:endParaRPr lang="en-US" sz="1600" i="0" dirty="0">
              <a:solidFill>
                <a:schemeClr val="tx1"/>
              </a:solidFill>
            </a:endParaRPr>
          </a:p>
        </p:txBody>
      </p:sp>
      <p:grpSp>
        <p:nvGrpSpPr>
          <p:cNvPr id="55" name="Group 54"/>
          <p:cNvGrpSpPr/>
          <p:nvPr/>
        </p:nvGrpSpPr>
        <p:grpSpPr>
          <a:xfrm>
            <a:off x="1422400" y="3505200"/>
            <a:ext cx="203200" cy="203200"/>
            <a:chOff x="1168400" y="1600200"/>
            <a:chExt cx="203200" cy="203200"/>
          </a:xfrm>
        </p:grpSpPr>
        <p:sp>
          <p:nvSpPr>
            <p:cNvPr id="56" name="Oval 55"/>
            <p:cNvSpPr/>
            <p:nvPr/>
          </p:nvSpPr>
          <p:spPr bwMode="auto">
            <a:xfrm>
              <a:off x="1168400" y="1600200"/>
              <a:ext cx="203200" cy="203200"/>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57" name="Oval 56"/>
            <p:cNvSpPr/>
            <p:nvPr/>
          </p:nvSpPr>
          <p:spPr bwMode="auto">
            <a:xfrm>
              <a:off x="1219200" y="1663700"/>
              <a:ext cx="88900" cy="88900"/>
            </a:xfrm>
            <a:prstGeom prst="ellipse">
              <a:avLst/>
            </a:prstGeom>
            <a:solidFill>
              <a:schemeClr val="tx1"/>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spTree>
    <p:extLst>
      <p:ext uri="{BB962C8B-B14F-4D97-AF65-F5344CB8AC3E}">
        <p14:creationId xmlns:p14="http://schemas.microsoft.com/office/powerpoint/2010/main" val="2553430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3"/>
          <p:cNvSpPr>
            <a:spLocks noChangeArrowheads="1"/>
          </p:cNvSpPr>
          <p:nvPr/>
        </p:nvSpPr>
        <p:spPr bwMode="auto">
          <a:xfrm>
            <a:off x="0" y="6684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780"/>
              </a:lnSpc>
              <a:spcBef>
                <a:spcPct val="0"/>
              </a:spcBef>
              <a:spcAft>
                <a:spcPts val="600"/>
              </a:spcAft>
              <a:buFontTx/>
              <a:buNone/>
            </a:pPr>
            <a:r>
              <a:rPr lang="en-US" sz="2800" i="0" dirty="0" smtClean="0">
                <a:solidFill>
                  <a:srgbClr val="0816FF"/>
                </a:solidFill>
              </a:rPr>
              <a:t>NSTX and MAST are undergoing major upgrades</a:t>
            </a:r>
          </a:p>
          <a:p>
            <a:pPr algn="ctr" eaLnBrk="0" hangingPunct="0">
              <a:spcBef>
                <a:spcPct val="0"/>
              </a:spcBef>
              <a:buFontTx/>
              <a:buNone/>
            </a:pPr>
            <a:r>
              <a:rPr lang="en-US" sz="2400" i="0" dirty="0">
                <a:solidFill>
                  <a:srgbClr val="FF0000"/>
                </a:solidFill>
              </a:rPr>
              <a:t>~ x 2 </a:t>
            </a:r>
            <a:r>
              <a:rPr lang="en-US" sz="2400" i="0" dirty="0" smtClean="0">
                <a:solidFill>
                  <a:srgbClr val="FF0000"/>
                </a:solidFill>
              </a:rPr>
              <a:t>B</a:t>
            </a:r>
            <a:r>
              <a:rPr lang="en-US" sz="2400" i="0" baseline="-25000" dirty="0" smtClean="0">
                <a:solidFill>
                  <a:srgbClr val="FF0000"/>
                </a:solidFill>
              </a:rPr>
              <a:t>T</a:t>
            </a:r>
            <a:r>
              <a:rPr lang="en-US" sz="2400" i="0" dirty="0">
                <a:solidFill>
                  <a:srgbClr val="FF0000"/>
                </a:solidFill>
              </a:rPr>
              <a:t>, </a:t>
            </a:r>
            <a:r>
              <a:rPr lang="en-US" sz="2400" i="0" dirty="0" err="1">
                <a:solidFill>
                  <a:srgbClr val="FF0000"/>
                </a:solidFill>
              </a:rPr>
              <a:t>I</a:t>
            </a:r>
            <a:r>
              <a:rPr lang="en-US" sz="2400" i="0" baseline="-25000" dirty="0" err="1">
                <a:solidFill>
                  <a:srgbClr val="FF0000"/>
                </a:solidFill>
              </a:rPr>
              <a:t>p</a:t>
            </a:r>
            <a:r>
              <a:rPr lang="en-US" sz="2400" i="0" dirty="0">
                <a:solidFill>
                  <a:srgbClr val="FF0000"/>
                </a:solidFill>
              </a:rPr>
              <a:t>, P</a:t>
            </a:r>
            <a:r>
              <a:rPr lang="en-US" sz="2400" i="0" baseline="-25000" dirty="0">
                <a:solidFill>
                  <a:srgbClr val="FF0000"/>
                </a:solidFill>
              </a:rPr>
              <a:t>NBI </a:t>
            </a:r>
            <a:r>
              <a:rPr lang="en-US" sz="2400" i="0" dirty="0">
                <a:solidFill>
                  <a:srgbClr val="FF0000"/>
                </a:solidFill>
              </a:rPr>
              <a:t>and ~ x5 pulse length from </a:t>
            </a:r>
            <a:r>
              <a:rPr lang="en-US" sz="2400" i="0" dirty="0" smtClean="0">
                <a:solidFill>
                  <a:srgbClr val="FF0000"/>
                </a:solidFill>
              </a:rPr>
              <a:t>NSTX/MAST</a:t>
            </a:r>
            <a:endParaRPr lang="en-US" sz="2400" i="0" dirty="0">
              <a:solidFill>
                <a:srgbClr val="FF0000"/>
              </a:solidFill>
            </a:endParaRPr>
          </a:p>
        </p:txBody>
      </p:sp>
      <p:sp>
        <p:nvSpPr>
          <p:cNvPr id="91" name="Text Box 1"/>
          <p:cNvSpPr txBox="1">
            <a:spLocks noChangeArrowheads="1"/>
          </p:cNvSpPr>
          <p:nvPr/>
        </p:nvSpPr>
        <p:spPr bwMode="auto">
          <a:xfrm>
            <a:off x="1705673" y="962036"/>
            <a:ext cx="1291527" cy="49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rgbClr val="000000"/>
                </a:solidFill>
                <a:effectLst/>
                <a:latin typeface="+mn-lt"/>
                <a:ea typeface="ÇlÇr ñæí©" charset="0"/>
              </a:rPr>
              <a:t>NSTX-U</a:t>
            </a:r>
            <a:endParaRPr kumimoji="0" lang="en-US" sz="2000" i="0" u="none" strike="noStrike" cap="none" normalizeH="0" baseline="0" dirty="0">
              <a:ln>
                <a:noFill/>
              </a:ln>
              <a:solidFill>
                <a:srgbClr val="000000"/>
              </a:solidFill>
              <a:effectLst/>
              <a:latin typeface="+mn-lt"/>
            </a:endParaRPr>
          </a:p>
        </p:txBody>
      </p:sp>
      <p:sp>
        <p:nvSpPr>
          <p:cNvPr id="95" name="Text Box 1"/>
          <p:cNvSpPr txBox="1">
            <a:spLocks noChangeArrowheads="1"/>
          </p:cNvSpPr>
          <p:nvPr/>
        </p:nvSpPr>
        <p:spPr bwMode="auto">
          <a:xfrm>
            <a:off x="6329319" y="932403"/>
            <a:ext cx="1227181" cy="49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rgbClr val="000000"/>
                </a:solidFill>
                <a:effectLst/>
                <a:latin typeface="+mn-lt"/>
                <a:ea typeface="ÇlÇr ñæí©" charset="0"/>
              </a:rPr>
              <a:t>MAST-U</a:t>
            </a:r>
            <a:endParaRPr kumimoji="0" lang="en-US" sz="2000" i="0" u="none" strike="noStrike" cap="none" normalizeH="0" baseline="0" dirty="0">
              <a:ln>
                <a:noFill/>
              </a:ln>
              <a:solidFill>
                <a:srgbClr val="000000"/>
              </a:solidFill>
              <a:effectLst/>
              <a:latin typeface="+mn-lt"/>
            </a:endParaRPr>
          </a:p>
        </p:txBody>
      </p:sp>
      <p:sp>
        <p:nvSpPr>
          <p:cNvPr id="5" name="Rectangle 4"/>
          <p:cNvSpPr/>
          <p:nvPr/>
        </p:nvSpPr>
        <p:spPr bwMode="auto">
          <a:xfrm>
            <a:off x="416560" y="1686560"/>
            <a:ext cx="243840" cy="19304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3" name="Rectangle 12"/>
          <p:cNvSpPr/>
          <p:nvPr/>
        </p:nvSpPr>
        <p:spPr bwMode="auto">
          <a:xfrm>
            <a:off x="6624320" y="1270000"/>
            <a:ext cx="243840" cy="19304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7"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40</a:t>
            </a:fld>
            <a:endParaRPr lang="en-US" sz="1400" b="0" dirty="0">
              <a:latin typeface="Times" charset="0"/>
            </a:endParaRPr>
          </a:p>
        </p:txBody>
      </p:sp>
      <p:sp>
        <p:nvSpPr>
          <p:cNvPr id="29" name="Text Box 11"/>
          <p:cNvSpPr txBox="1">
            <a:spLocks noChangeArrowheads="1"/>
          </p:cNvSpPr>
          <p:nvPr/>
        </p:nvSpPr>
        <p:spPr bwMode="auto">
          <a:xfrm>
            <a:off x="5334000" y="5836920"/>
            <a:ext cx="345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600" i="0" u="none" strike="noStrike" cap="none" normalizeH="0" baseline="0" dirty="0" smtClean="0">
                <a:ln>
                  <a:noFill/>
                </a:ln>
                <a:solidFill>
                  <a:srgbClr val="FF0000"/>
                </a:solidFill>
                <a:effectLst/>
                <a:latin typeface="+mn-lt"/>
                <a:ea typeface="ÇlÇr ñæí©" charset="0"/>
              </a:rPr>
              <a:t>Super X-</a:t>
            </a:r>
            <a:r>
              <a:rPr lang="en-US" altLang="ja-JP" sz="1600" i="0" dirty="0" err="1" smtClean="0">
                <a:solidFill>
                  <a:srgbClr val="FF0000"/>
                </a:solidFill>
                <a:latin typeface="+mn-lt"/>
                <a:ea typeface="ÇlÇr ñæí©" charset="0"/>
              </a:rPr>
              <a:t>d</a:t>
            </a:r>
            <a:r>
              <a:rPr kumimoji="0" lang="en-US" sz="1600" i="0" u="none" strike="noStrike" cap="none" normalizeH="0" baseline="0" dirty="0" err="1" smtClean="0">
                <a:ln>
                  <a:noFill/>
                </a:ln>
                <a:solidFill>
                  <a:srgbClr val="FF0000"/>
                </a:solidFill>
                <a:effectLst/>
                <a:latin typeface="+mn-lt"/>
                <a:ea typeface="ÇlÇr ñæí©" charset="0"/>
              </a:rPr>
              <a:t>ivertor</a:t>
            </a:r>
            <a:r>
              <a:rPr kumimoji="0" lang="en-US" sz="1600" i="0" u="none" strike="noStrike" cap="none" normalizeH="0" baseline="0" dirty="0" smtClean="0">
                <a:ln>
                  <a:noFill/>
                </a:ln>
                <a:solidFill>
                  <a:srgbClr val="FF0000"/>
                </a:solidFill>
                <a:effectLst/>
                <a:latin typeface="+mn-lt"/>
                <a:ea typeface="ÇlÇr ñæí©" charset="0"/>
              </a:rPr>
              <a:t> configuration for FNSF </a:t>
            </a:r>
            <a:r>
              <a:rPr kumimoji="0" lang="en-US" sz="1600" i="0" u="none" strike="noStrike" cap="none" normalizeH="0" baseline="0" dirty="0" err="1" smtClean="0">
                <a:ln>
                  <a:noFill/>
                </a:ln>
                <a:solidFill>
                  <a:srgbClr val="FF0000"/>
                </a:solidFill>
                <a:effectLst/>
                <a:latin typeface="+mn-lt"/>
                <a:ea typeface="ÇlÇr ñæí©" charset="0"/>
              </a:rPr>
              <a:t>divertor</a:t>
            </a:r>
            <a:r>
              <a:rPr kumimoji="0" lang="en-US" sz="1600" i="0" u="none" strike="noStrike" cap="none" normalizeH="0" dirty="0" smtClean="0">
                <a:ln>
                  <a:noFill/>
                </a:ln>
                <a:solidFill>
                  <a:srgbClr val="FF0000"/>
                </a:solidFill>
                <a:effectLst/>
                <a:latin typeface="+mn-lt"/>
                <a:ea typeface="ÇlÇr ñæí©" charset="0"/>
              </a:rPr>
              <a:t> solution</a:t>
            </a:r>
            <a:endParaRPr kumimoji="0" lang="en-US" sz="3600" i="0" u="none" strike="noStrike" cap="none" normalizeH="0" baseline="0" dirty="0">
              <a:ln>
                <a:noFill/>
              </a:ln>
              <a:solidFill>
                <a:srgbClr val="FF0000"/>
              </a:solidFill>
              <a:effectLst/>
              <a:latin typeface="+mn-lt"/>
            </a:endParaRPr>
          </a:p>
        </p:txBody>
      </p:sp>
      <p:pic>
        <p:nvPicPr>
          <p:cNvPr id="37" name="Picture 9"/>
          <p:cNvPicPr>
            <a:picLocks noChangeAspect="1"/>
          </p:cNvPicPr>
          <p:nvPr/>
        </p:nvPicPr>
        <p:blipFill rotWithShape="1">
          <a:blip r:embed="rId2">
            <a:extLst>
              <a:ext uri="{28A0092B-C50C-407E-A947-70E740481C1C}">
                <a14:useLocalDpi xmlns:a14="http://schemas.microsoft.com/office/drawing/2010/main" val="0"/>
              </a:ext>
            </a:extLst>
          </a:blip>
          <a:srcRect l="12034" t="2542" r="29387" b="4913"/>
          <a:stretch/>
        </p:blipFill>
        <p:spPr bwMode="auto">
          <a:xfrm>
            <a:off x="4978909" y="1651000"/>
            <a:ext cx="3730750" cy="4114800"/>
          </a:xfrm>
          <a:prstGeom prst="rect">
            <a:avLst/>
          </a:prstGeom>
          <a:solidFill>
            <a:srgbClr val="C2FF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77800" y="1390649"/>
            <a:ext cx="4495800" cy="4701373"/>
          </a:xfrm>
          <a:prstGeom prst="rect">
            <a:avLst/>
          </a:prstGeom>
        </p:spPr>
      </p:pic>
      <p:sp>
        <p:nvSpPr>
          <p:cNvPr id="14" name="Text Box 11"/>
          <p:cNvSpPr txBox="1">
            <a:spLocks noChangeArrowheads="1"/>
          </p:cNvSpPr>
          <p:nvPr/>
        </p:nvSpPr>
        <p:spPr bwMode="auto">
          <a:xfrm>
            <a:off x="897980" y="5798820"/>
            <a:ext cx="319142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600" i="0" u="none" strike="noStrike" cap="none" normalizeH="0" baseline="0" dirty="0" smtClean="0">
                <a:ln>
                  <a:noFill/>
                </a:ln>
                <a:solidFill>
                  <a:srgbClr val="FF0000"/>
                </a:solidFill>
                <a:effectLst/>
                <a:latin typeface="+mn-lt"/>
                <a:ea typeface="ÇlÇr ñæí©" charset="0"/>
              </a:rPr>
              <a:t>Highly tangential 2</a:t>
            </a:r>
            <a:r>
              <a:rPr kumimoji="0" lang="en-US" sz="1600" i="0" u="none" strike="noStrike" cap="none" normalizeH="0" baseline="30000" dirty="0" smtClean="0">
                <a:ln>
                  <a:noFill/>
                </a:ln>
                <a:solidFill>
                  <a:srgbClr val="FF0000"/>
                </a:solidFill>
                <a:effectLst/>
                <a:latin typeface="+mn-lt"/>
                <a:ea typeface="ÇlÇr ñæí©" charset="0"/>
              </a:rPr>
              <a:t>nd</a:t>
            </a:r>
            <a:r>
              <a:rPr kumimoji="0" lang="en-US" sz="1600" i="0" u="none" strike="noStrike" cap="none" normalizeH="0" baseline="0" dirty="0" smtClean="0">
                <a:ln>
                  <a:noFill/>
                </a:ln>
                <a:solidFill>
                  <a:srgbClr val="FF0000"/>
                </a:solidFill>
                <a:effectLst/>
                <a:latin typeface="+mn-lt"/>
                <a:ea typeface="ÇlÇr ñæí©" charset="0"/>
              </a:rPr>
              <a:t> NBI for non-inductive</a:t>
            </a:r>
            <a:r>
              <a:rPr kumimoji="0" lang="en-US" sz="1600" i="0" u="none" strike="noStrike" cap="none" normalizeH="0" dirty="0" smtClean="0">
                <a:ln>
                  <a:noFill/>
                </a:ln>
                <a:solidFill>
                  <a:srgbClr val="FF0000"/>
                </a:solidFill>
                <a:effectLst/>
                <a:latin typeface="+mn-lt"/>
                <a:ea typeface="ÇlÇr ñæí©" charset="0"/>
              </a:rPr>
              <a:t> operations</a:t>
            </a:r>
            <a:endParaRPr kumimoji="0" lang="en-US" sz="3600" i="0" u="none" strike="noStrike" cap="none" normalizeH="0" baseline="0" dirty="0">
              <a:ln>
                <a:noFill/>
              </a:ln>
              <a:solidFill>
                <a:srgbClr val="FF0000"/>
              </a:solidFill>
              <a:effectLst/>
              <a:latin typeface="+mn-lt"/>
            </a:endParaRPr>
          </a:p>
        </p:txBody>
      </p:sp>
    </p:spTree>
    <p:extLst>
      <p:ext uri="{BB962C8B-B14F-4D97-AF65-F5344CB8AC3E}">
        <p14:creationId xmlns:p14="http://schemas.microsoft.com/office/powerpoint/2010/main" val="204635620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3800" y="984669"/>
            <a:ext cx="6426200" cy="1340965"/>
          </a:xfrm>
          <a:prstGeom prst="rect">
            <a:avLst/>
          </a:prstGeom>
          <a:noFill/>
        </p:spPr>
        <p:txBody>
          <a:bodyPr wrap="square" rtlCol="0">
            <a:spAutoFit/>
          </a:bodyPr>
          <a:lstStyle/>
          <a:p>
            <a:pPr marL="182880" indent="-457200">
              <a:lnSpc>
                <a:spcPts val="2060"/>
              </a:lnSpc>
              <a:spcAft>
                <a:spcPts val="0"/>
              </a:spcAft>
              <a:buNone/>
            </a:pPr>
            <a:r>
              <a:rPr lang="en-US" sz="2000" i="0" dirty="0" smtClean="0">
                <a:solidFill>
                  <a:srgbClr val="000000"/>
                </a:solidFill>
                <a:latin typeface="Helvetica Neue" charset="0"/>
                <a:cs typeface="Helvetica Neue" charset="0"/>
              </a:rPr>
              <a:t>• New Center Column for higher B</a:t>
            </a:r>
            <a:r>
              <a:rPr lang="en-US" sz="2000" i="0" baseline="-25000" dirty="0" smtClean="0">
                <a:solidFill>
                  <a:srgbClr val="000000"/>
                </a:solidFill>
                <a:latin typeface="Helvetica Neue" charset="0"/>
                <a:cs typeface="Helvetica Neue" charset="0"/>
              </a:rPr>
              <a:t>T</a:t>
            </a:r>
            <a:r>
              <a:rPr lang="en-US" sz="2000" i="0" dirty="0" smtClean="0">
                <a:solidFill>
                  <a:srgbClr val="000000"/>
                </a:solidFill>
                <a:latin typeface="Helvetica Neue" charset="0"/>
                <a:cs typeface="Helvetica Neue" charset="0"/>
              </a:rPr>
              <a:t> and </a:t>
            </a:r>
            <a:r>
              <a:rPr lang="en-US" sz="2000" i="0" dirty="0" err="1" smtClean="0">
                <a:solidFill>
                  <a:srgbClr val="000000"/>
                </a:solidFill>
                <a:latin typeface="Helvetica Neue" charset="0"/>
                <a:cs typeface="Helvetica Neue" charset="0"/>
              </a:rPr>
              <a:t>I</a:t>
            </a:r>
            <a:r>
              <a:rPr lang="en-US" sz="2000" i="0" baseline="-25000" dirty="0" err="1" smtClean="0">
                <a:solidFill>
                  <a:srgbClr val="000000"/>
                </a:solidFill>
                <a:latin typeface="Helvetica Neue" charset="0"/>
                <a:cs typeface="Helvetica Neue" charset="0"/>
              </a:rPr>
              <a:t>p</a:t>
            </a:r>
            <a:endParaRPr lang="en-US" sz="2000" i="0" baseline="-25000" dirty="0" smtClean="0">
              <a:solidFill>
                <a:srgbClr val="000000"/>
              </a:solidFill>
              <a:latin typeface="Helvetica Neue" charset="0"/>
              <a:cs typeface="Helvetica Neue" charset="0"/>
            </a:endParaRPr>
          </a:p>
          <a:p>
            <a:pPr marL="182880" indent="-457200">
              <a:lnSpc>
                <a:spcPts val="2060"/>
              </a:lnSpc>
              <a:spcAft>
                <a:spcPts val="0"/>
              </a:spcAft>
              <a:buNone/>
            </a:pPr>
            <a:r>
              <a:rPr lang="en-US" sz="2000" i="0" dirty="0" smtClean="0">
                <a:solidFill>
                  <a:srgbClr val="000000"/>
                </a:solidFill>
                <a:latin typeface="Helvetica Neue" charset="0"/>
                <a:cs typeface="Helvetica Neue" charset="0"/>
              </a:rPr>
              <a:t>• </a:t>
            </a:r>
            <a:r>
              <a:rPr lang="en-US" sz="2000" i="0" dirty="0" smtClean="0">
                <a:solidFill>
                  <a:srgbClr val="FF0000"/>
                </a:solidFill>
                <a:latin typeface="Helvetica Neue" charset="0"/>
                <a:cs typeface="Helvetica Neue" charset="0"/>
              </a:rPr>
              <a:t>Super-X </a:t>
            </a:r>
            <a:r>
              <a:rPr lang="en-US" sz="2000" i="0" dirty="0" err="1" smtClean="0">
                <a:solidFill>
                  <a:srgbClr val="FF0000"/>
                </a:solidFill>
                <a:latin typeface="Helvetica Neue" charset="0"/>
                <a:cs typeface="Helvetica Neue" charset="0"/>
              </a:rPr>
              <a:t>Divertor</a:t>
            </a:r>
            <a:r>
              <a:rPr lang="en-US" sz="2000" i="0" dirty="0" smtClean="0">
                <a:solidFill>
                  <a:srgbClr val="FF0000"/>
                </a:solidFill>
                <a:latin typeface="Helvetica Neue" charset="0"/>
                <a:cs typeface="Helvetica Neue" charset="0"/>
              </a:rPr>
              <a:t> </a:t>
            </a:r>
            <a:r>
              <a:rPr lang="en-US" sz="2000" i="0" dirty="0" smtClean="0">
                <a:solidFill>
                  <a:srgbClr val="000000"/>
                </a:solidFill>
                <a:latin typeface="Helvetica Neue" charset="0"/>
                <a:cs typeface="Helvetica Neue" charset="0"/>
              </a:rPr>
              <a:t>for </a:t>
            </a:r>
            <a:r>
              <a:rPr lang="en-US" sz="2000" i="0" dirty="0" err="1" smtClean="0">
                <a:solidFill>
                  <a:srgbClr val="000000"/>
                </a:solidFill>
                <a:latin typeface="Helvetica Neue" charset="0"/>
                <a:cs typeface="Helvetica Neue" charset="0"/>
              </a:rPr>
              <a:t>divertor</a:t>
            </a:r>
            <a:r>
              <a:rPr lang="en-US" sz="2000" i="0" dirty="0" smtClean="0">
                <a:solidFill>
                  <a:srgbClr val="000000"/>
                </a:solidFill>
                <a:latin typeface="Helvetica Neue" charset="0"/>
                <a:cs typeface="Helvetica Neue" charset="0"/>
              </a:rPr>
              <a:t> heat flux mitigation</a:t>
            </a:r>
          </a:p>
          <a:p>
            <a:pPr marL="182880" indent="-457200">
              <a:lnSpc>
                <a:spcPts val="2060"/>
              </a:lnSpc>
              <a:spcAft>
                <a:spcPts val="0"/>
              </a:spcAft>
              <a:buNone/>
            </a:pPr>
            <a:r>
              <a:rPr lang="en-US" sz="2000" i="0" dirty="0" smtClean="0">
                <a:solidFill>
                  <a:srgbClr val="000000"/>
                </a:solidFill>
                <a:latin typeface="Helvetica Neue" charset="0"/>
                <a:cs typeface="Helvetica Neue" charset="0"/>
              </a:rPr>
              <a:t>• </a:t>
            </a:r>
            <a:r>
              <a:rPr lang="en-US" sz="2000" i="0" dirty="0" smtClean="0">
                <a:solidFill>
                  <a:srgbClr val="FF0000"/>
                </a:solidFill>
                <a:latin typeface="Helvetica Neue" charset="0"/>
                <a:cs typeface="Helvetica Neue" charset="0"/>
              </a:rPr>
              <a:t>Vertically off-axis NBI </a:t>
            </a:r>
            <a:r>
              <a:rPr lang="en-US" sz="2000" i="0" dirty="0" smtClean="0">
                <a:solidFill>
                  <a:srgbClr val="000000"/>
                </a:solidFill>
                <a:latin typeface="Helvetica Neue" charset="0"/>
                <a:cs typeface="Helvetica Neue" charset="0"/>
              </a:rPr>
              <a:t>for current profile control.</a:t>
            </a:r>
          </a:p>
          <a:p>
            <a:pPr marL="182880" indent="-457200">
              <a:lnSpc>
                <a:spcPts val="2060"/>
              </a:lnSpc>
              <a:spcAft>
                <a:spcPts val="0"/>
              </a:spcAft>
            </a:pPr>
            <a:endParaRPr lang="en-US" sz="2000" dirty="0"/>
          </a:p>
        </p:txBody>
      </p:sp>
      <p:sp>
        <p:nvSpPr>
          <p:cNvPr id="7" name="Slide Number Placeholder 3"/>
          <p:cNvSpPr>
            <a:spLocks noGrp="1"/>
          </p:cNvSpPr>
          <p:nvPr>
            <p:ph type="sldNum" sz="quarter" idx="12"/>
          </p:nvPr>
        </p:nvSpPr>
        <p:spPr>
          <a:xfrm>
            <a:off x="7239000" y="6527800"/>
            <a:ext cx="1905000" cy="457200"/>
          </a:xfrm>
          <a:noFill/>
        </p:spPr>
        <p:txBody>
          <a:bodyPr anchor="t"/>
          <a:lstStyle/>
          <a:p>
            <a:fld id="{338AFD17-9088-4C77-B107-6A6359279C2A}" type="slidenum">
              <a:rPr lang="en-US" sz="1400" b="0">
                <a:latin typeface="Times" charset="0"/>
              </a:rPr>
              <a:pPr/>
              <a:t>41</a:t>
            </a:fld>
            <a:endParaRPr lang="en-US" sz="1400" b="0" dirty="0">
              <a:latin typeface="Times" charset="0"/>
            </a:endParaRPr>
          </a:p>
        </p:txBody>
      </p:sp>
      <p:sp>
        <p:nvSpPr>
          <p:cNvPr id="11" name="Rectangle 2"/>
          <p:cNvSpPr>
            <a:spLocks noChangeArrowheads="1"/>
          </p:cNvSpPr>
          <p:nvPr/>
        </p:nvSpPr>
        <p:spPr bwMode="auto">
          <a:xfrm>
            <a:off x="2032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400" i="0" dirty="0" smtClean="0">
                <a:solidFill>
                  <a:srgbClr val="0923FF"/>
                </a:solidFill>
              </a:rPr>
              <a:t>MAST-U to support novel exhaust concepts, ITER, and FNSF</a:t>
            </a:r>
          </a:p>
          <a:p>
            <a:pPr algn="ctr" eaLnBrk="0" hangingPunct="0">
              <a:spcBef>
                <a:spcPct val="0"/>
              </a:spcBef>
              <a:buNone/>
            </a:pPr>
            <a:r>
              <a:rPr lang="en-US" sz="2400" i="0" dirty="0" smtClean="0">
                <a:solidFill>
                  <a:srgbClr val="FF0000"/>
                </a:solidFill>
              </a:rPr>
              <a:t>Completed MAST operation in 2013 and began construction</a:t>
            </a:r>
            <a:endParaRPr lang="en-US" sz="2400" i="0" dirty="0">
              <a:solidFill>
                <a:srgbClr val="FF0000"/>
              </a:solidFill>
            </a:endParaRPr>
          </a:p>
        </p:txBody>
      </p:sp>
      <p:sp>
        <p:nvSpPr>
          <p:cNvPr id="31" name="TextBox 30"/>
          <p:cNvSpPr txBox="1"/>
          <p:nvPr/>
        </p:nvSpPr>
        <p:spPr>
          <a:xfrm>
            <a:off x="2819400" y="5956300"/>
            <a:ext cx="4279900" cy="400110"/>
          </a:xfrm>
          <a:prstGeom prst="rect">
            <a:avLst/>
          </a:prstGeom>
          <a:solidFill>
            <a:schemeClr val="accent1">
              <a:lumMod val="20000"/>
              <a:lumOff val="80000"/>
            </a:schemeClr>
          </a:solidFill>
          <a:ln>
            <a:solidFill>
              <a:schemeClr val="tx1"/>
            </a:solidFill>
          </a:ln>
        </p:spPr>
        <p:txBody>
          <a:bodyPr wrap="square" rtlCol="0">
            <a:spAutoFit/>
          </a:bodyPr>
          <a:lstStyle/>
          <a:p>
            <a:pPr algn="ctr" eaLnBrk="1" hangingPunct="1">
              <a:buNone/>
            </a:pPr>
            <a:r>
              <a:rPr lang="en-US" sz="2000" i="0" dirty="0" smtClean="0">
                <a:solidFill>
                  <a:schemeClr val="tx1"/>
                </a:solidFill>
              </a:rPr>
              <a:t>First plasma scheduled in 2016</a:t>
            </a:r>
            <a:endParaRPr lang="en-US" sz="2000" i="0" dirty="0">
              <a:solidFill>
                <a:schemeClr val="tx1"/>
              </a:solidFill>
            </a:endParaRPr>
          </a:p>
        </p:txBody>
      </p:sp>
      <p:grpSp>
        <p:nvGrpSpPr>
          <p:cNvPr id="8" name="Group 7"/>
          <p:cNvGrpSpPr/>
          <p:nvPr/>
        </p:nvGrpSpPr>
        <p:grpSpPr>
          <a:xfrm>
            <a:off x="2988879" y="2102006"/>
            <a:ext cx="4660141" cy="3653913"/>
            <a:chOff x="7909107" y="5190004"/>
            <a:chExt cx="3204585" cy="2512647"/>
          </a:xfrm>
        </p:grpSpPr>
        <p:pic>
          <p:nvPicPr>
            <p:cNvPr id="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11662" y="5447843"/>
              <a:ext cx="2972458" cy="225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9107" y="5391741"/>
              <a:ext cx="984263" cy="67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440749" y="5190004"/>
              <a:ext cx="2672943" cy="339993"/>
            </a:xfrm>
            <a:prstGeom prst="rect">
              <a:avLst/>
            </a:prstGeom>
            <a:solidFill>
              <a:schemeClr val="bg1"/>
            </a:solidFill>
            <a:ln>
              <a:noFill/>
            </a:ln>
          </p:spPr>
          <p:txBody>
            <a:bodyPr wrap="none">
              <a:spAutoFit/>
            </a:bodyPr>
            <a:lstStyle/>
            <a:p>
              <a:pPr>
                <a:buNone/>
              </a:pPr>
              <a:r>
                <a:rPr lang="en-GB" sz="1800" i="0" dirty="0">
                  <a:solidFill>
                    <a:schemeClr val="tx1"/>
                  </a:solidFill>
                </a:rPr>
                <a:t>End Plate Modules (LEP) </a:t>
              </a:r>
              <a:endParaRPr lang="en-US" sz="1800" i="0" dirty="0">
                <a:solidFill>
                  <a:schemeClr val="tx1"/>
                </a:solidFill>
              </a:endParaRPr>
            </a:p>
          </p:txBody>
        </p:sp>
      </p:grpSp>
      <p:sp>
        <p:nvSpPr>
          <p:cNvPr id="5" name="TextBox 4"/>
          <p:cNvSpPr txBox="1"/>
          <p:nvPr/>
        </p:nvSpPr>
        <p:spPr>
          <a:xfrm>
            <a:off x="7407627" y="6248400"/>
            <a:ext cx="1627293" cy="276999"/>
          </a:xfrm>
          <a:prstGeom prst="rect">
            <a:avLst/>
          </a:prstGeom>
          <a:noFill/>
        </p:spPr>
        <p:txBody>
          <a:bodyPr wrap="none" rtlCol="0">
            <a:spAutoFit/>
          </a:bodyPr>
          <a:lstStyle/>
          <a:p>
            <a:pPr>
              <a:buNone/>
            </a:pPr>
            <a:r>
              <a:rPr lang="en-US" b="0" i="0" dirty="0" smtClean="0">
                <a:solidFill>
                  <a:srgbClr val="000000"/>
                </a:solidFill>
              </a:rPr>
              <a:t>J. </a:t>
            </a:r>
            <a:r>
              <a:rPr lang="en-US" b="0" i="0" dirty="0" err="1" smtClean="0">
                <a:solidFill>
                  <a:srgbClr val="000000"/>
                </a:solidFill>
              </a:rPr>
              <a:t>Milnes</a:t>
            </a:r>
            <a:r>
              <a:rPr lang="en-US" b="0" i="0" dirty="0" smtClean="0">
                <a:solidFill>
                  <a:srgbClr val="000000"/>
                </a:solidFill>
              </a:rPr>
              <a:t> SOFT 2014</a:t>
            </a:r>
            <a:endParaRPr lang="en-US" b="0" i="0" dirty="0">
              <a:solidFill>
                <a:srgbClr val="000000"/>
              </a:solidFill>
            </a:endParaRPr>
          </a:p>
        </p:txBody>
      </p:sp>
      <p:grpSp>
        <p:nvGrpSpPr>
          <p:cNvPr id="12" name="Group 11"/>
          <p:cNvGrpSpPr/>
          <p:nvPr/>
        </p:nvGrpSpPr>
        <p:grpSpPr>
          <a:xfrm>
            <a:off x="7362551" y="2247556"/>
            <a:ext cx="1819549" cy="3798060"/>
            <a:chOff x="5015831" y="2018956"/>
            <a:chExt cx="1415509" cy="2954681"/>
          </a:xfrm>
        </p:grpSpPr>
        <p:pic>
          <p:nvPicPr>
            <p:cNvPr id="3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2704" y="2018956"/>
              <a:ext cx="660331" cy="295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p:cNvSpPr txBox="1">
              <a:spLocks noChangeArrowheads="1"/>
            </p:cNvSpPr>
            <p:nvPr/>
          </p:nvSpPr>
          <p:spPr bwMode="auto">
            <a:xfrm>
              <a:off x="5015831" y="3059352"/>
              <a:ext cx="1415509" cy="430887"/>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None/>
              </a:pPr>
              <a:r>
                <a:rPr lang="en-GB" sz="1100" i="1" dirty="0"/>
                <a:t>Centre Column (CC) Module</a:t>
              </a:r>
            </a:p>
          </p:txBody>
        </p:sp>
      </p:grpSp>
      <p:grpSp>
        <p:nvGrpSpPr>
          <p:cNvPr id="14" name="Group 13"/>
          <p:cNvGrpSpPr/>
          <p:nvPr/>
        </p:nvGrpSpPr>
        <p:grpSpPr>
          <a:xfrm>
            <a:off x="-101600" y="947420"/>
            <a:ext cx="2514600" cy="2781608"/>
            <a:chOff x="38100" y="3716020"/>
            <a:chExt cx="2514600" cy="2781608"/>
          </a:xfrm>
        </p:grpSpPr>
        <p:sp>
          <p:nvSpPr>
            <p:cNvPr id="36" name="Text Box 11"/>
            <p:cNvSpPr txBox="1">
              <a:spLocks noChangeArrowheads="1"/>
            </p:cNvSpPr>
            <p:nvPr/>
          </p:nvSpPr>
          <p:spPr bwMode="auto">
            <a:xfrm>
              <a:off x="38100" y="3716020"/>
              <a:ext cx="2514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buNone/>
              </a:pPr>
              <a:r>
                <a:rPr lang="en-US" sz="1800" i="0" dirty="0" smtClean="0">
                  <a:latin typeface="+mn-lt"/>
                  <a:ea typeface="ÇlÇr ñæí©" charset="0"/>
                </a:rPr>
                <a:t>Super X </a:t>
              </a:r>
              <a:r>
                <a:rPr lang="en-US" sz="1800" i="0" dirty="0" err="1" smtClean="0">
                  <a:latin typeface="+mn-lt"/>
                  <a:ea typeface="ÇlÇr ñæí©" charset="0"/>
                </a:rPr>
                <a:t>D</a:t>
              </a:r>
              <a:r>
                <a:rPr kumimoji="0" lang="en-US" sz="1800" i="0" u="none" strike="noStrike" cap="none" normalizeH="0" baseline="0" dirty="0" err="1" smtClean="0">
                  <a:ln>
                    <a:noFill/>
                  </a:ln>
                  <a:effectLst/>
                  <a:latin typeface="+mn-lt"/>
                  <a:ea typeface="ÇlÇr ñæí©" charset="0"/>
                </a:rPr>
                <a:t>ivertors</a:t>
              </a:r>
              <a:endParaRPr kumimoji="0" lang="en-US" sz="4000" i="0" u="none" strike="noStrike" cap="none" normalizeH="0" baseline="0" dirty="0">
                <a:ln>
                  <a:noFill/>
                </a:ln>
                <a:effectLst/>
                <a:latin typeface="+mn-lt"/>
              </a:endParaRPr>
            </a:p>
          </p:txBody>
        </p:sp>
        <p:grpSp>
          <p:nvGrpSpPr>
            <p:cNvPr id="41" name="Group 21"/>
            <p:cNvGrpSpPr>
              <a:grpSpLocks/>
            </p:cNvGrpSpPr>
            <p:nvPr/>
          </p:nvGrpSpPr>
          <p:grpSpPr bwMode="auto">
            <a:xfrm>
              <a:off x="286972" y="4152900"/>
              <a:ext cx="2087928" cy="2344728"/>
              <a:chOff x="-59" y="0"/>
              <a:chExt cx="2499" cy="2939"/>
            </a:xfrm>
          </p:grpSpPr>
          <p:pic>
            <p:nvPicPr>
              <p:cNvPr id="49" name="Picture 2" descr="MU_flux_SXD_full"/>
              <p:cNvPicPr>
                <a:picLocks noChangeAspect="1" noChangeArrowheads="1"/>
              </p:cNvPicPr>
              <p:nvPr/>
            </p:nvPicPr>
            <p:blipFill>
              <a:blip r:embed="rId5">
                <a:extLst>
                  <a:ext uri="{28A0092B-C50C-407E-A947-70E740481C1C}">
                    <a14:useLocalDpi xmlns:a14="http://schemas.microsoft.com/office/drawing/2010/main" val="0"/>
                  </a:ext>
                </a:extLst>
              </a:blip>
              <a:srcRect l="22005" t="4520"/>
              <a:stretch>
                <a:fillRect/>
              </a:stretch>
            </p:blipFill>
            <p:spPr bwMode="auto">
              <a:xfrm>
                <a:off x="1234" y="206"/>
                <a:ext cx="1206" cy="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 descr="MU_flux_CD_full"/>
              <p:cNvPicPr>
                <a:picLocks noChangeAspect="1" noChangeArrowheads="1"/>
              </p:cNvPicPr>
              <p:nvPr/>
            </p:nvPicPr>
            <p:blipFill>
              <a:blip r:embed="rId6">
                <a:extLst>
                  <a:ext uri="{28A0092B-C50C-407E-A947-70E740481C1C}">
                    <a14:useLocalDpi xmlns:a14="http://schemas.microsoft.com/office/drawing/2010/main" val="0"/>
                  </a:ext>
                </a:extLst>
              </a:blip>
              <a:srcRect l="23724" t="4904" b="9038"/>
              <a:stretch>
                <a:fillRect/>
              </a:stretch>
            </p:blipFill>
            <p:spPr bwMode="auto">
              <a:xfrm flipH="1">
                <a:off x="0" y="216"/>
                <a:ext cx="1286" cy="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24"/>
              <p:cNvSpPr txBox="1">
                <a:spLocks noChangeArrowheads="1"/>
              </p:cNvSpPr>
              <p:nvPr/>
            </p:nvSpPr>
            <p:spPr bwMode="auto">
              <a:xfrm>
                <a:off x="-59" y="0"/>
                <a:ext cx="121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ts val="1075"/>
                  </a:spcBef>
                  <a:spcAft>
                    <a:spcPts val="500"/>
                  </a:spcAft>
                  <a:buClrTx/>
                  <a:buSzTx/>
                  <a:buFontTx/>
                  <a:buNone/>
                  <a:tabLst/>
                </a:pPr>
                <a:r>
                  <a:rPr kumimoji="0" lang="en-GB" sz="700" b="1" i="0" u="none" strike="noStrike" cap="none" normalizeH="0" baseline="0" dirty="0">
                    <a:ln>
                      <a:noFill/>
                    </a:ln>
                    <a:solidFill>
                      <a:srgbClr val="000000"/>
                    </a:solidFill>
                    <a:effectLst/>
                    <a:latin typeface="Tahoma" charset="0"/>
                    <a:ea typeface="ÇlÇr ÇoÉSÉVÉbÉN" charset="0"/>
                  </a:rPr>
                  <a:t>Conventional</a:t>
                </a: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52" name="Text Box 25"/>
              <p:cNvSpPr txBox="1">
                <a:spLocks noChangeArrowheads="1"/>
              </p:cNvSpPr>
              <p:nvPr/>
            </p:nvSpPr>
            <p:spPr bwMode="auto">
              <a:xfrm>
                <a:off x="1386" y="0"/>
                <a:ext cx="101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ts val="1075"/>
                  </a:spcBef>
                  <a:spcAft>
                    <a:spcPts val="500"/>
                  </a:spcAft>
                  <a:buClrTx/>
                  <a:buSzTx/>
                  <a:buFontTx/>
                  <a:buNone/>
                  <a:tabLst/>
                </a:pPr>
                <a:r>
                  <a:rPr kumimoji="0" lang="en-GB" sz="700" b="1" i="0" u="none" strike="noStrike" cap="none" normalizeH="0" baseline="0">
                    <a:ln>
                      <a:noFill/>
                    </a:ln>
                    <a:solidFill>
                      <a:srgbClr val="000000"/>
                    </a:solidFill>
                    <a:effectLst/>
                    <a:latin typeface="Tahoma" charset="0"/>
                    <a:ea typeface="ÇlÇr ÇoÉSÉVÉbÉN" charset="0"/>
                  </a:rPr>
                  <a:t>Super-X</a:t>
                </a:r>
                <a:endParaRPr kumimoji="0" lang="en-US" sz="1600" b="0" i="0" u="none" strike="noStrike" cap="none" normalizeH="0" baseline="0">
                  <a:ln>
                    <a:noFill/>
                  </a:ln>
                  <a:solidFill>
                    <a:schemeClr val="tx1"/>
                  </a:solidFill>
                  <a:effectLst/>
                  <a:latin typeface="Arial" charset="0"/>
                  <a:ea typeface="ＭＳ Ｐゴシック" charset="0"/>
                </a:endParaRPr>
              </a:p>
            </p:txBody>
          </p:sp>
        </p:grpSp>
      </p:grpSp>
      <p:grpSp>
        <p:nvGrpSpPr>
          <p:cNvPr id="13" name="Group 12"/>
          <p:cNvGrpSpPr/>
          <p:nvPr/>
        </p:nvGrpSpPr>
        <p:grpSpPr>
          <a:xfrm>
            <a:off x="0" y="3868420"/>
            <a:ext cx="2404020" cy="2651705"/>
            <a:chOff x="97880" y="1087120"/>
            <a:chExt cx="2404020" cy="2651705"/>
          </a:xfrm>
        </p:grpSpPr>
        <p:pic>
          <p:nvPicPr>
            <p:cNvPr id="5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00" y="1213524"/>
              <a:ext cx="2247900" cy="252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11"/>
            <p:cNvSpPr txBox="1">
              <a:spLocks noChangeArrowheads="1"/>
            </p:cNvSpPr>
            <p:nvPr/>
          </p:nvSpPr>
          <p:spPr bwMode="auto">
            <a:xfrm>
              <a:off x="97880" y="1087120"/>
              <a:ext cx="240402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lgn="ctr" defTabSz="914400">
                <a:buNone/>
              </a:pPr>
              <a:r>
                <a:rPr lang="en-US" sz="1600" i="0" dirty="0" smtClean="0">
                  <a:latin typeface="+mn-lt"/>
                  <a:ea typeface="ÇlÇr ñæí©" charset="0"/>
                </a:rPr>
                <a:t>Off-Axis NBI </a:t>
              </a:r>
              <a:endParaRPr kumimoji="0" lang="en-US" sz="3600" i="0" u="none" strike="noStrike" cap="none" normalizeH="0" baseline="0" dirty="0">
                <a:ln>
                  <a:noFill/>
                </a:ln>
                <a:effectLst/>
                <a:latin typeface="+mn-lt"/>
              </a:endParaRPr>
            </a:p>
          </p:txBody>
        </p:sp>
      </p:grpSp>
    </p:spTree>
    <p:extLst>
      <p:ext uri="{BB962C8B-B14F-4D97-AF65-F5344CB8AC3E}">
        <p14:creationId xmlns:p14="http://schemas.microsoft.com/office/powerpoint/2010/main" val="381468311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240"/>
              </a:lnSpc>
              <a:spcBef>
                <a:spcPct val="0"/>
              </a:spcBef>
              <a:spcAft>
                <a:spcPts val="0"/>
              </a:spcAft>
              <a:buFontTx/>
              <a:buNone/>
            </a:pPr>
            <a:r>
              <a:rPr lang="en-US" sz="3200" i="0" dirty="0" smtClean="0">
                <a:solidFill>
                  <a:srgbClr val="0816FF"/>
                </a:solidFill>
              </a:rPr>
              <a:t>NSTX-U to </a:t>
            </a:r>
            <a:r>
              <a:rPr lang="en-US" sz="2800" i="0" dirty="0" smtClean="0">
                <a:solidFill>
                  <a:srgbClr val="0816FF"/>
                </a:solidFill>
              </a:rPr>
              <a:t>provide data base to support </a:t>
            </a:r>
          </a:p>
          <a:p>
            <a:pPr algn="ctr" eaLnBrk="0" hangingPunct="0">
              <a:lnSpc>
                <a:spcPts val="3240"/>
              </a:lnSpc>
              <a:spcBef>
                <a:spcPct val="0"/>
              </a:spcBef>
              <a:spcAft>
                <a:spcPts val="0"/>
              </a:spcAft>
              <a:buFontTx/>
              <a:buNone/>
            </a:pPr>
            <a:r>
              <a:rPr lang="en-US" sz="2800" i="0" dirty="0" smtClean="0">
                <a:solidFill>
                  <a:srgbClr val="0816FF"/>
                </a:solidFill>
              </a:rPr>
              <a:t>ST-FNSF designs and ITER operations</a:t>
            </a:r>
            <a:endParaRPr lang="en-US" sz="2800" i="0" dirty="0">
              <a:solidFill>
                <a:srgbClr val="0816FF"/>
              </a:solidFill>
              <a:latin typeface="Arial" charset="0"/>
            </a:endParaRPr>
          </a:p>
        </p:txBody>
      </p:sp>
      <p:grpSp>
        <p:nvGrpSpPr>
          <p:cNvPr id="10" name="Group 63"/>
          <p:cNvGrpSpPr>
            <a:grpSpLocks noChangeAspect="1"/>
          </p:cNvGrpSpPr>
          <p:nvPr/>
        </p:nvGrpSpPr>
        <p:grpSpPr bwMode="auto">
          <a:xfrm>
            <a:off x="-12700" y="1025546"/>
            <a:ext cx="2438400" cy="3682979"/>
            <a:chOff x="0" y="505960"/>
            <a:chExt cx="2566736" cy="3877231"/>
          </a:xfrm>
        </p:grpSpPr>
        <p:pic>
          <p:nvPicPr>
            <p:cNvPr id="11" name="Picture 42" descr="CS_compa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24304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p:cNvSpPr txBox="1">
              <a:spLocks noChangeArrowheads="1"/>
            </p:cNvSpPr>
            <p:nvPr/>
          </p:nvSpPr>
          <p:spPr bwMode="auto">
            <a:xfrm>
              <a:off x="1283368" y="3694837"/>
              <a:ext cx="1283368" cy="6883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bIns="18288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sz="1400" i="0">
                  <a:solidFill>
                    <a:srgbClr val="FF0000"/>
                  </a:solidFill>
                </a:rPr>
                <a:t>TF OD = 40cm</a:t>
              </a:r>
            </a:p>
            <a:p>
              <a:pPr algn="ctr">
                <a:spcBef>
                  <a:spcPct val="50000"/>
                </a:spcBef>
                <a:buFontTx/>
                <a:buNone/>
              </a:pPr>
              <a:endParaRPr lang="en-US" sz="800">
                <a:solidFill>
                  <a:srgbClr val="3333CC"/>
                </a:solidFill>
              </a:endParaRPr>
            </a:p>
          </p:txBody>
        </p:sp>
        <p:sp>
          <p:nvSpPr>
            <p:cNvPr id="13" name="Text Box 45"/>
            <p:cNvSpPr txBox="1">
              <a:spLocks noChangeArrowheads="1"/>
            </p:cNvSpPr>
            <p:nvPr/>
          </p:nvSpPr>
          <p:spPr bwMode="auto">
            <a:xfrm>
              <a:off x="76836" y="505960"/>
              <a:ext cx="1093416" cy="534488"/>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dirty="0">
                  <a:latin typeface="Arial Narrow" charset="0"/>
                </a:rPr>
                <a:t>Previous </a:t>
              </a:r>
            </a:p>
            <a:p>
              <a:pPr algn="ctr" eaLnBrk="1" hangingPunct="1">
                <a:lnSpc>
                  <a:spcPct val="80000"/>
                </a:lnSpc>
                <a:buFontTx/>
                <a:buNone/>
              </a:pPr>
              <a:r>
                <a:rPr lang="en-US" sz="1800" b="0" i="0" dirty="0">
                  <a:latin typeface="Arial Narrow" charset="0"/>
                </a:rPr>
                <a:t>center-stack</a:t>
              </a:r>
            </a:p>
          </p:txBody>
        </p:sp>
        <p:sp>
          <p:nvSpPr>
            <p:cNvPr id="14" name="Text Box 43"/>
            <p:cNvSpPr txBox="1">
              <a:spLocks noChangeArrowheads="1"/>
            </p:cNvSpPr>
            <p:nvPr/>
          </p:nvSpPr>
          <p:spPr bwMode="auto">
            <a:xfrm>
              <a:off x="0" y="3696231"/>
              <a:ext cx="1219200" cy="583077"/>
            </a:xfrm>
            <a:prstGeom prst="rect">
              <a:avLst/>
            </a:prstGeom>
            <a:solidFill>
              <a:schemeClr val="bg1"/>
            </a:solidFill>
            <a:ln w="9525">
              <a:solidFill>
                <a:schemeClr val="bg1"/>
              </a:solidFill>
              <a:miter lim="800000"/>
              <a:headEnd/>
              <a:tailEnd/>
            </a:ln>
          </p:spPr>
          <p:txBody>
            <a:bodyPr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b="0" i="0">
                  <a:solidFill>
                    <a:srgbClr val="3333CC"/>
                  </a:solidFill>
                  <a:latin typeface="Arial" charset="0"/>
                </a:rPr>
                <a:t>TF OD = 20cm </a:t>
              </a:r>
            </a:p>
            <a:p>
              <a:pPr algn="ctr">
                <a:spcBef>
                  <a:spcPct val="50000"/>
                </a:spcBef>
                <a:buFontTx/>
                <a:buNone/>
              </a:pPr>
              <a:endParaRPr lang="en-US">
                <a:solidFill>
                  <a:srgbClr val="3333CC"/>
                </a:solidFill>
                <a:latin typeface="Arial" charset="0"/>
              </a:endParaRPr>
            </a:p>
          </p:txBody>
        </p:sp>
      </p:grpSp>
      <p:grpSp>
        <p:nvGrpSpPr>
          <p:cNvPr id="15" name="Group 66"/>
          <p:cNvGrpSpPr>
            <a:grpSpLocks/>
          </p:cNvGrpSpPr>
          <p:nvPr/>
        </p:nvGrpSpPr>
        <p:grpSpPr bwMode="auto">
          <a:xfrm>
            <a:off x="-12700" y="4375150"/>
            <a:ext cx="2530475" cy="2149475"/>
            <a:chOff x="137160" y="3962400"/>
            <a:chExt cx="2529840" cy="2149185"/>
          </a:xfrm>
        </p:grpSpPr>
        <p:pic>
          <p:nvPicPr>
            <p:cNvPr id="16" name="Picture 47" descr="NBI_upgrade_top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32801" y="3962400"/>
              <a:ext cx="2209408" cy="21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8"/>
            <p:cNvSpPr txBox="1">
              <a:spLocks noChangeArrowheads="1"/>
            </p:cNvSpPr>
            <p:nvPr/>
          </p:nvSpPr>
          <p:spPr bwMode="auto">
            <a:xfrm>
              <a:off x="1310641" y="5757446"/>
              <a:ext cx="1356359" cy="348813"/>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2000" i="0">
                  <a:solidFill>
                    <a:srgbClr val="FF0000"/>
                  </a:solidFill>
                  <a:latin typeface="Arial Narrow" charset="0"/>
                </a:rPr>
                <a:t> New 2</a:t>
              </a:r>
              <a:r>
                <a:rPr lang="en-US" sz="2000" i="0" baseline="30000">
                  <a:solidFill>
                    <a:srgbClr val="FF0000"/>
                  </a:solidFill>
                  <a:latin typeface="Arial Narrow" charset="0"/>
                </a:rPr>
                <a:t>nd</a:t>
              </a:r>
              <a:r>
                <a:rPr lang="en-US" sz="2000" i="0">
                  <a:solidFill>
                    <a:srgbClr val="FF0000"/>
                  </a:solidFill>
                  <a:latin typeface="Arial Narrow" charset="0"/>
                </a:rPr>
                <a:t> NBI</a:t>
              </a:r>
            </a:p>
          </p:txBody>
        </p:sp>
        <p:sp>
          <p:nvSpPr>
            <p:cNvPr id="18" name="Text Box 51"/>
            <p:cNvSpPr txBox="1">
              <a:spLocks noChangeArrowheads="1"/>
            </p:cNvSpPr>
            <p:nvPr/>
          </p:nvSpPr>
          <p:spPr bwMode="auto">
            <a:xfrm>
              <a:off x="137160" y="5760720"/>
              <a:ext cx="1158240" cy="350865"/>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27432">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a:latin typeface="Arial Narrow" charset="0"/>
                  <a:cs typeface="Helvetica" charset="0"/>
                </a:rPr>
                <a:t>Present NBI</a:t>
              </a:r>
            </a:p>
          </p:txBody>
        </p:sp>
      </p:grpSp>
      <p:sp>
        <p:nvSpPr>
          <p:cNvPr id="28" name="Text Box 45"/>
          <p:cNvSpPr txBox="1">
            <a:spLocks noChangeArrowheads="1"/>
          </p:cNvSpPr>
          <p:nvPr/>
        </p:nvSpPr>
        <p:spPr bwMode="auto">
          <a:xfrm>
            <a:off x="1179513" y="1028700"/>
            <a:ext cx="1244600" cy="508000"/>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70000"/>
              </a:lnSpc>
              <a:buFontTx/>
              <a:buNone/>
            </a:pPr>
            <a:r>
              <a:rPr lang="en-US" sz="2000" i="0" dirty="0">
                <a:solidFill>
                  <a:srgbClr val="FF0000"/>
                </a:solidFill>
                <a:latin typeface="Arial Narrow" charset="0"/>
              </a:rPr>
              <a:t>New</a:t>
            </a:r>
          </a:p>
          <a:p>
            <a:pPr algn="ctr" eaLnBrk="1" hangingPunct="1">
              <a:lnSpc>
                <a:spcPct val="70000"/>
              </a:lnSpc>
              <a:buFontTx/>
              <a:buNone/>
            </a:pPr>
            <a:r>
              <a:rPr lang="en-US" sz="2000" i="0" dirty="0">
                <a:solidFill>
                  <a:srgbClr val="FF0000"/>
                </a:solidFill>
                <a:latin typeface="Arial Narrow" charset="0"/>
              </a:rPr>
              <a:t>center-stack</a:t>
            </a:r>
          </a:p>
        </p:txBody>
      </p:sp>
      <p:sp>
        <p:nvSpPr>
          <p:cNvPr id="21"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42</a:t>
            </a:fld>
            <a:endParaRPr lang="en-US" sz="1400" b="0" dirty="0">
              <a:latin typeface="Times" charset="0"/>
            </a:endParaRPr>
          </a:p>
        </p:txBody>
      </p:sp>
      <p:sp>
        <p:nvSpPr>
          <p:cNvPr id="2" name="TextBox 1"/>
          <p:cNvSpPr txBox="1"/>
          <p:nvPr/>
        </p:nvSpPr>
        <p:spPr>
          <a:xfrm>
            <a:off x="2679700" y="3218748"/>
            <a:ext cx="6134100" cy="769441"/>
          </a:xfrm>
          <a:prstGeom prst="rect">
            <a:avLst/>
          </a:prstGeom>
          <a:solidFill>
            <a:srgbClr val="FFF6BC"/>
          </a:solidFill>
          <a:ln>
            <a:solidFill>
              <a:schemeClr val="tx1"/>
            </a:solidFill>
          </a:ln>
        </p:spPr>
        <p:txBody>
          <a:bodyPr wrap="square" rtlCol="0">
            <a:spAutoFit/>
          </a:bodyPr>
          <a:lstStyle/>
          <a:p>
            <a:pPr algn="ctr" eaLnBrk="1" hangingPunct="1">
              <a:buNone/>
            </a:pPr>
            <a:r>
              <a:rPr lang="en-US" sz="2000" i="0" dirty="0" smtClean="0">
                <a:solidFill>
                  <a:schemeClr val="tx1"/>
                </a:solidFill>
              </a:rPr>
              <a:t>~ X 5 - 10 increase in </a:t>
            </a:r>
            <a:r>
              <a:rPr lang="en-US" sz="2000" i="0" dirty="0" err="1" smtClean="0">
                <a:solidFill>
                  <a:schemeClr val="tx1"/>
                </a:solidFill>
              </a:rPr>
              <a:t>n</a:t>
            </a:r>
            <a:r>
              <a:rPr lang="en-US" sz="2000" i="0" dirty="0" err="1" smtClean="0">
                <a:solidFill>
                  <a:schemeClr val="tx1"/>
                </a:solidFill>
                <a:latin typeface="Symbol" charset="2"/>
                <a:cs typeface="Symbol" charset="2"/>
              </a:rPr>
              <a:t>t</a:t>
            </a:r>
            <a:r>
              <a:rPr lang="en-US" sz="2000" i="0" dirty="0" err="1" smtClean="0">
                <a:solidFill>
                  <a:schemeClr val="tx1"/>
                </a:solidFill>
              </a:rPr>
              <a:t>T</a:t>
            </a:r>
            <a:r>
              <a:rPr lang="en-US" sz="2000" i="0" dirty="0" smtClean="0">
                <a:solidFill>
                  <a:schemeClr val="tx1"/>
                </a:solidFill>
              </a:rPr>
              <a:t> from NSTX</a:t>
            </a:r>
          </a:p>
          <a:p>
            <a:pPr algn="ctr" eaLnBrk="1" hangingPunct="1">
              <a:buNone/>
            </a:pPr>
            <a:r>
              <a:rPr lang="en-US" sz="2000" i="0" dirty="0" smtClean="0">
                <a:solidFill>
                  <a:schemeClr val="tx1"/>
                </a:solidFill>
              </a:rPr>
              <a:t>NSTX-U average plasma pressure ~ </a:t>
            </a:r>
            <a:r>
              <a:rPr lang="en-US" sz="2000" i="0" dirty="0" err="1" smtClean="0">
                <a:solidFill>
                  <a:schemeClr val="tx1"/>
                </a:solidFill>
              </a:rPr>
              <a:t>Tokamaks</a:t>
            </a:r>
            <a:endParaRPr lang="en-US" sz="2000" i="0" dirty="0">
              <a:solidFill>
                <a:schemeClr val="tx1"/>
              </a:solidFill>
            </a:endParaRPr>
          </a:p>
        </p:txBody>
      </p:sp>
      <p:sp>
        <p:nvSpPr>
          <p:cNvPr id="20" name="Content Placeholder 2"/>
          <p:cNvSpPr>
            <a:spLocks noGrp="1"/>
          </p:cNvSpPr>
          <p:nvPr>
            <p:ph idx="1"/>
          </p:nvPr>
        </p:nvSpPr>
        <p:spPr>
          <a:xfrm>
            <a:off x="2730500" y="4064000"/>
            <a:ext cx="6070600" cy="1790700"/>
          </a:xfrm>
          <a:solidFill>
            <a:srgbClr val="FFF6BC"/>
          </a:solidFill>
          <a:ln>
            <a:solidFill>
              <a:schemeClr val="tx1"/>
            </a:solidFill>
          </a:ln>
        </p:spPr>
        <p:txBody>
          <a:bodyPr/>
          <a:lstStyle/>
          <a:p>
            <a:pPr marL="0" indent="0">
              <a:lnSpc>
                <a:spcPts val="1660"/>
              </a:lnSpc>
              <a:spcBef>
                <a:spcPts val="600"/>
              </a:spcBef>
              <a:spcAft>
                <a:spcPts val="600"/>
              </a:spcAft>
              <a:buNone/>
            </a:pPr>
            <a:r>
              <a:rPr lang="en-US" sz="2000" b="1" dirty="0">
                <a:solidFill>
                  <a:srgbClr val="FF0000"/>
                </a:solidFill>
              </a:rPr>
              <a:t>Key </a:t>
            </a:r>
            <a:r>
              <a:rPr lang="en-US" sz="2000" b="1" dirty="0" smtClean="0">
                <a:solidFill>
                  <a:srgbClr val="FF0000"/>
                </a:solidFill>
              </a:rPr>
              <a:t>NSTX-U research topics for FNSF and ITER</a:t>
            </a:r>
          </a:p>
          <a:p>
            <a:pPr marL="171450" indent="-171450">
              <a:lnSpc>
                <a:spcPts val="1660"/>
              </a:lnSpc>
              <a:spcBef>
                <a:spcPts val="600"/>
              </a:spcBef>
              <a:spcAft>
                <a:spcPts val="600"/>
              </a:spcAft>
            </a:pPr>
            <a:r>
              <a:rPr lang="en-US" sz="2000" b="1" dirty="0" smtClean="0">
                <a:solidFill>
                  <a:srgbClr val="0000FF"/>
                </a:solidFill>
              </a:rPr>
              <a:t>Stability </a:t>
            </a:r>
            <a:r>
              <a:rPr lang="en-US" sz="2000" b="1" dirty="0">
                <a:solidFill>
                  <a:srgbClr val="0000FF"/>
                </a:solidFill>
              </a:rPr>
              <a:t>and steady-state </a:t>
            </a:r>
            <a:r>
              <a:rPr lang="en-US" sz="2000" b="1" dirty="0" smtClean="0">
                <a:solidFill>
                  <a:srgbClr val="0000FF"/>
                </a:solidFill>
              </a:rPr>
              <a:t>control at high </a:t>
            </a:r>
            <a:r>
              <a:rPr lang="en-US" sz="2000" b="1" dirty="0" smtClean="0">
                <a:solidFill>
                  <a:srgbClr val="0000FF"/>
                </a:solidFill>
                <a:latin typeface="Symbol" charset="2"/>
                <a:cs typeface="Symbol" charset="2"/>
              </a:rPr>
              <a:t>b</a:t>
            </a:r>
            <a:endParaRPr lang="en-US" sz="2000" b="1" dirty="0">
              <a:solidFill>
                <a:srgbClr val="0000FF"/>
              </a:solidFill>
              <a:latin typeface="Symbol" charset="2"/>
              <a:cs typeface="Symbol" charset="2"/>
            </a:endParaRPr>
          </a:p>
          <a:p>
            <a:pPr marL="171450" indent="-171450">
              <a:lnSpc>
                <a:spcPts val="1660"/>
              </a:lnSpc>
              <a:spcBef>
                <a:spcPts val="600"/>
              </a:spcBef>
              <a:spcAft>
                <a:spcPts val="600"/>
              </a:spcAft>
            </a:pPr>
            <a:r>
              <a:rPr lang="en-US" sz="2000" b="1" dirty="0" smtClean="0">
                <a:solidFill>
                  <a:srgbClr val="0000FF"/>
                </a:solidFill>
              </a:rPr>
              <a:t>Confinement scaling (esp. electron transport)</a:t>
            </a:r>
          </a:p>
          <a:p>
            <a:pPr marL="171450" indent="-171450">
              <a:lnSpc>
                <a:spcPts val="1660"/>
              </a:lnSpc>
              <a:spcBef>
                <a:spcPts val="600"/>
              </a:spcBef>
              <a:spcAft>
                <a:spcPts val="600"/>
              </a:spcAft>
            </a:pPr>
            <a:r>
              <a:rPr lang="en-US" sz="2000" b="1" dirty="0">
                <a:solidFill>
                  <a:srgbClr val="0000FF"/>
                </a:solidFill>
              </a:rPr>
              <a:t>Non-inductive start-up, ramp-up, sustainment</a:t>
            </a:r>
          </a:p>
          <a:p>
            <a:pPr marL="171450" indent="-171450">
              <a:lnSpc>
                <a:spcPts val="1660"/>
              </a:lnSpc>
              <a:spcBef>
                <a:spcPts val="600"/>
              </a:spcBef>
              <a:spcAft>
                <a:spcPts val="600"/>
              </a:spcAft>
            </a:pPr>
            <a:r>
              <a:rPr lang="en-US" sz="2000" b="1" dirty="0" err="1" smtClean="0">
                <a:solidFill>
                  <a:srgbClr val="0000FF"/>
                </a:solidFill>
              </a:rPr>
              <a:t>Divertor</a:t>
            </a:r>
            <a:r>
              <a:rPr lang="en-US" sz="2000" b="1" dirty="0" smtClean="0">
                <a:solidFill>
                  <a:srgbClr val="0000FF"/>
                </a:solidFill>
              </a:rPr>
              <a:t> solutions for mitigating high heat flux</a:t>
            </a:r>
          </a:p>
        </p:txBody>
      </p:sp>
      <p:sp>
        <p:nvSpPr>
          <p:cNvPr id="22" name="TextBox 21"/>
          <p:cNvSpPr txBox="1"/>
          <p:nvPr/>
        </p:nvSpPr>
        <p:spPr>
          <a:xfrm>
            <a:off x="6764134" y="5811604"/>
            <a:ext cx="2379866" cy="307777"/>
          </a:xfrm>
          <a:prstGeom prst="rect">
            <a:avLst/>
          </a:prstGeom>
          <a:noFill/>
        </p:spPr>
        <p:txBody>
          <a:bodyPr wrap="none" rtlCol="0">
            <a:spAutoFit/>
          </a:bodyPr>
          <a:lstStyle/>
          <a:p>
            <a:pPr>
              <a:spcAft>
                <a:spcPts val="1200"/>
              </a:spcAft>
              <a:buNone/>
            </a:pPr>
            <a:r>
              <a:rPr lang="it-IT" sz="1400" b="0" i="0" dirty="0" smtClean="0">
                <a:solidFill>
                  <a:schemeClr val="tx1"/>
                </a:solidFill>
                <a:latin typeface="+mn-lt"/>
              </a:rPr>
              <a:t>J. Menard, et al., NF (2012)</a:t>
            </a:r>
            <a:endParaRPr lang="en-US" sz="1400" b="0" i="0" dirty="0">
              <a:solidFill>
                <a:schemeClr val="tx1"/>
              </a:solidFill>
              <a:latin typeface="+mn-lt"/>
            </a:endParaRPr>
          </a:p>
        </p:txBody>
      </p:sp>
      <p:sp>
        <p:nvSpPr>
          <p:cNvPr id="19" name="Content Placeholder 2"/>
          <p:cNvSpPr txBox="1">
            <a:spLocks/>
          </p:cNvSpPr>
          <p:nvPr/>
        </p:nvSpPr>
        <p:spPr bwMode="auto">
          <a:xfrm>
            <a:off x="2590800" y="977900"/>
            <a:ext cx="6553200" cy="2184400"/>
          </a:xfrm>
          <a:prstGeom prst="rect">
            <a:avLst/>
          </a:prstGeom>
          <a:solidFill>
            <a:srgbClr val="C2FFF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marL="225425" indent="-225425">
              <a:lnSpc>
                <a:spcPct val="90000"/>
              </a:lnSpc>
            </a:pPr>
            <a:r>
              <a:rPr lang="en-US" b="1" i="0" dirty="0" smtClean="0">
                <a:latin typeface="Arial Narrow" charset="0"/>
                <a:ea typeface="ＭＳ Ｐゴシック" charset="0"/>
                <a:cs typeface="ＭＳ Ｐゴシック" charset="0"/>
              </a:rPr>
              <a:t>New CS provides higher x2 TF (improves stability), 3-5s needed for J(r) equilibration</a:t>
            </a:r>
          </a:p>
          <a:p>
            <a:pPr marL="225425" indent="-225425">
              <a:lnSpc>
                <a:spcPct val="90000"/>
              </a:lnSpc>
            </a:pPr>
            <a:r>
              <a:rPr lang="en-US" b="1" i="0" dirty="0" smtClean="0">
                <a:latin typeface="Arial Narrow" charset="0"/>
                <a:ea typeface="ＭＳ Ｐゴシック" charset="0"/>
                <a:cs typeface="ＭＳ Ｐゴシック" charset="0"/>
              </a:rPr>
              <a:t>More tangential injection provides 3-4x higher CD at low I</a:t>
            </a:r>
            <a:r>
              <a:rPr lang="en-US" b="1" i="0" baseline="-25000" dirty="0" smtClean="0">
                <a:latin typeface="Arial Narrow" charset="0"/>
                <a:ea typeface="ＭＳ Ｐゴシック" charset="0"/>
                <a:cs typeface="ＭＳ Ｐゴシック" charset="0"/>
              </a:rPr>
              <a:t>P</a:t>
            </a:r>
            <a:r>
              <a:rPr lang="en-US" b="1" i="0" dirty="0" smtClean="0">
                <a:latin typeface="Arial Narrow" charset="0"/>
                <a:ea typeface="ＭＳ Ｐゴシック" charset="0"/>
                <a:cs typeface="ＭＳ Ｐゴシック" charset="0"/>
              </a:rPr>
              <a:t>:</a:t>
            </a:r>
          </a:p>
          <a:p>
            <a:pPr lvl="1">
              <a:lnSpc>
                <a:spcPct val="90000"/>
              </a:lnSpc>
            </a:pPr>
            <a:r>
              <a:rPr lang="en-US" i="0" dirty="0" smtClean="0">
                <a:solidFill>
                  <a:srgbClr val="FF0000"/>
                </a:solidFill>
                <a:latin typeface="Arial" charset="0"/>
                <a:ea typeface="ＭＳ Ｐゴシック" charset="0"/>
              </a:rPr>
              <a:t>2x higher absorption (40</a:t>
            </a:r>
            <a:r>
              <a:rPr lang="en-US" i="0" dirty="0" smtClean="0">
                <a:solidFill>
                  <a:srgbClr val="FF0000"/>
                </a:solidFill>
                <a:latin typeface="Arial" charset="0"/>
                <a:ea typeface="ＭＳ Ｐゴシック" charset="0"/>
                <a:sym typeface="Wingdings" charset="0"/>
              </a:rPr>
              <a:t></a:t>
            </a:r>
            <a:r>
              <a:rPr lang="en-US" i="0" dirty="0" smtClean="0">
                <a:solidFill>
                  <a:srgbClr val="FF0000"/>
                </a:solidFill>
                <a:latin typeface="Arial" charset="0"/>
                <a:ea typeface="ＭＳ Ｐゴシック" charset="0"/>
              </a:rPr>
              <a:t>80%) at low I</a:t>
            </a:r>
            <a:r>
              <a:rPr lang="en-US" i="0" baseline="-25000" dirty="0" smtClean="0">
                <a:solidFill>
                  <a:srgbClr val="FF0000"/>
                </a:solidFill>
                <a:latin typeface="Arial" charset="0"/>
                <a:ea typeface="ＭＳ Ｐゴシック" charset="0"/>
              </a:rPr>
              <a:t>P </a:t>
            </a:r>
          </a:p>
          <a:p>
            <a:pPr lvl="1">
              <a:lnSpc>
                <a:spcPct val="90000"/>
              </a:lnSpc>
            </a:pPr>
            <a:r>
              <a:rPr lang="en-US" i="0" dirty="0" smtClean="0">
                <a:solidFill>
                  <a:srgbClr val="FF0000"/>
                </a:solidFill>
                <a:latin typeface="Arial" charset="0"/>
                <a:ea typeface="ＭＳ Ｐゴシック" charset="0"/>
              </a:rPr>
              <a:t>1.5-2x higher current drive efficiency</a:t>
            </a:r>
            <a:endParaRPr lang="en-US" i="0" dirty="0">
              <a:solidFill>
                <a:srgbClr val="FF0000"/>
              </a:solidFill>
              <a:latin typeface="Arial" charset="0"/>
              <a:ea typeface="ＭＳ Ｐゴシック" charset="0"/>
            </a:endParaRPr>
          </a:p>
        </p:txBody>
      </p:sp>
      <p:sp>
        <p:nvSpPr>
          <p:cNvPr id="23" name="TextBox 22"/>
          <p:cNvSpPr txBox="1"/>
          <p:nvPr/>
        </p:nvSpPr>
        <p:spPr>
          <a:xfrm>
            <a:off x="2641600" y="6132128"/>
            <a:ext cx="5778500" cy="400110"/>
          </a:xfrm>
          <a:prstGeom prst="rect">
            <a:avLst/>
          </a:prstGeom>
          <a:solidFill>
            <a:schemeClr val="accent1">
              <a:lumMod val="20000"/>
              <a:lumOff val="80000"/>
            </a:schemeClr>
          </a:solidFill>
          <a:ln>
            <a:solidFill>
              <a:schemeClr val="tx1"/>
            </a:solidFill>
          </a:ln>
        </p:spPr>
        <p:txBody>
          <a:bodyPr wrap="square" rtlCol="0">
            <a:spAutoFit/>
          </a:bodyPr>
          <a:lstStyle/>
          <a:p>
            <a:pPr algn="ctr" eaLnBrk="1" hangingPunct="1">
              <a:buNone/>
            </a:pPr>
            <a:r>
              <a:rPr lang="en-US" sz="2000" i="0" dirty="0" smtClean="0">
                <a:solidFill>
                  <a:schemeClr val="tx1"/>
                </a:solidFill>
              </a:rPr>
              <a:t>Research operation to resume in Apr. 2015</a:t>
            </a:r>
            <a:endParaRPr lang="en-US" sz="2000" i="0" dirty="0">
              <a:solidFill>
                <a:schemeClr val="tx1"/>
              </a:solidFill>
            </a:endParaRPr>
          </a:p>
        </p:txBody>
      </p:sp>
    </p:spTree>
    <p:extLst>
      <p:ext uri="{BB962C8B-B14F-4D97-AF65-F5344CB8AC3E}">
        <p14:creationId xmlns:p14="http://schemas.microsoft.com/office/powerpoint/2010/main" val="40307314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01388" y="13084175"/>
            <a:ext cx="392271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3" descr="019.jpg"/>
          <p:cNvPicPr>
            <a:picLocks noChangeAspect="1"/>
          </p:cNvPicPr>
          <p:nvPr/>
        </p:nvPicPr>
        <p:blipFill>
          <a:blip r:embed="rId4">
            <a:extLst>
              <a:ext uri="{28A0092B-C50C-407E-A947-70E740481C1C}">
                <a14:useLocalDpi xmlns:a14="http://schemas.microsoft.com/office/drawing/2010/main" val="0"/>
              </a:ext>
            </a:extLst>
          </a:blip>
          <a:srcRect l="9456" r="-3056"/>
          <a:stretch>
            <a:fillRect/>
          </a:stretch>
        </p:blipFill>
        <p:spPr bwMode="auto">
          <a:xfrm>
            <a:off x="31240413" y="13071475"/>
            <a:ext cx="2733675"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6" descr="03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23288" y="13071475"/>
            <a:ext cx="29210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53788" y="13236575"/>
            <a:ext cx="392271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3" descr="019.jpg"/>
          <p:cNvPicPr>
            <a:picLocks noChangeAspect="1"/>
          </p:cNvPicPr>
          <p:nvPr/>
        </p:nvPicPr>
        <p:blipFill>
          <a:blip r:embed="rId4">
            <a:extLst>
              <a:ext uri="{28A0092B-C50C-407E-A947-70E740481C1C}">
                <a14:useLocalDpi xmlns:a14="http://schemas.microsoft.com/office/drawing/2010/main" val="0"/>
              </a:ext>
            </a:extLst>
          </a:blip>
          <a:srcRect l="9456" r="-3056"/>
          <a:stretch>
            <a:fillRect/>
          </a:stretch>
        </p:blipFill>
        <p:spPr bwMode="auto">
          <a:xfrm>
            <a:off x="31392813" y="13223875"/>
            <a:ext cx="2733675"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6" descr="03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075688" y="13223875"/>
            <a:ext cx="29210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2"/>
          <p:cNvSpPr>
            <a:spLocks noChangeArrowheads="1"/>
          </p:cNvSpPr>
          <p:nvPr/>
        </p:nvSpPr>
        <p:spPr bwMode="auto">
          <a:xfrm>
            <a:off x="2032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2960"/>
              </a:lnSpc>
              <a:spcBef>
                <a:spcPct val="0"/>
              </a:spcBef>
              <a:buFontTx/>
              <a:buNone/>
            </a:pPr>
            <a:r>
              <a:rPr lang="en-US" sz="2800" i="0" dirty="0" smtClean="0">
                <a:solidFill>
                  <a:srgbClr val="0816FF"/>
                </a:solidFill>
              </a:rPr>
              <a:t>NSTX</a:t>
            </a:r>
            <a:r>
              <a:rPr lang="en-US" sz="2800" i="0" dirty="0">
                <a:solidFill>
                  <a:srgbClr val="0816FF"/>
                </a:solidFill>
              </a:rPr>
              <a:t> </a:t>
            </a:r>
            <a:r>
              <a:rPr lang="en-US" sz="2800" i="0" dirty="0" smtClean="0">
                <a:solidFill>
                  <a:srgbClr val="0816FF"/>
                </a:solidFill>
              </a:rPr>
              <a:t>Upgrade Project Is Nearly Complete</a:t>
            </a:r>
          </a:p>
          <a:p>
            <a:pPr algn="ctr" eaLnBrk="0" hangingPunct="0">
              <a:lnSpc>
                <a:spcPts val="2960"/>
              </a:lnSpc>
              <a:spcBef>
                <a:spcPct val="0"/>
              </a:spcBef>
              <a:buFontTx/>
              <a:buNone/>
            </a:pPr>
            <a:r>
              <a:rPr lang="en-US" sz="2400" i="0" dirty="0" smtClean="0">
                <a:solidFill>
                  <a:srgbClr val="FF0000"/>
                </a:solidFill>
              </a:rPr>
              <a:t>Recent aerial view of NSTX-U Test Cell (Oct. 27, 2014)</a:t>
            </a:r>
            <a:endParaRPr lang="en-US" sz="3200" i="0" dirty="0">
              <a:solidFill>
                <a:srgbClr val="0816FF"/>
              </a:solidFill>
              <a:latin typeface="Arial" charset="0"/>
            </a:endParaRPr>
          </a:p>
        </p:txBody>
      </p:sp>
      <p:sp>
        <p:nvSpPr>
          <p:cNvPr id="36" name="TextBox 35"/>
          <p:cNvSpPr txBox="1"/>
          <p:nvPr/>
        </p:nvSpPr>
        <p:spPr>
          <a:xfrm>
            <a:off x="7823198" y="2607732"/>
            <a:ext cx="954258" cy="276999"/>
          </a:xfrm>
          <a:prstGeom prst="rect">
            <a:avLst/>
          </a:prstGeom>
          <a:noFill/>
        </p:spPr>
        <p:txBody>
          <a:bodyPr wrap="none" rtlCol="0">
            <a:spAutoFit/>
          </a:bodyPr>
          <a:lstStyle/>
          <a:p>
            <a:pPr>
              <a:buNone/>
            </a:pPr>
            <a:r>
              <a:rPr lang="en-US" i="0" dirty="0" smtClean="0">
                <a:solidFill>
                  <a:schemeClr val="bg1"/>
                </a:solidFill>
              </a:rPr>
              <a:t>CS Casing</a:t>
            </a:r>
            <a:endParaRPr lang="en-US" i="0" dirty="0">
              <a:solidFill>
                <a:schemeClr val="bg1"/>
              </a:solidFill>
            </a:endParaRPr>
          </a:p>
        </p:txBody>
      </p:sp>
      <p:sp>
        <p:nvSpPr>
          <p:cNvPr id="45"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43</a:t>
            </a:fld>
            <a:endParaRPr lang="en-US" sz="1400" b="0" dirty="0">
              <a:latin typeface="Times" charset="0"/>
            </a:endParaRPr>
          </a:p>
        </p:txBody>
      </p:sp>
      <p:pic>
        <p:nvPicPr>
          <p:cNvPr id="2" name="Picture 1"/>
          <p:cNvPicPr>
            <a:picLocks noChangeAspect="1"/>
          </p:cNvPicPr>
          <p:nvPr/>
        </p:nvPicPr>
        <p:blipFill>
          <a:blip r:embed="rId6"/>
          <a:stretch>
            <a:fillRect/>
          </a:stretch>
        </p:blipFill>
        <p:spPr>
          <a:xfrm>
            <a:off x="838200" y="952500"/>
            <a:ext cx="7593874" cy="5537200"/>
          </a:xfrm>
          <a:prstGeom prst="rect">
            <a:avLst/>
          </a:prstGeom>
        </p:spPr>
      </p:pic>
      <p:sp>
        <p:nvSpPr>
          <p:cNvPr id="17" name="TextBox 16"/>
          <p:cNvSpPr txBox="1"/>
          <p:nvPr/>
        </p:nvSpPr>
        <p:spPr>
          <a:xfrm>
            <a:off x="4902201" y="1003872"/>
            <a:ext cx="1600200" cy="338554"/>
          </a:xfrm>
          <a:prstGeom prst="rect">
            <a:avLst/>
          </a:prstGeom>
          <a:solidFill>
            <a:schemeClr val="bg1"/>
          </a:solidFill>
        </p:spPr>
        <p:txBody>
          <a:bodyPr wrap="square" rtlCol="0">
            <a:spAutoFit/>
          </a:bodyPr>
          <a:lstStyle/>
          <a:p>
            <a:pPr>
              <a:buNone/>
            </a:pPr>
            <a:r>
              <a:rPr lang="en-US" sz="1600" i="0" dirty="0" smtClean="0"/>
              <a:t>HHFW System</a:t>
            </a:r>
            <a:endParaRPr lang="en-US" sz="1600" i="0" dirty="0"/>
          </a:p>
        </p:txBody>
      </p:sp>
      <p:sp>
        <p:nvSpPr>
          <p:cNvPr id="18" name="TextBox 17"/>
          <p:cNvSpPr txBox="1"/>
          <p:nvPr/>
        </p:nvSpPr>
        <p:spPr>
          <a:xfrm>
            <a:off x="2639421" y="1882012"/>
            <a:ext cx="829288" cy="340310"/>
          </a:xfrm>
          <a:prstGeom prst="rect">
            <a:avLst/>
          </a:prstGeom>
          <a:solidFill>
            <a:schemeClr val="bg1"/>
          </a:solidFill>
        </p:spPr>
        <p:txBody>
          <a:bodyPr wrap="none" rtlCol="0">
            <a:spAutoFit/>
          </a:bodyPr>
          <a:lstStyle/>
          <a:p>
            <a:pPr>
              <a:buNone/>
            </a:pPr>
            <a:r>
              <a:rPr lang="en-US" sz="1600" i="0" dirty="0" smtClean="0"/>
              <a:t>1</a:t>
            </a:r>
            <a:r>
              <a:rPr lang="en-US" sz="1600" i="0" baseline="30000" dirty="0" smtClean="0"/>
              <a:t>st</a:t>
            </a:r>
            <a:r>
              <a:rPr lang="en-US" sz="1600" i="0" dirty="0" smtClean="0"/>
              <a:t> NBI</a:t>
            </a:r>
            <a:endParaRPr lang="en-US" sz="1600" i="0" dirty="0"/>
          </a:p>
        </p:txBody>
      </p:sp>
      <p:sp>
        <p:nvSpPr>
          <p:cNvPr id="19" name="TextBox 18"/>
          <p:cNvSpPr txBox="1"/>
          <p:nvPr/>
        </p:nvSpPr>
        <p:spPr>
          <a:xfrm>
            <a:off x="2210365" y="4938831"/>
            <a:ext cx="873297" cy="340310"/>
          </a:xfrm>
          <a:prstGeom prst="rect">
            <a:avLst/>
          </a:prstGeom>
          <a:solidFill>
            <a:schemeClr val="bg1"/>
          </a:solidFill>
        </p:spPr>
        <p:txBody>
          <a:bodyPr wrap="none" rtlCol="0">
            <a:spAutoFit/>
          </a:bodyPr>
          <a:lstStyle/>
          <a:p>
            <a:pPr>
              <a:buNone/>
            </a:pPr>
            <a:r>
              <a:rPr lang="en-US" sz="1600" i="0" dirty="0" smtClean="0"/>
              <a:t>2</a:t>
            </a:r>
            <a:r>
              <a:rPr lang="en-US" sz="1600" i="0" baseline="30000" dirty="0" smtClean="0"/>
              <a:t>nd</a:t>
            </a:r>
            <a:r>
              <a:rPr lang="en-US" sz="1600" i="0" dirty="0" smtClean="0"/>
              <a:t> NBI</a:t>
            </a:r>
            <a:endParaRPr lang="en-US" sz="1600" i="0" dirty="0"/>
          </a:p>
        </p:txBody>
      </p:sp>
      <p:sp>
        <p:nvSpPr>
          <p:cNvPr id="20" name="TextBox 19"/>
          <p:cNvSpPr txBox="1"/>
          <p:nvPr/>
        </p:nvSpPr>
        <p:spPr>
          <a:xfrm>
            <a:off x="6189698" y="2634266"/>
            <a:ext cx="1092069" cy="340310"/>
          </a:xfrm>
          <a:prstGeom prst="rect">
            <a:avLst/>
          </a:prstGeom>
          <a:solidFill>
            <a:schemeClr val="bg1"/>
          </a:solidFill>
        </p:spPr>
        <p:txBody>
          <a:bodyPr wrap="square" rtlCol="0">
            <a:spAutoFit/>
          </a:bodyPr>
          <a:lstStyle/>
          <a:p>
            <a:pPr>
              <a:buNone/>
            </a:pPr>
            <a:r>
              <a:rPr lang="en-US" sz="1600" i="0" dirty="0" smtClean="0"/>
              <a:t>NSTX-U</a:t>
            </a:r>
            <a:endParaRPr lang="en-US" sz="1600" i="0" dirty="0"/>
          </a:p>
        </p:txBody>
      </p:sp>
    </p:spTree>
    <p:extLst>
      <p:ext uri="{BB962C8B-B14F-4D97-AF65-F5344CB8AC3E}">
        <p14:creationId xmlns:p14="http://schemas.microsoft.com/office/powerpoint/2010/main" val="36913540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40471" y="961244"/>
            <a:ext cx="4235229" cy="5547319"/>
          </a:xfrm>
          <a:prstGeom prst="rect">
            <a:avLst/>
          </a:prstGeom>
        </p:spPr>
      </p:pic>
      <p:sp>
        <p:nvSpPr>
          <p:cNvPr id="6" name="Rectangle 2"/>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800" i="0" dirty="0">
                <a:cs typeface="Times New Roman"/>
              </a:rPr>
              <a:t>New Center-Stack Installed In NSTX-</a:t>
            </a:r>
            <a:r>
              <a:rPr lang="en-US" sz="2800" i="0" dirty="0" smtClean="0">
                <a:cs typeface="Times New Roman"/>
              </a:rPr>
              <a:t>U</a:t>
            </a:r>
            <a:r>
              <a:rPr lang="en-US" sz="2800" i="0" dirty="0">
                <a:cs typeface="Times New Roman"/>
              </a:rPr>
              <a:t/>
            </a:r>
            <a:br>
              <a:rPr lang="en-US" sz="2800" i="0" dirty="0">
                <a:cs typeface="Times New Roman"/>
              </a:rPr>
            </a:br>
            <a:r>
              <a:rPr lang="en-US" sz="2800" i="0" dirty="0">
                <a:cs typeface="Times New Roman"/>
              </a:rPr>
              <a:t>(October 24, 2014)</a:t>
            </a:r>
            <a:endParaRPr lang="en-US" sz="3200" i="0" dirty="0">
              <a:solidFill>
                <a:srgbClr val="0816FF"/>
              </a:solidFill>
              <a:latin typeface="Arial" charset="0"/>
            </a:endParaRPr>
          </a:p>
        </p:txBody>
      </p:sp>
      <p:pic>
        <p:nvPicPr>
          <p:cNvPr id="8" name="Picture 7"/>
          <p:cNvPicPr>
            <a:picLocks noChangeAspect="1"/>
          </p:cNvPicPr>
          <p:nvPr/>
        </p:nvPicPr>
        <p:blipFill>
          <a:blip r:embed="rId3"/>
          <a:stretch>
            <a:fillRect/>
          </a:stretch>
        </p:blipFill>
        <p:spPr>
          <a:xfrm>
            <a:off x="774700" y="952499"/>
            <a:ext cx="3787659" cy="5594893"/>
          </a:xfrm>
          <a:prstGeom prst="rect">
            <a:avLst/>
          </a:prstGeom>
        </p:spPr>
      </p:pic>
      <p:sp>
        <p:nvSpPr>
          <p:cNvPr id="5" name="TextBox 4"/>
          <p:cNvSpPr txBox="1"/>
          <p:nvPr/>
        </p:nvSpPr>
        <p:spPr>
          <a:xfrm>
            <a:off x="2616200" y="6170228"/>
            <a:ext cx="4241800" cy="369332"/>
          </a:xfrm>
          <a:prstGeom prst="rect">
            <a:avLst/>
          </a:prstGeom>
          <a:solidFill>
            <a:schemeClr val="accent1">
              <a:lumMod val="20000"/>
              <a:lumOff val="80000"/>
            </a:schemeClr>
          </a:solidFill>
          <a:ln>
            <a:solidFill>
              <a:schemeClr val="tx1"/>
            </a:solidFill>
          </a:ln>
        </p:spPr>
        <p:txBody>
          <a:bodyPr wrap="square" rtlCol="0">
            <a:spAutoFit/>
          </a:bodyPr>
          <a:lstStyle/>
          <a:p>
            <a:pPr algn="ctr" eaLnBrk="1" hangingPunct="1">
              <a:buNone/>
            </a:pPr>
            <a:r>
              <a:rPr lang="en-US" sz="1800" i="0" dirty="0" smtClean="0">
                <a:solidFill>
                  <a:schemeClr val="tx1"/>
                </a:solidFill>
              </a:rPr>
              <a:t>First plasma scheduled in Feb. 2015</a:t>
            </a:r>
            <a:endParaRPr lang="en-US" sz="1800" i="0" dirty="0">
              <a:solidFill>
                <a:schemeClr val="tx1"/>
              </a:solidFill>
            </a:endParaRPr>
          </a:p>
        </p:txBody>
      </p:sp>
      <p:sp>
        <p:nvSpPr>
          <p:cNvPr id="7" name="TextBox 6"/>
          <p:cNvSpPr txBox="1"/>
          <p:nvPr/>
        </p:nvSpPr>
        <p:spPr>
          <a:xfrm>
            <a:off x="7033394" y="6256104"/>
            <a:ext cx="2034406" cy="276999"/>
          </a:xfrm>
          <a:prstGeom prst="rect">
            <a:avLst/>
          </a:prstGeom>
          <a:solidFill>
            <a:srgbClr val="FFF6BC"/>
          </a:solidFill>
        </p:spPr>
        <p:txBody>
          <a:bodyPr wrap="none" rtlCol="0">
            <a:spAutoFit/>
          </a:bodyPr>
          <a:lstStyle/>
          <a:p>
            <a:pPr>
              <a:buNone/>
            </a:pPr>
            <a:r>
              <a:rPr lang="it-IT" i="0" dirty="0" smtClean="0">
                <a:solidFill>
                  <a:schemeClr val="tx1"/>
                </a:solidFill>
                <a:latin typeface="+mn-lt"/>
              </a:rPr>
              <a:t>M. Ono, et al., </a:t>
            </a:r>
            <a:r>
              <a:rPr lang="it-IT" i="0" dirty="0" err="1" smtClean="0">
                <a:solidFill>
                  <a:schemeClr val="tx1"/>
                </a:solidFill>
                <a:latin typeface="+mn-lt"/>
              </a:rPr>
              <a:t>at</a:t>
            </a:r>
            <a:r>
              <a:rPr lang="it-IT" i="0" dirty="0" smtClean="0">
                <a:solidFill>
                  <a:schemeClr val="tx1"/>
                </a:solidFill>
                <a:latin typeface="+mn-lt"/>
              </a:rPr>
              <a:t> </a:t>
            </a:r>
            <a:r>
              <a:rPr lang="it-IT" i="0" dirty="0" err="1" smtClean="0">
                <a:solidFill>
                  <a:schemeClr val="tx1"/>
                </a:solidFill>
                <a:latin typeface="+mn-lt"/>
              </a:rPr>
              <a:t>this</a:t>
            </a:r>
            <a:r>
              <a:rPr lang="it-IT" i="0" dirty="0" smtClean="0">
                <a:solidFill>
                  <a:schemeClr val="tx1"/>
                </a:solidFill>
                <a:latin typeface="+mn-lt"/>
              </a:rPr>
              <a:t> APS</a:t>
            </a:r>
            <a:endParaRPr lang="en-US" i="0" dirty="0">
              <a:solidFill>
                <a:schemeClr val="tx1"/>
              </a:solidFill>
              <a:latin typeface="+mn-lt"/>
            </a:endParaRPr>
          </a:p>
        </p:txBody>
      </p:sp>
      <p:sp>
        <p:nvSpPr>
          <p:cNvPr id="9" name="Slide Number Placeholder 40"/>
          <p:cNvSpPr>
            <a:spLocks noGrp="1"/>
          </p:cNvSpPr>
          <p:nvPr>
            <p:ph type="sldNum" sz="quarter" idx="12"/>
          </p:nvPr>
        </p:nvSpPr>
        <p:spPr>
          <a:xfrm>
            <a:off x="7010400" y="65563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B3E225C9-5E06-9048-8B86-4D3E30C17EA2}" type="slidenum">
              <a:rPr lang="en-US" sz="1400" b="0" i="0">
                <a:solidFill>
                  <a:schemeClr val="accent2"/>
                </a:solidFill>
                <a:latin typeface="Times" charset="0"/>
              </a:rPr>
              <a:pPr/>
              <a:t>44</a:t>
            </a:fld>
            <a:endParaRPr lang="en-US" sz="1400" b="0" i="0" dirty="0">
              <a:solidFill>
                <a:schemeClr val="accent2"/>
              </a:solidFill>
              <a:latin typeface="Times" charset="0"/>
            </a:endParaRPr>
          </a:p>
        </p:txBody>
      </p:sp>
    </p:spTree>
    <p:extLst>
      <p:ext uri="{BB962C8B-B14F-4D97-AF65-F5344CB8AC3E}">
        <p14:creationId xmlns:p14="http://schemas.microsoft.com/office/powerpoint/2010/main" val="1959695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43"/>
          <p:cNvSpPr>
            <a:spLocks noChangeArrowheads="1"/>
          </p:cNvSpPr>
          <p:nvPr/>
        </p:nvSpPr>
        <p:spPr bwMode="auto">
          <a:xfrm>
            <a:off x="0" y="762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580"/>
              </a:lnSpc>
              <a:spcBef>
                <a:spcPct val="0"/>
              </a:spcBef>
              <a:spcAft>
                <a:spcPts val="0"/>
              </a:spcAft>
              <a:buNone/>
            </a:pPr>
            <a:r>
              <a:rPr lang="en-US" sz="3200" i="0" dirty="0" smtClean="0">
                <a:solidFill>
                  <a:srgbClr val="0923FF"/>
                </a:solidFill>
              </a:rPr>
              <a:t>Summary of Spherical Torus Research</a:t>
            </a:r>
          </a:p>
          <a:p>
            <a:pPr algn="ctr" eaLnBrk="0" hangingPunct="0">
              <a:lnSpc>
                <a:spcPts val="2580"/>
              </a:lnSpc>
              <a:spcBef>
                <a:spcPct val="0"/>
              </a:spcBef>
              <a:spcAft>
                <a:spcPts val="0"/>
              </a:spcAft>
              <a:buNone/>
            </a:pPr>
            <a:r>
              <a:rPr lang="en-US" sz="2400" i="0" dirty="0" smtClean="0">
                <a:solidFill>
                  <a:srgbClr val="FF0000"/>
                </a:solidFill>
              </a:rPr>
              <a:t>World-wide effort with over 500 researchers and 140 students</a:t>
            </a:r>
          </a:p>
          <a:p>
            <a:pPr algn="ctr" eaLnBrk="0" hangingPunct="0">
              <a:lnSpc>
                <a:spcPts val="2580"/>
              </a:lnSpc>
              <a:spcBef>
                <a:spcPct val="0"/>
              </a:spcBef>
              <a:spcAft>
                <a:spcPts val="0"/>
              </a:spcAft>
              <a:buNone/>
            </a:pPr>
            <a:endParaRPr lang="en-US" sz="3600" i="0" dirty="0">
              <a:solidFill>
                <a:srgbClr val="0923FF"/>
              </a:solidFill>
              <a:latin typeface="Helvetica Neue" charset="0"/>
            </a:endParaRPr>
          </a:p>
        </p:txBody>
      </p:sp>
      <p:sp>
        <p:nvSpPr>
          <p:cNvPr id="6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45</a:t>
            </a:fld>
            <a:endParaRPr lang="en-US" sz="1400" b="0" dirty="0">
              <a:latin typeface="Times" charset="0"/>
            </a:endParaRPr>
          </a:p>
        </p:txBody>
      </p:sp>
      <p:sp>
        <p:nvSpPr>
          <p:cNvPr id="3" name="Rectangle 2"/>
          <p:cNvSpPr/>
          <p:nvPr/>
        </p:nvSpPr>
        <p:spPr>
          <a:xfrm>
            <a:off x="254000" y="966944"/>
            <a:ext cx="8724900" cy="5604098"/>
          </a:xfrm>
          <a:prstGeom prst="rect">
            <a:avLst/>
          </a:prstGeom>
        </p:spPr>
        <p:txBody>
          <a:bodyPr wrap="square">
            <a:spAutoFit/>
          </a:bodyPr>
          <a:lstStyle/>
          <a:p>
            <a:pPr marL="182880" indent="-457200">
              <a:lnSpc>
                <a:spcPts val="2280"/>
              </a:lnSpc>
              <a:spcAft>
                <a:spcPts val="600"/>
              </a:spcAft>
              <a:buNone/>
            </a:pPr>
            <a:r>
              <a:rPr lang="en-US" sz="2000" i="0" dirty="0" smtClean="0">
                <a:solidFill>
                  <a:srgbClr val="000000"/>
                </a:solidFill>
              </a:rPr>
              <a:t>• ST is a member of </a:t>
            </a:r>
            <a:r>
              <a:rPr lang="en-US" sz="2000" i="0" dirty="0" err="1" smtClean="0">
                <a:solidFill>
                  <a:srgbClr val="000000"/>
                </a:solidFill>
              </a:rPr>
              <a:t>tokamak</a:t>
            </a:r>
            <a:r>
              <a:rPr lang="en-US" sz="2000" i="0" dirty="0" smtClean="0">
                <a:solidFill>
                  <a:srgbClr val="000000"/>
                </a:solidFill>
              </a:rPr>
              <a:t> family with aspect ratio ≤ 2.0</a:t>
            </a:r>
          </a:p>
          <a:p>
            <a:pPr marL="182880" indent="-457200">
              <a:lnSpc>
                <a:spcPts val="2280"/>
              </a:lnSpc>
              <a:spcAft>
                <a:spcPts val="600"/>
              </a:spcAft>
              <a:buNone/>
            </a:pPr>
            <a:r>
              <a:rPr lang="en-US" sz="2000" i="0" dirty="0" smtClean="0">
                <a:solidFill>
                  <a:srgbClr val="000000"/>
                </a:solidFill>
              </a:rPr>
              <a:t>• Unique ST features include natural elongation, compact geometry, and high beta which would be suitable for compact FNSF and PMI solutions.</a:t>
            </a:r>
          </a:p>
          <a:p>
            <a:pPr marL="182880" indent="-457200">
              <a:lnSpc>
                <a:spcPts val="2280"/>
              </a:lnSpc>
              <a:spcAft>
                <a:spcPts val="600"/>
              </a:spcAft>
              <a:buNone/>
            </a:pPr>
            <a:r>
              <a:rPr lang="en-US" sz="2000" i="0" dirty="0">
                <a:solidFill>
                  <a:srgbClr val="000000"/>
                </a:solidFill>
              </a:rPr>
              <a:t>• </a:t>
            </a:r>
            <a:r>
              <a:rPr lang="en-US" sz="2000" i="0" dirty="0" smtClean="0">
                <a:solidFill>
                  <a:srgbClr val="000000"/>
                </a:solidFill>
              </a:rPr>
              <a:t>Extreme ST </a:t>
            </a:r>
            <a:r>
              <a:rPr lang="en-US" sz="2000" i="0" dirty="0">
                <a:solidFill>
                  <a:srgbClr val="000000"/>
                </a:solidFill>
              </a:rPr>
              <a:t>physics </a:t>
            </a:r>
            <a:r>
              <a:rPr lang="en-US" sz="2000" i="0" dirty="0" smtClean="0">
                <a:solidFill>
                  <a:srgbClr val="000000"/>
                </a:solidFill>
              </a:rPr>
              <a:t>parameters exercise </a:t>
            </a:r>
            <a:r>
              <a:rPr lang="en-US" sz="2000" i="0" dirty="0" err="1" smtClean="0">
                <a:solidFill>
                  <a:srgbClr val="000000"/>
                </a:solidFill>
              </a:rPr>
              <a:t>tokamak</a:t>
            </a:r>
            <a:r>
              <a:rPr lang="en-US" sz="2000" i="0" dirty="0" smtClean="0">
                <a:solidFill>
                  <a:srgbClr val="000000"/>
                </a:solidFill>
              </a:rPr>
              <a:t> theory/modeling to validate and improve predictive capability needed for ITER </a:t>
            </a:r>
            <a:r>
              <a:rPr lang="en-US" sz="2000" i="0" dirty="0">
                <a:solidFill>
                  <a:srgbClr val="000000"/>
                </a:solidFill>
              </a:rPr>
              <a:t>and </a:t>
            </a:r>
            <a:r>
              <a:rPr lang="en-US" sz="2000" i="0" dirty="0" smtClean="0">
                <a:solidFill>
                  <a:srgbClr val="000000"/>
                </a:solidFill>
              </a:rPr>
              <a:t>beyond where large extrapolations are needed.</a:t>
            </a:r>
            <a:endParaRPr lang="en-US" sz="2000" i="0" dirty="0">
              <a:solidFill>
                <a:srgbClr val="000000"/>
              </a:solidFill>
            </a:endParaRPr>
          </a:p>
          <a:p>
            <a:pPr marL="182880" indent="-457200">
              <a:lnSpc>
                <a:spcPts val="2280"/>
              </a:lnSpc>
              <a:spcAft>
                <a:spcPts val="600"/>
              </a:spcAft>
              <a:buNone/>
            </a:pPr>
            <a:r>
              <a:rPr lang="en-US" sz="2000" i="0" dirty="0" smtClean="0">
                <a:solidFill>
                  <a:srgbClr val="000000"/>
                </a:solidFill>
              </a:rPr>
              <a:t>• MA-class ST research began in 2000 with NSTX and MAST together with smaller ST facilities worldwide.  Today, 16 ST facilities are operational. </a:t>
            </a:r>
          </a:p>
          <a:p>
            <a:pPr marL="182880" indent="-457200">
              <a:lnSpc>
                <a:spcPts val="2280"/>
              </a:lnSpc>
              <a:spcAft>
                <a:spcPts val="600"/>
              </a:spcAft>
              <a:buNone/>
            </a:pPr>
            <a:r>
              <a:rPr lang="en-US" sz="2000" i="0" dirty="0" smtClean="0">
                <a:solidFill>
                  <a:srgbClr val="000000"/>
                </a:solidFill>
              </a:rPr>
              <a:t>• STs contributed strongly to fusion research program in all fusion energy science areas </a:t>
            </a:r>
          </a:p>
          <a:p>
            <a:pPr marL="182880" indent="-457200">
              <a:lnSpc>
                <a:spcPts val="2280"/>
              </a:lnSpc>
              <a:spcAft>
                <a:spcPts val="600"/>
              </a:spcAft>
              <a:buNone/>
            </a:pPr>
            <a:r>
              <a:rPr lang="en-US" sz="2000" i="0" dirty="0" smtClean="0">
                <a:solidFill>
                  <a:srgbClr val="000000"/>
                </a:solidFill>
              </a:rPr>
              <a:t>• STs performed FNSF relevant experiments achieving many of the key plasma parameters and research objectives.</a:t>
            </a:r>
          </a:p>
          <a:p>
            <a:pPr marL="182880" indent="-457200">
              <a:lnSpc>
                <a:spcPts val="2280"/>
              </a:lnSpc>
              <a:spcAft>
                <a:spcPts val="600"/>
              </a:spcAft>
              <a:buNone/>
            </a:pPr>
            <a:r>
              <a:rPr lang="en-US" sz="2000" i="0" dirty="0" smtClean="0">
                <a:solidFill>
                  <a:srgbClr val="000000"/>
                </a:solidFill>
              </a:rPr>
              <a:t>• </a:t>
            </a:r>
            <a:r>
              <a:rPr lang="en-US" sz="2000" i="0" dirty="0">
                <a:solidFill>
                  <a:srgbClr val="000000"/>
                </a:solidFill>
              </a:rPr>
              <a:t>Next phase of ST research begins shortly as </a:t>
            </a:r>
            <a:r>
              <a:rPr lang="en-US" sz="2000" i="0" dirty="0" smtClean="0">
                <a:solidFill>
                  <a:srgbClr val="000000"/>
                </a:solidFill>
              </a:rPr>
              <a:t>1T-2MA-class MAST-U and NSTX-U Facilities </a:t>
            </a:r>
            <a:r>
              <a:rPr lang="en-US" sz="2000" i="0" dirty="0">
                <a:solidFill>
                  <a:srgbClr val="000000"/>
                </a:solidFill>
              </a:rPr>
              <a:t>are coming on </a:t>
            </a:r>
            <a:r>
              <a:rPr lang="en-US" sz="2000" i="0" dirty="0" smtClean="0">
                <a:solidFill>
                  <a:srgbClr val="000000"/>
                </a:solidFill>
              </a:rPr>
              <a:t>line</a:t>
            </a:r>
            <a:r>
              <a:rPr lang="en-US" sz="2000" i="0" dirty="0">
                <a:solidFill>
                  <a:srgbClr val="000000"/>
                </a:solidFill>
              </a:rPr>
              <a:t> </a:t>
            </a:r>
            <a:r>
              <a:rPr lang="en-US" sz="2000" i="0" dirty="0" smtClean="0">
                <a:solidFill>
                  <a:srgbClr val="000000"/>
                </a:solidFill>
              </a:rPr>
              <a:t>for FNSF and ITER</a:t>
            </a:r>
            <a:endParaRPr lang="en-US" sz="1800" i="0" dirty="0">
              <a:solidFill>
                <a:srgbClr val="000000"/>
              </a:solidFill>
            </a:endParaRPr>
          </a:p>
        </p:txBody>
      </p:sp>
    </p:spTree>
    <p:extLst>
      <p:ext uri="{BB962C8B-B14F-4D97-AF65-F5344CB8AC3E}">
        <p14:creationId xmlns:p14="http://schemas.microsoft.com/office/powerpoint/2010/main" val="381329111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600"/>
              </a:spcAft>
              <a:buNone/>
            </a:pPr>
            <a:r>
              <a:rPr lang="en-US" sz="2800" i="0" dirty="0" smtClean="0">
                <a:solidFill>
                  <a:srgbClr val="0923FF"/>
                </a:solidFill>
              </a:rPr>
              <a:t>ST Related Presentations at this APS Meeting</a:t>
            </a:r>
          </a:p>
          <a:p>
            <a:pPr algn="ctr" eaLnBrk="0" hangingPunct="0">
              <a:lnSpc>
                <a:spcPts val="2980"/>
              </a:lnSpc>
              <a:spcBef>
                <a:spcPct val="0"/>
              </a:spcBef>
              <a:spcAft>
                <a:spcPts val="600"/>
              </a:spcAft>
              <a:buNone/>
            </a:pPr>
            <a:endParaRPr lang="en-US" sz="2800" i="0" dirty="0">
              <a:solidFill>
                <a:srgbClr val="0923FF"/>
              </a:solidFill>
              <a:latin typeface="Helvetica Neue" charset="0"/>
            </a:endParaRPr>
          </a:p>
        </p:txBody>
      </p:sp>
      <p:sp>
        <p:nvSpPr>
          <p:cNvPr id="6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46</a:t>
            </a:fld>
            <a:endParaRPr lang="en-US" sz="1400" b="0" dirty="0">
              <a:latin typeface="Times" charset="0"/>
            </a:endParaRPr>
          </a:p>
        </p:txBody>
      </p:sp>
      <p:sp>
        <p:nvSpPr>
          <p:cNvPr id="3" name="Rectangle 2"/>
          <p:cNvSpPr/>
          <p:nvPr/>
        </p:nvSpPr>
        <p:spPr>
          <a:xfrm>
            <a:off x="0" y="941541"/>
            <a:ext cx="9144000" cy="6278643"/>
          </a:xfrm>
          <a:prstGeom prst="rect">
            <a:avLst/>
          </a:prstGeom>
        </p:spPr>
        <p:txBody>
          <a:bodyPr wrap="square">
            <a:spAutoFit/>
          </a:bodyPr>
          <a:lstStyle/>
          <a:p>
            <a:pPr>
              <a:spcAft>
                <a:spcPts val="0"/>
              </a:spcAft>
              <a:buNone/>
            </a:pPr>
            <a:r>
              <a:rPr lang="en-US" sz="1800" i="0" dirty="0" smtClean="0">
                <a:solidFill>
                  <a:srgbClr val="000000"/>
                </a:solidFill>
              </a:rPr>
              <a:t>Invited Talks</a:t>
            </a:r>
          </a:p>
          <a:p>
            <a:pPr marL="1097280" lvl="1" indent="-640080">
              <a:spcAft>
                <a:spcPts val="0"/>
              </a:spcAft>
              <a:buNone/>
            </a:pPr>
            <a:r>
              <a:rPr lang="en-US" sz="1600" i="0" dirty="0" smtClean="0">
                <a:solidFill>
                  <a:srgbClr val="0816FF"/>
                </a:solidFill>
              </a:rPr>
              <a:t>BI1.00001 (Mon): </a:t>
            </a:r>
            <a:r>
              <a:rPr lang="en-US" sz="1600" i="0" dirty="0">
                <a:solidFill>
                  <a:srgbClr val="0816FF"/>
                </a:solidFill>
              </a:rPr>
              <a:t>The effects of impurities and core pressure on pedestal stability in JET and </a:t>
            </a:r>
            <a:r>
              <a:rPr lang="en-US" sz="1600" i="0" dirty="0" smtClean="0">
                <a:solidFill>
                  <a:srgbClr val="0816FF"/>
                </a:solidFill>
              </a:rPr>
              <a:t>MAST, </a:t>
            </a:r>
            <a:r>
              <a:rPr lang="en-US" sz="1600" i="0" dirty="0" err="1" smtClean="0">
                <a:solidFill>
                  <a:srgbClr val="0816FF"/>
                </a:solidFill>
              </a:rPr>
              <a:t>Samuli</a:t>
            </a:r>
            <a:r>
              <a:rPr lang="en-US" sz="1600" i="0" dirty="0" smtClean="0">
                <a:solidFill>
                  <a:srgbClr val="0816FF"/>
                </a:solidFill>
              </a:rPr>
              <a:t> </a:t>
            </a:r>
            <a:r>
              <a:rPr lang="en-US" sz="1600" i="0" dirty="0" err="1" smtClean="0">
                <a:solidFill>
                  <a:srgbClr val="0816FF"/>
                </a:solidFill>
              </a:rPr>
              <a:t>Saarelma</a:t>
            </a:r>
            <a:endParaRPr lang="en-US" sz="1600" i="0" dirty="0">
              <a:solidFill>
                <a:srgbClr val="0816FF"/>
              </a:solidFill>
            </a:endParaRPr>
          </a:p>
          <a:p>
            <a:pPr marL="1097280" lvl="1" indent="-640080">
              <a:spcAft>
                <a:spcPts val="0"/>
              </a:spcAft>
              <a:buNone/>
            </a:pPr>
            <a:r>
              <a:rPr lang="en-US" sz="1600" i="0" dirty="0" smtClean="0">
                <a:solidFill>
                  <a:srgbClr val="0816FF"/>
                </a:solidFill>
              </a:rPr>
              <a:t>GI1.00003 (Tue): </a:t>
            </a:r>
            <a:r>
              <a:rPr lang="en-US" sz="1600" i="0" dirty="0">
                <a:solidFill>
                  <a:srgbClr val="0816FF"/>
                </a:solidFill>
              </a:rPr>
              <a:t>Broadening of the </a:t>
            </a:r>
            <a:r>
              <a:rPr lang="en-US" sz="1600" i="0" dirty="0" err="1">
                <a:solidFill>
                  <a:srgbClr val="0816FF"/>
                </a:solidFill>
              </a:rPr>
              <a:t>divertor</a:t>
            </a:r>
            <a:r>
              <a:rPr lang="en-US" sz="1600" i="0" dirty="0">
                <a:solidFill>
                  <a:srgbClr val="0816FF"/>
                </a:solidFill>
              </a:rPr>
              <a:t> heat flux footprint with increasing number of ELM filaments in </a:t>
            </a:r>
            <a:r>
              <a:rPr lang="en-US" sz="1600" i="0" dirty="0" smtClean="0">
                <a:solidFill>
                  <a:srgbClr val="0816FF"/>
                </a:solidFill>
              </a:rPr>
              <a:t>NSTX, </a:t>
            </a:r>
            <a:r>
              <a:rPr lang="en-US" sz="1600" i="0" dirty="0" err="1" smtClean="0">
                <a:solidFill>
                  <a:srgbClr val="0816FF"/>
                </a:solidFill>
              </a:rPr>
              <a:t>Joon</a:t>
            </a:r>
            <a:r>
              <a:rPr lang="en-US" sz="1600" i="0" dirty="0" err="1">
                <a:solidFill>
                  <a:srgbClr val="0816FF"/>
                </a:solidFill>
              </a:rPr>
              <a:t>-Wook</a:t>
            </a:r>
            <a:r>
              <a:rPr lang="en-US" sz="1600" i="0" dirty="0">
                <a:solidFill>
                  <a:srgbClr val="0816FF"/>
                </a:solidFill>
              </a:rPr>
              <a:t> </a:t>
            </a:r>
            <a:r>
              <a:rPr lang="en-US" sz="1600" i="0" dirty="0" err="1">
                <a:solidFill>
                  <a:srgbClr val="0816FF"/>
                </a:solidFill>
              </a:rPr>
              <a:t>Ahn</a:t>
            </a:r>
            <a:r>
              <a:rPr lang="en-US" sz="1600" i="0" dirty="0">
                <a:solidFill>
                  <a:srgbClr val="0816FF"/>
                </a:solidFill>
              </a:rPr>
              <a:t> </a:t>
            </a:r>
            <a:endParaRPr lang="en-US" sz="1600" i="0" dirty="0" smtClean="0">
              <a:solidFill>
                <a:srgbClr val="0816FF"/>
              </a:solidFill>
            </a:endParaRPr>
          </a:p>
          <a:p>
            <a:pPr marL="1097280" lvl="1" indent="-640080">
              <a:spcAft>
                <a:spcPts val="0"/>
              </a:spcAft>
              <a:buNone/>
            </a:pPr>
            <a:r>
              <a:rPr lang="en-US" sz="1600" i="0" dirty="0" smtClean="0">
                <a:solidFill>
                  <a:srgbClr val="0816FF"/>
                </a:solidFill>
              </a:rPr>
              <a:t>NI2.00003 (Wed):  </a:t>
            </a:r>
            <a:r>
              <a:rPr lang="en-US" sz="1600" i="0" dirty="0">
                <a:solidFill>
                  <a:srgbClr val="0816FF"/>
                </a:solidFill>
              </a:rPr>
              <a:t>High Power Heating of Magnetic Reconnection in </a:t>
            </a:r>
            <a:r>
              <a:rPr lang="en-US" sz="1600" i="0" dirty="0" err="1">
                <a:solidFill>
                  <a:srgbClr val="0816FF"/>
                </a:solidFill>
              </a:rPr>
              <a:t>Tokamak</a:t>
            </a:r>
            <a:r>
              <a:rPr lang="en-US" sz="1600" i="0" dirty="0">
                <a:solidFill>
                  <a:srgbClr val="0816FF"/>
                </a:solidFill>
              </a:rPr>
              <a:t> Merging </a:t>
            </a:r>
            <a:r>
              <a:rPr lang="en-US" sz="1600" i="0" dirty="0" smtClean="0">
                <a:solidFill>
                  <a:srgbClr val="0816FF"/>
                </a:solidFill>
              </a:rPr>
              <a:t>Experiments, Yasushi Ono</a:t>
            </a:r>
            <a:endParaRPr lang="en-US" sz="1600" i="0" dirty="0">
              <a:solidFill>
                <a:srgbClr val="0816FF"/>
              </a:solidFill>
            </a:endParaRPr>
          </a:p>
          <a:p>
            <a:pPr marL="1097280" lvl="1" indent="-640080">
              <a:spcAft>
                <a:spcPts val="0"/>
              </a:spcAft>
              <a:buNone/>
            </a:pPr>
            <a:r>
              <a:rPr lang="en-US" sz="1600" i="0" dirty="0">
                <a:solidFill>
                  <a:srgbClr val="0816FF"/>
                </a:solidFill>
              </a:rPr>
              <a:t>TI1.00001 </a:t>
            </a:r>
            <a:r>
              <a:rPr lang="en-US" sz="1600" i="0" dirty="0" smtClean="0">
                <a:solidFill>
                  <a:srgbClr val="0816FF"/>
                </a:solidFill>
              </a:rPr>
              <a:t>(Thu): </a:t>
            </a:r>
            <a:r>
              <a:rPr lang="en-US" sz="1600" i="0" dirty="0">
                <a:solidFill>
                  <a:srgbClr val="0816FF"/>
                </a:solidFill>
              </a:rPr>
              <a:t>Simulation of 3D effects on partially detached </a:t>
            </a:r>
            <a:r>
              <a:rPr lang="en-US" sz="1600" i="0" dirty="0" err="1">
                <a:solidFill>
                  <a:srgbClr val="0816FF"/>
                </a:solidFill>
              </a:rPr>
              <a:t>divertor</a:t>
            </a:r>
            <a:r>
              <a:rPr lang="en-US" sz="1600" i="0" dirty="0">
                <a:solidFill>
                  <a:srgbClr val="0816FF"/>
                </a:solidFill>
              </a:rPr>
              <a:t> conditions in NSTX and </a:t>
            </a:r>
            <a:r>
              <a:rPr lang="en-US" sz="1600" i="0" dirty="0" err="1">
                <a:solidFill>
                  <a:srgbClr val="0816FF"/>
                </a:solidFill>
              </a:rPr>
              <a:t>Alcator</a:t>
            </a:r>
            <a:r>
              <a:rPr lang="en-US" sz="1600" i="0" dirty="0">
                <a:solidFill>
                  <a:srgbClr val="0816FF"/>
                </a:solidFill>
              </a:rPr>
              <a:t> C-</a:t>
            </a:r>
            <a:r>
              <a:rPr lang="en-US" sz="1600" i="0" dirty="0" smtClean="0">
                <a:solidFill>
                  <a:srgbClr val="0816FF"/>
                </a:solidFill>
              </a:rPr>
              <a:t>Mod. Jeremy Lore</a:t>
            </a:r>
          </a:p>
          <a:p>
            <a:pPr marL="1097280" lvl="1" indent="-640080">
              <a:spcAft>
                <a:spcPts val="0"/>
              </a:spcAft>
              <a:buNone/>
            </a:pPr>
            <a:r>
              <a:rPr lang="en-US" sz="1600" i="0" dirty="0" smtClean="0">
                <a:solidFill>
                  <a:srgbClr val="0816FF"/>
                </a:solidFill>
              </a:rPr>
              <a:t>TI1.00003 (Thu): </a:t>
            </a:r>
            <a:r>
              <a:rPr lang="en-US" sz="1600" i="0" dirty="0">
                <a:solidFill>
                  <a:srgbClr val="0816FF"/>
                </a:solidFill>
              </a:rPr>
              <a:t>Drift Kinetic Effects on 3D Plasma Response in High-beta </a:t>
            </a:r>
            <a:r>
              <a:rPr lang="en-US" sz="1600" i="0" dirty="0" err="1">
                <a:solidFill>
                  <a:srgbClr val="0816FF"/>
                </a:solidFill>
              </a:rPr>
              <a:t>Tokamak</a:t>
            </a:r>
            <a:r>
              <a:rPr lang="en-US" sz="1600" i="0" dirty="0">
                <a:solidFill>
                  <a:srgbClr val="0816FF"/>
                </a:solidFill>
              </a:rPr>
              <a:t> Resonant Field Amplification </a:t>
            </a:r>
            <a:r>
              <a:rPr lang="en-US" sz="1600" i="0" dirty="0" smtClean="0">
                <a:solidFill>
                  <a:srgbClr val="0816FF"/>
                </a:solidFill>
              </a:rPr>
              <a:t>Experiments, Z.R</a:t>
            </a:r>
            <a:r>
              <a:rPr lang="en-US" sz="1600" i="0" dirty="0">
                <a:solidFill>
                  <a:srgbClr val="0816FF"/>
                </a:solidFill>
              </a:rPr>
              <a:t>. Wang </a:t>
            </a:r>
            <a:endParaRPr lang="en-US" sz="1600" i="0" dirty="0" smtClean="0">
              <a:solidFill>
                <a:srgbClr val="0816FF"/>
              </a:solidFill>
            </a:endParaRPr>
          </a:p>
          <a:p>
            <a:pPr marL="1097280" lvl="1" indent="-640080">
              <a:spcAft>
                <a:spcPts val="0"/>
              </a:spcAft>
              <a:buNone/>
            </a:pPr>
            <a:r>
              <a:rPr lang="en-US" sz="1600" i="0" dirty="0" smtClean="0">
                <a:solidFill>
                  <a:srgbClr val="0816FF"/>
                </a:solidFill>
              </a:rPr>
              <a:t>VI2.00002 (Thu): </a:t>
            </a:r>
            <a:r>
              <a:rPr lang="en-US" sz="1600" i="0" dirty="0">
                <a:solidFill>
                  <a:srgbClr val="0816FF"/>
                </a:solidFill>
              </a:rPr>
              <a:t>Unification of Kinetic Resistive Wall Mode Stabilization Physics in </a:t>
            </a:r>
            <a:r>
              <a:rPr lang="en-US" sz="1600" i="0" dirty="0" err="1" smtClean="0">
                <a:solidFill>
                  <a:srgbClr val="0816FF"/>
                </a:solidFill>
              </a:rPr>
              <a:t>Tokamaks</a:t>
            </a:r>
            <a:r>
              <a:rPr lang="en-US" sz="1600" i="0" dirty="0" smtClean="0">
                <a:solidFill>
                  <a:srgbClr val="0816FF"/>
                </a:solidFill>
              </a:rPr>
              <a:t>. S.A. </a:t>
            </a:r>
            <a:r>
              <a:rPr lang="en-US" sz="1600" i="0" dirty="0" err="1" smtClean="0">
                <a:solidFill>
                  <a:srgbClr val="0816FF"/>
                </a:solidFill>
              </a:rPr>
              <a:t>Sabbagh</a:t>
            </a:r>
            <a:endParaRPr lang="en-US" sz="1600" i="0" dirty="0" smtClean="0">
              <a:solidFill>
                <a:srgbClr val="0816FF"/>
              </a:solidFill>
              <a:hlinkClick r:id="rId2"/>
            </a:endParaRPr>
          </a:p>
          <a:p>
            <a:pPr marL="1097280" lvl="1" indent="-640080">
              <a:spcAft>
                <a:spcPts val="0"/>
              </a:spcAft>
              <a:buNone/>
            </a:pPr>
            <a:r>
              <a:rPr lang="en-US" sz="1600" i="0" dirty="0">
                <a:solidFill>
                  <a:srgbClr val="0816FF"/>
                </a:solidFill>
              </a:rPr>
              <a:t>YI1.00006 </a:t>
            </a:r>
            <a:r>
              <a:rPr lang="en-US" sz="1600" i="0" dirty="0" smtClean="0">
                <a:solidFill>
                  <a:srgbClr val="0816FF"/>
                </a:solidFill>
              </a:rPr>
              <a:t>(Fri): </a:t>
            </a:r>
            <a:r>
              <a:rPr lang="en-US" sz="1600" i="0" dirty="0">
                <a:solidFill>
                  <a:srgbClr val="0816FF"/>
                </a:solidFill>
              </a:rPr>
              <a:t>Energy Channeling and Coupling of Neutral-beam-driven Compressional </a:t>
            </a:r>
            <a:r>
              <a:rPr lang="en-US" sz="1600" i="0" dirty="0" err="1" smtClean="0">
                <a:solidFill>
                  <a:srgbClr val="0816FF"/>
                </a:solidFill>
              </a:rPr>
              <a:t>Alfv’en</a:t>
            </a:r>
            <a:r>
              <a:rPr lang="en-US" sz="1600" i="0" dirty="0" smtClean="0">
                <a:solidFill>
                  <a:srgbClr val="0816FF"/>
                </a:solidFill>
              </a:rPr>
              <a:t> </a:t>
            </a:r>
            <a:r>
              <a:rPr lang="en-US" sz="1600" i="0" dirty="0" err="1">
                <a:solidFill>
                  <a:srgbClr val="0816FF"/>
                </a:solidFill>
              </a:rPr>
              <a:t>Eigenmodes</a:t>
            </a:r>
            <a:r>
              <a:rPr lang="en-US" sz="1600" i="0" dirty="0">
                <a:solidFill>
                  <a:srgbClr val="0816FF"/>
                </a:solidFill>
              </a:rPr>
              <a:t> to Kinetic </a:t>
            </a:r>
            <a:r>
              <a:rPr lang="en-US" sz="1600" i="0" dirty="0" err="1" smtClean="0">
                <a:solidFill>
                  <a:srgbClr val="0816FF"/>
                </a:solidFill>
              </a:rPr>
              <a:t>Alfv’en</a:t>
            </a:r>
            <a:r>
              <a:rPr lang="en-US" sz="1600" i="0" dirty="0" smtClean="0">
                <a:solidFill>
                  <a:srgbClr val="0816FF"/>
                </a:solidFill>
              </a:rPr>
              <a:t> Waves </a:t>
            </a:r>
            <a:r>
              <a:rPr lang="en-US" sz="1600" i="0" dirty="0">
                <a:solidFill>
                  <a:srgbClr val="0816FF"/>
                </a:solidFill>
              </a:rPr>
              <a:t>in </a:t>
            </a:r>
            <a:r>
              <a:rPr lang="en-US" sz="1600" i="0" dirty="0" smtClean="0">
                <a:solidFill>
                  <a:srgbClr val="0816FF"/>
                </a:solidFill>
              </a:rPr>
              <a:t>NSTX, Elena </a:t>
            </a:r>
            <a:r>
              <a:rPr lang="en-US" sz="1600" i="0" dirty="0" err="1">
                <a:solidFill>
                  <a:srgbClr val="0816FF"/>
                </a:solidFill>
              </a:rPr>
              <a:t>Belova</a:t>
            </a:r>
            <a:r>
              <a:rPr lang="en-US" sz="1600" i="0" dirty="0">
                <a:solidFill>
                  <a:srgbClr val="0816FF"/>
                </a:solidFill>
              </a:rPr>
              <a:t> </a:t>
            </a:r>
            <a:endParaRPr lang="en-US" sz="1600" i="0" dirty="0" smtClean="0">
              <a:solidFill>
                <a:srgbClr val="0816FF"/>
              </a:solidFill>
            </a:endParaRPr>
          </a:p>
          <a:p>
            <a:pPr marL="1097280" lvl="1" indent="-640080">
              <a:spcAft>
                <a:spcPts val="0"/>
              </a:spcAft>
              <a:buNone/>
            </a:pPr>
            <a:r>
              <a:rPr lang="en-US" sz="1600" i="0" dirty="0">
                <a:solidFill>
                  <a:srgbClr val="0816FF"/>
                </a:solidFill>
              </a:rPr>
              <a:t>YI2.00003 </a:t>
            </a:r>
            <a:r>
              <a:rPr lang="en-US" sz="1600" i="0" dirty="0" smtClean="0">
                <a:solidFill>
                  <a:srgbClr val="0816FF"/>
                </a:solidFill>
              </a:rPr>
              <a:t>(Fri) : </a:t>
            </a:r>
            <a:r>
              <a:rPr lang="en-US" sz="1600" i="0" dirty="0">
                <a:solidFill>
                  <a:srgbClr val="0816FF"/>
                </a:solidFill>
              </a:rPr>
              <a:t>High Performance Discharges in the Lithium </a:t>
            </a:r>
            <a:r>
              <a:rPr lang="en-US" sz="1600" i="0" dirty="0" err="1">
                <a:solidFill>
                  <a:srgbClr val="0816FF"/>
                </a:solidFill>
              </a:rPr>
              <a:t>Tokamak</a:t>
            </a:r>
            <a:r>
              <a:rPr lang="en-US" sz="1600" i="0" dirty="0">
                <a:solidFill>
                  <a:srgbClr val="0816FF"/>
                </a:solidFill>
              </a:rPr>
              <a:t> </a:t>
            </a:r>
            <a:r>
              <a:rPr lang="en-US" sz="1600" i="0" dirty="0" err="1">
                <a:solidFill>
                  <a:srgbClr val="0816FF"/>
                </a:solidFill>
              </a:rPr>
              <a:t>eXperiment</a:t>
            </a:r>
            <a:r>
              <a:rPr lang="en-US" sz="1600" i="0" dirty="0">
                <a:solidFill>
                  <a:srgbClr val="0816FF"/>
                </a:solidFill>
              </a:rPr>
              <a:t> (LTX) with Liquid Lithium </a:t>
            </a:r>
            <a:r>
              <a:rPr lang="en-US" sz="1600" i="0" dirty="0" smtClean="0">
                <a:solidFill>
                  <a:srgbClr val="0816FF"/>
                </a:solidFill>
              </a:rPr>
              <a:t>Walls, John </a:t>
            </a:r>
            <a:r>
              <a:rPr lang="en-US" sz="1600" i="0" dirty="0">
                <a:solidFill>
                  <a:srgbClr val="0816FF"/>
                </a:solidFill>
              </a:rPr>
              <a:t>Schmitt </a:t>
            </a:r>
          </a:p>
          <a:p>
            <a:pPr>
              <a:spcAft>
                <a:spcPts val="0"/>
              </a:spcAft>
              <a:buNone/>
            </a:pPr>
            <a:r>
              <a:rPr lang="en-US" sz="1800" i="0" dirty="0">
                <a:solidFill>
                  <a:srgbClr val="000000"/>
                </a:solidFill>
              </a:rPr>
              <a:t>Oral Session </a:t>
            </a:r>
            <a:r>
              <a:rPr lang="en-US" sz="1800" i="0" dirty="0" smtClean="0">
                <a:solidFill>
                  <a:srgbClr val="000000"/>
                </a:solidFill>
              </a:rPr>
              <a:t>GO3 (Tue): MAST-U, </a:t>
            </a:r>
            <a:r>
              <a:rPr lang="en-US" sz="1800" i="0" dirty="0">
                <a:solidFill>
                  <a:srgbClr val="000000"/>
                </a:solidFill>
              </a:rPr>
              <a:t>PEGASUS, </a:t>
            </a:r>
            <a:r>
              <a:rPr lang="en-US" sz="1800" i="0" dirty="0" smtClean="0">
                <a:solidFill>
                  <a:srgbClr val="000000"/>
                </a:solidFill>
              </a:rPr>
              <a:t>NSTX-U, LTX</a:t>
            </a:r>
            <a:endParaRPr lang="en-US" sz="1800" i="0" dirty="0">
              <a:solidFill>
                <a:srgbClr val="000000"/>
              </a:solidFill>
            </a:endParaRPr>
          </a:p>
          <a:p>
            <a:pPr>
              <a:spcAft>
                <a:spcPts val="0"/>
              </a:spcAft>
              <a:buNone/>
            </a:pPr>
            <a:r>
              <a:rPr lang="en-US" sz="1800" i="0" dirty="0">
                <a:solidFill>
                  <a:srgbClr val="000000"/>
                </a:solidFill>
              </a:rPr>
              <a:t>Poster Session </a:t>
            </a:r>
            <a:r>
              <a:rPr lang="en-US" sz="1800" i="0" dirty="0" smtClean="0">
                <a:solidFill>
                  <a:srgbClr val="000000"/>
                </a:solidFill>
              </a:rPr>
              <a:t>PP8 (Wed): NSTX-U, </a:t>
            </a:r>
            <a:r>
              <a:rPr lang="en-US" sz="1800" i="0" dirty="0">
                <a:solidFill>
                  <a:srgbClr val="000000"/>
                </a:solidFill>
              </a:rPr>
              <a:t>LTX, PEGASUS, </a:t>
            </a:r>
            <a:r>
              <a:rPr lang="en-US" sz="1800" i="0" dirty="0" smtClean="0">
                <a:solidFill>
                  <a:srgbClr val="000000"/>
                </a:solidFill>
              </a:rPr>
              <a:t>MAST-U, </a:t>
            </a:r>
            <a:r>
              <a:rPr lang="en-US" sz="1800" i="0" dirty="0">
                <a:solidFill>
                  <a:srgbClr val="000000"/>
                </a:solidFill>
              </a:rPr>
              <a:t>QUEST, TS-4</a:t>
            </a:r>
          </a:p>
          <a:p>
            <a:pPr>
              <a:spcAft>
                <a:spcPts val="0"/>
              </a:spcAft>
              <a:buNone/>
            </a:pPr>
            <a:endParaRPr lang="en-US" sz="1800" i="0" dirty="0">
              <a:solidFill>
                <a:srgbClr val="000000"/>
              </a:solidFill>
            </a:endParaRPr>
          </a:p>
          <a:p>
            <a:pPr>
              <a:spcAft>
                <a:spcPts val="0"/>
              </a:spcAft>
              <a:buNone/>
            </a:pPr>
            <a:endParaRPr lang="en-US" sz="1800" i="0" dirty="0">
              <a:solidFill>
                <a:srgbClr val="000000"/>
              </a:solidFill>
            </a:endParaRPr>
          </a:p>
        </p:txBody>
      </p:sp>
    </p:spTree>
    <p:extLst>
      <p:ext uri="{BB962C8B-B14F-4D97-AF65-F5344CB8AC3E}">
        <p14:creationId xmlns:p14="http://schemas.microsoft.com/office/powerpoint/2010/main" val="113644999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Back-up slides</a:t>
            </a:r>
            <a:endParaRPr lang="en-US" sz="3600" dirty="0"/>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2"/>
          </p:nvPr>
        </p:nvSpPr>
        <p:spPr/>
        <p:txBody>
          <a:bodyPr/>
          <a:lstStyle/>
          <a:p>
            <a:fld id="{EA156BE8-D398-41ED-875F-D18C1F4DBF58}" type="slidenum">
              <a:rPr lang="en-US" smtClean="0"/>
              <a:pPr/>
              <a:t>47</a:t>
            </a:fld>
            <a:endParaRPr lang="en-US"/>
          </a:p>
        </p:txBody>
      </p:sp>
    </p:spTree>
    <p:extLst>
      <p:ext uri="{BB962C8B-B14F-4D97-AF65-F5344CB8AC3E}">
        <p14:creationId xmlns:p14="http://schemas.microsoft.com/office/powerpoint/2010/main" val="3856840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320"/>
              </a:lnSpc>
              <a:spcBef>
                <a:spcPct val="0"/>
              </a:spcBef>
              <a:spcAft>
                <a:spcPts val="0"/>
              </a:spcAft>
              <a:buFontTx/>
              <a:buNone/>
            </a:pPr>
            <a:r>
              <a:rPr lang="en-US" sz="2800" i="0" dirty="0" smtClean="0">
                <a:solidFill>
                  <a:srgbClr val="0816FF"/>
                </a:solidFill>
              </a:rPr>
              <a:t>Nearly self-sustained ST-Demo regimes identified </a:t>
            </a:r>
          </a:p>
          <a:p>
            <a:pPr algn="ctr" eaLnBrk="0" hangingPunct="0">
              <a:lnSpc>
                <a:spcPts val="3320"/>
              </a:lnSpc>
              <a:spcBef>
                <a:spcPct val="0"/>
              </a:spcBef>
              <a:spcAft>
                <a:spcPts val="0"/>
              </a:spcAft>
              <a:buFontTx/>
              <a:buNone/>
            </a:pPr>
            <a:r>
              <a:rPr lang="en-US" sz="2400" i="0" dirty="0" smtClean="0">
                <a:solidFill>
                  <a:srgbClr val="FF0000"/>
                </a:solidFill>
              </a:rPr>
              <a:t>q-profile appears to be a differentiating feature for ST and AT</a:t>
            </a:r>
          </a:p>
        </p:txBody>
      </p:sp>
      <p:sp>
        <p:nvSpPr>
          <p:cNvPr id="10"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48</a:t>
            </a:fld>
            <a:endParaRPr lang="en-US" sz="1400" b="0" dirty="0">
              <a:latin typeface="Times" charset="0"/>
            </a:endParaRPr>
          </a:p>
        </p:txBody>
      </p:sp>
      <p:sp>
        <p:nvSpPr>
          <p:cNvPr id="19" name="Rectangle 18"/>
          <p:cNvSpPr/>
          <p:nvPr/>
        </p:nvSpPr>
        <p:spPr bwMode="auto">
          <a:xfrm>
            <a:off x="8077200" y="1625600"/>
            <a:ext cx="342900" cy="2159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1" name="Rectangle 20"/>
          <p:cNvSpPr/>
          <p:nvPr/>
        </p:nvSpPr>
        <p:spPr bwMode="auto">
          <a:xfrm>
            <a:off x="8013700" y="3086100"/>
            <a:ext cx="342900" cy="2159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8" name="Rectangle 17"/>
          <p:cNvSpPr/>
          <p:nvPr/>
        </p:nvSpPr>
        <p:spPr bwMode="auto">
          <a:xfrm>
            <a:off x="6241831" y="1666894"/>
            <a:ext cx="422954" cy="266304"/>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0" name="Rectangle 19"/>
          <p:cNvSpPr/>
          <p:nvPr/>
        </p:nvSpPr>
        <p:spPr bwMode="auto">
          <a:xfrm>
            <a:off x="6194836" y="1713889"/>
            <a:ext cx="422954" cy="266304"/>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5" name="Rectangle 24"/>
          <p:cNvSpPr/>
          <p:nvPr/>
        </p:nvSpPr>
        <p:spPr bwMode="auto">
          <a:xfrm>
            <a:off x="6186214" y="3847845"/>
            <a:ext cx="422954" cy="266304"/>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7" name="TextBox 26"/>
          <p:cNvSpPr txBox="1"/>
          <p:nvPr/>
        </p:nvSpPr>
        <p:spPr>
          <a:xfrm>
            <a:off x="6213439" y="5649464"/>
            <a:ext cx="2651161" cy="276999"/>
          </a:xfrm>
          <a:prstGeom prst="rect">
            <a:avLst/>
          </a:prstGeom>
          <a:noFill/>
        </p:spPr>
        <p:txBody>
          <a:bodyPr wrap="none" rtlCol="0">
            <a:spAutoFit/>
          </a:bodyPr>
          <a:lstStyle/>
          <a:p>
            <a:pPr>
              <a:buNone/>
            </a:pPr>
            <a:r>
              <a:rPr lang="en-US" b="0" i="0" dirty="0" smtClean="0">
                <a:solidFill>
                  <a:srgbClr val="000000"/>
                </a:solidFill>
              </a:rPr>
              <a:t>J. Menard et al., PPPL Report, 2003</a:t>
            </a:r>
            <a:endParaRPr lang="en-US" b="0" i="0" dirty="0">
              <a:solidFill>
                <a:srgbClr val="000000"/>
              </a:solidFill>
            </a:endParaRPr>
          </a:p>
        </p:txBody>
      </p:sp>
      <p:sp>
        <p:nvSpPr>
          <p:cNvPr id="24" name="Rectangle 23"/>
          <p:cNvSpPr/>
          <p:nvPr/>
        </p:nvSpPr>
        <p:spPr>
          <a:xfrm>
            <a:off x="1099652" y="915601"/>
            <a:ext cx="6690698" cy="461665"/>
          </a:xfrm>
          <a:prstGeom prst="rect">
            <a:avLst/>
          </a:prstGeom>
        </p:spPr>
        <p:txBody>
          <a:bodyPr wrap="none">
            <a:spAutoFit/>
          </a:bodyPr>
          <a:lstStyle/>
          <a:p>
            <a:pPr algn="ctr">
              <a:buNone/>
            </a:pPr>
            <a:r>
              <a:rPr lang="en-US" sz="2400" dirty="0" err="1">
                <a:solidFill>
                  <a:srgbClr val="000000"/>
                </a:solidFill>
              </a:rPr>
              <a:t>f</a:t>
            </a:r>
            <a:r>
              <a:rPr lang="en-US" sz="2400" baseline="-25000" dirty="0" err="1">
                <a:solidFill>
                  <a:srgbClr val="000000"/>
                </a:solidFill>
              </a:rPr>
              <a:t>BS</a:t>
            </a:r>
            <a:r>
              <a:rPr lang="en-US" sz="2400" baseline="-25000" dirty="0">
                <a:solidFill>
                  <a:srgbClr val="000000"/>
                </a:solidFill>
                <a:latin typeface="Symbol" charset="2"/>
                <a:cs typeface="Symbol" charset="2"/>
              </a:rPr>
              <a:t> </a:t>
            </a:r>
            <a:r>
              <a:rPr lang="en-US" sz="2400" dirty="0">
                <a:solidFill>
                  <a:srgbClr val="000000"/>
                </a:solidFill>
                <a:latin typeface="Symbol" charset="2"/>
                <a:cs typeface="Symbol" charset="2"/>
              </a:rPr>
              <a:t>º </a:t>
            </a:r>
            <a:r>
              <a:rPr lang="en-US" sz="2400" dirty="0">
                <a:solidFill>
                  <a:srgbClr val="000000"/>
                </a:solidFill>
              </a:rPr>
              <a:t>I</a:t>
            </a:r>
            <a:r>
              <a:rPr lang="en-US" sz="2400" baseline="-25000" dirty="0">
                <a:solidFill>
                  <a:srgbClr val="000000"/>
                </a:solidFill>
              </a:rPr>
              <a:t>BS</a:t>
            </a:r>
            <a:r>
              <a:rPr lang="en-US" sz="2400" dirty="0">
                <a:solidFill>
                  <a:srgbClr val="000000"/>
                </a:solidFill>
              </a:rPr>
              <a:t> / </a:t>
            </a:r>
            <a:r>
              <a:rPr lang="en-US" sz="2400" dirty="0" err="1">
                <a:solidFill>
                  <a:srgbClr val="000000"/>
                </a:solidFill>
              </a:rPr>
              <a:t>I</a:t>
            </a:r>
            <a:r>
              <a:rPr lang="en-US" sz="2400" baseline="-25000" dirty="0" err="1">
                <a:solidFill>
                  <a:srgbClr val="000000"/>
                </a:solidFill>
              </a:rPr>
              <a:t>p</a:t>
            </a:r>
            <a:r>
              <a:rPr lang="en-US" sz="2400" dirty="0">
                <a:solidFill>
                  <a:srgbClr val="000000"/>
                </a:solidFill>
              </a:rPr>
              <a:t> = C</a:t>
            </a:r>
            <a:r>
              <a:rPr lang="en-US" sz="2400" baseline="-25000" dirty="0">
                <a:solidFill>
                  <a:srgbClr val="000000"/>
                </a:solidFill>
              </a:rPr>
              <a:t>BS</a:t>
            </a:r>
            <a:r>
              <a:rPr lang="en-US" sz="2400" dirty="0">
                <a:solidFill>
                  <a:srgbClr val="000000"/>
                </a:solidFill>
              </a:rPr>
              <a:t> </a:t>
            </a:r>
            <a:r>
              <a:rPr lang="en-US" sz="2400" dirty="0" err="1">
                <a:solidFill>
                  <a:srgbClr val="000000"/>
                </a:solidFill>
                <a:latin typeface="Symbol" charset="2"/>
                <a:cs typeface="Symbol" charset="2"/>
              </a:rPr>
              <a:t>b</a:t>
            </a:r>
            <a:r>
              <a:rPr lang="en-US" sz="2400" baseline="-25000" dirty="0" err="1">
                <a:solidFill>
                  <a:srgbClr val="000000"/>
                </a:solidFill>
              </a:rPr>
              <a:t>p</a:t>
            </a:r>
            <a:r>
              <a:rPr lang="en-US" sz="2400" dirty="0">
                <a:solidFill>
                  <a:srgbClr val="000000"/>
                </a:solidFill>
              </a:rPr>
              <a:t> / A</a:t>
            </a:r>
            <a:r>
              <a:rPr lang="en-US" sz="2400" baseline="30000" dirty="0">
                <a:solidFill>
                  <a:srgbClr val="000000"/>
                </a:solidFill>
              </a:rPr>
              <a:t>0.5</a:t>
            </a:r>
            <a:r>
              <a:rPr lang="en-US" sz="2400" dirty="0">
                <a:solidFill>
                  <a:srgbClr val="000000"/>
                </a:solidFill>
              </a:rPr>
              <a:t> </a:t>
            </a:r>
            <a:r>
              <a:rPr lang="en-US" sz="2400" dirty="0">
                <a:solidFill>
                  <a:srgbClr val="000000"/>
                </a:solidFill>
                <a:latin typeface="Symbol" charset="2"/>
                <a:cs typeface="Symbol" charset="2"/>
              </a:rPr>
              <a:t>µ</a:t>
            </a:r>
            <a:r>
              <a:rPr lang="en-US" sz="2400" dirty="0">
                <a:solidFill>
                  <a:srgbClr val="000000"/>
                </a:solidFill>
              </a:rPr>
              <a:t> A</a:t>
            </a:r>
            <a:r>
              <a:rPr lang="en-US" sz="2400" baseline="30000" dirty="0">
                <a:solidFill>
                  <a:srgbClr val="000000"/>
                </a:solidFill>
              </a:rPr>
              <a:t></a:t>
            </a:r>
            <a:r>
              <a:rPr lang="en-US" sz="2400" baseline="30000" dirty="0" smtClean="0">
                <a:solidFill>
                  <a:srgbClr val="000000"/>
                </a:solidFill>
              </a:rPr>
              <a:t>5</a:t>
            </a:r>
            <a:r>
              <a:rPr lang="en-US" sz="2400" dirty="0" smtClean="0">
                <a:solidFill>
                  <a:srgbClr val="000000"/>
                </a:solidFill>
              </a:rPr>
              <a:t> </a:t>
            </a:r>
            <a:r>
              <a:rPr lang="en-US" sz="2400" dirty="0">
                <a:solidFill>
                  <a:srgbClr val="000000"/>
                </a:solidFill>
              </a:rPr>
              <a:t>(1+</a:t>
            </a:r>
            <a:r>
              <a:rPr lang="en-US" sz="2400" dirty="0">
                <a:solidFill>
                  <a:srgbClr val="000000"/>
                </a:solidFill>
                <a:latin typeface="Symbol" charset="2"/>
                <a:cs typeface="Symbol" charset="2"/>
              </a:rPr>
              <a:t>k</a:t>
            </a:r>
            <a:r>
              <a:rPr lang="en-US" sz="2400" baseline="30000" dirty="0">
                <a:solidFill>
                  <a:srgbClr val="000000"/>
                </a:solidFill>
              </a:rPr>
              <a:t>2</a:t>
            </a:r>
            <a:r>
              <a:rPr lang="en-US" sz="2400" dirty="0">
                <a:solidFill>
                  <a:srgbClr val="000000"/>
                </a:solidFill>
              </a:rPr>
              <a:t>) </a:t>
            </a:r>
            <a:r>
              <a:rPr lang="en-US" sz="2400" dirty="0">
                <a:solidFill>
                  <a:srgbClr val="000000"/>
                </a:solidFill>
                <a:latin typeface="Symbol" charset="2"/>
                <a:cs typeface="Symbol" charset="2"/>
              </a:rPr>
              <a:t>b</a:t>
            </a:r>
            <a:r>
              <a:rPr lang="en-US" sz="2400" baseline="-25000" dirty="0">
                <a:solidFill>
                  <a:srgbClr val="000000"/>
                </a:solidFill>
              </a:rPr>
              <a:t>N</a:t>
            </a:r>
            <a:r>
              <a:rPr lang="en-US" sz="2400" baseline="30000" dirty="0">
                <a:solidFill>
                  <a:srgbClr val="000000"/>
                </a:solidFill>
              </a:rPr>
              <a:t>2</a:t>
            </a:r>
            <a:r>
              <a:rPr lang="en-US" sz="2400" dirty="0">
                <a:solidFill>
                  <a:srgbClr val="000000"/>
                </a:solidFill>
              </a:rPr>
              <a:t>/ </a:t>
            </a:r>
            <a:r>
              <a:rPr lang="en-US" sz="2400" dirty="0" err="1">
                <a:solidFill>
                  <a:srgbClr val="000000"/>
                </a:solidFill>
                <a:latin typeface="Symbol" charset="2"/>
                <a:cs typeface="Symbol" charset="2"/>
              </a:rPr>
              <a:t>b</a:t>
            </a:r>
            <a:r>
              <a:rPr lang="en-US" sz="2400" baseline="-25000" dirty="0" err="1">
                <a:solidFill>
                  <a:srgbClr val="000000"/>
                </a:solidFill>
              </a:rPr>
              <a:t>T</a:t>
            </a:r>
            <a:r>
              <a:rPr lang="en-US" sz="2400" dirty="0">
                <a:solidFill>
                  <a:srgbClr val="000000"/>
                </a:solidFill>
              </a:rPr>
              <a:t> </a:t>
            </a:r>
          </a:p>
        </p:txBody>
      </p:sp>
      <p:pic>
        <p:nvPicPr>
          <p:cNvPr id="3" name="Picture 2"/>
          <p:cNvPicPr>
            <a:picLocks noChangeAspect="1"/>
          </p:cNvPicPr>
          <p:nvPr/>
        </p:nvPicPr>
        <p:blipFill>
          <a:blip r:embed="rId3"/>
          <a:stretch>
            <a:fillRect/>
          </a:stretch>
        </p:blipFill>
        <p:spPr>
          <a:xfrm>
            <a:off x="5854700" y="1639276"/>
            <a:ext cx="2476499" cy="4063998"/>
          </a:xfrm>
          <a:prstGeom prst="rect">
            <a:avLst/>
          </a:prstGeom>
        </p:spPr>
      </p:pic>
      <p:sp>
        <p:nvSpPr>
          <p:cNvPr id="31" name="Oval 30"/>
          <p:cNvSpPr/>
          <p:nvPr/>
        </p:nvSpPr>
        <p:spPr bwMode="auto">
          <a:xfrm>
            <a:off x="5925518" y="1378995"/>
            <a:ext cx="2913682" cy="2381074"/>
          </a:xfrm>
          <a:prstGeom prst="ellipse">
            <a:avLst/>
          </a:prstGeom>
          <a:noFill/>
          <a:ln w="381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16" name="Picture 15"/>
          <p:cNvPicPr>
            <a:picLocks noChangeAspect="1"/>
          </p:cNvPicPr>
          <p:nvPr/>
        </p:nvPicPr>
        <p:blipFill>
          <a:blip r:embed="rId4"/>
          <a:stretch>
            <a:fillRect/>
          </a:stretch>
        </p:blipFill>
        <p:spPr>
          <a:xfrm>
            <a:off x="304800" y="1487746"/>
            <a:ext cx="5290150" cy="4405053"/>
          </a:xfrm>
          <a:prstGeom prst="rect">
            <a:avLst/>
          </a:prstGeom>
        </p:spPr>
      </p:pic>
      <p:sp>
        <p:nvSpPr>
          <p:cNvPr id="42" name="Rectangle 41"/>
          <p:cNvSpPr/>
          <p:nvPr/>
        </p:nvSpPr>
        <p:spPr bwMode="auto">
          <a:xfrm>
            <a:off x="1982493" y="1949490"/>
            <a:ext cx="636833" cy="3408238"/>
          </a:xfrm>
          <a:prstGeom prst="rect">
            <a:avLst/>
          </a:prstGeom>
          <a:solidFill>
            <a:srgbClr val="FF0000">
              <a:alpha val="21000"/>
            </a:srgb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43" name="Rectangle 42"/>
          <p:cNvSpPr/>
          <p:nvPr/>
        </p:nvSpPr>
        <p:spPr bwMode="auto">
          <a:xfrm>
            <a:off x="3300166" y="1938694"/>
            <a:ext cx="636833" cy="3408238"/>
          </a:xfrm>
          <a:prstGeom prst="rect">
            <a:avLst/>
          </a:prstGeom>
          <a:solidFill>
            <a:srgbClr val="030AFF">
              <a:alpha val="21000"/>
            </a:srgb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dirty="0">
              <a:ln>
                <a:noFill/>
              </a:ln>
              <a:solidFill>
                <a:srgbClr val="1822CD"/>
              </a:solidFill>
              <a:effectLst/>
              <a:latin typeface="Helvetica" charset="0"/>
            </a:endParaRPr>
          </a:p>
        </p:txBody>
      </p:sp>
      <p:sp>
        <p:nvSpPr>
          <p:cNvPr id="44" name="TextBox 43"/>
          <p:cNvSpPr txBox="1"/>
          <p:nvPr/>
        </p:nvSpPr>
        <p:spPr>
          <a:xfrm>
            <a:off x="3381447" y="2917579"/>
            <a:ext cx="452217" cy="307777"/>
          </a:xfrm>
          <a:prstGeom prst="rect">
            <a:avLst/>
          </a:prstGeom>
          <a:noFill/>
        </p:spPr>
        <p:txBody>
          <a:bodyPr wrap="none" rtlCol="0">
            <a:spAutoFit/>
          </a:bodyPr>
          <a:lstStyle/>
          <a:p>
            <a:pPr>
              <a:buNone/>
            </a:pPr>
            <a:r>
              <a:rPr lang="en-US" sz="1400" dirty="0" smtClean="0"/>
              <a:t>ST</a:t>
            </a:r>
            <a:endParaRPr lang="en-US" sz="1400" dirty="0"/>
          </a:p>
        </p:txBody>
      </p:sp>
      <p:sp>
        <p:nvSpPr>
          <p:cNvPr id="45" name="TextBox 44"/>
          <p:cNvSpPr txBox="1"/>
          <p:nvPr/>
        </p:nvSpPr>
        <p:spPr>
          <a:xfrm>
            <a:off x="2074570" y="2917576"/>
            <a:ext cx="449318" cy="307777"/>
          </a:xfrm>
          <a:prstGeom prst="rect">
            <a:avLst/>
          </a:prstGeom>
          <a:noFill/>
        </p:spPr>
        <p:txBody>
          <a:bodyPr wrap="none" rtlCol="0">
            <a:spAutoFit/>
          </a:bodyPr>
          <a:lstStyle/>
          <a:p>
            <a:pPr>
              <a:buNone/>
            </a:pPr>
            <a:r>
              <a:rPr lang="en-US" sz="1400" dirty="0" smtClean="0">
                <a:solidFill>
                  <a:srgbClr val="FF0000"/>
                </a:solidFill>
              </a:rPr>
              <a:t>AT</a:t>
            </a:r>
            <a:endParaRPr lang="en-US" sz="1400" dirty="0">
              <a:solidFill>
                <a:srgbClr val="FF0000"/>
              </a:solidFill>
            </a:endParaRPr>
          </a:p>
        </p:txBody>
      </p:sp>
      <p:sp>
        <p:nvSpPr>
          <p:cNvPr id="22" name="TextBox 21"/>
          <p:cNvSpPr txBox="1"/>
          <p:nvPr/>
        </p:nvSpPr>
        <p:spPr>
          <a:xfrm>
            <a:off x="292099" y="5987990"/>
            <a:ext cx="8559801" cy="523220"/>
          </a:xfrm>
          <a:prstGeom prst="rect">
            <a:avLst/>
          </a:prstGeom>
          <a:solidFill>
            <a:srgbClr val="C2FFF0"/>
          </a:solidFill>
          <a:ln>
            <a:solidFill>
              <a:schemeClr val="tx1"/>
            </a:solidFill>
          </a:ln>
        </p:spPr>
        <p:txBody>
          <a:bodyPr wrap="square" rtlCol="0">
            <a:spAutoFit/>
          </a:bodyPr>
          <a:lstStyle/>
          <a:p>
            <a:pPr>
              <a:buNone/>
            </a:pPr>
            <a:r>
              <a:rPr lang="en-US" sz="1400" i="0" dirty="0" smtClean="0"/>
              <a:t>Reversed </a:t>
            </a:r>
            <a:r>
              <a:rPr lang="en-US" sz="1400" i="0" dirty="0"/>
              <a:t>shear AT likely suffers from infernal modes and/or double tearing at high beta, and we can potential reduce or eliminate reverse shear in ST due to higher edge q-shear from low-A</a:t>
            </a:r>
            <a:endParaRPr lang="en-US" sz="1400" i="0" dirty="0">
              <a:solidFill>
                <a:srgbClr val="000000"/>
              </a:solidFill>
            </a:endParaRPr>
          </a:p>
        </p:txBody>
      </p:sp>
    </p:spTree>
    <p:extLst>
      <p:ext uri="{BB962C8B-B14F-4D97-AF65-F5344CB8AC3E}">
        <p14:creationId xmlns:p14="http://schemas.microsoft.com/office/powerpoint/2010/main" val="1432636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2"/>
          <p:cNvSpPr txBox="1">
            <a:spLocks/>
          </p:cNvSpPr>
          <p:nvPr/>
        </p:nvSpPr>
        <p:spPr>
          <a:xfrm>
            <a:off x="76200" y="990600"/>
            <a:ext cx="3962400" cy="1143000"/>
          </a:xfrm>
          <a:prstGeom prst="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anchor="ctr"/>
          <a:lstStyle/>
          <a:p>
            <a:pPr marR="0" lvl="0" algn="l" defTabSz="914400" rtl="0" eaLnBrk="0" fontAlgn="base" latinLnBrk="0" hangingPunct="0">
              <a:lnSpc>
                <a:spcPct val="80000"/>
              </a:lnSpc>
              <a:spcBef>
                <a:spcPct val="20000"/>
              </a:spcBef>
              <a:spcAft>
                <a:spcPct val="0"/>
              </a:spcAft>
              <a:buClrTx/>
              <a:buSzTx/>
              <a:buNone/>
              <a:tabLst/>
              <a:defRPr/>
            </a:pPr>
            <a:r>
              <a:rPr kumimoji="0" lang="en-US" sz="2000" i="0" u="none" strike="noStrike" kern="0" cap="none" spc="0" normalizeH="0" baseline="0" noProof="0" dirty="0" smtClean="0">
                <a:ln>
                  <a:noFill/>
                </a:ln>
                <a:solidFill>
                  <a:schemeClr val="tx1"/>
                </a:solidFill>
                <a:effectLst/>
                <a:uLnTx/>
                <a:uFillTx/>
                <a:latin typeface="Arial Narrow" pitchFamily="34" charset="0"/>
                <a:cs typeface="+mn-cs"/>
              </a:rPr>
              <a:t>Extend</a:t>
            </a:r>
            <a:r>
              <a:rPr kumimoji="0" lang="en-US" sz="2000" i="0" u="none" strike="noStrike" kern="0" cap="none" spc="0" normalizeH="0" noProof="0" dirty="0" smtClean="0">
                <a:ln>
                  <a:noFill/>
                </a:ln>
                <a:solidFill>
                  <a:schemeClr val="tx1"/>
                </a:solidFill>
                <a:effectLst/>
                <a:uLnTx/>
                <a:uFillTx/>
                <a:latin typeface="Arial Narrow" pitchFamily="34" charset="0"/>
                <a:cs typeface="+mn-cs"/>
              </a:rPr>
              <a:t> </a:t>
            </a:r>
            <a:r>
              <a:rPr kumimoji="0" lang="en-US" sz="2000" i="0" u="none" strike="noStrike" kern="0" cap="none" spc="0" normalizeH="0" baseline="0" noProof="0" dirty="0" smtClean="0">
                <a:ln>
                  <a:noFill/>
                </a:ln>
                <a:solidFill>
                  <a:schemeClr val="tx1"/>
                </a:solidFill>
                <a:effectLst/>
                <a:uLnTx/>
                <a:uFillTx/>
                <a:latin typeface="Arial Narrow" pitchFamily="34" charset="0"/>
                <a:cs typeface="+mn-cs"/>
              </a:rPr>
              <a:t>Predictive Capability</a:t>
            </a:r>
          </a:p>
          <a:p>
            <a:pPr marL="117475" lvl="1" eaLnBrk="0" hangingPunct="0">
              <a:lnSpc>
                <a:spcPct val="60000"/>
              </a:lnSpc>
              <a:spcBef>
                <a:spcPct val="20000"/>
              </a:spcBef>
              <a:buNone/>
              <a:defRPr/>
            </a:pPr>
            <a:r>
              <a:rPr lang="en-US" sz="1600" i="0" kern="0" dirty="0" smtClean="0">
                <a:solidFill>
                  <a:schemeClr val="accent2"/>
                </a:solidFill>
                <a:latin typeface="Arial Narrow" pitchFamily="34" charset="0"/>
              </a:rPr>
              <a:t>Non-linear </a:t>
            </a:r>
            <a:r>
              <a:rPr lang="en-US" sz="1600" i="0" kern="0" dirty="0" err="1" smtClean="0">
                <a:solidFill>
                  <a:schemeClr val="accent2"/>
                </a:solidFill>
                <a:latin typeface="Arial Narrow" pitchFamily="34" charset="0"/>
              </a:rPr>
              <a:t>Alfvén</a:t>
            </a:r>
            <a:r>
              <a:rPr lang="en-US" sz="1600" i="0" kern="0" dirty="0" smtClean="0">
                <a:solidFill>
                  <a:schemeClr val="accent2"/>
                </a:solidFill>
                <a:latin typeface="Arial Narrow" pitchFamily="34" charset="0"/>
              </a:rPr>
              <a:t> modes, fast-ion dynamics</a:t>
            </a:r>
          </a:p>
          <a:p>
            <a:pPr marL="117475" lvl="1" eaLnBrk="0" hangingPunct="0">
              <a:lnSpc>
                <a:spcPct val="80000"/>
              </a:lnSpc>
              <a:spcBef>
                <a:spcPct val="20000"/>
              </a:spcBef>
              <a:buNone/>
              <a:defRPr/>
            </a:pPr>
            <a:r>
              <a:rPr lang="en-US" sz="1600" i="0" kern="0" dirty="0" smtClean="0">
                <a:solidFill>
                  <a:schemeClr val="accent2"/>
                </a:solidFill>
                <a:latin typeface="Arial Narrow" pitchFamily="34" charset="0"/>
              </a:rPr>
              <a:t>Electron gyro-scale turbulence at low </a:t>
            </a:r>
            <a:r>
              <a:rPr lang="en-US" sz="1600" i="0" kern="0" dirty="0" smtClean="0">
                <a:solidFill>
                  <a:schemeClr val="accent2"/>
                </a:solidFill>
                <a:latin typeface="Symbol" pitchFamily="18" charset="2"/>
              </a:rPr>
              <a:t>n</a:t>
            </a:r>
            <a:r>
              <a:rPr lang="en-US" sz="1600" i="0" kern="0" dirty="0" smtClean="0">
                <a:solidFill>
                  <a:schemeClr val="accent2"/>
                </a:solidFill>
                <a:latin typeface="Arial Narrow" pitchFamily="34" charset="0"/>
              </a:rPr>
              <a:t>*</a:t>
            </a:r>
          </a:p>
          <a:p>
            <a:pPr marL="117475" lvl="1" eaLnBrk="0" hangingPunct="0">
              <a:lnSpc>
                <a:spcPct val="80000"/>
              </a:lnSpc>
              <a:spcBef>
                <a:spcPct val="20000"/>
              </a:spcBef>
              <a:buNone/>
              <a:defRPr/>
            </a:pPr>
            <a:r>
              <a:rPr kumimoji="0" lang="en-US" sz="1600" i="0" u="none" strike="noStrike" kern="0" cap="none" spc="0" normalizeH="0" baseline="0" noProof="0" dirty="0" smtClean="0">
                <a:ln>
                  <a:noFill/>
                </a:ln>
                <a:solidFill>
                  <a:schemeClr val="accent2"/>
                </a:solidFill>
                <a:effectLst/>
                <a:uLnTx/>
                <a:uFillTx/>
                <a:latin typeface="Arial Narrow" pitchFamily="34" charset="0"/>
              </a:rPr>
              <a:t>High</a:t>
            </a:r>
            <a:r>
              <a:rPr kumimoji="0" lang="en-US" sz="1600" i="0" u="none" strike="noStrike" kern="0" cap="none" spc="0" normalizeH="0" noProof="0" dirty="0" smtClean="0">
                <a:ln>
                  <a:noFill/>
                </a:ln>
                <a:solidFill>
                  <a:schemeClr val="accent2"/>
                </a:solidFill>
                <a:effectLst/>
                <a:uLnTx/>
                <a:uFillTx/>
                <a:latin typeface="Arial Narrow" pitchFamily="34" charset="0"/>
              </a:rPr>
              <a:t> </a:t>
            </a:r>
            <a:r>
              <a:rPr kumimoji="0" lang="en-US" sz="1600" i="0" u="none" strike="noStrike" kern="0" cap="none" spc="0" normalizeH="0" noProof="0" dirty="0" smtClean="0">
                <a:ln>
                  <a:noFill/>
                </a:ln>
                <a:solidFill>
                  <a:schemeClr val="accent2"/>
                </a:solidFill>
                <a:effectLst/>
                <a:uLnTx/>
                <a:uFillTx/>
                <a:latin typeface="Symbol" pitchFamily="18" charset="2"/>
              </a:rPr>
              <a:t>b</a:t>
            </a:r>
            <a:r>
              <a:rPr kumimoji="0" lang="en-US" sz="1600" i="0" u="none" strike="noStrike" kern="0" cap="none" spc="0" normalizeH="0" noProof="0" dirty="0" smtClean="0">
                <a:ln>
                  <a:noFill/>
                </a:ln>
                <a:solidFill>
                  <a:schemeClr val="accent2"/>
                </a:solidFill>
                <a:effectLst/>
                <a:uLnTx/>
                <a:uFillTx/>
                <a:latin typeface="Arial Narrow" pitchFamily="34" charset="0"/>
              </a:rPr>
              <a:t>, rotation, shaping</a:t>
            </a:r>
            <a:r>
              <a:rPr lang="en-US" sz="1600" i="0" kern="0" noProof="0" dirty="0" smtClean="0">
                <a:solidFill>
                  <a:schemeClr val="accent2"/>
                </a:solidFill>
                <a:latin typeface="Arial Narrow" pitchFamily="34" charset="0"/>
              </a:rPr>
              <a:t>, </a:t>
            </a:r>
            <a:r>
              <a:rPr lang="en-US" sz="1600" i="0" kern="0" dirty="0" smtClean="0">
                <a:solidFill>
                  <a:schemeClr val="accent2"/>
                </a:solidFill>
                <a:latin typeface="Arial Narrow" pitchFamily="34" charset="0"/>
              </a:rPr>
              <a:t>for MHD, transport</a:t>
            </a:r>
            <a:endParaRPr kumimoji="0" lang="en-US" sz="1400" i="0" u="none" strike="noStrike" kern="0" cap="none" spc="0" normalizeH="0" baseline="0" noProof="0" dirty="0">
              <a:ln>
                <a:noFill/>
              </a:ln>
              <a:solidFill>
                <a:schemeClr val="accent2"/>
              </a:solidFill>
              <a:effectLst/>
              <a:uLnTx/>
              <a:uFillTx/>
              <a:latin typeface="+mn-lt"/>
            </a:endParaRPr>
          </a:p>
        </p:txBody>
      </p:sp>
      <p:sp>
        <p:nvSpPr>
          <p:cNvPr id="66" name="Content Placeholder 2"/>
          <p:cNvSpPr txBox="1">
            <a:spLocks/>
          </p:cNvSpPr>
          <p:nvPr/>
        </p:nvSpPr>
        <p:spPr>
          <a:xfrm>
            <a:off x="76200" y="5308597"/>
            <a:ext cx="3962400" cy="1219200"/>
          </a:xfrm>
          <a:prstGeom prst="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Ins="0" anchor="ctr"/>
          <a:lstStyle/>
          <a:p>
            <a:pPr marR="0" lvl="0" algn="l" defTabSz="914400" rtl="0" eaLnBrk="0" fontAlgn="base" latinLnBrk="0" hangingPunct="0">
              <a:lnSpc>
                <a:spcPct val="80000"/>
              </a:lnSpc>
              <a:spcBef>
                <a:spcPct val="20000"/>
              </a:spcBef>
              <a:spcAft>
                <a:spcPct val="0"/>
              </a:spcAft>
              <a:buClrTx/>
              <a:buSzTx/>
              <a:buNone/>
              <a:tabLst/>
              <a:defRPr/>
            </a:pPr>
            <a:r>
              <a:rPr lang="en-US" sz="2000" i="0" kern="0" dirty="0" smtClean="0">
                <a:solidFill>
                  <a:schemeClr val="tx1"/>
                </a:solidFill>
                <a:latin typeface="Arial Narrow" pitchFamily="34" charset="0"/>
                <a:cs typeface="+mn-cs"/>
              </a:rPr>
              <a:t>Fusion Nuclear Science Facility</a:t>
            </a:r>
            <a:endParaRPr kumimoji="0" lang="en-US" sz="2000" i="0" u="none" strike="noStrike" kern="0" cap="none" spc="0" normalizeH="0" baseline="0" noProof="0" dirty="0" smtClean="0">
              <a:ln>
                <a:noFill/>
              </a:ln>
              <a:solidFill>
                <a:schemeClr val="tx1"/>
              </a:solidFill>
              <a:effectLst/>
              <a:uLnTx/>
              <a:uFillTx/>
              <a:latin typeface="Arial Narrow" pitchFamily="34" charset="0"/>
              <a:cs typeface="+mn-cs"/>
            </a:endParaRPr>
          </a:p>
          <a:p>
            <a:pPr marL="114300" lvl="1" eaLnBrk="0" hangingPunct="0">
              <a:lnSpc>
                <a:spcPct val="55000"/>
              </a:lnSpc>
              <a:spcBef>
                <a:spcPct val="20000"/>
              </a:spcBef>
              <a:buNone/>
            </a:pPr>
            <a:r>
              <a:rPr lang="en-US" sz="1600" i="0" kern="0" dirty="0" smtClean="0">
                <a:solidFill>
                  <a:schemeClr val="accent2"/>
                </a:solidFill>
                <a:latin typeface="Arial Narrow" pitchFamily="34" charset="0"/>
              </a:rPr>
              <a:t>High neutron wall loading</a:t>
            </a:r>
          </a:p>
          <a:p>
            <a:pPr marL="114300" lvl="1" eaLnBrk="0" hangingPunct="0">
              <a:lnSpc>
                <a:spcPct val="55000"/>
              </a:lnSpc>
              <a:spcBef>
                <a:spcPct val="20000"/>
              </a:spcBef>
              <a:buNone/>
            </a:pPr>
            <a:r>
              <a:rPr lang="en-US" sz="1600" i="0" kern="0" dirty="0" smtClean="0">
                <a:solidFill>
                  <a:schemeClr val="accent2"/>
                </a:solidFill>
                <a:latin typeface="Arial Narrow" pitchFamily="34" charset="0"/>
              </a:rPr>
              <a:t>Potentially smaller size, cost</a:t>
            </a:r>
            <a:endParaRPr lang="en-US" sz="1600" i="0" kern="0" dirty="0" smtClean="0">
              <a:solidFill>
                <a:schemeClr val="accent2"/>
              </a:solidFill>
            </a:endParaRPr>
          </a:p>
          <a:p>
            <a:pPr marL="114300" marR="0" lvl="1" algn="l" defTabSz="914400" rtl="0" eaLnBrk="0" fontAlgn="base" latinLnBrk="0" hangingPunct="0">
              <a:lnSpc>
                <a:spcPct val="55000"/>
              </a:lnSpc>
              <a:spcBef>
                <a:spcPct val="20000"/>
              </a:spcBef>
              <a:spcAft>
                <a:spcPct val="0"/>
              </a:spcAft>
              <a:buClrTx/>
              <a:buSzTx/>
              <a:buNone/>
              <a:tabLst/>
              <a:defRPr/>
            </a:pPr>
            <a:r>
              <a:rPr lang="en-US" sz="1600" i="0" kern="0" dirty="0" smtClean="0">
                <a:solidFill>
                  <a:schemeClr val="accent2"/>
                </a:solidFill>
                <a:latin typeface="Arial Narrow" pitchFamily="34" charset="0"/>
              </a:rPr>
              <a:t>Smaller T consumption</a:t>
            </a:r>
          </a:p>
          <a:p>
            <a:pPr marL="114300" marR="0" lvl="1" algn="l" defTabSz="914400" rtl="0" eaLnBrk="0" fontAlgn="base" latinLnBrk="0" hangingPunct="0">
              <a:lnSpc>
                <a:spcPct val="55000"/>
              </a:lnSpc>
              <a:spcBef>
                <a:spcPct val="20000"/>
              </a:spcBef>
              <a:spcAft>
                <a:spcPct val="0"/>
              </a:spcAft>
              <a:buClrTx/>
              <a:buSzTx/>
              <a:buNone/>
              <a:tabLst/>
              <a:defRPr/>
            </a:pPr>
            <a:r>
              <a:rPr lang="en-US" sz="1600" i="0" kern="0" dirty="0" smtClean="0">
                <a:solidFill>
                  <a:schemeClr val="accent2"/>
                </a:solidFill>
                <a:latin typeface="Arial Narrow" pitchFamily="34" charset="0"/>
              </a:rPr>
              <a:t>Accessible / maintainable</a:t>
            </a:r>
          </a:p>
        </p:txBody>
      </p:sp>
      <p:sp>
        <p:nvSpPr>
          <p:cNvPr id="68" name="Right Arrow 67"/>
          <p:cNvSpPr/>
          <p:nvPr/>
        </p:nvSpPr>
        <p:spPr bwMode="auto">
          <a:xfrm>
            <a:off x="3139440" y="2523064"/>
            <a:ext cx="533400" cy="685800"/>
          </a:xfrm>
          <a:prstGeom prst="rightArrow">
            <a:avLst>
              <a:gd name="adj1" fmla="val 77586"/>
              <a:gd name="adj2" fmla="val 50000"/>
            </a:avLst>
          </a:prstGeom>
          <a:ln>
            <a:headEnd type="none" w="med" len="med"/>
            <a:tailEnd type="triangl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200" b="1" i="1" u="none" strike="noStrike" cap="none" normalizeH="0" baseline="0" smtClean="0">
              <a:ln>
                <a:noFill/>
              </a:ln>
              <a:solidFill>
                <a:srgbClr val="1822CD"/>
              </a:solidFill>
              <a:effectLst/>
              <a:latin typeface="Helvetica" pitchFamily="-128" charset="0"/>
            </a:endParaRPr>
          </a:p>
        </p:txBody>
      </p:sp>
      <p:grpSp>
        <p:nvGrpSpPr>
          <p:cNvPr id="9" name="Group 136"/>
          <p:cNvGrpSpPr/>
          <p:nvPr/>
        </p:nvGrpSpPr>
        <p:grpSpPr>
          <a:xfrm>
            <a:off x="4114800" y="1030069"/>
            <a:ext cx="2057400" cy="2856131"/>
            <a:chOff x="4114800" y="1030069"/>
            <a:chExt cx="2057400" cy="2856131"/>
          </a:xfrm>
        </p:grpSpPr>
        <p:pic>
          <p:nvPicPr>
            <p:cNvPr id="62" name="Picture 3" descr="C:\Users\jmenard\Documents\My Files\PPPL\Projects\ITER\Graphics and Images\iter_plasma_med.jpg"/>
            <p:cNvPicPr>
              <a:picLocks noChangeAspect="1" noChangeArrowheads="1"/>
            </p:cNvPicPr>
            <p:nvPr/>
          </p:nvPicPr>
          <p:blipFill>
            <a:blip r:embed="rId2" cstate="print"/>
            <a:srcRect/>
            <a:stretch>
              <a:fillRect/>
            </a:stretch>
          </p:blipFill>
          <p:spPr bwMode="auto">
            <a:xfrm>
              <a:off x="4114800" y="1800759"/>
              <a:ext cx="2057400" cy="2085441"/>
            </a:xfrm>
            <a:prstGeom prst="rect">
              <a:avLst/>
            </a:prstGeom>
            <a:noFill/>
          </p:spPr>
        </p:pic>
        <p:sp>
          <p:nvSpPr>
            <p:cNvPr id="63" name="Text Box 39"/>
            <p:cNvSpPr txBox="1">
              <a:spLocks noChangeArrowheads="1"/>
            </p:cNvSpPr>
            <p:nvPr/>
          </p:nvSpPr>
          <p:spPr bwMode="auto">
            <a:xfrm>
              <a:off x="4191000" y="1030069"/>
              <a:ext cx="1828800" cy="590931"/>
            </a:xfrm>
            <a:prstGeom prst="rect">
              <a:avLst/>
            </a:prstGeom>
            <a:noFill/>
            <a:ln w="9525">
              <a:noFill/>
              <a:miter lim="800000"/>
              <a:headEnd/>
              <a:tailEnd/>
            </a:ln>
          </p:spPr>
          <p:txBody>
            <a:bodyPr wrap="square">
              <a:spAutoFit/>
            </a:bodyPr>
            <a:lstStyle/>
            <a:p>
              <a:pPr algn="ctr" eaLnBrk="0" hangingPunct="0">
                <a:lnSpc>
                  <a:spcPct val="90000"/>
                </a:lnSpc>
                <a:spcBef>
                  <a:spcPct val="0"/>
                </a:spcBef>
                <a:buNone/>
              </a:pPr>
              <a:r>
                <a:rPr lang="en-US" sz="1800" i="0" dirty="0" smtClean="0">
                  <a:solidFill>
                    <a:schemeClr val="tx1"/>
                  </a:solidFill>
                  <a:latin typeface="Arial Narrow" pitchFamily="34" charset="0"/>
                  <a:ea typeface="MS PGothic" pitchFamily="34" charset="-128"/>
                </a:rPr>
                <a:t>Burning Plasma Physics - </a:t>
              </a:r>
              <a:r>
                <a:rPr lang="en-US" sz="1800" i="0" dirty="0" smtClean="0">
                  <a:solidFill>
                    <a:schemeClr val="accent2"/>
                  </a:solidFill>
                  <a:latin typeface="Arial Narrow" pitchFamily="34" charset="0"/>
                  <a:ea typeface="MS PGothic" pitchFamily="34" charset="-128"/>
                </a:rPr>
                <a:t>ITER</a:t>
              </a:r>
              <a:endParaRPr lang="en-US" sz="1600" i="0" dirty="0">
                <a:solidFill>
                  <a:schemeClr val="accent2"/>
                </a:solidFill>
                <a:latin typeface="Arial Narrow" pitchFamily="34" charset="0"/>
                <a:ea typeface="MS PGothic" pitchFamily="34" charset="-128"/>
              </a:endParaRPr>
            </a:p>
          </p:txBody>
        </p:sp>
      </p:grpSp>
      <p:grpSp>
        <p:nvGrpSpPr>
          <p:cNvPr id="10" name="Group 135"/>
          <p:cNvGrpSpPr/>
          <p:nvPr/>
        </p:nvGrpSpPr>
        <p:grpSpPr>
          <a:xfrm>
            <a:off x="4191000" y="4267200"/>
            <a:ext cx="3048000" cy="2209800"/>
            <a:chOff x="4114800" y="4267200"/>
            <a:chExt cx="3048000" cy="2209800"/>
          </a:xfrm>
        </p:grpSpPr>
        <p:sp>
          <p:nvSpPr>
            <p:cNvPr id="65" name="Text Box 38"/>
            <p:cNvSpPr txBox="1">
              <a:spLocks noChangeArrowheads="1"/>
            </p:cNvSpPr>
            <p:nvPr/>
          </p:nvSpPr>
          <p:spPr bwMode="auto">
            <a:xfrm>
              <a:off x="4114800" y="4267200"/>
              <a:ext cx="2286000" cy="544765"/>
            </a:xfrm>
            <a:prstGeom prst="rect">
              <a:avLst/>
            </a:prstGeom>
            <a:noFill/>
            <a:ln w="9525">
              <a:noFill/>
              <a:miter lim="800000"/>
              <a:headEnd/>
              <a:tailEnd/>
            </a:ln>
          </p:spPr>
          <p:txBody>
            <a:bodyPr wrap="square">
              <a:spAutoFit/>
            </a:bodyPr>
            <a:lstStyle/>
            <a:p>
              <a:pPr algn="ctr" eaLnBrk="0" hangingPunct="0">
                <a:lnSpc>
                  <a:spcPct val="80000"/>
                </a:lnSpc>
                <a:spcBef>
                  <a:spcPct val="0"/>
                </a:spcBef>
                <a:buNone/>
              </a:pPr>
              <a:r>
                <a:rPr lang="en-US" sz="1800" i="0" dirty="0" smtClean="0">
                  <a:solidFill>
                    <a:schemeClr val="tx1"/>
                  </a:solidFill>
                  <a:latin typeface="Arial Narrow" pitchFamily="34" charset="0"/>
                </a:rPr>
                <a:t>Steady-State, Plasma-Material Interface R&amp;D</a:t>
              </a:r>
              <a:endParaRPr lang="en-US" sz="1800" i="0" dirty="0">
                <a:solidFill>
                  <a:schemeClr val="tx1"/>
                </a:solidFill>
                <a:latin typeface="Arial Narrow" pitchFamily="34" charset="0"/>
              </a:endParaRPr>
            </a:p>
          </p:txBody>
        </p:sp>
        <p:grpSp>
          <p:nvGrpSpPr>
            <p:cNvPr id="11" name="Group 60"/>
            <p:cNvGrpSpPr>
              <a:grpSpLocks noChangeAspect="1"/>
            </p:cNvGrpSpPr>
            <p:nvPr/>
          </p:nvGrpSpPr>
          <p:grpSpPr>
            <a:xfrm>
              <a:off x="6408420" y="4943756"/>
              <a:ext cx="754380" cy="622240"/>
              <a:chOff x="3962401" y="5775364"/>
              <a:chExt cx="838200" cy="691378"/>
            </a:xfrm>
          </p:grpSpPr>
          <p:pic>
            <p:nvPicPr>
              <p:cNvPr id="70" name="Picture 8"/>
              <p:cNvPicPr>
                <a:picLocks noChangeAspect="1" noChangeArrowheads="1"/>
              </p:cNvPicPr>
              <p:nvPr/>
            </p:nvPicPr>
            <p:blipFill>
              <a:blip r:embed="rId3" cstate="print"/>
              <a:srcRect/>
              <a:stretch>
                <a:fillRect/>
              </a:stretch>
            </p:blipFill>
            <p:spPr bwMode="auto">
              <a:xfrm>
                <a:off x="4038601" y="5775364"/>
                <a:ext cx="685800" cy="476733"/>
              </a:xfrm>
              <a:prstGeom prst="rect">
                <a:avLst/>
              </a:prstGeom>
              <a:noFill/>
              <a:ln w="9525">
                <a:noFill/>
                <a:miter lim="800000"/>
                <a:headEnd/>
                <a:tailEnd/>
              </a:ln>
            </p:spPr>
          </p:pic>
          <p:sp>
            <p:nvSpPr>
              <p:cNvPr id="71" name="Text Box 39"/>
              <p:cNvSpPr txBox="1">
                <a:spLocks noChangeArrowheads="1"/>
              </p:cNvSpPr>
              <p:nvPr/>
            </p:nvSpPr>
            <p:spPr bwMode="auto">
              <a:xfrm>
                <a:off x="3962401" y="6261557"/>
                <a:ext cx="838200" cy="205185"/>
              </a:xfrm>
              <a:prstGeom prst="rect">
                <a:avLst/>
              </a:prstGeom>
              <a:solidFill>
                <a:schemeClr val="bg1"/>
              </a:solidFill>
              <a:ln w="9525">
                <a:noFill/>
                <a:miter lim="800000"/>
                <a:headEnd/>
                <a:tailEnd/>
              </a:ln>
            </p:spPr>
            <p:txBody>
              <a:bodyPr wrap="square" tIns="0" bIns="0">
                <a:spAutoFit/>
              </a:bodyPr>
              <a:lstStyle/>
              <a:p>
                <a:pPr algn="ctr" eaLnBrk="0" hangingPunct="0">
                  <a:spcBef>
                    <a:spcPct val="0"/>
                  </a:spcBef>
                  <a:buNone/>
                </a:pPr>
                <a:r>
                  <a:rPr lang="en-US" i="0" dirty="0" smtClean="0">
                    <a:solidFill>
                      <a:schemeClr val="accent2"/>
                    </a:solidFill>
                    <a:latin typeface="Arial Narrow" pitchFamily="34" charset="0"/>
                    <a:ea typeface="MS PGothic" pitchFamily="34" charset="-128"/>
                  </a:rPr>
                  <a:t>VULCAN</a:t>
                </a:r>
                <a:endParaRPr lang="en-US" i="0" dirty="0">
                  <a:solidFill>
                    <a:schemeClr val="accent2"/>
                  </a:solidFill>
                  <a:latin typeface="Arial Narrow" pitchFamily="34" charset="0"/>
                  <a:ea typeface="MS PGothic" pitchFamily="34" charset="-128"/>
                </a:endParaRPr>
              </a:p>
            </p:txBody>
          </p:sp>
        </p:grpSp>
        <p:grpSp>
          <p:nvGrpSpPr>
            <p:cNvPr id="12" name="Group 59"/>
            <p:cNvGrpSpPr>
              <a:grpSpLocks noChangeAspect="1"/>
            </p:cNvGrpSpPr>
            <p:nvPr/>
          </p:nvGrpSpPr>
          <p:grpSpPr>
            <a:xfrm>
              <a:off x="5875020" y="4803996"/>
              <a:ext cx="548640" cy="834804"/>
              <a:chOff x="2971800" y="5486400"/>
              <a:chExt cx="609600" cy="927560"/>
            </a:xfrm>
          </p:grpSpPr>
          <p:pic>
            <p:nvPicPr>
              <p:cNvPr id="76" name="Picture 4"/>
              <p:cNvPicPr>
                <a:picLocks noChangeAspect="1" noChangeArrowheads="1"/>
              </p:cNvPicPr>
              <p:nvPr/>
            </p:nvPicPr>
            <p:blipFill>
              <a:blip r:embed="rId4" cstate="print"/>
              <a:srcRect/>
              <a:stretch>
                <a:fillRect/>
              </a:stretch>
            </p:blipFill>
            <p:spPr bwMode="auto">
              <a:xfrm>
                <a:off x="2971800" y="5486400"/>
                <a:ext cx="609600" cy="736122"/>
              </a:xfrm>
              <a:prstGeom prst="rect">
                <a:avLst/>
              </a:prstGeom>
              <a:ln>
                <a:headEnd/>
                <a:tailEnd/>
              </a:ln>
            </p:spPr>
            <p:style>
              <a:lnRef idx="0">
                <a:schemeClr val="accent3"/>
              </a:lnRef>
              <a:fillRef idx="3">
                <a:schemeClr val="accent3"/>
              </a:fillRef>
              <a:effectRef idx="3">
                <a:schemeClr val="accent3"/>
              </a:effectRef>
              <a:fontRef idx="minor">
                <a:schemeClr val="lt1"/>
              </a:fontRef>
            </p:style>
          </p:pic>
          <p:sp>
            <p:nvSpPr>
              <p:cNvPr id="77" name="Text Box 39"/>
              <p:cNvSpPr txBox="1">
                <a:spLocks noChangeArrowheads="1"/>
              </p:cNvSpPr>
              <p:nvPr/>
            </p:nvSpPr>
            <p:spPr bwMode="auto">
              <a:xfrm>
                <a:off x="2971800" y="6208776"/>
                <a:ext cx="609600" cy="205184"/>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tIns="0" bIns="0" anchor="ctr">
                <a:spAutoFit/>
              </a:bodyPr>
              <a:lstStyle/>
              <a:p>
                <a:pPr algn="ctr" eaLnBrk="0" hangingPunct="0">
                  <a:spcBef>
                    <a:spcPct val="0"/>
                  </a:spcBef>
                  <a:buNone/>
                </a:pPr>
                <a:r>
                  <a:rPr lang="en-US" i="0" dirty="0" smtClean="0">
                    <a:solidFill>
                      <a:schemeClr val="accent2"/>
                    </a:solidFill>
                    <a:latin typeface="Arial Narrow" pitchFamily="34" charset="0"/>
                    <a:ea typeface="MS PGothic" pitchFamily="34" charset="-128"/>
                  </a:rPr>
                  <a:t>NHTX</a:t>
                </a:r>
                <a:endParaRPr lang="en-US" sz="1100" i="0" dirty="0">
                  <a:solidFill>
                    <a:schemeClr val="accent2"/>
                  </a:solidFill>
                  <a:latin typeface="Arial Narrow" pitchFamily="34" charset="0"/>
                  <a:ea typeface="MS PGothic" pitchFamily="34" charset="-128"/>
                </a:endParaRPr>
              </a:p>
            </p:txBody>
          </p:sp>
        </p:grpSp>
        <p:grpSp>
          <p:nvGrpSpPr>
            <p:cNvPr id="13" name="Group 61"/>
            <p:cNvGrpSpPr>
              <a:grpSpLocks noChangeAspect="1"/>
            </p:cNvGrpSpPr>
            <p:nvPr/>
          </p:nvGrpSpPr>
          <p:grpSpPr>
            <a:xfrm>
              <a:off x="4191001" y="5741115"/>
              <a:ext cx="754380" cy="735387"/>
              <a:chOff x="4114800" y="4251067"/>
              <a:chExt cx="838200" cy="817097"/>
            </a:xfrm>
          </p:grpSpPr>
          <p:pic>
            <p:nvPicPr>
              <p:cNvPr id="82" name="Picture 11"/>
              <p:cNvPicPr>
                <a:picLocks noChangeAspect="1" noChangeArrowheads="1"/>
              </p:cNvPicPr>
              <p:nvPr/>
            </p:nvPicPr>
            <p:blipFill>
              <a:blip r:embed="rId5" cstate="print"/>
              <a:srcRect/>
              <a:stretch>
                <a:fillRect/>
              </a:stretch>
            </p:blipFill>
            <p:spPr bwMode="auto">
              <a:xfrm>
                <a:off x="4147730" y="4251067"/>
                <a:ext cx="729069" cy="543381"/>
              </a:xfrm>
              <a:prstGeom prst="rect">
                <a:avLst/>
              </a:prstGeom>
              <a:noFill/>
              <a:ln w="9525">
                <a:noFill/>
                <a:miter lim="800000"/>
                <a:headEnd/>
                <a:tailEnd/>
              </a:ln>
              <a:effectLst/>
            </p:spPr>
          </p:pic>
          <p:sp>
            <p:nvSpPr>
              <p:cNvPr id="85" name="Text Box 39"/>
              <p:cNvSpPr txBox="1">
                <a:spLocks noChangeArrowheads="1"/>
              </p:cNvSpPr>
              <p:nvPr/>
            </p:nvSpPr>
            <p:spPr bwMode="auto">
              <a:xfrm>
                <a:off x="4114800" y="4806554"/>
                <a:ext cx="838200" cy="261610"/>
              </a:xfrm>
              <a:prstGeom prst="rect">
                <a:avLst/>
              </a:prstGeom>
              <a:noFill/>
              <a:ln w="9525">
                <a:noFill/>
                <a:miter lim="800000"/>
                <a:headEnd/>
                <a:tailEnd/>
              </a:ln>
            </p:spPr>
            <p:txBody>
              <a:bodyPr wrap="square" bIns="0">
                <a:spAutoFit/>
              </a:bodyPr>
              <a:lstStyle/>
              <a:p>
                <a:pPr algn="ctr" eaLnBrk="0" hangingPunct="0">
                  <a:spcBef>
                    <a:spcPct val="0"/>
                  </a:spcBef>
                  <a:buNone/>
                </a:pPr>
                <a:r>
                  <a:rPr lang="en-US" i="0" dirty="0" smtClean="0">
                    <a:solidFill>
                      <a:schemeClr val="accent2"/>
                    </a:solidFill>
                    <a:latin typeface="Arial Narrow" pitchFamily="34" charset="0"/>
                    <a:ea typeface="MS PGothic" pitchFamily="34" charset="-128"/>
                  </a:rPr>
                  <a:t>KSTAR</a:t>
                </a:r>
                <a:endParaRPr lang="en-US" i="0" dirty="0">
                  <a:solidFill>
                    <a:schemeClr val="accent2"/>
                  </a:solidFill>
                  <a:latin typeface="Arial Narrow" pitchFamily="34" charset="0"/>
                  <a:ea typeface="MS PGothic" pitchFamily="34" charset="-128"/>
                </a:endParaRPr>
              </a:p>
            </p:txBody>
          </p:sp>
        </p:grpSp>
        <p:grpSp>
          <p:nvGrpSpPr>
            <p:cNvPr id="14" name="Group 62"/>
            <p:cNvGrpSpPr>
              <a:grpSpLocks noChangeAspect="1"/>
            </p:cNvGrpSpPr>
            <p:nvPr/>
          </p:nvGrpSpPr>
          <p:grpSpPr>
            <a:xfrm>
              <a:off x="4191000" y="4880196"/>
              <a:ext cx="754380" cy="754380"/>
              <a:chOff x="2925298" y="4264223"/>
              <a:chExt cx="838200" cy="838200"/>
            </a:xfrm>
          </p:grpSpPr>
          <p:pic>
            <p:nvPicPr>
              <p:cNvPr id="87" name="Picture 10"/>
              <p:cNvPicPr>
                <a:picLocks noChangeAspect="1" noChangeArrowheads="1"/>
              </p:cNvPicPr>
              <p:nvPr/>
            </p:nvPicPr>
            <p:blipFill>
              <a:blip r:embed="rId6" cstate="print"/>
              <a:srcRect/>
              <a:stretch>
                <a:fillRect/>
              </a:stretch>
            </p:blipFill>
            <p:spPr bwMode="auto">
              <a:xfrm>
                <a:off x="2959376" y="4264223"/>
                <a:ext cx="804121" cy="533400"/>
              </a:xfrm>
              <a:prstGeom prst="rect">
                <a:avLst/>
              </a:prstGeom>
              <a:noFill/>
              <a:ln w="9525">
                <a:noFill/>
                <a:miter lim="800000"/>
                <a:headEnd/>
                <a:tailEnd/>
              </a:ln>
            </p:spPr>
          </p:pic>
          <p:sp>
            <p:nvSpPr>
              <p:cNvPr id="88" name="Text Box 39"/>
              <p:cNvSpPr txBox="1">
                <a:spLocks noChangeArrowheads="1"/>
              </p:cNvSpPr>
              <p:nvPr/>
            </p:nvSpPr>
            <p:spPr bwMode="auto">
              <a:xfrm>
                <a:off x="2925298" y="4794646"/>
                <a:ext cx="838200" cy="307777"/>
              </a:xfrm>
              <a:prstGeom prst="rect">
                <a:avLst/>
              </a:prstGeom>
              <a:noFill/>
              <a:ln w="9525">
                <a:noFill/>
                <a:miter lim="800000"/>
                <a:headEnd/>
                <a:tailEnd/>
              </a:ln>
            </p:spPr>
            <p:txBody>
              <a:bodyPr wrap="square">
                <a:spAutoFit/>
              </a:bodyPr>
              <a:lstStyle/>
              <a:p>
                <a:pPr algn="ctr" eaLnBrk="0" hangingPunct="0">
                  <a:spcBef>
                    <a:spcPct val="0"/>
                  </a:spcBef>
                  <a:buNone/>
                </a:pPr>
                <a:r>
                  <a:rPr lang="en-US" i="0" dirty="0" smtClean="0">
                    <a:solidFill>
                      <a:schemeClr val="accent2"/>
                    </a:solidFill>
                    <a:latin typeface="Arial Narrow" pitchFamily="34" charset="0"/>
                    <a:ea typeface="MS PGothic" pitchFamily="34" charset="-128"/>
                  </a:rPr>
                  <a:t>EAST</a:t>
                </a:r>
                <a:endParaRPr lang="en-US" sz="1100" i="0" dirty="0">
                  <a:solidFill>
                    <a:schemeClr val="accent2"/>
                  </a:solidFill>
                  <a:latin typeface="Arial Narrow" pitchFamily="34" charset="0"/>
                  <a:ea typeface="MS PGothic" pitchFamily="34" charset="-128"/>
                </a:endParaRPr>
              </a:p>
            </p:txBody>
          </p:sp>
        </p:grpSp>
        <p:grpSp>
          <p:nvGrpSpPr>
            <p:cNvPr id="15" name="Group 89"/>
            <p:cNvGrpSpPr>
              <a:grpSpLocks noChangeAspect="1"/>
            </p:cNvGrpSpPr>
            <p:nvPr/>
          </p:nvGrpSpPr>
          <p:grpSpPr>
            <a:xfrm>
              <a:off x="5029200" y="4803997"/>
              <a:ext cx="765250" cy="768967"/>
              <a:chOff x="3874122" y="4536812"/>
              <a:chExt cx="850278" cy="854408"/>
            </a:xfrm>
          </p:grpSpPr>
          <p:pic>
            <p:nvPicPr>
              <p:cNvPr id="91" name="Picture 13"/>
              <p:cNvPicPr>
                <a:picLocks noChangeAspect="1" noChangeArrowheads="1"/>
              </p:cNvPicPr>
              <p:nvPr/>
            </p:nvPicPr>
            <p:blipFill>
              <a:blip r:embed="rId7" cstate="print"/>
              <a:srcRect/>
              <a:stretch>
                <a:fillRect/>
              </a:stretch>
            </p:blipFill>
            <p:spPr bwMode="auto">
              <a:xfrm>
                <a:off x="3874122" y="4536812"/>
                <a:ext cx="774078" cy="646594"/>
              </a:xfrm>
              <a:prstGeom prst="rect">
                <a:avLst/>
              </a:prstGeom>
              <a:noFill/>
              <a:ln w="9525">
                <a:noFill/>
                <a:miter lim="800000"/>
                <a:headEnd/>
                <a:tailEnd/>
              </a:ln>
            </p:spPr>
          </p:pic>
          <p:sp>
            <p:nvSpPr>
              <p:cNvPr id="92" name="Text Box 39"/>
              <p:cNvSpPr txBox="1">
                <a:spLocks noChangeArrowheads="1"/>
              </p:cNvSpPr>
              <p:nvPr/>
            </p:nvSpPr>
            <p:spPr bwMode="auto">
              <a:xfrm>
                <a:off x="3886200" y="5186036"/>
                <a:ext cx="838200" cy="205184"/>
              </a:xfrm>
              <a:prstGeom prst="rect">
                <a:avLst/>
              </a:prstGeom>
              <a:solidFill>
                <a:schemeClr val="bg1"/>
              </a:solidFill>
              <a:ln w="9525">
                <a:noFill/>
                <a:miter lim="800000"/>
                <a:headEnd/>
                <a:tailEnd/>
              </a:ln>
            </p:spPr>
            <p:txBody>
              <a:bodyPr wrap="square" tIns="0" bIns="0">
                <a:spAutoFit/>
              </a:bodyPr>
              <a:lstStyle/>
              <a:p>
                <a:pPr algn="ctr" eaLnBrk="0" hangingPunct="0">
                  <a:spcBef>
                    <a:spcPct val="0"/>
                  </a:spcBef>
                  <a:buNone/>
                </a:pPr>
                <a:r>
                  <a:rPr lang="en-US" i="0" dirty="0" smtClean="0">
                    <a:solidFill>
                      <a:schemeClr val="accent2"/>
                    </a:solidFill>
                    <a:latin typeface="Arial Narrow" pitchFamily="34" charset="0"/>
                    <a:ea typeface="MS PGothic" pitchFamily="34" charset="-128"/>
                  </a:rPr>
                  <a:t>JT-60SA</a:t>
                </a:r>
                <a:endParaRPr lang="en-US" sz="1100" i="0" dirty="0">
                  <a:solidFill>
                    <a:schemeClr val="accent2"/>
                  </a:solidFill>
                  <a:latin typeface="Arial Narrow" pitchFamily="34" charset="0"/>
                  <a:ea typeface="MS PGothic" pitchFamily="34" charset="-128"/>
                </a:endParaRPr>
              </a:p>
            </p:txBody>
          </p:sp>
        </p:grpSp>
        <p:grpSp>
          <p:nvGrpSpPr>
            <p:cNvPr id="16" name="Group 101"/>
            <p:cNvGrpSpPr>
              <a:grpSpLocks noChangeAspect="1"/>
            </p:cNvGrpSpPr>
            <p:nvPr/>
          </p:nvGrpSpPr>
          <p:grpSpPr>
            <a:xfrm>
              <a:off x="4968240" y="5746081"/>
              <a:ext cx="822960" cy="730919"/>
              <a:chOff x="3810000" y="5588668"/>
              <a:chExt cx="914400" cy="812132"/>
            </a:xfrm>
          </p:grpSpPr>
          <p:pic>
            <p:nvPicPr>
              <p:cNvPr id="94" name="Picture 14"/>
              <p:cNvPicPr>
                <a:picLocks noChangeAspect="1" noChangeArrowheads="1"/>
              </p:cNvPicPr>
              <p:nvPr/>
            </p:nvPicPr>
            <p:blipFill>
              <a:blip r:embed="rId8" cstate="print"/>
              <a:srcRect/>
              <a:stretch>
                <a:fillRect/>
              </a:stretch>
            </p:blipFill>
            <p:spPr bwMode="auto">
              <a:xfrm>
                <a:off x="3886200" y="5588668"/>
                <a:ext cx="762000" cy="507332"/>
              </a:xfrm>
              <a:prstGeom prst="rect">
                <a:avLst/>
              </a:prstGeom>
              <a:noFill/>
              <a:ln w="9525">
                <a:noFill/>
                <a:miter lim="800000"/>
                <a:headEnd/>
                <a:tailEnd/>
              </a:ln>
            </p:spPr>
          </p:pic>
          <p:sp>
            <p:nvSpPr>
              <p:cNvPr id="95" name="Text Box 39"/>
              <p:cNvSpPr txBox="1">
                <a:spLocks noChangeArrowheads="1"/>
              </p:cNvSpPr>
              <p:nvPr/>
            </p:nvSpPr>
            <p:spPr bwMode="auto">
              <a:xfrm>
                <a:off x="3810000" y="6139190"/>
                <a:ext cx="914400" cy="261610"/>
              </a:xfrm>
              <a:prstGeom prst="rect">
                <a:avLst/>
              </a:prstGeom>
              <a:noFill/>
              <a:ln w="9525">
                <a:noFill/>
                <a:miter lim="800000"/>
                <a:headEnd/>
                <a:tailEnd/>
              </a:ln>
            </p:spPr>
            <p:txBody>
              <a:bodyPr wrap="square" lIns="0" rIns="0" bIns="0">
                <a:spAutoFit/>
              </a:bodyPr>
              <a:lstStyle/>
              <a:p>
                <a:pPr algn="ctr" eaLnBrk="0" hangingPunct="0">
                  <a:spcBef>
                    <a:spcPct val="0"/>
                  </a:spcBef>
                  <a:buNone/>
                </a:pPr>
                <a:r>
                  <a:rPr lang="en-US" i="0" dirty="0" smtClean="0">
                    <a:solidFill>
                      <a:schemeClr val="accent2"/>
                    </a:solidFill>
                    <a:latin typeface="Arial Narrow" pitchFamily="34" charset="0"/>
                    <a:ea typeface="MS PGothic" pitchFamily="34" charset="-128"/>
                  </a:rPr>
                  <a:t>W7-X, LHD</a:t>
                </a:r>
                <a:endParaRPr lang="en-US" i="0" dirty="0">
                  <a:solidFill>
                    <a:schemeClr val="accent2"/>
                  </a:solidFill>
                  <a:latin typeface="Arial Narrow" pitchFamily="34" charset="0"/>
                  <a:ea typeface="MS PGothic" pitchFamily="34" charset="-128"/>
                </a:endParaRPr>
              </a:p>
            </p:txBody>
          </p:sp>
        </p:grpSp>
        <p:grpSp>
          <p:nvGrpSpPr>
            <p:cNvPr id="17" name="Group 110"/>
            <p:cNvGrpSpPr>
              <a:grpSpLocks noChangeAspect="1"/>
            </p:cNvGrpSpPr>
            <p:nvPr/>
          </p:nvGrpSpPr>
          <p:grpSpPr>
            <a:xfrm>
              <a:off x="5730240" y="5796212"/>
              <a:ext cx="754380" cy="664726"/>
              <a:chOff x="4876800" y="5715000"/>
              <a:chExt cx="838200" cy="738584"/>
            </a:xfrm>
          </p:grpSpPr>
          <p:pic>
            <p:nvPicPr>
              <p:cNvPr id="97" name="Picture 16"/>
              <p:cNvPicPr>
                <a:picLocks noChangeAspect="1" noChangeArrowheads="1"/>
              </p:cNvPicPr>
              <p:nvPr/>
            </p:nvPicPr>
            <p:blipFill>
              <a:blip r:embed="rId9" cstate="print"/>
              <a:srcRect/>
              <a:stretch>
                <a:fillRect/>
              </a:stretch>
            </p:blipFill>
            <p:spPr bwMode="auto">
              <a:xfrm>
                <a:off x="5027602" y="5715000"/>
                <a:ext cx="534998" cy="457200"/>
              </a:xfrm>
              <a:prstGeom prst="rect">
                <a:avLst/>
              </a:prstGeom>
              <a:noFill/>
              <a:ln w="9525">
                <a:noFill/>
                <a:miter lim="800000"/>
                <a:headEnd/>
                <a:tailEnd/>
              </a:ln>
            </p:spPr>
          </p:pic>
          <p:sp>
            <p:nvSpPr>
              <p:cNvPr id="98" name="Text Box 39"/>
              <p:cNvSpPr txBox="1">
                <a:spLocks noChangeArrowheads="1"/>
              </p:cNvSpPr>
              <p:nvPr/>
            </p:nvSpPr>
            <p:spPr bwMode="auto">
              <a:xfrm>
                <a:off x="4876800" y="6248400"/>
                <a:ext cx="838200" cy="205184"/>
              </a:xfrm>
              <a:prstGeom prst="rect">
                <a:avLst/>
              </a:prstGeom>
              <a:solidFill>
                <a:schemeClr val="bg1"/>
              </a:solidFill>
              <a:ln w="9525">
                <a:noFill/>
                <a:miter lim="800000"/>
                <a:headEnd/>
                <a:tailEnd/>
              </a:ln>
            </p:spPr>
            <p:txBody>
              <a:bodyPr wrap="square" tIns="0" bIns="0">
                <a:spAutoFit/>
              </a:bodyPr>
              <a:lstStyle/>
              <a:p>
                <a:pPr algn="ctr" eaLnBrk="0" hangingPunct="0">
                  <a:spcBef>
                    <a:spcPct val="0"/>
                  </a:spcBef>
                  <a:buNone/>
                </a:pPr>
                <a:r>
                  <a:rPr lang="en-US" i="0" dirty="0" smtClean="0">
                    <a:solidFill>
                      <a:schemeClr val="accent2"/>
                    </a:solidFill>
                    <a:latin typeface="Arial Narrow" pitchFamily="34" charset="0"/>
                    <a:ea typeface="MS PGothic" pitchFamily="34" charset="-128"/>
                  </a:rPr>
                  <a:t>QUASAR</a:t>
                </a:r>
                <a:endParaRPr lang="en-US" i="0" dirty="0">
                  <a:solidFill>
                    <a:schemeClr val="accent2"/>
                  </a:solidFill>
                  <a:latin typeface="Arial Narrow" pitchFamily="34" charset="0"/>
                  <a:ea typeface="MS PGothic" pitchFamily="34" charset="-128"/>
                </a:endParaRPr>
              </a:p>
            </p:txBody>
          </p:sp>
        </p:grpSp>
      </p:grpSp>
      <p:grpSp>
        <p:nvGrpSpPr>
          <p:cNvPr id="18" name="Group 92"/>
          <p:cNvGrpSpPr>
            <a:grpSpLocks noChangeAspect="1"/>
          </p:cNvGrpSpPr>
          <p:nvPr/>
        </p:nvGrpSpPr>
        <p:grpSpPr>
          <a:xfrm>
            <a:off x="7620000" y="1059329"/>
            <a:ext cx="1467326" cy="4884271"/>
            <a:chOff x="7437438" y="1050035"/>
            <a:chExt cx="1630362" cy="5426974"/>
          </a:xfrm>
        </p:grpSpPr>
        <p:sp>
          <p:nvSpPr>
            <p:cNvPr id="128" name="Text Box 4"/>
            <p:cNvSpPr txBox="1">
              <a:spLocks noChangeArrowheads="1"/>
            </p:cNvSpPr>
            <p:nvPr/>
          </p:nvSpPr>
          <p:spPr bwMode="auto">
            <a:xfrm>
              <a:off x="7522105" y="1050035"/>
              <a:ext cx="1384829" cy="553998"/>
            </a:xfrm>
            <a:prstGeom prst="rect">
              <a:avLst/>
            </a:prstGeom>
            <a:solidFill>
              <a:schemeClr val="bg1"/>
            </a:solidFill>
            <a:ln w="9525">
              <a:noFill/>
              <a:miter lim="800000"/>
              <a:headEnd/>
              <a:tailEnd/>
            </a:ln>
          </p:spPr>
          <p:txBody>
            <a:bodyPr wrap="square" bIns="0">
              <a:spAutoFit/>
            </a:bodyPr>
            <a:lstStyle/>
            <a:p>
              <a:pPr algn="ctr" eaLnBrk="0" hangingPunct="0">
                <a:lnSpc>
                  <a:spcPct val="80000"/>
                </a:lnSpc>
                <a:spcBef>
                  <a:spcPct val="0"/>
                </a:spcBef>
                <a:buNone/>
              </a:pPr>
              <a:r>
                <a:rPr lang="en-US" sz="1800" i="0" dirty="0" smtClean="0">
                  <a:solidFill>
                    <a:schemeClr val="tx1"/>
                  </a:solidFill>
                  <a:latin typeface="Arial Narrow" pitchFamily="34" charset="0"/>
                  <a:ea typeface="MS PGothic" pitchFamily="34" charset="-128"/>
                </a:rPr>
                <a:t>Pilot Plant or DEMO</a:t>
              </a:r>
              <a:endParaRPr lang="en-US" sz="1800" i="0" dirty="0">
                <a:solidFill>
                  <a:schemeClr val="tx1"/>
                </a:solidFill>
                <a:latin typeface="Arial Narrow" pitchFamily="34" charset="0"/>
                <a:ea typeface="MS PGothic" pitchFamily="34" charset="-128"/>
              </a:endParaRPr>
            </a:p>
          </p:txBody>
        </p:sp>
        <p:pic>
          <p:nvPicPr>
            <p:cNvPr id="127" name="Picture 3"/>
            <p:cNvPicPr>
              <a:picLocks noChangeAspect="1" noChangeArrowheads="1"/>
            </p:cNvPicPr>
            <p:nvPr/>
          </p:nvPicPr>
          <p:blipFill>
            <a:blip r:embed="rId10" cstate="print"/>
            <a:srcRect/>
            <a:stretch>
              <a:fillRect/>
            </a:stretch>
          </p:blipFill>
          <p:spPr bwMode="auto">
            <a:xfrm>
              <a:off x="7437438" y="1593853"/>
              <a:ext cx="1630362" cy="4883156"/>
            </a:xfrm>
            <a:prstGeom prst="rect">
              <a:avLst/>
            </a:prstGeom>
            <a:noFill/>
            <a:ln w="9525">
              <a:noFill/>
              <a:miter lim="800000"/>
              <a:headEnd/>
              <a:tailEnd/>
            </a:ln>
            <a:effectLst/>
          </p:spPr>
        </p:pic>
        <p:sp>
          <p:nvSpPr>
            <p:cNvPr id="129" name="Rectangle 7"/>
            <p:cNvSpPr>
              <a:spLocks noChangeArrowheads="1"/>
            </p:cNvSpPr>
            <p:nvPr/>
          </p:nvSpPr>
          <p:spPr bwMode="auto">
            <a:xfrm>
              <a:off x="8053388" y="3148018"/>
              <a:ext cx="735012" cy="144462"/>
            </a:xfrm>
            <a:prstGeom prst="rect">
              <a:avLst/>
            </a:prstGeom>
            <a:solidFill>
              <a:schemeClr val="bg1"/>
            </a:solidFill>
            <a:ln w="9525">
              <a:noFill/>
              <a:miter lim="800000"/>
              <a:headEnd/>
              <a:tailEnd/>
            </a:ln>
          </p:spPr>
          <p:txBody>
            <a:bodyPr wrap="none" anchor="ctr"/>
            <a:lstStyle/>
            <a:p>
              <a:pPr>
                <a:buNone/>
              </a:pPr>
              <a:endParaRPr lang="en-US"/>
            </a:p>
          </p:txBody>
        </p:sp>
        <p:sp>
          <p:nvSpPr>
            <p:cNvPr id="130" name="Rectangle 8"/>
            <p:cNvSpPr>
              <a:spLocks noChangeArrowheads="1"/>
            </p:cNvSpPr>
            <p:nvPr/>
          </p:nvSpPr>
          <p:spPr bwMode="auto">
            <a:xfrm>
              <a:off x="7840663" y="4686307"/>
              <a:ext cx="735012" cy="144464"/>
            </a:xfrm>
            <a:prstGeom prst="rect">
              <a:avLst/>
            </a:prstGeom>
            <a:solidFill>
              <a:schemeClr val="bg1"/>
            </a:solidFill>
            <a:ln w="9525">
              <a:noFill/>
              <a:miter lim="800000"/>
              <a:headEnd/>
              <a:tailEnd/>
            </a:ln>
          </p:spPr>
          <p:txBody>
            <a:bodyPr wrap="none" anchor="ctr"/>
            <a:lstStyle/>
            <a:p>
              <a:pPr>
                <a:buNone/>
              </a:pPr>
              <a:endParaRPr lang="en-US"/>
            </a:p>
          </p:txBody>
        </p:sp>
        <p:sp>
          <p:nvSpPr>
            <p:cNvPr id="131" name="Rectangle 9"/>
            <p:cNvSpPr>
              <a:spLocks noChangeArrowheads="1"/>
            </p:cNvSpPr>
            <p:nvPr/>
          </p:nvSpPr>
          <p:spPr bwMode="auto">
            <a:xfrm>
              <a:off x="7883524" y="6100771"/>
              <a:ext cx="735013" cy="144462"/>
            </a:xfrm>
            <a:prstGeom prst="rect">
              <a:avLst/>
            </a:prstGeom>
            <a:solidFill>
              <a:schemeClr val="bg1"/>
            </a:solidFill>
            <a:ln w="9525">
              <a:noFill/>
              <a:miter lim="800000"/>
              <a:headEnd/>
              <a:tailEnd/>
            </a:ln>
          </p:spPr>
          <p:txBody>
            <a:bodyPr wrap="none" anchor="ctr"/>
            <a:lstStyle/>
            <a:p>
              <a:pPr>
                <a:buNone/>
              </a:pPr>
              <a:endParaRPr lang="en-US"/>
            </a:p>
          </p:txBody>
        </p:sp>
        <p:sp>
          <p:nvSpPr>
            <p:cNvPr id="132" name="Text Box 10"/>
            <p:cNvSpPr txBox="1">
              <a:spLocks noChangeArrowheads="1"/>
            </p:cNvSpPr>
            <p:nvPr/>
          </p:nvSpPr>
          <p:spPr bwMode="auto">
            <a:xfrm>
              <a:off x="7543800" y="3114878"/>
              <a:ext cx="1371600" cy="341975"/>
            </a:xfrm>
            <a:prstGeom prst="rect">
              <a:avLst/>
            </a:prstGeom>
            <a:solidFill>
              <a:schemeClr val="bg1"/>
            </a:solidFill>
            <a:ln w="38100">
              <a:noFill/>
              <a:miter lim="800000"/>
              <a:headEnd/>
              <a:tailEnd/>
            </a:ln>
          </p:spPr>
          <p:txBody>
            <a:bodyPr wrap="square">
              <a:spAutoFit/>
            </a:bodyPr>
            <a:lstStyle/>
            <a:p>
              <a:pPr algn="ctr" eaLnBrk="0" hangingPunct="0">
                <a:spcBef>
                  <a:spcPct val="0"/>
                </a:spcBef>
                <a:buNone/>
              </a:pPr>
              <a:r>
                <a:rPr lang="en-US" sz="1400" i="0" dirty="0">
                  <a:solidFill>
                    <a:srgbClr val="0D16FF"/>
                  </a:solidFill>
                  <a:latin typeface="Arial Narrow" pitchFamily="34" charset="0"/>
                  <a:ea typeface="MS PGothic" pitchFamily="34" charset="-128"/>
                </a:rPr>
                <a:t>ARIES-ST</a:t>
              </a:r>
            </a:p>
          </p:txBody>
        </p:sp>
        <p:sp>
          <p:nvSpPr>
            <p:cNvPr id="133" name="Text Box 12"/>
            <p:cNvSpPr txBox="1">
              <a:spLocks noChangeArrowheads="1"/>
            </p:cNvSpPr>
            <p:nvPr/>
          </p:nvSpPr>
          <p:spPr bwMode="auto">
            <a:xfrm>
              <a:off x="7467600" y="6038857"/>
              <a:ext cx="1477962" cy="341975"/>
            </a:xfrm>
            <a:prstGeom prst="rect">
              <a:avLst/>
            </a:prstGeom>
            <a:solidFill>
              <a:schemeClr val="bg1"/>
            </a:solidFill>
            <a:ln w="38100">
              <a:noFill/>
              <a:miter lim="800000"/>
              <a:headEnd/>
              <a:tailEnd/>
            </a:ln>
          </p:spPr>
          <p:txBody>
            <a:bodyPr>
              <a:spAutoFit/>
            </a:bodyPr>
            <a:lstStyle/>
            <a:p>
              <a:pPr algn="ctr" eaLnBrk="0" hangingPunct="0">
                <a:spcBef>
                  <a:spcPct val="0"/>
                </a:spcBef>
                <a:buNone/>
              </a:pPr>
              <a:r>
                <a:rPr lang="en-US" sz="1400" i="0" dirty="0">
                  <a:solidFill>
                    <a:srgbClr val="0D16FF"/>
                  </a:solidFill>
                  <a:latin typeface="Arial Narrow" pitchFamily="34" charset="0"/>
                  <a:ea typeface="MS PGothic" pitchFamily="34" charset="-128"/>
                </a:rPr>
                <a:t>ARIES-CS</a:t>
              </a:r>
              <a:endParaRPr lang="en-US" sz="1600" i="0" dirty="0">
                <a:solidFill>
                  <a:srgbClr val="0D16FF"/>
                </a:solidFill>
                <a:latin typeface="Arial Narrow" pitchFamily="34" charset="0"/>
                <a:ea typeface="MS PGothic" pitchFamily="34" charset="-128"/>
              </a:endParaRPr>
            </a:p>
          </p:txBody>
        </p:sp>
        <p:sp>
          <p:nvSpPr>
            <p:cNvPr id="134" name="Text Box 11"/>
            <p:cNvSpPr txBox="1">
              <a:spLocks noChangeArrowheads="1"/>
            </p:cNvSpPr>
            <p:nvPr/>
          </p:nvSpPr>
          <p:spPr bwMode="auto">
            <a:xfrm>
              <a:off x="7467600" y="4638872"/>
              <a:ext cx="1477963" cy="341975"/>
            </a:xfrm>
            <a:prstGeom prst="rect">
              <a:avLst/>
            </a:prstGeom>
            <a:solidFill>
              <a:schemeClr val="bg1"/>
            </a:solidFill>
            <a:ln w="38100">
              <a:noFill/>
              <a:miter lim="800000"/>
              <a:headEnd/>
              <a:tailEnd/>
            </a:ln>
          </p:spPr>
          <p:txBody>
            <a:bodyPr>
              <a:spAutoFit/>
            </a:bodyPr>
            <a:lstStyle/>
            <a:p>
              <a:pPr algn="ctr" eaLnBrk="0" hangingPunct="0">
                <a:spcBef>
                  <a:spcPct val="0"/>
                </a:spcBef>
                <a:buNone/>
              </a:pPr>
              <a:r>
                <a:rPr lang="en-US" sz="1400" i="0" dirty="0">
                  <a:solidFill>
                    <a:srgbClr val="0D16FF"/>
                  </a:solidFill>
                  <a:latin typeface="Arial Narrow" pitchFamily="34" charset="0"/>
                  <a:ea typeface="MS PGothic" pitchFamily="34" charset="-128"/>
                </a:rPr>
                <a:t>ARIES-AT</a:t>
              </a:r>
            </a:p>
          </p:txBody>
        </p:sp>
      </p:grpSp>
      <p:grpSp>
        <p:nvGrpSpPr>
          <p:cNvPr id="19" name="Group 137"/>
          <p:cNvGrpSpPr/>
          <p:nvPr/>
        </p:nvGrpSpPr>
        <p:grpSpPr>
          <a:xfrm>
            <a:off x="6060440" y="1105309"/>
            <a:ext cx="1600200" cy="3233606"/>
            <a:chOff x="6019800" y="1064669"/>
            <a:chExt cx="1600200" cy="3233606"/>
          </a:xfrm>
        </p:grpSpPr>
        <p:grpSp>
          <p:nvGrpSpPr>
            <p:cNvPr id="20" name="Group 85"/>
            <p:cNvGrpSpPr>
              <a:grpSpLocks noChangeAspect="1"/>
            </p:cNvGrpSpPr>
            <p:nvPr/>
          </p:nvGrpSpPr>
          <p:grpSpPr>
            <a:xfrm>
              <a:off x="6400800" y="1600200"/>
              <a:ext cx="853440" cy="1189018"/>
              <a:chOff x="5791200" y="1752600"/>
              <a:chExt cx="1066800" cy="1486272"/>
            </a:xfrm>
          </p:grpSpPr>
          <p:pic>
            <p:nvPicPr>
              <p:cNvPr id="100" name="Picture 2"/>
              <p:cNvPicPr>
                <a:picLocks noChangeAspect="1" noChangeArrowheads="1"/>
              </p:cNvPicPr>
              <p:nvPr/>
            </p:nvPicPr>
            <p:blipFill>
              <a:blip r:embed="rId11" cstate="print"/>
              <a:srcRect/>
              <a:stretch>
                <a:fillRect/>
              </a:stretch>
            </p:blipFill>
            <p:spPr bwMode="auto">
              <a:xfrm>
                <a:off x="5794972" y="1752600"/>
                <a:ext cx="1063028" cy="1295400"/>
              </a:xfrm>
              <a:prstGeom prst="rect">
                <a:avLst/>
              </a:prstGeom>
              <a:ln>
                <a:headEnd/>
                <a:tailEnd/>
              </a:ln>
            </p:spPr>
            <p:style>
              <a:lnRef idx="0">
                <a:schemeClr val="accent3"/>
              </a:lnRef>
              <a:fillRef idx="3">
                <a:schemeClr val="accent3"/>
              </a:fillRef>
              <a:effectRef idx="3">
                <a:schemeClr val="accent3"/>
              </a:effectRef>
              <a:fontRef idx="minor">
                <a:schemeClr val="lt1"/>
              </a:fontRef>
            </p:style>
          </p:pic>
          <p:sp>
            <p:nvSpPr>
              <p:cNvPr id="102" name="Text Box 39"/>
              <p:cNvSpPr txBox="1">
                <a:spLocks noChangeArrowheads="1"/>
              </p:cNvSpPr>
              <p:nvPr/>
            </p:nvSpPr>
            <p:spPr bwMode="auto">
              <a:xfrm>
                <a:off x="5791200" y="2854151"/>
                <a:ext cx="1066800" cy="384721"/>
              </a:xfrm>
              <a:prstGeom prst="rect">
                <a:avLst/>
              </a:prstGeom>
              <a:solidFill>
                <a:schemeClr val="bg1">
                  <a:lumMod val="85000"/>
                </a:schemeClr>
              </a:solidFill>
              <a:ln>
                <a:headEnd/>
                <a:tailEnd/>
              </a:ln>
            </p:spPr>
            <p:style>
              <a:lnRef idx="0">
                <a:schemeClr val="accent3"/>
              </a:lnRef>
              <a:fillRef idx="3">
                <a:schemeClr val="accent3"/>
              </a:fillRef>
              <a:effectRef idx="3">
                <a:schemeClr val="accent3"/>
              </a:effectRef>
              <a:fontRef idx="minor">
                <a:schemeClr val="lt1"/>
              </a:fontRef>
            </p:style>
            <p:txBody>
              <a:bodyPr wrap="square" lIns="0" rIns="0" anchor="ctr">
                <a:spAutoFit/>
              </a:bodyPr>
              <a:lstStyle/>
              <a:p>
                <a:pPr algn="ctr" eaLnBrk="0" hangingPunct="0">
                  <a:spcBef>
                    <a:spcPct val="0"/>
                  </a:spcBef>
                  <a:buNone/>
                </a:pPr>
                <a:r>
                  <a:rPr lang="en-US" sz="1400" i="0" dirty="0" smtClean="0">
                    <a:solidFill>
                      <a:schemeClr val="accent2"/>
                    </a:solidFill>
                    <a:latin typeface="Arial Narrow" pitchFamily="34" charset="0"/>
                    <a:ea typeface="MS PGothic" pitchFamily="34" charset="-128"/>
                  </a:rPr>
                  <a:t>FNSF-ST</a:t>
                </a:r>
              </a:p>
            </p:txBody>
          </p:sp>
        </p:grpSp>
        <p:grpSp>
          <p:nvGrpSpPr>
            <p:cNvPr id="21" name="Group 84"/>
            <p:cNvGrpSpPr>
              <a:grpSpLocks noChangeAspect="1"/>
            </p:cNvGrpSpPr>
            <p:nvPr/>
          </p:nvGrpSpPr>
          <p:grpSpPr>
            <a:xfrm>
              <a:off x="6248400" y="2895600"/>
              <a:ext cx="1203782" cy="1402675"/>
              <a:chOff x="5562600" y="3924110"/>
              <a:chExt cx="1504728" cy="1753344"/>
            </a:xfrm>
          </p:grpSpPr>
          <p:pic>
            <p:nvPicPr>
              <p:cNvPr id="105" name="Picture 7"/>
              <p:cNvPicPr>
                <a:picLocks noChangeAspect="1" noChangeArrowheads="1"/>
              </p:cNvPicPr>
              <p:nvPr/>
            </p:nvPicPr>
            <p:blipFill>
              <a:blip r:embed="rId12" cstate="print"/>
              <a:srcRect/>
              <a:stretch>
                <a:fillRect/>
              </a:stretch>
            </p:blipFill>
            <p:spPr bwMode="auto">
              <a:xfrm>
                <a:off x="5562600" y="3924110"/>
                <a:ext cx="1504728" cy="1450544"/>
              </a:xfrm>
              <a:prstGeom prst="rect">
                <a:avLst/>
              </a:prstGeom>
              <a:noFill/>
              <a:ln w="9525">
                <a:noFill/>
                <a:miter lim="800000"/>
                <a:headEnd/>
                <a:tailEnd/>
              </a:ln>
            </p:spPr>
          </p:pic>
          <p:sp>
            <p:nvSpPr>
              <p:cNvPr id="107" name="Text Box 39"/>
              <p:cNvSpPr txBox="1">
                <a:spLocks noChangeArrowheads="1"/>
              </p:cNvSpPr>
              <p:nvPr/>
            </p:nvSpPr>
            <p:spPr bwMode="auto">
              <a:xfrm>
                <a:off x="5562600" y="5292733"/>
                <a:ext cx="1447800" cy="384721"/>
              </a:xfrm>
              <a:prstGeom prst="rect">
                <a:avLst/>
              </a:prstGeom>
              <a:solidFill>
                <a:schemeClr val="bg1"/>
              </a:solidFill>
              <a:ln w="9525">
                <a:noFill/>
                <a:miter lim="800000"/>
                <a:headEnd/>
                <a:tailEnd/>
              </a:ln>
            </p:spPr>
            <p:txBody>
              <a:bodyPr wrap="square" lIns="0" rIns="0">
                <a:spAutoFit/>
              </a:bodyPr>
              <a:lstStyle/>
              <a:p>
                <a:pPr algn="ctr" eaLnBrk="0" hangingPunct="0">
                  <a:spcBef>
                    <a:spcPct val="0"/>
                  </a:spcBef>
                  <a:buNone/>
                </a:pPr>
                <a:r>
                  <a:rPr lang="en-US" sz="1400" i="0" dirty="0" smtClean="0">
                    <a:solidFill>
                      <a:schemeClr val="accent2"/>
                    </a:solidFill>
                    <a:latin typeface="Arial Narrow" pitchFamily="34" charset="0"/>
                    <a:ea typeface="MS PGothic" pitchFamily="34" charset="-128"/>
                  </a:rPr>
                  <a:t>FNSF-AT</a:t>
                </a:r>
              </a:p>
            </p:txBody>
          </p:sp>
        </p:grpSp>
        <p:sp>
          <p:nvSpPr>
            <p:cNvPr id="135" name="Text Box 39"/>
            <p:cNvSpPr txBox="1">
              <a:spLocks noChangeArrowheads="1"/>
            </p:cNvSpPr>
            <p:nvPr/>
          </p:nvSpPr>
          <p:spPr bwMode="auto">
            <a:xfrm>
              <a:off x="6019800" y="1064669"/>
              <a:ext cx="1600200" cy="544765"/>
            </a:xfrm>
            <a:prstGeom prst="rect">
              <a:avLst/>
            </a:prstGeom>
            <a:solidFill>
              <a:schemeClr val="bg1"/>
            </a:solidFill>
            <a:ln w="9525">
              <a:noFill/>
              <a:miter lim="800000"/>
              <a:headEnd/>
              <a:tailEnd/>
            </a:ln>
          </p:spPr>
          <p:txBody>
            <a:bodyPr wrap="square" lIns="0" rIns="0">
              <a:spAutoFit/>
            </a:bodyPr>
            <a:lstStyle/>
            <a:p>
              <a:pPr algn="ctr" eaLnBrk="0" hangingPunct="0">
                <a:lnSpc>
                  <a:spcPct val="80000"/>
                </a:lnSpc>
                <a:spcBef>
                  <a:spcPct val="0"/>
                </a:spcBef>
                <a:buNone/>
              </a:pPr>
              <a:r>
                <a:rPr lang="en-US" sz="1800" i="0" dirty="0" smtClean="0">
                  <a:solidFill>
                    <a:schemeClr val="tx1"/>
                  </a:solidFill>
                  <a:latin typeface="Arial Narrow" pitchFamily="34" charset="0"/>
                  <a:ea typeface="MS PGothic" pitchFamily="34" charset="-128"/>
                </a:rPr>
                <a:t>Fusion Nuclear Science Facility</a:t>
              </a:r>
            </a:p>
          </p:txBody>
        </p:sp>
      </p:grpSp>
      <p:sp>
        <p:nvSpPr>
          <p:cNvPr id="139" name="Content Placeholder 2"/>
          <p:cNvSpPr txBox="1">
            <a:spLocks/>
          </p:cNvSpPr>
          <p:nvPr/>
        </p:nvSpPr>
        <p:spPr>
          <a:xfrm>
            <a:off x="76200" y="3960700"/>
            <a:ext cx="3962400" cy="1356360"/>
          </a:xfrm>
          <a:prstGeom prst="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Ins="0" anchor="ctr"/>
          <a:lstStyle/>
          <a:p>
            <a:pPr marR="0" lvl="0" algn="l" defTabSz="914400" rtl="0" eaLnBrk="0" fontAlgn="base" latinLnBrk="0" hangingPunct="0">
              <a:lnSpc>
                <a:spcPct val="80000"/>
              </a:lnSpc>
              <a:spcBef>
                <a:spcPct val="20000"/>
              </a:spcBef>
              <a:spcAft>
                <a:spcPct val="0"/>
              </a:spcAft>
              <a:buClrTx/>
              <a:buSzTx/>
              <a:buNone/>
              <a:tabLst/>
              <a:defRPr/>
            </a:pPr>
            <a:r>
              <a:rPr kumimoji="0" lang="en-US" sz="2000" i="0" u="none" strike="noStrike" kern="0" cap="none" spc="0" normalizeH="0" baseline="0" noProof="0" dirty="0" smtClean="0">
                <a:ln>
                  <a:noFill/>
                </a:ln>
                <a:solidFill>
                  <a:schemeClr val="tx1"/>
                </a:solidFill>
                <a:effectLst/>
                <a:uLnTx/>
                <a:uFillTx/>
                <a:latin typeface="Arial Narrow" pitchFamily="34" charset="0"/>
                <a:cs typeface="+mn-cs"/>
              </a:rPr>
              <a:t>Goal: 100% non-inductive + high </a:t>
            </a:r>
            <a:r>
              <a:rPr kumimoji="0" lang="en-US" sz="2000" i="0" u="none" strike="noStrike" kern="0" cap="none" spc="0" normalizeH="0" baseline="0" noProof="0" dirty="0" smtClean="0">
                <a:ln>
                  <a:noFill/>
                </a:ln>
                <a:solidFill>
                  <a:schemeClr val="tx1"/>
                </a:solidFill>
                <a:effectLst/>
                <a:uLnTx/>
                <a:uFillTx/>
                <a:latin typeface="Symbol" pitchFamily="18" charset="2"/>
              </a:rPr>
              <a:t>b</a:t>
            </a:r>
          </a:p>
          <a:p>
            <a:pPr marR="0" lvl="0" algn="l" defTabSz="914400" rtl="0" eaLnBrk="0" fontAlgn="base" latinLnBrk="0" hangingPunct="0">
              <a:lnSpc>
                <a:spcPct val="80000"/>
              </a:lnSpc>
              <a:spcBef>
                <a:spcPct val="20000"/>
              </a:spcBef>
              <a:spcAft>
                <a:spcPct val="0"/>
              </a:spcAft>
              <a:buClrTx/>
              <a:buSzTx/>
              <a:buNone/>
              <a:tabLst/>
              <a:defRPr/>
            </a:pPr>
            <a:r>
              <a:rPr kumimoji="0" lang="en-US" sz="2000" i="0" u="none" strike="noStrike" kern="0" cap="none" spc="0" normalizeH="0" baseline="0" noProof="0" dirty="0" smtClean="0">
                <a:ln>
                  <a:noFill/>
                </a:ln>
                <a:solidFill>
                  <a:schemeClr val="tx1"/>
                </a:solidFill>
                <a:effectLst/>
                <a:uLnTx/>
                <a:uFillTx/>
                <a:latin typeface="Arial Narrow" pitchFamily="34" charset="0"/>
                <a:cs typeface="+mn-cs"/>
              </a:rPr>
              <a:t>Plasma-Material Interface Research</a:t>
            </a:r>
          </a:p>
          <a:p>
            <a:pPr marL="114300" lvl="1" eaLnBrk="0" hangingPunct="0">
              <a:lnSpc>
                <a:spcPct val="60000"/>
              </a:lnSpc>
              <a:spcBef>
                <a:spcPct val="20000"/>
              </a:spcBef>
              <a:buNone/>
              <a:defRPr/>
            </a:pPr>
            <a:r>
              <a:rPr lang="en-US" sz="1600" i="0" kern="0" dirty="0" smtClean="0">
                <a:solidFill>
                  <a:schemeClr val="accent2"/>
                </a:solidFill>
                <a:latin typeface="Arial Narrow" pitchFamily="34" charset="0"/>
              </a:rPr>
              <a:t>Strong heating + smaller R </a:t>
            </a:r>
            <a:r>
              <a:rPr lang="en-US" sz="1600" i="0" kern="0" dirty="0" smtClean="0">
                <a:solidFill>
                  <a:schemeClr val="accent2"/>
                </a:solidFill>
                <a:latin typeface="Arial Narrow" pitchFamily="34" charset="0"/>
                <a:sym typeface="Wingdings" pitchFamily="2" charset="2"/>
              </a:rPr>
              <a:t> h</a:t>
            </a:r>
            <a:r>
              <a:rPr lang="en-US" sz="1600" i="0" kern="0" dirty="0" smtClean="0">
                <a:solidFill>
                  <a:schemeClr val="accent2"/>
                </a:solidFill>
                <a:latin typeface="Arial Narrow" pitchFamily="34" charset="0"/>
              </a:rPr>
              <a:t>igh P/R, P/S</a:t>
            </a:r>
          </a:p>
          <a:p>
            <a:pPr marL="114300" lvl="1" eaLnBrk="0" hangingPunct="0">
              <a:lnSpc>
                <a:spcPct val="80000"/>
              </a:lnSpc>
              <a:spcBef>
                <a:spcPct val="20000"/>
              </a:spcBef>
              <a:buNone/>
              <a:defRPr/>
            </a:pPr>
            <a:r>
              <a:rPr kumimoji="0" lang="en-US" sz="1600" i="0" u="none" strike="noStrike" kern="0" cap="none" spc="0" normalizeH="0" baseline="0" noProof="0" dirty="0" smtClean="0">
                <a:ln>
                  <a:noFill/>
                </a:ln>
                <a:solidFill>
                  <a:schemeClr val="accent2"/>
                </a:solidFill>
                <a:effectLst/>
                <a:uLnTx/>
                <a:uFillTx/>
                <a:latin typeface="Arial Narrow" pitchFamily="34" charset="0"/>
                <a:cs typeface="+mn-cs"/>
              </a:rPr>
              <a:t>Novel</a:t>
            </a:r>
            <a:r>
              <a:rPr kumimoji="0" lang="en-US" sz="1600" i="0" u="none" strike="noStrike" kern="0" cap="none" spc="0" normalizeH="0" noProof="0" dirty="0" smtClean="0">
                <a:ln>
                  <a:noFill/>
                </a:ln>
                <a:solidFill>
                  <a:schemeClr val="accent2"/>
                </a:solidFill>
                <a:effectLst/>
                <a:uLnTx/>
                <a:uFillTx/>
                <a:latin typeface="Arial Narrow" pitchFamily="34" charset="0"/>
                <a:cs typeface="+mn-cs"/>
              </a:rPr>
              <a:t> solutions: snowflake, liquid metals, Super-X, hot high-Z walls</a:t>
            </a:r>
            <a:endParaRPr kumimoji="0" lang="en-US" sz="1600" i="0" u="none" strike="noStrike" kern="0" cap="none" spc="0" normalizeH="0" baseline="0" noProof="0" dirty="0" smtClean="0">
              <a:ln>
                <a:noFill/>
              </a:ln>
              <a:solidFill>
                <a:schemeClr val="tx1"/>
              </a:solidFill>
              <a:effectLst/>
              <a:uLnTx/>
              <a:uFillTx/>
              <a:latin typeface="Arial Narrow" pitchFamily="34" charset="0"/>
              <a:cs typeface="+mn-cs"/>
            </a:endParaRPr>
          </a:p>
        </p:txBody>
      </p:sp>
      <p:sp>
        <p:nvSpPr>
          <p:cNvPr id="140" name="TextBox 139"/>
          <p:cNvSpPr txBox="1"/>
          <p:nvPr/>
        </p:nvSpPr>
        <p:spPr>
          <a:xfrm>
            <a:off x="359375" y="3647547"/>
            <a:ext cx="3450625" cy="400110"/>
          </a:xfrm>
          <a:prstGeom prst="rect">
            <a:avLst/>
          </a:prstGeom>
          <a:noFill/>
        </p:spPr>
        <p:txBody>
          <a:bodyPr wrap="none" rtlCol="0">
            <a:spAutoFit/>
          </a:bodyPr>
          <a:lstStyle/>
          <a:p>
            <a:pPr>
              <a:buNone/>
            </a:pPr>
            <a:r>
              <a:rPr lang="en-US" sz="2000" i="0" u="sng" dirty="0" smtClean="0">
                <a:solidFill>
                  <a:schemeClr val="tx1"/>
                </a:solidFill>
                <a:latin typeface="Arial Narrow" pitchFamily="34" charset="0"/>
              </a:rPr>
              <a:t>STs Narrow Gaps to Pilot/DEMO</a:t>
            </a:r>
            <a:r>
              <a:rPr lang="en-US" sz="2000" i="0" dirty="0" smtClean="0">
                <a:solidFill>
                  <a:schemeClr val="tx1"/>
                </a:solidFill>
                <a:latin typeface="Arial Narrow" pitchFamily="34" charset="0"/>
              </a:rPr>
              <a:t>:</a:t>
            </a:r>
            <a:endParaRPr lang="en-US" sz="2000" i="0" dirty="0">
              <a:solidFill>
                <a:schemeClr val="tx1"/>
              </a:solidFill>
              <a:latin typeface="Arial Narrow" pitchFamily="34" charset="0"/>
            </a:endParaRPr>
          </a:p>
        </p:txBody>
      </p:sp>
      <p:sp>
        <p:nvSpPr>
          <p:cNvPr id="67"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600"/>
              </a:spcAft>
              <a:buNone/>
            </a:pPr>
            <a:r>
              <a:rPr lang="en-US" sz="2400" i="0" dirty="0" smtClean="0">
                <a:solidFill>
                  <a:srgbClr val="0816FF"/>
                </a:solidFill>
              </a:rPr>
              <a:t>ST research program supports </a:t>
            </a:r>
            <a:r>
              <a:rPr lang="en-US" sz="2400" i="0" dirty="0">
                <a:solidFill>
                  <a:srgbClr val="0816FF"/>
                </a:solidFill>
              </a:rPr>
              <a:t>and </a:t>
            </a:r>
            <a:r>
              <a:rPr lang="en-US" sz="2400" i="0" dirty="0" smtClean="0">
                <a:solidFill>
                  <a:srgbClr val="0816FF"/>
                </a:solidFill>
              </a:rPr>
              <a:t>accelerates</a:t>
            </a:r>
            <a:r>
              <a:rPr lang="en-US" sz="2400" i="0" dirty="0">
                <a:solidFill>
                  <a:srgbClr val="0816FF"/>
                </a:solidFill>
              </a:rPr>
              <a:t/>
            </a:r>
            <a:br>
              <a:rPr lang="en-US" sz="2400" i="0" dirty="0">
                <a:solidFill>
                  <a:srgbClr val="0816FF"/>
                </a:solidFill>
              </a:rPr>
            </a:br>
            <a:r>
              <a:rPr lang="en-US" sz="2400" i="0" dirty="0">
                <a:solidFill>
                  <a:srgbClr val="0816FF"/>
                </a:solidFill>
              </a:rPr>
              <a:t>a range of development paths toward fusion energy</a:t>
            </a:r>
            <a:endParaRPr lang="en-US" sz="2400" i="0" dirty="0">
              <a:solidFill>
                <a:srgbClr val="0816FF"/>
              </a:solidFill>
              <a:latin typeface="Helvetica Neue" charset="0"/>
            </a:endParaRPr>
          </a:p>
        </p:txBody>
      </p:sp>
      <p:sp>
        <p:nvSpPr>
          <p:cNvPr id="6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49</a:t>
            </a:fld>
            <a:endParaRPr lang="en-US" sz="1400" b="0" dirty="0">
              <a:latin typeface="Times" charset="0"/>
            </a:endParaRPr>
          </a:p>
        </p:txBody>
      </p:sp>
      <p:sp>
        <p:nvSpPr>
          <p:cNvPr id="2" name="TextBox 1"/>
          <p:cNvSpPr txBox="1"/>
          <p:nvPr/>
        </p:nvSpPr>
        <p:spPr>
          <a:xfrm>
            <a:off x="657860" y="2672080"/>
            <a:ext cx="1738577" cy="400110"/>
          </a:xfrm>
          <a:prstGeom prst="rect">
            <a:avLst/>
          </a:prstGeom>
          <a:noFill/>
          <a:ln>
            <a:noFill/>
          </a:ln>
        </p:spPr>
        <p:txBody>
          <a:bodyPr wrap="none" rtlCol="0">
            <a:spAutoFit/>
          </a:bodyPr>
          <a:lstStyle/>
          <a:p>
            <a:pPr>
              <a:buNone/>
            </a:pPr>
            <a:r>
              <a:rPr lang="en-US" sz="2000" i="0" dirty="0" smtClean="0">
                <a:solidFill>
                  <a:srgbClr val="FF0000"/>
                </a:solidFill>
              </a:rPr>
              <a:t>ST Research</a:t>
            </a:r>
            <a:endParaRPr lang="en-US" sz="2000" i="0" dirty="0">
              <a:solidFill>
                <a:srgbClr val="FF0000"/>
              </a:solidFill>
            </a:endParaRPr>
          </a:p>
        </p:txBody>
      </p:sp>
      <p:sp>
        <p:nvSpPr>
          <p:cNvPr id="3" name="Oval 2"/>
          <p:cNvSpPr/>
          <p:nvPr/>
        </p:nvSpPr>
        <p:spPr bwMode="auto">
          <a:xfrm>
            <a:off x="284480" y="2479040"/>
            <a:ext cx="2600960" cy="812800"/>
          </a:xfrm>
          <a:prstGeom prst="ellipse">
            <a:avLst/>
          </a:prstGeom>
          <a:no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FF0000"/>
              </a:solidFill>
              <a:effectLst/>
              <a:latin typeface="Helvetica" charset="0"/>
            </a:endParaRPr>
          </a:p>
        </p:txBody>
      </p:sp>
      <p:sp>
        <p:nvSpPr>
          <p:cNvPr id="23" name="Rectangle 22"/>
          <p:cNvSpPr/>
          <p:nvPr/>
        </p:nvSpPr>
        <p:spPr bwMode="auto">
          <a:xfrm>
            <a:off x="6421120" y="1584960"/>
            <a:ext cx="894080" cy="1219200"/>
          </a:xfrm>
          <a:prstGeom prst="rect">
            <a:avLst/>
          </a:prstGeom>
          <a:no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74" name="Rectangle 73"/>
          <p:cNvSpPr/>
          <p:nvPr/>
        </p:nvSpPr>
        <p:spPr bwMode="auto">
          <a:xfrm>
            <a:off x="7670800" y="1564640"/>
            <a:ext cx="1300480" cy="1625600"/>
          </a:xfrm>
          <a:prstGeom prst="rect">
            <a:avLst/>
          </a:prstGeom>
          <a:no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81" name="Rectangle 80"/>
          <p:cNvSpPr/>
          <p:nvPr/>
        </p:nvSpPr>
        <p:spPr bwMode="auto">
          <a:xfrm>
            <a:off x="5933440" y="4734560"/>
            <a:ext cx="579120" cy="894080"/>
          </a:xfrm>
          <a:prstGeom prst="rect">
            <a:avLst/>
          </a:prstGeom>
          <a:noFill/>
          <a:ln w="15875"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5" name="TextBox 24"/>
          <p:cNvSpPr txBox="1"/>
          <p:nvPr/>
        </p:nvSpPr>
        <p:spPr>
          <a:xfrm>
            <a:off x="8240988" y="6207760"/>
            <a:ext cx="903012" cy="276999"/>
          </a:xfrm>
          <a:prstGeom prst="rect">
            <a:avLst/>
          </a:prstGeom>
          <a:noFill/>
        </p:spPr>
        <p:txBody>
          <a:bodyPr wrap="none" rtlCol="0">
            <a:spAutoFit/>
          </a:bodyPr>
          <a:lstStyle/>
          <a:p>
            <a:pPr>
              <a:buNone/>
            </a:pPr>
            <a:r>
              <a:rPr lang="en-US" b="0" i="0" dirty="0" smtClean="0">
                <a:solidFill>
                  <a:srgbClr val="000000"/>
                </a:solidFill>
              </a:rPr>
              <a:t>J. Menard</a:t>
            </a:r>
            <a:endParaRPr lang="en-US" b="0" i="0" dirty="0">
              <a:solidFill>
                <a:srgbClr val="000000"/>
              </a:solidFill>
            </a:endParaRPr>
          </a:p>
        </p:txBody>
      </p:sp>
    </p:spTree>
    <p:extLst>
      <p:ext uri="{BB962C8B-B14F-4D97-AF65-F5344CB8AC3E}">
        <p14:creationId xmlns:p14="http://schemas.microsoft.com/office/powerpoint/2010/main" val="609930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39" grpId="0" animBg="1"/>
      <p:bldP spid="1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7169" y="1686719"/>
            <a:ext cx="7368812" cy="4840751"/>
            <a:chOff x="939800" y="649697"/>
            <a:chExt cx="6271929" cy="4120183"/>
          </a:xfrm>
        </p:grpSpPr>
        <p:pic>
          <p:nvPicPr>
            <p:cNvPr id="21688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965201"/>
              <a:ext cx="6271929"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8839" name="Text Box 7"/>
            <p:cNvSpPr txBox="1">
              <a:spLocks noChangeAspect="1" noChangeArrowheads="1"/>
            </p:cNvSpPr>
            <p:nvPr/>
          </p:nvSpPr>
          <p:spPr bwMode="auto">
            <a:xfrm>
              <a:off x="1923919" y="3729320"/>
              <a:ext cx="1432854" cy="102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fontAlgn="base" hangingPunct="0">
                <a:spcBef>
                  <a:spcPct val="0"/>
                </a:spcBef>
                <a:spcAft>
                  <a:spcPct val="0"/>
                </a:spcAft>
                <a:buNone/>
              </a:pPr>
              <a:r>
                <a:rPr lang="en-US" altLang="en-US" sz="1800" dirty="0" smtClean="0">
                  <a:solidFill>
                    <a:srgbClr val="0066FF"/>
                  </a:solidFill>
                </a:rPr>
                <a:t>A ~ 3, </a:t>
              </a:r>
            </a:p>
            <a:p>
              <a:pPr eaLnBrk="0" fontAlgn="base" hangingPunct="0">
                <a:spcBef>
                  <a:spcPct val="0"/>
                </a:spcBef>
                <a:spcAft>
                  <a:spcPct val="0"/>
                </a:spcAft>
                <a:buNone/>
              </a:pPr>
              <a:r>
                <a:rPr lang="en-US" altLang="en-US" sz="1800" dirty="0" smtClean="0">
                  <a:solidFill>
                    <a:srgbClr val="0066FF"/>
                  </a:solidFill>
                  <a:latin typeface="Symbol" pitchFamily="18" charset="2"/>
                </a:rPr>
                <a:t>k </a:t>
              </a:r>
              <a:r>
                <a:rPr lang="en-US" altLang="en-US" sz="1800" dirty="0" smtClean="0">
                  <a:solidFill>
                    <a:srgbClr val="0066FF"/>
                  </a:solidFill>
                </a:rPr>
                <a:t>= 1.5</a:t>
              </a:r>
              <a:r>
                <a:rPr lang="en-US" altLang="en-US" sz="1800" dirty="0">
                  <a:solidFill>
                    <a:srgbClr val="0066FF"/>
                  </a:solidFill>
                </a:rPr>
                <a:t>-2, </a:t>
              </a:r>
              <a:endParaRPr lang="en-US" altLang="en-US" sz="1800" dirty="0" smtClean="0">
                <a:solidFill>
                  <a:srgbClr val="0066FF"/>
                </a:solidFill>
              </a:endParaRPr>
            </a:p>
            <a:p>
              <a:pPr eaLnBrk="0" fontAlgn="base" hangingPunct="0">
                <a:spcBef>
                  <a:spcPct val="0"/>
                </a:spcBef>
                <a:spcAft>
                  <a:spcPct val="0"/>
                </a:spcAft>
                <a:buNone/>
              </a:pPr>
              <a:r>
                <a:rPr lang="en-US" altLang="en-US" sz="1800" dirty="0" smtClean="0">
                  <a:solidFill>
                    <a:srgbClr val="0066FF"/>
                  </a:solidFill>
                </a:rPr>
                <a:t>q</a:t>
              </a:r>
              <a:r>
                <a:rPr lang="en-US" altLang="en-US" sz="1800" baseline="-25000" dirty="0" smtClean="0">
                  <a:solidFill>
                    <a:srgbClr val="0066FF"/>
                  </a:solidFill>
                </a:rPr>
                <a:t>95 </a:t>
              </a:r>
              <a:r>
                <a:rPr lang="en-US" altLang="en-US" sz="1800" dirty="0" smtClean="0">
                  <a:solidFill>
                    <a:srgbClr val="0066FF"/>
                  </a:solidFill>
                </a:rPr>
                <a:t>= 3</a:t>
              </a:r>
              <a:r>
                <a:rPr lang="en-US" altLang="en-US" sz="1800" dirty="0">
                  <a:solidFill>
                    <a:srgbClr val="0066FF"/>
                  </a:solidFill>
                </a:rPr>
                <a:t>-4, </a:t>
              </a:r>
              <a:endParaRPr lang="en-US" altLang="en-US" sz="1800" dirty="0" smtClean="0">
                <a:solidFill>
                  <a:srgbClr val="0066FF"/>
                </a:solidFill>
              </a:endParaRPr>
            </a:p>
            <a:p>
              <a:pPr eaLnBrk="0" fontAlgn="base" hangingPunct="0">
                <a:spcBef>
                  <a:spcPct val="0"/>
                </a:spcBef>
                <a:spcAft>
                  <a:spcPct val="0"/>
                </a:spcAft>
                <a:buNone/>
              </a:pPr>
              <a:r>
                <a:rPr lang="en-US" altLang="en-US" sz="1800" dirty="0" err="1" smtClean="0">
                  <a:solidFill>
                    <a:srgbClr val="0066FF"/>
                  </a:solidFill>
                  <a:latin typeface="Symbol" pitchFamily="18" charset="2"/>
                </a:rPr>
                <a:t>b</a:t>
              </a:r>
              <a:r>
                <a:rPr lang="en-US" altLang="en-US" sz="1800" baseline="-25000" dirty="0" err="1" smtClean="0">
                  <a:solidFill>
                    <a:srgbClr val="0066FF"/>
                  </a:solidFill>
                </a:rPr>
                <a:t>T</a:t>
              </a:r>
              <a:r>
                <a:rPr lang="en-US" altLang="en-US" sz="1800" baseline="-25000" dirty="0" smtClean="0">
                  <a:solidFill>
                    <a:srgbClr val="0066FF"/>
                  </a:solidFill>
                </a:rPr>
                <a:t> </a:t>
              </a:r>
              <a:r>
                <a:rPr lang="en-US" altLang="en-US" sz="1800" dirty="0" smtClean="0">
                  <a:solidFill>
                    <a:srgbClr val="0066FF"/>
                  </a:solidFill>
                </a:rPr>
                <a:t>= 3</a:t>
              </a:r>
              <a:r>
                <a:rPr lang="en-US" altLang="en-US" sz="1800" dirty="0">
                  <a:solidFill>
                    <a:srgbClr val="0066FF"/>
                  </a:solidFill>
                </a:rPr>
                <a:t>-10% </a:t>
              </a:r>
            </a:p>
          </p:txBody>
        </p:sp>
        <p:sp>
          <p:nvSpPr>
            <p:cNvPr id="2168840" name="Rectangle 8"/>
            <p:cNvSpPr>
              <a:spLocks noChangeAspect="1" noChangeArrowheads="1"/>
            </p:cNvSpPr>
            <p:nvPr/>
          </p:nvSpPr>
          <p:spPr bwMode="auto">
            <a:xfrm>
              <a:off x="5344138" y="3748226"/>
              <a:ext cx="1472902" cy="102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fontAlgn="base" hangingPunct="0">
                <a:spcBef>
                  <a:spcPct val="0"/>
                </a:spcBef>
                <a:spcAft>
                  <a:spcPct val="0"/>
                </a:spcAft>
                <a:buNone/>
              </a:pPr>
              <a:r>
                <a:rPr lang="en-US" altLang="en-US" sz="1800" dirty="0" smtClean="0">
                  <a:solidFill>
                    <a:srgbClr val="0066FF"/>
                  </a:solidFill>
                </a:rPr>
                <a:t>A ~ 1.5, </a:t>
              </a:r>
            </a:p>
            <a:p>
              <a:pPr eaLnBrk="0" fontAlgn="base" hangingPunct="0">
                <a:spcBef>
                  <a:spcPct val="0"/>
                </a:spcBef>
                <a:spcAft>
                  <a:spcPct val="0"/>
                </a:spcAft>
                <a:buNone/>
              </a:pPr>
              <a:r>
                <a:rPr lang="en-US" altLang="en-US" sz="1800" dirty="0" smtClean="0">
                  <a:solidFill>
                    <a:srgbClr val="0066FF"/>
                  </a:solidFill>
                  <a:latin typeface="Symbol" pitchFamily="18" charset="2"/>
                </a:rPr>
                <a:t>k </a:t>
              </a:r>
              <a:r>
                <a:rPr lang="en-US" altLang="en-US" sz="1800" dirty="0" smtClean="0">
                  <a:solidFill>
                    <a:srgbClr val="0066FF"/>
                  </a:solidFill>
                </a:rPr>
                <a:t>= 2</a:t>
              </a:r>
              <a:r>
                <a:rPr lang="en-US" altLang="en-US" sz="1800" dirty="0">
                  <a:solidFill>
                    <a:srgbClr val="0066FF"/>
                  </a:solidFill>
                </a:rPr>
                <a:t>-3, </a:t>
              </a:r>
              <a:endParaRPr lang="en-US" altLang="en-US" sz="1800" dirty="0" smtClean="0">
                <a:solidFill>
                  <a:srgbClr val="0066FF"/>
                </a:solidFill>
              </a:endParaRPr>
            </a:p>
            <a:p>
              <a:pPr eaLnBrk="0" fontAlgn="base" hangingPunct="0">
                <a:spcBef>
                  <a:spcPct val="0"/>
                </a:spcBef>
                <a:spcAft>
                  <a:spcPct val="0"/>
                </a:spcAft>
                <a:buNone/>
              </a:pPr>
              <a:r>
                <a:rPr lang="en-US" altLang="en-US" sz="1800" dirty="0" smtClean="0">
                  <a:solidFill>
                    <a:srgbClr val="0066FF"/>
                  </a:solidFill>
                </a:rPr>
                <a:t>q</a:t>
              </a:r>
              <a:r>
                <a:rPr lang="en-US" altLang="en-US" sz="1800" baseline="-25000" dirty="0" smtClean="0">
                  <a:solidFill>
                    <a:srgbClr val="0066FF"/>
                  </a:solidFill>
                </a:rPr>
                <a:t>95 </a:t>
              </a:r>
              <a:r>
                <a:rPr lang="en-US" altLang="en-US" sz="1800" dirty="0" smtClean="0">
                  <a:solidFill>
                    <a:srgbClr val="0066FF"/>
                  </a:solidFill>
                </a:rPr>
                <a:t>= 8</a:t>
              </a:r>
              <a:r>
                <a:rPr lang="en-US" altLang="en-US" sz="1800" dirty="0">
                  <a:solidFill>
                    <a:srgbClr val="0066FF"/>
                  </a:solidFill>
                </a:rPr>
                <a:t>-12, </a:t>
              </a:r>
              <a:endParaRPr lang="en-US" altLang="en-US" sz="1800" dirty="0" smtClean="0">
                <a:solidFill>
                  <a:srgbClr val="0066FF"/>
                </a:solidFill>
              </a:endParaRPr>
            </a:p>
            <a:p>
              <a:pPr eaLnBrk="0" fontAlgn="base" hangingPunct="0">
                <a:spcBef>
                  <a:spcPct val="0"/>
                </a:spcBef>
                <a:spcAft>
                  <a:spcPct val="0"/>
                </a:spcAft>
                <a:buNone/>
              </a:pPr>
              <a:r>
                <a:rPr lang="en-US" altLang="en-US" sz="1800" dirty="0" err="1" smtClean="0">
                  <a:solidFill>
                    <a:srgbClr val="0066FF"/>
                  </a:solidFill>
                  <a:latin typeface="Symbol" pitchFamily="18" charset="2"/>
                </a:rPr>
                <a:t>b</a:t>
              </a:r>
              <a:r>
                <a:rPr lang="en-US" altLang="en-US" sz="1800" baseline="-25000" dirty="0" err="1" smtClean="0">
                  <a:solidFill>
                    <a:srgbClr val="0066FF"/>
                  </a:solidFill>
                </a:rPr>
                <a:t>T</a:t>
              </a:r>
              <a:r>
                <a:rPr lang="en-US" altLang="en-US" sz="1800" baseline="-25000" dirty="0" smtClean="0">
                  <a:solidFill>
                    <a:srgbClr val="0066FF"/>
                  </a:solidFill>
                </a:rPr>
                <a:t> </a:t>
              </a:r>
              <a:r>
                <a:rPr lang="en-US" altLang="en-US" sz="1800" dirty="0" smtClean="0">
                  <a:solidFill>
                    <a:srgbClr val="0066FF"/>
                  </a:solidFill>
                </a:rPr>
                <a:t>= 10</a:t>
              </a:r>
              <a:r>
                <a:rPr lang="en-US" altLang="en-US" sz="1800" dirty="0">
                  <a:solidFill>
                    <a:srgbClr val="0066FF"/>
                  </a:solidFill>
                </a:rPr>
                <a:t>-40%</a:t>
              </a:r>
              <a:r>
                <a:rPr lang="en-US" altLang="en-US" sz="1800" b="1" i="1" dirty="0">
                  <a:solidFill>
                    <a:srgbClr val="1822CD"/>
                  </a:solidFill>
                </a:rPr>
                <a:t> </a:t>
              </a:r>
            </a:p>
          </p:txBody>
        </p:sp>
        <p:sp>
          <p:nvSpPr>
            <p:cNvPr id="2168842" name="Text Box 10"/>
            <p:cNvSpPr txBox="1">
              <a:spLocks noChangeArrowheads="1"/>
            </p:cNvSpPr>
            <p:nvPr/>
          </p:nvSpPr>
          <p:spPr bwMode="auto">
            <a:xfrm>
              <a:off x="1761805" y="649697"/>
              <a:ext cx="1102686" cy="246221"/>
            </a:xfrm>
            <a:prstGeom prst="rect">
              <a:avLst/>
            </a:prstGeom>
            <a:solidFill>
              <a:srgbClr val="EAEAEA"/>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None/>
              </a:pPr>
              <a:r>
                <a:rPr lang="en-US" altLang="en-US" sz="1600" b="1" i="1" dirty="0" err="1">
                  <a:solidFill>
                    <a:srgbClr val="000000"/>
                  </a:solidFill>
                  <a:latin typeface="Helvetica" pitchFamily="-64" charset="0"/>
                </a:rPr>
                <a:t>Tokamak</a:t>
              </a:r>
              <a:endParaRPr lang="en-US" altLang="en-US" sz="1600" b="1" i="1" dirty="0">
                <a:solidFill>
                  <a:srgbClr val="000000"/>
                </a:solidFill>
                <a:latin typeface="Helvetica" pitchFamily="-64" charset="0"/>
              </a:endParaRPr>
            </a:p>
          </p:txBody>
        </p:sp>
        <p:sp>
          <p:nvSpPr>
            <p:cNvPr id="2168843" name="Text Box 11"/>
            <p:cNvSpPr txBox="1">
              <a:spLocks noChangeArrowheads="1"/>
            </p:cNvSpPr>
            <p:nvPr/>
          </p:nvSpPr>
          <p:spPr bwMode="auto">
            <a:xfrm>
              <a:off x="5360402" y="652497"/>
              <a:ext cx="490514" cy="246221"/>
            </a:xfrm>
            <a:prstGeom prst="rect">
              <a:avLst/>
            </a:prstGeom>
            <a:solidFill>
              <a:srgbClr val="EAEAEA"/>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None/>
              </a:pPr>
              <a:r>
                <a:rPr lang="en-US" altLang="en-US" sz="1600" b="1" i="1" dirty="0">
                  <a:solidFill>
                    <a:srgbClr val="000000"/>
                  </a:solidFill>
                  <a:latin typeface="Helvetica" pitchFamily="-64" charset="0"/>
                </a:rPr>
                <a:t>ST</a:t>
              </a:r>
            </a:p>
          </p:txBody>
        </p:sp>
      </p:grpSp>
      <p:sp>
        <p:nvSpPr>
          <p:cNvPr id="12"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480"/>
              </a:lnSpc>
              <a:spcBef>
                <a:spcPct val="0"/>
              </a:spcBef>
              <a:spcAft>
                <a:spcPts val="600"/>
              </a:spcAft>
              <a:buFontTx/>
              <a:buNone/>
            </a:pPr>
            <a:r>
              <a:rPr lang="en-US" altLang="en-US" sz="2400" i="0" dirty="0">
                <a:solidFill>
                  <a:srgbClr val="0816FF"/>
                </a:solidFill>
              </a:rPr>
              <a:t>A </a:t>
            </a:r>
            <a:r>
              <a:rPr lang="en-US" altLang="en-US" sz="2400" i="0" dirty="0" smtClean="0">
                <a:solidFill>
                  <a:srgbClr val="0816FF"/>
                </a:solidFill>
              </a:rPr>
              <a:t>spherical </a:t>
            </a:r>
            <a:r>
              <a:rPr lang="en-US" altLang="en-US" sz="2400" i="0" dirty="0" err="1" smtClean="0">
                <a:solidFill>
                  <a:srgbClr val="0816FF"/>
                </a:solidFill>
              </a:rPr>
              <a:t>tokamak</a:t>
            </a:r>
            <a:r>
              <a:rPr lang="en-US" altLang="en-US" sz="2400" i="0" dirty="0" smtClean="0">
                <a:solidFill>
                  <a:srgbClr val="0816FF"/>
                </a:solidFill>
              </a:rPr>
              <a:t> (ST) is a high beta </a:t>
            </a:r>
            <a:r>
              <a:rPr lang="en-US" altLang="en-US" sz="2400" i="0" dirty="0" err="1" smtClean="0">
                <a:solidFill>
                  <a:srgbClr val="0816FF"/>
                </a:solidFill>
              </a:rPr>
              <a:t>tokamak</a:t>
            </a:r>
            <a:endParaRPr lang="en-US" altLang="en-US" sz="2400" i="0" dirty="0" smtClean="0">
              <a:solidFill>
                <a:srgbClr val="0816FF"/>
              </a:solidFill>
            </a:endParaRPr>
          </a:p>
          <a:p>
            <a:pPr algn="ctr" eaLnBrk="0" hangingPunct="0">
              <a:lnSpc>
                <a:spcPts val="2480"/>
              </a:lnSpc>
              <a:spcBef>
                <a:spcPct val="0"/>
              </a:spcBef>
              <a:spcAft>
                <a:spcPts val="600"/>
              </a:spcAft>
              <a:buFontTx/>
              <a:buNone/>
            </a:pPr>
            <a:r>
              <a:rPr lang="en-US" sz="2400" i="0" dirty="0" smtClean="0">
                <a:solidFill>
                  <a:srgbClr val="FF0000"/>
                </a:solidFill>
                <a:latin typeface="Helvetica Neue" charset="0"/>
              </a:rPr>
              <a:t>Favorable average curvature improves stability at high beta</a:t>
            </a:r>
            <a:endParaRPr lang="en-US" sz="1600" i="0" dirty="0">
              <a:solidFill>
                <a:srgbClr val="FF0000"/>
              </a:solidFill>
              <a:latin typeface="Helvetica Neue" charset="0"/>
            </a:endParaRPr>
          </a:p>
        </p:txBody>
      </p:sp>
      <p:sp>
        <p:nvSpPr>
          <p:cNvPr id="13"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5</a:t>
            </a:fld>
            <a:endParaRPr lang="en-US" sz="1400" b="0" dirty="0">
              <a:latin typeface="Times" charset="0"/>
            </a:endParaRPr>
          </a:p>
        </p:txBody>
      </p:sp>
      <p:sp>
        <p:nvSpPr>
          <p:cNvPr id="62" name="Text Box 4"/>
          <p:cNvSpPr txBox="1">
            <a:spLocks noChangeArrowheads="1"/>
          </p:cNvSpPr>
          <p:nvPr/>
        </p:nvSpPr>
        <p:spPr bwMode="auto">
          <a:xfrm>
            <a:off x="4283192" y="933593"/>
            <a:ext cx="3463808" cy="430887"/>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1600" b="1" dirty="0" err="1" smtClean="0">
                <a:solidFill>
                  <a:srgbClr val="1822CD"/>
                </a:solidFill>
                <a:latin typeface="Helvetica Neue"/>
                <a:cs typeface="Helvetica Neue"/>
              </a:rPr>
              <a:t>Toroidal</a:t>
            </a:r>
            <a:r>
              <a:rPr lang="en-US" altLang="en-US" sz="1600" b="1" dirty="0" smtClean="0">
                <a:solidFill>
                  <a:srgbClr val="1822CD"/>
                </a:solidFill>
                <a:latin typeface="Helvetica Neue"/>
                <a:cs typeface="Helvetica Neue"/>
              </a:rPr>
              <a:t> Beta </a:t>
            </a:r>
            <a:r>
              <a:rPr lang="en-US" altLang="en-US" sz="1600" b="1" dirty="0" err="1" smtClean="0">
                <a:solidFill>
                  <a:srgbClr val="1822CD"/>
                </a:solidFill>
                <a:latin typeface="Symbol" pitchFamily="18" charset="2"/>
              </a:rPr>
              <a:t>b</a:t>
            </a:r>
            <a:r>
              <a:rPr lang="en-US" altLang="en-US" sz="1600" b="1" baseline="-25000" dirty="0" err="1" smtClean="0">
                <a:solidFill>
                  <a:srgbClr val="1822CD"/>
                </a:solidFill>
                <a:latin typeface="Arial" charset="0"/>
              </a:rPr>
              <a:t>T</a:t>
            </a:r>
            <a:r>
              <a:rPr lang="en-US" altLang="en-US" sz="1600" b="1" dirty="0" smtClean="0">
                <a:solidFill>
                  <a:srgbClr val="1822CD"/>
                </a:solidFill>
                <a:latin typeface="Helvetica" pitchFamily="-64" charset="0"/>
              </a:rPr>
              <a:t> </a:t>
            </a:r>
            <a:r>
              <a:rPr lang="en-US" altLang="en-US" sz="1600" b="1" dirty="0">
                <a:solidFill>
                  <a:srgbClr val="1822CD"/>
                </a:solidFill>
                <a:latin typeface="Helvetica" pitchFamily="-64" charset="0"/>
              </a:rPr>
              <a:t>= </a:t>
            </a:r>
            <a:r>
              <a:rPr lang="en-US" altLang="en-US" sz="1600" b="1" dirty="0">
                <a:solidFill>
                  <a:srgbClr val="1822CD"/>
                </a:solidFill>
                <a:latin typeface="Symbol" charset="2"/>
                <a:cs typeface="Symbol" charset="2"/>
                <a:sym typeface="Math1" pitchFamily="2" charset="2"/>
              </a:rPr>
              <a:t></a:t>
            </a:r>
            <a:r>
              <a:rPr lang="en-US" altLang="en-US" sz="1600" b="1" dirty="0">
                <a:solidFill>
                  <a:srgbClr val="1822CD"/>
                </a:solidFill>
                <a:latin typeface="Helvetica" pitchFamily="-64" charset="0"/>
                <a:sym typeface="Math1" pitchFamily="2" charset="2"/>
              </a:rPr>
              <a:t>p</a:t>
            </a:r>
            <a:r>
              <a:rPr lang="en-US" altLang="en-US" sz="1600" b="1" dirty="0">
                <a:solidFill>
                  <a:srgbClr val="1822CD"/>
                </a:solidFill>
                <a:latin typeface="Symbol" charset="2"/>
                <a:cs typeface="Symbol" charset="2"/>
                <a:sym typeface="Math1" pitchFamily="2" charset="2"/>
              </a:rPr>
              <a:t> </a:t>
            </a:r>
            <a:r>
              <a:rPr lang="en-US" altLang="en-US" sz="1600" b="1" dirty="0">
                <a:solidFill>
                  <a:srgbClr val="1822CD"/>
                </a:solidFill>
                <a:latin typeface="Helvetica" pitchFamily="-64" charset="0"/>
                <a:sym typeface="Math1" pitchFamily="2" charset="2"/>
              </a:rPr>
              <a:t>/ (B</a:t>
            </a:r>
            <a:r>
              <a:rPr lang="en-US" altLang="en-US" sz="1600" b="1" baseline="-25000" dirty="0">
                <a:solidFill>
                  <a:srgbClr val="1822CD"/>
                </a:solidFill>
                <a:latin typeface="Helvetica" pitchFamily="-64" charset="0"/>
                <a:sym typeface="Math1" pitchFamily="2" charset="2"/>
              </a:rPr>
              <a:t>T0</a:t>
            </a:r>
            <a:r>
              <a:rPr lang="en-US" altLang="en-US" sz="1600" b="1" baseline="30000" dirty="0">
                <a:solidFill>
                  <a:srgbClr val="1822CD"/>
                </a:solidFill>
                <a:latin typeface="Helvetica" pitchFamily="-64" charset="0"/>
                <a:sym typeface="Math1" pitchFamily="2" charset="2"/>
              </a:rPr>
              <a:t>2</a:t>
            </a:r>
            <a:r>
              <a:rPr lang="en-US" altLang="en-US" sz="1600" b="1" dirty="0">
                <a:solidFill>
                  <a:srgbClr val="1822CD"/>
                </a:solidFill>
                <a:latin typeface="Helvetica" pitchFamily="-64" charset="0"/>
                <a:sym typeface="Math1" pitchFamily="2" charset="2"/>
              </a:rPr>
              <a:t>/ 2</a:t>
            </a:r>
            <a:r>
              <a:rPr lang="en-US" altLang="en-US" sz="1600" b="1" dirty="0">
                <a:solidFill>
                  <a:srgbClr val="1822CD"/>
                </a:solidFill>
                <a:latin typeface="Symbol" pitchFamily="18" charset="2"/>
                <a:sym typeface="Math1" pitchFamily="2" charset="2"/>
              </a:rPr>
              <a:t>m</a:t>
            </a:r>
            <a:r>
              <a:rPr lang="en-US" altLang="en-US" sz="1600" b="1" baseline="-25000" dirty="0">
                <a:solidFill>
                  <a:srgbClr val="1822CD"/>
                </a:solidFill>
                <a:latin typeface="Helvetica" pitchFamily="-64" charset="0"/>
                <a:sym typeface="Math1" pitchFamily="2" charset="2"/>
              </a:rPr>
              <a:t>0</a:t>
            </a:r>
            <a:r>
              <a:rPr lang="en-US" altLang="en-US" sz="1600" b="1" dirty="0" smtClean="0">
                <a:solidFill>
                  <a:srgbClr val="1822CD"/>
                </a:solidFill>
                <a:latin typeface="Helvetica" pitchFamily="-64" charset="0"/>
                <a:sym typeface="Math1" pitchFamily="2" charset="2"/>
              </a:rPr>
              <a:t>)</a:t>
            </a:r>
            <a:endParaRPr lang="en-US" altLang="en-US" sz="1600" b="1" dirty="0">
              <a:solidFill>
                <a:srgbClr val="1822CD"/>
              </a:solidFill>
              <a:latin typeface="Helvetica" pitchFamily="-64" charset="0"/>
              <a:sym typeface="Math1" pitchFamily="2" charset="2"/>
            </a:endParaRPr>
          </a:p>
        </p:txBody>
      </p:sp>
      <p:sp>
        <p:nvSpPr>
          <p:cNvPr id="14" name="Text Box 4"/>
          <p:cNvSpPr txBox="1">
            <a:spLocks noChangeArrowheads="1"/>
          </p:cNvSpPr>
          <p:nvPr/>
        </p:nvSpPr>
        <p:spPr bwMode="auto">
          <a:xfrm>
            <a:off x="0" y="933593"/>
            <a:ext cx="2269142" cy="430887"/>
          </a:xfrm>
          <a:prstGeom prst="rect">
            <a:avLst/>
          </a:prstGeom>
          <a:noFill/>
          <a:ln w="15875" algn="ctr">
            <a:solidFill>
              <a:schemeClr val="tx1"/>
            </a:solidFill>
            <a:miter lim="800000"/>
            <a:headEnd/>
            <a:tailEnd/>
          </a:ln>
          <a:effectLs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1600" b="1" dirty="0">
                <a:solidFill>
                  <a:srgbClr val="FF0000"/>
                </a:solidFill>
                <a:latin typeface="Helvetica" pitchFamily="-64" charset="0"/>
              </a:rPr>
              <a:t>Aspect Ratio A = R</a:t>
            </a:r>
            <a:r>
              <a:rPr lang="en-US" altLang="en-US" sz="1600" b="1" baseline="-25000" dirty="0">
                <a:solidFill>
                  <a:srgbClr val="FF0000"/>
                </a:solidFill>
                <a:latin typeface="Helvetica" pitchFamily="-64" charset="0"/>
              </a:rPr>
              <a:t> </a:t>
            </a:r>
            <a:r>
              <a:rPr lang="en-US" altLang="en-US" sz="1600" b="1" dirty="0" smtClean="0">
                <a:solidFill>
                  <a:srgbClr val="FF0000"/>
                </a:solidFill>
                <a:latin typeface="Helvetica" pitchFamily="-64" charset="0"/>
              </a:rPr>
              <a:t>/a</a:t>
            </a:r>
            <a:endParaRPr lang="en-US" altLang="en-US" sz="1600" i="1" dirty="0">
              <a:solidFill>
                <a:srgbClr val="FF0000"/>
              </a:solidFill>
              <a:latin typeface="Helvetica" pitchFamily="-64" charset="0"/>
            </a:endParaRPr>
          </a:p>
        </p:txBody>
      </p:sp>
      <p:sp>
        <p:nvSpPr>
          <p:cNvPr id="15" name="Text Box 4"/>
          <p:cNvSpPr txBox="1">
            <a:spLocks noChangeArrowheads="1"/>
          </p:cNvSpPr>
          <p:nvPr/>
        </p:nvSpPr>
        <p:spPr bwMode="auto">
          <a:xfrm>
            <a:off x="2247900" y="933593"/>
            <a:ext cx="2026713" cy="430887"/>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1600" b="1" dirty="0" smtClean="0">
                <a:solidFill>
                  <a:srgbClr val="000000"/>
                </a:solidFill>
                <a:latin typeface="Helvetica Neue"/>
                <a:cs typeface="Helvetica Neue"/>
              </a:rPr>
              <a:t>Elongation </a:t>
            </a:r>
            <a:r>
              <a:rPr lang="en-US" altLang="en-US" sz="1600" b="1" dirty="0" smtClean="0">
                <a:solidFill>
                  <a:srgbClr val="000000"/>
                </a:solidFill>
                <a:latin typeface="Symbol" charset="2"/>
                <a:cs typeface="Symbol" charset="2"/>
              </a:rPr>
              <a:t>k</a:t>
            </a:r>
            <a:r>
              <a:rPr lang="en-US" altLang="en-US" sz="1600" b="1" dirty="0" smtClean="0">
                <a:solidFill>
                  <a:srgbClr val="000000"/>
                </a:solidFill>
                <a:latin typeface="Helvetica Neue"/>
                <a:cs typeface="Helvetica Neue"/>
              </a:rPr>
              <a:t> = b/a</a:t>
            </a:r>
            <a:endParaRPr lang="en-US" altLang="en-US" sz="1600" b="1" dirty="0">
              <a:solidFill>
                <a:srgbClr val="000000"/>
              </a:solidFill>
              <a:latin typeface="Helvetica" pitchFamily="-64" charset="0"/>
              <a:sym typeface="Math1" pitchFamily="2" charset="2"/>
            </a:endParaRPr>
          </a:p>
        </p:txBody>
      </p:sp>
    </p:spTree>
    <p:extLst>
      <p:ext uri="{BB962C8B-B14F-4D97-AF65-F5344CB8AC3E}">
        <p14:creationId xmlns:p14="http://schemas.microsoft.com/office/powerpoint/2010/main" val="43554344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3100"/>
              </a:lnSpc>
              <a:spcBef>
                <a:spcPct val="0"/>
              </a:spcBef>
              <a:spcAft>
                <a:spcPts val="600"/>
              </a:spcAft>
              <a:buFontTx/>
              <a:buNone/>
            </a:pPr>
            <a:r>
              <a:rPr lang="en-US" sz="3600" i="0" dirty="0" smtClean="0">
                <a:solidFill>
                  <a:srgbClr val="0816FF"/>
                </a:solidFill>
              </a:rPr>
              <a:t>ST Fusion Power Plants</a:t>
            </a:r>
          </a:p>
          <a:p>
            <a:pPr algn="ctr" eaLnBrk="0" hangingPunct="0">
              <a:lnSpc>
                <a:spcPts val="3100"/>
              </a:lnSpc>
              <a:spcBef>
                <a:spcPct val="0"/>
              </a:spcBef>
              <a:spcAft>
                <a:spcPts val="600"/>
              </a:spcAft>
              <a:buFontTx/>
              <a:buNone/>
            </a:pPr>
            <a:r>
              <a:rPr lang="en-US" sz="2800" i="0" dirty="0" smtClean="0">
                <a:solidFill>
                  <a:srgbClr val="FF0000"/>
                </a:solidFill>
              </a:rPr>
              <a:t>Copper vs. Superconducting Coils</a:t>
            </a:r>
          </a:p>
          <a:p>
            <a:pPr algn="ctr" eaLnBrk="0" hangingPunct="0">
              <a:lnSpc>
                <a:spcPts val="3100"/>
              </a:lnSpc>
              <a:spcBef>
                <a:spcPct val="0"/>
              </a:spcBef>
              <a:spcAft>
                <a:spcPts val="600"/>
              </a:spcAft>
              <a:buFontTx/>
              <a:buNone/>
            </a:pPr>
            <a:endParaRPr lang="en-US" sz="2800" i="0" dirty="0" smtClean="0">
              <a:solidFill>
                <a:srgbClr val="FF0000"/>
              </a:solidFill>
            </a:endParaRPr>
          </a:p>
          <a:p>
            <a:pPr algn="ctr" eaLnBrk="0" hangingPunct="0">
              <a:lnSpc>
                <a:spcPts val="3100"/>
              </a:lnSpc>
              <a:spcBef>
                <a:spcPct val="0"/>
              </a:spcBef>
              <a:spcAft>
                <a:spcPts val="600"/>
              </a:spcAft>
              <a:buFontTx/>
              <a:buNone/>
            </a:pPr>
            <a:endParaRPr lang="en-US" sz="1800" i="0" dirty="0">
              <a:solidFill>
                <a:srgbClr val="0D67FF"/>
              </a:solidFill>
              <a:latin typeface="Helvetica Neue" charset="0"/>
            </a:endParaRPr>
          </a:p>
        </p:txBody>
      </p:sp>
      <p:sp>
        <p:nvSpPr>
          <p:cNvPr id="13" name="TextBox 12"/>
          <p:cNvSpPr txBox="1"/>
          <p:nvPr/>
        </p:nvSpPr>
        <p:spPr>
          <a:xfrm>
            <a:off x="4365840" y="2255531"/>
            <a:ext cx="1501470" cy="566309"/>
          </a:xfrm>
          <a:prstGeom prst="rect">
            <a:avLst/>
          </a:prstGeom>
          <a:noFill/>
        </p:spPr>
        <p:txBody>
          <a:bodyPr wrap="none" rtlCol="0">
            <a:spAutoFit/>
          </a:bodyPr>
          <a:lstStyle/>
          <a:p>
            <a:pPr algn="ctr">
              <a:buNone/>
            </a:pPr>
            <a:r>
              <a:rPr lang="en-US" sz="1400" i="0" dirty="0" smtClean="0"/>
              <a:t>ARIES-ST</a:t>
            </a:r>
          </a:p>
          <a:p>
            <a:pPr algn="ctr">
              <a:buNone/>
            </a:pPr>
            <a:r>
              <a:rPr lang="en-US" sz="1400" i="0" dirty="0" smtClean="0"/>
              <a:t>Cu Power Plant</a:t>
            </a:r>
            <a:endParaRPr lang="en-US" sz="1400" i="0" dirty="0"/>
          </a:p>
        </p:txBody>
      </p:sp>
      <p:sp>
        <p:nvSpPr>
          <p:cNvPr id="14" name="TextBox 13"/>
          <p:cNvSpPr txBox="1"/>
          <p:nvPr/>
        </p:nvSpPr>
        <p:spPr>
          <a:xfrm>
            <a:off x="6605820" y="2255531"/>
            <a:ext cx="2121620" cy="566309"/>
          </a:xfrm>
          <a:prstGeom prst="rect">
            <a:avLst/>
          </a:prstGeom>
          <a:solidFill>
            <a:srgbClr val="FFFFFF"/>
          </a:solidFill>
        </p:spPr>
        <p:txBody>
          <a:bodyPr wrap="square" rtlCol="0">
            <a:spAutoFit/>
          </a:bodyPr>
          <a:lstStyle/>
          <a:p>
            <a:pPr algn="ctr">
              <a:buNone/>
            </a:pPr>
            <a:r>
              <a:rPr lang="en-US" sz="1400" i="0" dirty="0" smtClean="0"/>
              <a:t>JUST </a:t>
            </a:r>
          </a:p>
          <a:p>
            <a:pPr>
              <a:buNone/>
            </a:pPr>
            <a:r>
              <a:rPr lang="en-US" sz="1400" i="0" dirty="0" smtClean="0"/>
              <a:t> SC ST Power Plant</a:t>
            </a:r>
            <a:endParaRPr lang="en-US" sz="1400" i="0" dirty="0"/>
          </a:p>
        </p:txBody>
      </p:sp>
      <p:sp>
        <p:nvSpPr>
          <p:cNvPr id="16"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50</a:t>
            </a:fld>
            <a:endParaRPr lang="en-US" sz="1400" b="0" dirty="0">
              <a:latin typeface="Times" charset="0"/>
            </a:endParaRPr>
          </a:p>
        </p:txBody>
      </p:sp>
      <p:sp>
        <p:nvSpPr>
          <p:cNvPr id="19" name="TextBox 18"/>
          <p:cNvSpPr txBox="1"/>
          <p:nvPr/>
        </p:nvSpPr>
        <p:spPr>
          <a:xfrm>
            <a:off x="4498340" y="5575298"/>
            <a:ext cx="959444" cy="276999"/>
          </a:xfrm>
          <a:prstGeom prst="rect">
            <a:avLst/>
          </a:prstGeom>
          <a:noFill/>
        </p:spPr>
        <p:txBody>
          <a:bodyPr wrap="none" rtlCol="0">
            <a:spAutoFit/>
          </a:bodyPr>
          <a:lstStyle/>
          <a:p>
            <a:pPr>
              <a:buNone/>
            </a:pPr>
            <a:r>
              <a:rPr lang="en-US" dirty="0" smtClean="0"/>
              <a:t>R</a:t>
            </a:r>
            <a:r>
              <a:rPr lang="en-US" baseline="-25000" dirty="0" smtClean="0"/>
              <a:t>0</a:t>
            </a:r>
            <a:r>
              <a:rPr lang="en-US" dirty="0" smtClean="0"/>
              <a:t> ~ 3.2 m</a:t>
            </a:r>
            <a:endParaRPr lang="en-US" dirty="0"/>
          </a:p>
        </p:txBody>
      </p:sp>
      <p:sp>
        <p:nvSpPr>
          <p:cNvPr id="21" name="TextBox 20"/>
          <p:cNvSpPr txBox="1"/>
          <p:nvPr/>
        </p:nvSpPr>
        <p:spPr>
          <a:xfrm>
            <a:off x="7194974" y="5575298"/>
            <a:ext cx="916689" cy="276999"/>
          </a:xfrm>
          <a:prstGeom prst="rect">
            <a:avLst/>
          </a:prstGeom>
          <a:noFill/>
        </p:spPr>
        <p:txBody>
          <a:bodyPr wrap="none" rtlCol="0">
            <a:spAutoFit/>
          </a:bodyPr>
          <a:lstStyle/>
          <a:p>
            <a:pPr>
              <a:buNone/>
            </a:pPr>
            <a:r>
              <a:rPr lang="en-US" dirty="0" smtClean="0"/>
              <a:t>R</a:t>
            </a:r>
            <a:r>
              <a:rPr lang="en-US" baseline="-25000" dirty="0" smtClean="0"/>
              <a:t>0</a:t>
            </a:r>
            <a:r>
              <a:rPr lang="en-US" dirty="0" smtClean="0"/>
              <a:t> ~ 4.5m</a:t>
            </a:r>
            <a:endParaRPr lang="en-US" dirty="0"/>
          </a:p>
        </p:txBody>
      </p:sp>
      <p:sp>
        <p:nvSpPr>
          <p:cNvPr id="22" name="Text Box 1"/>
          <p:cNvSpPr txBox="1">
            <a:spLocks noChangeArrowheads="1"/>
          </p:cNvSpPr>
          <p:nvPr/>
        </p:nvSpPr>
        <p:spPr bwMode="auto">
          <a:xfrm>
            <a:off x="400161" y="4055012"/>
            <a:ext cx="3314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a:buNone/>
            </a:pPr>
            <a:r>
              <a:rPr kumimoji="0" lang="en-US" sz="1400" i="0" u="none" strike="noStrike" cap="none" normalizeH="0" baseline="0" dirty="0" smtClean="0">
                <a:ln>
                  <a:noFill/>
                </a:ln>
                <a:solidFill>
                  <a:schemeClr val="tx1"/>
                </a:solidFill>
                <a:effectLst/>
                <a:latin typeface="+mn-lt"/>
                <a:ea typeface="ÇlÇr ñæí©" charset="0"/>
              </a:rPr>
              <a:t>Coppe</a:t>
            </a:r>
            <a:r>
              <a:rPr lang="en-US" sz="1400" i="0" dirty="0" smtClean="0">
                <a:latin typeface="+mn-lt"/>
                <a:ea typeface="ÇlÇr ñæí©" charset="0"/>
              </a:rPr>
              <a:t>r design – </a:t>
            </a:r>
            <a:r>
              <a:rPr lang="en-US" sz="1400" i="0" dirty="0" smtClean="0">
                <a:solidFill>
                  <a:srgbClr val="0816FF"/>
                </a:solidFill>
                <a:latin typeface="+mn-lt"/>
                <a:ea typeface="ÇlÇr ñæí©" charset="0"/>
              </a:rPr>
              <a:t>Compact but due to larger recirculating power leading to higher fusion power needing aggressive </a:t>
            </a:r>
            <a:r>
              <a:rPr lang="en-US" sz="1400" i="0" dirty="0" err="1" smtClean="0">
                <a:solidFill>
                  <a:srgbClr val="0816FF"/>
                </a:solidFill>
                <a:latin typeface="Symbol" charset="2"/>
                <a:ea typeface="ÇlÇr ñæí©" charset="0"/>
                <a:cs typeface="Symbol" charset="2"/>
              </a:rPr>
              <a:t>b</a:t>
            </a:r>
            <a:r>
              <a:rPr lang="en-US" sz="1400" i="0" baseline="-25000" dirty="0" err="1" smtClean="0">
                <a:solidFill>
                  <a:srgbClr val="0816FF"/>
                </a:solidFill>
                <a:ea typeface="ÇlÇr ñæí©" charset="0"/>
              </a:rPr>
              <a:t>T</a:t>
            </a:r>
            <a:r>
              <a:rPr lang="en-US" sz="1400" i="0" dirty="0">
                <a:solidFill>
                  <a:srgbClr val="0816FF"/>
                </a:solidFill>
                <a:ea typeface="ÇlÇr ñæí©" charset="0"/>
              </a:rPr>
              <a:t>, </a:t>
            </a:r>
            <a:r>
              <a:rPr lang="en-US" sz="1400" i="0" dirty="0" err="1">
                <a:solidFill>
                  <a:srgbClr val="0816FF"/>
                </a:solidFill>
                <a:latin typeface="Symbol" charset="2"/>
                <a:ea typeface="ÇlÇr ñæí©" charset="0"/>
                <a:cs typeface="Symbol" charset="2"/>
              </a:rPr>
              <a:t>b</a:t>
            </a:r>
            <a:r>
              <a:rPr lang="en-US" sz="1400" i="0" baseline="-25000" dirty="0" err="1">
                <a:solidFill>
                  <a:srgbClr val="0816FF"/>
                </a:solidFill>
                <a:ea typeface="ÇlÇr ñæí©" charset="0"/>
              </a:rPr>
              <a:t>N</a:t>
            </a:r>
            <a:r>
              <a:rPr lang="en-US" sz="1400" i="0" dirty="0">
                <a:solidFill>
                  <a:srgbClr val="0816FF"/>
                </a:solidFill>
                <a:ea typeface="ÇlÇr ñæí©" charset="0"/>
              </a:rPr>
              <a:t>, </a:t>
            </a:r>
            <a:r>
              <a:rPr lang="en-US" sz="1400" i="0" dirty="0">
                <a:solidFill>
                  <a:srgbClr val="0816FF"/>
                </a:solidFill>
                <a:latin typeface="Symbol" charset="2"/>
                <a:ea typeface="ÇlÇr ñæí©" charset="0"/>
                <a:cs typeface="Symbol" charset="2"/>
              </a:rPr>
              <a:t>k</a:t>
            </a:r>
            <a:r>
              <a:rPr lang="en-US" sz="1400" i="0" dirty="0" smtClean="0">
                <a:solidFill>
                  <a:srgbClr val="0816FF"/>
                </a:solidFill>
                <a:latin typeface="+mn-lt"/>
                <a:ea typeface="ÇlÇr ñæí©" charset="0"/>
              </a:rPr>
              <a:t>. designs..  </a:t>
            </a:r>
          </a:p>
          <a:p>
            <a:pPr marL="0" marR="0" lvl="0" indent="0" algn="l" defTabSz="914400" rtl="0" eaLnBrk="1" fontAlgn="base" latinLnBrk="0" hangingPunct="1">
              <a:lnSpc>
                <a:spcPct val="100000"/>
              </a:lnSpc>
              <a:spcBef>
                <a:spcPct val="0"/>
              </a:spcBef>
              <a:spcAft>
                <a:spcPct val="0"/>
              </a:spcAft>
              <a:buClrTx/>
              <a:buSzTx/>
              <a:buFontTx/>
              <a:buNone/>
              <a:tabLst/>
            </a:pPr>
            <a:endParaRPr lang="en-US" sz="1400" i="0" dirty="0">
              <a:latin typeface="+mn-lt"/>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1400" i="0" dirty="0" smtClean="0">
                <a:latin typeface="+mn-lt"/>
                <a:ea typeface="ÇlÇr ñæí©" charset="0"/>
              </a:rPr>
              <a:t>SC design – </a:t>
            </a:r>
            <a:r>
              <a:rPr lang="en-US" sz="1400" i="0" dirty="0" smtClean="0">
                <a:solidFill>
                  <a:srgbClr val="0816FF"/>
                </a:solidFill>
                <a:latin typeface="+mn-lt"/>
                <a:ea typeface="ÇlÇr ñæí©" charset="0"/>
              </a:rPr>
              <a:t>Larger size due to SC shielding requirement.  But smaller recirculating power provides more flexibility in design such as operating at lower fusion power, more moderate </a:t>
            </a:r>
            <a:r>
              <a:rPr lang="en-US" sz="1400" i="0" dirty="0" err="1" smtClean="0">
                <a:solidFill>
                  <a:srgbClr val="0816FF"/>
                </a:solidFill>
                <a:latin typeface="Symbol" charset="2"/>
                <a:ea typeface="ÇlÇr ñæí©" charset="0"/>
                <a:cs typeface="Symbol" charset="2"/>
              </a:rPr>
              <a:t>b</a:t>
            </a:r>
            <a:r>
              <a:rPr lang="en-US" sz="1400" i="0" baseline="-25000" dirty="0" err="1" smtClean="0">
                <a:solidFill>
                  <a:srgbClr val="0816FF"/>
                </a:solidFill>
                <a:latin typeface="+mn-lt"/>
                <a:ea typeface="ÇlÇr ñæí©" charset="0"/>
              </a:rPr>
              <a:t>T</a:t>
            </a:r>
            <a:r>
              <a:rPr lang="en-US" sz="1400" i="0" dirty="0" smtClean="0">
                <a:solidFill>
                  <a:srgbClr val="0816FF"/>
                </a:solidFill>
                <a:latin typeface="+mn-lt"/>
                <a:ea typeface="ÇlÇr ñæí©" charset="0"/>
              </a:rPr>
              <a:t>, </a:t>
            </a:r>
            <a:r>
              <a:rPr lang="en-US" sz="1400" i="0" dirty="0" err="1" smtClean="0">
                <a:solidFill>
                  <a:srgbClr val="0816FF"/>
                </a:solidFill>
                <a:latin typeface="Symbol" charset="2"/>
                <a:ea typeface="ÇlÇr ñæí©" charset="0"/>
                <a:cs typeface="Symbol" charset="2"/>
              </a:rPr>
              <a:t>b</a:t>
            </a:r>
            <a:r>
              <a:rPr lang="en-US" sz="1400" i="0" baseline="-25000" dirty="0" err="1" smtClean="0">
                <a:solidFill>
                  <a:srgbClr val="0816FF"/>
                </a:solidFill>
                <a:latin typeface="+mn-lt"/>
                <a:ea typeface="ÇlÇr ñæí©" charset="0"/>
              </a:rPr>
              <a:t>N</a:t>
            </a:r>
            <a:r>
              <a:rPr lang="en-US" sz="1400" i="0" dirty="0" smtClean="0">
                <a:solidFill>
                  <a:srgbClr val="0816FF"/>
                </a:solidFill>
                <a:latin typeface="+mn-lt"/>
                <a:ea typeface="ÇlÇr ñæí©" charset="0"/>
              </a:rPr>
              <a:t>, </a:t>
            </a:r>
            <a:r>
              <a:rPr lang="en-US" sz="1400" i="0" dirty="0" smtClean="0">
                <a:solidFill>
                  <a:srgbClr val="0816FF"/>
                </a:solidFill>
                <a:latin typeface="Symbol" charset="2"/>
                <a:ea typeface="ÇlÇr ñæí©" charset="0"/>
                <a:cs typeface="Symbol" charset="2"/>
              </a:rPr>
              <a:t>k</a:t>
            </a:r>
            <a:r>
              <a:rPr lang="en-US" sz="1400" i="0" dirty="0" smtClean="0">
                <a:solidFill>
                  <a:srgbClr val="0816FF"/>
                </a:solidFill>
                <a:latin typeface="+mn-lt"/>
                <a:ea typeface="ÇlÇr ñæí©" charset="0"/>
              </a:rPr>
              <a:t>, etc.  </a:t>
            </a:r>
            <a:endParaRPr kumimoji="0" lang="en-US" sz="1400" b="0" i="0" u="none" strike="noStrike" cap="none" normalizeH="0" baseline="0" dirty="0">
              <a:ln>
                <a:noFill/>
              </a:ln>
              <a:solidFill>
                <a:srgbClr val="0816FF"/>
              </a:solidFill>
              <a:effectLst/>
              <a:latin typeface="+mn-lt"/>
            </a:endParaRPr>
          </a:p>
        </p:txBody>
      </p:sp>
      <p:pic>
        <p:nvPicPr>
          <p:cNvPr id="23"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53920"/>
            <a:ext cx="3956391" cy="195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4"/>
          <p:cNvSpPr txBox="1">
            <a:spLocks noChangeArrowheads="1"/>
          </p:cNvSpPr>
          <p:nvPr/>
        </p:nvSpPr>
        <p:spPr bwMode="auto">
          <a:xfrm>
            <a:off x="6642100" y="5857972"/>
            <a:ext cx="25019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Y</a:t>
            </a:r>
            <a:r>
              <a:rPr lang="en-US" sz="1200" b="0" i="0" dirty="0">
                <a:latin typeface="+mn-lt"/>
                <a:cs typeface="Times New Roman"/>
              </a:rPr>
              <a:t>. </a:t>
            </a:r>
            <a:r>
              <a:rPr lang="en-US" sz="1200" b="0" i="0" dirty="0" err="1">
                <a:latin typeface="+mn-lt"/>
                <a:cs typeface="Times New Roman"/>
              </a:rPr>
              <a:t>Nagayama</a:t>
            </a:r>
            <a:r>
              <a:rPr lang="en-US" sz="1200" b="0" i="0" dirty="0">
                <a:latin typeface="+mn-lt"/>
                <a:cs typeface="Times New Roman"/>
              </a:rPr>
              <a:t> et al., </a:t>
            </a:r>
            <a:r>
              <a:rPr lang="en-US" sz="1200" b="0" i="0" dirty="0" smtClean="0">
                <a:latin typeface="+mn-lt"/>
                <a:cs typeface="Times New Roman"/>
              </a:rPr>
              <a:t>IEEJ (</a:t>
            </a:r>
            <a:r>
              <a:rPr lang="en-US" sz="1200" b="0" i="0" dirty="0">
                <a:latin typeface="+mn-lt"/>
                <a:cs typeface="Times New Roman"/>
              </a:rPr>
              <a:t>2012</a:t>
            </a:r>
            <a:r>
              <a:rPr lang="en-US" sz="1200" b="0" i="0" dirty="0" smtClean="0">
                <a:latin typeface="+mn-lt"/>
                <a:cs typeface="Times New Roman"/>
              </a:rPr>
              <a:t>)</a:t>
            </a:r>
          </a:p>
          <a:p>
            <a:pPr defTabSz="914400">
              <a:buNone/>
            </a:pPr>
            <a:r>
              <a:rPr lang="en-US" sz="1200" b="0" i="0" dirty="0"/>
              <a:t>B.G. Hong, </a:t>
            </a:r>
            <a:r>
              <a:rPr lang="en-US" sz="1200" b="0" i="0" dirty="0" smtClean="0"/>
              <a:t>Yet </a:t>
            </a:r>
            <a:r>
              <a:rPr lang="en-US" sz="1200" b="0" i="0" dirty="0" err="1"/>
              <a:t>al</a:t>
            </a:r>
            <a:r>
              <a:rPr lang="en-US" sz="1200" b="0" i="0" dirty="0" err="1" smtClean="0"/>
              <a:t>.,NF</a:t>
            </a:r>
            <a:r>
              <a:rPr lang="en-US" sz="1200" b="0" i="0" dirty="0" smtClean="0"/>
              <a:t> (</a:t>
            </a:r>
            <a:r>
              <a:rPr lang="en-US" sz="1200" b="0" i="0" dirty="0"/>
              <a:t>2011</a:t>
            </a:r>
            <a:r>
              <a:rPr lang="en-US" sz="1200" b="0" i="0" dirty="0" smtClean="0"/>
              <a:t>) </a:t>
            </a:r>
            <a:r>
              <a:rPr lang="en-US" sz="1200" b="0" i="0" dirty="0" smtClean="0">
                <a:latin typeface="+mn-lt"/>
                <a:cs typeface="Times New Roman"/>
              </a:rPr>
              <a:t> </a:t>
            </a:r>
          </a:p>
          <a:p>
            <a:pPr defTabSz="914400">
              <a:buNone/>
            </a:pPr>
            <a:r>
              <a:rPr lang="en-US" sz="1200" b="0" i="0" dirty="0" smtClean="0">
                <a:latin typeface="+mn-lt"/>
                <a:cs typeface="Times New Roman"/>
              </a:rPr>
              <a:t>K. </a:t>
            </a:r>
            <a:r>
              <a:rPr lang="en-US" sz="1200" b="0" i="0" dirty="0" err="1" smtClean="0">
                <a:latin typeface="+mn-lt"/>
                <a:cs typeface="Times New Roman"/>
              </a:rPr>
              <a:t>Gi</a:t>
            </a:r>
            <a:r>
              <a:rPr lang="en-US" sz="1200" b="0" i="0" dirty="0" smtClean="0">
                <a:latin typeface="+mn-lt"/>
                <a:cs typeface="Times New Roman"/>
              </a:rPr>
              <a:t> IAEA(2014) </a:t>
            </a:r>
            <a:endParaRPr lang="en-US" sz="1200" b="0" i="0" dirty="0">
              <a:latin typeface="+mn-lt"/>
              <a:cs typeface="Times New Roman"/>
            </a:endParaRPr>
          </a:p>
          <a:p>
            <a:pPr defTabSz="914400">
              <a:buNone/>
            </a:pPr>
            <a:endParaRPr lang="en-US" sz="1200" b="0" i="0" dirty="0">
              <a:latin typeface="+mn-lt"/>
              <a:cs typeface="Times New Roman"/>
            </a:endParaRPr>
          </a:p>
          <a:p>
            <a:pPr defTabSz="914400">
              <a:buNone/>
            </a:pPr>
            <a:endParaRPr lang="en-US" sz="1200" b="0" i="0" dirty="0">
              <a:latin typeface="+mn-lt"/>
              <a:cs typeface="Times New Roman"/>
            </a:endParaRPr>
          </a:p>
        </p:txBody>
      </p:sp>
      <p:pic>
        <p:nvPicPr>
          <p:cNvPr id="25" name="Picture 24"/>
          <p:cNvPicPr>
            <a:picLocks noChangeAspect="1"/>
          </p:cNvPicPr>
          <p:nvPr/>
        </p:nvPicPr>
        <p:blipFill>
          <a:blip r:embed="rId3"/>
          <a:stretch>
            <a:fillRect/>
          </a:stretch>
        </p:blipFill>
        <p:spPr>
          <a:xfrm>
            <a:off x="6649507" y="2966305"/>
            <a:ext cx="2013693" cy="2395306"/>
          </a:xfrm>
          <a:prstGeom prst="rect">
            <a:avLst/>
          </a:prstGeom>
        </p:spPr>
      </p:pic>
      <p:sp>
        <p:nvSpPr>
          <p:cNvPr id="27" name="Text Box 2"/>
          <p:cNvSpPr txBox="1">
            <a:spLocks noChangeArrowheads="1"/>
          </p:cNvSpPr>
          <p:nvPr/>
        </p:nvSpPr>
        <p:spPr bwMode="auto">
          <a:xfrm>
            <a:off x="3863972" y="5832572"/>
            <a:ext cx="248602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F</a:t>
            </a:r>
            <a:r>
              <a:rPr lang="en-US" sz="1200" b="0" i="0" dirty="0">
                <a:latin typeface="+mn-lt"/>
                <a:cs typeface="Times New Roman"/>
              </a:rPr>
              <a:t>. </a:t>
            </a:r>
            <a:r>
              <a:rPr lang="en-US" sz="1200" b="0" i="0" dirty="0" err="1">
                <a:latin typeface="+mn-lt"/>
                <a:cs typeface="Times New Roman"/>
              </a:rPr>
              <a:t>Najmabadi</a:t>
            </a:r>
            <a:r>
              <a:rPr lang="en-US" sz="1200" b="0" i="0" dirty="0">
                <a:latin typeface="+mn-lt"/>
                <a:cs typeface="Times New Roman"/>
              </a:rPr>
              <a:t> et al., </a:t>
            </a:r>
            <a:r>
              <a:rPr lang="en-US" sz="1200" b="0" i="0" dirty="0" smtClean="0">
                <a:latin typeface="+mn-lt"/>
                <a:cs typeface="Times New Roman"/>
              </a:rPr>
              <a:t>FED (</a:t>
            </a:r>
            <a:r>
              <a:rPr lang="en-US" sz="1200" b="0" i="0" dirty="0">
                <a:latin typeface="+mn-lt"/>
                <a:cs typeface="Times New Roman"/>
              </a:rPr>
              <a:t>2003</a:t>
            </a:r>
            <a:r>
              <a:rPr lang="en-US" sz="1200" b="0" i="0" dirty="0" smtClean="0">
                <a:latin typeface="+mn-lt"/>
                <a:cs typeface="Times New Roman"/>
              </a:rPr>
              <a:t>)</a:t>
            </a:r>
          </a:p>
          <a:p>
            <a:pPr defTabSz="914400">
              <a:buNone/>
            </a:pPr>
            <a:r>
              <a:rPr lang="en-US" sz="1200" b="0" i="0" dirty="0" smtClean="0"/>
              <a:t>H</a:t>
            </a:r>
            <a:r>
              <a:rPr lang="en-US" sz="1200" b="0" i="0" dirty="0"/>
              <a:t>. R. Wilson, </a:t>
            </a:r>
            <a:r>
              <a:rPr lang="en-US" sz="1200" b="0" i="0" dirty="0" smtClean="0"/>
              <a:t>et </a:t>
            </a:r>
            <a:r>
              <a:rPr lang="en-US" sz="1200" b="0" i="0" dirty="0"/>
              <a:t>al., </a:t>
            </a:r>
            <a:r>
              <a:rPr lang="en-US" sz="1200" b="0" i="0" dirty="0" smtClean="0"/>
              <a:t>NF </a:t>
            </a:r>
            <a:r>
              <a:rPr lang="en-US" sz="1200" b="0" i="0" dirty="0"/>
              <a:t>(2004</a:t>
            </a:r>
            <a:r>
              <a:rPr lang="en-US" sz="1200" b="0" i="0" dirty="0" smtClean="0"/>
              <a:t>) </a:t>
            </a:r>
            <a:r>
              <a:rPr lang="en-US" sz="1200" b="0" i="0" dirty="0" smtClean="0">
                <a:latin typeface="+mn-lt"/>
                <a:cs typeface="Times New Roman"/>
              </a:rPr>
              <a:t> </a:t>
            </a:r>
          </a:p>
        </p:txBody>
      </p:sp>
      <p:sp>
        <p:nvSpPr>
          <p:cNvPr id="15" name="TextBox 14"/>
          <p:cNvSpPr txBox="1"/>
          <p:nvPr/>
        </p:nvSpPr>
        <p:spPr>
          <a:xfrm>
            <a:off x="254000" y="958790"/>
            <a:ext cx="8712200" cy="769441"/>
          </a:xfrm>
          <a:prstGeom prst="rect">
            <a:avLst/>
          </a:prstGeom>
          <a:solidFill>
            <a:schemeClr val="accent1">
              <a:lumMod val="20000"/>
              <a:lumOff val="80000"/>
            </a:schemeClr>
          </a:solidFill>
          <a:ln>
            <a:solidFill>
              <a:schemeClr val="tx1"/>
            </a:solidFill>
          </a:ln>
        </p:spPr>
        <p:txBody>
          <a:bodyPr wrap="square" rtlCol="0">
            <a:spAutoFit/>
          </a:bodyPr>
          <a:lstStyle/>
          <a:p>
            <a:pPr>
              <a:buNone/>
            </a:pPr>
            <a:r>
              <a:rPr lang="en-US" sz="2000" i="0" dirty="0">
                <a:solidFill>
                  <a:schemeClr val="tx1"/>
                </a:solidFill>
              </a:rPr>
              <a:t>Nearly fully self-sustained ST/</a:t>
            </a:r>
            <a:r>
              <a:rPr lang="en-US" sz="2000" i="0" dirty="0" err="1" smtClean="0">
                <a:solidFill>
                  <a:schemeClr val="tx1"/>
                </a:solidFill>
              </a:rPr>
              <a:t>Tokamal</a:t>
            </a:r>
            <a:r>
              <a:rPr lang="en-US" sz="2000" i="0" dirty="0" smtClean="0">
                <a:solidFill>
                  <a:schemeClr val="tx1"/>
                </a:solidFill>
              </a:rPr>
              <a:t> </a:t>
            </a:r>
            <a:r>
              <a:rPr lang="en-US" sz="2000" i="0" dirty="0">
                <a:solidFill>
                  <a:schemeClr val="tx1"/>
                </a:solidFill>
              </a:rPr>
              <a:t>reactor requires high </a:t>
            </a:r>
            <a:r>
              <a:rPr lang="en-US" sz="2000" i="0" dirty="0">
                <a:solidFill>
                  <a:schemeClr val="tx1"/>
                </a:solidFill>
                <a:latin typeface="Symbol" charset="2"/>
                <a:cs typeface="Symbol" charset="2"/>
              </a:rPr>
              <a:t>k</a:t>
            </a:r>
            <a:r>
              <a:rPr lang="en-US" sz="2000" i="0" dirty="0">
                <a:solidFill>
                  <a:schemeClr val="tx1"/>
                </a:solidFill>
              </a:rPr>
              <a:t> and </a:t>
            </a:r>
            <a:r>
              <a:rPr lang="en-US" sz="2000" i="0" dirty="0" err="1">
                <a:solidFill>
                  <a:schemeClr val="tx1"/>
                </a:solidFill>
                <a:latin typeface="Symbol" charset="2"/>
                <a:cs typeface="Symbol" charset="2"/>
              </a:rPr>
              <a:t>b</a:t>
            </a:r>
            <a:r>
              <a:rPr lang="en-US" sz="2000" i="0" baseline="-25000" dirty="0" err="1">
                <a:solidFill>
                  <a:schemeClr val="tx1"/>
                </a:solidFill>
              </a:rPr>
              <a:t>N</a:t>
            </a:r>
            <a:r>
              <a:rPr lang="en-US" sz="2000" i="0" dirty="0">
                <a:solidFill>
                  <a:schemeClr val="tx1"/>
                </a:solidFill>
              </a:rPr>
              <a:t> </a:t>
            </a:r>
            <a:endParaRPr lang="en-US" sz="2000" dirty="0">
              <a:solidFill>
                <a:schemeClr val="tx1"/>
              </a:solidFill>
            </a:endParaRPr>
          </a:p>
          <a:p>
            <a:pPr>
              <a:buNone/>
            </a:pPr>
            <a:r>
              <a:rPr lang="en-US" sz="2000" dirty="0" err="1" smtClean="0"/>
              <a:t>f</a:t>
            </a:r>
            <a:r>
              <a:rPr lang="en-US" sz="2000" baseline="-25000" dirty="0" err="1" smtClean="0"/>
              <a:t>BS</a:t>
            </a:r>
            <a:r>
              <a:rPr lang="en-US" sz="2000" baseline="-25000" dirty="0" smtClean="0">
                <a:latin typeface="Symbol" charset="2"/>
                <a:cs typeface="Symbol" charset="2"/>
              </a:rPr>
              <a:t> </a:t>
            </a:r>
            <a:r>
              <a:rPr lang="en-US" sz="2000" dirty="0">
                <a:latin typeface="Symbol" charset="2"/>
                <a:cs typeface="Symbol" charset="2"/>
              </a:rPr>
              <a:t>º </a:t>
            </a:r>
            <a:r>
              <a:rPr lang="en-US" sz="2000" dirty="0"/>
              <a:t>I</a:t>
            </a:r>
            <a:r>
              <a:rPr lang="en-US" sz="2000" baseline="-25000" dirty="0"/>
              <a:t>BS</a:t>
            </a:r>
            <a:r>
              <a:rPr lang="en-US" sz="2000" dirty="0"/>
              <a:t> / </a:t>
            </a:r>
            <a:r>
              <a:rPr lang="en-US" sz="2000" dirty="0" err="1"/>
              <a:t>I</a:t>
            </a:r>
            <a:r>
              <a:rPr lang="en-US" sz="2000" baseline="-25000" dirty="0" err="1"/>
              <a:t>p</a:t>
            </a:r>
            <a:r>
              <a:rPr lang="en-US" sz="2000" dirty="0"/>
              <a:t> = C</a:t>
            </a:r>
            <a:r>
              <a:rPr lang="en-US" sz="2000" baseline="-25000" dirty="0"/>
              <a:t>BS</a:t>
            </a:r>
            <a:r>
              <a:rPr lang="en-US" sz="2000" dirty="0"/>
              <a:t> </a:t>
            </a:r>
            <a:r>
              <a:rPr lang="en-US" sz="2000" dirty="0" err="1">
                <a:latin typeface="Symbol" charset="2"/>
                <a:cs typeface="Symbol" charset="2"/>
              </a:rPr>
              <a:t>b</a:t>
            </a:r>
            <a:r>
              <a:rPr lang="en-US" sz="2000" baseline="-25000" dirty="0" err="1" smtClean="0"/>
              <a:t>p</a:t>
            </a:r>
            <a:r>
              <a:rPr lang="en-US" sz="2000" dirty="0" smtClean="0"/>
              <a:t> </a:t>
            </a:r>
            <a:r>
              <a:rPr lang="en-US" sz="2000" dirty="0"/>
              <a:t>/ A</a:t>
            </a:r>
            <a:r>
              <a:rPr lang="en-US" sz="2000" baseline="30000" dirty="0"/>
              <a:t>0.5</a:t>
            </a:r>
            <a:r>
              <a:rPr lang="en-US" sz="2000" dirty="0"/>
              <a:t> = (C</a:t>
            </a:r>
            <a:r>
              <a:rPr lang="en-US" sz="2000" baseline="-25000" dirty="0"/>
              <a:t>BS</a:t>
            </a:r>
            <a:r>
              <a:rPr lang="en-US" sz="2000" dirty="0"/>
              <a:t>/20) A</a:t>
            </a:r>
            <a:r>
              <a:rPr lang="en-US" sz="2000" baseline="30000" dirty="0"/>
              <a:t>0.5</a:t>
            </a:r>
            <a:r>
              <a:rPr lang="en-US" sz="2000" dirty="0"/>
              <a:t> q* </a:t>
            </a:r>
            <a:r>
              <a:rPr lang="en-US" sz="2000" dirty="0" err="1">
                <a:latin typeface="Symbol" charset="2"/>
                <a:cs typeface="Symbol" charset="2"/>
              </a:rPr>
              <a:t>b</a:t>
            </a:r>
            <a:r>
              <a:rPr lang="en-US" sz="2000" baseline="-25000" dirty="0" err="1" smtClean="0"/>
              <a:t>N</a:t>
            </a:r>
            <a:r>
              <a:rPr lang="en-US" sz="2000" baseline="-25000" dirty="0" smtClean="0"/>
              <a:t> </a:t>
            </a:r>
            <a:r>
              <a:rPr lang="en-US" sz="2000" dirty="0" smtClean="0"/>
              <a:t> </a:t>
            </a:r>
            <a:r>
              <a:rPr lang="en-US" sz="2000" dirty="0">
                <a:latin typeface="Symbol" charset="2"/>
                <a:cs typeface="Symbol" charset="2"/>
              </a:rPr>
              <a:t>µ</a:t>
            </a:r>
            <a:r>
              <a:rPr lang="en-US" sz="2000" dirty="0"/>
              <a:t> A</a:t>
            </a:r>
            <a:r>
              <a:rPr lang="en-US" sz="2000" baseline="30000" dirty="0"/>
              <a:t>5</a:t>
            </a:r>
            <a:r>
              <a:rPr lang="en-US" sz="2000" dirty="0"/>
              <a:t> (1</a:t>
            </a:r>
            <a:r>
              <a:rPr lang="en-US" sz="2000" dirty="0" smtClean="0"/>
              <a:t>+</a:t>
            </a:r>
            <a:r>
              <a:rPr lang="en-US" sz="2000" dirty="0">
                <a:latin typeface="Symbol" charset="2"/>
                <a:cs typeface="Symbol" charset="2"/>
              </a:rPr>
              <a:t>k</a:t>
            </a:r>
            <a:r>
              <a:rPr lang="en-US" sz="2000" baseline="30000" dirty="0" smtClean="0"/>
              <a:t>2</a:t>
            </a:r>
            <a:r>
              <a:rPr lang="en-US" sz="2000" dirty="0"/>
              <a:t>) </a:t>
            </a:r>
            <a:r>
              <a:rPr lang="en-US" sz="2000" dirty="0">
                <a:latin typeface="Symbol" charset="2"/>
                <a:cs typeface="Symbol" charset="2"/>
              </a:rPr>
              <a:t>b</a:t>
            </a:r>
            <a:r>
              <a:rPr lang="en-US" sz="2000" baseline="-25000" dirty="0" smtClean="0"/>
              <a:t>N</a:t>
            </a:r>
            <a:r>
              <a:rPr lang="en-US" sz="2000" baseline="30000" dirty="0" smtClean="0"/>
              <a:t>2</a:t>
            </a:r>
            <a:r>
              <a:rPr lang="en-US" sz="2000" dirty="0"/>
              <a:t>/ </a:t>
            </a:r>
            <a:r>
              <a:rPr lang="en-US" sz="2000" dirty="0" err="1">
                <a:latin typeface="Symbol" charset="2"/>
                <a:cs typeface="Symbol" charset="2"/>
              </a:rPr>
              <a:t>b</a:t>
            </a:r>
            <a:r>
              <a:rPr lang="en-US" sz="2000" baseline="-25000" dirty="0" err="1" smtClean="0"/>
              <a:t>T</a:t>
            </a:r>
            <a:r>
              <a:rPr lang="en-US" sz="2000" dirty="0" smtClean="0"/>
              <a:t> </a:t>
            </a:r>
            <a:endParaRPr lang="en-US" sz="2000" dirty="0"/>
          </a:p>
        </p:txBody>
      </p:sp>
      <p:pic>
        <p:nvPicPr>
          <p:cNvPr id="2" name="Picture 1"/>
          <p:cNvPicPr>
            <a:picLocks noChangeAspect="1"/>
          </p:cNvPicPr>
          <p:nvPr/>
        </p:nvPicPr>
        <p:blipFill>
          <a:blip r:embed="rId4"/>
          <a:stretch>
            <a:fillRect/>
          </a:stretch>
        </p:blipFill>
        <p:spPr>
          <a:xfrm>
            <a:off x="3930517" y="2952231"/>
            <a:ext cx="2470283" cy="2496069"/>
          </a:xfrm>
          <a:prstGeom prst="rect">
            <a:avLst/>
          </a:prstGeom>
        </p:spPr>
      </p:pic>
      <p:sp>
        <p:nvSpPr>
          <p:cNvPr id="3" name="TextBox 2"/>
          <p:cNvSpPr txBox="1"/>
          <p:nvPr/>
        </p:nvSpPr>
        <p:spPr>
          <a:xfrm>
            <a:off x="254000" y="1803400"/>
            <a:ext cx="8691606" cy="338554"/>
          </a:xfrm>
          <a:prstGeom prst="rect">
            <a:avLst/>
          </a:prstGeom>
          <a:solidFill>
            <a:schemeClr val="accent1">
              <a:lumMod val="20000"/>
              <a:lumOff val="80000"/>
            </a:schemeClr>
          </a:solidFill>
          <a:ln>
            <a:solidFill>
              <a:srgbClr val="000000"/>
            </a:solidFill>
          </a:ln>
        </p:spPr>
        <p:txBody>
          <a:bodyPr wrap="none" rtlCol="0">
            <a:spAutoFit/>
          </a:bodyPr>
          <a:lstStyle/>
          <a:p>
            <a:pPr>
              <a:buNone/>
            </a:pPr>
            <a:r>
              <a:rPr lang="en-US" sz="1600" i="0" dirty="0" smtClean="0">
                <a:solidFill>
                  <a:srgbClr val="FF0000"/>
                </a:solidFill>
              </a:rPr>
              <a:t>All of the ST power plant designs have  q</a:t>
            </a:r>
            <a:r>
              <a:rPr lang="en-US" sz="1600" i="0" baseline="-25000" dirty="0" smtClean="0">
                <a:solidFill>
                  <a:srgbClr val="FF0000"/>
                </a:solidFill>
              </a:rPr>
              <a:t>95</a:t>
            </a:r>
            <a:r>
              <a:rPr lang="en-US" sz="1600" i="0" dirty="0" smtClean="0">
                <a:solidFill>
                  <a:srgbClr val="FF0000"/>
                </a:solidFill>
              </a:rPr>
              <a:t> ~ 10 which could give needed MHD stability </a:t>
            </a:r>
            <a:endParaRPr lang="en-US" sz="1600" i="0" dirty="0">
              <a:solidFill>
                <a:srgbClr val="FF0000"/>
              </a:solidFill>
            </a:endParaRPr>
          </a:p>
        </p:txBody>
      </p:sp>
    </p:spTree>
    <p:extLst>
      <p:ext uri="{BB962C8B-B14F-4D97-AF65-F5344CB8AC3E}">
        <p14:creationId xmlns:p14="http://schemas.microsoft.com/office/powerpoint/2010/main" val="2282616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8"/>
          <p:cNvSpPr>
            <a:spLocks noChangeArrowheads="1"/>
          </p:cNvSpPr>
          <p:nvPr/>
        </p:nvSpPr>
        <p:spPr bwMode="auto">
          <a:xfrm>
            <a:off x="7881303" y="2947670"/>
            <a:ext cx="661511" cy="130017"/>
          </a:xfrm>
          <a:prstGeom prst="rect">
            <a:avLst/>
          </a:prstGeom>
          <a:solidFill>
            <a:schemeClr val="bg1"/>
          </a:solidFill>
          <a:ln w="9525">
            <a:noFill/>
            <a:miter lim="800000"/>
            <a:headEnd/>
            <a:tailEnd/>
          </a:ln>
        </p:spPr>
        <p:txBody>
          <a:bodyPr wrap="none" anchor="ctr"/>
          <a:lstStyle/>
          <a:p>
            <a:pPr>
              <a:buNone/>
            </a:pPr>
            <a:endParaRPr lang="en-US"/>
          </a:p>
        </p:txBody>
      </p:sp>
      <p:sp>
        <p:nvSpPr>
          <p:cNvPr id="131" name="Rectangle 9"/>
          <p:cNvSpPr>
            <a:spLocks noChangeArrowheads="1"/>
          </p:cNvSpPr>
          <p:nvPr/>
        </p:nvSpPr>
        <p:spPr bwMode="auto">
          <a:xfrm>
            <a:off x="7919877" y="4220686"/>
            <a:ext cx="661512" cy="130016"/>
          </a:xfrm>
          <a:prstGeom prst="rect">
            <a:avLst/>
          </a:prstGeom>
          <a:solidFill>
            <a:schemeClr val="bg1"/>
          </a:solidFill>
          <a:ln w="9525">
            <a:noFill/>
            <a:miter lim="800000"/>
            <a:headEnd/>
            <a:tailEnd/>
          </a:ln>
        </p:spPr>
        <p:txBody>
          <a:bodyPr wrap="none" anchor="ctr"/>
          <a:lstStyle/>
          <a:p>
            <a:pPr>
              <a:buNone/>
            </a:pPr>
            <a:endParaRPr lang="en-US"/>
          </a:p>
        </p:txBody>
      </p:sp>
      <p:sp>
        <p:nvSpPr>
          <p:cNvPr id="67"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0"/>
              </a:spcAft>
              <a:buNone/>
            </a:pPr>
            <a:r>
              <a:rPr lang="en-US" sz="2800" i="0" dirty="0" smtClean="0">
                <a:solidFill>
                  <a:srgbClr val="0816FF"/>
                </a:solidFill>
              </a:rPr>
              <a:t> Non-conventional ST Fusion Power Reactors</a:t>
            </a:r>
          </a:p>
          <a:p>
            <a:pPr algn="ctr" eaLnBrk="0" hangingPunct="0">
              <a:lnSpc>
                <a:spcPts val="2980"/>
              </a:lnSpc>
              <a:spcBef>
                <a:spcPct val="0"/>
              </a:spcBef>
              <a:spcAft>
                <a:spcPts val="0"/>
              </a:spcAft>
              <a:buNone/>
            </a:pPr>
            <a:r>
              <a:rPr lang="en-US" sz="2400" i="0" dirty="0" smtClean="0">
                <a:solidFill>
                  <a:srgbClr val="FF0000"/>
                </a:solidFill>
                <a:latin typeface="Helvetica Neue" charset="0"/>
              </a:rPr>
              <a:t>Taking advantage of compact and light weight ST fusion core</a:t>
            </a:r>
            <a:endParaRPr lang="en-US" sz="2400" i="0" dirty="0">
              <a:solidFill>
                <a:srgbClr val="FF0000"/>
              </a:solidFill>
              <a:latin typeface="Helvetica Neue" charset="0"/>
            </a:endParaRPr>
          </a:p>
        </p:txBody>
      </p:sp>
      <p:sp>
        <p:nvSpPr>
          <p:cNvPr id="6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51</a:t>
            </a:fld>
            <a:endParaRPr lang="en-US" sz="1400" b="0" dirty="0">
              <a:latin typeface="Times" charset="0"/>
            </a:endParaRPr>
          </a:p>
        </p:txBody>
      </p:sp>
      <p:pic>
        <p:nvPicPr>
          <p:cNvPr id="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18" y="2017062"/>
            <a:ext cx="2389782" cy="26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 Box 4"/>
          <p:cNvSpPr txBox="1">
            <a:spLocks noChangeArrowheads="1"/>
          </p:cNvSpPr>
          <p:nvPr/>
        </p:nvSpPr>
        <p:spPr bwMode="auto">
          <a:xfrm>
            <a:off x="144934" y="6059537"/>
            <a:ext cx="2991966" cy="39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M</a:t>
            </a:r>
            <a:r>
              <a:rPr lang="en-US" sz="1200" b="0" i="0" dirty="0">
                <a:latin typeface="+mn-lt"/>
                <a:cs typeface="Times New Roman"/>
              </a:rPr>
              <a:t>. </a:t>
            </a:r>
            <a:r>
              <a:rPr lang="en-US" sz="1200" b="0" i="0" dirty="0" err="1">
                <a:latin typeface="+mn-lt"/>
                <a:cs typeface="Times New Roman"/>
              </a:rPr>
              <a:t>Kotschenreuther</a:t>
            </a:r>
            <a:r>
              <a:rPr lang="en-US" sz="1200" b="0" i="0" dirty="0">
                <a:latin typeface="+mn-lt"/>
                <a:cs typeface="Times New Roman"/>
              </a:rPr>
              <a:t> et al., </a:t>
            </a:r>
            <a:r>
              <a:rPr lang="en-US" sz="1200" b="0" i="0" dirty="0" smtClean="0">
                <a:latin typeface="+mn-lt"/>
                <a:cs typeface="Times New Roman"/>
              </a:rPr>
              <a:t>FE&amp;D  </a:t>
            </a:r>
            <a:r>
              <a:rPr lang="en-US" sz="1200" b="0" i="0" dirty="0">
                <a:latin typeface="+mn-lt"/>
                <a:cs typeface="Times New Roman"/>
              </a:rPr>
              <a:t>(2009</a:t>
            </a:r>
            <a:r>
              <a:rPr lang="en-US" sz="1200" b="0" i="0" dirty="0" smtClean="0">
                <a:latin typeface="+mn-lt"/>
                <a:cs typeface="Times New Roman"/>
              </a:rPr>
              <a:t>). </a:t>
            </a:r>
            <a:endParaRPr lang="en-US" sz="1200" b="0" i="0" dirty="0">
              <a:latin typeface="+mn-lt"/>
              <a:cs typeface="Times New Roman"/>
            </a:endParaRPr>
          </a:p>
        </p:txBody>
      </p:sp>
      <p:grpSp>
        <p:nvGrpSpPr>
          <p:cNvPr id="26" name="Group 25"/>
          <p:cNvGrpSpPr/>
          <p:nvPr/>
        </p:nvGrpSpPr>
        <p:grpSpPr>
          <a:xfrm>
            <a:off x="5671302" y="949964"/>
            <a:ext cx="3612396" cy="5408476"/>
            <a:chOff x="6396193" y="3233211"/>
            <a:chExt cx="2065442" cy="3092377"/>
          </a:xfrm>
        </p:grpSpPr>
        <p:pic>
          <p:nvPicPr>
            <p:cNvPr id="2" name="Picture 1"/>
            <p:cNvPicPr>
              <a:picLocks noChangeAspect="1"/>
            </p:cNvPicPr>
            <p:nvPr/>
          </p:nvPicPr>
          <p:blipFill>
            <a:blip r:embed="rId3"/>
            <a:stretch>
              <a:fillRect/>
            </a:stretch>
          </p:blipFill>
          <p:spPr>
            <a:xfrm>
              <a:off x="6396193" y="4869809"/>
              <a:ext cx="1985566" cy="1090541"/>
            </a:xfrm>
            <a:prstGeom prst="rect">
              <a:avLst/>
            </a:prstGeom>
          </p:spPr>
        </p:pic>
        <p:sp>
          <p:nvSpPr>
            <p:cNvPr id="3" name="TextBox 2"/>
            <p:cNvSpPr txBox="1"/>
            <p:nvPr/>
          </p:nvSpPr>
          <p:spPr>
            <a:xfrm>
              <a:off x="6791722" y="3233211"/>
              <a:ext cx="1117877" cy="211171"/>
            </a:xfrm>
            <a:prstGeom prst="rect">
              <a:avLst/>
            </a:prstGeom>
            <a:noFill/>
          </p:spPr>
          <p:txBody>
            <a:bodyPr wrap="none" rtlCol="0">
              <a:spAutoFit/>
            </a:bodyPr>
            <a:lstStyle/>
            <a:p>
              <a:pPr>
                <a:buNone/>
              </a:pPr>
              <a:r>
                <a:rPr lang="en-US" sz="1800" i="0" dirty="0" smtClean="0">
                  <a:solidFill>
                    <a:srgbClr val="000000"/>
                  </a:solidFill>
                </a:rPr>
                <a:t>The Discovery II</a:t>
              </a:r>
              <a:endParaRPr lang="en-US" sz="1800" i="0" dirty="0">
                <a:solidFill>
                  <a:srgbClr val="000000"/>
                </a:solidFill>
              </a:endParaRPr>
            </a:p>
          </p:txBody>
        </p:sp>
        <p:sp>
          <p:nvSpPr>
            <p:cNvPr id="74" name="TextBox 73"/>
            <p:cNvSpPr txBox="1"/>
            <p:nvPr/>
          </p:nvSpPr>
          <p:spPr>
            <a:xfrm>
              <a:off x="6436803" y="6167210"/>
              <a:ext cx="2024832" cy="158378"/>
            </a:xfrm>
            <a:prstGeom prst="rect">
              <a:avLst/>
            </a:prstGeom>
            <a:noFill/>
          </p:spPr>
          <p:txBody>
            <a:bodyPr wrap="square" rtlCol="0">
              <a:spAutoFit/>
            </a:bodyPr>
            <a:lstStyle/>
            <a:p>
              <a:pPr>
                <a:buNone/>
              </a:pPr>
              <a:r>
                <a:rPr lang="en-US" b="0" i="0" dirty="0" smtClean="0">
                  <a:solidFill>
                    <a:srgbClr val="000000"/>
                  </a:solidFill>
                </a:rPr>
                <a:t>C.H. Williams, et al., NASA/TM-2005-213559</a:t>
              </a:r>
              <a:endParaRPr lang="en-US" b="0" i="0" dirty="0">
                <a:solidFill>
                  <a:srgbClr val="000000"/>
                </a:solidFill>
              </a:endParaRPr>
            </a:p>
          </p:txBody>
        </p:sp>
        <p:sp>
          <p:nvSpPr>
            <p:cNvPr id="23" name="TextBox 22"/>
            <p:cNvSpPr txBox="1"/>
            <p:nvPr/>
          </p:nvSpPr>
          <p:spPr>
            <a:xfrm>
              <a:off x="6460863" y="4878294"/>
              <a:ext cx="972462" cy="193573"/>
            </a:xfrm>
            <a:prstGeom prst="rect">
              <a:avLst/>
            </a:prstGeom>
            <a:noFill/>
          </p:spPr>
          <p:txBody>
            <a:bodyPr wrap="none" rtlCol="0">
              <a:spAutoFit/>
            </a:bodyPr>
            <a:lstStyle/>
            <a:p>
              <a:pPr>
                <a:buNone/>
              </a:pPr>
              <a:r>
                <a:rPr lang="en-US" sz="1600" i="0" dirty="0" smtClean="0">
                  <a:solidFill>
                    <a:srgbClr val="000000"/>
                  </a:solidFill>
                </a:rPr>
                <a:t>ST Fusion Core</a:t>
              </a:r>
              <a:endParaRPr lang="en-US" sz="1600" i="0" dirty="0">
                <a:solidFill>
                  <a:srgbClr val="000000"/>
                </a:solidFill>
              </a:endParaRPr>
            </a:p>
          </p:txBody>
        </p:sp>
        <p:cxnSp>
          <p:nvCxnSpPr>
            <p:cNvPr id="25" name="Straight Arrow Connector 24"/>
            <p:cNvCxnSpPr/>
            <p:nvPr/>
          </p:nvCxnSpPr>
          <p:spPr bwMode="auto">
            <a:xfrm flipH="1">
              <a:off x="6736406" y="5064538"/>
              <a:ext cx="69627" cy="597510"/>
            </a:xfrm>
            <a:prstGeom prst="straightConnector1">
              <a:avLst/>
            </a:prstGeom>
            <a:noFill/>
            <a:ln w="15875" cap="flat" cmpd="sng" algn="ctr">
              <a:solidFill>
                <a:schemeClr val="tx1"/>
              </a:solidFill>
              <a:prstDash val="solid"/>
              <a:round/>
              <a:headEnd type="none" w="med" len="med"/>
              <a:tailEnd type="arrow"/>
            </a:ln>
            <a:effectLst/>
          </p:spPr>
        </p:cxnSp>
      </p:grpSp>
      <p:sp>
        <p:nvSpPr>
          <p:cNvPr id="90" name="Text Box 10"/>
          <p:cNvSpPr txBox="1">
            <a:spLocks noChangeArrowheads="1"/>
          </p:cNvSpPr>
          <p:nvPr/>
        </p:nvSpPr>
        <p:spPr bwMode="auto">
          <a:xfrm>
            <a:off x="266700" y="1378446"/>
            <a:ext cx="2628900" cy="369332"/>
          </a:xfrm>
          <a:prstGeom prst="rect">
            <a:avLst/>
          </a:prstGeom>
          <a:solidFill>
            <a:schemeClr val="bg1"/>
          </a:solidFill>
          <a:ln w="38100">
            <a:noFill/>
            <a:miter lim="800000"/>
            <a:headEnd/>
            <a:tailEnd/>
          </a:ln>
        </p:spPr>
        <p:txBody>
          <a:bodyPr wrap="square">
            <a:spAutoFit/>
          </a:bodyPr>
          <a:lstStyle/>
          <a:p>
            <a:pPr algn="ctr" eaLnBrk="0" hangingPunct="0">
              <a:spcBef>
                <a:spcPct val="0"/>
              </a:spcBef>
              <a:buNone/>
            </a:pPr>
            <a:r>
              <a:rPr lang="en-US" sz="1800" i="0" dirty="0" smtClean="0">
                <a:solidFill>
                  <a:srgbClr val="000000"/>
                </a:solidFill>
                <a:latin typeface="Arial Narrow" pitchFamily="34" charset="0"/>
                <a:ea typeface="MS PGothic" pitchFamily="34" charset="-128"/>
              </a:rPr>
              <a:t>ST Fusion-Fission Hybrid</a:t>
            </a:r>
            <a:endParaRPr lang="en-US" sz="1800" i="0" dirty="0">
              <a:solidFill>
                <a:srgbClr val="000000"/>
              </a:solidFill>
              <a:latin typeface="Arial Narrow" pitchFamily="34" charset="0"/>
              <a:ea typeface="MS PGothic" pitchFamily="34" charset="-128"/>
            </a:endParaRPr>
          </a:p>
        </p:txBody>
      </p:sp>
      <p:sp>
        <p:nvSpPr>
          <p:cNvPr id="27" name="TextBox 26"/>
          <p:cNvSpPr txBox="1"/>
          <p:nvPr/>
        </p:nvSpPr>
        <p:spPr>
          <a:xfrm>
            <a:off x="3505311" y="6098871"/>
            <a:ext cx="2175565" cy="276999"/>
          </a:xfrm>
          <a:prstGeom prst="rect">
            <a:avLst/>
          </a:prstGeom>
          <a:noFill/>
        </p:spPr>
        <p:txBody>
          <a:bodyPr wrap="square" rtlCol="0">
            <a:spAutoFit/>
          </a:bodyPr>
          <a:lstStyle/>
          <a:p>
            <a:pPr>
              <a:buNone/>
            </a:pPr>
            <a:r>
              <a:rPr lang="en-US" b="0" i="0" dirty="0" smtClean="0">
                <a:solidFill>
                  <a:srgbClr val="000000"/>
                </a:solidFill>
              </a:rPr>
              <a:t>A. Sykes, SOFT 2014</a:t>
            </a:r>
          </a:p>
        </p:txBody>
      </p:sp>
      <p:sp>
        <p:nvSpPr>
          <p:cNvPr id="28" name="TextBox 27"/>
          <p:cNvSpPr txBox="1"/>
          <p:nvPr/>
        </p:nvSpPr>
        <p:spPr>
          <a:xfrm>
            <a:off x="3308903" y="1045447"/>
            <a:ext cx="2071701" cy="929485"/>
          </a:xfrm>
          <a:prstGeom prst="rect">
            <a:avLst/>
          </a:prstGeom>
          <a:noFill/>
        </p:spPr>
        <p:txBody>
          <a:bodyPr wrap="none" rtlCol="0">
            <a:spAutoFit/>
          </a:bodyPr>
          <a:lstStyle/>
          <a:p>
            <a:pPr algn="ctr">
              <a:buNone/>
            </a:pPr>
            <a:r>
              <a:rPr lang="en-US" sz="1600" i="0" dirty="0" smtClean="0">
                <a:solidFill>
                  <a:schemeClr val="tx1"/>
                </a:solidFill>
              </a:rPr>
              <a:t>ST135</a:t>
            </a:r>
          </a:p>
          <a:p>
            <a:pPr algn="ctr">
              <a:buNone/>
            </a:pPr>
            <a:r>
              <a:rPr lang="en-GB" sz="1600" i="0" dirty="0" smtClean="0">
                <a:latin typeface="Helvetica Neue"/>
                <a:cs typeface="Helvetica Neue"/>
              </a:rPr>
              <a:t>R = 1.35m</a:t>
            </a:r>
            <a:endParaRPr lang="en-US" sz="1600" i="0" dirty="0" smtClean="0">
              <a:solidFill>
                <a:schemeClr val="tx1"/>
              </a:solidFill>
              <a:latin typeface="Helvetica Neue"/>
              <a:cs typeface="Helvetica Neue"/>
            </a:endParaRPr>
          </a:p>
          <a:p>
            <a:pPr algn="ctr">
              <a:buNone/>
            </a:pPr>
            <a:r>
              <a:rPr lang="en-US" sz="1600" i="0" dirty="0" err="1" smtClean="0">
                <a:solidFill>
                  <a:schemeClr val="tx1"/>
                </a:solidFill>
              </a:rPr>
              <a:t>Q</a:t>
            </a:r>
            <a:r>
              <a:rPr lang="en-US" sz="1600" i="0" baseline="-25000" dirty="0" err="1" smtClean="0">
                <a:solidFill>
                  <a:schemeClr val="tx1"/>
                </a:solidFill>
              </a:rPr>
              <a:t>fus</a:t>
            </a:r>
            <a:r>
              <a:rPr lang="en-US" sz="1600" i="0" dirty="0" smtClean="0">
                <a:solidFill>
                  <a:schemeClr val="tx1"/>
                </a:solidFill>
              </a:rPr>
              <a:t> ~ 5 Pilot Plants</a:t>
            </a:r>
            <a:endParaRPr lang="en-US" sz="1600" i="0" dirty="0">
              <a:solidFill>
                <a:schemeClr val="tx1"/>
              </a:solidFill>
            </a:endParaRPr>
          </a:p>
        </p:txBody>
      </p:sp>
      <p:pic>
        <p:nvPicPr>
          <p:cNvPr id="5" name="Picture 4"/>
          <p:cNvPicPr>
            <a:picLocks noChangeAspect="1"/>
          </p:cNvPicPr>
          <p:nvPr/>
        </p:nvPicPr>
        <p:blipFill>
          <a:blip r:embed="rId4"/>
          <a:stretch>
            <a:fillRect/>
          </a:stretch>
        </p:blipFill>
        <p:spPr>
          <a:xfrm>
            <a:off x="5662294" y="1993900"/>
            <a:ext cx="3138805" cy="1916827"/>
          </a:xfrm>
          <a:prstGeom prst="rect">
            <a:avLst/>
          </a:prstGeom>
        </p:spPr>
      </p:pic>
      <p:sp>
        <p:nvSpPr>
          <p:cNvPr id="34" name="TextBox 33"/>
          <p:cNvSpPr txBox="1"/>
          <p:nvPr/>
        </p:nvSpPr>
        <p:spPr>
          <a:xfrm>
            <a:off x="6635309" y="2315866"/>
            <a:ext cx="1159292" cy="338554"/>
          </a:xfrm>
          <a:prstGeom prst="rect">
            <a:avLst/>
          </a:prstGeom>
          <a:noFill/>
        </p:spPr>
        <p:txBody>
          <a:bodyPr wrap="none" rtlCol="0">
            <a:spAutoFit/>
          </a:bodyPr>
          <a:lstStyle/>
          <a:p>
            <a:pPr>
              <a:buNone/>
            </a:pPr>
            <a:r>
              <a:rPr lang="en-US" sz="1600" i="0" dirty="0">
                <a:solidFill>
                  <a:srgbClr val="000000"/>
                </a:solidFill>
              </a:rPr>
              <a:t>f</a:t>
            </a:r>
            <a:r>
              <a:rPr lang="en-US" sz="1600" i="0" dirty="0" smtClean="0">
                <a:solidFill>
                  <a:srgbClr val="000000"/>
                </a:solidFill>
              </a:rPr>
              <a:t>ront view</a:t>
            </a:r>
            <a:endParaRPr lang="en-US" sz="1600" i="0" dirty="0">
              <a:solidFill>
                <a:srgbClr val="000000"/>
              </a:solidFill>
            </a:endParaRPr>
          </a:p>
        </p:txBody>
      </p:sp>
      <p:sp>
        <p:nvSpPr>
          <p:cNvPr id="35" name="TextBox 34"/>
          <p:cNvSpPr txBox="1"/>
          <p:nvPr/>
        </p:nvSpPr>
        <p:spPr>
          <a:xfrm>
            <a:off x="7422709" y="5338466"/>
            <a:ext cx="941283" cy="338554"/>
          </a:xfrm>
          <a:prstGeom prst="rect">
            <a:avLst/>
          </a:prstGeom>
          <a:noFill/>
        </p:spPr>
        <p:txBody>
          <a:bodyPr wrap="none" rtlCol="0">
            <a:spAutoFit/>
          </a:bodyPr>
          <a:lstStyle/>
          <a:p>
            <a:pPr>
              <a:buNone/>
            </a:pPr>
            <a:r>
              <a:rPr lang="en-US" sz="1600" i="0" dirty="0" smtClean="0">
                <a:solidFill>
                  <a:srgbClr val="000000"/>
                </a:solidFill>
              </a:rPr>
              <a:t>aft view</a:t>
            </a:r>
            <a:endParaRPr lang="en-US" sz="1600" i="0" dirty="0">
              <a:solidFill>
                <a:srgbClr val="000000"/>
              </a:solidFill>
            </a:endParaRPr>
          </a:p>
        </p:txBody>
      </p:sp>
      <p:sp>
        <p:nvSpPr>
          <p:cNvPr id="7" name="Rectangle 6"/>
          <p:cNvSpPr/>
          <p:nvPr/>
        </p:nvSpPr>
        <p:spPr>
          <a:xfrm>
            <a:off x="5715000" y="1312801"/>
            <a:ext cx="3429000" cy="738664"/>
          </a:xfrm>
          <a:prstGeom prst="rect">
            <a:avLst/>
          </a:prstGeom>
        </p:spPr>
        <p:txBody>
          <a:bodyPr wrap="square">
            <a:spAutoFit/>
          </a:bodyPr>
          <a:lstStyle/>
          <a:p>
            <a:pPr>
              <a:buNone/>
            </a:pPr>
            <a:r>
              <a:rPr lang="en-US" sz="1400" i="0" dirty="0">
                <a:solidFill>
                  <a:srgbClr val="000000"/>
                </a:solidFill>
              </a:rPr>
              <a:t>Realizing "2001: A Space Odyssey": </a:t>
            </a:r>
            <a:r>
              <a:rPr lang="en-US" sz="1400" i="0" dirty="0" smtClean="0">
                <a:solidFill>
                  <a:srgbClr val="000000"/>
                </a:solidFill>
              </a:rPr>
              <a:t>Piloted Spherical </a:t>
            </a:r>
            <a:r>
              <a:rPr lang="en-US" sz="1400" i="0" dirty="0">
                <a:solidFill>
                  <a:srgbClr val="000000"/>
                </a:solidFill>
              </a:rPr>
              <a:t>Torus Nuclear Fusion Propulsion</a:t>
            </a:r>
            <a:endParaRPr lang="en-US" sz="1400" dirty="0">
              <a:solidFill>
                <a:srgbClr val="000000"/>
              </a:solidFill>
            </a:endParaRPr>
          </a:p>
        </p:txBody>
      </p:sp>
      <p:sp>
        <p:nvSpPr>
          <p:cNvPr id="36" name="Rectangle 35"/>
          <p:cNvSpPr/>
          <p:nvPr/>
        </p:nvSpPr>
        <p:spPr>
          <a:xfrm>
            <a:off x="317500" y="4906900"/>
            <a:ext cx="2743200" cy="954107"/>
          </a:xfrm>
          <a:prstGeom prst="rect">
            <a:avLst/>
          </a:prstGeom>
        </p:spPr>
        <p:txBody>
          <a:bodyPr wrap="square">
            <a:spAutoFit/>
          </a:bodyPr>
          <a:lstStyle/>
          <a:p>
            <a:pPr>
              <a:buNone/>
            </a:pPr>
            <a:r>
              <a:rPr lang="en-US" sz="1400" i="0" dirty="0" smtClean="0">
                <a:solidFill>
                  <a:srgbClr val="000000"/>
                </a:solidFill>
              </a:rPr>
              <a:t>ST-FNSF-like Q ~ 1 facility producing net energy by “burning” highly toxic long-live nuclear waste</a:t>
            </a:r>
            <a:endParaRPr lang="en-US" sz="1400" dirty="0">
              <a:solidFill>
                <a:srgbClr val="000000"/>
              </a:solidFill>
            </a:endParaRPr>
          </a:p>
        </p:txBody>
      </p:sp>
      <p:pic>
        <p:nvPicPr>
          <p:cNvPr id="3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2579" t="27146" r="17480" b="4457"/>
          <a:stretch/>
        </p:blipFill>
        <p:spPr bwMode="auto">
          <a:xfrm>
            <a:off x="3168205" y="2162944"/>
            <a:ext cx="2394396" cy="243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7"/>
          <p:cNvPicPr>
            <a:picLocks noChangeAspect="1"/>
          </p:cNvPicPr>
          <p:nvPr/>
        </p:nvPicPr>
        <p:blipFill rotWithShape="1">
          <a:blip r:embed="rId6">
            <a:extLst>
              <a:ext uri="{28A0092B-C50C-407E-A947-70E740481C1C}">
                <a14:useLocalDpi xmlns:a14="http://schemas.microsoft.com/office/drawing/2010/main" val="0"/>
              </a:ext>
            </a:extLst>
          </a:blip>
          <a:srcRect l="37777" t="7367" r="39184" b="52613"/>
          <a:stretch/>
        </p:blipFill>
        <p:spPr>
          <a:xfrm>
            <a:off x="5150980" y="4331444"/>
            <a:ext cx="395453" cy="588784"/>
          </a:xfrm>
          <a:prstGeom prst="rect">
            <a:avLst/>
          </a:prstGeom>
        </p:spPr>
      </p:pic>
      <p:sp>
        <p:nvSpPr>
          <p:cNvPr id="39" name="Rectangle 38"/>
          <p:cNvSpPr/>
          <p:nvPr/>
        </p:nvSpPr>
        <p:spPr>
          <a:xfrm>
            <a:off x="3352800" y="4881500"/>
            <a:ext cx="2489200" cy="738664"/>
          </a:xfrm>
          <a:prstGeom prst="rect">
            <a:avLst/>
          </a:prstGeom>
        </p:spPr>
        <p:txBody>
          <a:bodyPr wrap="square">
            <a:spAutoFit/>
          </a:bodyPr>
          <a:lstStyle/>
          <a:p>
            <a:pPr>
              <a:buNone/>
            </a:pPr>
            <a:r>
              <a:rPr lang="en-US" sz="1400" i="0" dirty="0" smtClean="0">
                <a:solidFill>
                  <a:srgbClr val="000000"/>
                </a:solidFill>
              </a:rPr>
              <a:t>With HTS magnet operating at 3.7T/7 MA </a:t>
            </a:r>
            <a:r>
              <a:rPr lang="en-US" sz="1400" i="0" dirty="0" err="1" smtClean="0">
                <a:solidFill>
                  <a:srgbClr val="000000"/>
                </a:solidFill>
              </a:rPr>
              <a:t>P</a:t>
            </a:r>
            <a:r>
              <a:rPr lang="en-US" sz="1400" i="0" baseline="-25000" dirty="0" err="1" smtClean="0">
                <a:solidFill>
                  <a:srgbClr val="000000"/>
                </a:solidFill>
              </a:rPr>
              <a:t>fusion</a:t>
            </a:r>
            <a:r>
              <a:rPr lang="en-US" sz="1400" i="0" dirty="0" smtClean="0">
                <a:solidFill>
                  <a:srgbClr val="000000"/>
                </a:solidFill>
              </a:rPr>
              <a:t> = 185 MW</a:t>
            </a:r>
            <a:endParaRPr lang="en-US" sz="1400" dirty="0">
              <a:solidFill>
                <a:srgbClr val="000000"/>
              </a:solidFill>
            </a:endParaRPr>
          </a:p>
        </p:txBody>
      </p:sp>
    </p:spTree>
    <p:extLst>
      <p:ext uri="{BB962C8B-B14F-4D97-AF65-F5344CB8AC3E}">
        <p14:creationId xmlns:p14="http://schemas.microsoft.com/office/powerpoint/2010/main" val="216097223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880"/>
              </a:lnSpc>
              <a:spcBef>
                <a:spcPct val="0"/>
              </a:spcBef>
              <a:spcAft>
                <a:spcPts val="0"/>
              </a:spcAft>
              <a:buFontTx/>
              <a:buNone/>
            </a:pPr>
            <a:r>
              <a:rPr lang="en-US" sz="3600" i="0" dirty="0" smtClean="0">
                <a:solidFill>
                  <a:srgbClr val="0923FF"/>
                </a:solidFill>
              </a:rPr>
              <a:t>ELM Stabilization and Mitigation</a:t>
            </a:r>
          </a:p>
          <a:p>
            <a:pPr algn="ctr" eaLnBrk="0" hangingPunct="0">
              <a:lnSpc>
                <a:spcPts val="2880"/>
              </a:lnSpc>
              <a:spcBef>
                <a:spcPct val="0"/>
              </a:spcBef>
              <a:spcAft>
                <a:spcPts val="0"/>
              </a:spcAft>
              <a:buFontTx/>
              <a:buNone/>
            </a:pPr>
            <a:r>
              <a:rPr lang="en-US" sz="2800" i="0" dirty="0" smtClean="0">
                <a:solidFill>
                  <a:srgbClr val="FF0000"/>
                </a:solidFill>
              </a:rPr>
              <a:t>Through application of lithium and 3-D fields</a:t>
            </a:r>
            <a:endParaRPr lang="en-US" sz="1800" i="0" dirty="0">
              <a:solidFill>
                <a:srgbClr val="FF0000"/>
              </a:solidFill>
              <a:latin typeface="Helvetica Neue" charset="0"/>
            </a:endParaRPr>
          </a:p>
        </p:txBody>
      </p:sp>
      <p:pic>
        <p:nvPicPr>
          <p:cNvPr id="18"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39" y="1596888"/>
            <a:ext cx="2968362" cy="281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36"/>
          <p:cNvSpPr txBox="1">
            <a:spLocks noChangeArrowheads="1"/>
          </p:cNvSpPr>
          <p:nvPr/>
        </p:nvSpPr>
        <p:spPr bwMode="auto">
          <a:xfrm>
            <a:off x="1790700" y="4318955"/>
            <a:ext cx="2692400" cy="45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a:buNone/>
            </a:pPr>
            <a:r>
              <a:rPr lang="en-US" sz="1200" b="0" i="0" dirty="0"/>
              <a:t>D.K. Mansfield, et al., JNM (2009</a:t>
            </a:r>
            <a:r>
              <a:rPr lang="en-US" sz="1200" b="0" i="0" dirty="0" smtClean="0"/>
              <a:t>)</a:t>
            </a:r>
            <a:endParaRPr lang="en-US" sz="1200" b="0" i="0" dirty="0"/>
          </a:p>
          <a:p>
            <a:pPr defTabSz="914400">
              <a:buNone/>
            </a:pPr>
            <a:endParaRPr kumimoji="0" lang="en-US" sz="1200" b="0" i="0" u="none" strike="noStrike" cap="none" normalizeH="0" baseline="0" dirty="0">
              <a:ln>
                <a:noFill/>
              </a:ln>
              <a:solidFill>
                <a:schemeClr val="tx1"/>
              </a:solidFill>
              <a:effectLst/>
              <a:latin typeface="+mn-lt"/>
              <a:ea typeface="ÇlÇr ñæí©" charset="0"/>
            </a:endParaRPr>
          </a:p>
        </p:txBody>
      </p:sp>
      <p:sp>
        <p:nvSpPr>
          <p:cNvPr id="23" name="Text Box 34"/>
          <p:cNvSpPr txBox="1">
            <a:spLocks noChangeArrowheads="1"/>
          </p:cNvSpPr>
          <p:nvPr/>
        </p:nvSpPr>
        <p:spPr bwMode="auto">
          <a:xfrm>
            <a:off x="876300" y="944895"/>
            <a:ext cx="3619500" cy="41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i="0" dirty="0" smtClean="0">
                <a:latin typeface="+mn-lt"/>
                <a:ea typeface="ÇlÇr ñæí©" charset="0"/>
              </a:rPr>
              <a:t>ELMs stabilized with edge pressure modification with Li in NSTX</a:t>
            </a:r>
            <a:endParaRPr lang="en-US" sz="1600" i="0" dirty="0">
              <a:latin typeface="+mn-lt"/>
              <a:cs typeface="Times New Roman"/>
            </a:endParaRPr>
          </a:p>
        </p:txBody>
      </p:sp>
      <p:pic>
        <p:nvPicPr>
          <p:cNvPr id="24"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765" y="4734431"/>
            <a:ext cx="2983823" cy="145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6"/>
          <p:cNvSpPr txBox="1">
            <a:spLocks noChangeArrowheads="1"/>
          </p:cNvSpPr>
          <p:nvPr/>
        </p:nvSpPr>
        <p:spPr bwMode="auto">
          <a:xfrm>
            <a:off x="1917701" y="6147755"/>
            <a:ext cx="2336800" cy="45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lvl="0">
              <a:buNone/>
            </a:pPr>
            <a:r>
              <a:rPr lang="en-US" sz="1200" b="0" i="0" dirty="0"/>
              <a:t>R. </a:t>
            </a:r>
            <a:r>
              <a:rPr lang="en-US" sz="1200" b="0" i="0" dirty="0" err="1"/>
              <a:t>Maingi</a:t>
            </a:r>
            <a:r>
              <a:rPr lang="en-US" sz="1200" b="0" i="0" dirty="0"/>
              <a:t>, et al., PRL (2009).</a:t>
            </a:r>
          </a:p>
        </p:txBody>
      </p:sp>
      <p:sp>
        <p:nvSpPr>
          <p:cNvPr id="3" name="Rectangle 2"/>
          <p:cNvSpPr/>
          <p:nvPr/>
        </p:nvSpPr>
        <p:spPr>
          <a:xfrm>
            <a:off x="4813300" y="991801"/>
            <a:ext cx="3213100" cy="586998"/>
          </a:xfrm>
          <a:prstGeom prst="rect">
            <a:avLst/>
          </a:prstGeom>
        </p:spPr>
        <p:txBody>
          <a:bodyPr wrap="square">
            <a:spAutoFit/>
          </a:bodyPr>
          <a:lstStyle/>
          <a:p>
            <a:pPr>
              <a:lnSpc>
                <a:spcPts val="1720"/>
              </a:lnSpc>
              <a:buNone/>
            </a:pPr>
            <a:r>
              <a:rPr lang="en-US" sz="1600" i="0" dirty="0" smtClean="0">
                <a:solidFill>
                  <a:schemeClr val="tx1"/>
                </a:solidFill>
                <a:ea typeface="ÇlÇr ñæí©" charset="0"/>
                <a:cs typeface="Times New Roman"/>
              </a:rPr>
              <a:t>ELM mitigation with n=3</a:t>
            </a:r>
          </a:p>
          <a:p>
            <a:pPr>
              <a:lnSpc>
                <a:spcPts val="1720"/>
              </a:lnSpc>
              <a:buNone/>
            </a:pPr>
            <a:r>
              <a:rPr lang="en-US" sz="1600" i="0" dirty="0" smtClean="0">
                <a:solidFill>
                  <a:schemeClr val="tx1"/>
                </a:solidFill>
                <a:ea typeface="ÇlÇr ñæí©" charset="0"/>
                <a:cs typeface="Times New Roman"/>
              </a:rPr>
              <a:t>3-D fields (ELM Coils) in MAST</a:t>
            </a:r>
            <a:endParaRPr lang="en-US" sz="1600" dirty="0"/>
          </a:p>
        </p:txBody>
      </p:sp>
      <p:grpSp>
        <p:nvGrpSpPr>
          <p:cNvPr id="7" name="Group 6"/>
          <p:cNvGrpSpPr/>
          <p:nvPr/>
        </p:nvGrpSpPr>
        <p:grpSpPr>
          <a:xfrm>
            <a:off x="4546599" y="1739899"/>
            <a:ext cx="3581401" cy="4000007"/>
            <a:chOff x="6121400" y="1612900"/>
            <a:chExt cx="2933700" cy="3276600"/>
          </a:xfrm>
        </p:grpSpPr>
        <p:pic>
          <p:nvPicPr>
            <p:cNvPr id="2" name="Picture 1"/>
            <p:cNvPicPr>
              <a:picLocks noChangeAspect="1"/>
            </p:cNvPicPr>
            <p:nvPr/>
          </p:nvPicPr>
          <p:blipFill>
            <a:blip r:embed="rId4"/>
            <a:stretch>
              <a:fillRect/>
            </a:stretch>
          </p:blipFill>
          <p:spPr>
            <a:xfrm>
              <a:off x="6121400" y="1612900"/>
              <a:ext cx="2933700" cy="3276600"/>
            </a:xfrm>
            <a:prstGeom prst="rect">
              <a:avLst/>
            </a:prstGeom>
          </p:spPr>
        </p:pic>
        <p:grpSp>
          <p:nvGrpSpPr>
            <p:cNvPr id="5" name="Group 4"/>
            <p:cNvGrpSpPr/>
            <p:nvPr/>
          </p:nvGrpSpPr>
          <p:grpSpPr>
            <a:xfrm>
              <a:off x="6731000" y="1816100"/>
              <a:ext cx="203200" cy="2171700"/>
              <a:chOff x="6731000" y="1663700"/>
              <a:chExt cx="203200" cy="2171700"/>
            </a:xfrm>
          </p:grpSpPr>
          <p:sp>
            <p:nvSpPr>
              <p:cNvPr id="4" name="Rectangle 3"/>
              <p:cNvSpPr/>
              <p:nvPr/>
            </p:nvSpPr>
            <p:spPr bwMode="auto">
              <a:xfrm>
                <a:off x="6731000" y="16637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6" name="Rectangle 15"/>
              <p:cNvSpPr/>
              <p:nvPr/>
            </p:nvSpPr>
            <p:spPr bwMode="auto">
              <a:xfrm>
                <a:off x="6743700" y="23241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7" name="Rectangle 16"/>
              <p:cNvSpPr/>
              <p:nvPr/>
            </p:nvSpPr>
            <p:spPr bwMode="auto">
              <a:xfrm>
                <a:off x="6743700" y="29591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0" name="Rectangle 19"/>
              <p:cNvSpPr/>
              <p:nvPr/>
            </p:nvSpPr>
            <p:spPr bwMode="auto">
              <a:xfrm>
                <a:off x="6731000" y="3619500"/>
                <a:ext cx="190500" cy="2159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grpSp>
      </p:grpSp>
      <p:sp>
        <p:nvSpPr>
          <p:cNvPr id="21" name="Text Box 50"/>
          <p:cNvSpPr txBox="1">
            <a:spLocks noChangeArrowheads="1"/>
          </p:cNvSpPr>
          <p:nvPr/>
        </p:nvSpPr>
        <p:spPr bwMode="auto">
          <a:xfrm>
            <a:off x="5029200" y="5511800"/>
            <a:ext cx="28575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kumimoji="0" lang="en-US" sz="1600" i="0" u="none" strike="noStrike" cap="none" normalizeH="0" baseline="0" dirty="0" smtClean="0">
                <a:ln>
                  <a:noFill/>
                </a:ln>
                <a:solidFill>
                  <a:schemeClr val="tx1"/>
                </a:solidFill>
                <a:effectLst/>
                <a:latin typeface="+mn-lt"/>
                <a:ea typeface="ÇlÇr ñæí©" charset="0"/>
                <a:cs typeface="Times New Roman"/>
              </a:rPr>
              <a:t>Increasing Type I ELM freq. by x 8 (900 Hz) has reduced heat flux</a:t>
            </a:r>
            <a:endParaRPr kumimoji="0" lang="en-US" sz="1600" i="0" u="none" strike="noStrike" cap="none" normalizeH="0" dirty="0" smtClean="0">
              <a:ln>
                <a:noFill/>
              </a:ln>
              <a:solidFill>
                <a:schemeClr val="tx1"/>
              </a:solidFill>
              <a:effectLst/>
              <a:latin typeface="+mn-lt"/>
              <a:ea typeface="ÇlÇr ñæí©" charset="0"/>
              <a:cs typeface="Times New Roman"/>
            </a:endParaRPr>
          </a:p>
        </p:txBody>
      </p:sp>
      <p:sp>
        <p:nvSpPr>
          <p:cNvPr id="28" name="Text Box 50"/>
          <p:cNvSpPr txBox="1">
            <a:spLocks noChangeArrowheads="1"/>
          </p:cNvSpPr>
          <p:nvPr/>
        </p:nvSpPr>
        <p:spPr bwMode="auto">
          <a:xfrm>
            <a:off x="6234248" y="6172200"/>
            <a:ext cx="233825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latin typeface="+mn-lt"/>
                <a:cs typeface="Times New Roman"/>
              </a:rPr>
              <a:t>A. Kirk et </a:t>
            </a:r>
            <a:r>
              <a:rPr lang="en-US" sz="1200" b="0" i="0" dirty="0">
                <a:latin typeface="+mn-lt"/>
                <a:cs typeface="Times New Roman"/>
              </a:rPr>
              <a:t>al., </a:t>
            </a:r>
            <a:r>
              <a:rPr lang="en-US" sz="1200" b="0" i="0" dirty="0" smtClean="0">
                <a:latin typeface="+mn-lt"/>
                <a:cs typeface="Times New Roman"/>
              </a:rPr>
              <a:t>NF </a:t>
            </a:r>
            <a:r>
              <a:rPr lang="en-US" sz="1200" b="0" i="0" dirty="0">
                <a:latin typeface="+mn-lt"/>
                <a:cs typeface="Times New Roman"/>
              </a:rPr>
              <a:t>(</a:t>
            </a:r>
            <a:r>
              <a:rPr lang="en-US" sz="1200" b="0" i="0" dirty="0" smtClean="0">
                <a:latin typeface="+mn-lt"/>
                <a:cs typeface="Times New Roman"/>
              </a:rPr>
              <a:t>2013)</a:t>
            </a:r>
            <a:endParaRPr lang="en-US" sz="1200" b="0" i="0" dirty="0">
              <a:latin typeface="+mn-lt"/>
              <a:cs typeface="Times New Roman"/>
            </a:endParaRPr>
          </a:p>
          <a:p>
            <a:pPr defTabSz="914400"/>
            <a:endParaRPr lang="en-US" sz="1200" b="0" i="0" dirty="0">
              <a:latin typeface="+mn-lt"/>
              <a:cs typeface="Times New Roman"/>
            </a:endParaRPr>
          </a:p>
        </p:txBody>
      </p:sp>
      <p:sp>
        <p:nvSpPr>
          <p:cNvPr id="31" name="Rectangle 30"/>
          <p:cNvSpPr/>
          <p:nvPr/>
        </p:nvSpPr>
        <p:spPr bwMode="auto">
          <a:xfrm>
            <a:off x="4953000" y="1663700"/>
            <a:ext cx="156882" cy="1778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2" name="Rectangle 31"/>
          <p:cNvSpPr/>
          <p:nvPr/>
        </p:nvSpPr>
        <p:spPr bwMode="auto">
          <a:xfrm>
            <a:off x="4927600" y="2374900"/>
            <a:ext cx="156882" cy="1778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35" name="Rectangle 34"/>
          <p:cNvSpPr/>
          <p:nvPr/>
        </p:nvSpPr>
        <p:spPr bwMode="auto">
          <a:xfrm>
            <a:off x="4953000" y="3721100"/>
            <a:ext cx="156882" cy="17780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26"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52</a:t>
            </a:fld>
            <a:endParaRPr lang="en-US" sz="1400" b="0" dirty="0">
              <a:latin typeface="Times" charset="0"/>
            </a:endParaRPr>
          </a:p>
        </p:txBody>
      </p:sp>
      <p:sp>
        <p:nvSpPr>
          <p:cNvPr id="8" name="Rectangle 7"/>
          <p:cNvSpPr/>
          <p:nvPr/>
        </p:nvSpPr>
        <p:spPr bwMode="auto">
          <a:xfrm>
            <a:off x="4432300" y="5151967"/>
            <a:ext cx="254000" cy="20320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Tree>
    <p:extLst>
      <p:ext uri="{BB962C8B-B14F-4D97-AF65-F5344CB8AC3E}">
        <p14:creationId xmlns:p14="http://schemas.microsoft.com/office/powerpoint/2010/main" val="3034451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480"/>
              </a:lnSpc>
              <a:spcBef>
                <a:spcPct val="0"/>
              </a:spcBef>
              <a:spcAft>
                <a:spcPts val="600"/>
              </a:spcAft>
              <a:buFontTx/>
              <a:buNone/>
            </a:pPr>
            <a:r>
              <a:rPr lang="en-US" altLang="en-US" sz="2800" i="0" dirty="0" smtClean="0">
                <a:solidFill>
                  <a:srgbClr val="0816FF"/>
                </a:solidFill>
              </a:rPr>
              <a:t>ST can be compact, high beta, and high confinement</a:t>
            </a:r>
          </a:p>
          <a:p>
            <a:pPr algn="ctr" eaLnBrk="0" hangingPunct="0">
              <a:lnSpc>
                <a:spcPts val="2480"/>
              </a:lnSpc>
              <a:spcBef>
                <a:spcPct val="0"/>
              </a:spcBef>
              <a:spcAft>
                <a:spcPts val="600"/>
              </a:spcAft>
              <a:buNone/>
            </a:pPr>
            <a:r>
              <a:rPr lang="en-US" sz="2400" i="0" dirty="0">
                <a:solidFill>
                  <a:srgbClr val="FF0000"/>
                </a:solidFill>
              </a:rPr>
              <a:t>Higher elongation </a:t>
            </a:r>
            <a:r>
              <a:rPr lang="en-US" sz="2400" i="0" dirty="0">
                <a:solidFill>
                  <a:srgbClr val="FF0000"/>
                </a:solidFill>
                <a:latin typeface="Symbol" charset="2"/>
                <a:cs typeface="Symbol" charset="2"/>
              </a:rPr>
              <a:t>k </a:t>
            </a:r>
            <a:r>
              <a:rPr lang="en-US" sz="2400" i="0" dirty="0">
                <a:solidFill>
                  <a:srgbClr val="FF0000"/>
                </a:solidFill>
                <a:latin typeface="Helvetica Neue"/>
                <a:cs typeface="Helvetica Neue"/>
              </a:rPr>
              <a:t>and low A </a:t>
            </a:r>
            <a:r>
              <a:rPr lang="en-US" sz="2400" i="0" dirty="0">
                <a:solidFill>
                  <a:srgbClr val="FF0000"/>
                </a:solidFill>
              </a:rPr>
              <a:t>lead to higher </a:t>
            </a:r>
            <a:r>
              <a:rPr lang="en-US" sz="2400" dirty="0" err="1" smtClean="0">
                <a:solidFill>
                  <a:srgbClr val="FF0000"/>
                </a:solidFill>
              </a:rPr>
              <a:t>I</a:t>
            </a:r>
            <a:r>
              <a:rPr lang="en-US" sz="2400" baseline="-25000" dirty="0" err="1" smtClean="0">
                <a:solidFill>
                  <a:srgbClr val="FF0000"/>
                </a:solidFill>
              </a:rPr>
              <a:t>p</a:t>
            </a:r>
            <a:r>
              <a:rPr lang="en-US" sz="2400" dirty="0" smtClean="0">
                <a:solidFill>
                  <a:srgbClr val="FF0000"/>
                </a:solidFill>
              </a:rPr>
              <a:t>, </a:t>
            </a:r>
            <a:r>
              <a:rPr lang="en-US" sz="2400" dirty="0" err="1">
                <a:solidFill>
                  <a:srgbClr val="FF0000"/>
                </a:solidFill>
                <a:latin typeface="Symbol" charset="2"/>
                <a:cs typeface="Symbol" charset="2"/>
              </a:rPr>
              <a:t>b</a:t>
            </a:r>
            <a:r>
              <a:rPr lang="en-US" sz="2400" baseline="-25000" dirty="0" err="1">
                <a:solidFill>
                  <a:srgbClr val="FF0000"/>
                </a:solidFill>
              </a:rPr>
              <a:t>T</a:t>
            </a:r>
            <a:r>
              <a:rPr lang="en-US" altLang="en-US" sz="2400" i="0" dirty="0">
                <a:solidFill>
                  <a:srgbClr val="FF0000"/>
                </a:solidFill>
              </a:rPr>
              <a:t> </a:t>
            </a:r>
            <a:r>
              <a:rPr lang="en-US" sz="2400" i="0" dirty="0" smtClean="0">
                <a:solidFill>
                  <a:srgbClr val="FF0000"/>
                </a:solidFill>
              </a:rPr>
              <a:t>and </a:t>
            </a:r>
            <a:r>
              <a:rPr lang="en-US" sz="2400" dirty="0" err="1" smtClean="0">
                <a:solidFill>
                  <a:srgbClr val="FF0000"/>
                </a:solidFill>
                <a:latin typeface="Symbol" charset="2"/>
                <a:cs typeface="Symbol" charset="2"/>
              </a:rPr>
              <a:t>t</a:t>
            </a:r>
            <a:r>
              <a:rPr lang="en-US" sz="2400" baseline="-25000" dirty="0" err="1" smtClean="0">
                <a:solidFill>
                  <a:srgbClr val="FF0000"/>
                </a:solidFill>
              </a:rPr>
              <a:t>E</a:t>
            </a:r>
            <a:endParaRPr lang="en-US" altLang="en-US" sz="2400" i="0" dirty="0" smtClean="0">
              <a:solidFill>
                <a:srgbClr val="FF0000"/>
              </a:solidFill>
            </a:endParaRPr>
          </a:p>
        </p:txBody>
      </p:sp>
      <p:sp>
        <p:nvSpPr>
          <p:cNvPr id="13"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6</a:t>
            </a:fld>
            <a:endParaRPr lang="en-US" sz="1400" b="0" dirty="0">
              <a:latin typeface="Times" charset="0"/>
            </a:endParaRPr>
          </a:p>
        </p:txBody>
      </p:sp>
      <p:sp>
        <p:nvSpPr>
          <p:cNvPr id="62" name="Text Box 4"/>
          <p:cNvSpPr txBox="1">
            <a:spLocks noChangeArrowheads="1"/>
          </p:cNvSpPr>
          <p:nvPr/>
        </p:nvSpPr>
        <p:spPr bwMode="auto">
          <a:xfrm>
            <a:off x="4283192" y="933593"/>
            <a:ext cx="3463808" cy="430887"/>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1600" b="1" dirty="0" err="1" smtClean="0">
                <a:solidFill>
                  <a:srgbClr val="1822CD"/>
                </a:solidFill>
                <a:latin typeface="Helvetica Neue"/>
                <a:cs typeface="Helvetica Neue"/>
              </a:rPr>
              <a:t>Toroidal</a:t>
            </a:r>
            <a:r>
              <a:rPr lang="en-US" altLang="en-US" sz="1600" b="1" dirty="0" smtClean="0">
                <a:solidFill>
                  <a:srgbClr val="1822CD"/>
                </a:solidFill>
                <a:latin typeface="Helvetica Neue"/>
                <a:cs typeface="Helvetica Neue"/>
              </a:rPr>
              <a:t> Beta </a:t>
            </a:r>
            <a:r>
              <a:rPr lang="en-US" altLang="en-US" sz="1600" b="1" dirty="0" err="1" smtClean="0">
                <a:solidFill>
                  <a:srgbClr val="1822CD"/>
                </a:solidFill>
                <a:latin typeface="Symbol" pitchFamily="18" charset="2"/>
              </a:rPr>
              <a:t>b</a:t>
            </a:r>
            <a:r>
              <a:rPr lang="en-US" altLang="en-US" sz="1600" b="1" baseline="-25000" dirty="0" err="1" smtClean="0">
                <a:solidFill>
                  <a:srgbClr val="1822CD"/>
                </a:solidFill>
                <a:latin typeface="Arial" charset="0"/>
              </a:rPr>
              <a:t>T</a:t>
            </a:r>
            <a:r>
              <a:rPr lang="en-US" altLang="en-US" sz="1600" b="1" dirty="0" smtClean="0">
                <a:solidFill>
                  <a:srgbClr val="1822CD"/>
                </a:solidFill>
                <a:latin typeface="Helvetica" pitchFamily="-64" charset="0"/>
              </a:rPr>
              <a:t> </a:t>
            </a:r>
            <a:r>
              <a:rPr lang="en-US" altLang="en-US" sz="1600" b="1" dirty="0">
                <a:solidFill>
                  <a:srgbClr val="1822CD"/>
                </a:solidFill>
                <a:latin typeface="Helvetica" pitchFamily="-64" charset="0"/>
              </a:rPr>
              <a:t>= </a:t>
            </a:r>
            <a:r>
              <a:rPr lang="en-US" altLang="en-US" sz="1600" b="1" dirty="0">
                <a:solidFill>
                  <a:srgbClr val="1822CD"/>
                </a:solidFill>
                <a:latin typeface="Symbol" charset="2"/>
                <a:cs typeface="Symbol" charset="2"/>
                <a:sym typeface="Math1" pitchFamily="2" charset="2"/>
              </a:rPr>
              <a:t></a:t>
            </a:r>
            <a:r>
              <a:rPr lang="en-US" altLang="en-US" sz="1600" b="1" dirty="0">
                <a:solidFill>
                  <a:srgbClr val="1822CD"/>
                </a:solidFill>
                <a:latin typeface="Helvetica" pitchFamily="-64" charset="0"/>
                <a:sym typeface="Math1" pitchFamily="2" charset="2"/>
              </a:rPr>
              <a:t>p</a:t>
            </a:r>
            <a:r>
              <a:rPr lang="en-US" altLang="en-US" sz="1600" b="1" dirty="0">
                <a:solidFill>
                  <a:srgbClr val="1822CD"/>
                </a:solidFill>
                <a:latin typeface="Symbol" charset="2"/>
                <a:cs typeface="Symbol" charset="2"/>
                <a:sym typeface="Math1" pitchFamily="2" charset="2"/>
              </a:rPr>
              <a:t> </a:t>
            </a:r>
            <a:r>
              <a:rPr lang="en-US" altLang="en-US" sz="1600" b="1" dirty="0">
                <a:solidFill>
                  <a:srgbClr val="1822CD"/>
                </a:solidFill>
                <a:latin typeface="Helvetica" pitchFamily="-64" charset="0"/>
                <a:sym typeface="Math1" pitchFamily="2" charset="2"/>
              </a:rPr>
              <a:t>/ (B</a:t>
            </a:r>
            <a:r>
              <a:rPr lang="en-US" altLang="en-US" sz="1600" b="1" baseline="-25000" dirty="0">
                <a:solidFill>
                  <a:srgbClr val="1822CD"/>
                </a:solidFill>
                <a:latin typeface="Helvetica" pitchFamily="-64" charset="0"/>
                <a:sym typeface="Math1" pitchFamily="2" charset="2"/>
              </a:rPr>
              <a:t>T0</a:t>
            </a:r>
            <a:r>
              <a:rPr lang="en-US" altLang="en-US" sz="1600" b="1" baseline="30000" dirty="0">
                <a:solidFill>
                  <a:srgbClr val="1822CD"/>
                </a:solidFill>
                <a:latin typeface="Helvetica" pitchFamily="-64" charset="0"/>
                <a:sym typeface="Math1" pitchFamily="2" charset="2"/>
              </a:rPr>
              <a:t>2</a:t>
            </a:r>
            <a:r>
              <a:rPr lang="en-US" altLang="en-US" sz="1600" b="1" dirty="0">
                <a:solidFill>
                  <a:srgbClr val="1822CD"/>
                </a:solidFill>
                <a:latin typeface="Helvetica" pitchFamily="-64" charset="0"/>
                <a:sym typeface="Math1" pitchFamily="2" charset="2"/>
              </a:rPr>
              <a:t>/ 2</a:t>
            </a:r>
            <a:r>
              <a:rPr lang="en-US" altLang="en-US" sz="1600" b="1" dirty="0">
                <a:solidFill>
                  <a:srgbClr val="1822CD"/>
                </a:solidFill>
                <a:latin typeface="Symbol" pitchFamily="18" charset="2"/>
                <a:sym typeface="Math1" pitchFamily="2" charset="2"/>
              </a:rPr>
              <a:t>m</a:t>
            </a:r>
            <a:r>
              <a:rPr lang="en-US" altLang="en-US" sz="1600" b="1" baseline="-25000" dirty="0">
                <a:solidFill>
                  <a:srgbClr val="1822CD"/>
                </a:solidFill>
                <a:latin typeface="Helvetica" pitchFamily="-64" charset="0"/>
                <a:sym typeface="Math1" pitchFamily="2" charset="2"/>
              </a:rPr>
              <a:t>0</a:t>
            </a:r>
            <a:r>
              <a:rPr lang="en-US" altLang="en-US" sz="1600" b="1" dirty="0" smtClean="0">
                <a:solidFill>
                  <a:srgbClr val="1822CD"/>
                </a:solidFill>
                <a:latin typeface="Helvetica" pitchFamily="-64" charset="0"/>
                <a:sym typeface="Math1" pitchFamily="2" charset="2"/>
              </a:rPr>
              <a:t>)</a:t>
            </a:r>
            <a:endParaRPr lang="en-US" altLang="en-US" sz="1600" b="1" dirty="0">
              <a:solidFill>
                <a:srgbClr val="1822CD"/>
              </a:solidFill>
              <a:latin typeface="Helvetica" pitchFamily="-64" charset="0"/>
              <a:sym typeface="Math1" pitchFamily="2" charset="2"/>
            </a:endParaRPr>
          </a:p>
        </p:txBody>
      </p:sp>
      <p:sp>
        <p:nvSpPr>
          <p:cNvPr id="14" name="Text Box 4"/>
          <p:cNvSpPr txBox="1">
            <a:spLocks noChangeArrowheads="1"/>
          </p:cNvSpPr>
          <p:nvPr/>
        </p:nvSpPr>
        <p:spPr bwMode="auto">
          <a:xfrm>
            <a:off x="0" y="933593"/>
            <a:ext cx="2269142" cy="430887"/>
          </a:xfrm>
          <a:prstGeom prst="rect">
            <a:avLst/>
          </a:prstGeom>
          <a:noFill/>
          <a:ln w="15875" algn="ctr">
            <a:solidFill>
              <a:schemeClr val="tx1"/>
            </a:solidFill>
            <a:miter lim="800000"/>
            <a:headEnd/>
            <a:tailEnd/>
          </a:ln>
          <a:effectLs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1600" b="1" dirty="0">
                <a:solidFill>
                  <a:srgbClr val="FF0000"/>
                </a:solidFill>
                <a:latin typeface="Helvetica" pitchFamily="-64" charset="0"/>
              </a:rPr>
              <a:t>Aspect Ratio A = R</a:t>
            </a:r>
            <a:r>
              <a:rPr lang="en-US" altLang="en-US" sz="1600" b="1" baseline="-25000" dirty="0">
                <a:solidFill>
                  <a:srgbClr val="FF0000"/>
                </a:solidFill>
                <a:latin typeface="Helvetica" pitchFamily="-64" charset="0"/>
              </a:rPr>
              <a:t> </a:t>
            </a:r>
            <a:r>
              <a:rPr lang="en-US" altLang="en-US" sz="1600" b="1" dirty="0" smtClean="0">
                <a:solidFill>
                  <a:srgbClr val="FF0000"/>
                </a:solidFill>
                <a:latin typeface="Helvetica" pitchFamily="-64" charset="0"/>
              </a:rPr>
              <a:t>/a</a:t>
            </a:r>
            <a:endParaRPr lang="en-US" altLang="en-US" sz="1600" i="1" dirty="0">
              <a:solidFill>
                <a:srgbClr val="FF0000"/>
              </a:solidFill>
              <a:latin typeface="Helvetica" pitchFamily="-64" charset="0"/>
            </a:endParaRPr>
          </a:p>
        </p:txBody>
      </p:sp>
      <p:sp>
        <p:nvSpPr>
          <p:cNvPr id="15" name="Text Box 4"/>
          <p:cNvSpPr txBox="1">
            <a:spLocks noChangeArrowheads="1"/>
          </p:cNvSpPr>
          <p:nvPr/>
        </p:nvSpPr>
        <p:spPr bwMode="auto">
          <a:xfrm>
            <a:off x="2247900" y="933593"/>
            <a:ext cx="2026713" cy="430887"/>
          </a:xfrm>
          <a:prstGeom prst="rect">
            <a:avLst/>
          </a:prstGeom>
          <a:solidFill>
            <a:srgbClr val="EAEAEA"/>
          </a:soli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algn="ctr" fontAlgn="base">
              <a:spcBef>
                <a:spcPct val="20000"/>
              </a:spcBef>
              <a:spcAft>
                <a:spcPct val="0"/>
              </a:spcAft>
              <a:buNone/>
            </a:pPr>
            <a:r>
              <a:rPr lang="en-US" altLang="en-US" sz="1600" b="1" dirty="0" smtClean="0">
                <a:solidFill>
                  <a:srgbClr val="000000"/>
                </a:solidFill>
                <a:latin typeface="Helvetica Neue"/>
                <a:cs typeface="Helvetica Neue"/>
              </a:rPr>
              <a:t>Elongation </a:t>
            </a:r>
            <a:r>
              <a:rPr lang="en-US" altLang="en-US" sz="1600" b="1" dirty="0" smtClean="0">
                <a:solidFill>
                  <a:srgbClr val="000000"/>
                </a:solidFill>
                <a:latin typeface="Symbol" charset="2"/>
                <a:cs typeface="Symbol" charset="2"/>
              </a:rPr>
              <a:t>k</a:t>
            </a:r>
            <a:r>
              <a:rPr lang="en-US" altLang="en-US" sz="1600" b="1" dirty="0" smtClean="0">
                <a:solidFill>
                  <a:srgbClr val="000000"/>
                </a:solidFill>
                <a:latin typeface="Helvetica Neue"/>
                <a:cs typeface="Helvetica Neue"/>
              </a:rPr>
              <a:t> = b/a</a:t>
            </a:r>
            <a:endParaRPr lang="en-US" altLang="en-US" sz="1600" b="1" dirty="0">
              <a:solidFill>
                <a:srgbClr val="000000"/>
              </a:solidFill>
              <a:latin typeface="Helvetica" pitchFamily="-64" charset="0"/>
              <a:sym typeface="Math1" pitchFamily="2" charset="2"/>
            </a:endParaRPr>
          </a:p>
        </p:txBody>
      </p:sp>
      <p:sp>
        <p:nvSpPr>
          <p:cNvPr id="17" name="Rectangle 16"/>
          <p:cNvSpPr/>
          <p:nvPr/>
        </p:nvSpPr>
        <p:spPr>
          <a:xfrm>
            <a:off x="719036" y="1995101"/>
            <a:ext cx="3789889" cy="461665"/>
          </a:xfrm>
          <a:prstGeom prst="rect">
            <a:avLst/>
          </a:prstGeom>
        </p:spPr>
        <p:txBody>
          <a:bodyPr wrap="none">
            <a:spAutoFit/>
          </a:bodyPr>
          <a:lstStyle/>
          <a:p>
            <a:pPr>
              <a:buNone/>
            </a:pPr>
            <a:r>
              <a:rPr lang="en-US" sz="2400" dirty="0" err="1">
                <a:solidFill>
                  <a:schemeClr val="tx1"/>
                </a:solidFill>
              </a:rPr>
              <a:t>I</a:t>
            </a:r>
            <a:r>
              <a:rPr lang="en-US" sz="2400" baseline="-25000" dirty="0" err="1">
                <a:solidFill>
                  <a:schemeClr val="tx1"/>
                </a:solidFill>
              </a:rPr>
              <a:t>p</a:t>
            </a:r>
            <a:r>
              <a:rPr lang="en-US" sz="2400" dirty="0">
                <a:solidFill>
                  <a:schemeClr val="tx1"/>
                </a:solidFill>
              </a:rPr>
              <a:t> ~  I</a:t>
            </a:r>
            <a:r>
              <a:rPr lang="en-US" sz="2400" baseline="-25000" dirty="0">
                <a:solidFill>
                  <a:schemeClr val="tx1"/>
                </a:solidFill>
              </a:rPr>
              <a:t>TF</a:t>
            </a:r>
            <a:r>
              <a:rPr lang="en-US" sz="2400" dirty="0">
                <a:solidFill>
                  <a:schemeClr val="tx1"/>
                </a:solidFill>
              </a:rPr>
              <a:t> (1 + </a:t>
            </a:r>
            <a:r>
              <a:rPr lang="en-US" sz="2400" dirty="0">
                <a:solidFill>
                  <a:schemeClr val="tx1"/>
                </a:solidFill>
                <a:latin typeface="Symbol" charset="2"/>
                <a:cs typeface="Symbol" charset="2"/>
              </a:rPr>
              <a:t>k</a:t>
            </a:r>
            <a:r>
              <a:rPr lang="en-US" sz="2400" baseline="30000" dirty="0">
                <a:solidFill>
                  <a:schemeClr val="tx1"/>
                </a:solidFill>
              </a:rPr>
              <a:t>2</a:t>
            </a:r>
            <a:r>
              <a:rPr lang="en-US" sz="2400" dirty="0">
                <a:solidFill>
                  <a:schemeClr val="tx1"/>
                </a:solidFill>
              </a:rPr>
              <a:t> / (2 A</a:t>
            </a:r>
            <a:r>
              <a:rPr lang="en-US" sz="2400" baseline="30000" dirty="0">
                <a:solidFill>
                  <a:schemeClr val="tx1"/>
                </a:solidFill>
              </a:rPr>
              <a:t>2</a:t>
            </a:r>
            <a:r>
              <a:rPr lang="en-US" sz="2400" dirty="0">
                <a:solidFill>
                  <a:schemeClr val="tx1"/>
                </a:solidFill>
              </a:rPr>
              <a:t> q*</a:t>
            </a:r>
            <a:r>
              <a:rPr lang="en-US" sz="2400" dirty="0" smtClean="0">
                <a:solidFill>
                  <a:schemeClr val="tx1"/>
                </a:solidFill>
              </a:rPr>
              <a:t>)</a:t>
            </a:r>
            <a:endParaRPr lang="en-US" sz="1600" dirty="0">
              <a:solidFill>
                <a:schemeClr val="tx1"/>
              </a:solidFill>
            </a:endParaRPr>
          </a:p>
        </p:txBody>
      </p:sp>
      <p:sp>
        <p:nvSpPr>
          <p:cNvPr id="18" name="Rectangle 17"/>
          <p:cNvSpPr/>
          <p:nvPr/>
        </p:nvSpPr>
        <p:spPr>
          <a:xfrm>
            <a:off x="664357" y="3722496"/>
            <a:ext cx="4123543" cy="461665"/>
          </a:xfrm>
          <a:prstGeom prst="rect">
            <a:avLst/>
          </a:prstGeom>
        </p:spPr>
        <p:txBody>
          <a:bodyPr wrap="square">
            <a:spAutoFit/>
          </a:bodyPr>
          <a:lstStyle/>
          <a:p>
            <a:pPr>
              <a:buNone/>
            </a:pPr>
            <a:r>
              <a:rPr lang="en-US" sz="2400" dirty="0" err="1" smtClean="0">
                <a:solidFill>
                  <a:schemeClr val="tx1"/>
                </a:solidFill>
                <a:latin typeface="Symbol" charset="2"/>
                <a:cs typeface="Symbol" charset="2"/>
              </a:rPr>
              <a:t>b</a:t>
            </a:r>
            <a:r>
              <a:rPr lang="en-US" sz="2400" baseline="-25000" dirty="0" err="1" smtClean="0">
                <a:solidFill>
                  <a:schemeClr val="tx1"/>
                </a:solidFill>
              </a:rPr>
              <a:t>T</a:t>
            </a:r>
            <a:r>
              <a:rPr lang="en-US" sz="2400" baseline="-25000" dirty="0">
                <a:solidFill>
                  <a:schemeClr val="tx1"/>
                </a:solidFill>
              </a:rPr>
              <a:t></a:t>
            </a:r>
            <a:r>
              <a:rPr lang="en-US" sz="2400" dirty="0">
                <a:solidFill>
                  <a:schemeClr val="tx1"/>
                </a:solidFill>
                <a:latin typeface="Symbol" charset="2"/>
                <a:cs typeface="Symbol" charset="2"/>
              </a:rPr>
              <a:t>º</a:t>
            </a:r>
            <a:r>
              <a:rPr lang="en-US" sz="2400" dirty="0">
                <a:solidFill>
                  <a:schemeClr val="tx1"/>
                </a:solidFill>
              </a:rPr>
              <a:t> </a:t>
            </a:r>
            <a:r>
              <a:rPr lang="en-US" sz="2400" dirty="0" err="1">
                <a:solidFill>
                  <a:schemeClr val="tx1"/>
                </a:solidFill>
                <a:latin typeface="Symbol" charset="2"/>
                <a:cs typeface="Symbol" charset="2"/>
              </a:rPr>
              <a:t>b</a:t>
            </a:r>
            <a:r>
              <a:rPr lang="en-US" sz="2400" baseline="-25000" dirty="0" err="1" smtClean="0">
                <a:solidFill>
                  <a:schemeClr val="tx1"/>
                </a:solidFill>
              </a:rPr>
              <a:t>N</a:t>
            </a:r>
            <a:r>
              <a:rPr lang="en-US" sz="2400" dirty="0" smtClean="0">
                <a:solidFill>
                  <a:schemeClr val="tx1"/>
                </a:solidFill>
              </a:rPr>
              <a:t>  </a:t>
            </a:r>
            <a:r>
              <a:rPr lang="en-US" sz="2400" dirty="0" err="1">
                <a:solidFill>
                  <a:schemeClr val="tx1"/>
                </a:solidFill>
              </a:rPr>
              <a:t>I</a:t>
            </a:r>
            <a:r>
              <a:rPr lang="en-US" sz="2400" baseline="-25000" dirty="0" err="1">
                <a:solidFill>
                  <a:schemeClr val="tx1"/>
                </a:solidFill>
              </a:rPr>
              <a:t>p</a:t>
            </a:r>
            <a:r>
              <a:rPr lang="en-US" sz="2400" dirty="0">
                <a:solidFill>
                  <a:schemeClr val="tx1"/>
                </a:solidFill>
              </a:rPr>
              <a:t> / (aB</a:t>
            </a:r>
            <a:r>
              <a:rPr lang="en-US" sz="2400" baseline="-25000" dirty="0">
                <a:solidFill>
                  <a:schemeClr val="tx1"/>
                </a:solidFill>
              </a:rPr>
              <a:t>T0</a:t>
            </a:r>
            <a:r>
              <a:rPr lang="en-US" sz="2400" dirty="0" smtClean="0">
                <a:solidFill>
                  <a:schemeClr val="tx1"/>
                </a:solidFill>
              </a:rPr>
              <a:t>)</a:t>
            </a:r>
          </a:p>
        </p:txBody>
      </p:sp>
      <p:sp>
        <p:nvSpPr>
          <p:cNvPr id="20" name="TextBox 19"/>
          <p:cNvSpPr txBox="1"/>
          <p:nvPr/>
        </p:nvSpPr>
        <p:spPr>
          <a:xfrm>
            <a:off x="3927559" y="2388864"/>
            <a:ext cx="2506453" cy="307777"/>
          </a:xfrm>
          <a:prstGeom prst="rect">
            <a:avLst/>
          </a:prstGeom>
          <a:noFill/>
        </p:spPr>
        <p:txBody>
          <a:bodyPr wrap="none" rtlCol="0">
            <a:spAutoFit/>
          </a:bodyPr>
          <a:lstStyle/>
          <a:p>
            <a:pPr>
              <a:buNone/>
            </a:pPr>
            <a:r>
              <a:rPr lang="en-US" sz="1400" b="0" i="0" dirty="0" smtClean="0">
                <a:solidFill>
                  <a:srgbClr val="000000"/>
                </a:solidFill>
              </a:rPr>
              <a:t>S. </a:t>
            </a:r>
            <a:r>
              <a:rPr lang="en-US" sz="1400" b="0" i="0" dirty="0" err="1" smtClean="0">
                <a:solidFill>
                  <a:srgbClr val="000000"/>
                </a:solidFill>
              </a:rPr>
              <a:t>Jardin</a:t>
            </a:r>
            <a:r>
              <a:rPr lang="en-US" sz="1400" b="0" i="0" dirty="0" smtClean="0">
                <a:solidFill>
                  <a:srgbClr val="000000"/>
                </a:solidFill>
              </a:rPr>
              <a:t>  et al., FS&amp;T (2003)</a:t>
            </a:r>
            <a:endParaRPr lang="en-US" sz="1400" b="0" i="0" dirty="0">
              <a:solidFill>
                <a:srgbClr val="000000"/>
              </a:solidFill>
            </a:endParaRPr>
          </a:p>
        </p:txBody>
      </p:sp>
      <p:sp>
        <p:nvSpPr>
          <p:cNvPr id="10" name="Text Box 4"/>
          <p:cNvSpPr txBox="1">
            <a:spLocks noChangeArrowheads="1"/>
          </p:cNvSpPr>
          <p:nvPr/>
        </p:nvSpPr>
        <p:spPr bwMode="auto">
          <a:xfrm>
            <a:off x="6985000" y="5491872"/>
            <a:ext cx="2374900" cy="6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200" b="0" i="0" dirty="0" smtClean="0">
                <a:cs typeface="Times New Roman"/>
              </a:rPr>
              <a:t>D.A</a:t>
            </a:r>
            <a:r>
              <a:rPr lang="en-US" sz="1200" b="0" i="0" dirty="0">
                <a:cs typeface="Times New Roman"/>
              </a:rPr>
              <a:t>. Gates et al., NF (2007).   </a:t>
            </a:r>
          </a:p>
          <a:p>
            <a:pPr defTabSz="914400">
              <a:buNone/>
            </a:pPr>
            <a:endParaRPr lang="en-US" sz="1200" dirty="0">
              <a:latin typeface="+mn-lt"/>
              <a:cs typeface="Times New Roman"/>
            </a:endParaRPr>
          </a:p>
        </p:txBody>
      </p:sp>
      <p:pic>
        <p:nvPicPr>
          <p:cNvPr id="11" name="Picture 10"/>
          <p:cNvPicPr>
            <a:picLocks noChangeAspect="1"/>
          </p:cNvPicPr>
          <p:nvPr/>
        </p:nvPicPr>
        <p:blipFill>
          <a:blip r:embed="rId3"/>
          <a:stretch>
            <a:fillRect/>
          </a:stretch>
        </p:blipFill>
        <p:spPr>
          <a:xfrm>
            <a:off x="7206403" y="2031999"/>
            <a:ext cx="1696297" cy="3392593"/>
          </a:xfrm>
          <a:prstGeom prst="rect">
            <a:avLst/>
          </a:prstGeom>
        </p:spPr>
      </p:pic>
      <p:sp>
        <p:nvSpPr>
          <p:cNvPr id="16" name="Text Box 4"/>
          <p:cNvSpPr txBox="1">
            <a:spLocks noChangeArrowheads="1"/>
          </p:cNvSpPr>
          <p:nvPr/>
        </p:nvSpPr>
        <p:spPr bwMode="auto">
          <a:xfrm>
            <a:off x="6604000" y="1580272"/>
            <a:ext cx="2565400" cy="6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1600" i="0" dirty="0">
                <a:latin typeface="+mn-lt"/>
                <a:ea typeface="ÇlÇr ñæí©" charset="0"/>
                <a:cs typeface="Times New Roman"/>
              </a:rPr>
              <a:t>H</a:t>
            </a:r>
            <a:r>
              <a:rPr kumimoji="0" lang="en-US" sz="1600" i="0" u="none" strike="noStrike" cap="none" normalizeH="0" baseline="0" dirty="0" smtClean="0">
                <a:ln>
                  <a:noFill/>
                </a:ln>
                <a:solidFill>
                  <a:schemeClr val="tx1"/>
                </a:solidFill>
                <a:effectLst/>
                <a:latin typeface="+mn-lt"/>
                <a:ea typeface="ÇlÇr ñæí©" charset="0"/>
                <a:cs typeface="Times New Roman"/>
              </a:rPr>
              <a:t>igh </a:t>
            </a:r>
            <a:r>
              <a:rPr kumimoji="0" lang="en-US" sz="1600" i="1" u="none" strike="noStrike" cap="none" normalizeH="0" baseline="0" dirty="0" err="1">
                <a:ln>
                  <a:noFill/>
                </a:ln>
                <a:solidFill>
                  <a:schemeClr val="tx1"/>
                </a:solidFill>
                <a:effectLst/>
                <a:latin typeface="+mn-lt"/>
                <a:ea typeface="ÇlÇr ñæí©" charset="0"/>
                <a:cs typeface="Times New Roman"/>
              </a:rPr>
              <a:t>κ</a:t>
            </a:r>
            <a:r>
              <a:rPr kumimoji="0" lang="en-US" sz="1600" i="0" u="none" strike="noStrike" cap="none" normalizeH="0" baseline="0" dirty="0">
                <a:ln>
                  <a:noFill/>
                </a:ln>
                <a:solidFill>
                  <a:schemeClr val="tx1"/>
                </a:solidFill>
                <a:effectLst/>
                <a:latin typeface="+mn-lt"/>
                <a:ea typeface="ÇlÇr ñæí©" charset="0"/>
                <a:cs typeface="Times New Roman"/>
              </a:rPr>
              <a:t> ∼ </a:t>
            </a:r>
            <a:r>
              <a:rPr lang="en-US" sz="1600" i="0" dirty="0" smtClean="0">
                <a:latin typeface="+mn-lt"/>
                <a:ea typeface="ÇlÇr ñæí©" charset="0"/>
                <a:cs typeface="Times New Roman"/>
              </a:rPr>
              <a:t>3.0</a:t>
            </a:r>
            <a:r>
              <a:rPr kumimoji="0" lang="en-US" sz="1600" i="0" u="none" strike="noStrike" cap="none" normalizeH="0" baseline="0" dirty="0" smtClean="0">
                <a:ln>
                  <a:noFill/>
                </a:ln>
                <a:solidFill>
                  <a:schemeClr val="tx1"/>
                </a:solidFill>
                <a:effectLst/>
                <a:latin typeface="+mn-lt"/>
                <a:ea typeface="ÇlÇr ñæí©" charset="0"/>
                <a:cs typeface="Times New Roman"/>
              </a:rPr>
              <a:t> equilibrium</a:t>
            </a:r>
            <a:r>
              <a:rPr lang="en-US" sz="1600" i="0" dirty="0">
                <a:latin typeface="+mn-lt"/>
                <a:ea typeface="ÇlÇr ñæí©" charset="0"/>
                <a:cs typeface="Times New Roman"/>
              </a:rPr>
              <a:t> </a:t>
            </a:r>
            <a:r>
              <a:rPr lang="en-US" sz="1600" i="0" dirty="0" smtClean="0">
                <a:latin typeface="+mn-lt"/>
                <a:ea typeface="ÇlÇr ñæí©" charset="0"/>
                <a:cs typeface="Times New Roman"/>
              </a:rPr>
              <a:t>in NSTX.</a:t>
            </a:r>
            <a:r>
              <a:rPr kumimoji="0" lang="en-US" sz="1600" i="0" u="none" strike="noStrike" cap="none" normalizeH="0" baseline="0" dirty="0" smtClean="0">
                <a:ln>
                  <a:noFill/>
                </a:ln>
                <a:solidFill>
                  <a:schemeClr val="tx1"/>
                </a:solidFill>
                <a:effectLst/>
                <a:latin typeface="+mn-lt"/>
                <a:ea typeface="ÇlÇr ñæí©" charset="0"/>
                <a:cs typeface="Times New Roman"/>
              </a:rPr>
              <a:t> </a:t>
            </a:r>
            <a:endParaRPr lang="en-US" sz="1600" dirty="0">
              <a:latin typeface="+mn-lt"/>
              <a:cs typeface="Times New Roman"/>
            </a:endParaRPr>
          </a:p>
        </p:txBody>
      </p:sp>
      <p:sp>
        <p:nvSpPr>
          <p:cNvPr id="19" name="Rectangle 18"/>
          <p:cNvSpPr/>
          <p:nvPr/>
        </p:nvSpPr>
        <p:spPr>
          <a:xfrm>
            <a:off x="655536" y="3214301"/>
            <a:ext cx="1362610" cy="461665"/>
          </a:xfrm>
          <a:prstGeom prst="rect">
            <a:avLst/>
          </a:prstGeom>
        </p:spPr>
        <p:txBody>
          <a:bodyPr wrap="none">
            <a:spAutoFit/>
          </a:bodyPr>
          <a:lstStyle/>
          <a:p>
            <a:pPr>
              <a:buNone/>
            </a:pPr>
            <a:r>
              <a:rPr lang="en-US" sz="2400" dirty="0" err="1" smtClean="0">
                <a:solidFill>
                  <a:schemeClr val="tx1"/>
                </a:solidFill>
                <a:latin typeface="Symbol" charset="2"/>
                <a:cs typeface="Symbol" charset="2"/>
              </a:rPr>
              <a:t>t</a:t>
            </a:r>
            <a:r>
              <a:rPr lang="en-US" sz="2400" baseline="-25000" dirty="0" err="1" smtClean="0">
                <a:solidFill>
                  <a:schemeClr val="tx1"/>
                </a:solidFill>
              </a:rPr>
              <a:t>E</a:t>
            </a:r>
            <a:r>
              <a:rPr lang="en-US" sz="2400" baseline="-25000" dirty="0" smtClean="0">
                <a:solidFill>
                  <a:schemeClr val="tx1"/>
                </a:solidFill>
              </a:rPr>
              <a:t> </a:t>
            </a:r>
            <a:r>
              <a:rPr lang="en-US" sz="2400" dirty="0">
                <a:solidFill>
                  <a:schemeClr val="tx1"/>
                </a:solidFill>
              </a:rPr>
              <a:t> </a:t>
            </a:r>
            <a:r>
              <a:rPr lang="en-US" sz="2400" dirty="0" smtClean="0">
                <a:solidFill>
                  <a:schemeClr val="tx1"/>
                </a:solidFill>
              </a:rPr>
              <a:t>∝  </a:t>
            </a:r>
            <a:r>
              <a:rPr lang="en-US" sz="2400" dirty="0" err="1" smtClean="0">
                <a:solidFill>
                  <a:schemeClr val="tx1"/>
                </a:solidFill>
              </a:rPr>
              <a:t>I</a:t>
            </a:r>
            <a:r>
              <a:rPr lang="en-US" sz="2400" baseline="-25000" dirty="0" err="1" smtClean="0">
                <a:solidFill>
                  <a:schemeClr val="tx1"/>
                </a:solidFill>
              </a:rPr>
              <a:t>p</a:t>
            </a:r>
            <a:endParaRPr lang="en-US" sz="1600" dirty="0">
              <a:solidFill>
                <a:schemeClr val="tx1"/>
              </a:solidFill>
            </a:endParaRPr>
          </a:p>
        </p:txBody>
      </p:sp>
      <p:sp>
        <p:nvSpPr>
          <p:cNvPr id="21" name="Rectangle 20"/>
          <p:cNvSpPr/>
          <p:nvPr/>
        </p:nvSpPr>
        <p:spPr>
          <a:xfrm>
            <a:off x="731736" y="5017701"/>
            <a:ext cx="6075464" cy="461665"/>
          </a:xfrm>
          <a:prstGeom prst="rect">
            <a:avLst/>
          </a:prstGeom>
        </p:spPr>
        <p:txBody>
          <a:bodyPr wrap="square">
            <a:spAutoFit/>
          </a:bodyPr>
          <a:lstStyle/>
          <a:p>
            <a:pPr>
              <a:buNone/>
            </a:pPr>
            <a:r>
              <a:rPr lang="en-US" sz="2400" dirty="0" err="1" smtClean="0">
                <a:solidFill>
                  <a:schemeClr val="tx1"/>
                </a:solidFill>
              </a:rPr>
              <a:t>I</a:t>
            </a:r>
            <a:r>
              <a:rPr lang="en-US" sz="2400" baseline="-25000" dirty="0" err="1" smtClean="0">
                <a:solidFill>
                  <a:schemeClr val="tx1"/>
                </a:solidFill>
              </a:rPr>
              <a:t>p</a:t>
            </a:r>
            <a:r>
              <a:rPr lang="en-US" sz="2400" dirty="0" smtClean="0">
                <a:solidFill>
                  <a:schemeClr val="tx1"/>
                </a:solidFill>
              </a:rPr>
              <a:t> ~  </a:t>
            </a:r>
            <a:r>
              <a:rPr lang="en-US" sz="2400" dirty="0">
                <a:solidFill>
                  <a:schemeClr val="tx1"/>
                </a:solidFill>
              </a:rPr>
              <a:t>I</a:t>
            </a:r>
            <a:r>
              <a:rPr lang="en-US" sz="2400" baseline="-25000" dirty="0">
                <a:solidFill>
                  <a:schemeClr val="tx1"/>
                </a:solidFill>
              </a:rPr>
              <a:t>TF</a:t>
            </a:r>
            <a:r>
              <a:rPr lang="en-US" sz="2400" dirty="0">
                <a:solidFill>
                  <a:schemeClr val="tx1"/>
                </a:solidFill>
              </a:rPr>
              <a:t>  </a:t>
            </a:r>
            <a:r>
              <a:rPr lang="en-US" sz="2000" i="0" dirty="0" smtClean="0">
                <a:solidFill>
                  <a:schemeClr val="tx1"/>
                </a:solidFill>
              </a:rPr>
              <a:t>for ST due to low A and high </a:t>
            </a:r>
            <a:r>
              <a:rPr lang="en-US" sz="2000" i="0" dirty="0" smtClean="0">
                <a:solidFill>
                  <a:schemeClr val="tx1"/>
                </a:solidFill>
                <a:latin typeface="Symbol" charset="2"/>
                <a:cs typeface="Symbol" charset="2"/>
              </a:rPr>
              <a:t>k</a:t>
            </a:r>
            <a:endParaRPr lang="en-US" sz="1400" dirty="0">
              <a:solidFill>
                <a:schemeClr val="tx1"/>
              </a:solidFill>
              <a:latin typeface="Symbol" charset="2"/>
              <a:cs typeface="Symbol" charset="2"/>
            </a:endParaRPr>
          </a:p>
        </p:txBody>
      </p:sp>
      <p:sp>
        <p:nvSpPr>
          <p:cNvPr id="23" name="Text Box 4"/>
          <p:cNvSpPr txBox="1">
            <a:spLocks noChangeArrowheads="1"/>
          </p:cNvSpPr>
          <p:nvPr/>
        </p:nvSpPr>
        <p:spPr bwMode="auto">
          <a:xfrm>
            <a:off x="355600" y="1542172"/>
            <a:ext cx="5676900" cy="69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2000" i="0" dirty="0" smtClean="0">
                <a:latin typeface="+mn-lt"/>
                <a:ea typeface="ÇlÇr ñæí©" charset="0"/>
                <a:cs typeface="Times New Roman"/>
              </a:rPr>
              <a:t>• ST has high </a:t>
            </a:r>
            <a:r>
              <a:rPr lang="en-US" sz="2000" i="0" dirty="0" err="1" smtClean="0">
                <a:latin typeface="+mn-lt"/>
                <a:ea typeface="ÇlÇr ñæí©" charset="0"/>
                <a:cs typeface="Times New Roman"/>
              </a:rPr>
              <a:t>Ip</a:t>
            </a:r>
            <a:r>
              <a:rPr lang="en-US" sz="2000" i="0" dirty="0" smtClean="0">
                <a:latin typeface="+mn-lt"/>
                <a:ea typeface="ÇlÇr ñæí©" charset="0"/>
                <a:cs typeface="Times New Roman"/>
              </a:rPr>
              <a:t> due to h</a:t>
            </a:r>
            <a:r>
              <a:rPr kumimoji="0" lang="en-US" sz="2000" i="0" u="none" strike="noStrike" cap="none" normalizeH="0" baseline="0" dirty="0" smtClean="0">
                <a:ln>
                  <a:noFill/>
                </a:ln>
                <a:solidFill>
                  <a:schemeClr val="tx1"/>
                </a:solidFill>
                <a:effectLst/>
                <a:latin typeface="+mn-lt"/>
                <a:ea typeface="ÇlÇr ñæí©" charset="0"/>
                <a:cs typeface="Times New Roman"/>
              </a:rPr>
              <a:t>igh </a:t>
            </a:r>
            <a:r>
              <a:rPr kumimoji="0" lang="en-US" sz="2000" i="1" u="none" strike="noStrike" cap="none" normalizeH="0" baseline="0" dirty="0" err="1">
                <a:ln>
                  <a:noFill/>
                </a:ln>
                <a:solidFill>
                  <a:schemeClr val="tx1"/>
                </a:solidFill>
                <a:effectLst/>
                <a:latin typeface="+mn-lt"/>
                <a:ea typeface="ÇlÇr ñæí©" charset="0"/>
                <a:cs typeface="Times New Roman"/>
              </a:rPr>
              <a:t>κ</a:t>
            </a:r>
            <a:r>
              <a:rPr kumimoji="0" lang="en-US" sz="2000" i="0" u="none" strike="noStrike" cap="none" normalizeH="0" baseline="0" dirty="0">
                <a:ln>
                  <a:noFill/>
                </a:ln>
                <a:solidFill>
                  <a:schemeClr val="tx1"/>
                </a:solidFill>
                <a:effectLst/>
                <a:latin typeface="+mn-lt"/>
                <a:ea typeface="ÇlÇr ñæí©" charset="0"/>
                <a:cs typeface="Times New Roman"/>
              </a:rPr>
              <a:t> </a:t>
            </a:r>
            <a:r>
              <a:rPr kumimoji="0" lang="en-US" sz="2000" i="0" u="none" strike="noStrike" cap="none" normalizeH="0" baseline="0" dirty="0" smtClean="0">
                <a:ln>
                  <a:noFill/>
                </a:ln>
                <a:solidFill>
                  <a:schemeClr val="tx1"/>
                </a:solidFill>
                <a:effectLst/>
                <a:latin typeface="+mn-lt"/>
                <a:ea typeface="ÇlÇr ñæí©" charset="0"/>
                <a:cs typeface="Times New Roman"/>
              </a:rPr>
              <a:t>and low A</a:t>
            </a:r>
            <a:endParaRPr lang="en-US" sz="2000" dirty="0">
              <a:latin typeface="+mn-lt"/>
              <a:cs typeface="Times New Roman"/>
            </a:endParaRPr>
          </a:p>
        </p:txBody>
      </p:sp>
      <p:sp>
        <p:nvSpPr>
          <p:cNvPr id="24" name="Text Box 4"/>
          <p:cNvSpPr txBox="1">
            <a:spLocks noChangeArrowheads="1"/>
          </p:cNvSpPr>
          <p:nvPr/>
        </p:nvSpPr>
        <p:spPr bwMode="auto">
          <a:xfrm>
            <a:off x="419100" y="2710573"/>
            <a:ext cx="5778500" cy="50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2000" i="0" dirty="0" smtClean="0">
                <a:latin typeface="+mn-lt"/>
                <a:ea typeface="ÇlÇr ñæí©" charset="0"/>
                <a:cs typeface="Times New Roman"/>
              </a:rPr>
              <a:t>• </a:t>
            </a:r>
            <a:r>
              <a:rPr lang="en-US" sz="2000" i="0" dirty="0" err="1" smtClean="0">
                <a:latin typeface="+mn-lt"/>
                <a:ea typeface="ÇlÇr ñæí©" charset="0"/>
                <a:cs typeface="Times New Roman"/>
              </a:rPr>
              <a:t>Ip</a:t>
            </a:r>
            <a:r>
              <a:rPr lang="en-US" sz="2000" i="0" dirty="0" smtClean="0">
                <a:latin typeface="+mn-lt"/>
                <a:ea typeface="ÇlÇr ñæí©" charset="0"/>
                <a:cs typeface="Times New Roman"/>
              </a:rPr>
              <a:t> </a:t>
            </a:r>
            <a:r>
              <a:rPr lang="en-US" sz="2000" i="0" dirty="0">
                <a:latin typeface="+mn-lt"/>
                <a:ea typeface="ÇlÇr ñæí©" charset="0"/>
                <a:cs typeface="Times New Roman"/>
              </a:rPr>
              <a:t>i</a:t>
            </a:r>
            <a:r>
              <a:rPr kumimoji="0" lang="en-US" sz="2000" i="0" u="none" strike="noStrike" cap="none" normalizeH="0" baseline="0" dirty="0" smtClean="0">
                <a:ln>
                  <a:noFill/>
                </a:ln>
                <a:solidFill>
                  <a:schemeClr val="tx1"/>
                </a:solidFill>
                <a:effectLst/>
                <a:latin typeface="+mn-lt"/>
                <a:ea typeface="ÇlÇr ñæí©" charset="0"/>
                <a:cs typeface="Times New Roman"/>
              </a:rPr>
              <a:t>ncreases </a:t>
            </a:r>
            <a:r>
              <a:rPr kumimoji="0" lang="en-US" sz="2000" i="0" u="none" strike="noStrike" cap="none" normalizeH="0" baseline="0" dirty="0" err="1" smtClean="0">
                <a:ln>
                  <a:noFill/>
                </a:ln>
                <a:solidFill>
                  <a:schemeClr val="tx1"/>
                </a:solidFill>
                <a:effectLst/>
                <a:latin typeface="+mn-lt"/>
                <a:ea typeface="ÇlÇr ñæí©" charset="0"/>
                <a:cs typeface="Times New Roman"/>
              </a:rPr>
              <a:t>tokamak</a:t>
            </a:r>
            <a:r>
              <a:rPr lang="en-US" sz="2000" i="0" dirty="0">
                <a:latin typeface="+mn-lt"/>
                <a:ea typeface="ÇlÇr ñæí©" charset="0"/>
                <a:cs typeface="Times New Roman"/>
              </a:rPr>
              <a:t> </a:t>
            </a:r>
            <a:r>
              <a:rPr lang="en-US" sz="2000" i="0" dirty="0" smtClean="0">
                <a:latin typeface="+mn-lt"/>
                <a:ea typeface="ÇlÇr ñæí©" charset="0"/>
                <a:cs typeface="Times New Roman"/>
              </a:rPr>
              <a:t>performance</a:t>
            </a:r>
            <a:endParaRPr lang="en-US" sz="2000" dirty="0">
              <a:latin typeface="+mn-lt"/>
              <a:cs typeface="Times New Roman"/>
            </a:endParaRPr>
          </a:p>
        </p:txBody>
      </p:sp>
      <p:sp>
        <p:nvSpPr>
          <p:cNvPr id="25" name="Text Box 4"/>
          <p:cNvSpPr txBox="1">
            <a:spLocks noChangeArrowheads="1"/>
          </p:cNvSpPr>
          <p:nvPr/>
        </p:nvSpPr>
        <p:spPr bwMode="auto">
          <a:xfrm>
            <a:off x="482600" y="4437773"/>
            <a:ext cx="6807200" cy="50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914400">
              <a:buNone/>
            </a:pPr>
            <a:r>
              <a:rPr lang="en-US" sz="2000" i="0" dirty="0" smtClean="0">
                <a:latin typeface="+mn-lt"/>
                <a:ea typeface="ÇlÇr ñæí©" charset="0"/>
                <a:cs typeface="Times New Roman"/>
              </a:rPr>
              <a:t>• </a:t>
            </a:r>
            <a:r>
              <a:rPr lang="en-US" sz="2000" i="0" dirty="0" smtClean="0"/>
              <a:t>ST can achieve high performance cost effectively  </a:t>
            </a:r>
            <a:endParaRPr lang="en-US" sz="2000" dirty="0">
              <a:latin typeface="+mn-lt"/>
              <a:cs typeface="Times New Roman"/>
            </a:endParaRPr>
          </a:p>
        </p:txBody>
      </p:sp>
      <p:sp>
        <p:nvSpPr>
          <p:cNvPr id="26" name="Up Arrow 25"/>
          <p:cNvSpPr/>
          <p:nvPr/>
        </p:nvSpPr>
        <p:spPr bwMode="auto">
          <a:xfrm>
            <a:off x="1282700" y="5486400"/>
            <a:ext cx="698500" cy="2667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050" b="1" i="1" u="none" strike="noStrike" cap="none" normalizeH="0" baseline="0">
              <a:ln>
                <a:noFill/>
              </a:ln>
              <a:solidFill>
                <a:srgbClr val="1822CD"/>
              </a:solidFill>
              <a:effectLst/>
              <a:latin typeface="Helvetica" charset="0"/>
            </a:endParaRPr>
          </a:p>
        </p:txBody>
      </p:sp>
      <p:sp>
        <p:nvSpPr>
          <p:cNvPr id="27" name="TextBox 26"/>
          <p:cNvSpPr txBox="1"/>
          <p:nvPr/>
        </p:nvSpPr>
        <p:spPr>
          <a:xfrm>
            <a:off x="1460500" y="5740400"/>
            <a:ext cx="384365" cy="523220"/>
          </a:xfrm>
          <a:prstGeom prst="rect">
            <a:avLst/>
          </a:prstGeom>
          <a:noFill/>
        </p:spPr>
        <p:txBody>
          <a:bodyPr wrap="none" rtlCol="0">
            <a:spAutoFit/>
          </a:bodyPr>
          <a:lstStyle/>
          <a:p>
            <a:pPr>
              <a:buNone/>
            </a:pPr>
            <a:r>
              <a:rPr lang="en-US" sz="2800" i="0" dirty="0" smtClean="0">
                <a:solidFill>
                  <a:srgbClr val="000000"/>
                </a:solidFill>
              </a:rPr>
              <a:t>$</a:t>
            </a:r>
            <a:endParaRPr lang="en-US" sz="2800" i="0" dirty="0">
              <a:solidFill>
                <a:srgbClr val="000000"/>
              </a:solidFill>
            </a:endParaRPr>
          </a:p>
        </p:txBody>
      </p:sp>
    </p:spTree>
    <p:extLst>
      <p:ext uri="{BB962C8B-B14F-4D97-AF65-F5344CB8AC3E}">
        <p14:creationId xmlns:p14="http://schemas.microsoft.com/office/powerpoint/2010/main" val="7863843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8835" name="Rectangle 3"/>
          <p:cNvSpPr>
            <a:spLocks noGrp="1" noChangeArrowheads="1"/>
          </p:cNvSpPr>
          <p:nvPr>
            <p:ph type="body" idx="1"/>
          </p:nvPr>
        </p:nvSpPr>
        <p:spPr>
          <a:xfrm>
            <a:off x="0" y="1206500"/>
            <a:ext cx="8521700" cy="4445000"/>
          </a:xfrm>
          <a:noFill/>
          <a:ln>
            <a:solidFill>
              <a:srgbClr val="FFFFFF"/>
            </a:solidFill>
            <a:miter lim="800000"/>
            <a:headEnd/>
            <a:tailEnd/>
          </a:ln>
        </p:spPr>
        <p:txBody>
          <a:bodyPr/>
          <a:lstStyle/>
          <a:p>
            <a:pPr marL="566928" lvl="1" indent="-365760">
              <a:lnSpc>
                <a:spcPts val="2100"/>
              </a:lnSpc>
              <a:spcAft>
                <a:spcPts val="2400"/>
              </a:spcAft>
              <a:buFont typeface="Arial"/>
              <a:buChar char="•"/>
            </a:pPr>
            <a:r>
              <a:rPr lang="en-US" altLang="en-US" sz="2400" b="1" dirty="0"/>
              <a:t>Lower A </a:t>
            </a:r>
            <a:r>
              <a:rPr lang="en-US" altLang="en-US" sz="2400" b="1" dirty="0">
                <a:sym typeface="Wingdings" pitchFamily="2" charset="2"/>
              </a:rPr>
              <a:t> </a:t>
            </a:r>
            <a:r>
              <a:rPr lang="en-US" altLang="en-US" sz="2400" b="1" dirty="0"/>
              <a:t>increased </a:t>
            </a:r>
            <a:r>
              <a:rPr lang="en-US" altLang="en-US" sz="2400" b="1" dirty="0" err="1"/>
              <a:t>toroidicity</a:t>
            </a:r>
            <a:r>
              <a:rPr lang="en-US" altLang="en-US" sz="2400" b="1" dirty="0">
                <a:solidFill>
                  <a:srgbClr val="FF0000"/>
                </a:solidFill>
              </a:rPr>
              <a:t> </a:t>
            </a:r>
            <a:r>
              <a:rPr lang="en-US" altLang="en-US" sz="2400" b="1" dirty="0" smtClean="0">
                <a:solidFill>
                  <a:srgbClr val="FF0000"/>
                </a:solidFill>
                <a:sym typeface="Wingdings" pitchFamily="2" charset="2"/>
              </a:rPr>
              <a:t></a:t>
            </a:r>
            <a:r>
              <a:rPr lang="en-US" altLang="en-US" sz="2400" b="1" dirty="0" smtClean="0">
                <a:solidFill>
                  <a:srgbClr val="FF3300"/>
                </a:solidFill>
                <a:sym typeface="Wingdings" pitchFamily="2" charset="2"/>
              </a:rPr>
              <a:t> </a:t>
            </a:r>
            <a:r>
              <a:rPr lang="en-US" altLang="en-US" sz="2400" b="1" dirty="0">
                <a:solidFill>
                  <a:srgbClr val="FF3300"/>
                </a:solidFill>
                <a:sym typeface="Wingdings" pitchFamily="2" charset="2"/>
              </a:rPr>
              <a:t>higher </a:t>
            </a:r>
            <a:r>
              <a:rPr lang="en-US" altLang="en-US" sz="2400" b="1" dirty="0">
                <a:solidFill>
                  <a:srgbClr val="FF3300"/>
                </a:solidFill>
                <a:latin typeface="Symbol" pitchFamily="18" charset="2"/>
                <a:sym typeface="Wingdings" pitchFamily="2" charset="2"/>
              </a:rPr>
              <a:t>b, </a:t>
            </a:r>
            <a:r>
              <a:rPr lang="en-US" altLang="en-US" sz="2400" b="1" dirty="0">
                <a:solidFill>
                  <a:srgbClr val="FF3300"/>
                </a:solidFill>
                <a:latin typeface="Helvetica Neue"/>
                <a:cs typeface="Helvetica Neue"/>
                <a:sym typeface="Wingdings" pitchFamily="2" charset="2"/>
              </a:rPr>
              <a:t>strong shaping</a:t>
            </a:r>
            <a:endParaRPr lang="en-US" altLang="en-US" sz="2400" b="1" dirty="0">
              <a:solidFill>
                <a:srgbClr val="FF3300"/>
              </a:solidFill>
              <a:latin typeface="Symbol" pitchFamily="18" charset="2"/>
            </a:endParaRPr>
          </a:p>
          <a:p>
            <a:pPr marL="566928" lvl="1" indent="-365760">
              <a:lnSpc>
                <a:spcPts val="2100"/>
              </a:lnSpc>
              <a:spcAft>
                <a:spcPts val="2400"/>
              </a:spcAft>
              <a:buFont typeface="Arial"/>
              <a:buChar char="•"/>
            </a:pPr>
            <a:r>
              <a:rPr lang="en-US" altLang="en-US" sz="2400" b="1" dirty="0" smtClean="0"/>
              <a:t>Higher </a:t>
            </a:r>
            <a:r>
              <a:rPr lang="en-US" altLang="en-US" sz="2400" b="1" dirty="0">
                <a:latin typeface="Symbol" pitchFamily="18" charset="2"/>
              </a:rPr>
              <a:t>b</a:t>
            </a:r>
            <a:r>
              <a:rPr lang="en-US" altLang="en-US" sz="2400" b="1" baseline="-25000" dirty="0"/>
              <a:t> </a:t>
            </a:r>
            <a:r>
              <a:rPr lang="en-US" altLang="en-US" sz="2400" b="1" dirty="0">
                <a:sym typeface="Wingdings" pitchFamily="2" charset="2"/>
              </a:rPr>
              <a:t> </a:t>
            </a:r>
            <a:r>
              <a:rPr lang="en-US" altLang="en-US" sz="2400" b="1" dirty="0">
                <a:solidFill>
                  <a:srgbClr val="FF0000"/>
                </a:solidFill>
              </a:rPr>
              <a:t>electromagnetic effects in </a:t>
            </a:r>
            <a:r>
              <a:rPr lang="en-US" altLang="en-US" sz="2400" b="1" dirty="0" smtClean="0">
                <a:solidFill>
                  <a:srgbClr val="FF0000"/>
                </a:solidFill>
              </a:rPr>
              <a:t>turbulence, EP-modes, RF heating and CD</a:t>
            </a:r>
            <a:endParaRPr lang="en-US" altLang="en-US" sz="2400" b="1" dirty="0">
              <a:solidFill>
                <a:srgbClr val="FF0000"/>
              </a:solidFill>
            </a:endParaRPr>
          </a:p>
          <a:p>
            <a:pPr marL="566928" lvl="1" indent="-365760">
              <a:lnSpc>
                <a:spcPts val="2100"/>
              </a:lnSpc>
              <a:spcAft>
                <a:spcPts val="2400"/>
              </a:spcAft>
              <a:buFont typeface="Arial"/>
              <a:buChar char="•"/>
            </a:pPr>
            <a:r>
              <a:rPr lang="en-US" altLang="en-US" sz="2400" b="1" dirty="0"/>
              <a:t>Higher fraction of trapped </a:t>
            </a:r>
            <a:r>
              <a:rPr lang="en-US" altLang="en-US" sz="2400" b="1" dirty="0" smtClean="0"/>
              <a:t>particles (low A), </a:t>
            </a:r>
            <a:r>
              <a:rPr lang="en-US" altLang="en-US" sz="2400" b="1" dirty="0"/>
              <a:t>increased normalized orbit </a:t>
            </a:r>
            <a:r>
              <a:rPr lang="en-US" altLang="en-US" sz="2400" b="1" dirty="0" smtClean="0"/>
              <a:t>size</a:t>
            </a:r>
            <a:r>
              <a:rPr lang="en-US" altLang="en-US" sz="2400" b="1" dirty="0"/>
              <a:t> </a:t>
            </a:r>
            <a:r>
              <a:rPr lang="en-US" altLang="en-US" sz="2400" b="1" dirty="0" smtClean="0"/>
              <a:t>(</a:t>
            </a:r>
            <a:r>
              <a:rPr lang="en-US" altLang="en-US" sz="2400" b="1" dirty="0"/>
              <a:t>high</a:t>
            </a:r>
            <a:r>
              <a:rPr lang="en-US" altLang="en-US" sz="2400" b="1" dirty="0">
                <a:solidFill>
                  <a:srgbClr val="0816FF"/>
                </a:solidFill>
              </a:rPr>
              <a:t> </a:t>
            </a:r>
            <a:r>
              <a:rPr lang="en-US" altLang="en-US" sz="2400" b="1" dirty="0">
                <a:latin typeface="Symbol" pitchFamily="18" charset="2"/>
              </a:rPr>
              <a:t>b</a:t>
            </a:r>
            <a:r>
              <a:rPr lang="en-US" altLang="en-US" sz="2400" b="1" dirty="0" smtClean="0"/>
              <a:t>), </a:t>
            </a:r>
            <a:r>
              <a:rPr lang="en-US" altLang="en-US" sz="2400" b="1" dirty="0"/>
              <a:t>and f</a:t>
            </a:r>
            <a:r>
              <a:rPr lang="en-US" altLang="en-US" sz="2400" b="1" dirty="0" smtClean="0"/>
              <a:t>low </a:t>
            </a:r>
            <a:r>
              <a:rPr lang="en-US" altLang="en-US" sz="2400" b="1" dirty="0"/>
              <a:t>shear </a:t>
            </a:r>
            <a:r>
              <a:rPr lang="en-US" altLang="en-US" sz="2400" b="1" dirty="0" smtClean="0"/>
              <a:t>(due to low B, low A)</a:t>
            </a:r>
            <a:r>
              <a:rPr lang="en-US" altLang="en-US" sz="2400" b="1" dirty="0" smtClean="0">
                <a:sym typeface="Wingdings" pitchFamily="2" charset="2"/>
              </a:rPr>
              <a:t> </a:t>
            </a:r>
            <a:r>
              <a:rPr lang="en-US" altLang="en-US" sz="2400" b="1" dirty="0">
                <a:solidFill>
                  <a:srgbClr val="FF0000"/>
                </a:solidFill>
                <a:sym typeface="Wingdings" pitchFamily="2" charset="2"/>
              </a:rPr>
              <a:t>broad range of effects on transport and stability</a:t>
            </a:r>
          </a:p>
          <a:p>
            <a:pPr marL="566928" lvl="1" indent="-365760">
              <a:lnSpc>
                <a:spcPts val="2100"/>
              </a:lnSpc>
              <a:spcAft>
                <a:spcPts val="2400"/>
              </a:spcAft>
              <a:buFont typeface="Arial"/>
              <a:buChar char="•"/>
            </a:pPr>
            <a:r>
              <a:rPr lang="en-US" altLang="en-US" sz="2400" b="1" dirty="0"/>
              <a:t>Increased normalized fast-ion </a:t>
            </a:r>
            <a:r>
              <a:rPr lang="en-US" altLang="en-US" sz="2400" b="1" dirty="0" smtClean="0"/>
              <a:t>speed (high</a:t>
            </a:r>
            <a:r>
              <a:rPr lang="en-US" altLang="en-US" sz="2400" b="1" dirty="0" smtClean="0">
                <a:solidFill>
                  <a:srgbClr val="0816FF"/>
                </a:solidFill>
              </a:rPr>
              <a:t> </a:t>
            </a:r>
            <a:r>
              <a:rPr lang="en-US" altLang="en-US" sz="2400" b="1" dirty="0">
                <a:latin typeface="Symbol" pitchFamily="18" charset="2"/>
              </a:rPr>
              <a:t>b</a:t>
            </a:r>
            <a:r>
              <a:rPr lang="en-US" altLang="en-US" sz="2400" b="1" dirty="0" smtClean="0"/>
              <a:t>)  </a:t>
            </a:r>
            <a:r>
              <a:rPr lang="en-US" altLang="en-US" sz="2400" b="1" dirty="0">
                <a:sym typeface="Wingdings" pitchFamily="2" charset="2"/>
              </a:rPr>
              <a:t> </a:t>
            </a:r>
            <a:r>
              <a:rPr lang="en-US" altLang="en-US" sz="2400" b="1" dirty="0">
                <a:solidFill>
                  <a:srgbClr val="FF0000"/>
                </a:solidFill>
                <a:sym typeface="Wingdings" pitchFamily="2" charset="2"/>
              </a:rPr>
              <a:t>simulate fast-ion transport/losses of ITER</a:t>
            </a:r>
          </a:p>
          <a:p>
            <a:pPr marL="566928" lvl="1" indent="-365760">
              <a:lnSpc>
                <a:spcPts val="2100"/>
              </a:lnSpc>
              <a:spcAft>
                <a:spcPts val="2400"/>
              </a:spcAft>
              <a:buFont typeface="Arial"/>
              <a:buChar char="•"/>
            </a:pPr>
            <a:r>
              <a:rPr lang="en-US" altLang="en-US" sz="2400" b="1" dirty="0"/>
              <a:t>Compact </a:t>
            </a:r>
            <a:r>
              <a:rPr lang="en-US" altLang="en-US" sz="2400" b="1" dirty="0" smtClean="0"/>
              <a:t>geometry (small R) </a:t>
            </a:r>
            <a:r>
              <a:rPr lang="en-US" altLang="en-US" sz="2400" b="1" dirty="0">
                <a:sym typeface="Wingdings" pitchFamily="2" charset="2"/>
              </a:rPr>
              <a:t> </a:t>
            </a:r>
            <a:r>
              <a:rPr lang="en-US" altLang="en-US" sz="2400" b="1" dirty="0">
                <a:solidFill>
                  <a:srgbClr val="FF0000"/>
                </a:solidFill>
                <a:sym typeface="Wingdings" pitchFamily="2" charset="2"/>
              </a:rPr>
              <a:t>high power/particle/neutron flux relevant to ITER, reactors</a:t>
            </a:r>
          </a:p>
        </p:txBody>
      </p:sp>
      <p:sp>
        <p:nvSpPr>
          <p:cNvPr id="12"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480"/>
              </a:lnSpc>
              <a:spcBef>
                <a:spcPct val="0"/>
              </a:spcBef>
              <a:spcAft>
                <a:spcPts val="600"/>
              </a:spcAft>
              <a:buFontTx/>
              <a:buNone/>
            </a:pPr>
            <a:r>
              <a:rPr lang="en-US" altLang="en-US" sz="2400" i="0" dirty="0">
                <a:solidFill>
                  <a:srgbClr val="0816FF"/>
                </a:solidFill>
              </a:rPr>
              <a:t>New physics regimes are accessed at low aspect ratio, enhancing the understanding of </a:t>
            </a:r>
            <a:r>
              <a:rPr lang="en-US" altLang="en-US" sz="2400" i="0" dirty="0" err="1">
                <a:solidFill>
                  <a:srgbClr val="0816FF"/>
                </a:solidFill>
              </a:rPr>
              <a:t>toroidal</a:t>
            </a:r>
            <a:r>
              <a:rPr lang="en-US" altLang="en-US" sz="2400" i="0" dirty="0">
                <a:solidFill>
                  <a:srgbClr val="0816FF"/>
                </a:solidFill>
              </a:rPr>
              <a:t> confinement physics</a:t>
            </a:r>
            <a:endParaRPr lang="en-US" sz="1600" i="0" dirty="0">
              <a:solidFill>
                <a:srgbClr val="0816FF"/>
              </a:solidFill>
              <a:latin typeface="Helvetica Neue" charset="0"/>
            </a:endParaRPr>
          </a:p>
        </p:txBody>
      </p:sp>
      <p:sp>
        <p:nvSpPr>
          <p:cNvPr id="13"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7</a:t>
            </a:fld>
            <a:endParaRPr lang="en-US" sz="1400" b="0" dirty="0">
              <a:latin typeface="Times" charset="0"/>
            </a:endParaRPr>
          </a:p>
        </p:txBody>
      </p:sp>
    </p:spTree>
    <p:extLst>
      <p:ext uri="{BB962C8B-B14F-4D97-AF65-F5344CB8AC3E}">
        <p14:creationId xmlns:p14="http://schemas.microsoft.com/office/powerpoint/2010/main" val="40801217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3"/>
          <p:cNvSpPr>
            <a:spLocks noGrp="1"/>
          </p:cNvSpPr>
          <p:nvPr>
            <p:ph type="sldNum" sz="quarter" idx="12"/>
          </p:nvPr>
        </p:nvSpPr>
        <p:spPr>
          <a:xfrm>
            <a:off x="7239000" y="6527800"/>
            <a:ext cx="1905000" cy="457200"/>
          </a:xfrm>
          <a:noFill/>
        </p:spPr>
        <p:txBody>
          <a:bodyPr anchor="t"/>
          <a:lstStyle/>
          <a:p>
            <a:fld id="{338AFD17-9088-4C77-B107-6A6359279C2A}" type="slidenum">
              <a:rPr lang="en-US" sz="1400" b="0">
                <a:latin typeface="Times" charset="0"/>
              </a:rPr>
              <a:pPr/>
              <a:t>8</a:t>
            </a:fld>
            <a:endParaRPr lang="en-US" sz="1400" b="0" dirty="0">
              <a:latin typeface="Times" charset="0"/>
            </a:endParaRPr>
          </a:p>
        </p:txBody>
      </p:sp>
      <p:sp>
        <p:nvSpPr>
          <p:cNvPr id="17410" name="Rectangle 3"/>
          <p:cNvSpPr>
            <a:spLocks noGrp="1" noChangeArrowheads="1"/>
          </p:cNvSpPr>
          <p:nvPr>
            <p:ph type="body" idx="1"/>
          </p:nvPr>
        </p:nvSpPr>
        <p:spPr>
          <a:xfrm>
            <a:off x="217459" y="1001297"/>
            <a:ext cx="8750300" cy="4419600"/>
          </a:xfrm>
        </p:spPr>
        <p:txBody>
          <a:bodyPr/>
          <a:lstStyle/>
          <a:p>
            <a:pPr marL="231775" indent="-231775">
              <a:lnSpc>
                <a:spcPts val="2880"/>
              </a:lnSpc>
              <a:spcBef>
                <a:spcPts val="2472"/>
              </a:spcBef>
              <a:spcAft>
                <a:spcPts val="600"/>
              </a:spcAft>
            </a:pPr>
            <a:r>
              <a:rPr lang="en-US" b="1" dirty="0" smtClean="0">
                <a:solidFill>
                  <a:srgbClr val="7F7F7F"/>
                </a:solidFill>
              </a:rPr>
              <a:t>Unique ST properties</a:t>
            </a:r>
            <a:endParaRPr lang="en-US" b="1" dirty="0">
              <a:solidFill>
                <a:srgbClr val="7F7F7F"/>
              </a:solidFill>
            </a:endParaRPr>
          </a:p>
          <a:p>
            <a:pPr marL="231775" indent="-231775">
              <a:lnSpc>
                <a:spcPts val="2880"/>
              </a:lnSpc>
              <a:spcBef>
                <a:spcPts val="2472"/>
              </a:spcBef>
              <a:spcAft>
                <a:spcPts val="600"/>
              </a:spcAft>
            </a:pPr>
            <a:r>
              <a:rPr lang="en-US" sz="2800" b="1" dirty="0" smtClean="0"/>
              <a:t>ST Fusion Energy Development Path</a:t>
            </a:r>
          </a:p>
          <a:p>
            <a:pPr marL="231775" indent="-231775">
              <a:lnSpc>
                <a:spcPts val="2880"/>
              </a:lnSpc>
              <a:spcBef>
                <a:spcPts val="2472"/>
              </a:spcBef>
              <a:spcAft>
                <a:spcPts val="600"/>
              </a:spcAft>
            </a:pPr>
            <a:r>
              <a:rPr lang="en-US" b="1" dirty="0">
                <a:solidFill>
                  <a:srgbClr val="7F7F7F"/>
                </a:solidFill>
              </a:rPr>
              <a:t>World ST Facilities</a:t>
            </a:r>
            <a:endParaRPr lang="en-US" b="1" dirty="0" smtClean="0">
              <a:solidFill>
                <a:srgbClr val="7F7F7F"/>
              </a:solidFill>
            </a:endParaRPr>
          </a:p>
          <a:p>
            <a:pPr marL="231775" indent="-231775">
              <a:lnSpc>
                <a:spcPts val="2880"/>
              </a:lnSpc>
              <a:spcBef>
                <a:spcPts val="2472"/>
              </a:spcBef>
              <a:spcAft>
                <a:spcPts val="600"/>
              </a:spcAft>
            </a:pPr>
            <a:r>
              <a:rPr lang="en-US" b="1" dirty="0" smtClean="0">
                <a:solidFill>
                  <a:srgbClr val="7F7F7F"/>
                </a:solidFill>
              </a:rPr>
              <a:t>Unique </a:t>
            </a:r>
            <a:r>
              <a:rPr lang="en-US" b="1" dirty="0">
                <a:solidFill>
                  <a:srgbClr val="7F7F7F"/>
                </a:solidFill>
              </a:rPr>
              <a:t>ST Physics </a:t>
            </a:r>
            <a:r>
              <a:rPr lang="en-US" b="1" dirty="0" smtClean="0">
                <a:solidFill>
                  <a:srgbClr val="7F7F7F"/>
                </a:solidFill>
              </a:rPr>
              <a:t>Regimes</a:t>
            </a:r>
            <a:endParaRPr lang="en-US" b="1" dirty="0">
              <a:solidFill>
                <a:srgbClr val="7F7F7F"/>
              </a:solidFill>
            </a:endParaRPr>
          </a:p>
          <a:p>
            <a:pPr marL="231775" indent="-231775">
              <a:lnSpc>
                <a:spcPts val="2880"/>
              </a:lnSpc>
              <a:spcBef>
                <a:spcPts val="2472"/>
              </a:spcBef>
              <a:spcAft>
                <a:spcPts val="600"/>
              </a:spcAft>
            </a:pPr>
            <a:r>
              <a:rPr lang="en-US" b="1" dirty="0" smtClean="0">
                <a:solidFill>
                  <a:srgbClr val="7F7F7F"/>
                </a:solidFill>
              </a:rPr>
              <a:t>ST-FNSF Relevant Experiments </a:t>
            </a:r>
          </a:p>
          <a:p>
            <a:pPr marL="231775" indent="-231775">
              <a:lnSpc>
                <a:spcPts val="2880"/>
              </a:lnSpc>
              <a:spcBef>
                <a:spcPts val="2472"/>
              </a:spcBef>
              <a:spcAft>
                <a:spcPts val="600"/>
              </a:spcAft>
            </a:pPr>
            <a:r>
              <a:rPr lang="en-US" b="1" dirty="0" smtClean="0">
                <a:solidFill>
                  <a:srgbClr val="7F7F7F"/>
                </a:solidFill>
              </a:rPr>
              <a:t>ST Facility Upgrade Status </a:t>
            </a:r>
          </a:p>
          <a:p>
            <a:pPr marL="231775" indent="-231775">
              <a:lnSpc>
                <a:spcPts val="2880"/>
              </a:lnSpc>
              <a:spcBef>
                <a:spcPts val="2472"/>
              </a:spcBef>
              <a:spcAft>
                <a:spcPts val="600"/>
              </a:spcAft>
            </a:pPr>
            <a:r>
              <a:rPr lang="en-US" b="1" dirty="0" smtClean="0">
                <a:solidFill>
                  <a:srgbClr val="7F7F7F"/>
                </a:solidFill>
              </a:rPr>
              <a:t>Summary </a:t>
            </a:r>
          </a:p>
        </p:txBody>
      </p:sp>
      <p:sp>
        <p:nvSpPr>
          <p:cNvPr id="17411" name="Rectangle 43"/>
          <p:cNvSpPr>
            <a:spLocks noChangeArrowheads="1"/>
          </p:cNvSpPr>
          <p:nvPr/>
        </p:nvSpPr>
        <p:spPr bwMode="auto">
          <a:xfrm>
            <a:off x="0" y="2828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5280"/>
              </a:lnSpc>
              <a:spcBef>
                <a:spcPct val="0"/>
              </a:spcBef>
              <a:spcAft>
                <a:spcPts val="600"/>
              </a:spcAft>
              <a:buFontTx/>
              <a:buNone/>
            </a:pPr>
            <a:r>
              <a:rPr lang="en-US" sz="4400" i="0" dirty="0">
                <a:solidFill>
                  <a:srgbClr val="0816FF"/>
                </a:solidFill>
              </a:rPr>
              <a:t>Talk Outline</a:t>
            </a:r>
            <a:endParaRPr lang="en-US" sz="3200" i="0" dirty="0">
              <a:solidFill>
                <a:srgbClr val="0816FF"/>
              </a:solidFill>
              <a:latin typeface="Helvetica Neue" charset="0"/>
            </a:endParaRPr>
          </a:p>
        </p:txBody>
      </p:sp>
    </p:spTree>
    <p:extLst>
      <p:ext uri="{BB962C8B-B14F-4D97-AF65-F5344CB8AC3E}">
        <p14:creationId xmlns:p14="http://schemas.microsoft.com/office/powerpoint/2010/main" val="28716596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2"/>
          <p:cNvSpPr txBox="1">
            <a:spLocks/>
          </p:cNvSpPr>
          <p:nvPr/>
        </p:nvSpPr>
        <p:spPr>
          <a:xfrm>
            <a:off x="393700" y="1777999"/>
            <a:ext cx="5905500" cy="3181899"/>
          </a:xfrm>
          <a:prstGeom prst="rect">
            <a:avLst/>
          </a:prstGeom>
          <a:solidFill>
            <a:srgbClr val="C2FFF0"/>
          </a:solidFill>
        </p:spPr>
        <p:style>
          <a:lnRef idx="0">
            <a:schemeClr val="accent3"/>
          </a:lnRef>
          <a:fillRef idx="3">
            <a:schemeClr val="accent3"/>
          </a:fillRef>
          <a:effectRef idx="3">
            <a:schemeClr val="accent3"/>
          </a:effectRef>
          <a:fontRef idx="minor">
            <a:schemeClr val="lt1"/>
          </a:fontRef>
        </p:style>
        <p:txBody>
          <a:bodyPr anchor="ctr"/>
          <a:lstStyle/>
          <a:p>
            <a:pPr marR="0" lvl="0" algn="l" defTabSz="914400" rtl="0" eaLnBrk="0" fontAlgn="base" latinLnBrk="0" hangingPunct="0">
              <a:lnSpc>
                <a:spcPct val="80000"/>
              </a:lnSpc>
              <a:spcBef>
                <a:spcPct val="20000"/>
              </a:spcBef>
              <a:spcAft>
                <a:spcPts val="600"/>
              </a:spcAft>
              <a:buClrTx/>
              <a:buSzTx/>
              <a:buNone/>
              <a:tabLst/>
              <a:defRPr/>
            </a:pPr>
            <a:r>
              <a:rPr kumimoji="0" lang="en-US" sz="2400" i="0" u="none" strike="noStrike" kern="0" cap="none" spc="0" normalizeH="0" baseline="0" noProof="0" dirty="0" smtClean="0">
                <a:ln>
                  <a:noFill/>
                </a:ln>
                <a:solidFill>
                  <a:schemeClr val="tx1"/>
                </a:solidFill>
                <a:effectLst/>
                <a:uLnTx/>
                <a:uFillTx/>
                <a:latin typeface="Arial Narrow" pitchFamily="34" charset="0"/>
                <a:cs typeface="+mn-cs"/>
              </a:rPr>
              <a:t>Extend</a:t>
            </a:r>
            <a:r>
              <a:rPr kumimoji="0" lang="en-US" sz="2400" i="0" u="none" strike="noStrike" kern="0" cap="none" spc="0" normalizeH="0" noProof="0" dirty="0" smtClean="0">
                <a:ln>
                  <a:noFill/>
                </a:ln>
                <a:solidFill>
                  <a:schemeClr val="tx1"/>
                </a:solidFill>
                <a:effectLst/>
                <a:uLnTx/>
                <a:uFillTx/>
                <a:latin typeface="Arial Narrow" pitchFamily="34" charset="0"/>
                <a:cs typeface="+mn-cs"/>
              </a:rPr>
              <a:t> </a:t>
            </a:r>
            <a:r>
              <a:rPr kumimoji="0" lang="en-US" sz="2400" i="0" u="none" strike="noStrike" kern="0" cap="none" spc="0" normalizeH="0" baseline="0" noProof="0" dirty="0" smtClean="0">
                <a:ln>
                  <a:noFill/>
                </a:ln>
                <a:solidFill>
                  <a:schemeClr val="tx1"/>
                </a:solidFill>
                <a:effectLst/>
                <a:uLnTx/>
                <a:uFillTx/>
                <a:latin typeface="Arial Narrow" pitchFamily="34" charset="0"/>
                <a:cs typeface="+mn-cs"/>
              </a:rPr>
              <a:t>Predictive Capability for ITER</a:t>
            </a:r>
            <a:r>
              <a:rPr kumimoji="0" lang="en-US" sz="2400" i="0" u="none" strike="noStrike" kern="0" cap="none" spc="0" normalizeH="0" noProof="0" dirty="0" smtClean="0">
                <a:ln>
                  <a:noFill/>
                </a:ln>
                <a:solidFill>
                  <a:schemeClr val="tx1"/>
                </a:solidFill>
                <a:effectLst/>
                <a:uLnTx/>
                <a:uFillTx/>
                <a:latin typeface="Arial Narrow" pitchFamily="34" charset="0"/>
                <a:cs typeface="+mn-cs"/>
              </a:rPr>
              <a:t> and </a:t>
            </a:r>
            <a:r>
              <a:rPr kumimoji="0" lang="en-US" sz="2400" i="0" u="none" strike="noStrike" kern="0" cap="none" spc="0" normalizeH="0" noProof="0" dirty="0" err="1" smtClean="0">
                <a:ln>
                  <a:noFill/>
                </a:ln>
                <a:solidFill>
                  <a:schemeClr val="tx1"/>
                </a:solidFill>
                <a:effectLst/>
                <a:uLnTx/>
                <a:uFillTx/>
                <a:latin typeface="Arial Narrow" pitchFamily="34" charset="0"/>
                <a:cs typeface="+mn-cs"/>
              </a:rPr>
              <a:t>Toroidal</a:t>
            </a:r>
            <a:r>
              <a:rPr kumimoji="0" lang="en-US" sz="2400" i="0" u="none" strike="noStrike" kern="0" cap="none" spc="0" normalizeH="0" noProof="0" dirty="0" smtClean="0">
                <a:ln>
                  <a:noFill/>
                </a:ln>
                <a:solidFill>
                  <a:schemeClr val="tx1"/>
                </a:solidFill>
                <a:effectLst/>
                <a:uLnTx/>
                <a:uFillTx/>
                <a:latin typeface="Arial Narrow" pitchFamily="34" charset="0"/>
                <a:cs typeface="+mn-cs"/>
              </a:rPr>
              <a:t> Science </a:t>
            </a:r>
            <a:endParaRPr kumimoji="0" lang="en-US" sz="2400" i="0" u="none" strike="noStrike" kern="0" cap="none" spc="0" normalizeH="0" baseline="0" noProof="0" dirty="0" smtClean="0">
              <a:ln>
                <a:noFill/>
              </a:ln>
              <a:solidFill>
                <a:schemeClr val="tx1"/>
              </a:solidFill>
              <a:effectLst/>
              <a:uLnTx/>
              <a:uFillTx/>
              <a:latin typeface="Arial Narrow" pitchFamily="34" charset="0"/>
              <a:cs typeface="+mn-cs"/>
            </a:endParaRPr>
          </a:p>
          <a:p>
            <a:pPr marL="117475" lvl="1" eaLnBrk="0" hangingPunct="0">
              <a:lnSpc>
                <a:spcPts val="2780"/>
              </a:lnSpc>
              <a:spcBef>
                <a:spcPts val="1176"/>
              </a:spcBef>
              <a:spcAft>
                <a:spcPts val="1200"/>
              </a:spcAft>
              <a:buNone/>
              <a:defRPr/>
            </a:pPr>
            <a:r>
              <a:rPr lang="en-US" sz="2400" i="0" kern="0" dirty="0">
                <a:solidFill>
                  <a:schemeClr val="accent2"/>
                </a:solidFill>
                <a:latin typeface="Arial Narrow" pitchFamily="34" charset="0"/>
              </a:rPr>
              <a:t>High </a:t>
            </a:r>
            <a:r>
              <a:rPr lang="en-US" sz="2400" i="0" kern="0" dirty="0" smtClean="0">
                <a:solidFill>
                  <a:schemeClr val="accent2"/>
                </a:solidFill>
                <a:latin typeface="Symbol" pitchFamily="18" charset="2"/>
              </a:rPr>
              <a:t>b </a:t>
            </a:r>
            <a:r>
              <a:rPr lang="en-US" sz="2400" i="0" kern="0" dirty="0" smtClean="0">
                <a:solidFill>
                  <a:schemeClr val="accent2"/>
                </a:solidFill>
                <a:latin typeface="Helvetica Neue"/>
                <a:cs typeface="Helvetica Neue"/>
              </a:rPr>
              <a:t>physics</a:t>
            </a:r>
            <a:r>
              <a:rPr lang="en-US" sz="2400" i="0" kern="0" dirty="0" smtClean="0">
                <a:solidFill>
                  <a:schemeClr val="accent2"/>
                </a:solidFill>
                <a:latin typeface="Arial Narrow" pitchFamily="34" charset="0"/>
              </a:rPr>
              <a:t>, </a:t>
            </a:r>
            <a:r>
              <a:rPr lang="en-US" sz="2400" i="0" kern="0" dirty="0">
                <a:solidFill>
                  <a:schemeClr val="accent2"/>
                </a:solidFill>
                <a:latin typeface="Arial Narrow" pitchFamily="34" charset="0"/>
              </a:rPr>
              <a:t>rotation, </a:t>
            </a:r>
            <a:r>
              <a:rPr lang="en-US" sz="2400" i="0" kern="0" dirty="0" smtClean="0">
                <a:solidFill>
                  <a:schemeClr val="accent2"/>
                </a:solidFill>
                <a:latin typeface="Arial Narrow" pitchFamily="34" charset="0"/>
              </a:rPr>
              <a:t>shaping</a:t>
            </a:r>
            <a:r>
              <a:rPr lang="en-US" sz="2400" i="0" kern="0" dirty="0">
                <a:solidFill>
                  <a:schemeClr val="accent2"/>
                </a:solidFill>
                <a:latin typeface="Arial Narrow" pitchFamily="34" charset="0"/>
              </a:rPr>
              <a:t> </a:t>
            </a:r>
            <a:r>
              <a:rPr lang="en-US" sz="2400" i="0" kern="0" dirty="0" smtClean="0">
                <a:solidFill>
                  <a:schemeClr val="accent2"/>
                </a:solidFill>
                <a:latin typeface="Arial Narrow" pitchFamily="34" charset="0"/>
              </a:rPr>
              <a:t>for </a:t>
            </a:r>
            <a:r>
              <a:rPr lang="en-US" sz="2400" i="0" kern="0" dirty="0">
                <a:solidFill>
                  <a:schemeClr val="accent2"/>
                </a:solidFill>
                <a:latin typeface="Arial Narrow" pitchFamily="34" charset="0"/>
              </a:rPr>
              <a:t>MHD, transport</a:t>
            </a:r>
            <a:endParaRPr lang="en-US" sz="2000" i="0" kern="0" dirty="0">
              <a:solidFill>
                <a:schemeClr val="accent2"/>
              </a:solidFill>
            </a:endParaRPr>
          </a:p>
          <a:p>
            <a:pPr marL="117475" lvl="1" eaLnBrk="0" hangingPunct="0">
              <a:lnSpc>
                <a:spcPts val="2780"/>
              </a:lnSpc>
              <a:spcBef>
                <a:spcPts val="1176"/>
              </a:spcBef>
              <a:spcAft>
                <a:spcPts val="1200"/>
              </a:spcAft>
              <a:buNone/>
              <a:defRPr/>
            </a:pPr>
            <a:r>
              <a:rPr lang="en-US" sz="2400" i="0" kern="0" dirty="0" smtClean="0">
                <a:solidFill>
                  <a:schemeClr val="accent2"/>
                </a:solidFill>
                <a:latin typeface="Arial Narrow" pitchFamily="34" charset="0"/>
              </a:rPr>
              <a:t>Non-linear </a:t>
            </a:r>
            <a:r>
              <a:rPr lang="en-US" sz="2400" i="0" kern="0" dirty="0" err="1" smtClean="0">
                <a:solidFill>
                  <a:schemeClr val="accent2"/>
                </a:solidFill>
                <a:latin typeface="Arial Narrow" pitchFamily="34" charset="0"/>
              </a:rPr>
              <a:t>Alfvén</a:t>
            </a:r>
            <a:r>
              <a:rPr lang="en-US" sz="2400" i="0" kern="0" dirty="0" smtClean="0">
                <a:solidFill>
                  <a:schemeClr val="accent2"/>
                </a:solidFill>
                <a:latin typeface="Arial Narrow" pitchFamily="34" charset="0"/>
              </a:rPr>
              <a:t> modes, fast-ion dynamics, Electron gyro-scale turbulence at low </a:t>
            </a:r>
            <a:r>
              <a:rPr lang="en-US" sz="2400" i="0" kern="0" dirty="0" smtClean="0">
                <a:solidFill>
                  <a:schemeClr val="accent2"/>
                </a:solidFill>
                <a:latin typeface="Symbol" pitchFamily="18" charset="2"/>
              </a:rPr>
              <a:t>n</a:t>
            </a:r>
            <a:r>
              <a:rPr lang="en-US" sz="2400" i="0" kern="0" dirty="0" smtClean="0">
                <a:solidFill>
                  <a:schemeClr val="accent2"/>
                </a:solidFill>
                <a:latin typeface="Arial Narrow" pitchFamily="34" charset="0"/>
              </a:rPr>
              <a:t>*</a:t>
            </a:r>
          </a:p>
        </p:txBody>
      </p:sp>
      <p:sp>
        <p:nvSpPr>
          <p:cNvPr id="67"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980"/>
              </a:lnSpc>
              <a:spcBef>
                <a:spcPct val="0"/>
              </a:spcBef>
              <a:spcAft>
                <a:spcPts val="600"/>
              </a:spcAft>
              <a:buNone/>
            </a:pPr>
            <a:r>
              <a:rPr lang="en-US" sz="2800" i="0" dirty="0" smtClean="0">
                <a:solidFill>
                  <a:srgbClr val="0816FF"/>
                </a:solidFill>
              </a:rPr>
              <a:t>Unique ST properties support </a:t>
            </a:r>
            <a:r>
              <a:rPr lang="en-US" sz="2800" i="0" dirty="0">
                <a:solidFill>
                  <a:srgbClr val="0816FF"/>
                </a:solidFill>
              </a:rPr>
              <a:t>and </a:t>
            </a:r>
            <a:r>
              <a:rPr lang="en-US" sz="2800" i="0" dirty="0" smtClean="0">
                <a:solidFill>
                  <a:srgbClr val="0816FF"/>
                </a:solidFill>
              </a:rPr>
              <a:t>accelerate</a:t>
            </a:r>
            <a:r>
              <a:rPr lang="en-US" sz="2800" i="0" dirty="0">
                <a:solidFill>
                  <a:srgbClr val="0816FF"/>
                </a:solidFill>
              </a:rPr>
              <a:t/>
            </a:r>
            <a:br>
              <a:rPr lang="en-US" sz="2800" i="0" dirty="0">
                <a:solidFill>
                  <a:srgbClr val="0816FF"/>
                </a:solidFill>
              </a:rPr>
            </a:br>
            <a:r>
              <a:rPr lang="en-US" sz="2800" i="0" dirty="0">
                <a:solidFill>
                  <a:srgbClr val="0816FF"/>
                </a:solidFill>
              </a:rPr>
              <a:t>a range of development paths toward fusion energy</a:t>
            </a:r>
            <a:endParaRPr lang="en-US" sz="2800" i="0" dirty="0">
              <a:solidFill>
                <a:srgbClr val="0816FF"/>
              </a:solidFill>
              <a:latin typeface="Helvetica Neue" charset="0"/>
            </a:endParaRPr>
          </a:p>
        </p:txBody>
      </p:sp>
      <p:sp>
        <p:nvSpPr>
          <p:cNvPr id="69" name="Slide Number Placeholder 3"/>
          <p:cNvSpPr>
            <a:spLocks noGrp="1"/>
          </p:cNvSpPr>
          <p:nvPr>
            <p:ph type="sldNum" sz="quarter" idx="12"/>
          </p:nvPr>
        </p:nvSpPr>
        <p:spPr>
          <a:xfrm>
            <a:off x="7239000" y="6515100"/>
            <a:ext cx="1905000" cy="457200"/>
          </a:xfrm>
          <a:noFill/>
        </p:spPr>
        <p:txBody>
          <a:bodyPr anchor="t"/>
          <a:lstStyle/>
          <a:p>
            <a:fld id="{338AFD17-9088-4C77-B107-6A6359279C2A}" type="slidenum">
              <a:rPr lang="en-US" sz="1400" b="0">
                <a:latin typeface="Times" charset="0"/>
              </a:rPr>
              <a:pPr/>
              <a:t>9</a:t>
            </a:fld>
            <a:endParaRPr lang="en-US" sz="1400" b="0" dirty="0">
              <a:latin typeface="Times" charset="0"/>
            </a:endParaRPr>
          </a:p>
        </p:txBody>
      </p:sp>
      <p:grpSp>
        <p:nvGrpSpPr>
          <p:cNvPr id="9" name="Group 136"/>
          <p:cNvGrpSpPr/>
          <p:nvPr/>
        </p:nvGrpSpPr>
        <p:grpSpPr>
          <a:xfrm>
            <a:off x="6553200" y="1779369"/>
            <a:ext cx="2413000" cy="3349783"/>
            <a:chOff x="4114800" y="1030069"/>
            <a:chExt cx="2057400" cy="2856131"/>
          </a:xfrm>
        </p:grpSpPr>
        <p:pic>
          <p:nvPicPr>
            <p:cNvPr id="10" name="Picture 3" descr="C:\Users\jmenard\Documents\My Files\PPPL\Projects\ITER\Graphics and Images\iter_plasma_med.jpg"/>
            <p:cNvPicPr>
              <a:picLocks noChangeAspect="1" noChangeArrowheads="1"/>
            </p:cNvPicPr>
            <p:nvPr/>
          </p:nvPicPr>
          <p:blipFill>
            <a:blip r:embed="rId2" cstate="print"/>
            <a:srcRect/>
            <a:stretch>
              <a:fillRect/>
            </a:stretch>
          </p:blipFill>
          <p:spPr bwMode="auto">
            <a:xfrm>
              <a:off x="4114800" y="1800759"/>
              <a:ext cx="2057400" cy="2085441"/>
            </a:xfrm>
            <a:prstGeom prst="rect">
              <a:avLst/>
            </a:prstGeom>
            <a:noFill/>
          </p:spPr>
        </p:pic>
        <p:sp>
          <p:nvSpPr>
            <p:cNvPr id="11" name="Text Box 39"/>
            <p:cNvSpPr txBox="1">
              <a:spLocks noChangeArrowheads="1"/>
            </p:cNvSpPr>
            <p:nvPr/>
          </p:nvSpPr>
          <p:spPr bwMode="auto">
            <a:xfrm>
              <a:off x="4191000" y="1030069"/>
              <a:ext cx="1828800" cy="590931"/>
            </a:xfrm>
            <a:prstGeom prst="rect">
              <a:avLst/>
            </a:prstGeom>
            <a:noFill/>
            <a:ln w="9525">
              <a:noFill/>
              <a:miter lim="800000"/>
              <a:headEnd/>
              <a:tailEnd/>
            </a:ln>
          </p:spPr>
          <p:txBody>
            <a:bodyPr wrap="square">
              <a:spAutoFit/>
            </a:bodyPr>
            <a:lstStyle/>
            <a:p>
              <a:pPr algn="ctr" eaLnBrk="0" hangingPunct="0">
                <a:lnSpc>
                  <a:spcPct val="90000"/>
                </a:lnSpc>
                <a:spcBef>
                  <a:spcPct val="0"/>
                </a:spcBef>
                <a:buNone/>
              </a:pPr>
              <a:r>
                <a:rPr lang="en-US" sz="1800" i="0" dirty="0" smtClean="0">
                  <a:solidFill>
                    <a:schemeClr val="tx1"/>
                  </a:solidFill>
                  <a:latin typeface="Arial Narrow" pitchFamily="34" charset="0"/>
                  <a:ea typeface="MS PGothic" pitchFamily="34" charset="-128"/>
                </a:rPr>
                <a:t>Burning Plasma Physics - </a:t>
              </a:r>
              <a:r>
                <a:rPr lang="en-US" sz="1800" i="0" dirty="0" smtClean="0">
                  <a:solidFill>
                    <a:schemeClr val="accent2"/>
                  </a:solidFill>
                  <a:latin typeface="Arial Narrow" pitchFamily="34" charset="0"/>
                  <a:ea typeface="MS PGothic" pitchFamily="34" charset="-128"/>
                </a:rPr>
                <a:t>ITER</a:t>
              </a:r>
              <a:endParaRPr lang="en-US" sz="1600" i="0" dirty="0">
                <a:solidFill>
                  <a:schemeClr val="accent2"/>
                </a:solidFill>
                <a:latin typeface="Arial Narrow" pitchFamily="34" charset="0"/>
                <a:ea typeface="MS PGothic" pitchFamily="34" charset="-128"/>
              </a:endParaRPr>
            </a:p>
          </p:txBody>
        </p:sp>
      </p:grpSp>
    </p:spTree>
    <p:extLst>
      <p:ext uri="{BB962C8B-B14F-4D97-AF65-F5344CB8AC3E}">
        <p14:creationId xmlns:p14="http://schemas.microsoft.com/office/powerpoint/2010/main" val="257894038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a:ln>
              <a:noFill/>
            </a:ln>
            <a:solidFill>
              <a:srgbClr val="1822CD"/>
            </a:solidFill>
            <a:effectLst/>
            <a:latin typeface="Helvetica"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a:ln>
              <a:noFill/>
            </a:ln>
            <a:solidFill>
              <a:srgbClr val="1822CD"/>
            </a:solidFill>
            <a:effectLst/>
            <a:latin typeface="Helvetica"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49665</TotalTime>
  <Words>6573</Words>
  <Application>Microsoft Macintosh PowerPoint</Application>
  <PresentationFormat>On-screen Show (4:3)</PresentationFormat>
  <Paragraphs>829</Paragraphs>
  <Slides>52</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Blank Presentation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have been several studies of ST-FNSF showing the potential attractiveness of this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PowerPoint Presentation</vt:lpstr>
      <vt:lpstr>PowerPoint Presentation</vt:lpstr>
      <vt:lpstr>PowerPoint Presentation</vt:lpstr>
      <vt:lpstr>PowerPoint Presentation</vt:lpstr>
      <vt:lpstr>PowerPoint Presentation</vt:lpstr>
    </vt:vector>
  </TitlesOfParts>
  <Company>Masa Ono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Masa Ono</dc:creator>
  <cp:lastModifiedBy>Masayuki Ono</cp:lastModifiedBy>
  <cp:revision>1340</cp:revision>
  <cp:lastPrinted>2014-10-25T14:11:28Z</cp:lastPrinted>
  <dcterms:created xsi:type="dcterms:W3CDTF">2012-03-14T17:52:13Z</dcterms:created>
  <dcterms:modified xsi:type="dcterms:W3CDTF">2014-10-28T14:16:09Z</dcterms:modified>
</cp:coreProperties>
</file>