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59" r:id="rId3"/>
    <p:sldId id="269" r:id="rId4"/>
    <p:sldId id="270" r:id="rId5"/>
    <p:sldId id="280" r:id="rId6"/>
    <p:sldId id="281" r:id="rId7"/>
    <p:sldId id="284" r:id="rId8"/>
    <p:sldId id="285" r:id="rId9"/>
    <p:sldId id="272" r:id="rId10"/>
    <p:sldId id="275" r:id="rId11"/>
    <p:sldId id="286" r:id="rId12"/>
    <p:sldId id="287" r:id="rId13"/>
    <p:sldId id="277" r:id="rId14"/>
    <p:sldId id="279" r:id="rId15"/>
    <p:sldId id="288" r:id="rId16"/>
    <p:sldId id="271" r:id="rId17"/>
    <p:sldId id="27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67" autoAdjust="0"/>
  </p:normalViewPr>
  <p:slideViewPr>
    <p:cSldViewPr>
      <p:cViewPr varScale="1">
        <p:scale>
          <a:sx n="180" d="100"/>
          <a:sy n="180" d="100"/>
        </p:scale>
        <p:origin x="-120" y="-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53"/>
            <a:ext cx="1355805" cy="14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9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6324"/>
            <a:ext cx="9144000" cy="227176"/>
            <a:chOff x="0" y="4324350"/>
            <a:chExt cx="9144000" cy="227176"/>
          </a:xfrm>
        </p:grpSpPr>
        <p:pic>
          <p:nvPicPr>
            <p:cNvPr id="9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458224" y="4933950"/>
            <a:ext cx="609576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algn="r"/>
            <a:fld id="{F117DE82-C9A9-43C8-BFFE-CF607F10B2C3}" type="slidenum">
              <a:rPr lang="en-US" sz="9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4400" y="4933950"/>
            <a:ext cx="7315200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Clayton E. Myers – Error Field Correction –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APS-DPP – San Jose, CA – November 1, 2016</a:t>
            </a:r>
            <a:endParaRPr lang="en-US" sz="9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733550"/>
            <a:ext cx="8077200" cy="800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Clayton E. </a:t>
            </a:r>
            <a:r>
              <a:rPr lang="en-US" sz="1800" b="1" dirty="0" smtClean="0"/>
              <a:t>Myers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</a:t>
            </a:r>
            <a:r>
              <a:rPr lang="en-US" sz="1800" dirty="0" smtClean="0"/>
              <a:t>S. P. </a:t>
            </a:r>
            <a:r>
              <a:rPr lang="en-US" sz="1800" dirty="0" smtClean="0"/>
              <a:t>Gerhardt</a:t>
            </a:r>
            <a:r>
              <a:rPr lang="en-US" sz="1800" baseline="30000" dirty="0"/>
              <a:t>1</a:t>
            </a:r>
            <a:r>
              <a:rPr lang="en-US" sz="1800" dirty="0" smtClean="0"/>
              <a:t>, </a:t>
            </a:r>
            <a:r>
              <a:rPr lang="en-US" sz="1800" dirty="0" smtClean="0"/>
              <a:t>J. E. </a:t>
            </a:r>
            <a:r>
              <a:rPr lang="en-US" sz="1800" dirty="0" smtClean="0"/>
              <a:t>Menard</a:t>
            </a:r>
            <a:r>
              <a:rPr lang="en-US" sz="1800" baseline="30000" dirty="0"/>
              <a:t>1</a:t>
            </a:r>
            <a:r>
              <a:rPr lang="en-US" sz="1800" dirty="0" smtClean="0"/>
              <a:t>, </a:t>
            </a:r>
            <a:r>
              <a:rPr lang="en-US" sz="1800" dirty="0" smtClean="0"/>
              <a:t>N. M. </a:t>
            </a:r>
            <a:r>
              <a:rPr lang="en-US" sz="1800" dirty="0" smtClean="0"/>
              <a:t>Ferraro</a:t>
            </a:r>
            <a:r>
              <a:rPr lang="en-US" sz="1800" baseline="30000" dirty="0"/>
              <a:t>1</a:t>
            </a:r>
            <a:r>
              <a:rPr lang="en-US" sz="1800" dirty="0" smtClean="0"/>
              <a:t>, J</a:t>
            </a:r>
            <a:r>
              <a:rPr lang="en-US" sz="1800" dirty="0" smtClean="0"/>
              <a:t>.-K. </a:t>
            </a:r>
            <a:r>
              <a:rPr lang="en-US" sz="1800" dirty="0" smtClean="0"/>
              <a:t>Park</a:t>
            </a:r>
            <a:r>
              <a:rPr lang="en-US" sz="1800" baseline="30000" dirty="0"/>
              <a:t>1</a:t>
            </a:r>
            <a:r>
              <a:rPr lang="en-US" sz="1800" dirty="0" smtClean="0"/>
              <a:t>, </a:t>
            </a:r>
            <a:r>
              <a:rPr lang="en-US" sz="1800" dirty="0" smtClean="0"/>
              <a:t>R. E. </a:t>
            </a:r>
            <a:r>
              <a:rPr lang="en-US" sz="1800" dirty="0" smtClean="0"/>
              <a:t>Bell</a:t>
            </a:r>
            <a:r>
              <a:rPr lang="en-US" sz="1800" baseline="30000" dirty="0"/>
              <a:t>1</a:t>
            </a:r>
            <a:r>
              <a:rPr lang="en-US" sz="1800" dirty="0" smtClean="0"/>
              <a:t>, </a:t>
            </a:r>
            <a:r>
              <a:rPr lang="en-US" sz="1800" dirty="0" smtClean="0"/>
              <a:t>B. P. </a:t>
            </a:r>
            <a:r>
              <a:rPr lang="en-US" sz="1800" dirty="0" smtClean="0"/>
              <a:t>LeBlanc</a:t>
            </a:r>
            <a:r>
              <a:rPr lang="en-US" sz="1800" baseline="30000" dirty="0"/>
              <a:t>1</a:t>
            </a:r>
            <a:r>
              <a:rPr lang="en-US" sz="1800" dirty="0" smtClean="0"/>
              <a:t>, </a:t>
            </a:r>
            <a:r>
              <a:rPr lang="en-US" sz="1800" dirty="0" smtClean="0"/>
              <a:t>M. </a:t>
            </a:r>
            <a:r>
              <a:rPr lang="en-US" sz="1800" dirty="0" smtClean="0"/>
              <a:t>Podestà</a:t>
            </a:r>
            <a:r>
              <a:rPr lang="en-US" sz="1800" baseline="30000" dirty="0"/>
              <a:t>1</a:t>
            </a:r>
            <a:r>
              <a:rPr lang="en-US" sz="1800" dirty="0" smtClean="0"/>
              <a:t>, </a:t>
            </a:r>
            <a:r>
              <a:rPr lang="en-US" sz="1800" dirty="0" smtClean="0"/>
              <a:t>and S. A. </a:t>
            </a:r>
            <a:r>
              <a:rPr lang="en-US" sz="1800" dirty="0" smtClean="0"/>
              <a:t>Sabbagh</a:t>
            </a:r>
            <a:r>
              <a:rPr lang="en-US" sz="1800" baseline="30000" dirty="0" smtClean="0"/>
              <a:t>2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95350"/>
            <a:ext cx="8839200" cy="85725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/>
              <a:t>Initial error field correction studies in the National Spherical Torus Experiment Upgrade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4600" y="2762250"/>
            <a:ext cx="41148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APS-DPP 2016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San Jose, California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November 1, 2016</a:t>
            </a:r>
            <a:endParaRPr lang="en-US" sz="1600" dirty="0"/>
          </a:p>
        </p:txBody>
      </p:sp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4095750"/>
            <a:ext cx="1441938" cy="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1"/>
          <p:cNvSpPr txBox="1">
            <a:spLocks/>
          </p:cNvSpPr>
          <p:nvPr/>
        </p:nvSpPr>
        <p:spPr>
          <a:xfrm>
            <a:off x="533400" y="2381250"/>
            <a:ext cx="8077200" cy="457200"/>
          </a:xfrm>
          <a:prstGeom prst="rect">
            <a:avLst/>
          </a:prstGeom>
        </p:spPr>
        <p:txBody>
          <a:bodyPr vert="horz" lIns="0" tIns="45720" rIns="0" bIns="45720" rtlCol="0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aseline="30000" dirty="0" smtClean="0"/>
              <a:t>1</a:t>
            </a:r>
            <a:r>
              <a:rPr lang="en-US" sz="1600" i="1" dirty="0" smtClean="0"/>
              <a:t>Princeton Plasma Physics Laboratory</a:t>
            </a:r>
            <a:r>
              <a:rPr lang="en-US" sz="1600" dirty="0"/>
              <a:t>,</a:t>
            </a:r>
            <a:r>
              <a:rPr lang="en-US" sz="1600" dirty="0" smtClean="0"/>
              <a:t>  </a:t>
            </a:r>
            <a:r>
              <a:rPr lang="en-US" sz="1600" baseline="30000" dirty="0" smtClean="0"/>
              <a:t>2</a:t>
            </a:r>
            <a:r>
              <a:rPr lang="en-US" sz="1600" i="1" dirty="0" smtClean="0"/>
              <a:t>Columbia University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Refine optimum EFC with an </a:t>
            </a:r>
            <a:r>
              <a:rPr lang="en-US" sz="2600" i="1" dirty="0" smtClean="0"/>
              <a:t>n</a:t>
            </a:r>
            <a:r>
              <a:rPr lang="en-US" sz="800" dirty="0"/>
              <a:t> </a:t>
            </a:r>
            <a:r>
              <a:rPr lang="en-US" sz="2600" dirty="0" smtClean="0"/>
              <a:t>=</a:t>
            </a:r>
            <a:r>
              <a:rPr lang="en-US" sz="600" dirty="0" smtClean="0"/>
              <a:t> </a:t>
            </a:r>
            <a:r>
              <a:rPr lang="en-US" sz="2600" dirty="0" smtClean="0"/>
              <a:t>1 compass scan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3276600" cy="28956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600" dirty="0" smtClean="0"/>
              <a:t>Compass scan steps: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Select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600" i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=</a:t>
            </a:r>
            <a:r>
              <a:rPr lang="en-US" sz="800" i="1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 phase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Ramp </a:t>
            </a:r>
            <a:r>
              <a:rPr lang="en-US" sz="1600" i="1" dirty="0">
                <a:solidFill>
                  <a:srgbClr val="FF0000"/>
                </a:solidFill>
              </a:rPr>
              <a:t>n</a:t>
            </a:r>
            <a:r>
              <a:rPr lang="en-US" sz="600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=</a:t>
            </a:r>
            <a:r>
              <a:rPr lang="en-US" sz="800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1 </a:t>
            </a:r>
            <a:r>
              <a:rPr lang="en-US" sz="1600" dirty="0" smtClean="0">
                <a:solidFill>
                  <a:srgbClr val="FF0000"/>
                </a:solidFill>
              </a:rPr>
              <a:t>amplitude until the discharge terminates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Refine optimum EFC with an </a:t>
            </a:r>
            <a:r>
              <a:rPr lang="en-US" sz="2600" i="1" dirty="0" smtClean="0"/>
              <a:t>n</a:t>
            </a:r>
            <a:r>
              <a:rPr lang="en-US" sz="800" dirty="0"/>
              <a:t> </a:t>
            </a:r>
            <a:r>
              <a:rPr lang="en-US" sz="2600" dirty="0" smtClean="0"/>
              <a:t>=</a:t>
            </a:r>
            <a:r>
              <a:rPr lang="en-US" sz="600" dirty="0" smtClean="0"/>
              <a:t> </a:t>
            </a:r>
            <a:r>
              <a:rPr lang="en-US" sz="2600" dirty="0" smtClean="0"/>
              <a:t>1 compass scan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3276600" cy="28956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600" dirty="0" smtClean="0"/>
              <a:t>Compass scan steps: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Select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600" i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=</a:t>
            </a:r>
            <a:r>
              <a:rPr lang="en-US" sz="800" i="1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 phase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Ramp </a:t>
            </a:r>
            <a:r>
              <a:rPr lang="en-US" sz="1600" i="1" dirty="0">
                <a:solidFill>
                  <a:srgbClr val="FF0000"/>
                </a:solidFill>
              </a:rPr>
              <a:t>n</a:t>
            </a:r>
            <a:r>
              <a:rPr lang="en-US" sz="600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=</a:t>
            </a:r>
            <a:r>
              <a:rPr lang="en-US" sz="800" i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1 </a:t>
            </a:r>
            <a:r>
              <a:rPr lang="en-US" sz="1600" dirty="0" smtClean="0">
                <a:solidFill>
                  <a:srgbClr val="FF0000"/>
                </a:solidFill>
              </a:rPr>
              <a:t>amplitude until the discharge terminates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895350"/>
            <a:ext cx="25908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8206"/>
            <a:ext cx="2633472" cy="2523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67600" y="2487168"/>
            <a:ext cx="152400" cy="152400"/>
          </a:xfrm>
          <a:prstGeom prst="ellipse">
            <a:avLst/>
          </a:prstGeom>
          <a:noFill/>
          <a:ln w="2222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67600" y="211455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3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Refine optimum EFC with an </a:t>
            </a:r>
            <a:r>
              <a:rPr lang="en-US" sz="2600" i="1" dirty="0" smtClean="0"/>
              <a:t>n</a:t>
            </a:r>
            <a:r>
              <a:rPr lang="en-US" sz="800" dirty="0"/>
              <a:t> </a:t>
            </a:r>
            <a:r>
              <a:rPr lang="en-US" sz="2600" dirty="0" smtClean="0"/>
              <a:t>=</a:t>
            </a:r>
            <a:r>
              <a:rPr lang="en-US" sz="600" dirty="0" smtClean="0"/>
              <a:t> </a:t>
            </a:r>
            <a:r>
              <a:rPr lang="en-US" sz="2600" dirty="0" smtClean="0"/>
              <a:t>1 compass scan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3276600" cy="28956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600" dirty="0" smtClean="0"/>
              <a:t>Compass scan steps: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Select </a:t>
            </a:r>
            <a:r>
              <a:rPr lang="en-US" sz="1600" i="1" dirty="0" smtClean="0"/>
              <a:t>n</a:t>
            </a:r>
            <a:r>
              <a:rPr lang="en-US" sz="600" i="1" dirty="0" smtClean="0"/>
              <a:t> </a:t>
            </a:r>
            <a:r>
              <a:rPr lang="en-US" sz="1600" dirty="0" smtClean="0"/>
              <a:t>=</a:t>
            </a:r>
            <a:r>
              <a:rPr lang="en-US" sz="800" i="1" dirty="0"/>
              <a:t> </a:t>
            </a:r>
            <a:r>
              <a:rPr lang="en-US" sz="1600" dirty="0" smtClean="0"/>
              <a:t>1 phase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Ramp </a:t>
            </a:r>
            <a:r>
              <a:rPr lang="en-US" sz="1600" i="1" dirty="0"/>
              <a:t>n</a:t>
            </a:r>
            <a:r>
              <a:rPr lang="en-US" sz="600" i="1" dirty="0"/>
              <a:t> </a:t>
            </a:r>
            <a:r>
              <a:rPr lang="en-US" sz="1600" dirty="0"/>
              <a:t>=</a:t>
            </a:r>
            <a:r>
              <a:rPr lang="en-US" sz="800" i="1" dirty="0"/>
              <a:t> </a:t>
            </a:r>
            <a:r>
              <a:rPr lang="en-US" sz="1600" dirty="0"/>
              <a:t>1 </a:t>
            </a:r>
            <a:r>
              <a:rPr lang="en-US" sz="1600" dirty="0" smtClean="0"/>
              <a:t>amplitude until the discharge terminates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Repeat at multiple </a:t>
            </a:r>
            <a:r>
              <a:rPr lang="en-US" sz="1600" dirty="0" smtClean="0">
                <a:solidFill>
                  <a:srgbClr val="FF0000"/>
                </a:solidFill>
              </a:rPr>
              <a:t>phases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895350"/>
            <a:ext cx="25908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8206"/>
            <a:ext cx="2633472" cy="2523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67600" y="2487168"/>
            <a:ext cx="152400" cy="152400"/>
          </a:xfrm>
          <a:prstGeom prst="ellipse">
            <a:avLst/>
          </a:prstGeom>
          <a:noFill/>
          <a:ln w="2222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The optimum phase shifts from 135° to 80°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62350"/>
            <a:ext cx="3352800" cy="8382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600" dirty="0" smtClean="0">
                <a:sym typeface="Wingdings"/>
              </a:rPr>
              <a:t>Optimum EFC:</a:t>
            </a:r>
          </a:p>
          <a:p>
            <a:pPr marL="517525">
              <a:spcBef>
                <a:spcPts val="400"/>
              </a:spcBef>
            </a:pPr>
            <a:r>
              <a:rPr lang="en-US" sz="1600" i="1" dirty="0" smtClean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sz="1600" dirty="0" smtClean="0">
                <a:sym typeface="Wingdings"/>
              </a:rPr>
              <a:t> = 80° (prev. 135°)</a:t>
            </a:r>
          </a:p>
          <a:p>
            <a:pPr marL="517525">
              <a:spcBef>
                <a:spcPts val="400"/>
              </a:spcBef>
            </a:pPr>
            <a:r>
              <a:rPr lang="en-US" sz="1600" i="1" dirty="0" smtClean="0">
                <a:sym typeface="Wingdings"/>
              </a:rPr>
              <a:t>I</a:t>
            </a:r>
            <a:r>
              <a:rPr lang="en-US" sz="1600" baseline="-25000" dirty="0" smtClean="0">
                <a:sym typeface="Wingdings"/>
              </a:rPr>
              <a:t>EFC</a:t>
            </a:r>
            <a:r>
              <a:rPr lang="en-US" sz="1600" dirty="0" smtClean="0">
                <a:sym typeface="Wingdings"/>
              </a:rPr>
              <a:t> = 550 A (prev. 600 A)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047750"/>
            <a:ext cx="3276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600" dirty="0" smtClean="0"/>
              <a:t>Compass scan steps: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Select </a:t>
            </a:r>
            <a:r>
              <a:rPr lang="en-US" sz="1600" i="1" dirty="0" smtClean="0"/>
              <a:t>n</a:t>
            </a:r>
            <a:r>
              <a:rPr lang="en-US" sz="600" i="1" dirty="0" smtClean="0"/>
              <a:t> </a:t>
            </a:r>
            <a:r>
              <a:rPr lang="en-US" sz="1600" dirty="0" smtClean="0"/>
              <a:t>=</a:t>
            </a:r>
            <a:r>
              <a:rPr lang="en-US" sz="800" i="1" dirty="0" smtClean="0"/>
              <a:t> </a:t>
            </a:r>
            <a:r>
              <a:rPr lang="en-US" sz="1600" dirty="0" smtClean="0"/>
              <a:t>1 phase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Ramp </a:t>
            </a:r>
            <a:r>
              <a:rPr lang="en-US" sz="1600" i="1" dirty="0" smtClean="0"/>
              <a:t>n</a:t>
            </a:r>
            <a:r>
              <a:rPr lang="en-US" sz="600" i="1" dirty="0" smtClean="0"/>
              <a:t> </a:t>
            </a:r>
            <a:r>
              <a:rPr lang="en-US" sz="1600" dirty="0" smtClean="0"/>
              <a:t>=</a:t>
            </a:r>
            <a:r>
              <a:rPr lang="en-US" sz="800" i="1" dirty="0" smtClean="0"/>
              <a:t> </a:t>
            </a:r>
            <a:r>
              <a:rPr lang="en-US" sz="1600" dirty="0" smtClean="0"/>
              <a:t>1 amplitude until the discharge terminates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Repeat at multiple phases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Fit circle to locking points</a:t>
            </a:r>
          </a:p>
          <a:p>
            <a:pPr marL="514350" indent="-280988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The optimum EFC is located at the center of the circle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895350"/>
            <a:ext cx="25908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8206"/>
            <a:ext cx="263347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14550"/>
            <a:ext cx="2633472" cy="25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Additional compass scans confirm the optimum EFC</a:t>
            </a:r>
            <a:endParaRPr lang="en-US" sz="2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19272" y="81915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500" dirty="0" smtClean="0"/>
              <a:t>Higher density</a:t>
            </a:r>
          </a:p>
          <a:p>
            <a:pPr>
              <a:spcBef>
                <a:spcPts val="300"/>
              </a:spcBef>
            </a:pPr>
            <a:r>
              <a:rPr lang="en-US" sz="1500" dirty="0" smtClean="0"/>
              <a:t>Same optimum EFC</a:t>
            </a:r>
          </a:p>
          <a:p>
            <a:pPr>
              <a:spcBef>
                <a:spcPts val="300"/>
              </a:spcBef>
            </a:pPr>
            <a:r>
              <a:rPr lang="en-US" sz="1500" dirty="0" smtClean="0"/>
              <a:t>Rotation dominates the density scaling?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48400" y="81915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500" dirty="0" smtClean="0"/>
              <a:t>Different OH flux state</a:t>
            </a:r>
          </a:p>
          <a:p>
            <a:pPr>
              <a:spcBef>
                <a:spcPts val="300"/>
              </a:spcBef>
            </a:pPr>
            <a:r>
              <a:rPr lang="en-US" sz="1500" dirty="0" smtClean="0"/>
              <a:t>Same optimum EFC</a:t>
            </a:r>
          </a:p>
          <a:p>
            <a:pPr>
              <a:spcBef>
                <a:spcPts val="300"/>
              </a:spcBef>
            </a:pPr>
            <a:r>
              <a:rPr lang="en-US" sz="1500" dirty="0" smtClean="0"/>
              <a:t>Eliminates the OH as a </a:t>
            </a:r>
            <a:r>
              <a:rPr lang="en-US" sz="1500" dirty="0"/>
              <a:t>m</a:t>
            </a:r>
            <a:r>
              <a:rPr lang="en-US" sz="1500" dirty="0" smtClean="0"/>
              <a:t>ajor error field source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81915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500" dirty="0" smtClean="0"/>
              <a:t>Original compass scan</a:t>
            </a:r>
          </a:p>
          <a:p>
            <a:pPr>
              <a:spcBef>
                <a:spcPts val="300"/>
              </a:spcBef>
            </a:pPr>
            <a:r>
              <a:rPr lang="en-US" sz="1500" dirty="0" smtClean="0"/>
              <a:t>Optimum amplitude:  550 A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Optimum phase:  </a:t>
            </a:r>
            <a:r>
              <a:rPr lang="en-US" sz="1500" dirty="0" smtClean="0"/>
              <a:t>80°</a:t>
            </a:r>
            <a:endParaRPr lang="en-US" sz="1500" dirty="0"/>
          </a:p>
          <a:p>
            <a:pPr marL="0" indent="0">
              <a:spcBef>
                <a:spcPts val="300"/>
              </a:spcBef>
              <a:buNone/>
            </a:pPr>
            <a:endParaRPr lang="en-US" sz="1500" dirty="0" smtClean="0"/>
          </a:p>
        </p:txBody>
      </p:sp>
      <p:pic>
        <p:nvPicPr>
          <p:cNvPr id="5" name="Picture 4" descr="XP1506_160401_phase_scan_v2_polar_cir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4550"/>
            <a:ext cx="2633472" cy="2578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4550"/>
            <a:ext cx="2633472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High performance H-modes achieved after implementing compass-scan-optimized EFC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1860"/>
            <a:ext cx="4952999" cy="400455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248400" y="142875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700" dirty="0" smtClean="0"/>
              <a:t>Minimal core MHD</a:t>
            </a:r>
            <a:endParaRPr lang="en-US" sz="17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0" y="264795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700" dirty="0" smtClean="0"/>
              <a:t>H</a:t>
            </a:r>
            <a:r>
              <a:rPr lang="en-US" sz="1700" baseline="-25000" dirty="0" smtClean="0"/>
              <a:t>98y,2 </a:t>
            </a:r>
            <a:r>
              <a:rPr lang="en-US" sz="1700" dirty="0" smtClean="0"/>
              <a:t>≥ 1</a:t>
            </a:r>
            <a:endParaRPr lang="en-US" sz="17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48400" y="371475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700" dirty="0" smtClean="0"/>
              <a:t>β</a:t>
            </a:r>
            <a:r>
              <a:rPr lang="en-US" sz="1700" baseline="-25000" dirty="0" smtClean="0"/>
              <a:t>N</a:t>
            </a:r>
            <a:r>
              <a:rPr lang="en-US" sz="1700" dirty="0"/>
              <a:t>/</a:t>
            </a:r>
            <a:r>
              <a:rPr lang="en-US" sz="1700" dirty="0" smtClean="0"/>
              <a:t>β</a:t>
            </a:r>
            <a:r>
              <a:rPr lang="en-US" sz="1700" baseline="-25000" dirty="0" smtClean="0"/>
              <a:t>no-wall </a:t>
            </a:r>
            <a:r>
              <a:rPr lang="en-US" sz="1700" dirty="0" smtClean="0"/>
              <a:t>≥ 1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56386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A different EFC phase is required early in time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3276600" cy="28956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1600" dirty="0" smtClean="0"/>
              <a:t>A static applied </a:t>
            </a:r>
            <a:r>
              <a:rPr lang="en-US" sz="1600" i="1" dirty="0" smtClean="0"/>
              <a:t>n</a:t>
            </a:r>
            <a:r>
              <a:rPr lang="en-US" sz="600" i="1" dirty="0" smtClean="0"/>
              <a:t> </a:t>
            </a:r>
            <a:r>
              <a:rPr lang="en-US" sz="1600" dirty="0" smtClean="0"/>
              <a:t>=</a:t>
            </a:r>
            <a:r>
              <a:rPr lang="en-US" sz="800" i="1" dirty="0"/>
              <a:t> </a:t>
            </a:r>
            <a:r>
              <a:rPr lang="en-US" sz="1600" dirty="0" smtClean="0"/>
              <a:t>1 phase </a:t>
            </a:r>
            <a:r>
              <a:rPr lang="en-US" sz="1600" dirty="0"/>
              <a:t>scan early in </a:t>
            </a:r>
            <a:r>
              <a:rPr lang="en-US" sz="1600" dirty="0" smtClean="0"/>
              <a:t>time shows a different </a:t>
            </a:r>
            <a:r>
              <a:rPr lang="en-US" sz="1600" dirty="0"/>
              <a:t>optimum </a:t>
            </a:r>
            <a:r>
              <a:rPr lang="en-US" sz="1600" dirty="0" smtClean="0"/>
              <a:t>EFC phase</a:t>
            </a:r>
            <a:endParaRPr lang="en-US" sz="1600" dirty="0"/>
          </a:p>
          <a:p>
            <a:pPr>
              <a:spcBef>
                <a:spcPts val="1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The optimum flattop </a:t>
            </a:r>
            <a:r>
              <a:rPr lang="en-US" sz="1600" dirty="0">
                <a:solidFill>
                  <a:srgbClr val="FF0000"/>
                </a:solidFill>
              </a:rPr>
              <a:t>phase of </a:t>
            </a:r>
            <a:r>
              <a:rPr lang="en-US" sz="1600" dirty="0" smtClean="0">
                <a:solidFill>
                  <a:srgbClr val="FF0000"/>
                </a:solidFill>
              </a:rPr>
              <a:t>80° </a:t>
            </a:r>
            <a:r>
              <a:rPr lang="en-US" sz="1600" dirty="0">
                <a:solidFill>
                  <a:srgbClr val="FF0000"/>
                </a:solidFill>
              </a:rPr>
              <a:t>is </a:t>
            </a:r>
            <a:r>
              <a:rPr lang="en-US" sz="1600" i="1" dirty="0">
                <a:solidFill>
                  <a:srgbClr val="FF0000"/>
                </a:solidFill>
              </a:rPr>
              <a:t>counter-productive </a:t>
            </a:r>
            <a:r>
              <a:rPr lang="en-US" sz="1600" dirty="0" smtClean="0">
                <a:solidFill>
                  <a:srgbClr val="FF0000"/>
                </a:solidFill>
              </a:rPr>
              <a:t>early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spcBef>
                <a:spcPts val="1600"/>
              </a:spcBef>
            </a:pPr>
            <a:r>
              <a:rPr lang="en-US" sz="1600" dirty="0" smtClean="0"/>
              <a:t>The phase </a:t>
            </a:r>
            <a:r>
              <a:rPr lang="en-US" sz="1600" dirty="0"/>
              <a:t>asymmetry is visible in </a:t>
            </a:r>
            <a:r>
              <a:rPr lang="en-US" sz="1600" dirty="0" smtClean="0"/>
              <a:t>the density and </a:t>
            </a:r>
            <a:r>
              <a:rPr lang="en-US" sz="1600" dirty="0"/>
              <a:t>core rotation</a:t>
            </a:r>
          </a:p>
          <a:p>
            <a:pPr>
              <a:spcBef>
                <a:spcPts val="1600"/>
              </a:spcBef>
            </a:pPr>
            <a:r>
              <a:rPr lang="en-US" sz="1600" dirty="0" smtClean="0"/>
              <a:t>Continue to search </a:t>
            </a:r>
            <a:r>
              <a:rPr lang="en-US" sz="1600" dirty="0"/>
              <a:t>for </a:t>
            </a:r>
            <a:r>
              <a:rPr lang="en-US" sz="1600" dirty="0" smtClean="0"/>
              <a:t>the time-evolving error field source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5600" y="3714750"/>
            <a:ext cx="346075" cy="139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92925" y="1365250"/>
            <a:ext cx="346075" cy="139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2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Optimized EFC enables long-pulse L-modes and </a:t>
            </a:r>
            <a:br>
              <a:rPr lang="en-US" sz="2600" dirty="0" smtClean="0"/>
            </a:br>
            <a:r>
              <a:rPr lang="en-US" sz="2600" dirty="0" smtClean="0"/>
              <a:t>high-performance H-modes in NSTX-U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9150"/>
            <a:ext cx="6705600" cy="3886200"/>
          </a:xfrm>
        </p:spPr>
        <p:txBody>
          <a:bodyPr>
            <a:noAutofit/>
          </a:bodyPr>
          <a:lstStyle/>
          <a:p>
            <a:r>
              <a:rPr lang="en-US" sz="1900" dirty="0" smtClean="0"/>
              <a:t>Summary:</a:t>
            </a:r>
            <a:endParaRPr lang="en-US" sz="1900" dirty="0"/>
          </a:p>
          <a:p>
            <a:pPr marL="571500" lvl="1"/>
            <a:r>
              <a:rPr lang="en-US" sz="1700" dirty="0" smtClean="0"/>
              <a:t>Identified flattop EFC settings that enable long-pulse L-modes and high-performance H-modes</a:t>
            </a:r>
          </a:p>
          <a:p>
            <a:pPr marL="571500" lvl="1"/>
            <a:r>
              <a:rPr lang="en-US" sz="1700" dirty="0" smtClean="0"/>
              <a:t>Eliminated two candidate error field sources:</a:t>
            </a:r>
          </a:p>
          <a:p>
            <a:pPr marL="1033463" lvl="2"/>
            <a:r>
              <a:rPr lang="en-US" sz="1500" dirty="0" smtClean="0"/>
              <a:t>OH×TF interaction </a:t>
            </a:r>
          </a:p>
          <a:p>
            <a:pPr marL="1033463" lvl="2"/>
            <a:r>
              <a:rPr lang="en-US" sz="1500" dirty="0" smtClean="0"/>
              <a:t>Tilt of the OH coil from the vertical</a:t>
            </a:r>
          </a:p>
          <a:p>
            <a:pPr marL="571500" lvl="1"/>
            <a:r>
              <a:rPr lang="en-US" sz="1700" dirty="0" smtClean="0"/>
              <a:t>Identified an asymmetry in the optimum early time EFC with respect to the optimum flattop EFC</a:t>
            </a:r>
          </a:p>
          <a:p>
            <a:pPr>
              <a:spcBef>
                <a:spcPts val="1600"/>
              </a:spcBef>
            </a:pPr>
            <a:r>
              <a:rPr lang="en-US" sz="1900" dirty="0" smtClean="0"/>
              <a:t>More analysis and metrology are ongoing:</a:t>
            </a:r>
            <a:endParaRPr lang="en-US" sz="1900" dirty="0"/>
          </a:p>
          <a:p>
            <a:pPr marL="571500" lvl="1"/>
            <a:r>
              <a:rPr lang="en-US" sz="1700" dirty="0" smtClean="0"/>
              <a:t>Multiple error field sources are in play (PF5 + ??)</a:t>
            </a:r>
          </a:p>
          <a:p>
            <a:pPr marL="571500" lvl="1"/>
            <a:r>
              <a:rPr lang="en-US" sz="1700" dirty="0" smtClean="0"/>
              <a:t>Suspect a static tilt of the TF bundle is contributing</a:t>
            </a:r>
          </a:p>
          <a:p>
            <a:pPr marL="571500" lvl="1"/>
            <a:r>
              <a:rPr lang="en-US" sz="1700" dirty="0" smtClean="0"/>
              <a:t>Time-dependent plasma response?</a:t>
            </a:r>
          </a:p>
        </p:txBody>
      </p:sp>
    </p:spTree>
    <p:extLst>
      <p:ext uri="{BB962C8B-B14F-4D97-AF65-F5344CB8AC3E}">
        <p14:creationId xmlns:p14="http://schemas.microsoft.com/office/powerpoint/2010/main" val="260260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Error field correction is key to achieving high performance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6350"/>
            <a:ext cx="5562600" cy="3371850"/>
          </a:xfrm>
        </p:spPr>
        <p:txBody>
          <a:bodyPr/>
          <a:lstStyle/>
          <a:p>
            <a:r>
              <a:rPr lang="en-US" sz="1800" dirty="0" smtClean="0"/>
              <a:t>Error field correction (EFC) objectives:</a:t>
            </a:r>
            <a:endParaRPr lang="en-US" sz="1800" dirty="0"/>
          </a:p>
          <a:p>
            <a:pPr marL="571500" lvl="1"/>
            <a:r>
              <a:rPr lang="en-US" sz="1600" dirty="0" smtClean="0"/>
              <a:t>Probe the plasma response to applied 3D fields</a:t>
            </a:r>
          </a:p>
          <a:p>
            <a:pPr marL="571500" lvl="1"/>
            <a:r>
              <a:rPr lang="en-US" sz="1600" dirty="0" smtClean="0"/>
              <a:t>Near-term empirical EFC prescription</a:t>
            </a:r>
          </a:p>
          <a:p>
            <a:pPr marL="571500" lvl="1"/>
            <a:r>
              <a:rPr lang="en-US" sz="1600" dirty="0" smtClean="0"/>
              <a:t>Error field source identification</a:t>
            </a:r>
          </a:p>
          <a:p>
            <a:pPr>
              <a:spcBef>
                <a:spcPts val="1600"/>
              </a:spcBef>
            </a:pPr>
            <a:r>
              <a:rPr lang="en-US" sz="1800" dirty="0" smtClean="0"/>
              <a:t>EFC sensors and actuators in NSTX-U:</a:t>
            </a:r>
            <a:endParaRPr lang="en-US" sz="1800" dirty="0"/>
          </a:p>
          <a:p>
            <a:pPr marL="571500" lvl="1"/>
            <a:r>
              <a:rPr lang="en-US" sz="1600" dirty="0" smtClean="0"/>
              <a:t>Four sets of 3D magnetic field sensors with 12 toroidal locations each (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/</a:t>
            </a:r>
            <a:r>
              <a:rPr lang="en-US" sz="1600" i="1" dirty="0" smtClean="0"/>
              <a:t>B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, Upper/Lower)</a:t>
            </a:r>
          </a:p>
          <a:p>
            <a:pPr marL="571500" lvl="1"/>
            <a:r>
              <a:rPr lang="en-US" sz="1600" dirty="0" smtClean="0"/>
              <a:t>Six midplane EFC coils to apply </a:t>
            </a:r>
            <a:r>
              <a:rPr lang="en-US" sz="1600" i="1" dirty="0" smtClean="0"/>
              <a:t>n</a:t>
            </a:r>
            <a:r>
              <a:rPr lang="en-US" sz="1600" dirty="0" smtClean="0"/>
              <a:t>=1,2,3 fields simultaneously </a:t>
            </a:r>
            <a:r>
              <a:rPr lang="en-US" sz="1600" dirty="0" smtClean="0">
                <a:solidFill>
                  <a:srgbClr val="800000"/>
                </a:solidFill>
                <a:sym typeface="Wingdings"/>
              </a:rPr>
              <a:t> </a:t>
            </a:r>
            <a:r>
              <a:rPr lang="en-US" sz="1600" dirty="0" smtClean="0">
                <a:solidFill>
                  <a:srgbClr val="800000"/>
                </a:solidFill>
              </a:rPr>
              <a:t>new capability for NSTX-U</a:t>
            </a:r>
          </a:p>
        </p:txBody>
      </p:sp>
      <p:pic>
        <p:nvPicPr>
          <p:cNvPr id="4" name="Picture 3" descr="NSTX_VALEN_RWME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95350"/>
            <a:ext cx="2974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Candidate error field sources in NSTX-U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36766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Candidate error field sources:</a:t>
            </a:r>
            <a:endParaRPr lang="en-US" sz="1800" dirty="0"/>
          </a:p>
          <a:p>
            <a:pPr marL="571500" lvl="1"/>
            <a:r>
              <a:rPr lang="en-US" sz="1600" dirty="0" smtClean="0"/>
              <a:t>Non-circularity of the main vertical field coil (PF5)</a:t>
            </a:r>
          </a:p>
          <a:p>
            <a:pPr marL="571500" lvl="1"/>
            <a:r>
              <a:rPr lang="en-US" sz="1600" dirty="0" smtClean="0"/>
              <a:t>Non-axisymmetry of vessel eddy currents</a:t>
            </a:r>
          </a:p>
          <a:p>
            <a:pPr marL="571500" lvl="1"/>
            <a:r>
              <a:rPr lang="en-US" sz="1600" dirty="0" smtClean="0"/>
              <a:t>Tilt of the TF coil from the vertical</a:t>
            </a:r>
          </a:p>
          <a:p>
            <a:pPr marL="571500" lvl="1"/>
            <a:r>
              <a:rPr lang="en-US" sz="1600" dirty="0" smtClean="0"/>
              <a:t>Tilt of the OH coil from the vertical</a:t>
            </a:r>
          </a:p>
          <a:p>
            <a:pPr marL="571500" lvl="1"/>
            <a:r>
              <a:rPr lang="en-US" sz="1600" dirty="0" smtClean="0"/>
              <a:t>Time-dependent OH×TF interaction [see right]</a:t>
            </a:r>
          </a:p>
          <a:p>
            <a:pPr>
              <a:spcBef>
                <a:spcPts val="1600"/>
              </a:spcBef>
            </a:pPr>
            <a:r>
              <a:rPr lang="en-US" sz="1800" dirty="0" smtClean="0"/>
              <a:t>Error field identification techniques:</a:t>
            </a:r>
            <a:endParaRPr lang="en-US" sz="1800" dirty="0"/>
          </a:p>
          <a:p>
            <a:pPr marL="571500" lvl="1"/>
            <a:r>
              <a:rPr lang="en-US" sz="1600" dirty="0" smtClean="0"/>
              <a:t>Plasma-like vacuum shots</a:t>
            </a:r>
          </a:p>
          <a:p>
            <a:pPr marL="571500" lvl="1"/>
            <a:r>
              <a:rPr lang="en-US" sz="1600" dirty="0" smtClean="0"/>
              <a:t>Feed-forward EFC coil currents</a:t>
            </a:r>
          </a:p>
          <a:p>
            <a:pPr marL="571500" lvl="1"/>
            <a:r>
              <a:rPr lang="en-US" sz="1600" dirty="0" smtClean="0"/>
              <a:t>Compass scans (</a:t>
            </a:r>
            <a:r>
              <a:rPr lang="en-US" sz="1600" i="1" dirty="0" smtClean="0"/>
              <a:t>n</a:t>
            </a:r>
            <a:r>
              <a:rPr lang="en-US" sz="600" i="1" dirty="0" smtClean="0"/>
              <a:t> </a:t>
            </a:r>
            <a:r>
              <a:rPr lang="en-US" sz="1600" dirty="0" smtClean="0"/>
              <a:t>=</a:t>
            </a:r>
            <a:r>
              <a:rPr lang="en-US" sz="800" i="1" dirty="0"/>
              <a:t> </a:t>
            </a:r>
            <a:r>
              <a:rPr lang="en-US" sz="1600" dirty="0" smtClean="0"/>
              <a:t>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895350"/>
            <a:ext cx="2845011" cy="3516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6812" y="4473773"/>
            <a:ext cx="281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Menard et al. </a:t>
            </a:r>
            <a:r>
              <a:rPr lang="en-US" sz="1400" i="1" dirty="0" err="1" smtClean="0"/>
              <a:t>Nucl</a:t>
            </a:r>
            <a:r>
              <a:rPr lang="en-US" sz="1400" i="1" dirty="0" smtClean="0"/>
              <a:t>. Fusion</a:t>
            </a:r>
            <a:r>
              <a:rPr lang="en-US" sz="1400" dirty="0" smtClean="0"/>
              <a:t>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592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OH×TF interaction definitively ruled out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59" y="849766"/>
            <a:ext cx="3864841" cy="40079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00150"/>
            <a:ext cx="4038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1600" dirty="0" smtClean="0"/>
              <a:t>In NSTX, time-dependent OH</a:t>
            </a:r>
            <a:r>
              <a:rPr lang="en-US" sz="1600" dirty="0">
                <a:solidFill>
                  <a:srgbClr val="000000"/>
                </a:solidFill>
              </a:rPr>
              <a:t>×</a:t>
            </a:r>
            <a:r>
              <a:rPr lang="en-US" sz="1600" dirty="0" smtClean="0"/>
              <a:t>TF error field due to OH lead geometry</a:t>
            </a:r>
            <a:endParaRPr lang="en-US" sz="1600" dirty="0"/>
          </a:p>
          <a:p>
            <a:pPr>
              <a:spcBef>
                <a:spcPts val="1600"/>
              </a:spcBef>
            </a:pPr>
            <a:r>
              <a:rPr lang="en-US" sz="1600" dirty="0" smtClean="0"/>
              <a:t>Designed out of NSTX-U with coaxial OH lead assembly [Menard NF 2012]</a:t>
            </a:r>
          </a:p>
          <a:p>
            <a:pPr>
              <a:spcBef>
                <a:spcPts val="1600"/>
              </a:spcBef>
            </a:pPr>
            <a:r>
              <a:rPr lang="en-US" sz="1600" dirty="0" smtClean="0"/>
              <a:t>Compare plasma-like vacuum shots:</a:t>
            </a:r>
            <a:endParaRPr lang="en-US" sz="1600" baseline="-25000" dirty="0" smtClean="0"/>
          </a:p>
          <a:p>
            <a:pPr lvl="1">
              <a:spcBef>
                <a:spcPts val="8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In NSTX, OH×TF error field visible in </a:t>
            </a:r>
            <a:r>
              <a:rPr lang="en-US" sz="16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i="1" dirty="0" err="1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i="1" dirty="0" smtClean="0">
                <a:solidFill>
                  <a:srgbClr val="000000"/>
                </a:solidFill>
              </a:rPr>
              <a:t>I</a:t>
            </a:r>
            <a:r>
              <a:rPr lang="en-US" sz="1600" baseline="-25000" dirty="0" smtClean="0">
                <a:solidFill>
                  <a:srgbClr val="000000"/>
                </a:solidFill>
              </a:rPr>
              <a:t>OH</a:t>
            </a:r>
            <a:r>
              <a:rPr lang="en-US" sz="1600" dirty="0" smtClean="0">
                <a:solidFill>
                  <a:srgbClr val="000000"/>
                </a:solidFill>
              </a:rPr>
              <a:t> swings negative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In NSTX-U, no such </a:t>
            </a:r>
            <a:r>
              <a:rPr lang="en-US" sz="1600" dirty="0" smtClean="0">
                <a:solidFill>
                  <a:srgbClr val="FF0000"/>
                </a:solidFill>
              </a:rPr>
              <a:t>OH</a:t>
            </a:r>
            <a:r>
              <a:rPr lang="en-US" sz="1600" dirty="0">
                <a:solidFill>
                  <a:srgbClr val="FF0000"/>
                </a:solidFill>
              </a:rPr>
              <a:t>×</a:t>
            </a:r>
            <a:r>
              <a:rPr lang="en-US" sz="1600" dirty="0" smtClean="0">
                <a:solidFill>
                  <a:srgbClr val="FF0000"/>
                </a:solidFill>
              </a:rPr>
              <a:t>TF </a:t>
            </a:r>
            <a:r>
              <a:rPr lang="en-US" sz="1600" dirty="0" smtClean="0">
                <a:solidFill>
                  <a:srgbClr val="FF0000"/>
                </a:solidFill>
              </a:rPr>
              <a:t>error field is measured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1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Seek initial </a:t>
            </a:r>
            <a:r>
              <a:rPr lang="en-US" sz="2600" i="1" dirty="0"/>
              <a:t>n</a:t>
            </a:r>
            <a:r>
              <a:rPr lang="en-US" sz="800" dirty="0"/>
              <a:t> </a:t>
            </a:r>
            <a:r>
              <a:rPr lang="en-US" sz="2600" dirty="0"/>
              <a:t>=</a:t>
            </a:r>
            <a:r>
              <a:rPr lang="en-US" sz="600" dirty="0"/>
              <a:t> </a:t>
            </a:r>
            <a:r>
              <a:rPr lang="en-US" sz="2600" dirty="0" smtClean="0"/>
              <a:t>1 EFC with PF5-proportional 3D fields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3276600" cy="28956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1600" dirty="0" smtClean="0"/>
              <a:t>Apply </a:t>
            </a:r>
            <a:r>
              <a:rPr lang="en-US" sz="1600" i="1" dirty="0" smtClean="0"/>
              <a:t>n</a:t>
            </a:r>
            <a:r>
              <a:rPr lang="en-US" sz="800" dirty="0"/>
              <a:t> </a:t>
            </a:r>
            <a:r>
              <a:rPr lang="en-US" sz="1600" dirty="0" smtClean="0"/>
              <a:t>=</a:t>
            </a:r>
            <a:r>
              <a:rPr lang="en-US" sz="600" dirty="0" smtClean="0"/>
              <a:t> </a:t>
            </a:r>
            <a:r>
              <a:rPr lang="en-US" sz="1600" dirty="0" smtClean="0"/>
              <a:t>1 fields at fixed phase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Set amplitude proportional to the main vertical field (PF5)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Locking events visible in the density and in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d</a:t>
            </a:r>
            <a:r>
              <a:rPr lang="en-US" sz="1600" i="1" dirty="0" err="1" smtClean="0"/>
              <a:t>B</a:t>
            </a:r>
            <a:r>
              <a:rPr lang="en-US" sz="1600" baseline="-25000" dirty="0" err="1" smtClean="0"/>
              <a:t>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872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/>
              <a:t>Seek initial </a:t>
            </a:r>
            <a:r>
              <a:rPr lang="en-US" sz="2600" i="1" dirty="0"/>
              <a:t>n</a:t>
            </a:r>
            <a:r>
              <a:rPr lang="en-US" sz="800" dirty="0"/>
              <a:t> </a:t>
            </a:r>
            <a:r>
              <a:rPr lang="en-US" sz="2600" dirty="0"/>
              <a:t>=</a:t>
            </a:r>
            <a:r>
              <a:rPr lang="en-US" sz="600" dirty="0"/>
              <a:t> </a:t>
            </a:r>
            <a:r>
              <a:rPr lang="en-US" sz="2600" dirty="0"/>
              <a:t>1 EFC with PF5-proportional 3D fields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895350"/>
            <a:ext cx="2286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00150"/>
            <a:ext cx="3276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dirty="0"/>
              <a:t>Apply </a:t>
            </a:r>
            <a:r>
              <a:rPr lang="en-US" sz="1600" i="1" dirty="0"/>
              <a:t>n</a:t>
            </a:r>
            <a:r>
              <a:rPr lang="en-US" sz="800" dirty="0"/>
              <a:t> </a:t>
            </a:r>
            <a:r>
              <a:rPr lang="en-US" sz="1600" dirty="0"/>
              <a:t>=</a:t>
            </a:r>
            <a:r>
              <a:rPr lang="en-US" sz="600" dirty="0"/>
              <a:t> </a:t>
            </a:r>
            <a:r>
              <a:rPr lang="en-US" sz="1600" dirty="0"/>
              <a:t>1 fields at fixed phase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Set amplitude proportional to the main vertical field (PF5)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Locking events visible in </a:t>
            </a:r>
            <a:r>
              <a:rPr lang="en-US" sz="1600" dirty="0" smtClean="0"/>
              <a:t>the density and in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d</a:t>
            </a:r>
            <a:r>
              <a:rPr lang="en-US" sz="1600" i="1" dirty="0" err="1" smtClean="0"/>
              <a:t>B</a:t>
            </a:r>
            <a:r>
              <a:rPr lang="en-US" sz="1600" baseline="-25000" dirty="0" err="1" smtClean="0"/>
              <a:t>P</a:t>
            </a:r>
            <a:endParaRPr lang="en-US" sz="1600" dirty="0" smtClean="0"/>
          </a:p>
        </p:txBody>
      </p:sp>
      <p:sp>
        <p:nvSpPr>
          <p:cNvPr id="9" name="Oval 8"/>
          <p:cNvSpPr/>
          <p:nvPr/>
        </p:nvSpPr>
        <p:spPr>
          <a:xfrm>
            <a:off x="7845552" y="2907792"/>
            <a:ext cx="152400" cy="152400"/>
          </a:xfrm>
          <a:prstGeom prst="ellipse">
            <a:avLst/>
          </a:prstGeom>
          <a:noFill/>
          <a:ln w="190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895350"/>
            <a:ext cx="25908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8206"/>
            <a:ext cx="263347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8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2200" y="895350"/>
            <a:ext cx="25908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8206"/>
            <a:ext cx="2633472" cy="252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Feed-forward phase scan: </a:t>
            </a:r>
            <a:r>
              <a:rPr lang="en-US" sz="2600" i="1" dirty="0" smtClean="0">
                <a:latin typeface="Symbol" charset="2"/>
                <a:cs typeface="Symbol" charset="2"/>
              </a:rPr>
              <a:t>f</a:t>
            </a:r>
            <a:r>
              <a:rPr lang="en-US" sz="1800" dirty="0" smtClean="0"/>
              <a:t> </a:t>
            </a:r>
            <a:r>
              <a:rPr lang="en-US" sz="2600" dirty="0" smtClean="0"/>
              <a:t>=</a:t>
            </a:r>
            <a:r>
              <a:rPr lang="en-US" sz="1200" dirty="0"/>
              <a:t> </a:t>
            </a:r>
            <a:r>
              <a:rPr lang="en-US" sz="2600" dirty="0" smtClean="0"/>
              <a:t>135°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00150"/>
            <a:ext cx="3276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dirty="0"/>
              <a:t>Apply </a:t>
            </a:r>
            <a:r>
              <a:rPr lang="en-US" sz="1600" i="1" dirty="0"/>
              <a:t>n</a:t>
            </a:r>
            <a:r>
              <a:rPr lang="en-US" sz="800" dirty="0"/>
              <a:t> </a:t>
            </a:r>
            <a:r>
              <a:rPr lang="en-US" sz="1600" dirty="0"/>
              <a:t>=</a:t>
            </a:r>
            <a:r>
              <a:rPr lang="en-US" sz="600" dirty="0"/>
              <a:t> </a:t>
            </a:r>
            <a:r>
              <a:rPr lang="en-US" sz="1600" dirty="0"/>
              <a:t>1 fields at fixed phase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Set amplitude proportional to the main vertical field (PF5)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Locking events visible in </a:t>
            </a:r>
            <a:r>
              <a:rPr lang="en-US" sz="1600" dirty="0" smtClean="0"/>
              <a:t>the density and in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d</a:t>
            </a:r>
            <a:r>
              <a:rPr lang="en-US" sz="1600" i="1" dirty="0" err="1" smtClean="0"/>
              <a:t>B</a:t>
            </a:r>
            <a:r>
              <a:rPr lang="en-US" sz="1600" baseline="-25000" dirty="0" err="1" smtClean="0"/>
              <a:t>P</a:t>
            </a:r>
            <a:endParaRPr lang="en-US" sz="1600" baseline="-25000" dirty="0" smtClean="0"/>
          </a:p>
          <a:p>
            <a:pPr>
              <a:spcBef>
                <a:spcPts val="1000"/>
              </a:spcBef>
            </a:pPr>
            <a:r>
              <a:rPr lang="en-US" sz="1600" dirty="0">
                <a:solidFill>
                  <a:srgbClr val="FF0000"/>
                </a:solidFill>
              </a:rPr>
              <a:t>Applied field phase scan:</a:t>
            </a:r>
          </a:p>
          <a:p>
            <a:pPr marL="569913" lvl="1">
              <a:spcBef>
                <a:spcPts val="300"/>
              </a:spcBef>
            </a:pPr>
            <a:r>
              <a:rPr lang="en-US" sz="1600" dirty="0">
                <a:solidFill>
                  <a:srgbClr val="FF0000"/>
                </a:solidFill>
              </a:rPr>
              <a:t>Optimum phase = </a:t>
            </a:r>
            <a:r>
              <a:rPr lang="en-US" sz="1600" dirty="0" smtClean="0">
                <a:solidFill>
                  <a:srgbClr val="FF0000"/>
                </a:solidFill>
              </a:rPr>
              <a:t>135°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498080" y="2505456"/>
            <a:ext cx="152400" cy="152400"/>
          </a:xfrm>
          <a:prstGeom prst="ellipse">
            <a:avLst/>
          </a:prstGeom>
          <a:noFill/>
          <a:ln w="2222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/>
              <a:t>Feed-forward </a:t>
            </a:r>
            <a:r>
              <a:rPr lang="en-US" sz="2600" dirty="0" smtClean="0"/>
              <a:t>amplitude </a:t>
            </a:r>
            <a:r>
              <a:rPr lang="en-US" sz="2600" dirty="0"/>
              <a:t>scan: </a:t>
            </a:r>
            <a:r>
              <a:rPr lang="en-US" sz="2600" i="1" dirty="0" smtClean="0"/>
              <a:t>I</a:t>
            </a:r>
            <a:r>
              <a:rPr lang="en-US" sz="2600" baseline="-25000" dirty="0" smtClean="0"/>
              <a:t>EFC</a:t>
            </a:r>
            <a:r>
              <a:rPr lang="en-US" sz="1800" dirty="0" smtClean="0"/>
              <a:t> </a:t>
            </a:r>
            <a:r>
              <a:rPr lang="en-US" sz="2600" dirty="0" smtClean="0"/>
              <a:t>=</a:t>
            </a:r>
            <a:r>
              <a:rPr lang="en-US" sz="1800" dirty="0"/>
              <a:t> </a:t>
            </a:r>
            <a:r>
              <a:rPr lang="en-US" sz="2600" dirty="0" smtClean="0"/>
              <a:t>600 A</a:t>
            </a: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00150"/>
            <a:ext cx="3276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dirty="0"/>
              <a:t>Apply </a:t>
            </a:r>
            <a:r>
              <a:rPr lang="en-US" sz="1600" i="1" dirty="0"/>
              <a:t>n</a:t>
            </a:r>
            <a:r>
              <a:rPr lang="en-US" sz="800" dirty="0"/>
              <a:t> </a:t>
            </a:r>
            <a:r>
              <a:rPr lang="en-US" sz="1600" dirty="0"/>
              <a:t>=</a:t>
            </a:r>
            <a:r>
              <a:rPr lang="en-US" sz="600" dirty="0"/>
              <a:t> </a:t>
            </a:r>
            <a:r>
              <a:rPr lang="en-US" sz="1600" dirty="0"/>
              <a:t>1 fields at fixed phase</a:t>
            </a:r>
          </a:p>
          <a:p>
            <a:pPr>
              <a:spcBef>
                <a:spcPts val="1000"/>
              </a:spcBef>
            </a:pPr>
            <a:r>
              <a:rPr lang="en-US" sz="1600" dirty="0" smtClean="0"/>
              <a:t>Set amplitude proportional to the main vertical field (PF5)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Locking events visible in </a:t>
            </a:r>
            <a:r>
              <a:rPr lang="en-US" sz="1600" dirty="0" smtClean="0"/>
              <a:t>the density and in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d</a:t>
            </a:r>
            <a:r>
              <a:rPr lang="en-US" sz="1600" i="1" dirty="0" err="1" smtClean="0"/>
              <a:t>B</a:t>
            </a:r>
            <a:r>
              <a:rPr lang="en-US" sz="1600" baseline="-25000" dirty="0" err="1" smtClean="0"/>
              <a:t>P</a:t>
            </a:r>
            <a:endParaRPr lang="en-US" sz="1600" baseline="-25000" dirty="0" smtClean="0"/>
          </a:p>
          <a:p>
            <a:pPr>
              <a:spcBef>
                <a:spcPts val="1000"/>
              </a:spcBef>
            </a:pPr>
            <a:r>
              <a:rPr lang="en-US" sz="1600" dirty="0"/>
              <a:t>Applied field phase scan:</a:t>
            </a:r>
          </a:p>
          <a:p>
            <a:pPr marL="569913" lvl="1">
              <a:spcBef>
                <a:spcPts val="300"/>
              </a:spcBef>
            </a:pPr>
            <a:r>
              <a:rPr lang="en-US" sz="1600" dirty="0">
                <a:solidFill>
                  <a:schemeClr val="tx1"/>
                </a:solidFill>
              </a:rPr>
              <a:t>Optimum phase = </a:t>
            </a:r>
            <a:r>
              <a:rPr lang="en-US" sz="1600" dirty="0" smtClean="0">
                <a:solidFill>
                  <a:schemeClr val="tx1"/>
                </a:solidFill>
              </a:rPr>
              <a:t>135</a:t>
            </a:r>
            <a:r>
              <a:rPr lang="en-US" sz="1600" dirty="0">
                <a:solidFill>
                  <a:schemeClr val="tx1"/>
                </a:solidFill>
              </a:rPr>
              <a:t>°</a:t>
            </a:r>
          </a:p>
          <a:p>
            <a:pPr>
              <a:spcBef>
                <a:spcPts val="1000"/>
              </a:spcBef>
            </a:pPr>
            <a:r>
              <a:rPr lang="en-US" sz="1600" dirty="0">
                <a:solidFill>
                  <a:srgbClr val="FF0000"/>
                </a:solidFill>
              </a:rPr>
              <a:t>Applied field amplitude scan:</a:t>
            </a:r>
          </a:p>
          <a:p>
            <a:pPr marL="569913" lvl="1">
              <a:spcBef>
                <a:spcPts val="300"/>
              </a:spcBef>
            </a:pPr>
            <a:r>
              <a:rPr lang="en-US" sz="1600" dirty="0">
                <a:solidFill>
                  <a:srgbClr val="FF0000"/>
                </a:solidFill>
              </a:rPr>
              <a:t>Optimum amplitude = 600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</a:p>
          <a:p>
            <a:pPr marL="569913" lvl="1">
              <a:spcBef>
                <a:spcPts val="3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Proportional to PF5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72200" y="895350"/>
            <a:ext cx="25908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8206"/>
            <a:ext cx="2633472" cy="252374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498080" y="2505456"/>
            <a:ext cx="152400" cy="152400"/>
          </a:xfrm>
          <a:prstGeom prst="ellipse">
            <a:avLst/>
          </a:prstGeom>
          <a:noFill/>
          <a:ln w="2222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600" dirty="0" smtClean="0"/>
              <a:t>Long-pulse L-mode scenario </a:t>
            </a:r>
            <a:r>
              <a:rPr lang="en-US" sz="2600" dirty="0" smtClean="0"/>
              <a:t>established after</a:t>
            </a:r>
            <a:br>
              <a:rPr lang="en-US" sz="2600" dirty="0" smtClean="0"/>
            </a:br>
            <a:r>
              <a:rPr lang="en-US" sz="2600" dirty="0" smtClean="0"/>
              <a:t>implementing  PF5-proportional EFC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950"/>
            <a:ext cx="3048000" cy="30480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1600" dirty="0" smtClean="0"/>
              <a:t>Quickly established a robust 1 MW beam-heated L-mode scenario</a:t>
            </a:r>
          </a:p>
          <a:p>
            <a:pPr>
              <a:spcBef>
                <a:spcPts val="1600"/>
              </a:spcBef>
            </a:pPr>
            <a:r>
              <a:rPr lang="en-US" sz="1600" i="1" dirty="0" err="1" smtClean="0"/>
              <a:t>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= 800 kA with flat density evolution and quiescent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d</a:t>
            </a:r>
            <a:r>
              <a:rPr lang="en-US" sz="1600" i="1" dirty="0" err="1" smtClean="0"/>
              <a:t>B</a:t>
            </a:r>
            <a:r>
              <a:rPr lang="en-US" sz="1600" baseline="-25000" dirty="0" err="1" smtClean="0"/>
              <a:t>P</a:t>
            </a:r>
            <a:endParaRPr lang="en-US" sz="1600" dirty="0" smtClean="0"/>
          </a:p>
          <a:p>
            <a:pPr>
              <a:spcBef>
                <a:spcPts val="1600"/>
              </a:spcBef>
            </a:pPr>
            <a:r>
              <a:rPr lang="en-US" sz="1600" dirty="0" smtClean="0"/>
              <a:t>The discharge terminates at ~1.7 sec due </a:t>
            </a:r>
            <a:r>
              <a:rPr lang="en-US" sz="1600" i="1" dirty="0" smtClean="0"/>
              <a:t>I</a:t>
            </a:r>
            <a:r>
              <a:rPr lang="en-US" sz="1600" baseline="-25000" dirty="0" smtClean="0"/>
              <a:t>OH</a:t>
            </a:r>
            <a:r>
              <a:rPr lang="en-US" sz="1600" dirty="0" smtClean="0"/>
              <a:t> limit</a:t>
            </a:r>
            <a:endParaRPr lang="en-US" sz="16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895350"/>
            <a:ext cx="493776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8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960</Words>
  <Application>Microsoft Macintosh PowerPoint</Application>
  <PresentationFormat>On-screen Show (16:9)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NSTX Upgrade</vt:lpstr>
      <vt:lpstr>Initial error field correction studies in the National Spherical Torus Experiment Upgrade</vt:lpstr>
      <vt:lpstr>Error field correction is key to achieving high performance</vt:lpstr>
      <vt:lpstr>Candidate error field sources in NSTX-U</vt:lpstr>
      <vt:lpstr>OH×TF interaction definitively ruled out</vt:lpstr>
      <vt:lpstr>Seek initial n = 1 EFC with PF5-proportional 3D fields</vt:lpstr>
      <vt:lpstr>Seek initial n = 1 EFC with PF5-proportional 3D fields</vt:lpstr>
      <vt:lpstr>Feed-forward phase scan: f = 135°</vt:lpstr>
      <vt:lpstr>Feed-forward amplitude scan: IEFC = 600 A</vt:lpstr>
      <vt:lpstr>Long-pulse L-mode scenario established after implementing  PF5-proportional EFC</vt:lpstr>
      <vt:lpstr>Refine optimum EFC with an n = 1 compass scan</vt:lpstr>
      <vt:lpstr>Refine optimum EFC with an n = 1 compass scan</vt:lpstr>
      <vt:lpstr>Refine optimum EFC with an n = 1 compass scan</vt:lpstr>
      <vt:lpstr>The optimum phase shifts from 135° to 80°</vt:lpstr>
      <vt:lpstr>Additional compass scans confirm the optimum EFC</vt:lpstr>
      <vt:lpstr>High performance H-modes achieved after implementing compass-scan-optimized EFC</vt:lpstr>
      <vt:lpstr>A different EFC phase is required early in time</vt:lpstr>
      <vt:lpstr>Optimized EFC enables long-pulse L-modes and  high-performance H-modes in NSTX-U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Clayton Myers</cp:lastModifiedBy>
  <cp:revision>401</cp:revision>
  <dcterms:created xsi:type="dcterms:W3CDTF">2015-07-16T16:59:24Z</dcterms:created>
  <dcterms:modified xsi:type="dcterms:W3CDTF">2016-11-01T14:01:10Z</dcterms:modified>
</cp:coreProperties>
</file>