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tif" ContentType="image/tif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68" r:id="rId2"/>
    <p:sldId id="291" r:id="rId3"/>
    <p:sldId id="313" r:id="rId4"/>
    <p:sldId id="311" r:id="rId5"/>
    <p:sldId id="278" r:id="rId6"/>
    <p:sldId id="314" r:id="rId7"/>
    <p:sldId id="306" r:id="rId8"/>
    <p:sldId id="301" r:id="rId9"/>
    <p:sldId id="283" r:id="rId10"/>
    <p:sldId id="298" r:id="rId11"/>
    <p:sldId id="285" r:id="rId12"/>
    <p:sldId id="315" r:id="rId13"/>
    <p:sldId id="307" r:id="rId14"/>
    <p:sldId id="308" r:id="rId15"/>
    <p:sldId id="316" r:id="rId16"/>
    <p:sldId id="310" r:id="rId17"/>
    <p:sldId id="296" r:id="rId18"/>
    <p:sldId id="312" r:id="rId19"/>
    <p:sldId id="317" r:id="rId20"/>
    <p:sldId id="292" r:id="rId21"/>
    <p:sldId id="290" r:id="rId22"/>
    <p:sldId id="293" r:id="rId23"/>
    <p:sldId id="318" r:id="rId24"/>
    <p:sldId id="309" r:id="rId25"/>
    <p:sldId id="294" r:id="rId26"/>
    <p:sldId id="321" r:id="rId27"/>
    <p:sldId id="297" r:id="rId28"/>
    <p:sldId id="304" r:id="rId29"/>
    <p:sldId id="320" r:id="rId30"/>
    <p:sldId id="274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FC00"/>
    <a:srgbClr val="336699"/>
    <a:srgbClr val="920000"/>
    <a:srgbClr val="0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710"/>
    <p:restoredTop sz="94066" autoAdjust="0"/>
  </p:normalViewPr>
  <p:slideViewPr>
    <p:cSldViewPr>
      <p:cViewPr varScale="1">
        <p:scale>
          <a:sx n="208" d="100"/>
          <a:sy n="208" d="100"/>
        </p:scale>
        <p:origin x="3376" y="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E46C3C-6671-4B05-8C04-A564177E6221}" type="datetimeFigureOut">
              <a:rPr lang="en-US" smtClean="0"/>
              <a:t>10/26/16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A37322-5B01-4894-A3A3-56232F48BE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8310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37322-5B01-4894-A3A3-56232F48BE6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1502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37322-5B01-4894-A3A3-56232F48BE6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5044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937E740-9646-AD4C-B8B1-72DB311B2590}" type="slidenum">
              <a:rPr lang="en-US" altLang="en-US"/>
              <a:pPr/>
              <a:t>13</a:t>
            </a:fld>
            <a:endParaRPr lang="en-US" altLang="en-US"/>
          </a:p>
        </p:txBody>
      </p:sp>
      <p:sp>
        <p:nvSpPr>
          <p:cNvPr id="38195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19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93563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3400" y="2362200"/>
            <a:ext cx="8077200" cy="1066800"/>
          </a:xfrm>
        </p:spPr>
        <p:txBody>
          <a:bodyPr lIns="0" rIns="0" anchor="ctr" anchorCtr="1"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author list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152400" y="1143000"/>
            <a:ext cx="8839200" cy="1143000"/>
          </a:xfrm>
          <a:prstGeom prst="rect">
            <a:avLst/>
          </a:prstGeom>
        </p:spPr>
        <p:txBody>
          <a:bodyPr lIns="0" rIns="0" anchor="ctr" anchorCtr="1"/>
          <a:lstStyle>
            <a:lvl1pPr>
              <a:defRPr/>
            </a:lvl1pPr>
          </a:lstStyle>
          <a:p>
            <a:r>
              <a:rPr lang="en-US" dirty="0" smtClean="0"/>
              <a:t>Click to edit presentation title</a:t>
            </a:r>
            <a:endParaRPr lang="en-US" dirty="0"/>
          </a:p>
        </p:txBody>
      </p:sp>
      <p:pic>
        <p:nvPicPr>
          <p:cNvPr id="1026" name="Picture 2" descr="C:\Users\jmenard\My Files\PPPL\Projects\NSTX-U\Presentation template\2015 - New template\logo and banner source\Gray_banner_red_line_with_SC_NSTXU_logos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11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400" y="4844896"/>
            <a:ext cx="4831200" cy="1894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3505200"/>
            <a:ext cx="7315200" cy="1219200"/>
          </a:xfrm>
        </p:spPr>
        <p:txBody>
          <a:bodyPr lIns="0" rIns="0" anchor="ctr" anchorCtr="1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920000"/>
                </a:solidFill>
              </a:defRPr>
            </a:lvl1pPr>
          </a:lstStyle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dirty="0" smtClean="0">
                <a:solidFill>
                  <a:srgbClr val="C00000"/>
                </a:solidFill>
              </a:rPr>
              <a:t>Click to edit meeting name, location, and date</a:t>
            </a:r>
          </a:p>
        </p:txBody>
      </p:sp>
      <p:pic>
        <p:nvPicPr>
          <p:cNvPr id="29" name="Picture 6" descr="http://nstx.pppl.gov/DragNDrop/Presentation_Template/NSTX-U_cutaway_low_res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4953000"/>
            <a:ext cx="1668672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39610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N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3400" y="2667000"/>
            <a:ext cx="8077200" cy="1066800"/>
          </a:xfrm>
        </p:spPr>
        <p:txBody>
          <a:bodyPr lIns="0" rIns="0" anchor="ctr" anchorCtr="1"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author list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152400" y="1143000"/>
            <a:ext cx="8839200" cy="1143000"/>
          </a:xfrm>
          <a:prstGeom prst="rect">
            <a:avLst/>
          </a:prstGeom>
        </p:spPr>
        <p:txBody>
          <a:bodyPr lIns="0" rIns="0" anchor="ctr" anchorCtr="1"/>
          <a:lstStyle>
            <a:lvl1pPr>
              <a:defRPr/>
            </a:lvl1pPr>
          </a:lstStyle>
          <a:p>
            <a:r>
              <a:rPr lang="en-US" dirty="0" smtClean="0"/>
              <a:t>Click to edit presentation title</a:t>
            </a:r>
            <a:endParaRPr lang="en-US" dirty="0"/>
          </a:p>
        </p:txBody>
      </p:sp>
      <p:pic>
        <p:nvPicPr>
          <p:cNvPr id="1026" name="Picture 2" descr="C:\Users\jmenard\My Files\PPPL\Projects\NSTX-U\Presentation template\2015 - New template\logo and banner source\Gray_banner_red_line_with_SC_NSTXU_logos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11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4038600"/>
            <a:ext cx="7315200" cy="1219200"/>
          </a:xfrm>
        </p:spPr>
        <p:txBody>
          <a:bodyPr lIns="0" rIns="0" anchor="ctr" anchorCtr="1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920000"/>
                </a:solidFill>
              </a:defRPr>
            </a:lvl1pPr>
          </a:lstStyle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dirty="0" smtClean="0">
                <a:solidFill>
                  <a:srgbClr val="C00000"/>
                </a:solidFill>
              </a:rPr>
              <a:t>Click to edit meeting name, location, and date</a:t>
            </a:r>
          </a:p>
        </p:txBody>
      </p:sp>
      <p:sp>
        <p:nvSpPr>
          <p:cNvPr id="11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76200" y="5562600"/>
            <a:ext cx="2080200" cy="609600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 smtClean="0"/>
              <a:t>Place your institutional logo(s) here: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99949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4724400" y="1066800"/>
            <a:ext cx="43434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6713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76200" y="1066800"/>
            <a:ext cx="44196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idx="10" hasCustomPrompt="1"/>
          </p:nvPr>
        </p:nvSpPr>
        <p:spPr>
          <a:xfrm>
            <a:off x="4648200" y="1066800"/>
            <a:ext cx="44196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9272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1591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76200" y="1066800"/>
            <a:ext cx="89916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54096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8" Type="http://schemas.openxmlformats.org/officeDocument/2006/relationships/image" Target="../media/image1.png"/><Relationship Id="rId9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" y="1066800"/>
            <a:ext cx="89916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7" name="Picture 2" descr="C:\Users\jmenard\My Files\PPPL\Projects\NSTX-U\Presentation template\2015 - New template\logo and banner source\Gray_banner_red_line.png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9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60120"/>
          </a:xfrm>
          <a:prstGeom prst="rect">
            <a:avLst/>
          </a:prstGeom>
        </p:spPr>
        <p:txBody>
          <a:bodyPr vert="horz" lIns="45720" tIns="45720" rIns="45720" bIns="45720" rtlCol="0" anchor="ctr" anchorCtr="1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2052" name="Picture 4" descr="C:\Users\jmenard\My Files\PPPL\Projects\NSTX-U\Presentation template\2015 - New template\logo and banner source\Gray_banner_red_line_bottom_NSTXU_logo.png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55100"/>
            <a:ext cx="9144000" cy="30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 userDrawn="1"/>
        </p:nvSpPr>
        <p:spPr>
          <a:xfrm>
            <a:off x="8458224" y="6583439"/>
            <a:ext cx="609576" cy="246221"/>
          </a:xfrm>
          <a:prstGeom prst="rect">
            <a:avLst/>
          </a:prstGeom>
          <a:noFill/>
        </p:spPr>
        <p:txBody>
          <a:bodyPr wrap="square" lIns="0" tIns="45720" rIns="0" bIns="45720" rtlCol="0">
            <a:spAutoFit/>
          </a:bodyPr>
          <a:lstStyle/>
          <a:p>
            <a:pPr algn="r"/>
            <a:fld id="{F117DE82-C9A9-43C8-BFFE-CF607F10B2C3}" type="slidenum">
              <a:rPr lang="en-US" sz="1000" b="1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1000" b="1" dirty="0">
              <a:solidFill>
                <a:srgbClr val="33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914400" y="6583439"/>
            <a:ext cx="7315200" cy="246221"/>
          </a:xfrm>
          <a:prstGeom prst="rect">
            <a:avLst/>
          </a:prstGeom>
          <a:noFill/>
        </p:spPr>
        <p:txBody>
          <a:bodyPr wrap="square" lIns="0" tIns="45720" rIns="0" bIns="45720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 smtClean="0"/>
              <a:t>UCLA Diagnostics Systems on NSTX-U, T.L. Rhodes, </a:t>
            </a:r>
            <a:r>
              <a:rPr lang="en-US" sz="1000" dirty="0" smtClean="0"/>
              <a:t>Oct</a:t>
            </a:r>
            <a:r>
              <a:rPr lang="en-US" sz="1000" baseline="0" dirty="0" smtClean="0"/>
              <a:t>. 31, </a:t>
            </a:r>
            <a:r>
              <a:rPr lang="en-US" sz="1000" baseline="0" dirty="0" smtClean="0"/>
              <a:t>2016</a:t>
            </a:r>
            <a:endParaRPr lang="en-US" sz="1000" b="1" dirty="0" smtClean="0">
              <a:solidFill>
                <a:srgbClr val="33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4205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7" r:id="rId2"/>
    <p:sldLayoutId id="2147483651" r:id="rId3"/>
    <p:sldLayoutId id="2147483664" r:id="rId4"/>
    <p:sldLayoutId id="2147483665" r:id="rId5"/>
    <p:sldLayoutId id="2147483666" r:id="rId6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kern="1200">
          <a:solidFill>
            <a:srgbClr val="33669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33669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85800" indent="-2286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2000" kern="1200">
          <a:solidFill>
            <a:srgbClr val="92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857250" indent="-17145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rgbClr val="00808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028700" indent="-17145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3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image" Target="../media/image18.emf"/><Relationship Id="rId5" Type="http://schemas.openxmlformats.org/officeDocument/2006/relationships/image" Target="../media/image19.em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8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9.jpg"/><Relationship Id="rId3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1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2.ti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3" Type="http://schemas.openxmlformats.org/officeDocument/2006/relationships/image" Target="../media/image1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228600" y="2590800"/>
            <a:ext cx="8763000" cy="10668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T.L. Rhodes, Neal Crocker, Tony Peebles, Shige Kubota, </a:t>
            </a:r>
          </a:p>
          <a:p>
            <a:r>
              <a:rPr lang="en-US" sz="2400" dirty="0" smtClean="0"/>
              <a:t>Physics and Astronomy </a:t>
            </a:r>
            <a:r>
              <a:rPr lang="en-US" sz="2400" dirty="0" err="1" smtClean="0"/>
              <a:t>Dept</a:t>
            </a:r>
            <a:r>
              <a:rPr lang="en-US" sz="2400" dirty="0" smtClean="0"/>
              <a:t>, UCLA</a:t>
            </a:r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3454" y="1143000"/>
            <a:ext cx="9067800" cy="1371600"/>
          </a:xfrm>
        </p:spPr>
        <p:txBody>
          <a:bodyPr>
            <a:noAutofit/>
          </a:bodyPr>
          <a:lstStyle/>
          <a:p>
            <a:r>
              <a:rPr lang="en-US" sz="3400" dirty="0"/>
              <a:t>New microwave diagnostics to measure internal magnetic fluctuations, intermediate-k density fluctuations, and flows on NSTX-U*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914400" y="3505200"/>
            <a:ext cx="7315200" cy="1219200"/>
          </a:xfrm>
        </p:spPr>
        <p:txBody>
          <a:bodyPr/>
          <a:lstStyle/>
          <a:p>
            <a:pPr>
              <a:lnSpc>
                <a:spcPct val="85000"/>
              </a:lnSpc>
            </a:pPr>
            <a:r>
              <a:rPr lang="en-US" dirty="0" smtClean="0"/>
              <a:t>Presented at the 2016 APS-DPP </a:t>
            </a:r>
            <a:r>
              <a:rPr lang="en-US" dirty="0" smtClean="0"/>
              <a:t>Meeting</a:t>
            </a:r>
          </a:p>
          <a:p>
            <a:pPr>
              <a:lnSpc>
                <a:spcPct val="85000"/>
              </a:lnSpc>
            </a:pPr>
            <a:r>
              <a:rPr lang="en-US" dirty="0" smtClean="0"/>
              <a:t>Supported by US DOE Grant </a:t>
            </a:r>
            <a:r>
              <a:rPr lang="de-DE" dirty="0"/>
              <a:t>DE-FG02-99ER54527</a:t>
            </a:r>
            <a:endParaRPr lang="en-US" dirty="0"/>
          </a:p>
        </p:txBody>
      </p:sp>
      <p:pic>
        <p:nvPicPr>
          <p:cNvPr id="6" name="Picture 4" descr="PPPL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838652"/>
            <a:ext cx="1606138" cy="562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8" descr="ucla_c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5" t="12732" r="5882" b="10875"/>
          <a:stretch>
            <a:fillRect/>
          </a:stretch>
        </p:blipFill>
        <p:spPr bwMode="auto">
          <a:xfrm>
            <a:off x="254000" y="4953000"/>
            <a:ext cx="151785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4703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le 2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US" dirty="0" smtClean="0"/>
                  <a:t>Inter-ELM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3600" i="1">
                            <a:latin typeface="Cambria Math" charset="0"/>
                          </a:rPr>
                        </m:ctrlPr>
                      </m:accPr>
                      <m:e>
                        <m:r>
                          <a:rPr lang="en-US" sz="3600" i="1">
                            <a:latin typeface="Cambria Math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sz="3600" dirty="0" smtClean="0"/>
                  <a:t> and </a:t>
                </a:r>
                <a:r>
                  <a:rPr lang="en-US" sz="3600" i="1" dirty="0" err="1" smtClean="0"/>
                  <a:t>ñ</a:t>
                </a:r>
                <a:r>
                  <a:rPr lang="en-US" sz="3600" dirty="0" smtClean="0"/>
                  <a:t> </a:t>
                </a:r>
                <a:r>
                  <a:rPr lang="en-US" dirty="0" smtClean="0"/>
                  <a:t>behavior very different on DIII-D</a:t>
                </a:r>
                <a:endParaRPr lang="en-US" dirty="0"/>
              </a:p>
            </p:txBody>
          </p:sp>
        </mc:Choice>
        <mc:Fallback xmlns="">
          <p:sp>
            <p:nvSpPr>
              <p:cNvPr id="3" name="Titl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l="-1533" r="-15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91950"/>
            <a:ext cx="4343400" cy="5507638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5029201" y="1981200"/>
                <a:ext cx="3886200" cy="15762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charset="0"/>
                  <a:buChar char="•"/>
                </a:pPr>
                <a:r>
                  <a:rPr lang="en-US" sz="2400" dirty="0" smtClean="0"/>
                  <a:t>Data from repeat shots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sz="2400" dirty="0" smtClean="0"/>
                  <a:t>Compare MAST data above,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2400" i="1">
                            <a:latin typeface="Cambria Math" charset="0"/>
                          </a:rPr>
                        </m:ctrlPr>
                      </m:accPr>
                      <m:e>
                        <m:r>
                          <a:rPr lang="en-US" sz="2400" i="1">
                            <a:latin typeface="Cambria Math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sz="2400" dirty="0"/>
                  <a:t> and </a:t>
                </a:r>
                <a:r>
                  <a:rPr lang="en-US" sz="2400" i="1" dirty="0" err="1"/>
                  <a:t>ñ</a:t>
                </a:r>
                <a:r>
                  <a:rPr lang="en-US" sz="2400" dirty="0"/>
                  <a:t> behavior </a:t>
                </a:r>
                <a:r>
                  <a:rPr lang="en-US" sz="2400" dirty="0" smtClean="0"/>
                  <a:t>quite different from DIII-D</a:t>
                </a:r>
                <a:endParaRPr lang="en-US" sz="24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9201" y="1981200"/>
                <a:ext cx="3886200" cy="1576265"/>
              </a:xfrm>
              <a:prstGeom prst="rect">
                <a:avLst/>
              </a:prstGeom>
              <a:blipFill rotWithShape="0">
                <a:blip r:embed="rId4"/>
                <a:stretch>
                  <a:fillRect l="-2038" t="-2703" r="-2194" b="-8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071303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utoff_omode_plot_204636_231p649_for_Diagnostic_Status_Meeting_May_2016_alt copy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1" b="9558"/>
          <a:stretch/>
        </p:blipFill>
        <p:spPr>
          <a:xfrm>
            <a:off x="0" y="1108363"/>
            <a:ext cx="3657600" cy="2455333"/>
          </a:xfrm>
          <a:prstGeom prst="rect">
            <a:avLst/>
          </a:prstGeom>
        </p:spPr>
      </p:pic>
      <p:sp>
        <p:nvSpPr>
          <p:cNvPr id="212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29000" y="1066800"/>
            <a:ext cx="5715000" cy="2616200"/>
          </a:xfrm>
        </p:spPr>
        <p:txBody>
          <a:bodyPr>
            <a:noAutofit/>
          </a:bodyPr>
          <a:lstStyle/>
          <a:p>
            <a:pPr>
              <a:spcBef>
                <a:spcPts val="900"/>
              </a:spcBef>
              <a:defRPr/>
            </a:pPr>
            <a:r>
              <a:rPr lang="en-US" sz="2000" dirty="0" smtClean="0"/>
              <a:t>Example data from this year showing higher frequency GAEs, and lower frequencies that are likely TAEs and other MHD</a:t>
            </a:r>
            <a:endParaRPr lang="en-US" sz="2000" dirty="0"/>
          </a:p>
          <a:p>
            <a:pPr>
              <a:spcBef>
                <a:spcPts val="900"/>
              </a:spcBef>
              <a:defRPr/>
            </a:pPr>
            <a:r>
              <a:rPr lang="en-US" sz="2000" dirty="0" smtClean="0"/>
              <a:t>Diagnostic addresses </a:t>
            </a:r>
            <a:r>
              <a:rPr lang="en-US" sz="2000" dirty="0"/>
              <a:t>understanding </a:t>
            </a:r>
            <a:r>
              <a:rPr lang="en-US" sz="2000" dirty="0" smtClean="0"/>
              <a:t>of beam driven mode physics and </a:t>
            </a:r>
            <a:r>
              <a:rPr lang="en-US" sz="2000" dirty="0"/>
              <a:t>code validation</a:t>
            </a:r>
          </a:p>
          <a:p>
            <a:pPr>
              <a:spcBef>
                <a:spcPts val="900"/>
              </a:spcBef>
              <a:defRPr/>
            </a:pPr>
            <a:r>
              <a:rPr lang="en-US" sz="2000" dirty="0" smtClean="0">
                <a:solidFill>
                  <a:srgbClr val="FF0000"/>
                </a:solidFill>
              </a:rPr>
              <a:t>Cross-Machine studies </a:t>
            </a:r>
            <a:r>
              <a:rPr lang="en-US" sz="2000" dirty="0" smtClean="0"/>
              <a:t>- NSTX-U and DIII-D</a:t>
            </a:r>
          </a:p>
        </p:txBody>
      </p:sp>
      <p:sp>
        <p:nvSpPr>
          <p:cNvPr id="2129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762000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n-US" sz="2400" dirty="0" smtClean="0"/>
              <a:t>16-channel UCLA fluctuation </a:t>
            </a:r>
            <a:r>
              <a:rPr lang="en-US" sz="2400" dirty="0"/>
              <a:t>reflectometer </a:t>
            </a:r>
            <a:r>
              <a:rPr lang="en-US" sz="2400" dirty="0" smtClean="0"/>
              <a:t>will be upgraded to twenty-channels</a:t>
            </a:r>
            <a:endParaRPr lang="en-US" sz="2400" dirty="0"/>
          </a:p>
        </p:txBody>
      </p:sp>
      <p:pic>
        <p:nvPicPr>
          <p:cNvPr id="7" name="Picture 6" descr="refl_spec_42p5GHz_204636_0_344_for_Diagnostic_Status_Meeting_May_2016_lowf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62"/>
          <a:stretch/>
        </p:blipFill>
        <p:spPr>
          <a:xfrm>
            <a:off x="5029200" y="3670300"/>
            <a:ext cx="3721100" cy="2702791"/>
          </a:xfrm>
          <a:prstGeom prst="rect">
            <a:avLst/>
          </a:prstGeom>
        </p:spPr>
      </p:pic>
      <p:pic>
        <p:nvPicPr>
          <p:cNvPr id="3" name="Picture 2" descr="refl_spec_42p5GHz_204636_0_344_for_Diagnostic_Status_Meeting_May_2016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4" b="10006"/>
          <a:stretch/>
        </p:blipFill>
        <p:spPr>
          <a:xfrm>
            <a:off x="76200" y="3835400"/>
            <a:ext cx="3708400" cy="2483812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V="1">
            <a:off x="3078788" y="3979333"/>
            <a:ext cx="2185939" cy="1964267"/>
          </a:xfrm>
          <a:prstGeom prst="line">
            <a:avLst/>
          </a:prstGeom>
          <a:ln w="28575" cmpd="sng">
            <a:solidFill>
              <a:srgbClr val="FF0000"/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078788" y="6096000"/>
            <a:ext cx="2286770" cy="7697"/>
          </a:xfrm>
          <a:prstGeom prst="line">
            <a:avLst/>
          </a:prstGeom>
          <a:ln w="28575" cmpd="sng">
            <a:solidFill>
              <a:srgbClr val="FF0000"/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cutoff_omode_plot_204636_231p649_for_Diagnostic_Status_Meeting_May_2016_alt copy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945"/>
          <a:stretch/>
        </p:blipFill>
        <p:spPr>
          <a:xfrm>
            <a:off x="91594" y="3532139"/>
            <a:ext cx="3657600" cy="23937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333885" y="6248400"/>
            <a:ext cx="8815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Times'"/>
                <a:cs typeface="Times'"/>
              </a:rPr>
              <a:t>time (</a:t>
            </a:r>
            <a:r>
              <a:rPr lang="en-US" sz="1200" b="1" dirty="0" err="1" smtClean="0">
                <a:latin typeface="Times'"/>
                <a:cs typeface="Times'"/>
              </a:rPr>
              <a:t>ms</a:t>
            </a:r>
            <a:r>
              <a:rPr lang="en-US" sz="1200" b="1" dirty="0" smtClean="0">
                <a:latin typeface="Times'"/>
                <a:cs typeface="Times'"/>
              </a:rPr>
              <a:t>)</a:t>
            </a:r>
            <a:endParaRPr lang="en-US" sz="1200" b="1" dirty="0">
              <a:latin typeface="Times'"/>
              <a:cs typeface="Times'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423891" y="6263794"/>
            <a:ext cx="8815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Times'"/>
                <a:cs typeface="Times'"/>
              </a:rPr>
              <a:t>time (</a:t>
            </a:r>
            <a:r>
              <a:rPr lang="en-US" sz="1200" b="1" dirty="0" err="1" smtClean="0">
                <a:latin typeface="Times'"/>
                <a:cs typeface="Times'"/>
              </a:rPr>
              <a:t>ms</a:t>
            </a:r>
            <a:r>
              <a:rPr lang="en-US" sz="1200" b="1" dirty="0" smtClean="0">
                <a:latin typeface="Times'"/>
                <a:cs typeface="Times'"/>
              </a:rPr>
              <a:t>)</a:t>
            </a:r>
            <a:endParaRPr lang="en-US" sz="1200" b="1" dirty="0">
              <a:latin typeface="Times'"/>
              <a:cs typeface="Times'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2000" y="1295400"/>
            <a:ext cx="1676400" cy="646331"/>
          </a:xfrm>
          <a:prstGeom prst="rect">
            <a:avLst/>
          </a:prstGeom>
          <a:solidFill>
            <a:srgbClr val="FFFC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</a:t>
            </a:r>
            <a:r>
              <a:rPr lang="en-US" baseline="-25000" dirty="0" smtClean="0"/>
              <a:t>e</a:t>
            </a:r>
            <a:r>
              <a:rPr lang="en-US" dirty="0" smtClean="0"/>
              <a:t>(r), 204636, 232 </a:t>
            </a:r>
            <a:r>
              <a:rPr lang="en-US" dirty="0" err="1" smtClean="0"/>
              <a:t>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9133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Physics of DBS and CPS measurements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54267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981" name="Picture 53" descr="FullWave2DCalcDoppler_v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165225"/>
            <a:ext cx="5638800" cy="510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0936" name="Rectangle 8"/>
          <p:cNvSpPr>
            <a:spLocks noChangeArrowheads="1"/>
          </p:cNvSpPr>
          <p:nvPr/>
        </p:nvSpPr>
        <p:spPr bwMode="auto">
          <a:xfrm>
            <a:off x="0" y="6316990"/>
            <a:ext cx="6858000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1400" dirty="0">
                <a:latin typeface="Arial" charset="0"/>
              </a:rPr>
              <a:t>Hirsch, PPCF </a:t>
            </a:r>
            <a:r>
              <a:rPr lang="en-US" altLang="en-US" sz="1400" dirty="0" smtClean="0">
                <a:latin typeface="Arial" charset="0"/>
              </a:rPr>
              <a:t>2001,</a:t>
            </a:r>
            <a:r>
              <a:rPr lang="en-US" sz="1400" dirty="0" smtClean="0"/>
              <a:t> </a:t>
            </a:r>
            <a:r>
              <a:rPr lang="en-US" sz="1400" dirty="0" err="1" smtClean="0"/>
              <a:t>Bulanin</a:t>
            </a:r>
            <a:r>
              <a:rPr lang="en-US" sz="1400" dirty="0" smtClean="0"/>
              <a:t> PPR 2000</a:t>
            </a:r>
            <a:r>
              <a:rPr lang="en-US" sz="1400" dirty="0"/>
              <a:t>, </a:t>
            </a:r>
            <a:r>
              <a:rPr lang="en-US" sz="1400" dirty="0" err="1" smtClean="0"/>
              <a:t>Hennequin</a:t>
            </a:r>
            <a:r>
              <a:rPr lang="en-US" sz="1400" dirty="0" smtClean="0"/>
              <a:t> RSI 2004</a:t>
            </a:r>
            <a:r>
              <a:rPr lang="en-US" sz="1400" dirty="0"/>
              <a:t>, </a:t>
            </a:r>
            <a:r>
              <a:rPr lang="en-US" altLang="en-US" sz="1400" dirty="0">
                <a:latin typeface="Arial" charset="0"/>
              </a:rPr>
              <a:t>Conway, PPCF </a:t>
            </a:r>
            <a:r>
              <a:rPr lang="en-US" altLang="en-US" sz="1400" dirty="0" smtClean="0">
                <a:latin typeface="Arial" charset="0"/>
              </a:rPr>
              <a:t>2008, </a:t>
            </a:r>
            <a:r>
              <a:rPr lang="en-US" sz="1400" dirty="0" smtClean="0"/>
              <a:t>Schmitz RSI 2008</a:t>
            </a:r>
            <a:r>
              <a:rPr lang="en-US" sz="1400" dirty="0"/>
              <a:t>, </a:t>
            </a:r>
            <a:r>
              <a:rPr lang="en-US" sz="1400" dirty="0" smtClean="0"/>
              <a:t>Xiao PS&amp;T 2008</a:t>
            </a:r>
            <a:r>
              <a:rPr lang="en-US" sz="1400" dirty="0"/>
              <a:t>, </a:t>
            </a:r>
            <a:r>
              <a:rPr lang="en-US" sz="1400" dirty="0" err="1" smtClean="0"/>
              <a:t>Happel</a:t>
            </a:r>
            <a:r>
              <a:rPr lang="en-US" sz="1400" dirty="0" smtClean="0"/>
              <a:t> RSI 2009</a:t>
            </a:r>
            <a:r>
              <a:rPr lang="en-US" sz="1400" dirty="0"/>
              <a:t>, </a:t>
            </a:r>
            <a:r>
              <a:rPr lang="en-US" sz="1400" dirty="0" smtClean="0"/>
              <a:t>Hillesheim NF 2015</a:t>
            </a:r>
            <a:endParaRPr lang="en-US" sz="1400" dirty="0"/>
          </a:p>
        </p:txBody>
      </p:sp>
      <p:sp>
        <p:nvSpPr>
          <p:cNvPr id="380931" name="Rectangle 3"/>
          <p:cNvSpPr>
            <a:spLocks noGrp="1" noChangeArrowheads="1"/>
          </p:cNvSpPr>
          <p:nvPr>
            <p:ph type="title"/>
          </p:nvPr>
        </p:nvSpPr>
        <p:spPr>
          <a:xfrm>
            <a:off x="228600" y="47625"/>
            <a:ext cx="8763000" cy="838200"/>
          </a:xfrm>
        </p:spPr>
        <p:txBody>
          <a:bodyPr>
            <a:normAutofit/>
          </a:bodyPr>
          <a:lstStyle/>
          <a:p>
            <a:r>
              <a:rPr lang="en-US" sz="2800" dirty="0"/>
              <a:t>DBS technique first introduced on ASDEX-U (Hirsch, PPFC01) and is now a widely used technique</a:t>
            </a:r>
            <a:endParaRPr lang="en-US" altLang="en-US" sz="2600" dirty="0"/>
          </a:p>
        </p:txBody>
      </p:sp>
      <p:sp>
        <p:nvSpPr>
          <p:cNvPr id="380972" name="Rectangle 44"/>
          <p:cNvSpPr>
            <a:spLocks noChangeArrowheads="1"/>
          </p:cNvSpPr>
          <p:nvPr/>
        </p:nvSpPr>
        <p:spPr bwMode="auto">
          <a:xfrm>
            <a:off x="4038600" y="1905000"/>
            <a:ext cx="377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i="1">
                <a:solidFill>
                  <a:srgbClr val="0000FF"/>
                </a:solidFill>
              </a:rPr>
              <a:t>k</a:t>
            </a:r>
            <a:r>
              <a:rPr lang="en-US" altLang="en-US" i="1" baseline="-25000">
                <a:solidFill>
                  <a:srgbClr val="0000FF"/>
                </a:solidFill>
              </a:rPr>
              <a:t>i</a:t>
            </a:r>
            <a:endParaRPr lang="en-US" altLang="en-US" i="1">
              <a:solidFill>
                <a:srgbClr val="0000FF"/>
              </a:solidFill>
            </a:endParaRPr>
          </a:p>
        </p:txBody>
      </p:sp>
      <p:sp>
        <p:nvSpPr>
          <p:cNvPr id="380973" name="Rectangle 45"/>
          <p:cNvSpPr>
            <a:spLocks noChangeArrowheads="1"/>
          </p:cNvSpPr>
          <p:nvPr/>
        </p:nvSpPr>
        <p:spPr bwMode="auto">
          <a:xfrm>
            <a:off x="3962400" y="4572000"/>
            <a:ext cx="415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i="1">
                <a:solidFill>
                  <a:srgbClr val="FF00FF"/>
                </a:solidFill>
              </a:rPr>
              <a:t>k</a:t>
            </a:r>
            <a:r>
              <a:rPr lang="en-US" altLang="en-US" i="1" baseline="-25000">
                <a:solidFill>
                  <a:srgbClr val="FF00FF"/>
                </a:solidFill>
              </a:rPr>
              <a:t>s</a:t>
            </a:r>
            <a:endParaRPr lang="en-US" altLang="en-US" i="1">
              <a:solidFill>
                <a:srgbClr val="FF00FF"/>
              </a:solidFill>
            </a:endParaRPr>
          </a:p>
        </p:txBody>
      </p:sp>
      <p:sp>
        <p:nvSpPr>
          <p:cNvPr id="380974" name="Rectangle 46"/>
          <p:cNvSpPr>
            <a:spLocks noChangeArrowheads="1"/>
          </p:cNvSpPr>
          <p:nvPr/>
        </p:nvSpPr>
        <p:spPr bwMode="auto">
          <a:xfrm>
            <a:off x="1905000" y="1600200"/>
            <a:ext cx="4603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i="1">
                <a:solidFill>
                  <a:srgbClr val="99661D"/>
                </a:solidFill>
              </a:rPr>
              <a:t>k</a:t>
            </a:r>
            <a:r>
              <a:rPr lang="en-US" altLang="ja-JP" i="1" baseline="-25000">
                <a:solidFill>
                  <a:srgbClr val="99661D"/>
                </a:solidFill>
                <a:latin typeface="Arial" charset="0"/>
                <a:ea typeface="ＭＳ Ｐゴシック" charset="-128"/>
              </a:rPr>
              <a:t>ñ</a:t>
            </a:r>
            <a:endParaRPr lang="en-US" altLang="en-US" i="1">
              <a:solidFill>
                <a:srgbClr val="99661D"/>
              </a:solidFill>
            </a:endParaRPr>
          </a:p>
        </p:txBody>
      </p:sp>
      <p:sp>
        <p:nvSpPr>
          <p:cNvPr id="380975" name="Rectangle 47"/>
          <p:cNvSpPr>
            <a:spLocks noGrp="1" noChangeArrowheads="1"/>
          </p:cNvSpPr>
          <p:nvPr>
            <p:ph type="body" idx="1"/>
          </p:nvPr>
        </p:nvSpPr>
        <p:spPr>
          <a:xfrm>
            <a:off x="4800600" y="1066800"/>
            <a:ext cx="4191000" cy="5181600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altLang="en-US" sz="1600" b="0"/>
              <a:t>Radiation injected at angle </a:t>
            </a:r>
            <a:r>
              <a:rPr lang="en-US" altLang="en-US" sz="1600" b="0">
                <a:sym typeface="Symbol" charset="2"/>
              </a:rPr>
              <a:t>,  with wavenumber k</a:t>
            </a:r>
            <a:r>
              <a:rPr lang="en-US" altLang="en-US" sz="1600" b="0" baseline="-25000">
                <a:sym typeface="Symbol" charset="2"/>
              </a:rPr>
              <a:t>i</a:t>
            </a:r>
            <a:endParaRPr lang="en-US" altLang="en-US" sz="1600" b="0"/>
          </a:p>
          <a:p>
            <a:pPr>
              <a:lnSpc>
                <a:spcPct val="110000"/>
              </a:lnSpc>
            </a:pPr>
            <a:r>
              <a:rPr lang="en-US" altLang="en-US" sz="1600" b="0"/>
              <a:t>Scattering  at k</a:t>
            </a:r>
            <a:r>
              <a:rPr lang="en-US" altLang="en-US" sz="1600" b="0" baseline="-25000"/>
              <a:t>s</a:t>
            </a:r>
            <a:r>
              <a:rPr lang="en-US" altLang="en-US" sz="1600" b="0"/>
              <a:t> occurs according to Bragg scattering relation:</a:t>
            </a:r>
          </a:p>
          <a:p>
            <a:pPr lvl="1" eaLnBrk="0" hangingPunct="0">
              <a:lnSpc>
                <a:spcPct val="11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en-US" sz="1600" b="0"/>
              <a:t>For </a:t>
            </a:r>
            <a:r>
              <a:rPr lang="en-US" altLang="en-US" sz="1600" b="0" i="1"/>
              <a:t>k</a:t>
            </a:r>
            <a:r>
              <a:rPr lang="en-US" altLang="en-US" sz="1600" b="0" i="1" baseline="-25000"/>
              <a:t>i</a:t>
            </a:r>
            <a:r>
              <a:rPr lang="en-US" altLang="en-US" sz="1600" b="0" i="1"/>
              <a:t> ~ k</a:t>
            </a:r>
            <a:r>
              <a:rPr lang="en-US" altLang="en-US" sz="1600" b="0" i="1" baseline="-25000"/>
              <a:t>s</a:t>
            </a:r>
            <a:r>
              <a:rPr lang="en-US" altLang="en-US" sz="1600" b="0"/>
              <a:t>, can show that</a:t>
            </a:r>
          </a:p>
          <a:p>
            <a:pPr lvl="1" eaLnBrk="0" hangingPunct="0">
              <a:lnSpc>
                <a:spcPct val="110000"/>
              </a:lnSpc>
              <a:spcBef>
                <a:spcPct val="50000"/>
              </a:spcBef>
              <a:buFontTx/>
              <a:buNone/>
            </a:pPr>
            <a:r>
              <a:rPr lang="en-US" altLang="en-US" sz="1600" b="0"/>
              <a:t> </a:t>
            </a:r>
            <a:r>
              <a:rPr lang="en-US" altLang="en-US" sz="1600" i="1"/>
              <a:t>k</a:t>
            </a:r>
            <a:r>
              <a:rPr lang="en-US" altLang="ja-JP" sz="1600" i="1" baseline="-25000">
                <a:latin typeface="Arial" charset="0"/>
                <a:ea typeface="ＭＳ Ｐゴシック" charset="-128"/>
              </a:rPr>
              <a:t>ñ</a:t>
            </a:r>
            <a:r>
              <a:rPr lang="en-US" altLang="en-US" sz="1600" i="1"/>
              <a:t> = 2k</a:t>
            </a:r>
            <a:r>
              <a:rPr lang="en-US" altLang="en-US" sz="1600" i="1" baseline="-25000"/>
              <a:t>i</a:t>
            </a:r>
            <a:r>
              <a:rPr lang="en-US" altLang="en-US" sz="1600" i="1"/>
              <a:t>sin(</a:t>
            </a:r>
            <a:r>
              <a:rPr lang="en-US" altLang="en-US" sz="1600" i="1">
                <a:sym typeface="Symbol" charset="2"/>
              </a:rPr>
              <a:t></a:t>
            </a:r>
            <a:r>
              <a:rPr lang="en-US" altLang="en-US" sz="1600" i="1"/>
              <a:t>/2), </a:t>
            </a:r>
            <a:r>
              <a:rPr lang="en-US" altLang="en-US" sz="1600" b="0" i="1"/>
              <a:t>w</a:t>
            </a:r>
            <a:r>
              <a:rPr lang="en-US" altLang="en-US" sz="1600" b="0"/>
              <a:t>here </a:t>
            </a:r>
            <a:r>
              <a:rPr lang="en-US" altLang="en-US" sz="1600">
                <a:sym typeface="Symbol" charset="2"/>
              </a:rPr>
              <a:t></a:t>
            </a:r>
            <a:r>
              <a:rPr lang="en-US" altLang="en-US" sz="1600" b="0"/>
              <a:t> is scattering angle</a:t>
            </a:r>
          </a:p>
          <a:p>
            <a:pPr>
              <a:lnSpc>
                <a:spcPct val="110000"/>
              </a:lnSpc>
            </a:pPr>
            <a:r>
              <a:rPr lang="en-US" altLang="ja-JP" sz="1600">
                <a:solidFill>
                  <a:srgbClr val="FF0200"/>
                </a:solidFill>
              </a:rPr>
              <a:t>Scattered signal is proportional to </a:t>
            </a:r>
            <a:r>
              <a:rPr lang="en-US" altLang="ja-JP" sz="1600">
                <a:solidFill>
                  <a:srgbClr val="FF0200"/>
                </a:solidFill>
                <a:latin typeface="Arial" charset="0"/>
                <a:ea typeface="ＭＳ Ｐゴシック" charset="-128"/>
              </a:rPr>
              <a:t>ñ</a:t>
            </a:r>
            <a:r>
              <a:rPr lang="en-US" altLang="ja-JP" sz="1600">
                <a:solidFill>
                  <a:srgbClr val="FF0200"/>
                </a:solidFill>
                <a:ea typeface="ＭＳ Ｐゴシック" charset="-128"/>
              </a:rPr>
              <a:t> at </a:t>
            </a:r>
            <a:r>
              <a:rPr lang="en-US" altLang="ja-JP" sz="1600" i="1">
                <a:solidFill>
                  <a:srgbClr val="FF0200"/>
                </a:solidFill>
                <a:ea typeface="ＭＳ Ｐゴシック" charset="-128"/>
              </a:rPr>
              <a:t>k</a:t>
            </a:r>
            <a:r>
              <a:rPr lang="en-US" altLang="ja-JP" sz="1600" i="1" baseline="-25000">
                <a:solidFill>
                  <a:srgbClr val="FF0200"/>
                </a:solidFill>
                <a:latin typeface="Arial" charset="0"/>
                <a:ea typeface="ＭＳ Ｐゴシック" charset="-128"/>
              </a:rPr>
              <a:t>ñ</a:t>
            </a:r>
            <a:r>
              <a:rPr lang="en-US" altLang="ja-JP" sz="1600" i="1">
                <a:solidFill>
                  <a:srgbClr val="FF0200"/>
                </a:solidFill>
                <a:ea typeface="ＭＳ Ｐゴシック" charset="-128"/>
              </a:rPr>
              <a:t>±</a:t>
            </a:r>
            <a:r>
              <a:rPr lang="en-US" altLang="en-US" sz="1600" i="1">
                <a:solidFill>
                  <a:srgbClr val="FF0200"/>
                </a:solidFill>
                <a:sym typeface="Symbol" charset="2"/>
              </a:rPr>
              <a:t>k</a:t>
            </a:r>
            <a:r>
              <a:rPr lang="en-US" altLang="en-US" sz="1600" b="0">
                <a:solidFill>
                  <a:srgbClr val="FF0000"/>
                </a:solidFill>
                <a:sym typeface="Symbol" charset="2"/>
              </a:rPr>
              <a:t> </a:t>
            </a:r>
            <a:r>
              <a:rPr lang="en-US" altLang="ja-JP" sz="1600" b="0">
                <a:ea typeface="ＭＳ Ｐゴシック" charset="-128"/>
              </a:rPr>
              <a:t>while Doppler shift is </a:t>
            </a:r>
            <a:r>
              <a:rPr lang="en-US" altLang="en-US" sz="1600" i="1">
                <a:solidFill>
                  <a:srgbClr val="FF0000"/>
                </a:solidFill>
                <a:sym typeface="Symbol" charset="2"/>
              </a:rPr>
              <a:t></a:t>
            </a:r>
            <a:r>
              <a:rPr lang="en-US" altLang="en-US" sz="1600" i="1">
                <a:solidFill>
                  <a:srgbClr val="FF0000"/>
                </a:solidFill>
              </a:rPr>
              <a:t>= </a:t>
            </a:r>
            <a:r>
              <a:rPr lang="en-US" altLang="en-US" sz="1600" i="1">
                <a:solidFill>
                  <a:srgbClr val="FF0000"/>
                </a:solidFill>
                <a:latin typeface="Times New Roman" charset="0"/>
              </a:rPr>
              <a:t>k</a:t>
            </a:r>
            <a:r>
              <a:rPr lang="en-US" altLang="en-US" sz="1600" i="1" baseline="-25000">
                <a:solidFill>
                  <a:srgbClr val="FF0000"/>
                </a:solidFill>
                <a:latin typeface="Times New Roman" charset="0"/>
              </a:rPr>
              <a:t>ñ</a:t>
            </a:r>
            <a:r>
              <a:rPr lang="en-US" altLang="en-US" sz="1600" i="1">
                <a:solidFill>
                  <a:srgbClr val="FF0000"/>
                </a:solidFill>
              </a:rPr>
              <a:t>V</a:t>
            </a:r>
            <a:endParaRPr lang="en-US" altLang="en-US" sz="1600" b="0"/>
          </a:p>
          <a:p>
            <a:pPr>
              <a:lnSpc>
                <a:spcPct val="110000"/>
              </a:lnSpc>
            </a:pPr>
            <a:r>
              <a:rPr lang="en-US" altLang="en-US" sz="1600" b="0"/>
              <a:t>Full wave calculation shows long wavelength propagating structure near cutoff</a:t>
            </a:r>
          </a:p>
          <a:p>
            <a:pPr lvl="1">
              <a:lnSpc>
                <a:spcPct val="110000"/>
              </a:lnSpc>
            </a:pPr>
            <a:r>
              <a:rPr lang="en-US" altLang="en-US" sz="1600" b="0"/>
              <a:t>It is this structure that scatters from longer wavelength </a:t>
            </a:r>
            <a:r>
              <a:rPr lang="en-US" altLang="ja-JP" sz="1600" b="0">
                <a:latin typeface="Arial" charset="0"/>
                <a:ea typeface="ＭＳ Ｐゴシック" charset="-128"/>
              </a:rPr>
              <a:t>ñ</a:t>
            </a:r>
            <a:r>
              <a:rPr lang="en-US" altLang="en-US" sz="1600" b="0"/>
              <a:t>.</a:t>
            </a:r>
          </a:p>
          <a:p>
            <a:pPr lvl="1">
              <a:lnSpc>
                <a:spcPct val="110000"/>
              </a:lnSpc>
            </a:pPr>
            <a:r>
              <a:rPr lang="en-US" altLang="en-US" sz="1600" b="0"/>
              <a:t>Scattered k</a:t>
            </a:r>
            <a:r>
              <a:rPr lang="en-US" altLang="en-US" sz="1600" b="0" baseline="-25000"/>
              <a:t>s</a:t>
            </a:r>
            <a:r>
              <a:rPr lang="en-US" altLang="en-US" sz="1600" b="0"/>
              <a:t>, spatial and k resolution </a:t>
            </a:r>
            <a:r>
              <a:rPr lang="en-US" altLang="en-US" sz="1600" b="0">
                <a:sym typeface="Symbol" charset="2"/>
              </a:rPr>
              <a:t>k</a:t>
            </a:r>
            <a:r>
              <a:rPr lang="en-US" altLang="en-US" sz="1600" b="0"/>
              <a:t> determined by this structure.</a:t>
            </a:r>
          </a:p>
        </p:txBody>
      </p:sp>
      <p:sp>
        <p:nvSpPr>
          <p:cNvPr id="380979" name="Freeform 51"/>
          <p:cNvSpPr>
            <a:spLocks/>
          </p:cNvSpPr>
          <p:nvPr/>
        </p:nvSpPr>
        <p:spPr bwMode="auto">
          <a:xfrm>
            <a:off x="2971800" y="3886200"/>
            <a:ext cx="1143000" cy="381000"/>
          </a:xfrm>
          <a:custGeom>
            <a:avLst/>
            <a:gdLst>
              <a:gd name="T0" fmla="*/ 720 w 720"/>
              <a:gd name="T1" fmla="*/ 0 h 240"/>
              <a:gd name="T2" fmla="*/ 0 w 720"/>
              <a:gd name="T3" fmla="*/ 0 h 240"/>
              <a:gd name="T4" fmla="*/ 720 w 720"/>
              <a:gd name="T5" fmla="*/ 240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20" h="240">
                <a:moveTo>
                  <a:pt x="720" y="0"/>
                </a:moveTo>
                <a:lnTo>
                  <a:pt x="0" y="0"/>
                </a:lnTo>
                <a:lnTo>
                  <a:pt x="720" y="240"/>
                </a:lnTo>
              </a:path>
            </a:pathLst>
          </a:custGeom>
          <a:noFill/>
          <a:ln w="28575" cmpd="sng">
            <a:solidFill>
              <a:srgbClr val="FF02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0980" name="Rectangle 52"/>
          <p:cNvSpPr>
            <a:spLocks noChangeArrowheads="1"/>
          </p:cNvSpPr>
          <p:nvPr/>
        </p:nvSpPr>
        <p:spPr bwMode="auto">
          <a:xfrm>
            <a:off x="4038600" y="3810000"/>
            <a:ext cx="342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rgbClr val="FF0200"/>
                </a:solidFill>
                <a:latin typeface="Symbol" charset="2"/>
                <a:sym typeface="Symbol" charset="2"/>
              </a:rPr>
              <a:t></a:t>
            </a:r>
          </a:p>
        </p:txBody>
      </p:sp>
    </p:spTree>
    <p:extLst>
      <p:ext uri="{BB962C8B-B14F-4D97-AF65-F5344CB8AC3E}">
        <p14:creationId xmlns:p14="http://schemas.microsoft.com/office/powerpoint/2010/main" val="1073853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k_matching_v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1302" y="4460018"/>
            <a:ext cx="1676400" cy="2016982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2995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3429000" y="1066800"/>
                <a:ext cx="5257800" cy="5562600"/>
              </a:xfrm>
            </p:spPr>
            <p:txBody>
              <a:bodyPr>
                <a:normAutofit fontScale="70000" lnSpcReduction="20000"/>
              </a:bodyPr>
              <a:lstStyle/>
              <a:p>
                <a:pPr>
                  <a:lnSpc>
                    <a:spcPct val="110000"/>
                  </a:lnSpc>
                  <a:spcBef>
                    <a:spcPct val="0"/>
                  </a:spcBef>
                  <a:buClrTx/>
                </a:pPr>
                <a:r>
                  <a:rPr lang="en-US" altLang="en-US" sz="2900" dirty="0" smtClean="0"/>
                  <a:t>Lehner </a:t>
                </a:r>
                <a:r>
                  <a:rPr lang="en-US" altLang="en-US" sz="2900" dirty="0"/>
                  <a:t>‘89, </a:t>
                </a:r>
                <a:r>
                  <a:rPr lang="en-US" altLang="en-US" sz="2900" dirty="0" err="1"/>
                  <a:t>Vahala</a:t>
                </a:r>
                <a:r>
                  <a:rPr lang="en-US" altLang="en-US" sz="2900" dirty="0"/>
                  <a:t> </a:t>
                </a:r>
                <a:r>
                  <a:rPr lang="fr-FR" altLang="ja-JP" sz="2900" dirty="0"/>
                  <a:t>’</a:t>
                </a:r>
                <a:r>
                  <a:rPr lang="en-US" altLang="ja-JP" sz="2900" dirty="0" smtClean="0"/>
                  <a:t>92</a:t>
                </a:r>
                <a:endParaRPr lang="en-US" altLang="en-US" sz="2900" dirty="0" smtClean="0"/>
              </a:p>
              <a:p>
                <a:pPr>
                  <a:lnSpc>
                    <a:spcPct val="110000"/>
                  </a:lnSpc>
                  <a:spcBef>
                    <a:spcPct val="0"/>
                  </a:spcBef>
                  <a:buClrTx/>
                </a:pPr>
                <a:r>
                  <a:rPr lang="en-US" altLang="en-US" sz="2900" dirty="0" smtClean="0"/>
                  <a:t>Interaction </a:t>
                </a:r>
                <a:r>
                  <a:rPr lang="en-US" altLang="en-US" sz="2900" dirty="0"/>
                  <a:t>of incident electric field </a:t>
                </a:r>
                <a:r>
                  <a:rPr lang="en-US" altLang="en-US" sz="2900" b="1" i="1" dirty="0" err="1"/>
                  <a:t>E</a:t>
                </a:r>
                <a:r>
                  <a:rPr lang="en-US" altLang="en-US" sz="2900" b="1" i="1" baseline="-25000" dirty="0" err="1"/>
                  <a:t>i</a:t>
                </a:r>
                <a:r>
                  <a:rPr lang="en-US" altLang="en-US" sz="2900" b="1" dirty="0"/>
                  <a:t> </a:t>
                </a:r>
                <a:r>
                  <a:rPr lang="en-US" altLang="en-US" sz="2900" dirty="0"/>
                  <a:t>with magnetic fluctuation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altLang="en-US" sz="2900" b="1" i="1" dirty="0" smtClean="0">
                            <a:latin typeface="Cambria Math" charset="0"/>
                          </a:rPr>
                        </m:ctrlPr>
                      </m:accPr>
                      <m:e>
                        <m:r>
                          <a:rPr lang="en-US" altLang="en-US" sz="2900" b="1" i="1" dirty="0" smtClean="0">
                            <a:latin typeface="Cambria Math" charset="0"/>
                          </a:rPr>
                          <m:t>𝑩</m:t>
                        </m:r>
                      </m:e>
                    </m:acc>
                  </m:oMath>
                </a14:m>
                <a:r>
                  <a:rPr lang="en-US" altLang="en-US" sz="2900" dirty="0"/>
                  <a:t> results in a perturbed current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altLang="en-US" sz="2900" b="1" i="1" dirty="0" smtClean="0">
                            <a:latin typeface="Cambria Math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altLang="en-US" sz="2900" b="1" i="1" dirty="0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en-US" sz="2900" b="1" i="1" dirty="0" smtClean="0">
                                <a:latin typeface="Cambria Math" charset="0"/>
                              </a:rPr>
                              <m:t>𝒋</m:t>
                            </m:r>
                          </m:e>
                          <m:sub>
                            <m:r>
                              <a:rPr lang="en-US" altLang="en-US" sz="2900" b="1" i="1" dirty="0" smtClean="0">
                                <a:latin typeface="Cambria Math" charset="0"/>
                              </a:rPr>
                              <m:t>𝟐</m:t>
                            </m:r>
                          </m:sub>
                        </m:sSub>
                      </m:e>
                    </m:acc>
                    <m:r>
                      <a:rPr lang="en-US" altLang="en-US" sz="2900" b="0" i="1" dirty="0" smtClean="0"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altLang="en-US" sz="2900" dirty="0" smtClean="0"/>
                  <a:t>which </a:t>
                </a:r>
                <a:r>
                  <a:rPr lang="en-US" altLang="en-US" sz="2900" dirty="0"/>
                  <a:t>in turn generates a scattered electric field </a:t>
                </a:r>
                <a:r>
                  <a:rPr lang="en-US" altLang="en-US" sz="2900" b="1" i="1" dirty="0" err="1" smtClean="0"/>
                  <a:t>E</a:t>
                </a:r>
                <a:r>
                  <a:rPr lang="en-US" altLang="en-US" sz="2900" b="1" i="1" baseline="-25000" dirty="0" err="1" smtClean="0"/>
                  <a:t>s</a:t>
                </a:r>
                <a:endParaRPr lang="en-US" altLang="en-US" sz="2900" b="1" i="1" baseline="-25000" dirty="0" smtClean="0"/>
              </a:p>
              <a:p>
                <a:pPr>
                  <a:lnSpc>
                    <a:spcPct val="110000"/>
                  </a:lnSpc>
                  <a:spcBef>
                    <a:spcPct val="0"/>
                  </a:spcBef>
                  <a:buClrTx/>
                </a:pPr>
                <a:endParaRPr lang="en-US" altLang="en-US" sz="1000" b="1" i="1" dirty="0"/>
              </a:p>
              <a:p>
                <a:pPr lvl="1" indent="0">
                  <a:lnSpc>
                    <a:spcPct val="110000"/>
                  </a:lnSpc>
                  <a:spcBef>
                    <a:spcPct val="0"/>
                  </a:spcBef>
                  <a:buNone/>
                </a:pPr>
                <a:r>
                  <a:rPr lang="en-US" altLang="en-US" sz="2900" i="1" dirty="0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3400" b="1" i="1" smtClean="0">
                            <a:latin typeface="Cambria Math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altLang="en-US" sz="3400" b="1" i="1" smtClean="0"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altLang="en-US" sz="3400" b="1" i="1" smtClean="0">
                                <a:latin typeface="Cambria Math" charset="0"/>
                              </a:rPr>
                              <m:t>𝒋</m:t>
                            </m:r>
                          </m:e>
                        </m:acc>
                      </m:e>
                      <m:sub>
                        <m:r>
                          <a:rPr lang="en-US" altLang="en-US" sz="3400" b="1" i="1" smtClean="0">
                            <a:latin typeface="Cambria Math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en-US" altLang="en-US" sz="3400" b="1" i="1" dirty="0" smtClean="0"/>
                  <a:t>~ </a:t>
                </a:r>
                <a:r>
                  <a:rPr lang="en-US" altLang="en-US" sz="3400" b="1" i="1" dirty="0" err="1"/>
                  <a:t>E</a:t>
                </a:r>
                <a:r>
                  <a:rPr lang="en-US" altLang="en-US" sz="3400" b="1" i="1" baseline="-25000" dirty="0" err="1"/>
                  <a:t>i</a:t>
                </a:r>
                <a:r>
                  <a:rPr lang="en-US" altLang="en-US" sz="3400" b="1" i="1" dirty="0"/>
                  <a:t> × </a:t>
                </a:r>
                <a:r>
                  <a:rPr lang="en-US" altLang="en-US" sz="3400" b="1" i="1" dirty="0" smtClean="0"/>
                  <a:t>B</a:t>
                </a:r>
              </a:p>
              <a:p>
                <a:pPr lvl="1" indent="0">
                  <a:lnSpc>
                    <a:spcPct val="110000"/>
                  </a:lnSpc>
                  <a:spcBef>
                    <a:spcPct val="0"/>
                  </a:spcBef>
                  <a:buNone/>
                </a:pPr>
                <a:endParaRPr lang="en-US" altLang="en-US" sz="900" b="1" i="1" dirty="0"/>
              </a:p>
              <a:p>
                <a:pPr marL="457200" lvl="1" indent="0">
                  <a:lnSpc>
                    <a:spcPct val="110000"/>
                  </a:lnSpc>
                  <a:spcBef>
                    <a:spcPct val="0"/>
                  </a:spcBef>
                  <a:buClrTx/>
                </a:pPr>
                <a:r>
                  <a:rPr lang="en-US" altLang="en-US" sz="2900" dirty="0" smtClean="0"/>
                  <a:t> Scattered </a:t>
                </a:r>
                <a:r>
                  <a:rPr lang="en-US" altLang="en-US" sz="2900" dirty="0"/>
                  <a:t>field </a:t>
                </a:r>
                <a:r>
                  <a:rPr lang="en-US" altLang="en-US" sz="2900" b="1" i="1" dirty="0" err="1"/>
                  <a:t>E</a:t>
                </a:r>
                <a:r>
                  <a:rPr lang="en-US" altLang="en-US" sz="2900" b="1" i="1" baseline="-25000" dirty="0" err="1"/>
                  <a:t>s</a:t>
                </a:r>
                <a:r>
                  <a:rPr lang="en-US" altLang="en-US" sz="2900" dirty="0"/>
                  <a:t> is then detected, </a:t>
                </a:r>
              </a:p>
              <a:p>
                <a:pPr marL="457200" lvl="1" indent="0">
                  <a:lnSpc>
                    <a:spcPct val="110000"/>
                  </a:lnSpc>
                  <a:spcBef>
                    <a:spcPct val="0"/>
                  </a:spcBef>
                  <a:buClrTx/>
                </a:pPr>
                <a:r>
                  <a:rPr lang="en-US" altLang="en-US" sz="2900" i="1" dirty="0" smtClean="0"/>
                  <a:t> </a:t>
                </a:r>
                <a:r>
                  <a:rPr lang="en-US" altLang="en-US" sz="2900" b="1" i="1" dirty="0" err="1" smtClean="0"/>
                  <a:t>E</a:t>
                </a:r>
                <a:r>
                  <a:rPr lang="en-US" altLang="en-US" sz="2900" b="1" i="1" baseline="-25000" dirty="0" err="1" smtClean="0"/>
                  <a:t>s</a:t>
                </a:r>
                <a:r>
                  <a:rPr lang="en-US" altLang="en-US" sz="2900" dirty="0" smtClean="0"/>
                  <a:t> </a:t>
                </a:r>
                <a:r>
                  <a:rPr lang="en-US" altLang="en-US" sz="2900" dirty="0"/>
                  <a:t>follows Bragg scattering relation for </a:t>
                </a:r>
                <a:r>
                  <a:rPr lang="en-US" altLang="en-US" sz="2900" dirty="0" smtClean="0"/>
                  <a:t>wavevector </a:t>
                </a:r>
                <a:r>
                  <a:rPr lang="en-US" altLang="en-US" sz="2900" dirty="0"/>
                  <a:t>and </a:t>
                </a:r>
                <a:r>
                  <a:rPr lang="en-US" altLang="en-US" sz="2900" dirty="0" smtClean="0"/>
                  <a:t>frequency</a:t>
                </a:r>
              </a:p>
              <a:p>
                <a:pPr marL="457200" lvl="1" indent="0">
                  <a:lnSpc>
                    <a:spcPct val="110000"/>
                  </a:lnSpc>
                  <a:spcBef>
                    <a:spcPct val="0"/>
                  </a:spcBef>
                  <a:buClrTx/>
                </a:pPr>
                <a:endParaRPr lang="en-US" altLang="en-US" sz="2900" dirty="0"/>
              </a:p>
              <a:p>
                <a:pPr marL="457200" lvl="1" indent="0">
                  <a:lnSpc>
                    <a:spcPct val="110000"/>
                  </a:lnSpc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2900" i="1" dirty="0"/>
                  <a:t>	</a:t>
                </a:r>
                <a:r>
                  <a:rPr lang="en-US" altLang="en-US" sz="2900" b="1" i="1" dirty="0" err="1"/>
                  <a:t>k</a:t>
                </a:r>
                <a:r>
                  <a:rPr lang="en-US" altLang="en-US" sz="2900" b="1" i="1" baseline="-25000" dirty="0" err="1"/>
                  <a:t>i</a:t>
                </a:r>
                <a:r>
                  <a:rPr lang="en-US" altLang="en-US" sz="2900" b="1" i="1" dirty="0"/>
                  <a:t> + k</a:t>
                </a:r>
                <a:r>
                  <a:rPr lang="en-US" altLang="en-US" sz="2900" b="1" i="1" baseline="-25000" dirty="0"/>
                  <a:t>B</a:t>
                </a:r>
                <a:r>
                  <a:rPr lang="en-US" altLang="en-US" sz="2900" b="1" i="1" dirty="0"/>
                  <a:t> = </a:t>
                </a:r>
                <a:r>
                  <a:rPr lang="en-US" altLang="en-US" sz="2900" b="1" i="1" dirty="0" err="1"/>
                  <a:t>k</a:t>
                </a:r>
                <a:r>
                  <a:rPr lang="en-US" altLang="en-US" sz="2900" b="1" i="1" baseline="-25000" dirty="0" err="1"/>
                  <a:t>s</a:t>
                </a:r>
                <a:r>
                  <a:rPr lang="en-US" altLang="en-US" sz="2900" b="1" i="1" dirty="0"/>
                  <a:t> </a:t>
                </a:r>
                <a:r>
                  <a:rPr lang="en-US" altLang="en-US" sz="2900" b="1" dirty="0"/>
                  <a:t> </a:t>
                </a:r>
                <a:r>
                  <a:rPr lang="en-US" altLang="en-US" sz="2900" dirty="0"/>
                  <a:t>and </a:t>
                </a:r>
                <a:r>
                  <a:rPr lang="en-US" altLang="en-US" sz="2900" i="1" dirty="0"/>
                  <a:t>f</a:t>
                </a:r>
                <a:r>
                  <a:rPr lang="en-US" altLang="en-US" sz="2900" i="1" baseline="-25000" dirty="0"/>
                  <a:t>i</a:t>
                </a:r>
                <a:r>
                  <a:rPr lang="en-US" altLang="en-US" sz="2900" i="1" dirty="0"/>
                  <a:t> + </a:t>
                </a:r>
                <a:r>
                  <a:rPr lang="en-US" altLang="en-US" sz="2900" i="1" dirty="0" err="1"/>
                  <a:t>f</a:t>
                </a:r>
                <a:r>
                  <a:rPr lang="en-US" altLang="en-US" sz="2900" i="1" baseline="-25000" dirty="0" err="1"/>
                  <a:t>B</a:t>
                </a:r>
                <a:r>
                  <a:rPr lang="en-US" altLang="en-US" sz="2900" i="1" dirty="0"/>
                  <a:t> = f</a:t>
                </a:r>
                <a:r>
                  <a:rPr lang="en-US" altLang="en-US" sz="2900" i="1" baseline="-25000" dirty="0"/>
                  <a:t>s</a:t>
                </a:r>
              </a:p>
              <a:p>
                <a:endParaRPr lang="en-US" altLang="en-US" sz="1000" dirty="0">
                  <a:solidFill>
                    <a:srgbClr val="FF0000"/>
                  </a:solidFill>
                </a:endParaRPr>
              </a:p>
              <a:p>
                <a:r>
                  <a:rPr lang="en-US" altLang="en-US" sz="2900" dirty="0">
                    <a:solidFill>
                      <a:srgbClr val="FF0000"/>
                    </a:solidFill>
                  </a:rPr>
                  <a:t>CPS </a:t>
                </a:r>
                <a:r>
                  <a:rPr lang="en-US" altLang="en-US" sz="2900" dirty="0" smtClean="0">
                    <a:solidFill>
                      <a:srgbClr val="FF0000"/>
                    </a:solidFill>
                  </a:rPr>
                  <a:t>measurements are challenging</a:t>
                </a:r>
                <a:endParaRPr lang="en-US" altLang="en-US" sz="2900" dirty="0">
                  <a:solidFill>
                    <a:srgbClr val="FF0000"/>
                  </a:solidFill>
                </a:endParaRPr>
              </a:p>
              <a:p>
                <a:pPr marL="457200" lvl="1" indent="0"/>
                <a:r>
                  <a:rPr lang="en-US" altLang="en-US" sz="2900" dirty="0"/>
                  <a:t>Small signal levels</a:t>
                </a:r>
                <a:endParaRPr lang="en-US" altLang="en-US" sz="2900" dirty="0">
                  <a:solidFill>
                    <a:srgbClr val="0000FF"/>
                  </a:solidFill>
                  <a:latin typeface="Lucida Grande" charset="0"/>
                  <a:sym typeface="Zapf Dingbats" charset="0"/>
                </a:endParaRPr>
              </a:p>
              <a:p>
                <a:pPr marL="457200" lvl="1" indent="0"/>
                <a:r>
                  <a:rPr lang="en-US" altLang="en-US" sz="2900" dirty="0"/>
                  <a:t>Polarization purity</a:t>
                </a:r>
                <a:endParaRPr lang="en-US" altLang="en-US" sz="2900" dirty="0">
                  <a:solidFill>
                    <a:srgbClr val="0000FF"/>
                  </a:solidFill>
                  <a:latin typeface="Lucida Grande" charset="0"/>
                  <a:sym typeface="Zapf Dingbats" charset="0"/>
                </a:endParaRPr>
              </a:p>
              <a:p>
                <a:pPr marL="457200" lvl="1" indent="0"/>
                <a:r>
                  <a:rPr lang="en-US" altLang="en-US" sz="2900" dirty="0"/>
                  <a:t>Aiming/crossed beams</a:t>
                </a:r>
                <a:endParaRPr lang="en-US" altLang="en-US" sz="2900" dirty="0">
                  <a:solidFill>
                    <a:srgbClr val="FF0000"/>
                  </a:solidFill>
                </a:endParaRPr>
              </a:p>
              <a:p>
                <a:pPr marL="457200" lvl="1" indent="0"/>
                <a:r>
                  <a:rPr lang="en-US" altLang="en-US" sz="2900" dirty="0"/>
                  <a:t>Wavenumbers probed </a:t>
                </a:r>
                <a:endParaRPr lang="en-US" altLang="en-US" sz="2900" dirty="0">
                  <a:solidFill>
                    <a:srgbClr val="FF0000"/>
                  </a:solidFill>
                </a:endParaRPr>
              </a:p>
              <a:p>
                <a:pPr marL="457200" lvl="1" indent="0"/>
                <a:r>
                  <a:rPr lang="en-US" altLang="en-US" sz="2900" dirty="0"/>
                  <a:t>Spatial localization </a:t>
                </a:r>
                <a:endParaRPr lang="en-US" altLang="en-US" sz="2900" dirty="0">
                  <a:solidFill>
                    <a:srgbClr val="FF0000"/>
                  </a:solidFill>
                </a:endParaRPr>
              </a:p>
              <a:p>
                <a:pPr marL="457200" lvl="1" indent="0">
                  <a:spcBef>
                    <a:spcPct val="0"/>
                  </a:spcBef>
                  <a:buClrTx/>
                  <a:buFontTx/>
                  <a:buNone/>
                </a:pPr>
                <a:endParaRPr lang="en-US" altLang="en-US" dirty="0"/>
              </a:p>
            </p:txBody>
          </p:sp>
        </mc:Choice>
        <mc:Fallback xmlns="">
          <p:sp>
            <p:nvSpPr>
              <p:cNvPr id="21299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429000" y="1066800"/>
                <a:ext cx="5257800" cy="5562600"/>
              </a:xfrm>
              <a:blipFill rotWithShape="0">
                <a:blip r:embed="rId3"/>
                <a:stretch>
                  <a:fillRect l="-1044" t="-986" r="-4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266" name="Picture 11" descr="How_DBS_helps_CPS_pt_2_v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02" t="1631"/>
          <a:stretch>
            <a:fillRect/>
          </a:stretch>
        </p:blipFill>
        <p:spPr bwMode="auto">
          <a:xfrm>
            <a:off x="-152400" y="1219200"/>
            <a:ext cx="3505200" cy="459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2994" name="Rectangle 2"/>
          <p:cNvSpPr>
            <a:spLocks noGrp="1" noChangeArrowheads="1"/>
          </p:cNvSpPr>
          <p:nvPr>
            <p:ph type="title"/>
          </p:nvPr>
        </p:nvSpPr>
        <p:spPr>
          <a:xfrm>
            <a:off x="-17362" y="92798"/>
            <a:ext cx="9144000" cy="762000"/>
          </a:xfrm>
        </p:spPr>
        <p:txBody>
          <a:bodyPr>
            <a:noAutofit/>
          </a:bodyPr>
          <a:lstStyle/>
          <a:p>
            <a:r>
              <a:rPr lang="en-US" altLang="en-US" sz="2800" smtClean="0"/>
              <a:t>CPS: Vector </a:t>
            </a:r>
            <a:r>
              <a:rPr lang="en-US" altLang="en-US" sz="2800" dirty="0"/>
              <a:t>nature of magnetic fluctuations scatter electromagnetic probe beam into orthogonal </a:t>
            </a:r>
            <a:r>
              <a:rPr lang="en-US" altLang="en-US" sz="2800" dirty="0" smtClean="0"/>
              <a:t>polarization</a:t>
            </a:r>
            <a:endParaRPr lang="en-US" altLang="en-US" sz="2800" dirty="0"/>
          </a:p>
        </p:txBody>
      </p:sp>
      <p:sp>
        <p:nvSpPr>
          <p:cNvPr id="213004" name="Rectangle 12"/>
          <p:cNvSpPr>
            <a:spLocks noChangeArrowheads="1"/>
          </p:cNvSpPr>
          <p:nvPr/>
        </p:nvSpPr>
        <p:spPr bwMode="auto">
          <a:xfrm>
            <a:off x="2438400" y="3657600"/>
            <a:ext cx="1293813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>
                <a:ea typeface="ＭＳ Ｐゴシック" charset="0"/>
                <a:cs typeface="ＭＳ Ｐゴシック" charset="0"/>
              </a:rPr>
              <a:t>CPS receiver</a:t>
            </a:r>
          </a:p>
        </p:txBody>
      </p:sp>
      <p:sp>
        <p:nvSpPr>
          <p:cNvPr id="213005" name="Rectangle 13"/>
          <p:cNvSpPr>
            <a:spLocks noChangeArrowheads="1"/>
          </p:cNvSpPr>
          <p:nvPr/>
        </p:nvSpPr>
        <p:spPr bwMode="auto">
          <a:xfrm>
            <a:off x="457199" y="5410201"/>
            <a:ext cx="3275013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ea typeface="ＭＳ Ｐゴシック" charset="0"/>
                <a:cs typeface="ＭＳ Ｐゴシック" charset="0"/>
              </a:rPr>
              <a:t>DBS launch beam, primarily X-mode, </a:t>
            </a:r>
            <a:r>
              <a:rPr lang="en-US" dirty="0">
                <a:solidFill>
                  <a:srgbClr val="FF0200"/>
                </a:solidFill>
                <a:ea typeface="ＭＳ Ｐゴシック" charset="0"/>
                <a:cs typeface="ＭＳ Ｐゴシック" charset="0"/>
              </a:rPr>
              <a:t>unwanted O-mode absorbed by </a:t>
            </a:r>
            <a:r>
              <a:rPr lang="en-US" dirty="0" err="1">
                <a:solidFill>
                  <a:srgbClr val="FF0200"/>
                </a:solidFill>
                <a:ea typeface="ＭＳ Ｐゴシック" charset="0"/>
                <a:cs typeface="ＭＳ Ｐゴシック" charset="0"/>
              </a:rPr>
              <a:t>f</a:t>
            </a:r>
            <a:r>
              <a:rPr lang="en-US" baseline="-25000" dirty="0" err="1">
                <a:solidFill>
                  <a:srgbClr val="FF0200"/>
                </a:solidFill>
                <a:ea typeface="ＭＳ Ｐゴシック" charset="0"/>
                <a:cs typeface="ＭＳ Ｐゴシック" charset="0"/>
              </a:rPr>
              <a:t>ce</a:t>
            </a:r>
            <a:r>
              <a:rPr lang="en-US" dirty="0">
                <a:solidFill>
                  <a:srgbClr val="FF0200"/>
                </a:solidFill>
                <a:ea typeface="ＭＳ Ｐゴシック" charset="0"/>
                <a:cs typeface="ＭＳ Ｐゴシック" charset="0"/>
              </a:rPr>
              <a:t> resonance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13006" name="Rectangle 14"/>
          <p:cNvSpPr>
            <a:spLocks noChangeArrowheads="1"/>
          </p:cNvSpPr>
          <p:nvPr/>
        </p:nvSpPr>
        <p:spPr bwMode="auto">
          <a:xfrm>
            <a:off x="1371600" y="1219200"/>
            <a:ext cx="1293813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>
                <a:ea typeface="ＭＳ Ｐゴシック" charset="0"/>
                <a:cs typeface="ＭＳ Ｐゴシック" charset="0"/>
              </a:rPr>
              <a:t>X-mode DBS signal</a:t>
            </a:r>
          </a:p>
        </p:txBody>
      </p:sp>
      <p:sp>
        <p:nvSpPr>
          <p:cNvPr id="213007" name="Freeform 15"/>
          <p:cNvSpPr>
            <a:spLocks/>
          </p:cNvSpPr>
          <p:nvPr/>
        </p:nvSpPr>
        <p:spPr bwMode="auto">
          <a:xfrm>
            <a:off x="2057400" y="4953000"/>
            <a:ext cx="533400" cy="457200"/>
          </a:xfrm>
          <a:custGeom>
            <a:avLst/>
            <a:gdLst>
              <a:gd name="T0" fmla="*/ 0 w 384"/>
              <a:gd name="T1" fmla="*/ 24 h 168"/>
              <a:gd name="T2" fmla="*/ 144 w 384"/>
              <a:gd name="T3" fmla="*/ 24 h 168"/>
              <a:gd name="T4" fmla="*/ 240 w 384"/>
              <a:gd name="T5" fmla="*/ 168 h 168"/>
              <a:gd name="T6" fmla="*/ 384 w 384"/>
              <a:gd name="T7" fmla="*/ 24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84" h="168">
                <a:moveTo>
                  <a:pt x="0" y="24"/>
                </a:moveTo>
                <a:cubicBezTo>
                  <a:pt x="52" y="12"/>
                  <a:pt x="104" y="0"/>
                  <a:pt x="144" y="24"/>
                </a:cubicBezTo>
                <a:cubicBezTo>
                  <a:pt x="184" y="48"/>
                  <a:pt x="200" y="168"/>
                  <a:pt x="240" y="168"/>
                </a:cubicBezTo>
                <a:cubicBezTo>
                  <a:pt x="280" y="168"/>
                  <a:pt x="332" y="96"/>
                  <a:pt x="384" y="24"/>
                </a:cubicBezTo>
              </a:path>
            </a:pathLst>
          </a:custGeom>
          <a:noFill/>
          <a:ln w="9525">
            <a:solidFill>
              <a:srgbClr val="0000FF"/>
            </a:solidFill>
            <a:round/>
            <a:headEnd type="none" w="med" len="med"/>
            <a:tailEnd type="triangle" w="med" len="med"/>
          </a:ln>
          <a:effectLst/>
          <a:scene3d>
            <a:camera prst="orthographicFront">
              <a:rot lat="295442" lon="10800000" rev="16802223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13008" name="Freeform 16"/>
          <p:cNvSpPr>
            <a:spLocks/>
          </p:cNvSpPr>
          <p:nvPr/>
        </p:nvSpPr>
        <p:spPr bwMode="auto">
          <a:xfrm>
            <a:off x="127000" y="3200400"/>
            <a:ext cx="406400" cy="2819400"/>
          </a:xfrm>
          <a:custGeom>
            <a:avLst/>
            <a:gdLst>
              <a:gd name="T0" fmla="*/ 256 w 368"/>
              <a:gd name="T1" fmla="*/ 1488 h 1488"/>
              <a:gd name="T2" fmla="*/ 16 w 368"/>
              <a:gd name="T3" fmla="*/ 1296 h 1488"/>
              <a:gd name="T4" fmla="*/ 352 w 368"/>
              <a:gd name="T5" fmla="*/ 816 h 1488"/>
              <a:gd name="T6" fmla="*/ 112 w 368"/>
              <a:gd name="T7" fmla="*/ 0 h 14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68" h="1488">
                <a:moveTo>
                  <a:pt x="256" y="1488"/>
                </a:moveTo>
                <a:cubicBezTo>
                  <a:pt x="128" y="1448"/>
                  <a:pt x="0" y="1408"/>
                  <a:pt x="16" y="1296"/>
                </a:cubicBezTo>
                <a:cubicBezTo>
                  <a:pt x="32" y="1184"/>
                  <a:pt x="336" y="1032"/>
                  <a:pt x="352" y="816"/>
                </a:cubicBezTo>
                <a:cubicBezTo>
                  <a:pt x="368" y="600"/>
                  <a:pt x="240" y="300"/>
                  <a:pt x="112" y="0"/>
                </a:cubicBezTo>
              </a:path>
            </a:pathLst>
          </a:cu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13009" name="Rectangle 17"/>
          <p:cNvSpPr>
            <a:spLocks noChangeArrowheads="1"/>
          </p:cNvSpPr>
          <p:nvPr/>
        </p:nvSpPr>
        <p:spPr bwMode="auto">
          <a:xfrm>
            <a:off x="88900" y="2300288"/>
            <a:ext cx="685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800">
                <a:ea typeface="ＭＳ Ｐゴシック" charset="0"/>
                <a:cs typeface="ＭＳ Ｐゴシック" charset="0"/>
              </a:rPr>
              <a:t>f</a:t>
            </a:r>
            <a:r>
              <a:rPr lang="en-US" sz="1800" baseline="-25000">
                <a:ea typeface="ＭＳ Ｐゴシック" charset="0"/>
                <a:cs typeface="ＭＳ Ｐゴシック" charset="0"/>
              </a:rPr>
              <a:t>ce</a:t>
            </a:r>
            <a:r>
              <a:rPr lang="en-US" sz="1800"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213010" name="Rectangle 18"/>
          <p:cNvSpPr>
            <a:spLocks noChangeArrowheads="1"/>
          </p:cNvSpPr>
          <p:nvPr/>
        </p:nvSpPr>
        <p:spPr bwMode="auto">
          <a:xfrm>
            <a:off x="1600200" y="2501900"/>
            <a:ext cx="19050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>
                <a:ea typeface="ＭＳ Ｐゴシック" charset="0"/>
                <a:cs typeface="ＭＳ Ｐゴシック" charset="0"/>
              </a:rPr>
              <a:t>O-mode signal scattered by local  </a:t>
            </a:r>
            <a:r>
              <a:rPr lang="en-US" sz="1600" i="1" dirty="0">
                <a:ea typeface="ＭＳ Ｐゴシック" charset="0"/>
                <a:cs typeface="ＭＳ Ｐゴシック" charset="0"/>
              </a:rPr>
              <a:t>B</a:t>
            </a:r>
            <a:endParaRPr lang="en-US" sz="16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13011" name="Rectangle 19"/>
          <p:cNvSpPr>
            <a:spLocks noChangeArrowheads="1"/>
          </p:cNvSpPr>
          <p:nvPr/>
        </p:nvSpPr>
        <p:spPr bwMode="auto">
          <a:xfrm>
            <a:off x="2667000" y="2870200"/>
            <a:ext cx="3794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>
                <a:ea typeface="ＭＳ Ｐゴシック" charset="0"/>
                <a:cs typeface="ＭＳ Ｐゴシック" charset="0"/>
              </a:rPr>
              <a:t>~</a:t>
            </a:r>
          </a:p>
        </p:txBody>
      </p:sp>
      <p:sp>
        <p:nvSpPr>
          <p:cNvPr id="213012" name="Freeform 20"/>
          <p:cNvSpPr>
            <a:spLocks/>
          </p:cNvSpPr>
          <p:nvPr/>
        </p:nvSpPr>
        <p:spPr bwMode="auto">
          <a:xfrm>
            <a:off x="1447800" y="1828800"/>
            <a:ext cx="2286000" cy="1143000"/>
          </a:xfrm>
          <a:custGeom>
            <a:avLst/>
            <a:gdLst>
              <a:gd name="T0" fmla="*/ 1536 w 1536"/>
              <a:gd name="T1" fmla="*/ 0 h 720"/>
              <a:gd name="T2" fmla="*/ 1200 w 1536"/>
              <a:gd name="T3" fmla="*/ 96 h 720"/>
              <a:gd name="T4" fmla="*/ 1296 w 1536"/>
              <a:gd name="T5" fmla="*/ 288 h 720"/>
              <a:gd name="T6" fmla="*/ 528 w 1536"/>
              <a:gd name="T7" fmla="*/ 240 h 720"/>
              <a:gd name="T8" fmla="*/ 0 w 1536"/>
              <a:gd name="T9" fmla="*/ 720 h 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36" h="720">
                <a:moveTo>
                  <a:pt x="1536" y="0"/>
                </a:moveTo>
                <a:cubicBezTo>
                  <a:pt x="1388" y="24"/>
                  <a:pt x="1240" y="48"/>
                  <a:pt x="1200" y="96"/>
                </a:cubicBezTo>
                <a:cubicBezTo>
                  <a:pt x="1160" y="144"/>
                  <a:pt x="1408" y="264"/>
                  <a:pt x="1296" y="288"/>
                </a:cubicBezTo>
                <a:cubicBezTo>
                  <a:pt x="1184" y="312"/>
                  <a:pt x="744" y="168"/>
                  <a:pt x="528" y="240"/>
                </a:cubicBezTo>
                <a:cubicBezTo>
                  <a:pt x="312" y="312"/>
                  <a:pt x="156" y="516"/>
                  <a:pt x="0" y="720"/>
                </a:cubicBezTo>
              </a:path>
            </a:pathLst>
          </a:cu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13015" name="Rectangle 23"/>
          <p:cNvSpPr>
            <a:spLocks noChangeArrowheads="1"/>
          </p:cNvSpPr>
          <p:nvPr/>
        </p:nvSpPr>
        <p:spPr bwMode="auto">
          <a:xfrm>
            <a:off x="6332538" y="1219200"/>
            <a:ext cx="341312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i="1" dirty="0">
                <a:ea typeface="ＭＳ Ｐゴシック" charset="0"/>
                <a:cs typeface="ＭＳ Ｐゴシック" charset="0"/>
              </a:rPr>
              <a:t>~</a:t>
            </a:r>
          </a:p>
        </p:txBody>
      </p:sp>
      <p:sp>
        <p:nvSpPr>
          <p:cNvPr id="213017" name="Rectangle 25"/>
          <p:cNvSpPr>
            <a:spLocks noChangeArrowheads="1"/>
          </p:cNvSpPr>
          <p:nvPr/>
        </p:nvSpPr>
        <p:spPr bwMode="auto">
          <a:xfrm>
            <a:off x="6059488" y="2033588"/>
            <a:ext cx="341312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i="1" dirty="0">
                <a:ea typeface="ＭＳ Ｐゴシック" charset="0"/>
                <a:cs typeface="ＭＳ Ｐゴシック" charset="0"/>
              </a:rPr>
              <a:t>~</a:t>
            </a:r>
          </a:p>
        </p:txBody>
      </p:sp>
    </p:spTree>
    <p:extLst>
      <p:ext uri="{BB962C8B-B14F-4D97-AF65-F5344CB8AC3E}">
        <p14:creationId xmlns:p14="http://schemas.microsoft.com/office/powerpoint/2010/main" val="10140768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Design goals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97890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DBS design provides for </a:t>
            </a:r>
            <a:r>
              <a:rPr lang="en-US" sz="3600" dirty="0" err="1" smtClean="0"/>
              <a:t>k</a:t>
            </a:r>
            <a:r>
              <a:rPr lang="en-US" sz="3600" baseline="-25000" dirty="0" err="1" smtClean="0">
                <a:sym typeface="Symbol"/>
              </a:rPr>
              <a:t>θ</a:t>
            </a:r>
            <a:r>
              <a:rPr lang="en-US" sz="3600" dirty="0" err="1" smtClean="0">
                <a:sym typeface="Symbol"/>
              </a:rPr>
              <a:t>ρ</a:t>
            </a:r>
            <a:r>
              <a:rPr lang="en-US" sz="3600" baseline="-25000" dirty="0" err="1" smtClean="0"/>
              <a:t>s</a:t>
            </a:r>
            <a:r>
              <a:rPr lang="en-US" sz="3600" dirty="0"/>
              <a:t> </a:t>
            </a:r>
            <a:r>
              <a:rPr lang="en-US" sz="3600" dirty="0" smtClean="0"/>
              <a:t>range ~1–10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066800"/>
            <a:ext cx="6934200" cy="54114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28575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Important to match bi-normal k direction in plasma → optimum toroidal matching for each launch angle</a:t>
            </a:r>
            <a:endParaRPr lang="en-US" dirty="0"/>
          </a:p>
        </p:txBody>
      </p:sp>
      <p:pic>
        <p:nvPicPr>
          <p:cNvPr id="6" name="Picture 5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55"/>
          <a:stretch/>
        </p:blipFill>
        <p:spPr bwMode="auto">
          <a:xfrm>
            <a:off x="4367019" y="1761429"/>
            <a:ext cx="3851103" cy="296297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/>
          <p:cNvSpPr/>
          <p:nvPr/>
        </p:nvSpPr>
        <p:spPr>
          <a:xfrm>
            <a:off x="3886200" y="4724400"/>
            <a:ext cx="5105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Optimum toroidal matching angle depends on launch angle, plasma parameters and </a:t>
            </a:r>
            <a:r>
              <a:rPr lang="en-US" dirty="0" smtClean="0"/>
              <a:t>shape</a:t>
            </a: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Optimum </a:t>
            </a:r>
            <a:r>
              <a:rPr lang="en-US" dirty="0"/>
              <a:t>toroidal angle is nearly the same for all frequencies at a given poloidal angle. 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Using NSTX H-mode and 3D GENRAY raytracing code.</a:t>
            </a:r>
            <a:endParaRPr lang="en-US" dirty="0"/>
          </a:p>
        </p:txBody>
      </p:sp>
      <p:pic>
        <p:nvPicPr>
          <p:cNvPr id="8" name="Picture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00200"/>
            <a:ext cx="2982127" cy="4966118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-17247" y="987772"/>
                <a:ext cx="3217647" cy="83099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>
                    <a:solidFill>
                      <a:schemeClr val="tx1"/>
                    </a:solidFill>
                  </a:rPr>
                  <a:t>DBS signal level depends on toroidal launch angle </a:t>
                </a:r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chemeClr val="tx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𝜑</m:t>
                    </m:r>
                  </m:oMath>
                </a14:m>
                <a:r>
                  <a:rPr lang="en-US" sz="1600" dirty="0" smtClean="0">
                    <a:solidFill>
                      <a:schemeClr val="tx1"/>
                    </a:solidFill>
                  </a:rPr>
                  <a:t>, MAST, Hillesheim, PPCF15</a:t>
                </a:r>
                <a:endParaRPr 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7247" y="987772"/>
                <a:ext cx="3217647" cy="830997"/>
              </a:xfrm>
              <a:prstGeom prst="rect">
                <a:avLst/>
              </a:prstGeom>
              <a:blipFill rotWithShape="0">
                <a:blip r:embed="rId4"/>
                <a:stretch>
                  <a:fillRect t="-2206" b="-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905000" y="2138905"/>
                <a:ext cx="93980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𝜑</m:t>
                      </m:r>
                      <m:r>
                        <a:rPr lang="en-US" b="0" i="0" smtClean="0">
                          <a:solidFill>
                            <a:schemeClr val="bg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=6º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0" y="2138905"/>
                <a:ext cx="939809" cy="369332"/>
              </a:xfrm>
              <a:prstGeom prst="rect">
                <a:avLst/>
              </a:prstGeom>
              <a:blipFill rotWithShape="0">
                <a:blip r:embed="rId5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905000" y="3180626"/>
                <a:ext cx="93980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𝜑</m:t>
                      </m:r>
                      <m:r>
                        <a:rPr lang="en-US" b="0" i="0" smtClean="0">
                          <a:solidFill>
                            <a:schemeClr val="bg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=5º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0" y="3180626"/>
                <a:ext cx="939809" cy="369332"/>
              </a:xfrm>
              <a:prstGeom prst="rect">
                <a:avLst/>
              </a:prstGeom>
              <a:blipFill rotWithShape="0">
                <a:blip r:embed="rId6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928149" y="4129750"/>
                <a:ext cx="93980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𝜑</m:t>
                      </m:r>
                      <m:r>
                        <a:rPr lang="en-US" b="0" i="0" smtClean="0">
                          <a:solidFill>
                            <a:schemeClr val="bg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=4º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8149" y="4129750"/>
                <a:ext cx="939809" cy="369332"/>
              </a:xfrm>
              <a:prstGeom prst="rect">
                <a:avLst/>
              </a:prstGeom>
              <a:blipFill rotWithShape="0">
                <a:blip r:embed="rId7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928149" y="5032575"/>
                <a:ext cx="93980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𝜑</m:t>
                      </m:r>
                      <m:r>
                        <a:rPr lang="en-US" b="0" i="0" smtClean="0">
                          <a:solidFill>
                            <a:schemeClr val="bg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=3º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8149" y="5032575"/>
                <a:ext cx="939809" cy="369332"/>
              </a:xfrm>
              <a:prstGeom prst="rect">
                <a:avLst/>
              </a:prstGeom>
              <a:blipFill rotWithShape="0">
                <a:blip r:embed="rId8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4290819" y="1030069"/>
            <a:ext cx="4319781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/>
              <a:t>Optimum toroidal matching angle vs poloidal launch </a:t>
            </a:r>
            <a:r>
              <a:rPr lang="en-US" smtClean="0"/>
              <a:t>angle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553200" y="3303949"/>
            <a:ext cx="80021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NSTX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30235" y="5032575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MAST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2468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44"/>
          <a:stretch/>
        </p:blipFill>
        <p:spPr bwMode="auto">
          <a:xfrm>
            <a:off x="1905000" y="2057400"/>
            <a:ext cx="4370532" cy="343816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Accessible range of DBS wavenumbers varies from 0–7 cm</a:t>
            </a:r>
            <a:r>
              <a:rPr lang="en-US" baseline="30000" dirty="0" smtClean="0"/>
              <a:t>-1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51135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of DBS system and lab measurements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72804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>
              <a:xfrm>
                <a:off x="76200" y="960120"/>
                <a:ext cx="8991600" cy="5516880"/>
              </a:xfrm>
            </p:spPr>
            <p:txBody>
              <a:bodyPr>
                <a:noAutofit/>
              </a:bodyPr>
              <a:lstStyle/>
              <a:p>
                <a:r>
                  <a:rPr lang="en-US" sz="2400" dirty="0" smtClean="0"/>
                  <a:t>Addresses multi-scale </a:t>
                </a:r>
                <a:r>
                  <a:rPr lang="en-US" sz="2400" dirty="0"/>
                  <a:t>turbulence and transport, energetic particles, and pedestal turbulence and </a:t>
                </a:r>
                <a:r>
                  <a:rPr lang="en-US" sz="2400" dirty="0" smtClean="0"/>
                  <a:t>flows: </a:t>
                </a:r>
              </a:p>
              <a:p>
                <a:endParaRPr lang="en-US" sz="2400" dirty="0" smtClean="0"/>
              </a:p>
              <a:p>
                <a:r>
                  <a:rPr lang="en-US" sz="2400" dirty="0" smtClean="0">
                    <a:solidFill>
                      <a:schemeClr val="tx1"/>
                    </a:solidFill>
                  </a:rPr>
                  <a:t>Doppler </a:t>
                </a:r>
                <a:r>
                  <a:rPr lang="en-US" sz="2400" dirty="0">
                    <a:solidFill>
                      <a:schemeClr val="tx1"/>
                    </a:solidFill>
                  </a:rPr>
                  <a:t>backscattering </a:t>
                </a:r>
                <a:r>
                  <a:rPr lang="en-US" sz="2400" dirty="0" smtClean="0">
                    <a:solidFill>
                      <a:schemeClr val="tx1"/>
                    </a:solidFill>
                  </a:rPr>
                  <a:t>for </a:t>
                </a:r>
                <a:r>
                  <a:rPr lang="en-US" sz="2400" dirty="0" err="1" smtClean="0">
                    <a:solidFill>
                      <a:schemeClr val="tx1"/>
                    </a:solidFill>
                  </a:rPr>
                  <a:t>int</a:t>
                </a:r>
                <a:r>
                  <a:rPr lang="en-US" sz="2400" dirty="0" smtClean="0">
                    <a:solidFill>
                      <a:schemeClr val="tx1"/>
                    </a:solidFill>
                  </a:rPr>
                  <a:t>-k </a:t>
                </a:r>
                <a:r>
                  <a:rPr lang="en-US" sz="2400" dirty="0" err="1" smtClean="0">
                    <a:solidFill>
                      <a:schemeClr val="tx1"/>
                    </a:solidFill>
                  </a:rPr>
                  <a:t>ñ</a:t>
                </a:r>
                <a:r>
                  <a:rPr lang="en-US" sz="2400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sz="2400" dirty="0">
                    <a:solidFill>
                      <a:schemeClr val="tx1"/>
                    </a:solidFill>
                  </a:rPr>
                  <a:t>levels, mean and fluctuating flow, sheared flows, GAMs, ELM and EHO </a:t>
                </a:r>
                <a:r>
                  <a:rPr lang="en-US" sz="2400" dirty="0" smtClean="0">
                    <a:solidFill>
                      <a:schemeClr val="tx1"/>
                    </a:solidFill>
                  </a:rPr>
                  <a:t>activity, with </a:t>
                </a:r>
                <a:r>
                  <a:rPr lang="en-US" sz="2400" dirty="0" err="1" smtClean="0">
                    <a:solidFill>
                      <a:schemeClr val="tx1"/>
                    </a:solidFill>
                  </a:rPr>
                  <a:t>k</a:t>
                </a:r>
                <a:r>
                  <a:rPr lang="en-US" sz="2400" baseline="-25000" dirty="0" err="1" smtClean="0">
                    <a:solidFill>
                      <a:schemeClr val="tx1"/>
                    </a:solidFill>
                  </a:rPr>
                  <a:t>θ</a:t>
                </a:r>
                <a:r>
                  <a:rPr lang="en-US" sz="2400" dirty="0" err="1" smtClean="0">
                    <a:solidFill>
                      <a:schemeClr val="tx1"/>
                    </a:solidFill>
                  </a:rPr>
                  <a:t>ρ</a:t>
                </a:r>
                <a:r>
                  <a:rPr lang="en-US" sz="2400" baseline="-25000" dirty="0" err="1" smtClean="0">
                    <a:solidFill>
                      <a:schemeClr val="tx1"/>
                    </a:solidFill>
                  </a:rPr>
                  <a:t>s</a:t>
                </a:r>
                <a:r>
                  <a:rPr lang="en-US" sz="2400" dirty="0" smtClean="0">
                    <a:solidFill>
                      <a:schemeClr val="tx1"/>
                    </a:solidFill>
                  </a:rPr>
                  <a:t>=0.5–10</a:t>
                </a:r>
                <a:r>
                  <a:rPr lang="en-US" sz="2400" dirty="0">
                    <a:solidFill>
                      <a:schemeClr val="tx1"/>
                    </a:solidFill>
                  </a:rPr>
                  <a:t>, </a:t>
                </a:r>
                <a:r>
                  <a:rPr lang="en-US" sz="2400" dirty="0" smtClean="0">
                    <a:solidFill>
                      <a:schemeClr val="tx1"/>
                    </a:solidFill>
                  </a:rPr>
                  <a:t>resolutions Δr≤1cm </a:t>
                </a:r>
                <a:r>
                  <a:rPr lang="en-US" sz="2400" dirty="0">
                    <a:solidFill>
                      <a:schemeClr val="tx1"/>
                    </a:solidFill>
                  </a:rPr>
                  <a:t>and Δt≤</a:t>
                </a:r>
                <a:r>
                  <a:rPr lang="en-US" sz="2400" dirty="0" smtClean="0">
                    <a:solidFill>
                      <a:schemeClr val="tx1"/>
                    </a:solidFill>
                  </a:rPr>
                  <a:t>1μs. </a:t>
                </a:r>
              </a:p>
              <a:p>
                <a:endParaRPr lang="en-US" sz="2400" dirty="0" smtClean="0">
                  <a:solidFill>
                    <a:schemeClr val="tx1"/>
                  </a:solidFill>
                </a:endParaRPr>
              </a:p>
              <a:p>
                <a:pPr marL="228600" lvl="1">
                  <a:buFont typeface="Arial" panose="020B0604020202020204" pitchFamily="34" charset="0"/>
                  <a:buChar char="•"/>
                </a:pPr>
                <a:r>
                  <a:rPr lang="en-US" sz="2400" dirty="0" smtClean="0">
                    <a:solidFill>
                      <a:schemeClr val="tx1"/>
                    </a:solidFill>
                  </a:rPr>
                  <a:t>Cross-polarization </a:t>
                </a:r>
                <a:r>
                  <a:rPr lang="en-US" sz="2400" dirty="0">
                    <a:solidFill>
                      <a:schemeClr val="tx1"/>
                    </a:solidFill>
                  </a:rPr>
                  <a:t>scattering measurements of internal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i="1" dirty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accPr>
                      <m:e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:r>
                  <a:rPr lang="en-US" sz="2400" dirty="0" smtClean="0">
                    <a:solidFill>
                      <a:schemeClr val="tx1"/>
                    </a:solidFill>
                  </a:rPr>
                  <a:t>cover broader range (</a:t>
                </a:r>
                <a:r>
                  <a:rPr lang="en-US" sz="2400" dirty="0">
                    <a:solidFill>
                      <a:schemeClr val="tx1"/>
                    </a:solidFill>
                  </a:rPr>
                  <a:t>k</a:t>
                </a:r>
                <a:r>
                  <a:rPr lang="en-US" sz="2400" baseline="-25000" dirty="0">
                    <a:solidFill>
                      <a:schemeClr val="tx1"/>
                    </a:solidFill>
                  </a:rPr>
                  <a:t>θ</a:t>
                </a:r>
                <a:r>
                  <a:rPr lang="en-US" sz="2400" dirty="0">
                    <a:solidFill>
                      <a:schemeClr val="tx1"/>
                    </a:solidFill>
                  </a:rPr>
                  <a:t>ρ</a:t>
                </a:r>
                <a:r>
                  <a:rPr lang="en-US" sz="2400" baseline="-25000" dirty="0">
                    <a:solidFill>
                      <a:schemeClr val="tx1"/>
                    </a:solidFill>
                  </a:rPr>
                  <a:t>s</a:t>
                </a:r>
                <a:r>
                  <a:rPr lang="en-US" sz="2400" dirty="0" smtClean="0">
                    <a:solidFill>
                      <a:schemeClr val="tx1"/>
                    </a:solidFill>
                  </a:rPr>
                  <a:t>~0.2–17</a:t>
                </a:r>
                <a:r>
                  <a:rPr lang="en-US" sz="2400" dirty="0">
                    <a:solidFill>
                      <a:schemeClr val="tx1"/>
                    </a:solidFill>
                  </a:rPr>
                  <a:t>) with </a:t>
                </a:r>
                <a:r>
                  <a:rPr lang="en-US" sz="2400" dirty="0" smtClean="0">
                    <a:solidFill>
                      <a:schemeClr val="tx1"/>
                    </a:solidFill>
                  </a:rPr>
                  <a:t>Δr~1cm</a:t>
                </a:r>
                <a:r>
                  <a:rPr lang="en-US" sz="2400" dirty="0">
                    <a:solidFill>
                      <a:schemeClr val="tx1"/>
                    </a:solidFill>
                  </a:rPr>
                  <a:t>, </a:t>
                </a:r>
                <a:r>
                  <a:rPr lang="en-US" sz="2400" dirty="0" err="1" smtClean="0">
                    <a:solidFill>
                      <a:schemeClr val="tx1"/>
                    </a:solidFill>
                  </a:rPr>
                  <a:t>Δt</a:t>
                </a:r>
                <a:r>
                  <a:rPr lang="en-US" sz="2400" dirty="0" smtClean="0">
                    <a:solidFill>
                      <a:schemeClr val="tx1"/>
                    </a:solidFill>
                  </a:rPr>
                  <a:t>=1μs. Addressing important instabilities including </a:t>
                </a:r>
                <a:r>
                  <a:rPr lang="en-US" sz="2400" dirty="0">
                    <a:solidFill>
                      <a:schemeClr val="tx1"/>
                    </a:solidFill>
                  </a:rPr>
                  <a:t>microtearing, ITG, TEM, KBM, lower-k ETG, and kinetic Alfvén waves. </a:t>
                </a:r>
                <a:endParaRPr lang="en-US" dirty="0">
                  <a:solidFill>
                    <a:schemeClr val="tx1"/>
                  </a:solidFill>
                </a:endParaRPr>
              </a:p>
              <a:p>
                <a:pPr marL="228600" lvl="1">
                  <a:buFont typeface="Arial" panose="020B0604020202020204" pitchFamily="34" charset="0"/>
                  <a:buChar char="•"/>
                </a:pPr>
                <a:endParaRPr lang="en-US" sz="2400" dirty="0" smtClean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r>
                  <a:rPr lang="en-US" sz="2400" dirty="0" smtClean="0">
                    <a:solidFill>
                      <a:schemeClr val="tx1"/>
                    </a:solidFill>
                  </a:rPr>
                  <a:t>Work </a:t>
                </a:r>
                <a:r>
                  <a:rPr lang="en-US" sz="2400" dirty="0">
                    <a:solidFill>
                      <a:schemeClr val="tx1"/>
                    </a:solidFill>
                  </a:rPr>
                  <a:t>supported by USDOE </a:t>
                </a:r>
                <a:r>
                  <a:rPr lang="en-US" sz="2400" dirty="0" smtClean="0">
                    <a:solidFill>
                      <a:schemeClr val="tx1"/>
                    </a:solidFill>
                  </a:rPr>
                  <a:t>Grant </a:t>
                </a:r>
                <a:r>
                  <a:rPr lang="en-US" sz="2400" dirty="0">
                    <a:solidFill>
                      <a:schemeClr val="tx1"/>
                    </a:solidFill>
                  </a:rPr>
                  <a:t>DE-FG02-99ER54527.</a:t>
                </a:r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6200" y="960120"/>
                <a:ext cx="8991600" cy="5516880"/>
              </a:xfrm>
              <a:blipFill rotWithShape="0">
                <a:blip r:embed="rId2"/>
                <a:stretch>
                  <a:fillRect l="-1085" t="-773" r="-12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/>
              <a:t>New microwave diagnostics are being installed on </a:t>
            </a:r>
            <a:r>
              <a:rPr lang="en-US" sz="3200" dirty="0" smtClean="0"/>
              <a:t>NSTX-U addressing </a:t>
            </a:r>
            <a:r>
              <a:rPr lang="en-US" sz="3200" dirty="0"/>
              <a:t>range of important </a:t>
            </a:r>
            <a:r>
              <a:rPr lang="en-US" sz="3200" dirty="0" smtClean="0"/>
              <a:t>physics topics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784465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Quasi-optical design of DBS with remote control lens that changes launch angle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639028" y="38427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66800"/>
            <a:ext cx="3962400" cy="546730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9"/>
          <p:cNvSpPr/>
          <p:nvPr/>
        </p:nvSpPr>
        <p:spPr>
          <a:xfrm>
            <a:off x="4419600" y="1302848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>
                <a:latin typeface="Times New Roman" charset="0"/>
                <a:ea typeface="Times New Roman" charset="0"/>
              </a:rPr>
              <a:t> </a:t>
            </a:r>
            <a:r>
              <a:rPr lang="en-US" sz="2400" dirty="0" smtClean="0">
                <a:latin typeface="Times New Roman" charset="0"/>
                <a:ea typeface="Times New Roman" charset="0"/>
              </a:rPr>
              <a:t>X–Y displacement of lens induces independent angular displacements (poloidal </a:t>
            </a:r>
            <a:r>
              <a:rPr lang="en-US" sz="2400" dirty="0">
                <a:latin typeface="Times New Roman" charset="0"/>
                <a:ea typeface="Times New Roman" charset="0"/>
              </a:rPr>
              <a:t>and toroidal </a:t>
            </a:r>
            <a:r>
              <a:rPr lang="en-US" sz="2400" dirty="0" smtClean="0">
                <a:latin typeface="Times New Roman" charset="0"/>
                <a:ea typeface="Times New Roman" charset="0"/>
              </a:rPr>
              <a:t>angles) of DBS probe beam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6265" y="3505200"/>
            <a:ext cx="4578484" cy="2348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9341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2286000"/>
            <a:ext cx="3810000" cy="2286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DBS quasi-optical system and electronics have been built and tested in laboratory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02" y="2247788"/>
            <a:ext cx="3908264" cy="23393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84325" y="1663013"/>
            <a:ext cx="3505200" cy="584775"/>
          </a:xfrm>
          <a:prstGeom prst="rect">
            <a:avLst/>
          </a:prstGeom>
          <a:solidFill>
            <a:srgbClr val="FFFC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Launch antenna/optics, angle remote controlled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3939467" y="2542397"/>
            <a:ext cx="8611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to tokamak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364998" y="4793663"/>
            <a:ext cx="8306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/>
              <a:t>antenna</a:t>
            </a:r>
            <a:endParaRPr lang="en-US" sz="1400"/>
          </a:p>
        </p:txBody>
      </p:sp>
      <p:sp>
        <p:nvSpPr>
          <p:cNvPr id="9" name="TextBox 8"/>
          <p:cNvSpPr txBox="1"/>
          <p:nvPr/>
        </p:nvSpPr>
        <p:spPr>
          <a:xfrm>
            <a:off x="2267342" y="4797623"/>
            <a:ext cx="5132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/>
              <a:t>lens</a:t>
            </a:r>
            <a:endParaRPr lang="en-US" sz="1400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3869333" y="2757934"/>
            <a:ext cx="420192" cy="81279"/>
          </a:xfrm>
          <a:prstGeom prst="line">
            <a:avLst/>
          </a:prstGeom>
          <a:ln w="28575" cmpd="sng">
            <a:solidFill>
              <a:srgbClr val="FF0000"/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780337" y="3473723"/>
            <a:ext cx="371382" cy="1319940"/>
          </a:xfrm>
          <a:prstGeom prst="line">
            <a:avLst/>
          </a:prstGeom>
          <a:ln w="28575" cmpd="sng">
            <a:solidFill>
              <a:srgbClr val="00B0F0"/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 flipV="1">
            <a:off x="2222035" y="3556255"/>
            <a:ext cx="301948" cy="1241368"/>
          </a:xfrm>
          <a:prstGeom prst="line">
            <a:avLst/>
          </a:prstGeom>
          <a:ln w="28575" cmpd="sng">
            <a:solidFill>
              <a:srgbClr val="00B0F0"/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1327200" y="3182611"/>
            <a:ext cx="860269" cy="173353"/>
          </a:xfrm>
          <a:prstGeom prst="line">
            <a:avLst/>
          </a:prstGeom>
          <a:ln w="28575" cmpd="sng">
            <a:solidFill>
              <a:srgbClr val="FF0000"/>
            </a:solidFill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2772327" y="2927346"/>
            <a:ext cx="665694" cy="134144"/>
          </a:xfrm>
          <a:prstGeom prst="line">
            <a:avLst/>
          </a:prstGeom>
          <a:ln w="28575" cmpd="sng">
            <a:solidFill>
              <a:srgbClr val="FF0000"/>
            </a:solidFill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2419742" y="3120900"/>
            <a:ext cx="76200" cy="18034"/>
          </a:xfrm>
          <a:prstGeom prst="line">
            <a:avLst/>
          </a:prstGeom>
          <a:ln w="28575" cmpd="sng">
            <a:solidFill>
              <a:srgbClr val="FF0000"/>
            </a:solidFill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181600" y="1861955"/>
            <a:ext cx="3505200" cy="338554"/>
          </a:xfrm>
          <a:prstGeom prst="rect">
            <a:avLst/>
          </a:prstGeom>
          <a:solidFill>
            <a:srgbClr val="FFFC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smtClean="0"/>
              <a:t>DBS source and receiver electronics</a:t>
            </a:r>
            <a:endParaRPr lang="en-US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5099044" y="4839962"/>
            <a:ext cx="8306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/>
              <a:t>antenna</a:t>
            </a:r>
            <a:endParaRPr lang="en-US" sz="1400"/>
          </a:p>
        </p:txBody>
      </p:sp>
      <p:cxnSp>
        <p:nvCxnSpPr>
          <p:cNvPr id="18" name="Straight Connector 17"/>
          <p:cNvCxnSpPr>
            <a:stCxn id="17" idx="0"/>
          </p:cNvCxnSpPr>
          <p:nvPr/>
        </p:nvCxnSpPr>
        <p:spPr>
          <a:xfrm flipV="1">
            <a:off x="5514383" y="4029308"/>
            <a:ext cx="992" cy="810654"/>
          </a:xfrm>
          <a:prstGeom prst="line">
            <a:avLst/>
          </a:prstGeom>
          <a:ln w="28575" cmpd="sng">
            <a:solidFill>
              <a:srgbClr val="00B0F0"/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99617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400" dirty="0" smtClean="0"/>
              <a:t>Probe beam measurements match desired Gaussian </a:t>
            </a:r>
            <a:r>
              <a:rPr lang="en-US" sz="3400" dirty="0"/>
              <a:t>beam propagation </a:t>
            </a:r>
            <a:r>
              <a:rPr lang="en-US" sz="3400" dirty="0" smtClean="0"/>
              <a:t>code designs</a:t>
            </a:r>
            <a:endParaRPr lang="en-US" sz="3400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76409"/>
            <a:ext cx="4008027" cy="32440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945"/>
          <a:stretch/>
        </p:blipFill>
        <p:spPr bwMode="auto">
          <a:xfrm>
            <a:off x="4603843" y="1512132"/>
            <a:ext cx="2743200" cy="245026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wpc="http://schemas.microsoft.com/office/word/2010/wordprocessingCanvas" xmlns:mo="http://schemas.microsoft.com/office/mac/office/2008/main" xmlns:mc="http://schemas.openxmlformats.org/markup-compatibility/2006" xmlns:mv="urn:schemas-microsoft-com:mac:vml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a14="http://schemas.microsoft.com/office/drawing/2010/main" xmlns:lc="http://schemas.openxmlformats.org/drawingml/2006/lockedCanvas"/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6" r="16702"/>
          <a:stretch/>
        </p:blipFill>
        <p:spPr bwMode="auto">
          <a:xfrm>
            <a:off x="4570071" y="3883317"/>
            <a:ext cx="2743200" cy="269558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wpc="http://schemas.microsoft.com/office/word/2010/wordprocessingCanvas" xmlns:mo="http://schemas.microsoft.com/office/mac/office/2008/main" xmlns:mc="http://schemas.openxmlformats.org/markup-compatibility/2006" xmlns:mv="urn:schemas-microsoft-com:mac:vml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a14="http://schemas.microsoft.com/office/drawing/2010/main" xmlns:lc="http://schemas.openxmlformats.org/drawingml/2006/lockedCanvas"/>
            </a:ext>
          </a:extLst>
        </p:spPr>
      </p:pic>
      <p:sp>
        <p:nvSpPr>
          <p:cNvPr id="7" name="Rectangle 6"/>
          <p:cNvSpPr/>
          <p:nvPr/>
        </p:nvSpPr>
        <p:spPr>
          <a:xfrm>
            <a:off x="4603843" y="930700"/>
            <a:ext cx="2819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Times New Roman" charset="0"/>
                <a:ea typeface="Times New Roman" charset="0"/>
              </a:rPr>
              <a:t>Beam </a:t>
            </a:r>
            <a:r>
              <a:rPr lang="en-US" dirty="0">
                <a:latin typeface="Times New Roman" charset="0"/>
                <a:ea typeface="Times New Roman" charset="0"/>
              </a:rPr>
              <a:t>profile </a:t>
            </a:r>
            <a:r>
              <a:rPr lang="en-US" dirty="0" smtClean="0">
                <a:latin typeface="Times New Roman" charset="0"/>
                <a:ea typeface="Times New Roman" charset="0"/>
              </a:rPr>
              <a:t>measurements vs </a:t>
            </a:r>
            <a:r>
              <a:rPr lang="en-US" smtClean="0">
                <a:latin typeface="Times New Roman" charset="0"/>
                <a:ea typeface="Times New Roman" charset="0"/>
              </a:rPr>
              <a:t>lens position</a:t>
            </a:r>
            <a:endParaRPr lang="en-US" sz="2000" dirty="0">
              <a:effectLst/>
              <a:latin typeface="Times New Roman" charset="0"/>
              <a:ea typeface="Times New Roman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47042" y="1641930"/>
            <a:ext cx="1796958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buFont typeface="Arial" charset="0"/>
              <a:buChar char="•"/>
              <a:defRPr>
                <a:latin typeface="Times New Roman" charset="0"/>
                <a:ea typeface="Times New Roman" charset="0"/>
              </a:defRPr>
            </a:lvl1pPr>
          </a:lstStyle>
          <a:p>
            <a:r>
              <a:rPr lang="en-US" dirty="0" smtClean="0"/>
              <a:t>±5mm </a:t>
            </a:r>
            <a:r>
              <a:rPr lang="en-US" dirty="0"/>
              <a:t>lens movement → beam steering of </a:t>
            </a:r>
            <a:r>
              <a:rPr lang="en-US" dirty="0" smtClean="0"/>
              <a:t>±2.2º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347042" y="4572000"/>
            <a:ext cx="1796958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>
                <a:latin typeface="Times New Roman" charset="0"/>
                <a:ea typeface="Times New Roman" charset="0"/>
              </a:rPr>
              <a:t>10mm lens movement → beam </a:t>
            </a:r>
            <a:r>
              <a:rPr lang="en-US" dirty="0">
                <a:latin typeface="Times New Roman" charset="0"/>
                <a:ea typeface="Times New Roman" charset="0"/>
              </a:rPr>
              <a:t>steering of ~</a:t>
            </a:r>
            <a:r>
              <a:rPr lang="en-US" dirty="0" smtClean="0">
                <a:latin typeface="Times New Roman" charset="0"/>
                <a:ea typeface="Times New Roman" charset="0"/>
              </a:rPr>
              <a:t>4.5º</a:t>
            </a:r>
            <a:endParaRPr lang="en-US" sz="2000" dirty="0">
              <a:latin typeface="Times New Roman" charset="0"/>
              <a:ea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78104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of CPS system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0485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Times New Roman" charset="0"/>
                <a:ea typeface="Times New Roman" charset="0"/>
              </a:rPr>
              <a:t>CPS quasi-optical design with </a:t>
            </a:r>
            <a:r>
              <a:rPr lang="en-US" dirty="0">
                <a:latin typeface="Times New Roman" charset="0"/>
                <a:ea typeface="Times New Roman" charset="0"/>
              </a:rPr>
              <a:t>DBS </a:t>
            </a:r>
            <a:r>
              <a:rPr lang="en-US" dirty="0" smtClean="0">
                <a:latin typeface="Times New Roman" charset="0"/>
                <a:ea typeface="Times New Roman" charset="0"/>
              </a:rPr>
              <a:t>launch/receive antenna and </a:t>
            </a:r>
            <a:r>
              <a:rPr lang="en-US" dirty="0">
                <a:latin typeface="Times New Roman" charset="0"/>
                <a:ea typeface="Times New Roman" charset="0"/>
              </a:rPr>
              <a:t>CPS  receive </a:t>
            </a:r>
            <a:r>
              <a:rPr lang="en-US" dirty="0" smtClean="0">
                <a:latin typeface="Times New Roman" charset="0"/>
                <a:ea typeface="Times New Roman" charset="0"/>
              </a:rPr>
              <a:t>antenna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639028" y="38427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39" y="1267902"/>
            <a:ext cx="5366779" cy="467157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/>
          <p:cNvSpPr/>
          <p:nvPr/>
        </p:nvSpPr>
        <p:spPr>
          <a:xfrm>
            <a:off x="6088618" y="1267902"/>
            <a:ext cx="305538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latin typeface="Times New Roman" charset="0"/>
                <a:ea typeface="Times New Roman" charset="0"/>
              </a:rPr>
              <a:t>remote </a:t>
            </a:r>
            <a:r>
              <a:rPr lang="en-US" sz="2400" dirty="0">
                <a:latin typeface="Times New Roman" charset="0"/>
                <a:ea typeface="Times New Roman" charset="0"/>
              </a:rPr>
              <a:t>controlled polarizer. </a:t>
            </a:r>
            <a:endParaRPr lang="en-US" sz="2400" dirty="0" smtClean="0">
              <a:latin typeface="Times New Roman" charset="0"/>
              <a:ea typeface="Times New Roman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latin typeface="Times New Roman" charset="0"/>
                <a:ea typeface="Times New Roman" charset="0"/>
              </a:rPr>
              <a:t>Not </a:t>
            </a:r>
            <a:r>
              <a:rPr lang="en-US" sz="2400" dirty="0">
                <a:latin typeface="Times New Roman" charset="0"/>
                <a:ea typeface="Times New Roman" charset="0"/>
              </a:rPr>
              <a:t>shown is </a:t>
            </a:r>
            <a:r>
              <a:rPr lang="en-US" sz="2400" dirty="0" smtClean="0">
                <a:latin typeface="Times New Roman" charset="0"/>
                <a:ea typeface="Times New Roman" charset="0"/>
              </a:rPr>
              <a:t>X–Y remote </a:t>
            </a:r>
            <a:r>
              <a:rPr lang="en-US" sz="2400" dirty="0">
                <a:latin typeface="Times New Roman" charset="0"/>
                <a:ea typeface="Times New Roman" charset="0"/>
              </a:rPr>
              <a:t>motion control of the last lens.</a:t>
            </a:r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206474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CPS scattering: O- </a:t>
            </a:r>
            <a:r>
              <a:rPr lang="en-US" dirty="0"/>
              <a:t>and X-mode </a:t>
            </a:r>
            <a:r>
              <a:rPr lang="en-US" dirty="0" smtClean="0"/>
              <a:t>radiation propagate differently </a:t>
            </a:r>
            <a:r>
              <a:rPr lang="en-US" dirty="0"/>
              <a:t>due to the different indices of refraction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397" y="5200607"/>
            <a:ext cx="8839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CPS </a:t>
            </a:r>
            <a:r>
              <a:rPr lang="en-US" dirty="0"/>
              <a:t>scattering from 87 GHz DBS probe beam </a:t>
            </a:r>
            <a:r>
              <a:rPr lang="en-US" dirty="0" smtClean="0"/>
              <a:t>(NSTX-U </a:t>
            </a:r>
            <a:r>
              <a:rPr lang="en-US" dirty="0"/>
              <a:t>H-mode </a:t>
            </a:r>
            <a:r>
              <a:rPr lang="en-US" dirty="0" smtClean="0"/>
              <a:t>plasma). </a:t>
            </a:r>
            <a:endParaRPr lang="en-US" dirty="0" smtClean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Blue </a:t>
            </a:r>
            <a:r>
              <a:rPr lang="en-US" dirty="0"/>
              <a:t>is DBS probe beam, </a:t>
            </a:r>
            <a:endParaRPr lang="en-US" dirty="0" smtClean="0"/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R</a:t>
            </a:r>
            <a:r>
              <a:rPr lang="en-US" dirty="0" smtClean="0"/>
              <a:t>ed </a:t>
            </a:r>
            <a:r>
              <a:rPr lang="en-US" dirty="0"/>
              <a:t>is </a:t>
            </a:r>
            <a:r>
              <a:rPr lang="en-US" dirty="0" smtClean="0"/>
              <a:t>backscattering </a:t>
            </a:r>
            <a:r>
              <a:rPr lang="en-US" dirty="0"/>
              <a:t>O-mode and </a:t>
            </a:r>
            <a:r>
              <a:rPr lang="en-US" dirty="0"/>
              <a:t>green is ~0º forward O-mode scattering. </a:t>
            </a:r>
            <a:endParaRPr lang="en-US" dirty="0" smtClean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Arrows </a:t>
            </a:r>
            <a:r>
              <a:rPr lang="en-US" dirty="0"/>
              <a:t>show propagation directions and red disks show scattering centers. 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940"/>
          <a:stretch/>
        </p:blipFill>
        <p:spPr bwMode="auto">
          <a:xfrm>
            <a:off x="152400" y="1086232"/>
            <a:ext cx="3733800" cy="411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70"/>
          <a:stretch/>
        </p:blipFill>
        <p:spPr bwMode="auto">
          <a:xfrm>
            <a:off x="4114800" y="1037469"/>
            <a:ext cx="4212273" cy="40791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81942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Very different </a:t>
            </a:r>
            <a:r>
              <a:rPr lang="en-US" dirty="0"/>
              <a:t>magnetic wavevectors </a:t>
            </a:r>
            <a:r>
              <a:rPr lang="en-US" dirty="0" smtClean="0"/>
              <a:t>can be measured using </a:t>
            </a:r>
            <a:r>
              <a:rPr lang="en-US" dirty="0"/>
              <a:t>different CPS receive angles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" r="34007"/>
          <a:stretch/>
        </p:blipFill>
        <p:spPr>
          <a:xfrm>
            <a:off x="152399" y="930383"/>
            <a:ext cx="4648201" cy="5581957"/>
          </a:xfrm>
          <a:prstGeom prst="rect">
            <a:avLst/>
          </a:prstGeom>
        </p:spPr>
      </p:pic>
      <p:sp>
        <p:nvSpPr>
          <p:cNvPr id="6" name="TextBox 5"/>
          <p:cNvSpPr txBox="1">
            <a:spLocks/>
          </p:cNvSpPr>
          <p:nvPr/>
        </p:nvSpPr>
        <p:spPr>
          <a:xfrm>
            <a:off x="4780156" y="1890503"/>
            <a:ext cx="41910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The </a:t>
            </a:r>
            <a:r>
              <a:rPr lang="en-US" sz="2000" dirty="0"/>
              <a:t>differences in magnitude of X and O-mode wavevectors illustrate differences in their respective indices of refraction. </a:t>
            </a:r>
            <a:endParaRPr lang="en-US" sz="20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4800600" y="5410200"/>
            <a:ext cx="3810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(</a:t>
            </a:r>
            <a:r>
              <a:rPr lang="en-US" dirty="0"/>
              <a:t>For diagrammatic purposes only, not to scale.)</a:t>
            </a:r>
          </a:p>
        </p:txBody>
      </p:sp>
    </p:spTree>
    <p:extLst>
      <p:ext uri="{BB962C8B-B14F-4D97-AF65-F5344CB8AC3E}">
        <p14:creationId xmlns:p14="http://schemas.microsoft.com/office/powerpoint/2010/main" val="12922829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Sources of error in measurements and mitigation techniques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38800" y="1343362"/>
            <a:ext cx="3505200" cy="551463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0" y="1066800"/>
            <a:ext cx="55626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charset="0"/>
              <a:buChar char="•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Tests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of non-WKB effects. </a:t>
            </a: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285750" indent="-285750" algn="just">
              <a:buFont typeface="Arial" charset="0"/>
              <a:buChar char="•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Mode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mixing is expected to be significant if |</a:t>
            </a:r>
            <a:r>
              <a:rPr lang="en-US" sz="2000" dirty="0" err="1">
                <a:latin typeface="Arial" charset="0"/>
                <a:ea typeface="Arial" charset="0"/>
                <a:cs typeface="Arial" charset="0"/>
              </a:rPr>
              <a:t>k</a:t>
            </a:r>
            <a:r>
              <a:rPr lang="en-US" sz="2000" baseline="-25000" dirty="0" err="1">
                <a:latin typeface="Arial" charset="0"/>
                <a:ea typeface="Arial" charset="0"/>
                <a:cs typeface="Arial" charset="0"/>
              </a:rPr>
              <a:t>O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 − </a:t>
            </a:r>
            <a:r>
              <a:rPr lang="en-US" sz="2000" dirty="0" err="1">
                <a:latin typeface="Arial" charset="0"/>
                <a:ea typeface="Arial" charset="0"/>
                <a:cs typeface="Arial" charset="0"/>
              </a:rPr>
              <a:t>k</a:t>
            </a:r>
            <a:r>
              <a:rPr lang="en-US" sz="2000" baseline="-25000" dirty="0" err="1">
                <a:latin typeface="Arial" charset="0"/>
                <a:ea typeface="Arial" charset="0"/>
                <a:cs typeface="Arial" charset="0"/>
              </a:rPr>
              <a:t>X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| &lt;&lt; |</a:t>
            </a:r>
            <a:r>
              <a:rPr lang="en-US" sz="2000" dirty="0" err="1">
                <a:latin typeface="Arial" charset="0"/>
                <a:ea typeface="Arial" charset="0"/>
                <a:cs typeface="Arial" charset="0"/>
              </a:rPr>
              <a:t>dN</a:t>
            </a:r>
            <a:r>
              <a:rPr lang="en-US" sz="2000" baseline="-25000" dirty="0" err="1">
                <a:latin typeface="Arial" charset="0"/>
                <a:ea typeface="Arial" charset="0"/>
                <a:cs typeface="Arial" charset="0"/>
              </a:rPr>
              <a:t>j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/</a:t>
            </a:r>
            <a:r>
              <a:rPr lang="en-US" sz="2000" dirty="0" err="1">
                <a:latin typeface="Arial" charset="0"/>
                <a:ea typeface="Arial" charset="0"/>
                <a:cs typeface="Arial" charset="0"/>
              </a:rPr>
              <a:t>dL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|,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Note x10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in  |</a:t>
            </a:r>
            <a:r>
              <a:rPr lang="en-US" sz="2000" dirty="0" err="1">
                <a:latin typeface="Arial" charset="0"/>
                <a:ea typeface="Arial" charset="0"/>
                <a:cs typeface="Arial" charset="0"/>
              </a:rPr>
              <a:t>dN</a:t>
            </a:r>
            <a:r>
              <a:rPr lang="en-US" sz="2000" baseline="-25000" dirty="0" err="1">
                <a:latin typeface="Arial" charset="0"/>
                <a:ea typeface="Arial" charset="0"/>
                <a:cs typeface="Arial" charset="0"/>
              </a:rPr>
              <a:t>j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/</a:t>
            </a:r>
            <a:r>
              <a:rPr lang="en-US" sz="2000" dirty="0" err="1">
                <a:latin typeface="Arial" charset="0"/>
                <a:ea typeface="Arial" charset="0"/>
                <a:cs typeface="Arial" charset="0"/>
              </a:rPr>
              <a:t>dL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|, </a:t>
            </a: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742950" lvl="1" indent="-285750" algn="just">
              <a:buFont typeface="Arial" charset="0"/>
              <a:buChar char="•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|</a:t>
            </a:r>
            <a:r>
              <a:rPr lang="en-US" sz="2000" dirty="0" err="1">
                <a:latin typeface="Arial" charset="0"/>
                <a:ea typeface="Arial" charset="0"/>
                <a:cs typeface="Arial" charset="0"/>
              </a:rPr>
              <a:t>k</a:t>
            </a:r>
            <a:r>
              <a:rPr lang="en-US" sz="2000" baseline="-25000" dirty="0" err="1">
                <a:latin typeface="Arial" charset="0"/>
                <a:ea typeface="Arial" charset="0"/>
                <a:cs typeface="Arial" charset="0"/>
              </a:rPr>
              <a:t>O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 − </a:t>
            </a:r>
            <a:r>
              <a:rPr lang="en-US" sz="2000" dirty="0" err="1">
                <a:latin typeface="Arial" charset="0"/>
                <a:ea typeface="Arial" charset="0"/>
                <a:cs typeface="Arial" charset="0"/>
              </a:rPr>
              <a:t>k</a:t>
            </a:r>
            <a:r>
              <a:rPr lang="en-US" sz="2000" baseline="-25000" dirty="0" err="1">
                <a:latin typeface="Arial" charset="0"/>
                <a:ea typeface="Arial" charset="0"/>
                <a:cs typeface="Arial" charset="0"/>
              </a:rPr>
              <a:t>X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| &gt;&gt; |</a:t>
            </a:r>
            <a:r>
              <a:rPr lang="en-US" sz="2000" dirty="0" err="1">
                <a:latin typeface="Arial" charset="0"/>
                <a:ea typeface="Arial" charset="0"/>
                <a:cs typeface="Arial" charset="0"/>
              </a:rPr>
              <a:t>dN</a:t>
            </a:r>
            <a:r>
              <a:rPr lang="en-US" sz="2000" baseline="-25000" dirty="0" err="1">
                <a:latin typeface="Arial" charset="0"/>
                <a:ea typeface="Arial" charset="0"/>
                <a:cs typeface="Arial" charset="0"/>
              </a:rPr>
              <a:t>j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/</a:t>
            </a:r>
            <a:r>
              <a:rPr lang="en-US" sz="2000" dirty="0" err="1">
                <a:latin typeface="Arial" charset="0"/>
                <a:ea typeface="Arial" charset="0"/>
                <a:cs typeface="Arial" charset="0"/>
              </a:rPr>
              <a:t>dL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|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→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non-WKB effects resulting in mode mixing are negligible for these frequencies. </a:t>
            </a: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285750" indent="-285750" algn="just">
              <a:buFont typeface="Arial" charset="0"/>
              <a:buChar char="•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Testing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WKB assumption via comparison of |</a:t>
            </a:r>
            <a:r>
              <a:rPr lang="en-US" sz="2000" dirty="0" err="1">
                <a:latin typeface="Arial" charset="0"/>
                <a:ea typeface="Arial" charset="0"/>
                <a:cs typeface="Arial" charset="0"/>
              </a:rPr>
              <a:t>dN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/dl|/k</a:t>
            </a:r>
            <a:r>
              <a:rPr lang="en-US" sz="2000" baseline="-25000" dirty="0">
                <a:latin typeface="Arial" charset="0"/>
                <a:ea typeface="Arial" charset="0"/>
                <a:cs typeface="Arial" charset="0"/>
              </a:rPr>
              <a:t>0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 and N</a:t>
            </a:r>
            <a:r>
              <a:rPr lang="en-US" sz="2000" baseline="30000" dirty="0">
                <a:latin typeface="Arial" charset="0"/>
                <a:ea typeface="Arial" charset="0"/>
                <a:cs typeface="Arial" charset="0"/>
              </a:rPr>
              <a:t>2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Note x10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in  |</a:t>
            </a:r>
            <a:r>
              <a:rPr lang="en-US" sz="2000" dirty="0" err="1">
                <a:latin typeface="Arial" charset="0"/>
                <a:ea typeface="Arial" charset="0"/>
                <a:cs typeface="Arial" charset="0"/>
              </a:rPr>
              <a:t>dN</a:t>
            </a:r>
            <a:r>
              <a:rPr lang="en-US" sz="2000" baseline="-25000" dirty="0" err="1">
                <a:latin typeface="Arial" charset="0"/>
                <a:ea typeface="Arial" charset="0"/>
                <a:cs typeface="Arial" charset="0"/>
              </a:rPr>
              <a:t>j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/(dLk</a:t>
            </a:r>
            <a:r>
              <a:rPr lang="en-US" sz="2000" baseline="-25000" dirty="0">
                <a:latin typeface="Arial" charset="0"/>
                <a:ea typeface="Arial" charset="0"/>
                <a:cs typeface="Arial" charset="0"/>
              </a:rPr>
              <a:t>0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)| indicating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that the WKB assumptions are satisfied for these frequencies. </a:t>
            </a: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285750" indent="-285750" algn="just">
              <a:buFont typeface="Arial" charset="0"/>
              <a:buChar char="•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Using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the NSTX-U H-mode plasma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and 3D GENRAY raytracing</a:t>
            </a:r>
          </a:p>
          <a:p>
            <a:pPr marL="285750" indent="-285750" algn="just">
              <a:buFont typeface="Arial" charset="0"/>
              <a:buChar char="•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Non-WKB effects and mode mixing not an issue for this plasma but must examine each condition individually</a:t>
            </a:r>
            <a:endParaRPr lang="en-US" sz="2000" dirty="0"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34100" y="731183"/>
            <a:ext cx="25146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N =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index of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refraction, k</a:t>
            </a:r>
            <a:r>
              <a:rPr lang="en-US" baseline="-25000" dirty="0" smtClean="0">
                <a:latin typeface="Arial" charset="0"/>
                <a:ea typeface="Arial" charset="0"/>
                <a:cs typeface="Arial" charset="0"/>
              </a:rPr>
              <a:t>0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= </a:t>
            </a:r>
            <a:r>
              <a:rPr lang="en-US" smtClean="0">
                <a:latin typeface="Arial" charset="0"/>
                <a:ea typeface="Arial" charset="0"/>
                <a:cs typeface="Arial" charset="0"/>
              </a:rPr>
              <a:t>vacuum 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67315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1066800"/>
            <a:ext cx="8915400" cy="5410200"/>
          </a:xfrm>
        </p:spPr>
        <p:txBody>
          <a:bodyPr>
            <a:normAutofit fontScale="40000" lnSpcReduction="20000"/>
          </a:bodyPr>
          <a:lstStyle/>
          <a:p>
            <a:r>
              <a:rPr lang="en-US" sz="4500" dirty="0"/>
              <a:t>Another potential error source in the CPS and DBS signals is </a:t>
            </a:r>
            <a:r>
              <a:rPr lang="en-US" sz="4500" dirty="0" smtClean="0"/>
              <a:t>due </a:t>
            </a:r>
            <a:r>
              <a:rPr lang="en-US" sz="4500" dirty="0"/>
              <a:t>to </a:t>
            </a:r>
            <a:r>
              <a:rPr lang="en-US" sz="4500" dirty="0" smtClean="0"/>
              <a:t>probe </a:t>
            </a:r>
            <a:r>
              <a:rPr lang="en-US" sz="4500" dirty="0"/>
              <a:t>beam having a non-zero wavevector component along the magnetic field B, </a:t>
            </a:r>
            <a:r>
              <a:rPr lang="en-US" sz="4500" dirty="0" err="1"/>
              <a:t>ie</a:t>
            </a:r>
            <a:r>
              <a:rPr lang="en-US" sz="4500" dirty="0"/>
              <a:t> k</a:t>
            </a:r>
            <a:r>
              <a:rPr lang="en-US" sz="4500" baseline="-25000" dirty="0"/>
              <a:t>|| </a:t>
            </a:r>
            <a:r>
              <a:rPr lang="en-US" sz="4500" dirty="0"/>
              <a:t>≠ 0 (Faraday effect). </a:t>
            </a:r>
            <a:endParaRPr lang="en-US" sz="4500" dirty="0" smtClean="0"/>
          </a:p>
          <a:p>
            <a:pPr lvl="1"/>
            <a:r>
              <a:rPr lang="en-US" sz="4500" dirty="0" smtClean="0"/>
              <a:t>If </a:t>
            </a:r>
            <a:r>
              <a:rPr lang="en-US" sz="4500" dirty="0"/>
              <a:t>the probe wave is launched with linear polarization but couples to the plasma with non-vanishing k</a:t>
            </a:r>
            <a:r>
              <a:rPr lang="en-US" sz="4500" baseline="-25000" dirty="0"/>
              <a:t>||</a:t>
            </a:r>
            <a:r>
              <a:rPr lang="en-US" sz="4500" dirty="0"/>
              <a:t>, then it is a superposition of the true X- and O-modes which are slightly </a:t>
            </a:r>
            <a:r>
              <a:rPr lang="en-US" sz="4500" dirty="0" err="1"/>
              <a:t>elliptized</a:t>
            </a:r>
            <a:r>
              <a:rPr lang="en-US" sz="4500" dirty="0"/>
              <a:t> again producing a source of contamination. </a:t>
            </a:r>
            <a:endParaRPr lang="en-US" sz="4500" dirty="0" smtClean="0"/>
          </a:p>
          <a:p>
            <a:pPr lvl="1"/>
            <a:r>
              <a:rPr lang="en-US" sz="4500" dirty="0" smtClean="0"/>
              <a:t>The </a:t>
            </a:r>
            <a:r>
              <a:rPr lang="en-US" sz="4500" dirty="0"/>
              <a:t>necessity for toroidal steering discussed above in the context of optimal wavenumber or pitch angle matching will also serve to minimize this effect by reducing the k</a:t>
            </a:r>
            <a:r>
              <a:rPr lang="en-US" sz="4500" baseline="-25000" dirty="0"/>
              <a:t>||</a:t>
            </a:r>
            <a:r>
              <a:rPr lang="en-US" sz="4500" dirty="0"/>
              <a:t> component to near zero. </a:t>
            </a:r>
            <a:endParaRPr lang="en-US" sz="4500" dirty="0" smtClean="0"/>
          </a:p>
          <a:p>
            <a:pPr lvl="1"/>
            <a:r>
              <a:rPr lang="en-US" sz="4500" dirty="0" smtClean="0"/>
              <a:t>Also, if </a:t>
            </a:r>
            <a:r>
              <a:rPr lang="en-US" sz="4500" dirty="0"/>
              <a:t>there is significant contamination due to this effect the CPS signal is expected to look very much like the DBS signal, again an indication of potential problems. </a:t>
            </a:r>
            <a:endParaRPr lang="en-US" sz="4500" dirty="0" smtClean="0"/>
          </a:p>
          <a:p>
            <a:r>
              <a:rPr lang="en-US" sz="4500" dirty="0" smtClean="0"/>
              <a:t>In </a:t>
            </a:r>
            <a:r>
              <a:rPr lang="en-US" sz="4500" dirty="0"/>
              <a:t>addition to the WKB testing </a:t>
            </a:r>
            <a:r>
              <a:rPr lang="en-US" sz="4500" dirty="0" smtClean="0"/>
              <a:t>above, </a:t>
            </a:r>
            <a:r>
              <a:rPr lang="en-US" sz="4500" dirty="0"/>
              <a:t>each CPS/DBS dataset on NSTX-U will be compared to each other, magnitude and spectral shape, etc. to determine if there is a potential problem </a:t>
            </a:r>
            <a:r>
              <a:rPr lang="en-US" sz="4500" dirty="0" smtClean="0"/>
              <a:t>(DBS </a:t>
            </a:r>
            <a:r>
              <a:rPr lang="en-US" sz="4500" dirty="0"/>
              <a:t>and CPS data on NSTX-U will be simultaneous</a:t>
            </a:r>
            <a:r>
              <a:rPr lang="en-US" sz="4500" dirty="0" smtClean="0"/>
              <a:t>).</a:t>
            </a:r>
          </a:p>
          <a:p>
            <a:pPr lvl="1"/>
            <a:r>
              <a:rPr lang="en-US" sz="4500" dirty="0" smtClean="0"/>
              <a:t>While </a:t>
            </a:r>
            <a:r>
              <a:rPr lang="en-US" sz="4500" dirty="0"/>
              <a:t>there is no reason, a priori, for </a:t>
            </a:r>
            <a:r>
              <a:rPr lang="en-US" sz="4500" dirty="0" err="1" smtClean="0"/>
              <a:t>B_tilde</a:t>
            </a:r>
            <a:r>
              <a:rPr lang="en-US" sz="4500" dirty="0" smtClean="0"/>
              <a:t> </a:t>
            </a:r>
            <a:r>
              <a:rPr lang="en-US" sz="4500" dirty="0"/>
              <a:t>and </a:t>
            </a:r>
            <a:r>
              <a:rPr lang="en-US" sz="4500" dirty="0" err="1"/>
              <a:t>ñ</a:t>
            </a:r>
            <a:r>
              <a:rPr lang="en-US" sz="4500" dirty="0"/>
              <a:t> to be different, significant similarity is an indication to proceed cautiously</a:t>
            </a:r>
            <a:r>
              <a:rPr lang="en-US" sz="4500" dirty="0" smtClean="0"/>
              <a:t>.</a:t>
            </a:r>
          </a:p>
          <a:p>
            <a:pPr lvl="1"/>
            <a:r>
              <a:rPr lang="en-US" sz="4500" dirty="0" smtClean="0"/>
              <a:t>experience </a:t>
            </a:r>
            <a:r>
              <a:rPr lang="en-US" sz="4500" dirty="0"/>
              <a:t>has been that </a:t>
            </a:r>
            <a:r>
              <a:rPr lang="en-US" sz="4500" dirty="0" smtClean="0"/>
              <a:t>CPS </a:t>
            </a:r>
            <a:r>
              <a:rPr lang="en-US" sz="4500" dirty="0"/>
              <a:t>is very different in its response to plasma parameters (e.g. response to </a:t>
            </a:r>
            <a:r>
              <a:rPr lang="en-US" sz="4500" dirty="0" smtClean="0"/>
              <a:t>beta), </a:t>
            </a:r>
            <a:r>
              <a:rPr lang="en-US" sz="4500" dirty="0"/>
              <a:t>spectral shape, and magnitude as compared to the DBS </a:t>
            </a:r>
            <a:r>
              <a:rPr lang="en-US" sz="4500" dirty="0" smtClean="0"/>
              <a:t>data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(continued) Sources </a:t>
            </a:r>
            <a:r>
              <a:rPr lang="en-US" dirty="0"/>
              <a:t>of error in measurements and mitigation techniques</a:t>
            </a:r>
          </a:p>
        </p:txBody>
      </p:sp>
    </p:spTree>
    <p:extLst>
      <p:ext uri="{BB962C8B-B14F-4D97-AF65-F5344CB8AC3E}">
        <p14:creationId xmlns:p14="http://schemas.microsoft.com/office/powerpoint/2010/main" val="10704779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>
              <a:xfrm>
                <a:off x="76200" y="960120"/>
                <a:ext cx="8991600" cy="5516880"/>
              </a:xfrm>
            </p:spPr>
            <p:txBody>
              <a:bodyPr>
                <a:noAutofit/>
              </a:bodyPr>
              <a:lstStyle/>
              <a:p>
                <a:r>
                  <a:rPr lang="en-US" sz="2400" dirty="0" smtClean="0"/>
                  <a:t>Addresses multi-scale </a:t>
                </a:r>
                <a:r>
                  <a:rPr lang="en-US" sz="2400" dirty="0"/>
                  <a:t>turbulence and transport, energetic particles, and pedestal turbulence and </a:t>
                </a:r>
                <a:r>
                  <a:rPr lang="en-US" sz="2400" dirty="0" smtClean="0"/>
                  <a:t>flows: </a:t>
                </a:r>
              </a:p>
              <a:p>
                <a:endParaRPr lang="en-US" sz="2400" dirty="0" smtClean="0"/>
              </a:p>
              <a:p>
                <a:r>
                  <a:rPr lang="en-US" sz="2400" dirty="0" smtClean="0">
                    <a:solidFill>
                      <a:schemeClr val="tx1"/>
                    </a:solidFill>
                  </a:rPr>
                  <a:t>Doppler </a:t>
                </a:r>
                <a:r>
                  <a:rPr lang="en-US" sz="2400" dirty="0">
                    <a:solidFill>
                      <a:schemeClr val="tx1"/>
                    </a:solidFill>
                  </a:rPr>
                  <a:t>backscattering </a:t>
                </a:r>
                <a:r>
                  <a:rPr lang="en-US" sz="2400" dirty="0" smtClean="0">
                    <a:solidFill>
                      <a:schemeClr val="tx1"/>
                    </a:solidFill>
                  </a:rPr>
                  <a:t>for </a:t>
                </a:r>
                <a:r>
                  <a:rPr lang="en-US" sz="2400" dirty="0" err="1" smtClean="0">
                    <a:solidFill>
                      <a:schemeClr val="tx1"/>
                    </a:solidFill>
                  </a:rPr>
                  <a:t>int</a:t>
                </a:r>
                <a:r>
                  <a:rPr lang="en-US" sz="2400" dirty="0" smtClean="0">
                    <a:solidFill>
                      <a:schemeClr val="tx1"/>
                    </a:solidFill>
                  </a:rPr>
                  <a:t>-k </a:t>
                </a:r>
                <a:r>
                  <a:rPr lang="en-US" sz="2400" dirty="0" err="1" smtClean="0">
                    <a:solidFill>
                      <a:schemeClr val="tx1"/>
                    </a:solidFill>
                  </a:rPr>
                  <a:t>ñ</a:t>
                </a:r>
                <a:r>
                  <a:rPr lang="en-US" sz="2400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sz="2400" dirty="0">
                    <a:solidFill>
                      <a:schemeClr val="tx1"/>
                    </a:solidFill>
                  </a:rPr>
                  <a:t>levels, mean and fluctuating flow, sheared flows, GAMs, ELM and EHO </a:t>
                </a:r>
                <a:r>
                  <a:rPr lang="en-US" sz="2400" dirty="0" smtClean="0">
                    <a:solidFill>
                      <a:schemeClr val="tx1"/>
                    </a:solidFill>
                  </a:rPr>
                  <a:t>activity, with </a:t>
                </a:r>
                <a:r>
                  <a:rPr lang="en-US" sz="2400" dirty="0" err="1" smtClean="0">
                    <a:solidFill>
                      <a:schemeClr val="tx1"/>
                    </a:solidFill>
                  </a:rPr>
                  <a:t>k</a:t>
                </a:r>
                <a:r>
                  <a:rPr lang="en-US" sz="2400" baseline="-25000" dirty="0" err="1" smtClean="0">
                    <a:solidFill>
                      <a:schemeClr val="tx1"/>
                    </a:solidFill>
                  </a:rPr>
                  <a:t>θ</a:t>
                </a:r>
                <a:r>
                  <a:rPr lang="en-US" sz="2400" dirty="0" err="1" smtClean="0">
                    <a:solidFill>
                      <a:schemeClr val="tx1"/>
                    </a:solidFill>
                  </a:rPr>
                  <a:t>ρ</a:t>
                </a:r>
                <a:r>
                  <a:rPr lang="en-US" sz="2400" baseline="-25000" dirty="0" err="1" smtClean="0">
                    <a:solidFill>
                      <a:schemeClr val="tx1"/>
                    </a:solidFill>
                  </a:rPr>
                  <a:t>s</a:t>
                </a:r>
                <a:r>
                  <a:rPr lang="en-US" sz="2400" dirty="0" smtClean="0">
                    <a:solidFill>
                      <a:schemeClr val="tx1"/>
                    </a:solidFill>
                  </a:rPr>
                  <a:t>=0.5–10</a:t>
                </a:r>
                <a:r>
                  <a:rPr lang="en-US" sz="2400" dirty="0">
                    <a:solidFill>
                      <a:schemeClr val="tx1"/>
                    </a:solidFill>
                  </a:rPr>
                  <a:t>, </a:t>
                </a:r>
                <a:r>
                  <a:rPr lang="en-US" sz="2400" dirty="0" smtClean="0">
                    <a:solidFill>
                      <a:schemeClr val="tx1"/>
                    </a:solidFill>
                  </a:rPr>
                  <a:t>resolutions Δr≤1cm </a:t>
                </a:r>
                <a:r>
                  <a:rPr lang="en-US" sz="2400" dirty="0">
                    <a:solidFill>
                      <a:schemeClr val="tx1"/>
                    </a:solidFill>
                  </a:rPr>
                  <a:t>and Δt≤</a:t>
                </a:r>
                <a:r>
                  <a:rPr lang="en-US" sz="2400" dirty="0" smtClean="0">
                    <a:solidFill>
                      <a:schemeClr val="tx1"/>
                    </a:solidFill>
                  </a:rPr>
                  <a:t>1μs. </a:t>
                </a:r>
              </a:p>
              <a:p>
                <a:endParaRPr lang="en-US" sz="2400" dirty="0" smtClean="0">
                  <a:solidFill>
                    <a:schemeClr val="tx1"/>
                  </a:solidFill>
                </a:endParaRPr>
              </a:p>
              <a:p>
                <a:pPr marL="228600" lvl="1">
                  <a:buFont typeface="Arial" panose="020B0604020202020204" pitchFamily="34" charset="0"/>
                  <a:buChar char="•"/>
                </a:pPr>
                <a:r>
                  <a:rPr lang="en-US" sz="2400" dirty="0" smtClean="0">
                    <a:solidFill>
                      <a:schemeClr val="tx1"/>
                    </a:solidFill>
                  </a:rPr>
                  <a:t>Cross-polarization </a:t>
                </a:r>
                <a:r>
                  <a:rPr lang="en-US" sz="2400" dirty="0">
                    <a:solidFill>
                      <a:schemeClr val="tx1"/>
                    </a:solidFill>
                  </a:rPr>
                  <a:t>scattering measurements of internal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i="1" dirty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accPr>
                      <m:e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:r>
                  <a:rPr lang="en-US" sz="2400" dirty="0" smtClean="0">
                    <a:solidFill>
                      <a:schemeClr val="tx1"/>
                    </a:solidFill>
                  </a:rPr>
                  <a:t>cover broader range (</a:t>
                </a:r>
                <a:r>
                  <a:rPr lang="en-US" sz="2400" dirty="0">
                    <a:solidFill>
                      <a:schemeClr val="tx1"/>
                    </a:solidFill>
                  </a:rPr>
                  <a:t>k</a:t>
                </a:r>
                <a:r>
                  <a:rPr lang="en-US" sz="2400" baseline="-25000" dirty="0">
                    <a:solidFill>
                      <a:schemeClr val="tx1"/>
                    </a:solidFill>
                  </a:rPr>
                  <a:t>θ</a:t>
                </a:r>
                <a:r>
                  <a:rPr lang="en-US" sz="2400" dirty="0">
                    <a:solidFill>
                      <a:schemeClr val="tx1"/>
                    </a:solidFill>
                  </a:rPr>
                  <a:t>ρ</a:t>
                </a:r>
                <a:r>
                  <a:rPr lang="en-US" sz="2400" baseline="-25000" dirty="0">
                    <a:solidFill>
                      <a:schemeClr val="tx1"/>
                    </a:solidFill>
                  </a:rPr>
                  <a:t>s</a:t>
                </a:r>
                <a:r>
                  <a:rPr lang="en-US" sz="2400" dirty="0" smtClean="0">
                    <a:solidFill>
                      <a:schemeClr val="tx1"/>
                    </a:solidFill>
                  </a:rPr>
                  <a:t>~0.2–17</a:t>
                </a:r>
                <a:r>
                  <a:rPr lang="en-US" sz="2400" dirty="0">
                    <a:solidFill>
                      <a:schemeClr val="tx1"/>
                    </a:solidFill>
                  </a:rPr>
                  <a:t>) with </a:t>
                </a:r>
                <a:r>
                  <a:rPr lang="en-US" sz="2400" dirty="0" smtClean="0">
                    <a:solidFill>
                      <a:schemeClr val="tx1"/>
                    </a:solidFill>
                  </a:rPr>
                  <a:t>Δr~1cm</a:t>
                </a:r>
                <a:r>
                  <a:rPr lang="en-US" sz="2400" dirty="0">
                    <a:solidFill>
                      <a:schemeClr val="tx1"/>
                    </a:solidFill>
                  </a:rPr>
                  <a:t>, </a:t>
                </a:r>
                <a:r>
                  <a:rPr lang="en-US" sz="2400" dirty="0" err="1" smtClean="0">
                    <a:solidFill>
                      <a:schemeClr val="tx1"/>
                    </a:solidFill>
                  </a:rPr>
                  <a:t>Δt</a:t>
                </a:r>
                <a:r>
                  <a:rPr lang="en-US" sz="2400" dirty="0" smtClean="0">
                    <a:solidFill>
                      <a:schemeClr val="tx1"/>
                    </a:solidFill>
                  </a:rPr>
                  <a:t>=1μs. Addressing important instabilities including </a:t>
                </a:r>
                <a:r>
                  <a:rPr lang="en-US" sz="2400" dirty="0">
                    <a:solidFill>
                      <a:schemeClr val="tx1"/>
                    </a:solidFill>
                  </a:rPr>
                  <a:t>microtearing, ITG, TEM, KBM, lower-k ETG, and kinetic Alfvén waves. </a:t>
                </a:r>
                <a:endParaRPr lang="en-US" dirty="0">
                  <a:solidFill>
                    <a:schemeClr val="tx1"/>
                  </a:solidFill>
                </a:endParaRPr>
              </a:p>
              <a:p>
                <a:pPr marL="228600" lvl="1">
                  <a:buFont typeface="Arial" panose="020B0604020202020204" pitchFamily="34" charset="0"/>
                  <a:buChar char="•"/>
                </a:pPr>
                <a:endParaRPr lang="en-US" sz="2400" dirty="0" smtClean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r>
                  <a:rPr lang="en-US" sz="2400" dirty="0" smtClean="0">
                    <a:solidFill>
                      <a:schemeClr val="tx1"/>
                    </a:solidFill>
                  </a:rPr>
                  <a:t>Work </a:t>
                </a:r>
                <a:r>
                  <a:rPr lang="en-US" sz="2400" dirty="0">
                    <a:solidFill>
                      <a:schemeClr val="tx1"/>
                    </a:solidFill>
                  </a:rPr>
                  <a:t>supported by USDOE </a:t>
                </a:r>
                <a:r>
                  <a:rPr lang="en-US" sz="2400" dirty="0" smtClean="0">
                    <a:solidFill>
                      <a:schemeClr val="tx1"/>
                    </a:solidFill>
                  </a:rPr>
                  <a:t>Grant </a:t>
                </a:r>
                <a:r>
                  <a:rPr lang="en-US" sz="2400" dirty="0">
                    <a:solidFill>
                      <a:schemeClr val="tx1"/>
                    </a:solidFill>
                  </a:rPr>
                  <a:t>DE-FG02-99ER54527.</a:t>
                </a:r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6200" y="960120"/>
                <a:ext cx="8991600" cy="5516880"/>
              </a:xfrm>
              <a:blipFill rotWithShape="0">
                <a:blip r:embed="rId2"/>
                <a:stretch>
                  <a:fillRect l="-1085" t="-773" r="-12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/>
              <a:t>New microwave diagnostics are being installed on </a:t>
            </a:r>
            <a:r>
              <a:rPr lang="en-US" sz="3200" dirty="0" smtClean="0"/>
              <a:t>NSTX-U addressing </a:t>
            </a:r>
            <a:r>
              <a:rPr lang="en-US" sz="3200" dirty="0"/>
              <a:t>range of important </a:t>
            </a:r>
            <a:r>
              <a:rPr lang="en-US" sz="3200" dirty="0" smtClean="0"/>
              <a:t>physics topics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6930519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 of new diagnostics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54035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7924800" cy="96012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UCLA is excited about the scientific prospects on NSTX-U</a:t>
            </a:r>
            <a:endParaRPr lang="en-US" sz="3200" dirty="0"/>
          </a:p>
        </p:txBody>
      </p:sp>
      <p:sp>
        <p:nvSpPr>
          <p:cNvPr id="18" name="Rectangle 17"/>
          <p:cNvSpPr/>
          <p:nvPr/>
        </p:nvSpPr>
        <p:spPr>
          <a:xfrm>
            <a:off x="114300" y="1371600"/>
            <a:ext cx="88773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4625" indent="-174625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/>
              <a:t>Multi-field diagnostics </a:t>
            </a:r>
            <a:r>
              <a:rPr lang="en-US" sz="2400" dirty="0" smtClean="0"/>
              <a:t>for turbulence </a:t>
            </a:r>
            <a:r>
              <a:rPr lang="en-US" sz="2400" dirty="0"/>
              <a:t>and </a:t>
            </a:r>
            <a:r>
              <a:rPr lang="en-US" sz="2400" dirty="0" smtClean="0"/>
              <a:t>transport studies, beam </a:t>
            </a:r>
            <a:r>
              <a:rPr lang="en-US" sz="2400" dirty="0"/>
              <a:t>driven modes, </a:t>
            </a:r>
            <a:r>
              <a:rPr lang="en-US" sz="2400" dirty="0" smtClean="0"/>
              <a:t>transients (ELMs, EHO, etc.)</a:t>
            </a:r>
            <a:endParaRPr lang="en-US" sz="2400" dirty="0"/>
          </a:p>
          <a:p>
            <a:pPr marL="174625" indent="-174625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 smtClean="0"/>
              <a:t>Testing and validation </a:t>
            </a:r>
            <a:r>
              <a:rPr lang="en-US" sz="2400" dirty="0"/>
              <a:t>of simulations and theory </a:t>
            </a:r>
            <a:endParaRPr lang="en-US" sz="2400" dirty="0" smtClean="0"/>
          </a:p>
          <a:p>
            <a:pPr marL="174625" indent="-174625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 smtClean="0"/>
              <a:t>Cross-device experiments are facilitated by similar diagnostics (</a:t>
            </a:r>
            <a:r>
              <a:rPr lang="en-US" sz="2400" dirty="0" err="1" smtClean="0"/>
              <a:t>e.g</a:t>
            </a:r>
            <a:r>
              <a:rPr lang="en-US" sz="2400" dirty="0" smtClean="0"/>
              <a:t> NSTX-U </a:t>
            </a:r>
            <a:r>
              <a:rPr lang="en-US" sz="2400" dirty="0"/>
              <a:t>and </a:t>
            </a:r>
            <a:r>
              <a:rPr lang="en-US" sz="2400" dirty="0" smtClean="0"/>
              <a:t>DIII-D). </a:t>
            </a:r>
            <a:endParaRPr lang="en-US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-404109" y="5912744"/>
            <a:ext cx="1846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1371600" y="6019800"/>
            <a:ext cx="5976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Work supported by USDOE Grant DE-FG02-99ER54527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6525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1905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533400"/>
          </a:xfrm>
          <a:solidFill>
            <a:schemeClr val="bg1"/>
          </a:solidFill>
        </p:spPr>
        <p:txBody>
          <a:bodyPr/>
          <a:lstStyle/>
          <a:p>
            <a:r>
              <a:rPr lang="en-US" dirty="0" smtClean="0"/>
              <a:t>New mm-wave diagnostics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80686869"/>
                  </p:ext>
                </p:extLst>
              </p:nvPr>
            </p:nvGraphicFramePr>
            <p:xfrm>
              <a:off x="114300" y="685800"/>
              <a:ext cx="8915400" cy="5869190"/>
            </p:xfrm>
            <a:graphic>
              <a:graphicData uri="http://schemas.openxmlformats.org/drawingml/2006/table">
                <a:tbl>
                  <a:tblPr firstRow="1" firstCol="1" bandRow="1" bandCol="1">
                    <a:tableStyleId>{5C22544A-7EE6-4342-B048-85BDC9FD1C3A}</a:tableStyleId>
                  </a:tblPr>
                  <a:tblGrid>
                    <a:gridCol w="2201751"/>
                    <a:gridCol w="4196031"/>
                    <a:gridCol w="2517618"/>
                  </a:tblGrid>
                  <a:tr h="474415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 smtClean="0">
                              <a:effectLst/>
                            </a:rPr>
                            <a:t>Diagnostic</a:t>
                          </a:r>
                          <a:endParaRPr lang="en-US" sz="1600" dirty="0">
                            <a:effectLst/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Measurement Importance</a:t>
                          </a:r>
                          <a:endParaRPr lang="en-US" sz="1600" dirty="0">
                            <a:effectLst/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effectLst/>
                            </a:rPr>
                            <a:t>NSTX-U </a:t>
                          </a:r>
                        </a:p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effectLst/>
                            </a:rPr>
                            <a:t>Topical Science Groups</a:t>
                          </a:r>
                          <a:endParaRPr lang="en-US" sz="1600">
                            <a:effectLst/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1172353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 smtClean="0">
                              <a:effectLst/>
                            </a:rPr>
                            <a:t>Cross </a:t>
                          </a:r>
                          <a:r>
                            <a:rPr lang="en-US" sz="1600" dirty="0">
                              <a:effectLst/>
                            </a:rPr>
                            <a:t>Polarization Scattering (CPS</a:t>
                          </a:r>
                          <a:r>
                            <a:rPr lang="en-US" sz="1600" dirty="0" smtClean="0">
                              <a:effectLst/>
                            </a:rPr>
                            <a:t>)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effectLst/>
                            </a:rPr>
                            <a:t>Measurement of magnetic fluctuations critically important in high beta NSTX-U  </a:t>
                          </a:r>
                        </a:p>
                        <a:p>
                          <a:pPr marL="342900" marR="0" lvl="0" indent="-34290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Font typeface="Symbol" charset="2"/>
                            <a:buChar char=""/>
                          </a:pPr>
                          <a:r>
                            <a:rPr lang="en-US" sz="1600">
                              <a:effectLst/>
                            </a:rPr>
                            <a:t>Currently </a:t>
                          </a:r>
                          <a:r>
                            <a:rPr lang="en-US" sz="1600" u="sng">
                              <a:effectLst/>
                            </a:rPr>
                            <a:t>no</a:t>
                          </a:r>
                          <a:r>
                            <a:rPr lang="en-US" sz="1600">
                              <a:effectLst/>
                            </a:rPr>
                            <a:t> local </a:t>
                          </a:r>
                          <a14:m>
                            <m:oMath xmlns:m="http://schemas.openxmlformats.org/officeDocument/2006/math">
                              <m:acc>
                                <m:accPr>
                                  <m:chr m:val="̃"/>
                                  <m:ctrlPr>
                                    <a:rPr lang="en-US" sz="1600" i="1">
                                      <a:effectLst/>
                                      <a:latin typeface="Cambria Math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>
                                      <a:effectLst/>
                                      <a:latin typeface="Cambria Math" charset="0"/>
                                    </a:rPr>
                                    <m:t>𝐵</m:t>
                                  </m:r>
                                </m:e>
                              </m:acc>
                              <m:r>
                                <a:rPr lang="en-US" sz="1600">
                                  <a:effectLst/>
                                  <a:latin typeface="Cambria Math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en-US" sz="1600">
                              <a:effectLst/>
                            </a:rPr>
                            <a:t>in core</a:t>
                          </a:r>
                        </a:p>
                        <a:p>
                          <a:pPr marL="342900" marR="0" lvl="0" indent="-34290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Font typeface="Symbol" charset="2"/>
                            <a:buChar char=""/>
                          </a:pPr>
                          <a:r>
                            <a:rPr lang="en-US" sz="1600">
                              <a:effectLst/>
                            </a:rPr>
                            <a:t>Provides: four-channels of relative </a:t>
                          </a:r>
                          <a14:m>
                            <m:oMath xmlns:m="http://schemas.openxmlformats.org/officeDocument/2006/math">
                              <m:acc>
                                <m:accPr>
                                  <m:chr m:val="̃"/>
                                  <m:ctrlPr>
                                    <a:rPr lang="en-US" sz="1600" i="1">
                                      <a:effectLst/>
                                      <a:latin typeface="Cambria Math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>
                                      <a:effectLst/>
                                      <a:latin typeface="Cambria Math" charset="0"/>
                                    </a:rPr>
                                    <m:t>𝐵</m:t>
                                  </m:r>
                                </m:e>
                              </m:acc>
                              <m:r>
                                <a:rPr lang="en-US" sz="1600">
                                  <a:effectLst/>
                                  <a:latin typeface="Cambria Math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en-US" sz="1600">
                              <a:effectLst/>
                            </a:rPr>
                            <a:t>(r), and frequency spectra</a:t>
                          </a:r>
                          <a:endParaRPr lang="en-US" sz="1600">
                            <a:effectLst/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342900" marR="0" lvl="0" indent="-34290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Font typeface="Symbol" charset="2"/>
                            <a:buChar char=""/>
                          </a:pPr>
                          <a:r>
                            <a:rPr lang="en-US" sz="1600">
                              <a:effectLst/>
                            </a:rPr>
                            <a:t>Transport and Turbulence</a:t>
                          </a:r>
                        </a:p>
                        <a:p>
                          <a:pPr marL="342900" marR="0" lvl="0" indent="-34290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Font typeface="Symbol" charset="2"/>
                            <a:buChar char=""/>
                          </a:pPr>
                          <a:r>
                            <a:rPr lang="en-US" sz="1600">
                              <a:effectLst/>
                            </a:rPr>
                            <a:t>Energetic particles</a:t>
                          </a:r>
                          <a:endParaRPr lang="en-US" sz="1600">
                            <a:effectLst/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1313766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 smtClean="0">
                              <a:solidFill>
                                <a:schemeClr val="tx1"/>
                              </a:solidFill>
                              <a:effectLst/>
                            </a:rPr>
                            <a:t>Core </a:t>
                          </a:r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effectLst/>
                            </a:rPr>
                            <a:t>DBS Doppler </a:t>
                          </a:r>
                          <a:r>
                            <a:rPr lang="en-US" sz="1600" dirty="0" smtClean="0">
                              <a:solidFill>
                                <a:schemeClr val="tx1"/>
                              </a:solidFill>
                              <a:effectLst/>
                            </a:rPr>
                            <a:t>Backscattering</a:t>
                          </a:r>
                        </a:p>
                      </a:txBody>
                      <a:tcPr marL="68580" marR="68580" marT="0" marB="0" anchor="ctr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Intermediate-k </a:t>
                          </a:r>
                          <a:r>
                            <a:rPr lang="en-US" sz="1600" dirty="0" err="1">
                              <a:effectLst/>
                            </a:rPr>
                            <a:t>ñ</a:t>
                          </a:r>
                          <a:r>
                            <a:rPr lang="en-US" sz="1600" dirty="0">
                              <a:effectLst/>
                            </a:rPr>
                            <a:t>, flows, GAMs, core</a:t>
                          </a:r>
                        </a:p>
                        <a:p>
                          <a:pPr marL="342900" marR="0" lvl="0" indent="-34290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Font typeface="Symbol" charset="2"/>
                            <a:buChar char=""/>
                          </a:pPr>
                          <a:r>
                            <a:rPr lang="en-US" sz="1600" u="sng" dirty="0">
                              <a:effectLst/>
                            </a:rPr>
                            <a:t>Fills </a:t>
                          </a:r>
                          <a:r>
                            <a:rPr lang="en-US" sz="1600" u="sng" dirty="0" smtClean="0">
                              <a:effectLst/>
                            </a:rPr>
                            <a:t>gap</a:t>
                          </a:r>
                          <a:r>
                            <a:rPr lang="en-US" sz="1600" dirty="0" smtClean="0">
                              <a:effectLst/>
                            </a:rPr>
                            <a:t> </a:t>
                          </a:r>
                          <a:r>
                            <a:rPr lang="en-US" sz="1600" dirty="0">
                              <a:effectLst/>
                            </a:rPr>
                            <a:t>in k-space between BES and high-k scattering</a:t>
                          </a:r>
                        </a:p>
                        <a:p>
                          <a:pPr marL="342900" marR="0" lvl="0" indent="-34290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Font typeface="Symbol" charset="2"/>
                            <a:buChar char=""/>
                          </a:pPr>
                          <a:r>
                            <a:rPr lang="en-US" sz="1600" dirty="0">
                              <a:effectLst/>
                            </a:rPr>
                            <a:t>Provides: four-channels relative </a:t>
                          </a:r>
                          <a:r>
                            <a:rPr lang="en-US" sz="1600" dirty="0" err="1">
                              <a:effectLst/>
                            </a:rPr>
                            <a:t>ñ</a:t>
                          </a:r>
                          <a:r>
                            <a:rPr lang="en-US" sz="1600" dirty="0">
                              <a:effectLst/>
                            </a:rPr>
                            <a:t>(r),  ExB </a:t>
                          </a:r>
                          <a:r>
                            <a:rPr lang="en-US" sz="1600" u="sng" dirty="0">
                              <a:effectLst/>
                            </a:rPr>
                            <a:t>flows and sheared flows</a:t>
                          </a:r>
                          <a:r>
                            <a:rPr lang="en-US" sz="1600" dirty="0">
                              <a:effectLst/>
                            </a:rPr>
                            <a:t> (no NBI necessary), frequency spectra, wavenumber spectra</a:t>
                          </a:r>
                          <a:endParaRPr lang="en-US" sz="1600" dirty="0">
                            <a:effectLst/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342900" marR="0" lvl="0" indent="-34290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Font typeface="Symbol" charset="2"/>
                            <a:buChar char=""/>
                          </a:pPr>
                          <a:r>
                            <a:rPr lang="en-US" sz="1600" dirty="0">
                              <a:effectLst/>
                            </a:rPr>
                            <a:t>Transport and Turbulence</a:t>
                          </a:r>
                        </a:p>
                        <a:p>
                          <a:pPr marL="342900" marR="0" lvl="0" indent="-34290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Font typeface="Symbol" charset="2"/>
                            <a:buChar char=""/>
                          </a:pPr>
                          <a:r>
                            <a:rPr lang="en-US" sz="1600" dirty="0">
                              <a:effectLst/>
                            </a:rPr>
                            <a:t>Energetic particles</a:t>
                          </a:r>
                          <a:endParaRPr lang="en-US" sz="1600" dirty="0">
                            <a:effectLst/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</a:tr>
                  <a:tr h="1313766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 smtClean="0">
                              <a:effectLst/>
                            </a:rPr>
                            <a:t>Edge </a:t>
                          </a:r>
                          <a:r>
                            <a:rPr lang="en-US" sz="1600" dirty="0">
                              <a:effectLst/>
                            </a:rPr>
                            <a:t>DBS Doppler Backscattering</a:t>
                          </a:r>
                        </a:p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 </a:t>
                          </a:r>
                        </a:p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 smtClean="0"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(future)</a:t>
                          </a:r>
                          <a:endParaRPr lang="en-US" sz="1600" dirty="0">
                            <a:effectLst/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Edge/pedestal </a:t>
                          </a:r>
                          <a:r>
                            <a:rPr lang="en-US" sz="1600" dirty="0" err="1">
                              <a:effectLst/>
                            </a:rPr>
                            <a:t>int</a:t>
                          </a:r>
                          <a:r>
                            <a:rPr lang="en-US" sz="1600" dirty="0">
                              <a:effectLst/>
                            </a:rPr>
                            <a:t>-k </a:t>
                          </a:r>
                          <a:r>
                            <a:rPr lang="en-US" sz="1600" dirty="0" err="1">
                              <a:effectLst/>
                            </a:rPr>
                            <a:t>ñ</a:t>
                          </a:r>
                          <a:r>
                            <a:rPr lang="en-US" sz="1600" dirty="0">
                              <a:effectLst/>
                            </a:rPr>
                            <a:t>, zonal flows, GAMs</a:t>
                          </a:r>
                        </a:p>
                        <a:p>
                          <a:pPr marL="342900" marR="0" lvl="0" indent="-34290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Font typeface="Symbol" charset="2"/>
                            <a:buChar char=""/>
                          </a:pPr>
                          <a:r>
                            <a:rPr lang="en-US" sz="1600" u="sng" dirty="0">
                              <a:effectLst/>
                            </a:rPr>
                            <a:t>Fills </a:t>
                          </a:r>
                          <a:r>
                            <a:rPr lang="en-US" sz="1600" u="sng" dirty="0" smtClean="0">
                              <a:effectLst/>
                            </a:rPr>
                            <a:t>gap</a:t>
                          </a:r>
                          <a:r>
                            <a:rPr lang="en-US" sz="1600" dirty="0" smtClean="0">
                              <a:effectLst/>
                            </a:rPr>
                            <a:t> </a:t>
                          </a:r>
                          <a:r>
                            <a:rPr lang="en-US" sz="1600" dirty="0">
                              <a:effectLst/>
                            </a:rPr>
                            <a:t>in k-space between BES and high-k scattering</a:t>
                          </a:r>
                        </a:p>
                        <a:p>
                          <a:pPr marL="342900" marR="0" lvl="0" indent="-34290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Font typeface="Symbol" charset="2"/>
                            <a:buChar char=""/>
                          </a:pPr>
                          <a:r>
                            <a:rPr lang="en-US" sz="1600" dirty="0">
                              <a:effectLst/>
                            </a:rPr>
                            <a:t>Provides: 8-channels </a:t>
                          </a:r>
                          <a:r>
                            <a:rPr lang="en-US" sz="1600" dirty="0" err="1">
                              <a:effectLst/>
                            </a:rPr>
                            <a:t>ñ</a:t>
                          </a:r>
                          <a:r>
                            <a:rPr lang="en-US" sz="1600" dirty="0">
                              <a:effectLst/>
                            </a:rPr>
                            <a:t>(r), </a:t>
                          </a:r>
                          <a:r>
                            <a:rPr lang="en-US" sz="1600" u="sng" dirty="0">
                              <a:effectLst/>
                            </a:rPr>
                            <a:t>flows and sheared flows,</a:t>
                          </a:r>
                          <a:r>
                            <a:rPr lang="en-US" sz="1600" dirty="0">
                              <a:effectLst/>
                            </a:rPr>
                            <a:t> GAM/zonal flows related to H-mode and L-H transition </a:t>
                          </a:r>
                          <a:endParaRPr lang="en-US" sz="1600" dirty="0">
                            <a:effectLst/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342900" marR="0" lvl="0" indent="-34290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Font typeface="Symbol" charset="2"/>
                            <a:buChar char=""/>
                          </a:pPr>
                          <a:r>
                            <a:rPr lang="en-US" sz="1600" dirty="0">
                              <a:effectLst/>
                            </a:rPr>
                            <a:t>Pedestal Structure and Control</a:t>
                          </a:r>
                        </a:p>
                        <a:p>
                          <a:pPr marL="342900" marR="0" lvl="0" indent="-34290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Font typeface="Symbol" charset="2"/>
                            <a:buChar char=""/>
                          </a:pPr>
                          <a:r>
                            <a:rPr lang="en-US" sz="1600" dirty="0">
                              <a:effectLst/>
                            </a:rPr>
                            <a:t>Transport and Turbulence</a:t>
                          </a:r>
                          <a:endParaRPr lang="en-US" sz="1600" dirty="0">
                            <a:effectLst/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983500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effectLst/>
                            </a:rPr>
                            <a:t>20 channel Reflectometer</a:t>
                          </a:r>
                        </a:p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effectLst/>
                            </a:rPr>
                            <a:t>4 New </a:t>
                          </a:r>
                          <a:r>
                            <a:rPr lang="en-US" sz="1600" dirty="0" smtClean="0">
                              <a:solidFill>
                                <a:schemeClr val="tx1"/>
                              </a:solidFill>
                              <a:effectLst/>
                            </a:rPr>
                            <a:t>channels</a:t>
                          </a:r>
                          <a:endParaRPr lang="en-US" sz="1600" dirty="0">
                            <a:solidFill>
                              <a:schemeClr val="tx1"/>
                            </a:solidFill>
                            <a:effectLst/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AE mode structure, surface displacement,  20-channels covering edge to  high density core</a:t>
                          </a:r>
                          <a:endParaRPr lang="en-US" sz="1600" dirty="0">
                            <a:effectLst/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342900" marR="0" lvl="0" indent="-34290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Font typeface="Symbol" charset="2"/>
                            <a:buChar char=""/>
                          </a:pPr>
                          <a:r>
                            <a:rPr lang="en-US" sz="1600" dirty="0">
                              <a:effectLst/>
                            </a:rPr>
                            <a:t>Energetic particles</a:t>
                          </a:r>
                        </a:p>
                        <a:p>
                          <a:pPr marL="342900" marR="0" lvl="0" indent="-34290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Font typeface="Symbol" charset="2"/>
                            <a:buChar char=""/>
                          </a:pPr>
                          <a:r>
                            <a:rPr lang="en-US" sz="1600" dirty="0">
                              <a:effectLst/>
                            </a:rPr>
                            <a:t>Transport and Turbulence</a:t>
                          </a:r>
                          <a:endParaRPr lang="en-US" sz="1600" dirty="0">
                            <a:effectLst/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80686869"/>
                  </p:ext>
                </p:extLst>
              </p:nvPr>
            </p:nvGraphicFramePr>
            <p:xfrm>
              <a:off x="114300" y="685800"/>
              <a:ext cx="8915400" cy="5869190"/>
            </p:xfrm>
            <a:graphic>
              <a:graphicData uri="http://schemas.openxmlformats.org/drawingml/2006/table">
                <a:tbl>
                  <a:tblPr firstRow="1" firstCol="1" bandRow="1" bandCol="1">
                    <a:tableStyleId>{5C22544A-7EE6-4342-B048-85BDC9FD1C3A}</a:tableStyleId>
                  </a:tblPr>
                  <a:tblGrid>
                    <a:gridCol w="2201751"/>
                    <a:gridCol w="4196031"/>
                    <a:gridCol w="2517618"/>
                  </a:tblGrid>
                  <a:tr h="487680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 smtClean="0">
                              <a:effectLst/>
                            </a:rPr>
                            <a:t>Diagnostic</a:t>
                          </a:r>
                          <a:endParaRPr lang="en-US" sz="1600" dirty="0">
                            <a:effectLst/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Measurement Importance</a:t>
                          </a:r>
                          <a:endParaRPr lang="en-US" sz="1600" dirty="0">
                            <a:effectLst/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effectLst/>
                            </a:rPr>
                            <a:t>NSTX-U </a:t>
                          </a:r>
                        </a:p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effectLst/>
                            </a:rPr>
                            <a:t>Topical Science Groups</a:t>
                          </a:r>
                          <a:endParaRPr lang="en-US" sz="1600">
                            <a:effectLst/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1228090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 smtClean="0">
                              <a:effectLst/>
                            </a:rPr>
                            <a:t>Cross </a:t>
                          </a:r>
                          <a:r>
                            <a:rPr lang="en-US" sz="1600" dirty="0">
                              <a:effectLst/>
                            </a:rPr>
                            <a:t>Polarization Scattering (CPS</a:t>
                          </a:r>
                          <a:r>
                            <a:rPr lang="en-US" sz="1600" dirty="0" smtClean="0">
                              <a:effectLst/>
                            </a:rPr>
                            <a:t>)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 rotWithShape="0">
                          <a:blip r:embed="rId2"/>
                          <a:stretch>
                            <a:fillRect l="-52685" t="-44554" r="-60522" b="-33861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342900" marR="0" lvl="0" indent="-34290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Font typeface="Symbol" charset="2"/>
                            <a:buChar char=""/>
                          </a:pPr>
                          <a:r>
                            <a:rPr lang="en-US" sz="1600">
                              <a:effectLst/>
                            </a:rPr>
                            <a:t>Transport and Turbulence</a:t>
                          </a:r>
                        </a:p>
                        <a:p>
                          <a:pPr marL="342900" marR="0" lvl="0" indent="-34290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Font typeface="Symbol" charset="2"/>
                            <a:buChar char=""/>
                          </a:pPr>
                          <a:r>
                            <a:rPr lang="en-US" sz="1600">
                              <a:effectLst/>
                            </a:rPr>
                            <a:t>Energetic particles</a:t>
                          </a:r>
                          <a:endParaRPr lang="en-US" sz="1600">
                            <a:effectLst/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1706880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 smtClean="0">
                              <a:solidFill>
                                <a:schemeClr val="tx1"/>
                              </a:solidFill>
                              <a:effectLst/>
                            </a:rPr>
                            <a:t>Core </a:t>
                          </a:r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effectLst/>
                            </a:rPr>
                            <a:t>DBS Doppler </a:t>
                          </a:r>
                          <a:r>
                            <a:rPr lang="en-US" sz="1600" dirty="0" smtClean="0">
                              <a:solidFill>
                                <a:schemeClr val="tx1"/>
                              </a:solidFill>
                              <a:effectLst/>
                            </a:rPr>
                            <a:t>Backscattering</a:t>
                          </a:r>
                        </a:p>
                      </a:txBody>
                      <a:tcPr marL="68580" marR="68580" marT="0" marB="0" anchor="ctr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Intermediate-k </a:t>
                          </a:r>
                          <a:r>
                            <a:rPr lang="en-US" sz="1600" dirty="0" err="1">
                              <a:effectLst/>
                            </a:rPr>
                            <a:t>ñ</a:t>
                          </a:r>
                          <a:r>
                            <a:rPr lang="en-US" sz="1600" dirty="0">
                              <a:effectLst/>
                            </a:rPr>
                            <a:t>, flows, GAMs, core</a:t>
                          </a:r>
                        </a:p>
                        <a:p>
                          <a:pPr marL="342900" marR="0" lvl="0" indent="-34290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Font typeface="Symbol" charset="2"/>
                            <a:buChar char=""/>
                          </a:pPr>
                          <a:r>
                            <a:rPr lang="en-US" sz="1600" u="sng" dirty="0">
                              <a:effectLst/>
                            </a:rPr>
                            <a:t>Fills </a:t>
                          </a:r>
                          <a:r>
                            <a:rPr lang="en-US" sz="1600" u="sng" dirty="0" smtClean="0">
                              <a:effectLst/>
                            </a:rPr>
                            <a:t>gap</a:t>
                          </a:r>
                          <a:r>
                            <a:rPr lang="en-US" sz="1600" dirty="0" smtClean="0">
                              <a:effectLst/>
                            </a:rPr>
                            <a:t> </a:t>
                          </a:r>
                          <a:r>
                            <a:rPr lang="en-US" sz="1600" dirty="0">
                              <a:effectLst/>
                            </a:rPr>
                            <a:t>in k-space between BES and high-k scattering</a:t>
                          </a:r>
                        </a:p>
                        <a:p>
                          <a:pPr marL="342900" marR="0" lvl="0" indent="-34290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Font typeface="Symbol" charset="2"/>
                            <a:buChar char=""/>
                          </a:pPr>
                          <a:r>
                            <a:rPr lang="en-US" sz="1600" dirty="0">
                              <a:effectLst/>
                            </a:rPr>
                            <a:t>Provides: four-channels relative </a:t>
                          </a:r>
                          <a:r>
                            <a:rPr lang="en-US" sz="1600" dirty="0" err="1">
                              <a:effectLst/>
                            </a:rPr>
                            <a:t>ñ</a:t>
                          </a:r>
                          <a:r>
                            <a:rPr lang="en-US" sz="1600" dirty="0">
                              <a:effectLst/>
                            </a:rPr>
                            <a:t>(r),  ExB </a:t>
                          </a:r>
                          <a:r>
                            <a:rPr lang="en-US" sz="1600" u="sng" dirty="0">
                              <a:effectLst/>
                            </a:rPr>
                            <a:t>flows and sheared flows</a:t>
                          </a:r>
                          <a:r>
                            <a:rPr lang="en-US" sz="1600" dirty="0">
                              <a:effectLst/>
                            </a:rPr>
                            <a:t> (no NBI necessary), frequency spectra, wavenumber spectra</a:t>
                          </a:r>
                          <a:endParaRPr lang="en-US" sz="1600" dirty="0">
                            <a:effectLst/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342900" marR="0" lvl="0" indent="-34290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Font typeface="Symbol" charset="2"/>
                            <a:buChar char=""/>
                          </a:pPr>
                          <a:r>
                            <a:rPr lang="en-US" sz="1600" dirty="0">
                              <a:effectLst/>
                            </a:rPr>
                            <a:t>Transport and Turbulence</a:t>
                          </a:r>
                        </a:p>
                        <a:p>
                          <a:pPr marL="342900" marR="0" lvl="0" indent="-34290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Font typeface="Symbol" charset="2"/>
                            <a:buChar char=""/>
                          </a:pPr>
                          <a:r>
                            <a:rPr lang="en-US" sz="1600" dirty="0">
                              <a:effectLst/>
                            </a:rPr>
                            <a:t>Energetic particles</a:t>
                          </a:r>
                          <a:endParaRPr lang="en-US" sz="1600" dirty="0">
                            <a:effectLst/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</a:tr>
                  <a:tr h="1463040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 smtClean="0">
                              <a:effectLst/>
                            </a:rPr>
                            <a:t>Edge </a:t>
                          </a:r>
                          <a:r>
                            <a:rPr lang="en-US" sz="1600" dirty="0">
                              <a:effectLst/>
                            </a:rPr>
                            <a:t>DBS Doppler Backscattering</a:t>
                          </a:r>
                        </a:p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 </a:t>
                          </a:r>
                        </a:p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 smtClean="0"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(future)</a:t>
                          </a:r>
                          <a:endParaRPr lang="en-US" sz="1600" dirty="0">
                            <a:effectLst/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Edge/pedestal </a:t>
                          </a:r>
                          <a:r>
                            <a:rPr lang="en-US" sz="1600" dirty="0" err="1">
                              <a:effectLst/>
                            </a:rPr>
                            <a:t>int</a:t>
                          </a:r>
                          <a:r>
                            <a:rPr lang="en-US" sz="1600" dirty="0">
                              <a:effectLst/>
                            </a:rPr>
                            <a:t>-k </a:t>
                          </a:r>
                          <a:r>
                            <a:rPr lang="en-US" sz="1600" dirty="0" err="1">
                              <a:effectLst/>
                            </a:rPr>
                            <a:t>ñ</a:t>
                          </a:r>
                          <a:r>
                            <a:rPr lang="en-US" sz="1600" dirty="0">
                              <a:effectLst/>
                            </a:rPr>
                            <a:t>, zonal flows, GAMs</a:t>
                          </a:r>
                        </a:p>
                        <a:p>
                          <a:pPr marL="342900" marR="0" lvl="0" indent="-34290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Font typeface="Symbol" charset="2"/>
                            <a:buChar char=""/>
                          </a:pPr>
                          <a:r>
                            <a:rPr lang="en-US" sz="1600" u="sng" dirty="0">
                              <a:effectLst/>
                            </a:rPr>
                            <a:t>Fills </a:t>
                          </a:r>
                          <a:r>
                            <a:rPr lang="en-US" sz="1600" u="sng" dirty="0" smtClean="0">
                              <a:effectLst/>
                            </a:rPr>
                            <a:t>gap</a:t>
                          </a:r>
                          <a:r>
                            <a:rPr lang="en-US" sz="1600" dirty="0" smtClean="0">
                              <a:effectLst/>
                            </a:rPr>
                            <a:t> </a:t>
                          </a:r>
                          <a:r>
                            <a:rPr lang="en-US" sz="1600" dirty="0">
                              <a:effectLst/>
                            </a:rPr>
                            <a:t>in k-space between BES and high-k scattering</a:t>
                          </a:r>
                        </a:p>
                        <a:p>
                          <a:pPr marL="342900" marR="0" lvl="0" indent="-34290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Font typeface="Symbol" charset="2"/>
                            <a:buChar char=""/>
                          </a:pPr>
                          <a:r>
                            <a:rPr lang="en-US" sz="1600" dirty="0">
                              <a:effectLst/>
                            </a:rPr>
                            <a:t>Provides: 8-channels </a:t>
                          </a:r>
                          <a:r>
                            <a:rPr lang="en-US" sz="1600" dirty="0" err="1">
                              <a:effectLst/>
                            </a:rPr>
                            <a:t>ñ</a:t>
                          </a:r>
                          <a:r>
                            <a:rPr lang="en-US" sz="1600" dirty="0">
                              <a:effectLst/>
                            </a:rPr>
                            <a:t>(r), </a:t>
                          </a:r>
                          <a:r>
                            <a:rPr lang="en-US" sz="1600" u="sng" dirty="0">
                              <a:effectLst/>
                            </a:rPr>
                            <a:t>flows and sheared flows,</a:t>
                          </a:r>
                          <a:r>
                            <a:rPr lang="en-US" sz="1600" dirty="0">
                              <a:effectLst/>
                            </a:rPr>
                            <a:t> GAM/zonal flows related to H-mode and L-H transition </a:t>
                          </a:r>
                          <a:endParaRPr lang="en-US" sz="1600" dirty="0">
                            <a:effectLst/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342900" marR="0" lvl="0" indent="-34290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Font typeface="Symbol" charset="2"/>
                            <a:buChar char=""/>
                          </a:pPr>
                          <a:r>
                            <a:rPr lang="en-US" sz="1600" dirty="0">
                              <a:effectLst/>
                            </a:rPr>
                            <a:t>Pedestal Structure and Control</a:t>
                          </a:r>
                        </a:p>
                        <a:p>
                          <a:pPr marL="342900" marR="0" lvl="0" indent="-34290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Font typeface="Symbol" charset="2"/>
                            <a:buChar char=""/>
                          </a:pPr>
                          <a:r>
                            <a:rPr lang="en-US" sz="1600" dirty="0">
                              <a:effectLst/>
                            </a:rPr>
                            <a:t>Transport and Turbulence</a:t>
                          </a:r>
                          <a:endParaRPr lang="en-US" sz="1600" dirty="0">
                            <a:effectLst/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983500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effectLst/>
                            </a:rPr>
                            <a:t>20 channel Reflectometer</a:t>
                          </a:r>
                        </a:p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effectLst/>
                            </a:rPr>
                            <a:t>4 New </a:t>
                          </a:r>
                          <a:r>
                            <a:rPr lang="en-US" sz="1600" dirty="0" smtClean="0">
                              <a:solidFill>
                                <a:schemeClr val="tx1"/>
                              </a:solidFill>
                              <a:effectLst/>
                            </a:rPr>
                            <a:t>channels</a:t>
                          </a:r>
                          <a:endParaRPr lang="en-US" sz="1600" dirty="0">
                            <a:solidFill>
                              <a:schemeClr val="tx1"/>
                            </a:solidFill>
                            <a:effectLst/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AE mode structure, surface displacement,  20-channels covering edge to  high density core</a:t>
                          </a:r>
                          <a:endParaRPr lang="en-US" sz="1600" dirty="0">
                            <a:effectLst/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342900" marR="0" lvl="0" indent="-34290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Font typeface="Symbol" charset="2"/>
                            <a:buChar char=""/>
                          </a:pPr>
                          <a:r>
                            <a:rPr lang="en-US" sz="1600" dirty="0">
                              <a:effectLst/>
                            </a:rPr>
                            <a:t>Energetic particles</a:t>
                          </a:r>
                        </a:p>
                        <a:p>
                          <a:pPr marL="342900" marR="0" lvl="0" indent="-34290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Font typeface="Symbol" charset="2"/>
                            <a:buChar char=""/>
                          </a:pPr>
                          <a:r>
                            <a:rPr lang="en-US" sz="1600" dirty="0">
                              <a:effectLst/>
                            </a:rPr>
                            <a:t>Transport and Turbulence</a:t>
                          </a:r>
                          <a:endParaRPr lang="en-US" sz="1600" dirty="0">
                            <a:effectLst/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0880094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11342" cy="96012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New four-channel </a:t>
            </a:r>
            <a:r>
              <a:rPr lang="en-US" sz="2800" dirty="0" smtClean="0"/>
              <a:t>high-frequency DBS/reflectometer/CPS system probes high densities on NSTX-U</a:t>
            </a:r>
            <a:endParaRPr lang="en-US" sz="2800" dirty="0"/>
          </a:p>
        </p:txBody>
      </p:sp>
      <p:sp>
        <p:nvSpPr>
          <p:cNvPr id="19" name="TextBox 18"/>
          <p:cNvSpPr txBox="1"/>
          <p:nvPr/>
        </p:nvSpPr>
        <p:spPr>
          <a:xfrm>
            <a:off x="-404109" y="5912744"/>
            <a:ext cx="1846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600" dirty="0"/>
          </a:p>
        </p:txBody>
      </p:sp>
      <p:pic>
        <p:nvPicPr>
          <p:cNvPr id="13" name="Picture 1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448" y="1105619"/>
            <a:ext cx="6120445" cy="457489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342899" y="5674730"/>
            <a:ext cx="8425542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lvl="1" indent="-342900">
              <a:buFont typeface="Arial"/>
              <a:buChar char="•"/>
            </a:pPr>
            <a:r>
              <a:rPr lang="en-US" sz="2000" dirty="0"/>
              <a:t>Expands existing fluctuation reflectometer (from 16 to 20 channels</a:t>
            </a:r>
            <a:r>
              <a:rPr lang="en-US" sz="2000" dirty="0" smtClean="0"/>
              <a:t>)</a:t>
            </a:r>
          </a:p>
          <a:p>
            <a:pPr marL="342900" lvl="1" indent="-342900">
              <a:buFont typeface="Arial"/>
              <a:buChar char="•"/>
            </a:pPr>
            <a:r>
              <a:rPr lang="en-US" sz="2000" dirty="0" smtClean="0"/>
              <a:t>81, 82.5, 85.5, and 87 GHz as shown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4069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Example DBS and CPS results from other machines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7254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8187" y="1133512"/>
            <a:ext cx="4705753" cy="33646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3999" cy="762000"/>
          </a:xfrm>
        </p:spPr>
        <p:txBody>
          <a:bodyPr>
            <a:noAutofit/>
          </a:bodyPr>
          <a:lstStyle/>
          <a:p>
            <a:r>
              <a:rPr lang="en-US" sz="2600" dirty="0" smtClean="0"/>
              <a:t>Multi-channel DBS for </a:t>
            </a:r>
            <a:r>
              <a:rPr lang="en-US" sz="2600" dirty="0" err="1" smtClean="0"/>
              <a:t>int</a:t>
            </a:r>
            <a:r>
              <a:rPr lang="en-US" sz="2600" dirty="0" smtClean="0"/>
              <a:t>-k ñ, flow</a:t>
            </a:r>
            <a:r>
              <a:rPr lang="en-US" sz="2600" dirty="0"/>
              <a:t>, </a:t>
            </a:r>
            <a:r>
              <a:rPr lang="en-US" sz="2600" dirty="0" smtClean="0"/>
              <a:t>and ExB velocity</a:t>
            </a:r>
            <a:endParaRPr lang="en-US" sz="2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05" y="3766457"/>
            <a:ext cx="4605095" cy="2558143"/>
          </a:xfrm>
          <a:noFill/>
        </p:spPr>
        <p:txBody>
          <a:bodyPr>
            <a:noAutofit/>
          </a:bodyPr>
          <a:lstStyle/>
          <a:p>
            <a:r>
              <a:rPr lang="en-US" sz="2000" dirty="0" err="1"/>
              <a:t>k</a:t>
            </a:r>
            <a:r>
              <a:rPr lang="en-US" sz="2000" baseline="-25000" dirty="0" err="1">
                <a:sym typeface="Symbol"/>
              </a:rPr>
              <a:t>θ</a:t>
            </a:r>
            <a:r>
              <a:rPr lang="en-US" sz="2000" dirty="0" err="1">
                <a:sym typeface="Symbol"/>
              </a:rPr>
              <a:t>ρ</a:t>
            </a:r>
            <a:r>
              <a:rPr lang="en-US" sz="2000" baseline="-25000" dirty="0" err="1"/>
              <a:t>s</a:t>
            </a:r>
            <a:r>
              <a:rPr lang="en-US" sz="2000" dirty="0"/>
              <a:t> ~ 0.5–10</a:t>
            </a:r>
            <a:r>
              <a:rPr lang="en-US" sz="2000" dirty="0" smtClean="0"/>
              <a:t>, and typical spatial </a:t>
            </a:r>
            <a:r>
              <a:rPr lang="en-US" sz="2000" dirty="0"/>
              <a:t>and temporal resolutions </a:t>
            </a:r>
            <a:r>
              <a:rPr lang="en-US" sz="2000" dirty="0">
                <a:sym typeface="Symbol"/>
              </a:rPr>
              <a:t>Δ</a:t>
            </a:r>
            <a:r>
              <a:rPr lang="en-US" sz="2000" dirty="0"/>
              <a:t>r≤1 cm and </a:t>
            </a:r>
            <a:r>
              <a:rPr lang="en-US" sz="2000" dirty="0">
                <a:sym typeface="Symbol"/>
              </a:rPr>
              <a:t>Δ</a:t>
            </a:r>
            <a:r>
              <a:rPr lang="en-US" sz="2000" dirty="0"/>
              <a:t>t≤1</a:t>
            </a:r>
            <a:r>
              <a:rPr lang="en-US" sz="2000" dirty="0">
                <a:sym typeface="Symbol"/>
              </a:rPr>
              <a:t>μ</a:t>
            </a:r>
            <a:r>
              <a:rPr lang="en-US" sz="2000" dirty="0"/>
              <a:t>s</a:t>
            </a:r>
          </a:p>
          <a:p>
            <a:r>
              <a:rPr lang="en-US" sz="2000" dirty="0"/>
              <a:t>Fills wavenumber </a:t>
            </a:r>
            <a:r>
              <a:rPr lang="en-US" sz="2000" dirty="0" smtClean="0"/>
              <a:t>gap between </a:t>
            </a:r>
            <a:r>
              <a:rPr lang="en-US" sz="2000" dirty="0"/>
              <a:t>low-k BES and high-k </a:t>
            </a:r>
            <a:r>
              <a:rPr lang="en-US" sz="2000" dirty="0" smtClean="0"/>
              <a:t>forward scattering</a:t>
            </a:r>
            <a:r>
              <a:rPr lang="en-US" sz="2000" dirty="0"/>
              <a:t>. </a:t>
            </a:r>
          </a:p>
          <a:p>
            <a:r>
              <a:rPr lang="en-US" sz="2000" dirty="0" smtClean="0"/>
              <a:t>Directly </a:t>
            </a:r>
            <a:r>
              <a:rPr lang="en-US" sz="2000" dirty="0"/>
              <a:t>impacts testing and validation of </a:t>
            </a:r>
            <a:r>
              <a:rPr lang="en-US" sz="2000" dirty="0" smtClean="0"/>
              <a:t>codes/simulations</a:t>
            </a:r>
          </a:p>
          <a:p>
            <a:pPr marL="0" indent="0">
              <a:buNone/>
            </a:pPr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</p:txBody>
      </p:sp>
      <p:grpSp>
        <p:nvGrpSpPr>
          <p:cNvPr id="4" name="Group 3"/>
          <p:cNvGrpSpPr/>
          <p:nvPr/>
        </p:nvGrpSpPr>
        <p:grpSpPr>
          <a:xfrm>
            <a:off x="-228600" y="990617"/>
            <a:ext cx="4637313" cy="2666983"/>
            <a:chOff x="4495800" y="990617"/>
            <a:chExt cx="4637313" cy="2666983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17574" y="1133512"/>
              <a:ext cx="3657600" cy="1997450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5317574" y="3163619"/>
              <a:ext cx="3810000" cy="4939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dirty="0" smtClean="0"/>
                <a:t>3000               3500    	4000</a:t>
              </a:r>
            </a:p>
            <a:p>
              <a:pPr>
                <a:lnSpc>
                  <a:spcPct val="70000"/>
                </a:lnSpc>
              </a:pPr>
              <a:r>
                <a:rPr lang="en-US" dirty="0"/>
                <a:t>  </a:t>
              </a:r>
              <a:r>
                <a:rPr lang="en-US" dirty="0" smtClean="0"/>
                <a:t>                   time (</a:t>
              </a:r>
              <a:r>
                <a:rPr lang="en-US" dirty="0" err="1" smtClean="0"/>
                <a:t>ms</a:t>
              </a:r>
              <a:r>
                <a:rPr lang="en-US" dirty="0" smtClean="0"/>
                <a:t>)</a:t>
              </a:r>
              <a:endParaRPr lang="en-US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279474" y="1155717"/>
              <a:ext cx="38536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DBS </a:t>
              </a:r>
              <a:r>
                <a:rPr lang="en-US" dirty="0" err="1" smtClean="0">
                  <a:solidFill>
                    <a:schemeClr val="bg1"/>
                  </a:solidFill>
                </a:rPr>
                <a:t>int</a:t>
              </a:r>
              <a:r>
                <a:rPr lang="en-US" dirty="0" smtClean="0">
                  <a:solidFill>
                    <a:schemeClr val="bg1"/>
                  </a:solidFill>
                </a:rPr>
                <a:t>-k ñ, QH-mode torque ramp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063574" y="990617"/>
              <a:ext cx="313044" cy="24098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dirty="0" smtClean="0"/>
                <a:t>4</a:t>
              </a:r>
            </a:p>
            <a:p>
              <a:pPr>
                <a:lnSpc>
                  <a:spcPct val="120000"/>
                </a:lnSpc>
              </a:pPr>
              <a:endParaRPr lang="en-US" dirty="0"/>
            </a:p>
            <a:p>
              <a:pPr>
                <a:lnSpc>
                  <a:spcPct val="120000"/>
                </a:lnSpc>
              </a:pPr>
              <a:endParaRPr lang="en-US" dirty="0" smtClean="0"/>
            </a:p>
            <a:p>
              <a:pPr>
                <a:lnSpc>
                  <a:spcPct val="120000"/>
                </a:lnSpc>
              </a:pPr>
              <a:r>
                <a:rPr lang="en-US" dirty="0" smtClean="0"/>
                <a:t>2</a:t>
              </a:r>
            </a:p>
            <a:p>
              <a:pPr>
                <a:lnSpc>
                  <a:spcPct val="120000"/>
                </a:lnSpc>
              </a:pPr>
              <a:endParaRPr lang="en-US" dirty="0" smtClean="0"/>
            </a:p>
            <a:p>
              <a:pPr>
                <a:lnSpc>
                  <a:spcPct val="120000"/>
                </a:lnSpc>
              </a:pPr>
              <a:endParaRPr lang="en-US" dirty="0"/>
            </a:p>
            <a:p>
              <a:pPr>
                <a:lnSpc>
                  <a:spcPct val="120000"/>
                </a:lnSpc>
              </a:pPr>
              <a:r>
                <a:rPr lang="en-US" dirty="0" smtClean="0"/>
                <a:t>0</a:t>
              </a:r>
              <a:endParaRPr lang="en-US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495800" y="2085201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>
                  <a:rot lat="0" lon="0" rev="5400000"/>
                </a:camera>
                <a:lightRig rig="threePt" dir="t"/>
              </a:scene3d>
            </a:bodyPr>
            <a:lstStyle/>
            <a:p>
              <a:pPr>
                <a:lnSpc>
                  <a:spcPct val="60000"/>
                </a:lnSpc>
              </a:pPr>
              <a:r>
                <a:rPr lang="en-US" dirty="0" smtClean="0"/>
                <a:t>f (MHz)</a:t>
              </a:r>
              <a:endParaRPr lang="en-US" dirty="0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6642715" y="2521861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CPS </a:t>
            </a:r>
            <a:r>
              <a:rPr lang="en-US" b="1" dirty="0" err="1" smtClean="0"/>
              <a:t>B_tilde</a:t>
            </a:r>
            <a:endParaRPr lang="en-US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3200400" y="2667000"/>
            <a:ext cx="9877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DIII-D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029200" y="4498206"/>
            <a:ext cx="388620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000" dirty="0" smtClean="0">
                <a:solidFill>
                  <a:schemeClr val="tx1"/>
                </a:solidFill>
              </a:rPr>
              <a:t>First CPS on spherical tokamak, DBS </a:t>
            </a:r>
            <a:r>
              <a:rPr lang="en-US" sz="2000" dirty="0" err="1" smtClean="0">
                <a:solidFill>
                  <a:schemeClr val="tx1"/>
                </a:solidFill>
              </a:rPr>
              <a:t>ñ</a:t>
            </a:r>
            <a:r>
              <a:rPr lang="en-US" sz="2000" dirty="0" smtClean="0">
                <a:solidFill>
                  <a:schemeClr val="tx1"/>
                </a:solidFill>
              </a:rPr>
              <a:t> in deep core. </a:t>
            </a:r>
            <a:r>
              <a:rPr lang="en-US" sz="2000" dirty="0" smtClean="0"/>
              <a:t>Inter-ELM </a:t>
            </a:r>
            <a:r>
              <a:rPr lang="en-US" sz="2000" dirty="0" err="1" smtClean="0"/>
              <a:t>ñ</a:t>
            </a:r>
            <a:r>
              <a:rPr lang="en-US" sz="2000" dirty="0" smtClean="0"/>
              <a:t>, </a:t>
            </a:r>
            <a:r>
              <a:rPr lang="en-US" sz="2000" dirty="0" err="1" smtClean="0"/>
              <a:t>B_tilde</a:t>
            </a:r>
            <a:r>
              <a:rPr lang="en-US" sz="2000" dirty="0" smtClean="0"/>
              <a:t> behavior consistent with EM ETG [Hillesheim NF15]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836292" y="3541346"/>
            <a:ext cx="10567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MAST</a:t>
            </a:r>
            <a:endParaRPr lang="en-US" sz="24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5562600" y="160020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DBS </a:t>
            </a:r>
            <a:r>
              <a:rPr lang="en-US" b="1" dirty="0" err="1" smtClean="0"/>
              <a:t>ñ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76141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DBS can contribute significantly to discovery science and validating simulations/models</a:t>
            </a:r>
            <a:endParaRPr lang="en-US" dirty="0"/>
          </a:p>
        </p:txBody>
      </p:sp>
      <p:pic>
        <p:nvPicPr>
          <p:cNvPr id="9" name="Picture 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364162"/>
            <a:ext cx="5129680" cy="381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75462"/>
            <a:ext cx="3510520" cy="478253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/>
          <p:cNvSpPr txBox="1">
            <a:spLocks noChangeAspect="1"/>
          </p:cNvSpPr>
          <p:nvPr/>
        </p:nvSpPr>
        <p:spPr>
          <a:xfrm>
            <a:off x="2895" y="989189"/>
            <a:ext cx="3660026" cy="10772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1600" b="1" dirty="0">
                <a:latin typeface="Arial" charset="0"/>
                <a:ea typeface="Arial" charset="0"/>
                <a:cs typeface="Arial" charset="0"/>
              </a:rPr>
              <a:t>DBS </a:t>
            </a:r>
            <a:r>
              <a:rPr lang="en-US" sz="1600" b="1" dirty="0" err="1">
                <a:latin typeface="Arial" charset="0"/>
                <a:ea typeface="Arial" charset="0"/>
                <a:cs typeface="Arial" charset="0"/>
              </a:rPr>
              <a:t>ñ</a:t>
            </a:r>
            <a:r>
              <a:rPr lang="en-US" sz="1600" b="1" dirty="0">
                <a:latin typeface="Arial" charset="0"/>
                <a:ea typeface="Arial" charset="0"/>
                <a:cs typeface="Arial" charset="0"/>
              </a:rPr>
              <a:t> and </a:t>
            </a:r>
            <a:r>
              <a:rPr lang="en-US" sz="1600" b="1" dirty="0" smtClean="0">
                <a:latin typeface="Arial" charset="0"/>
                <a:ea typeface="Arial" charset="0"/>
                <a:cs typeface="Arial" charset="0"/>
              </a:rPr>
              <a:t>flow, DIII-D </a:t>
            </a:r>
            <a:r>
              <a:rPr lang="en-US" sz="1600" b="1" dirty="0" err="1" smtClean="0">
                <a:latin typeface="Arial" charset="0"/>
                <a:ea typeface="Arial" charset="0"/>
                <a:cs typeface="Arial" charset="0"/>
              </a:rPr>
              <a:t>RMP,</a:t>
            </a:r>
            <a:r>
              <a:rPr lang="en-US" sz="1600" b="1" dirty="0" err="1" smtClean="0">
                <a:latin typeface="Arial" charset="0"/>
                <a:ea typeface="Arial" charset="0"/>
                <a:cs typeface="Arial" charset="0"/>
                <a:sym typeface="Symbol" charset="2"/>
              </a:rPr>
              <a:t></a:t>
            </a:r>
            <a:r>
              <a:rPr lang="en-US" sz="1600" b="1" dirty="0" err="1">
                <a:latin typeface="Arial" charset="0"/>
                <a:ea typeface="Arial" charset="0"/>
                <a:cs typeface="Arial" charset="0"/>
              </a:rPr>
              <a:t>k</a:t>
            </a:r>
            <a:r>
              <a:rPr lang="en-US" sz="1600" b="1" dirty="0" smtClean="0">
                <a:latin typeface="Arial" charset="0"/>
                <a:ea typeface="Arial" charset="0"/>
                <a:cs typeface="Arial" charset="0"/>
                <a:sym typeface="Symbol" charset="2"/>
              </a:rPr>
              <a:t>, </a:t>
            </a:r>
            <a:r>
              <a:rPr lang="en-US" sz="1600" b="1" dirty="0" smtClean="0">
                <a:latin typeface="Arial" charset="0"/>
                <a:ea typeface="Arial" charset="0"/>
                <a:cs typeface="Arial" charset="0"/>
              </a:rPr>
              <a:t>At </a:t>
            </a:r>
            <a:r>
              <a:rPr lang="en-US" sz="1600" b="1" dirty="0">
                <a:latin typeface="Arial" charset="0"/>
                <a:ea typeface="Arial" charset="0"/>
                <a:cs typeface="Arial" charset="0"/>
              </a:rPr>
              <a:t>this k-scale, </a:t>
            </a:r>
            <a:r>
              <a:rPr lang="en-US" sz="1600" b="1" dirty="0" err="1">
                <a:latin typeface="Arial" charset="0"/>
                <a:ea typeface="Arial" charset="0"/>
                <a:cs typeface="Arial" charset="0"/>
              </a:rPr>
              <a:t>ñ</a:t>
            </a:r>
            <a:r>
              <a:rPr lang="en-US" sz="1600" b="1" dirty="0">
                <a:latin typeface="Arial" charset="0"/>
                <a:ea typeface="Arial" charset="0"/>
                <a:cs typeface="Arial" charset="0"/>
              </a:rPr>
              <a:t> increases only when enough RMP-coil current is applied. [</a:t>
            </a:r>
            <a:r>
              <a:rPr lang="en-US" sz="1600" b="1" dirty="0" err="1" smtClean="0">
                <a:latin typeface="Arial" charset="0"/>
                <a:ea typeface="Arial" charset="0"/>
                <a:cs typeface="Arial" charset="0"/>
              </a:rPr>
              <a:t>Mordjick</a:t>
            </a:r>
            <a:r>
              <a:rPr lang="en-US" sz="1600" b="1" dirty="0" smtClean="0">
                <a:latin typeface="Arial" charset="0"/>
                <a:ea typeface="Arial" charset="0"/>
                <a:cs typeface="Arial" charset="0"/>
              </a:rPr>
              <a:t> NF12</a:t>
            </a:r>
            <a:r>
              <a:rPr lang="en-US" sz="1600" b="1" dirty="0">
                <a:latin typeface="Arial" charset="0"/>
                <a:ea typeface="Arial" charset="0"/>
                <a:cs typeface="Arial" charset="0"/>
              </a:rPr>
              <a:t>].</a:t>
            </a:r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4141975" y="1447800"/>
            <a:ext cx="4797705" cy="10772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1600" b="1" dirty="0" smtClean="0">
                <a:latin typeface="Arial" charset="0"/>
                <a:ea typeface="Arial" charset="0"/>
                <a:cs typeface="Arial" charset="0"/>
              </a:rPr>
              <a:t>Core DBS </a:t>
            </a:r>
            <a:r>
              <a:rPr lang="en-US" sz="1600" b="1" dirty="0" err="1">
                <a:latin typeface="Arial" charset="0"/>
                <a:ea typeface="Arial" charset="0"/>
                <a:cs typeface="Arial" charset="0"/>
              </a:rPr>
              <a:t>ñ</a:t>
            </a:r>
            <a:r>
              <a:rPr lang="en-US" sz="16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b="1" dirty="0" smtClean="0">
                <a:latin typeface="Arial" charset="0"/>
                <a:ea typeface="Arial" charset="0"/>
                <a:cs typeface="Arial" charset="0"/>
              </a:rPr>
              <a:t>in DIII-D QH-mode – GYRO shows very good comparison to experiment identifying instability as density gradient driven TEM [Ernst PoP16]</a:t>
            </a:r>
            <a:endParaRPr lang="en-US" sz="1600" b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9558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9067800" cy="762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800" dirty="0" smtClean="0"/>
              <a:t>Cross-polarization scattering (CPS) to measure internal magnetic fluctuations on NSTX-U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2995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3505200" y="1219200"/>
                <a:ext cx="5410200" cy="5029200"/>
              </a:xfrm>
            </p:spPr>
            <p:txBody>
              <a:bodyPr>
                <a:noAutofit/>
              </a:bodyPr>
              <a:lstStyle/>
              <a:p>
                <a:pPr>
                  <a:defRPr/>
                </a:pPr>
                <a:r>
                  <a:rPr lang="en-US" sz="2200" dirty="0" smtClean="0"/>
                  <a:t>Addresses </a:t>
                </a:r>
                <a:r>
                  <a:rPr lang="en-US" sz="2200" dirty="0"/>
                  <a:t>key physics questions </a:t>
                </a:r>
                <a:r>
                  <a:rPr lang="en-US" sz="2200" dirty="0" smtClean="0"/>
                  <a:t>on existence </a:t>
                </a:r>
                <a:r>
                  <a:rPr lang="en-US" sz="2200" dirty="0"/>
                  <a:t>and behavior of microtearing modes, </a:t>
                </a:r>
                <a:r>
                  <a:rPr lang="en-US" sz="2200" dirty="0" smtClean="0"/>
                  <a:t>KBM, EM </a:t>
                </a:r>
                <a:r>
                  <a:rPr lang="en-US" sz="2200" dirty="0"/>
                  <a:t>ETG</a:t>
                </a:r>
                <a:r>
                  <a:rPr lang="en-US" sz="2200" dirty="0" smtClean="0"/>
                  <a:t>/DW behavior</a:t>
                </a:r>
                <a:r>
                  <a:rPr lang="en-US" sz="2200" dirty="0"/>
                  <a:t>, etc. and </a:t>
                </a:r>
                <a:r>
                  <a:rPr lang="en-US" sz="2200" dirty="0" smtClean="0"/>
                  <a:t>possible affect </a:t>
                </a:r>
                <a:r>
                  <a:rPr lang="en-US" sz="2200" dirty="0"/>
                  <a:t>on </a:t>
                </a:r>
                <a:r>
                  <a:rPr lang="en-US" sz="2200" dirty="0" smtClean="0"/>
                  <a:t>transport. </a:t>
                </a:r>
              </a:p>
              <a:p>
                <a:pPr lvl="1">
                  <a:defRPr/>
                </a:pPr>
                <a:r>
                  <a:rPr lang="en-US" sz="2200" dirty="0" smtClean="0"/>
                  <a:t>Especially </a:t>
                </a:r>
                <a:r>
                  <a:rPr lang="en-US" sz="2200" dirty="0"/>
                  <a:t>important at </a:t>
                </a:r>
                <a:r>
                  <a:rPr lang="en-US" sz="2200" dirty="0" smtClean="0"/>
                  <a:t>higher β as EM effects are increasingly important. </a:t>
                </a:r>
              </a:p>
              <a:p>
                <a:r>
                  <a:rPr lang="en-US" sz="2200" dirty="0" smtClean="0"/>
                  <a:t>Measure </a:t>
                </a:r>
                <a:r>
                  <a:rPr lang="en-US" sz="2200" dirty="0"/>
                  <a:t>internal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2200" b="0" i="1" smtClean="0">
                            <a:latin typeface="Cambria Math" charset="0"/>
                          </a:rPr>
                        </m:ctrlPr>
                      </m:accPr>
                      <m:e>
                        <m:r>
                          <a:rPr lang="en-US" sz="2200" b="0" i="1" smtClean="0">
                            <a:latin typeface="Cambria Math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sz="2200" dirty="0" smtClean="0"/>
                  <a:t> over broad </a:t>
                </a:r>
                <a:r>
                  <a:rPr lang="en-US" sz="2200" dirty="0"/>
                  <a:t>wavenumber range </a:t>
                </a:r>
                <a:r>
                  <a:rPr lang="en-US" sz="2200" dirty="0" err="1" smtClean="0"/>
                  <a:t>k</a:t>
                </a:r>
                <a:r>
                  <a:rPr lang="en-US" sz="2200" baseline="-25000" dirty="0" err="1" smtClean="0">
                    <a:sym typeface="Symbol"/>
                  </a:rPr>
                  <a:t>θ</a:t>
                </a:r>
                <a:r>
                  <a:rPr lang="en-US" sz="2200" dirty="0" err="1" smtClean="0">
                    <a:sym typeface="Symbol"/>
                  </a:rPr>
                  <a:t>ρ</a:t>
                </a:r>
                <a:r>
                  <a:rPr lang="en-US" sz="2200" baseline="-25000" dirty="0" err="1" smtClean="0"/>
                  <a:t>s</a:t>
                </a:r>
                <a:r>
                  <a:rPr lang="en-US" sz="2200" dirty="0" smtClean="0"/>
                  <a:t> ~ </a:t>
                </a:r>
                <a:r>
                  <a:rPr lang="en-US" sz="2200" dirty="0"/>
                  <a:t>0.2–</a:t>
                </a:r>
                <a:r>
                  <a:rPr lang="en-US" sz="2200" dirty="0" smtClean="0"/>
                  <a:t>17; time, space </a:t>
                </a:r>
                <a:r>
                  <a:rPr lang="en-US" sz="2200" dirty="0"/>
                  <a:t>resolutions </a:t>
                </a:r>
                <a:r>
                  <a:rPr lang="en-US" sz="2200" dirty="0" smtClean="0"/>
                  <a:t>(</a:t>
                </a:r>
                <a:r>
                  <a:rPr lang="en-US" sz="2200" dirty="0">
                    <a:sym typeface="Symbol"/>
                  </a:rPr>
                  <a:t>Δ</a:t>
                </a:r>
                <a:r>
                  <a:rPr lang="en-US" sz="2200" dirty="0"/>
                  <a:t>r≤1 </a:t>
                </a:r>
                <a:r>
                  <a:rPr lang="en-US" sz="2200" dirty="0" smtClean="0"/>
                  <a:t>cm, </a:t>
                </a:r>
                <a:r>
                  <a:rPr lang="en-US" sz="2200" dirty="0" smtClean="0">
                    <a:sym typeface="Symbol"/>
                  </a:rPr>
                  <a:t>Δ</a:t>
                </a:r>
                <a:r>
                  <a:rPr lang="en-US" sz="2200" dirty="0" smtClean="0"/>
                  <a:t>t</a:t>
                </a:r>
                <a:r>
                  <a:rPr lang="en-US" sz="2200" dirty="0"/>
                  <a:t>≤</a:t>
                </a:r>
                <a:r>
                  <a:rPr lang="en-US" sz="2200" dirty="0" smtClean="0"/>
                  <a:t>1</a:t>
                </a:r>
                <a:r>
                  <a:rPr lang="en-US" sz="2200" dirty="0" smtClean="0">
                    <a:sym typeface="Symbol"/>
                  </a:rPr>
                  <a:t>μ</a:t>
                </a:r>
                <a:r>
                  <a:rPr lang="en-US" sz="2200" dirty="0" smtClean="0"/>
                  <a:t>s)</a:t>
                </a:r>
                <a:endParaRPr lang="en-US" sz="2200" dirty="0"/>
              </a:p>
              <a:p>
                <a:pPr>
                  <a:defRPr/>
                </a:pPr>
                <a:r>
                  <a:rPr lang="en-US" sz="2200" dirty="0" smtClean="0"/>
                  <a:t>Directly impacts testing and validation of codes/simulations </a:t>
                </a:r>
                <a:endParaRPr lang="en-US" sz="2200" dirty="0"/>
              </a:p>
            </p:txBody>
          </p:sp>
        </mc:Choice>
        <mc:Fallback xmlns="">
          <p:sp>
            <p:nvSpPr>
              <p:cNvPr id="21299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505200" y="1219200"/>
                <a:ext cx="5410200" cy="5029200"/>
              </a:xfrm>
              <a:blipFill rotWithShape="0">
                <a:blip r:embed="rId2"/>
                <a:stretch>
                  <a:fillRect l="-1239" t="-727" r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524522" y="971490"/>
            <a:ext cx="27266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DIII-</a:t>
            </a:r>
            <a:r>
              <a:rPr lang="en-US" sz="2000" dirty="0" smtClean="0">
                <a:solidFill>
                  <a:srgbClr val="FF0000"/>
                </a:solidFill>
              </a:rPr>
              <a:t>D, β </a:t>
            </a:r>
            <a:r>
              <a:rPr lang="en-US" sz="2000" dirty="0">
                <a:solidFill>
                  <a:srgbClr val="FF0000"/>
                </a:solidFill>
              </a:rPr>
              <a:t>scan, </a:t>
            </a:r>
            <a:r>
              <a:rPr lang="en-US" sz="2000" dirty="0" err="1">
                <a:solidFill>
                  <a:srgbClr val="FF0000"/>
                </a:solidFill>
              </a:rPr>
              <a:t>Hmode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7" name="Content Placeholder 8" descr="2.1-2_CPS_DBS_etc_158682_85_v2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3" t="5828" r="19101" b="19551"/>
          <a:stretch/>
        </p:blipFill>
        <p:spPr bwMode="auto">
          <a:xfrm>
            <a:off x="0" y="1195294"/>
            <a:ext cx="3505200" cy="5205506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7101" y="6216134"/>
            <a:ext cx="2710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Barada, et al., RSI, 2016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05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STX Upgra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30410</TotalTime>
  <Words>1639</Words>
  <Application>Microsoft Macintosh PowerPoint</Application>
  <PresentationFormat>On-screen Show (4:3)</PresentationFormat>
  <Paragraphs>203</Paragraphs>
  <Slides>30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1" baseType="lpstr">
      <vt:lpstr>Calibri</vt:lpstr>
      <vt:lpstr>Cambria Math</vt:lpstr>
      <vt:lpstr>Lucida Grande</vt:lpstr>
      <vt:lpstr>ＭＳ Ｐゴシック</vt:lpstr>
      <vt:lpstr>Symbol</vt:lpstr>
      <vt:lpstr>Times New Roman</vt:lpstr>
      <vt:lpstr>Times'</vt:lpstr>
      <vt:lpstr>Wingdings</vt:lpstr>
      <vt:lpstr>Zapf Dingbats</vt:lpstr>
      <vt:lpstr>Arial</vt:lpstr>
      <vt:lpstr>NSTX Upgrade</vt:lpstr>
      <vt:lpstr>New microwave diagnostics to measure internal magnetic fluctuations, intermediate-k density fluctuations, and flows on NSTX-U*</vt:lpstr>
      <vt:lpstr>New microwave diagnostics are being installed on NSTX-U addressing range of important physics topics</vt:lpstr>
      <vt:lpstr>Overview of new diagnostics</vt:lpstr>
      <vt:lpstr>New mm-wave diagnostics</vt:lpstr>
      <vt:lpstr>New four-channel high-frequency DBS/reflectometer/CPS system probes high densities on NSTX-U</vt:lpstr>
      <vt:lpstr>Example DBS and CPS results from other machines</vt:lpstr>
      <vt:lpstr>Multi-channel DBS for int-k ñ, flow, and ExB velocity</vt:lpstr>
      <vt:lpstr>DBS can contribute significantly to discovery science and validating simulations/models</vt:lpstr>
      <vt:lpstr>Cross-polarization scattering (CPS) to measure internal magnetic fluctuations on NSTX-U</vt:lpstr>
      <vt:lpstr>Inter-ELM B ̃ and ñ behavior very different on DIII-D</vt:lpstr>
      <vt:lpstr>16-channel UCLA fluctuation reflectometer will be upgraded to twenty-channels</vt:lpstr>
      <vt:lpstr>Physics of DBS and CPS measurements</vt:lpstr>
      <vt:lpstr>DBS technique first introduced on ASDEX-U (Hirsch, PPFC01) and is now a widely used technique</vt:lpstr>
      <vt:lpstr>CPS: Vector nature of magnetic fluctuations scatter electromagnetic probe beam into orthogonal polarization</vt:lpstr>
      <vt:lpstr>Design goals</vt:lpstr>
      <vt:lpstr>DBS design provides for kθρs range ~1–10 </vt:lpstr>
      <vt:lpstr>Important to match bi-normal k direction in plasma → optimum toroidal matching for each launch angle</vt:lpstr>
      <vt:lpstr>Accessible range of DBS wavenumbers varies from 0–7 cm-1</vt:lpstr>
      <vt:lpstr>Design of DBS system and lab measurements</vt:lpstr>
      <vt:lpstr>Quasi-optical design of DBS with remote control lens that changes launch angle</vt:lpstr>
      <vt:lpstr>DBS quasi-optical system and electronics have been built and tested in laboratory</vt:lpstr>
      <vt:lpstr>Probe beam measurements match desired Gaussian beam propagation code designs</vt:lpstr>
      <vt:lpstr>Design of CPS system</vt:lpstr>
      <vt:lpstr>CPS quasi-optical design with DBS launch/receive antenna and CPS  receive antenna</vt:lpstr>
      <vt:lpstr>CPS scattering: O- and X-mode radiation propagate differently due to the different indices of refraction</vt:lpstr>
      <vt:lpstr>Very different magnetic wavevectors can be measured using different CPS receive angles</vt:lpstr>
      <vt:lpstr>Sources of error in measurements and mitigation techniques</vt:lpstr>
      <vt:lpstr>(continued) Sources of error in measurements and mitigation techniques</vt:lpstr>
      <vt:lpstr>New microwave diagnostics are being installed on NSTX-U addressing range of important physics topics</vt:lpstr>
      <vt:lpstr>UCLA is excited about the scientific prospects on NSTX-U</vt:lpstr>
    </vt:vector>
  </TitlesOfParts>
  <Company>PPPL</Company>
  <LinksUpToDate>false</LinksUpToDate>
  <SharedDoc>false</SharedDoc>
  <HyperlinksChanged>false</HyperlinksChanged>
  <AppVersion>15.0024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Jonathan E. Menard</dc:creator>
  <cp:lastModifiedBy>Microsoft Office User</cp:lastModifiedBy>
  <cp:revision>581</cp:revision>
  <cp:lastPrinted>2016-10-25T00:45:50Z</cp:lastPrinted>
  <dcterms:created xsi:type="dcterms:W3CDTF">2015-07-16T16:59:24Z</dcterms:created>
  <dcterms:modified xsi:type="dcterms:W3CDTF">2016-10-31T19:26:07Z</dcterms:modified>
</cp:coreProperties>
</file>