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576000" cy="36576000"/>
  <p:notesSz cx="6858000" cy="9144000"/>
  <p:defaultTextStyle>
    <a:defPPr>
      <a:defRPr lang="en-US"/>
    </a:defPPr>
    <a:lvl1pPr marL="0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90044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80088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70132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60176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50220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40264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30309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20353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Objects="1">
      <p:cViewPr varScale="1">
        <p:scale>
          <a:sx n="17" d="100"/>
          <a:sy n="17" d="100"/>
        </p:scale>
        <p:origin x="2384" y="200"/>
      </p:cViewPr>
      <p:guideLst>
        <p:guide orient="horz" pos="11520"/>
        <p:guide pos="115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1362270"/>
            <a:ext cx="31089600" cy="7840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0726400"/>
            <a:ext cx="2560320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0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80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70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6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53EB-DCE0-49D3-B12E-B5BFF876118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8306-3721-4955-9D38-2323C0C6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53EB-DCE0-49D3-B12E-B5BFF876118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8306-3721-4955-9D38-2323C0C6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0" y="7814739"/>
            <a:ext cx="32918400" cy="1664377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0" y="7814739"/>
            <a:ext cx="98145600" cy="166437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53EB-DCE0-49D3-B12E-B5BFF876118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8306-3721-4955-9D38-2323C0C6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53EB-DCE0-49D3-B12E-B5BFF876118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8306-3721-4955-9D38-2323C0C6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23503469"/>
            <a:ext cx="31089600" cy="7264400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5502472"/>
            <a:ext cx="31089600" cy="8000997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9004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80088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7013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601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5022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4026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303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20353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53EB-DCE0-49D3-B12E-B5BFF876118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8306-3721-4955-9D38-2323C0C6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45516800"/>
            <a:ext cx="65532000" cy="12873566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56800" y="45516800"/>
            <a:ext cx="65532000" cy="12873566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53EB-DCE0-49D3-B12E-B5BFF876118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8306-3721-4955-9D38-2323C0C6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464736"/>
            <a:ext cx="3291840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8187269"/>
            <a:ext cx="16160752" cy="341206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11599333"/>
            <a:ext cx="16160752" cy="21073536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8187269"/>
            <a:ext cx="16167100" cy="3412064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90044" indent="0">
              <a:buNone/>
              <a:defRPr sz="9100" b="1"/>
            </a:lvl2pPr>
            <a:lvl3pPr marL="4180088" indent="0">
              <a:buNone/>
              <a:defRPr sz="8200" b="1"/>
            </a:lvl3pPr>
            <a:lvl4pPr marL="6270132" indent="0">
              <a:buNone/>
              <a:defRPr sz="7300" b="1"/>
            </a:lvl4pPr>
            <a:lvl5pPr marL="8360176" indent="0">
              <a:buNone/>
              <a:defRPr sz="7300" b="1"/>
            </a:lvl5pPr>
            <a:lvl6pPr marL="10450220" indent="0">
              <a:buNone/>
              <a:defRPr sz="7300" b="1"/>
            </a:lvl6pPr>
            <a:lvl7pPr marL="12540264" indent="0">
              <a:buNone/>
              <a:defRPr sz="7300" b="1"/>
            </a:lvl7pPr>
            <a:lvl8pPr marL="14630309" indent="0">
              <a:buNone/>
              <a:defRPr sz="7300" b="1"/>
            </a:lvl8pPr>
            <a:lvl9pPr marL="16720353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11599333"/>
            <a:ext cx="16167100" cy="21073536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53EB-DCE0-49D3-B12E-B5BFF876118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8306-3721-4955-9D38-2323C0C6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53EB-DCE0-49D3-B12E-B5BFF876118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8306-3721-4955-9D38-2323C0C6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53EB-DCE0-49D3-B12E-B5BFF876118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8306-3721-4955-9D38-2323C0C6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456267"/>
            <a:ext cx="12033252" cy="6197600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456269"/>
            <a:ext cx="20447000" cy="31216603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7653869"/>
            <a:ext cx="12033252" cy="25019003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53EB-DCE0-49D3-B12E-B5BFF876118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8306-3721-4955-9D38-2323C0C6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25603200"/>
            <a:ext cx="21945600" cy="3022603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3268133"/>
            <a:ext cx="21945600" cy="21945600"/>
          </a:xfrm>
        </p:spPr>
        <p:txBody>
          <a:bodyPr/>
          <a:lstStyle>
            <a:lvl1pPr marL="0" indent="0">
              <a:buNone/>
              <a:defRPr sz="14600"/>
            </a:lvl1pPr>
            <a:lvl2pPr marL="2090044" indent="0">
              <a:buNone/>
              <a:defRPr sz="12800"/>
            </a:lvl2pPr>
            <a:lvl3pPr marL="4180088" indent="0">
              <a:buNone/>
              <a:defRPr sz="11000"/>
            </a:lvl3pPr>
            <a:lvl4pPr marL="6270132" indent="0">
              <a:buNone/>
              <a:defRPr sz="9100"/>
            </a:lvl4pPr>
            <a:lvl5pPr marL="8360176" indent="0">
              <a:buNone/>
              <a:defRPr sz="9100"/>
            </a:lvl5pPr>
            <a:lvl6pPr marL="10450220" indent="0">
              <a:buNone/>
              <a:defRPr sz="9100"/>
            </a:lvl6pPr>
            <a:lvl7pPr marL="12540264" indent="0">
              <a:buNone/>
              <a:defRPr sz="9100"/>
            </a:lvl7pPr>
            <a:lvl8pPr marL="14630309" indent="0">
              <a:buNone/>
              <a:defRPr sz="9100"/>
            </a:lvl8pPr>
            <a:lvl9pPr marL="16720353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8625803"/>
            <a:ext cx="21945600" cy="4292597"/>
          </a:xfrm>
        </p:spPr>
        <p:txBody>
          <a:bodyPr/>
          <a:lstStyle>
            <a:lvl1pPr marL="0" indent="0">
              <a:buNone/>
              <a:defRPr sz="6400"/>
            </a:lvl1pPr>
            <a:lvl2pPr marL="2090044" indent="0">
              <a:buNone/>
              <a:defRPr sz="5500"/>
            </a:lvl2pPr>
            <a:lvl3pPr marL="4180088" indent="0">
              <a:buNone/>
              <a:defRPr sz="4600"/>
            </a:lvl3pPr>
            <a:lvl4pPr marL="6270132" indent="0">
              <a:buNone/>
              <a:defRPr sz="4100"/>
            </a:lvl4pPr>
            <a:lvl5pPr marL="8360176" indent="0">
              <a:buNone/>
              <a:defRPr sz="4100"/>
            </a:lvl5pPr>
            <a:lvl6pPr marL="10450220" indent="0">
              <a:buNone/>
              <a:defRPr sz="4100"/>
            </a:lvl6pPr>
            <a:lvl7pPr marL="12540264" indent="0">
              <a:buNone/>
              <a:defRPr sz="4100"/>
            </a:lvl7pPr>
            <a:lvl8pPr marL="14630309" indent="0">
              <a:buNone/>
              <a:defRPr sz="4100"/>
            </a:lvl8pPr>
            <a:lvl9pPr marL="16720353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53EB-DCE0-49D3-B12E-B5BFF876118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D8306-3721-4955-9D38-2323C0C6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464736"/>
            <a:ext cx="32918400" cy="6096000"/>
          </a:xfrm>
          <a:prstGeom prst="rect">
            <a:avLst/>
          </a:prstGeom>
        </p:spPr>
        <p:txBody>
          <a:bodyPr vert="horz" lIns="418009" tIns="209004" rIns="418009" bIns="2090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8534403"/>
            <a:ext cx="32918400" cy="24138469"/>
          </a:xfrm>
          <a:prstGeom prst="rect">
            <a:avLst/>
          </a:prstGeom>
        </p:spPr>
        <p:txBody>
          <a:bodyPr vert="horz" lIns="418009" tIns="209004" rIns="418009" bIns="2090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33900536"/>
            <a:ext cx="8534400" cy="1947333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053EB-DCE0-49D3-B12E-B5BFF876118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33900536"/>
            <a:ext cx="11582400" cy="1947333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33900536"/>
            <a:ext cx="8534400" cy="1947333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D8306-3721-4955-9D38-2323C0C6DA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80088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7533" indent="-1567533" algn="l" defTabSz="4180088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6322" indent="-1306278" algn="l" defTabSz="4180088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5110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154" indent="-1045022" algn="l" defTabSz="4180088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98" indent="-1045022" algn="l" defTabSz="4180088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95242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85287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75331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65375" indent="-1045022" algn="l" defTabSz="418008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90044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80088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70132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60176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50220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0264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30309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20353" algn="l" defTabSz="4180088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eg"/><Relationship Id="rId15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emf"/><Relationship Id="rId7" Type="http://schemas.openxmlformats.org/officeDocument/2006/relationships/image" Target="../media/image6.png"/><Relationship Id="rId8" Type="http://schemas.openxmlformats.org/officeDocument/2006/relationships/image" Target="../media/image7.jpeg"/><Relationship Id="rId9" Type="http://schemas.openxmlformats.org/officeDocument/2006/relationships/image" Target="../media/image8.png"/><Relationship Id="rId10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7" descr="high-kdatao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74469" y="22302252"/>
            <a:ext cx="8652661" cy="407756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838200" y="22051534"/>
            <a:ext cx="10199584" cy="4078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22051534"/>
            <a:ext cx="10199585" cy="40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Rectangle 44"/>
          <p:cNvSpPr/>
          <p:nvPr/>
        </p:nvSpPr>
        <p:spPr>
          <a:xfrm>
            <a:off x="24688800" y="23774400"/>
            <a:ext cx="10934701" cy="1209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MRC Logo Color wh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607" y="1112460"/>
            <a:ext cx="6626993" cy="259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86600" y="838200"/>
            <a:ext cx="24003000" cy="15696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High-k Scattering System Receiver for NSTX-U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2475637"/>
            <a:ext cx="24003000" cy="1754326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5760" rIns="365760" rtlCol="0">
            <a:spAutoFit/>
          </a:bodyPr>
          <a:lstStyle/>
          <a:p>
            <a:r>
              <a:rPr lang="en-US" sz="3600" dirty="0" smtClean="0"/>
              <a:t>R. Barchfeld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, E. Scott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, C.W. Domier</a:t>
            </a:r>
            <a:r>
              <a:rPr lang="en-US" sz="3600" baseline="30000" dirty="0" smtClean="0"/>
              <a:t>1</a:t>
            </a:r>
            <a:r>
              <a:rPr lang="en-US" sz="3600" dirty="0" smtClean="0"/>
              <a:t>, P. </a:t>
            </a:r>
            <a:r>
              <a:rPr lang="en-US" sz="3600" smtClean="0"/>
              <a:t>Riemenschneider</a:t>
            </a:r>
            <a:r>
              <a:rPr lang="en-US" sz="3600" baseline="30000" smtClean="0"/>
              <a:t>1</a:t>
            </a:r>
            <a:r>
              <a:rPr lang="en-US" sz="3600" smtClean="0"/>
              <a:t>, </a:t>
            </a:r>
            <a:r>
              <a:rPr lang="en-US" sz="3600" dirty="0" smtClean="0"/>
              <a:t>N.C. </a:t>
            </a:r>
            <a:r>
              <a:rPr lang="en-US" sz="3600" dirty="0" err="1" smtClean="0"/>
              <a:t>Luhmann</a:t>
            </a:r>
            <a:r>
              <a:rPr lang="en-US" sz="3600" dirty="0" smtClean="0"/>
              <a:t> Jr</a:t>
            </a:r>
            <a:r>
              <a:rPr lang="en-US" sz="3600" baseline="30000" dirty="0" smtClean="0"/>
              <a:t>.1,</a:t>
            </a:r>
            <a:r>
              <a:rPr lang="en-US" sz="3600" dirty="0" smtClean="0"/>
              <a:t> Y. Ren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, R. Kaita</a:t>
            </a:r>
            <a:r>
              <a:rPr lang="en-US" sz="3600" baseline="30000" dirty="0" smtClean="0"/>
              <a:t>2</a:t>
            </a:r>
          </a:p>
          <a:p>
            <a:r>
              <a:rPr lang="en-US" sz="3600" baseline="30000" dirty="0" smtClean="0"/>
              <a:t>1</a:t>
            </a:r>
            <a:r>
              <a:rPr lang="en-US" sz="3600" dirty="0" smtClean="0"/>
              <a:t>University of California, Davis, </a:t>
            </a:r>
            <a:r>
              <a:rPr lang="en-US" sz="3600" baseline="30000" dirty="0" smtClean="0"/>
              <a:t>2</a:t>
            </a:r>
            <a:r>
              <a:rPr lang="en-US" sz="3600" dirty="0" smtClean="0"/>
              <a:t>Princeton Plasma Physics Laboratory</a:t>
            </a:r>
          </a:p>
          <a:p>
            <a:r>
              <a:rPr lang="en-US" sz="3600" dirty="0" smtClean="0"/>
              <a:t>Work supported in part by U.S. DOE Grant DE-FG02-99ER54518 and DE-AC02-09CH1146</a:t>
            </a:r>
          </a:p>
        </p:txBody>
      </p:sp>
      <p:pic>
        <p:nvPicPr>
          <p:cNvPr id="8" name="Picture 7" descr="pppl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200" y="1109262"/>
            <a:ext cx="4661537" cy="27311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382362"/>
            <a:ext cx="34823400" cy="3477875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5760" rIns="365760" rtlCol="0">
            <a:spAutoFit/>
          </a:bodyPr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The High-k Scattering System for NSTX-U features a 693 GHz probe beam directed from Bay G to Bay L. Scattered power is collected with receiving optics at bay L, and directed to a 4-channel subharmonic mixer array from Virginia Diodes Inc. An additional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subharmonic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mixer by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Farran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Technologies is located near the launch side of the probe beam to provide a reference channel. The probe beam and receiver are remote steerable to position the scattering volume from plasma core to edge at mid-plane ± 15 cm for various scattering schemes. This instrument will provide data on electron scale turbulence k</a:t>
            </a:r>
            <a:r>
              <a:rPr lang="el-GR" sz="4400" baseline="-25000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from 7 to 40 cm</a:t>
            </a:r>
            <a:r>
              <a:rPr lang="en-US" sz="44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in support of anomalous transport and electron temperature gradient mode research .</a:t>
            </a:r>
          </a:p>
        </p:txBody>
      </p:sp>
      <p:pic>
        <p:nvPicPr>
          <p:cNvPr id="10" name="Picture 9"/>
          <p:cNvPicPr/>
          <p:nvPr/>
        </p:nvPicPr>
        <p:blipFill>
          <a:blip r:embed="rId6" cstate="print">
            <a:lum bright="6000"/>
          </a:blip>
          <a:srcRect t="24490" r="6421" b="21225"/>
          <a:stretch>
            <a:fillRect/>
          </a:stretch>
        </p:blipFill>
        <p:spPr bwMode="auto">
          <a:xfrm>
            <a:off x="11658600" y="9133806"/>
            <a:ext cx="14097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344400" y="12666912"/>
            <a:ext cx="13411200" cy="1015663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693 GHz probe beam via formic acid laser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70100" y="8025810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Launch Optics Bay G</a:t>
            </a:r>
            <a:endParaRPr lang="en-US" sz="7200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802581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Receiving Optics Bay L</a:t>
            </a:r>
            <a:endParaRPr lang="en-US" sz="7200" dirty="0"/>
          </a:p>
        </p:txBody>
      </p:sp>
      <p:sp>
        <p:nvSpPr>
          <p:cNvPr id="14" name="Left Arrow 13"/>
          <p:cNvSpPr/>
          <p:nvPr/>
        </p:nvSpPr>
        <p:spPr>
          <a:xfrm rot="21308717">
            <a:off x="12332173" y="11186933"/>
            <a:ext cx="12650213" cy="116558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3030200" y="7860237"/>
            <a:ext cx="1165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NSTX-U Vacuum Vessel</a:t>
            </a:r>
            <a:endParaRPr lang="en-US" sz="7200" dirty="0"/>
          </a:p>
        </p:txBody>
      </p:sp>
      <p:pic>
        <p:nvPicPr>
          <p:cNvPr id="16" name="Picture 15" descr="highklaunch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41400" y="9133806"/>
            <a:ext cx="9220200" cy="91799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6727" r="40001" b="26728"/>
          <a:stretch/>
        </p:blipFill>
        <p:spPr>
          <a:xfrm>
            <a:off x="838200" y="9133806"/>
            <a:ext cx="10199585" cy="7285417"/>
          </a:xfrm>
          <a:prstGeom prst="rect">
            <a:avLst/>
          </a:prstGeom>
        </p:spPr>
      </p:pic>
      <p:pic>
        <p:nvPicPr>
          <p:cNvPr id="18" name="Picture 17" descr="vdipic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1419872" y="15764201"/>
            <a:ext cx="6563328" cy="6587597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 rot="1120745">
            <a:off x="28274007" y="12666911"/>
            <a:ext cx="3810000" cy="564683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6441400" y="18313743"/>
            <a:ext cx="922020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Launch optics enclosure. Corrugated waveguide delivers the 693 GHz beam from above. The launch optics expand, and then focus the beam through a z-cut quartz window on Bay G. The beam waist in the center of the scattering region has a radius of ~20 mm. The beam can be steered up/down/right/left ± 2.25°.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 rot="21307659">
            <a:off x="13948593" y="10824753"/>
            <a:ext cx="4114800" cy="2063379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3754100" y="9822736"/>
            <a:ext cx="48006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Scattering Region</a:t>
            </a:r>
            <a:endParaRPr lang="en-US" sz="4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29184600" y="9214454"/>
            <a:ext cx="762000" cy="572387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9946600" y="9214454"/>
            <a:ext cx="55626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Waveguide from above</a:t>
            </a:r>
            <a:endParaRPr lang="en-US" sz="4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775400" y="17159581"/>
            <a:ext cx="37338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Launch Optics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16419223"/>
            <a:ext cx="10199585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Receiving optics shown in blue on bay L. Two HDPE lenses will collect and focus scattered signals. The system can translate in five axes (X, Y, Z,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toroidal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poloidal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to accommodate various measurements from core to edge at 2° to 15° scattering angles. A 4 x 1 mixer array is installed behind the second lens; however, the optics will accommodate a 8 x 1 array for later expansion in 2017.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 descr="vdipic4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96057">
            <a:off x="2183369" y="14095163"/>
            <a:ext cx="551357" cy="89768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1828800" y="13682575"/>
            <a:ext cx="1051744" cy="16969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17594" y="15764201"/>
            <a:ext cx="441640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VDI mixer array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7594" y="9438015"/>
            <a:ext cx="441640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Receiving optics</a:t>
            </a:r>
            <a:endParaRPr lang="en-US" sz="4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581399" y="10439741"/>
            <a:ext cx="2590801" cy="1765778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200400" y="10439741"/>
            <a:ext cx="380999" cy="261941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403299" y="23774400"/>
            <a:ext cx="9220201" cy="51899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7" name="Rectangle 46"/>
          <p:cNvSpPr/>
          <p:nvPr/>
        </p:nvSpPr>
        <p:spPr>
          <a:xfrm>
            <a:off x="30251400" y="27482841"/>
            <a:ext cx="5372100" cy="50290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farran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089600" y="27033771"/>
            <a:ext cx="4533900" cy="473895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4716771" y="28964336"/>
            <a:ext cx="64109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Prior to the launch optics, a beam splitter in the waveguide run will sample a small amount of power (&lt; 1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mW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 for the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Farran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mixer for the reference channel.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318200" y="27098120"/>
            <a:ext cx="419100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Farran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Mixer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759136" y="18313743"/>
            <a:ext cx="8231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buFont typeface="Arial" pitchFamily="34" charset="0"/>
              <a:buChar char="•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4-pixel linear array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30 mm channel spacing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x48 LO input (~14.4 GHz)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2 mm diagonal horn RF input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&lt; 13 dB conversion loss at 693 GHz</a:t>
            </a:r>
          </a:p>
          <a:p>
            <a:pPr indent="457200">
              <a:buFont typeface="Arial" pitchFamily="34" charset="0"/>
              <a:buChar char="•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16 dB IF amplifier gain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759136" y="15764201"/>
            <a:ext cx="87057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VDI 693 GHz 4 x 1 sub-harmonic mixer array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17595" y="26670013"/>
            <a:ext cx="23085405" cy="934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4481140" y="33756600"/>
            <a:ext cx="990600" cy="96661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581399" y="28076227"/>
            <a:ext cx="2804740" cy="187037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PCB w/</a:t>
            </a:r>
          </a:p>
          <a:p>
            <a:pPr algn="ctr"/>
            <a:r>
              <a:rPr lang="en-US" sz="3600" dirty="0" smtClean="0"/>
              <a:t>LO Source &amp;</a:t>
            </a:r>
          </a:p>
          <a:p>
            <a:pPr algn="ctr"/>
            <a:r>
              <a:rPr lang="en-US" sz="3600" dirty="0" smtClean="0"/>
              <a:t>Phase Locking</a:t>
            </a:r>
            <a:endParaRPr lang="en-US" sz="3600" dirty="0"/>
          </a:p>
        </p:txBody>
      </p:sp>
      <p:sp>
        <p:nvSpPr>
          <p:cNvPr id="56" name="Rectangle 55"/>
          <p:cNvSpPr/>
          <p:nvPr/>
        </p:nvSpPr>
        <p:spPr>
          <a:xfrm>
            <a:off x="20351007" y="29403247"/>
            <a:ext cx="1295400" cy="467363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>
            <a:stCxn id="53" idx="3"/>
            <a:endCxn id="53" idx="7"/>
          </p:cNvCxnSpPr>
          <p:nvPr/>
        </p:nvCxnSpPr>
        <p:spPr>
          <a:xfrm flipV="1">
            <a:off x="4626210" y="33898157"/>
            <a:ext cx="700460" cy="68349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3" idx="5"/>
            <a:endCxn id="53" idx="1"/>
          </p:cNvCxnSpPr>
          <p:nvPr/>
        </p:nvCxnSpPr>
        <p:spPr>
          <a:xfrm flipH="1" flipV="1">
            <a:off x="4626210" y="33898157"/>
            <a:ext cx="700460" cy="68349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Arrow 63"/>
          <p:cNvSpPr/>
          <p:nvPr/>
        </p:nvSpPr>
        <p:spPr>
          <a:xfrm>
            <a:off x="1219200" y="33756600"/>
            <a:ext cx="1828800" cy="825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0503406" y="32933882"/>
            <a:ext cx="990600" cy="96661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>
            <a:stCxn id="65" idx="3"/>
            <a:endCxn id="65" idx="7"/>
          </p:cNvCxnSpPr>
          <p:nvPr/>
        </p:nvCxnSpPr>
        <p:spPr>
          <a:xfrm flipV="1">
            <a:off x="20648476" y="33075439"/>
            <a:ext cx="700460" cy="68349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5" idx="5"/>
            <a:endCxn id="65" idx="1"/>
          </p:cNvCxnSpPr>
          <p:nvPr/>
        </p:nvCxnSpPr>
        <p:spPr>
          <a:xfrm flipH="1" flipV="1">
            <a:off x="20648476" y="33075439"/>
            <a:ext cx="700460" cy="68349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20503406" y="31790882"/>
            <a:ext cx="990600" cy="96661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>
            <a:stCxn id="68" idx="3"/>
            <a:endCxn id="68" idx="7"/>
          </p:cNvCxnSpPr>
          <p:nvPr/>
        </p:nvCxnSpPr>
        <p:spPr>
          <a:xfrm flipV="1">
            <a:off x="20648476" y="31932439"/>
            <a:ext cx="700460" cy="68349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8" idx="5"/>
            <a:endCxn id="68" idx="1"/>
          </p:cNvCxnSpPr>
          <p:nvPr/>
        </p:nvCxnSpPr>
        <p:spPr>
          <a:xfrm flipH="1" flipV="1">
            <a:off x="20648476" y="31932439"/>
            <a:ext cx="700460" cy="68349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20503406" y="30661541"/>
            <a:ext cx="990600" cy="96661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>
            <a:stCxn id="71" idx="3"/>
            <a:endCxn id="71" idx="7"/>
          </p:cNvCxnSpPr>
          <p:nvPr/>
        </p:nvCxnSpPr>
        <p:spPr>
          <a:xfrm flipV="1">
            <a:off x="20648476" y="30803098"/>
            <a:ext cx="700460" cy="68349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1" idx="5"/>
            <a:endCxn id="71" idx="1"/>
          </p:cNvCxnSpPr>
          <p:nvPr/>
        </p:nvCxnSpPr>
        <p:spPr>
          <a:xfrm flipH="1" flipV="1">
            <a:off x="20648476" y="30803098"/>
            <a:ext cx="700460" cy="68349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20503406" y="29550351"/>
            <a:ext cx="990600" cy="96661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74" idx="3"/>
            <a:endCxn id="74" idx="7"/>
          </p:cNvCxnSpPr>
          <p:nvPr/>
        </p:nvCxnSpPr>
        <p:spPr>
          <a:xfrm flipV="1">
            <a:off x="20648476" y="29691908"/>
            <a:ext cx="700460" cy="68349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74" idx="5"/>
            <a:endCxn id="74" idx="1"/>
          </p:cNvCxnSpPr>
          <p:nvPr/>
        </p:nvCxnSpPr>
        <p:spPr>
          <a:xfrm flipH="1" flipV="1">
            <a:off x="20648476" y="29691908"/>
            <a:ext cx="700460" cy="68349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ight Arrow 90"/>
          <p:cNvSpPr/>
          <p:nvPr/>
        </p:nvSpPr>
        <p:spPr>
          <a:xfrm>
            <a:off x="17150606" y="33028464"/>
            <a:ext cx="1828800" cy="825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17150606" y="31932439"/>
            <a:ext cx="1828800" cy="825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ight Arrow 92"/>
          <p:cNvSpPr/>
          <p:nvPr/>
        </p:nvSpPr>
        <p:spPr>
          <a:xfrm>
            <a:off x="17150606" y="30787933"/>
            <a:ext cx="1828800" cy="825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rapezoid 76"/>
          <p:cNvSpPr/>
          <p:nvPr/>
        </p:nvSpPr>
        <p:spPr>
          <a:xfrm rot="5400000">
            <a:off x="3528640" y="33644602"/>
            <a:ext cx="762000" cy="1143000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Arrow 93"/>
          <p:cNvSpPr/>
          <p:nvPr/>
        </p:nvSpPr>
        <p:spPr>
          <a:xfrm>
            <a:off x="17150606" y="29691908"/>
            <a:ext cx="1828800" cy="825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rapezoid 77"/>
          <p:cNvSpPr/>
          <p:nvPr/>
        </p:nvSpPr>
        <p:spPr>
          <a:xfrm rot="5400000">
            <a:off x="19398507" y="29501408"/>
            <a:ext cx="762000" cy="1143000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apezoid 78"/>
          <p:cNvSpPr/>
          <p:nvPr/>
        </p:nvSpPr>
        <p:spPr>
          <a:xfrm rot="5400000">
            <a:off x="19398507" y="30597433"/>
            <a:ext cx="762000" cy="1143000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rapezoid 79"/>
          <p:cNvSpPr/>
          <p:nvPr/>
        </p:nvSpPr>
        <p:spPr>
          <a:xfrm rot="5400000">
            <a:off x="19398507" y="31741939"/>
            <a:ext cx="762000" cy="1143000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rapezoid 80"/>
          <p:cNvSpPr/>
          <p:nvPr/>
        </p:nvSpPr>
        <p:spPr>
          <a:xfrm rot="5400000">
            <a:off x="19398507" y="32869492"/>
            <a:ext cx="762000" cy="1143000"/>
          </a:xfrm>
          <a:prstGeom prst="trapezoid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1646407" y="30398495"/>
            <a:ext cx="1752600" cy="2676944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Lo multiplier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DC bias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IF amplifiers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IF output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8827006" y="26898600"/>
            <a:ext cx="4109193" cy="113828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Digitizer</a:t>
            </a:r>
            <a:endParaRPr lang="en-US" sz="5400" dirty="0"/>
          </a:p>
        </p:txBody>
      </p:sp>
      <p:sp>
        <p:nvSpPr>
          <p:cNvPr id="84" name="Rectangle 83"/>
          <p:cNvSpPr/>
          <p:nvPr/>
        </p:nvSpPr>
        <p:spPr>
          <a:xfrm>
            <a:off x="3947740" y="31978467"/>
            <a:ext cx="2057400" cy="1066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Diplexer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96" name="Straight Connector 95"/>
          <p:cNvCxnSpPr>
            <a:stCxn id="53" idx="0"/>
            <a:endCxn id="84" idx="2"/>
          </p:cNvCxnSpPr>
          <p:nvPr/>
        </p:nvCxnSpPr>
        <p:spPr>
          <a:xfrm flipV="1">
            <a:off x="4976440" y="33045267"/>
            <a:ext cx="0" cy="7113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471742" y="29946601"/>
            <a:ext cx="0" cy="2031867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4481140" y="29946600"/>
            <a:ext cx="0" cy="2031868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219200" y="33045267"/>
            <a:ext cx="283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RF input horn</a:t>
            </a:r>
            <a:endParaRPr lang="en-US" sz="36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496733" y="34823400"/>
            <a:ext cx="4508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Farran</a:t>
            </a:r>
            <a:r>
              <a:rPr lang="en-US" sz="3600" dirty="0" smtClean="0"/>
              <a:t> Reference Mixer</a:t>
            </a:r>
            <a:endParaRPr lang="en-US" sz="3600" dirty="0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5471740" y="31343613"/>
            <a:ext cx="914399" cy="0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386139" y="31343613"/>
            <a:ext cx="2" cy="3860787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endCxn id="133" idx="3"/>
          </p:cNvCxnSpPr>
          <p:nvPr/>
        </p:nvCxnSpPr>
        <p:spPr>
          <a:xfrm>
            <a:off x="6386141" y="35204400"/>
            <a:ext cx="13964866" cy="1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22560809" y="33075439"/>
            <a:ext cx="0" cy="2128962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9075397" y="34500235"/>
            <a:ext cx="713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LO 14.2 GHz</a:t>
            </a:r>
            <a:endParaRPr lang="en-US" sz="3600" dirty="0"/>
          </a:p>
        </p:txBody>
      </p:sp>
      <p:sp>
        <p:nvSpPr>
          <p:cNvPr id="133" name="Isosceles Triangle 132"/>
          <p:cNvSpPr/>
          <p:nvPr/>
        </p:nvSpPr>
        <p:spPr>
          <a:xfrm rot="5400000">
            <a:off x="20453313" y="34721095"/>
            <a:ext cx="762000" cy="966612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 rot="16200000">
            <a:off x="2381951" y="30136883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880 MHz</a:t>
            </a:r>
            <a:endParaRPr lang="en-US" sz="2800" dirty="0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4876800" y="27127200"/>
            <a:ext cx="13950207" cy="11679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22332207" y="27997725"/>
            <a:ext cx="0" cy="2377681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22103607" y="27997725"/>
            <a:ext cx="0" cy="2377681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21875007" y="27997725"/>
            <a:ext cx="0" cy="2377681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flipV="1">
            <a:off x="4876800" y="27127200"/>
            <a:ext cx="0" cy="949028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/>
          <p:cNvSpPr/>
          <p:nvPr/>
        </p:nvSpPr>
        <p:spPr>
          <a:xfrm>
            <a:off x="7537048" y="28146071"/>
            <a:ext cx="8922152" cy="5930810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/>
          <p:cNvCxnSpPr/>
          <p:nvPr/>
        </p:nvCxnSpPr>
        <p:spPr>
          <a:xfrm>
            <a:off x="6350979" y="28076229"/>
            <a:ext cx="1186069" cy="6984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 flipH="1" flipV="1">
            <a:off x="6386140" y="29946602"/>
            <a:ext cx="1150908" cy="4034492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7537048" y="28167013"/>
            <a:ext cx="311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92D050"/>
                </a:solidFill>
              </a:rPr>
              <a:t>Printed Circuit Board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10650033" y="27138879"/>
            <a:ext cx="4381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Reference IF 880 MHz</a:t>
            </a:r>
            <a:endParaRPr lang="en-US" sz="3600" dirty="0"/>
          </a:p>
        </p:txBody>
      </p:sp>
      <p:sp>
        <p:nvSpPr>
          <p:cNvPr id="178" name="TextBox 177"/>
          <p:cNvSpPr txBox="1"/>
          <p:nvPr/>
        </p:nvSpPr>
        <p:spPr>
          <a:xfrm rot="16200000">
            <a:off x="14839896" y="31467716"/>
            <a:ext cx="496295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Scattered signals RF input</a:t>
            </a:r>
            <a:endParaRPr lang="en-US" sz="3600" dirty="0"/>
          </a:p>
        </p:txBody>
      </p:sp>
      <p:sp>
        <p:nvSpPr>
          <p:cNvPr id="179" name="TextBox 178"/>
          <p:cNvSpPr txBox="1"/>
          <p:nvPr/>
        </p:nvSpPr>
        <p:spPr>
          <a:xfrm>
            <a:off x="18827007" y="34076882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Receiver Array</a:t>
            </a:r>
            <a:endParaRPr lang="en-US" sz="3600" dirty="0"/>
          </a:p>
        </p:txBody>
      </p:sp>
      <p:sp>
        <p:nvSpPr>
          <p:cNvPr id="181" name="Rectangle 180"/>
          <p:cNvSpPr/>
          <p:nvPr/>
        </p:nvSpPr>
        <p:spPr>
          <a:xfrm>
            <a:off x="1219200" y="27584401"/>
            <a:ext cx="5638800" cy="7885330"/>
          </a:xfrm>
          <a:prstGeom prst="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TextBox 181"/>
          <p:cNvSpPr txBox="1"/>
          <p:nvPr/>
        </p:nvSpPr>
        <p:spPr>
          <a:xfrm>
            <a:off x="1219200" y="27605343"/>
            <a:ext cx="2209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Reference</a:t>
            </a:r>
          </a:p>
          <a:p>
            <a:r>
              <a:rPr lang="en-US" sz="3600" dirty="0" smtClean="0">
                <a:solidFill>
                  <a:srgbClr val="00B0F0"/>
                </a:solidFill>
              </a:rPr>
              <a:t>Box</a:t>
            </a:r>
            <a:endParaRPr lang="en-US" sz="3600" dirty="0">
              <a:solidFill>
                <a:srgbClr val="00B0F0"/>
              </a:solidFill>
            </a:endParaRPr>
          </a:p>
        </p:txBody>
      </p:sp>
      <p:cxnSp>
        <p:nvCxnSpPr>
          <p:cNvPr id="201" name="Straight Connector 200"/>
          <p:cNvCxnSpPr/>
          <p:nvPr/>
        </p:nvCxnSpPr>
        <p:spPr>
          <a:xfrm flipV="1">
            <a:off x="22560809" y="27997725"/>
            <a:ext cx="0" cy="2377681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Rectangle 207"/>
          <p:cNvSpPr/>
          <p:nvPr/>
        </p:nvSpPr>
        <p:spPr>
          <a:xfrm>
            <a:off x="16998207" y="28498801"/>
            <a:ext cx="6629400" cy="7239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16998207" y="28498801"/>
            <a:ext cx="311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Receiver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 rot="16200000">
            <a:off x="21903350" y="29156259"/>
            <a:ext cx="1899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IF outputs</a:t>
            </a:r>
            <a:endParaRPr lang="en-US" sz="3200" dirty="0"/>
          </a:p>
        </p:txBody>
      </p:sp>
      <p:sp>
        <p:nvSpPr>
          <p:cNvPr id="214" name="Isosceles Triangle 213"/>
          <p:cNvSpPr/>
          <p:nvPr/>
        </p:nvSpPr>
        <p:spPr>
          <a:xfrm>
            <a:off x="4100140" y="30583320"/>
            <a:ext cx="762000" cy="966612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397" y="28767177"/>
            <a:ext cx="6847312" cy="490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7" name="Straight Connector 106"/>
          <p:cNvCxnSpPr>
            <a:stCxn id="133" idx="0"/>
          </p:cNvCxnSpPr>
          <p:nvPr/>
        </p:nvCxnSpPr>
        <p:spPr>
          <a:xfrm>
            <a:off x="21317619" y="35204401"/>
            <a:ext cx="1243190" cy="0"/>
          </a:xfrm>
          <a:prstGeom prst="line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136" descr="DSCN200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208584" y="32764682"/>
            <a:ext cx="4523031" cy="3015354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1021012" y="35095359"/>
            <a:ext cx="460248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Miter Tee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5208585" y="35085010"/>
            <a:ext cx="4602487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HDPE Lens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1" descr="DSCN1888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1089601" y="31932439"/>
            <a:ext cx="4533900" cy="3022600"/>
          </a:xfrm>
          <a:prstGeom prst="rect">
            <a:avLst/>
          </a:prstGeom>
        </p:spPr>
      </p:pic>
      <p:sp>
        <p:nvSpPr>
          <p:cNvPr id="143" name="Right Arrow 142"/>
          <p:cNvSpPr/>
          <p:nvPr/>
        </p:nvSpPr>
        <p:spPr>
          <a:xfrm>
            <a:off x="25208585" y="24536400"/>
            <a:ext cx="1828800" cy="825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 rot="16200000">
            <a:off x="26434197" y="27078065"/>
            <a:ext cx="272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FIR Out</a:t>
            </a:r>
            <a:endParaRPr lang="en-US" sz="4800" dirty="0"/>
          </a:p>
        </p:txBody>
      </p:sp>
      <p:sp>
        <p:nvSpPr>
          <p:cNvPr id="145" name="Right Arrow 144"/>
          <p:cNvSpPr/>
          <p:nvPr/>
        </p:nvSpPr>
        <p:spPr>
          <a:xfrm rot="5400000">
            <a:off x="27920727" y="27171886"/>
            <a:ext cx="1828800" cy="82505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25161417" y="25807456"/>
            <a:ext cx="272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FIR In</a:t>
            </a:r>
            <a:endParaRPr lang="en-US" sz="4800" dirty="0"/>
          </a:p>
        </p:txBody>
      </p:sp>
      <p:sp>
        <p:nvSpPr>
          <p:cNvPr id="149" name="Up Arrow 148"/>
          <p:cNvSpPr/>
          <p:nvPr/>
        </p:nvSpPr>
        <p:spPr>
          <a:xfrm>
            <a:off x="20122407" y="26365200"/>
            <a:ext cx="1524000" cy="53340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0"/>
          <p:cNvSpPr txBox="1"/>
          <p:nvPr/>
        </p:nvSpPr>
        <p:spPr>
          <a:xfrm>
            <a:off x="11037784" y="22302252"/>
            <a:ext cx="4336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Example data from previous High-</a:t>
            </a:r>
            <a:r>
              <a:rPr lang="en-US" sz="4000" dirty="0" err="1" smtClean="0"/>
              <a:t>k</a:t>
            </a:r>
            <a:r>
              <a:rPr lang="en-US" sz="4000" baseline="-25000" dirty="0" err="1" smtClean="0"/>
              <a:t>r</a:t>
            </a:r>
            <a:r>
              <a:rPr lang="en-US" sz="4000" dirty="0" smtClean="0"/>
              <a:t> 280 GHz scattering system. Top: freq. </a:t>
            </a:r>
            <a:r>
              <a:rPr lang="en-US" sz="4000" dirty="0" err="1" smtClean="0"/>
              <a:t>vs</a:t>
            </a:r>
            <a:r>
              <a:rPr lang="en-US" sz="4000" dirty="0" smtClean="0"/>
              <a:t> time, bottom: time slices of power </a:t>
            </a:r>
            <a:r>
              <a:rPr lang="en-US" sz="4000" dirty="0" err="1" smtClean="0"/>
              <a:t>vs</a:t>
            </a:r>
            <a:r>
              <a:rPr lang="en-US" sz="4000" dirty="0" smtClean="0"/>
              <a:t> freq.</a:t>
            </a:r>
            <a:endParaRPr lang="en-US" sz="4000" dirty="0"/>
          </a:p>
        </p:txBody>
      </p:sp>
      <p:sp>
        <p:nvSpPr>
          <p:cNvPr id="154" name="TextBox 153"/>
          <p:cNvSpPr txBox="1"/>
          <p:nvPr/>
        </p:nvSpPr>
        <p:spPr>
          <a:xfrm>
            <a:off x="13180497" y="14563872"/>
            <a:ext cx="11597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High-k Scattering Receiver</a:t>
            </a:r>
            <a:endParaRPr lang="en-US" sz="7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524</Words>
  <Application>Microsoft Macintosh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</dc:creator>
  <cp:lastModifiedBy>Evan S</cp:lastModifiedBy>
  <cp:revision>38</cp:revision>
  <dcterms:created xsi:type="dcterms:W3CDTF">2016-09-30T20:24:23Z</dcterms:created>
  <dcterms:modified xsi:type="dcterms:W3CDTF">2016-11-10T19:36:49Z</dcterms:modified>
</cp:coreProperties>
</file>