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8" r:id="rId2"/>
    <p:sldId id="286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7" r:id="rId15"/>
    <p:sldId id="289" r:id="rId16"/>
    <p:sldId id="288" r:id="rId17"/>
    <p:sldId id="284" r:id="rId18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92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030" autoAdjust="0"/>
  </p:normalViewPr>
  <p:slideViewPr>
    <p:cSldViewPr showGuides="1">
      <p:cViewPr>
        <p:scale>
          <a:sx n="90" d="100"/>
          <a:sy n="90" d="100"/>
        </p:scale>
        <p:origin x="-2148" y="-7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0" d="100"/>
          <a:sy n="80" d="100"/>
        </p:scale>
        <p:origin x="-388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3C68E72-7118-4BB6-BC0C-A067E02A39FA}" type="datetimeFigureOut">
              <a:rPr lang="en-US"/>
              <a:pPr>
                <a:defRPr/>
              </a:pPr>
              <a:t>10/26/2017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7BF9A66-EF9C-4423-829B-6D9627B95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65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E9CBF51-4AB4-460D-93D3-226BBE47090E}" type="datetimeFigureOut">
              <a:rPr lang="en-US"/>
              <a:pPr>
                <a:defRPr/>
              </a:pPr>
              <a:t>10/26/2017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6400B2-87AA-4DB1-B67D-2C60F6396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098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3714750"/>
            <a:ext cx="34671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662363"/>
            <a:ext cx="1355725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771650"/>
            <a:ext cx="8077200" cy="8001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857250"/>
            <a:ext cx="8839200" cy="857250"/>
          </a:xfrm>
          <a:prstGeom prst="rect">
            <a:avLst/>
          </a:prstGeom>
        </p:spPr>
        <p:txBody>
          <a:bodyPr lIns="0" r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3400" y="2628900"/>
            <a:ext cx="8077200" cy="9144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76200" y="3733800"/>
            <a:ext cx="2514600" cy="285750"/>
          </a:xfrm>
        </p:spPr>
        <p:txBody>
          <a:bodyPr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2"/>
            <a:ext cx="9144000" cy="78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309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000250"/>
            <a:ext cx="8077200" cy="8001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857250"/>
            <a:ext cx="8839200" cy="857250"/>
          </a:xfrm>
          <a:prstGeom prst="rect">
            <a:avLst/>
          </a:prstGeom>
        </p:spPr>
        <p:txBody>
          <a:bodyPr lIns="0" r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3028950"/>
            <a:ext cx="7315200" cy="9144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76200" y="4171950"/>
            <a:ext cx="2080200" cy="4572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2"/>
            <a:ext cx="9144000" cy="78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158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800100"/>
            <a:ext cx="8991600" cy="405765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776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800100"/>
            <a:ext cx="4419600" cy="405765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48200" y="800100"/>
            <a:ext cx="4419600" cy="405765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885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89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800100"/>
            <a:ext cx="8991600" cy="405765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063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" y="800100"/>
            <a:ext cx="89916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grpSp>
        <p:nvGrpSpPr>
          <p:cNvPr id="1029" name="Group 4"/>
          <p:cNvGrpSpPr>
            <a:grpSpLocks/>
          </p:cNvGrpSpPr>
          <p:nvPr userDrawn="1"/>
        </p:nvGrpSpPr>
        <p:grpSpPr bwMode="auto">
          <a:xfrm>
            <a:off x="0" y="4916488"/>
            <a:ext cx="9144000" cy="227012"/>
            <a:chOff x="0" y="4324350"/>
            <a:chExt cx="9144000" cy="227176"/>
          </a:xfrm>
        </p:grpSpPr>
        <p:pic>
          <p:nvPicPr>
            <p:cNvPr id="1032" name="Picture 4" descr="C:\Users\jmenard\My Files\PPPL\Projects\NSTX-U\Presentation template\2015 - New template\logo and banner source\Gray_banner_red_line_bottom_NSTXU_logo.png"/>
            <p:cNvPicPr preferRelativeResize="0">
              <a:picLocks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4324350"/>
              <a:ext cx="6858000" cy="227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4" descr="C:\Users\jmenard\My Files\PPPL\Projects\NSTX-U\Presentation template\2015 - New template\logo and banner source\Gray_banner_red_line_bottom_NSTXU_logo.png"/>
            <p:cNvPicPr preferRelativeResize="0">
              <a:picLocks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24350"/>
              <a:ext cx="6858000" cy="227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0" name="TextBox 11"/>
          <p:cNvSpPr txBox="1">
            <a:spLocks noChangeArrowheads="1"/>
          </p:cNvSpPr>
          <p:nvPr userDrawn="1"/>
        </p:nvSpPr>
        <p:spPr bwMode="auto">
          <a:xfrm>
            <a:off x="8458200" y="4933950"/>
            <a:ext cx="6096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576" rIns="0" bIns="3657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B68F388F-2EF6-4AC8-9EE8-B087E0ED7117}" type="slidenum">
              <a:rPr lang="en-US" altLang="en-US" sz="900" b="1" smtClean="0">
                <a:solidFill>
                  <a:srgbClr val="336699"/>
                </a:solidFill>
              </a:rPr>
              <a:pPr algn="r">
                <a:defRPr/>
              </a:pPr>
              <a:t>‹#›</a:t>
            </a:fld>
            <a:endParaRPr lang="en-US" altLang="en-US" sz="900" b="1" smtClean="0">
              <a:solidFill>
                <a:srgbClr val="336699"/>
              </a:solidFill>
            </a:endParaRPr>
          </a:p>
        </p:txBody>
      </p:sp>
      <p:sp>
        <p:nvSpPr>
          <p:cNvPr id="1031" name="TextBox 12"/>
          <p:cNvSpPr txBox="1">
            <a:spLocks noChangeArrowheads="1"/>
          </p:cNvSpPr>
          <p:nvPr userDrawn="1"/>
        </p:nvSpPr>
        <p:spPr bwMode="auto">
          <a:xfrm>
            <a:off x="914400" y="4933950"/>
            <a:ext cx="7315200" cy="21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576" rIns="0" bIns="3657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900" b="1" dirty="0" smtClean="0">
                <a:solidFill>
                  <a:srgbClr val="336699"/>
                </a:solidFill>
              </a:rPr>
              <a:t>APS-DPP 2017 – NSTX-U Recovery – J. Menard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2" r:id="rId3"/>
    <p:sldLayoutId id="2147483703" r:id="rId4"/>
    <p:sldLayoutId id="2147483704" r:id="rId5"/>
    <p:sldLayoutId id="2147483705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1"/>
          <p:cNvSpPr>
            <a:spLocks noGrp="1"/>
          </p:cNvSpPr>
          <p:nvPr>
            <p:ph type="subTitle" idx="1"/>
          </p:nvPr>
        </p:nvSpPr>
        <p:spPr>
          <a:xfrm>
            <a:off x="1073150" y="1466850"/>
            <a:ext cx="7004050" cy="8001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charset="0"/>
                <a:cs typeface="Arial" charset="0"/>
              </a:rPr>
              <a:t>J. Menard, S. Gerhardt, C. </a:t>
            </a:r>
            <a:r>
              <a:rPr lang="en-US" altLang="en-US" sz="2400" dirty="0" err="1">
                <a:latin typeface="Arial" charset="0"/>
                <a:cs typeface="Arial" charset="0"/>
              </a:rPr>
              <a:t>Neumeyer</a:t>
            </a:r>
            <a:r>
              <a:rPr lang="en-US" altLang="en-US" sz="2400" dirty="0">
                <a:latin typeface="Arial" charset="0"/>
                <a:cs typeface="Arial" charset="0"/>
              </a:rPr>
              <a:t>, R. </a:t>
            </a:r>
            <a:r>
              <a:rPr lang="en-US" altLang="en-US" sz="2400" dirty="0" err="1">
                <a:latin typeface="Arial" charset="0"/>
                <a:cs typeface="Arial" charset="0"/>
              </a:rPr>
              <a:t>Hawryluk</a:t>
            </a:r>
            <a:r>
              <a:rPr lang="en-US" altLang="en-US" sz="2400" dirty="0">
                <a:latin typeface="Arial" charset="0"/>
                <a:cs typeface="Arial" charset="0"/>
              </a:rPr>
              <a:t>, and the NSTX-U Research and Engineering Teams</a:t>
            </a:r>
          </a:p>
        </p:txBody>
      </p:sp>
      <p:sp>
        <p:nvSpPr>
          <p:cNvPr id="4099" name="Title 2"/>
          <p:cNvSpPr>
            <a:spLocks noGrp="1"/>
          </p:cNvSpPr>
          <p:nvPr>
            <p:ph type="title"/>
          </p:nvPr>
        </p:nvSpPr>
        <p:spPr>
          <a:xfrm>
            <a:off x="152400" y="857250"/>
            <a:ext cx="8839200" cy="647700"/>
          </a:xfrm>
        </p:spPr>
        <p:txBody>
          <a:bodyPr/>
          <a:lstStyle/>
          <a:p>
            <a:pPr eaLnBrk="1" hangingPunct="1"/>
            <a:r>
              <a:rPr lang="en-US" altLang="en-US" sz="3600" b="1" dirty="0"/>
              <a:t>Status and Plans for NSTX-U Recovery</a:t>
            </a:r>
            <a:endParaRPr lang="en-US" altLang="en-US" sz="36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400" y="2419350"/>
            <a:ext cx="8077200" cy="1066800"/>
          </a:xfrm>
        </p:spPr>
        <p:txBody>
          <a:bodyPr rtlCol="0">
            <a:normAutofit fontScale="70000" lnSpcReduction="20000"/>
          </a:bodyPr>
          <a:lstStyle/>
          <a:p>
            <a:r>
              <a:rPr lang="en-US" b="1" dirty="0"/>
              <a:t>SESSION JO4: SPHERICAL TOKAMAKS, OTHER</a:t>
            </a:r>
          </a:p>
          <a:p>
            <a:r>
              <a:rPr lang="en-US" b="1" dirty="0"/>
              <a:t>Room: 201AB at 14:00</a:t>
            </a:r>
          </a:p>
          <a:p>
            <a:r>
              <a:rPr lang="en-US" altLang="en-US" dirty="0">
                <a:latin typeface="Arial" charset="0"/>
                <a:cs typeface="Arial" charset="0"/>
              </a:rPr>
              <a:t>59</a:t>
            </a:r>
            <a:r>
              <a:rPr lang="en-US" altLang="en-US" baseline="30000" dirty="0">
                <a:latin typeface="Arial" charset="0"/>
                <a:cs typeface="Arial" charset="0"/>
              </a:rPr>
              <a:t>th</a:t>
            </a:r>
            <a:r>
              <a:rPr lang="en-US" altLang="en-US" dirty="0">
                <a:latin typeface="Arial" charset="0"/>
                <a:cs typeface="Arial" charset="0"/>
              </a:rPr>
              <a:t> APS-DPP Meeting</a:t>
            </a:r>
          </a:p>
          <a:p>
            <a:pPr fontAlgn="base">
              <a:lnSpc>
                <a:spcPct val="85000"/>
              </a:lnSpc>
              <a:spcAft>
                <a:spcPct val="0"/>
              </a:spcAft>
            </a:pPr>
            <a:r>
              <a:rPr lang="en-US" altLang="en-US" dirty="0">
                <a:latin typeface="Arial" charset="0"/>
                <a:cs typeface="Arial" charset="0"/>
              </a:rPr>
              <a:t>Milwaukee, Wisconsin</a:t>
            </a:r>
          </a:p>
          <a:p>
            <a:pPr fontAlgn="base">
              <a:lnSpc>
                <a:spcPct val="85000"/>
              </a:lnSpc>
              <a:spcAft>
                <a:spcPct val="0"/>
              </a:spcAft>
            </a:pPr>
            <a:r>
              <a:rPr lang="en-US" altLang="en-US" dirty="0">
                <a:latin typeface="Arial" charset="0"/>
                <a:cs typeface="Arial" charset="0"/>
              </a:rPr>
              <a:t>October 24, 2017</a:t>
            </a:r>
          </a:p>
        </p:txBody>
      </p:sp>
      <p:pic>
        <p:nvPicPr>
          <p:cNvPr id="4101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4152900"/>
            <a:ext cx="1441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438400" y="3499306"/>
            <a:ext cx="4267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i="1" dirty="0">
                <a:latin typeface="Arial Narrow" panose="020B0606020202030204" pitchFamily="34" charset="0"/>
              </a:rPr>
              <a:t>This research was sponsored by the U.S. Dept. of Energy </a:t>
            </a:r>
            <a:r>
              <a:rPr lang="en-US" sz="800" i="1" dirty="0" smtClean="0">
                <a:latin typeface="Arial Narrow" panose="020B0606020202030204" pitchFamily="34" charset="0"/>
              </a:rPr>
              <a:t>under contract </a:t>
            </a:r>
            <a:r>
              <a:rPr lang="en-US" sz="800" i="1" dirty="0">
                <a:latin typeface="Arial Narrow" panose="020B0606020202030204" pitchFamily="34" charset="0"/>
              </a:rPr>
              <a:t>DE-AC02-09CH11466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742950"/>
            <a:ext cx="8991600" cy="4114800"/>
          </a:xfrm>
        </p:spPr>
        <p:txBody>
          <a:bodyPr>
            <a:noAutofit/>
          </a:bodyPr>
          <a:lstStyle/>
          <a:p>
            <a:pPr>
              <a:lnSpc>
                <a:spcPct val="95000"/>
              </a:lnSpc>
            </a:pPr>
            <a:r>
              <a:rPr lang="en-US" sz="2400" dirty="0" smtClean="0"/>
              <a:t>Reviews have determined what </a:t>
            </a:r>
            <a:r>
              <a:rPr lang="en-US" sz="2400" dirty="0"/>
              <a:t>needs to be </a:t>
            </a:r>
            <a:r>
              <a:rPr lang="en-US" sz="2400" dirty="0" smtClean="0"/>
              <a:t>repaired / replaced</a:t>
            </a:r>
            <a:endParaRPr lang="en-US" sz="2400" dirty="0"/>
          </a:p>
          <a:p>
            <a:pPr>
              <a:lnSpc>
                <a:spcPct val="95000"/>
              </a:lnSpc>
            </a:pPr>
            <a:r>
              <a:rPr lang="en-US" sz="2400" dirty="0" smtClean="0"/>
              <a:t>Developed new designs to repair and improve components</a:t>
            </a:r>
            <a:endParaRPr lang="en-US" sz="2400" dirty="0"/>
          </a:p>
          <a:p>
            <a:pPr>
              <a:lnSpc>
                <a:spcPct val="95000"/>
              </a:lnSpc>
            </a:pPr>
            <a:r>
              <a:rPr lang="en-US" sz="2400" dirty="0" smtClean="0"/>
              <a:t>Improving cost and schedule estimates</a:t>
            </a:r>
          </a:p>
          <a:p>
            <a:pPr lvl="1">
              <a:lnSpc>
                <a:spcPct val="95000"/>
              </a:lnSpc>
            </a:pPr>
            <a:r>
              <a:rPr lang="en-US" sz="2000" dirty="0" smtClean="0"/>
              <a:t>Following </a:t>
            </a:r>
            <a:r>
              <a:rPr lang="en-US" sz="2000" dirty="0"/>
              <a:t>DOE O413.3B Program and Project Management </a:t>
            </a:r>
            <a:r>
              <a:rPr lang="en-US" sz="2000" dirty="0" smtClean="0"/>
              <a:t>guidelines</a:t>
            </a:r>
            <a:endParaRPr lang="en-US" sz="2000" dirty="0"/>
          </a:p>
          <a:p>
            <a:pPr lvl="1">
              <a:lnSpc>
                <a:spcPct val="95000"/>
              </a:lnSpc>
            </a:pPr>
            <a:r>
              <a:rPr lang="en-US" sz="2000" dirty="0" smtClean="0"/>
              <a:t>FY2017 / present NSTX-U operations budget </a:t>
            </a:r>
            <a:r>
              <a:rPr lang="en-US" sz="2000" dirty="0" smtClean="0">
                <a:sym typeface="Symbol"/>
              </a:rPr>
              <a:t> </a:t>
            </a:r>
            <a:r>
              <a:rPr lang="en-US" sz="2000" dirty="0" smtClean="0"/>
              <a:t>sufficient to fund Recovery</a:t>
            </a:r>
          </a:p>
          <a:p>
            <a:pPr lvl="2">
              <a:lnSpc>
                <a:spcPct val="95000"/>
              </a:lnSpc>
            </a:pPr>
            <a:r>
              <a:rPr lang="en-US" sz="1600" dirty="0"/>
              <a:t>Cost </a:t>
            </a:r>
            <a:r>
              <a:rPr lang="en-US" sz="1600" dirty="0" smtClean="0"/>
              <a:t>&amp; </a:t>
            </a:r>
            <a:r>
              <a:rPr lang="en-US" sz="1600" dirty="0"/>
              <a:t>Schedule Review </a:t>
            </a:r>
            <a:r>
              <a:rPr lang="en-US" sz="1600" dirty="0" smtClean="0"/>
              <a:t>estimated “Recovery” costs:  $48M base</a:t>
            </a:r>
            <a:r>
              <a:rPr lang="en-US" sz="1600" dirty="0"/>
              <a:t> </a:t>
            </a:r>
            <a:r>
              <a:rPr lang="en-US" sz="1600" dirty="0" smtClean="0"/>
              <a:t>+ $15M contingency</a:t>
            </a:r>
          </a:p>
          <a:p>
            <a:pPr lvl="2">
              <a:lnSpc>
                <a:spcPct val="95000"/>
              </a:lnSpc>
            </a:pPr>
            <a:r>
              <a:rPr lang="en-US" sz="1600" dirty="0" smtClean="0"/>
              <a:t>Normal/planned outage costs for “Maintenance </a:t>
            </a:r>
            <a:r>
              <a:rPr lang="en-US" sz="1600" dirty="0"/>
              <a:t>and Run </a:t>
            </a:r>
            <a:r>
              <a:rPr lang="en-US" sz="1600" dirty="0" smtClean="0"/>
              <a:t>Preparation”:  $34M + $4M cont.  </a:t>
            </a:r>
          </a:p>
          <a:p>
            <a:pPr lvl="1">
              <a:lnSpc>
                <a:spcPct val="95000"/>
              </a:lnSpc>
            </a:pPr>
            <a:r>
              <a:rPr lang="en-US" sz="2000" dirty="0" smtClean="0"/>
              <a:t>New PF1 coils are critical path, followed by PFCs</a:t>
            </a:r>
          </a:p>
          <a:p>
            <a:pPr lvl="1">
              <a:lnSpc>
                <a:spcPct val="95000"/>
              </a:lnSpc>
            </a:pPr>
            <a:r>
              <a:rPr lang="en-US" sz="2000" dirty="0"/>
              <a:t>Resume </a:t>
            </a:r>
            <a:r>
              <a:rPr lang="en-US" sz="2000" dirty="0" smtClean="0"/>
              <a:t>operations between fall </a:t>
            </a:r>
            <a:r>
              <a:rPr lang="en-US" sz="2000" dirty="0"/>
              <a:t>2019 and summer </a:t>
            </a:r>
            <a:r>
              <a:rPr lang="en-US" sz="2000" dirty="0" smtClean="0"/>
              <a:t>2020</a:t>
            </a:r>
          </a:p>
          <a:p>
            <a:pPr>
              <a:lnSpc>
                <a:spcPct val="95000"/>
              </a:lnSpc>
            </a:pPr>
            <a:r>
              <a:rPr lang="en-US" sz="2400" dirty="0" smtClean="0">
                <a:solidFill>
                  <a:srgbClr val="C00000"/>
                </a:solidFill>
              </a:rPr>
              <a:t>Recovery will significantly enhance NSTX-U reliability &amp; safety, provide highest-performance </a:t>
            </a:r>
            <a:r>
              <a:rPr lang="en-US" sz="2400" dirty="0">
                <a:solidFill>
                  <a:srgbClr val="C00000"/>
                </a:solidFill>
              </a:rPr>
              <a:t>ST </a:t>
            </a:r>
            <a:r>
              <a:rPr lang="en-US" sz="2400" dirty="0" smtClean="0">
                <a:solidFill>
                  <a:srgbClr val="C00000"/>
                </a:solidFill>
              </a:rPr>
              <a:t>device as a robust user facility</a:t>
            </a:r>
            <a:endParaRPr lang="en-US" sz="2400" dirty="0">
              <a:solidFill>
                <a:srgbClr val="C00000"/>
              </a:solidFill>
            </a:endParaRPr>
          </a:p>
          <a:p>
            <a:pPr>
              <a:lnSpc>
                <a:spcPct val="95000"/>
              </a:lnSpc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04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82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Developed DVVR </a:t>
            </a:r>
            <a:r>
              <a:rPr lang="en-US" sz="3600" b="1" dirty="0" smtClean="0"/>
              <a:t>Process</a:t>
            </a:r>
            <a:br>
              <a:rPr lang="en-US" sz="3600" b="1" dirty="0" smtClean="0"/>
            </a:br>
            <a:r>
              <a:rPr lang="en-US" sz="1800" dirty="0" smtClean="0"/>
              <a:t>DVVR = Design </a:t>
            </a:r>
            <a:r>
              <a:rPr lang="en-US" sz="1800" dirty="0"/>
              <a:t>Verification and Validation </a:t>
            </a:r>
            <a:r>
              <a:rPr lang="en-US" sz="1800" dirty="0" smtClean="0"/>
              <a:t>Reviews</a:t>
            </a:r>
            <a:endParaRPr lang="en-US" sz="1800" b="1" dirty="0"/>
          </a:p>
        </p:txBody>
      </p:sp>
      <p:pic>
        <p:nvPicPr>
          <p:cNvPr id="5" name="Picture 4" descr="DVVR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181225" y="819150"/>
            <a:ext cx="4752975" cy="250103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3412515"/>
            <a:ext cx="8839200" cy="1445235"/>
          </a:xfrm>
        </p:spPr>
        <p:txBody>
          <a:bodyPr>
            <a:noAutofit/>
          </a:bodyPr>
          <a:lstStyle/>
          <a:p>
            <a:r>
              <a:rPr lang="en-US" sz="2000" dirty="0"/>
              <a:t>Prepared System Design Descriptions (SDDs) providing linkage to design-basis documentation</a:t>
            </a:r>
          </a:p>
          <a:p>
            <a:r>
              <a:rPr lang="en-US" sz="2000" dirty="0"/>
              <a:t>Gathered manufacturing, installation, and test documents (dating back to the beginning of the NSTX project circa 1998)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2981628"/>
            <a:ext cx="2374368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i="1" dirty="0"/>
              <a:t>Is the design adequate?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23400" y="2889295"/>
            <a:ext cx="3048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Is </a:t>
            </a:r>
            <a:r>
              <a:rPr lang="en-US" sz="1400" i="1" dirty="0" smtClean="0"/>
              <a:t>installed </a:t>
            </a:r>
            <a:r>
              <a:rPr lang="en-US" sz="1400" i="1" dirty="0"/>
              <a:t>component consistent </a:t>
            </a:r>
            <a:r>
              <a:rPr lang="en-US" sz="1400" i="1" dirty="0" smtClean="0"/>
              <a:t>with </a:t>
            </a:r>
            <a:r>
              <a:rPr lang="en-US" sz="1400" i="1" dirty="0"/>
              <a:t>the intent of the design?</a:t>
            </a:r>
          </a:p>
        </p:txBody>
      </p:sp>
    </p:spTree>
    <p:extLst>
      <p:ext uri="{BB962C8B-B14F-4D97-AF65-F5344CB8AC3E}">
        <p14:creationId xmlns:p14="http://schemas.microsoft.com/office/powerpoint/2010/main" val="349140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New “Castellated” Design Provides For High Heat Handling Capacity and Ease of Implementation</a:t>
            </a:r>
            <a:endParaRPr lang="en-US" sz="2800" dirty="0"/>
          </a:p>
        </p:txBody>
      </p:sp>
      <p:pic>
        <p:nvPicPr>
          <p:cNvPr id="5" name="Picture 2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33703" y="3200400"/>
            <a:ext cx="3076897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47800" y="3771900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PFCs Being Updated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1200" y="3292378"/>
            <a:ext cx="5181600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 smtClean="0"/>
              <a:t>Materials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Considering a range of isotropic </a:t>
            </a:r>
            <a:r>
              <a:rPr lang="en-US" sz="1600" dirty="0" err="1" smtClean="0"/>
              <a:t>graphites</a:t>
            </a:r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Planning high heat flux tests using e-beam facilities at Applied Research Labs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Study both isolated samples and full tile modules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In collaboration with GA, ORNL</a:t>
            </a:r>
            <a:endParaRPr lang="en-US" sz="1600" dirty="0"/>
          </a:p>
        </p:txBody>
      </p:sp>
      <p:pic>
        <p:nvPicPr>
          <p:cNvPr id="11" name="Picture 10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1" r="16953" b="13108"/>
          <a:stretch/>
        </p:blipFill>
        <p:spPr>
          <a:xfrm>
            <a:off x="820483" y="1943100"/>
            <a:ext cx="2684717" cy="131530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2451" y="791111"/>
            <a:ext cx="3778549" cy="1323439"/>
          </a:xfrm>
          <a:prstGeom prst="rect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Design </a:t>
            </a:r>
            <a:r>
              <a:rPr lang="en-US" sz="1600" dirty="0"/>
              <a:t>a</a:t>
            </a:r>
            <a:r>
              <a:rPr lang="en-US" sz="1600" dirty="0" smtClean="0"/>
              <a:t>llows </a:t>
            </a:r>
            <a:r>
              <a:rPr lang="en-US" sz="1600" dirty="0"/>
              <a:t>i</a:t>
            </a:r>
            <a:r>
              <a:rPr lang="en-US" sz="1600" dirty="0" smtClean="0"/>
              <a:t>ndividual castellation to thermally </a:t>
            </a:r>
            <a:r>
              <a:rPr lang="en-US" sz="1600" dirty="0"/>
              <a:t>e</a:t>
            </a:r>
            <a:r>
              <a:rPr lang="en-US" sz="1600" dirty="0" smtClean="0"/>
              <a:t>xpand under heat flux w/o exceeding compressive stress limits</a:t>
            </a:r>
          </a:p>
          <a:p>
            <a:r>
              <a:rPr lang="en-US" sz="1600" dirty="0" smtClean="0">
                <a:sym typeface="Wingdings"/>
              </a:rPr>
              <a:t> Lower material stress for a given tile surface temperature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4625999" y="1942404"/>
            <a:ext cx="3056603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Outer </a:t>
            </a:r>
            <a:r>
              <a:rPr lang="en-US" sz="1600" dirty="0" err="1" smtClean="0"/>
              <a:t>divertor</a:t>
            </a:r>
            <a:r>
              <a:rPr lang="en-US" sz="1600" dirty="0" smtClean="0"/>
              <a:t> assembly with castellated tiles and </a:t>
            </a:r>
            <a:r>
              <a:rPr lang="en-US" sz="1600" dirty="0" err="1" smtClean="0"/>
              <a:t>exagerated</a:t>
            </a:r>
            <a:r>
              <a:rPr lang="en-US" sz="1600" dirty="0" smtClean="0"/>
              <a:t> fish-scale angles</a:t>
            </a:r>
            <a:endParaRPr lang="en-US" sz="1600" dirty="0"/>
          </a:p>
        </p:txBody>
      </p:sp>
      <p:pic>
        <p:nvPicPr>
          <p:cNvPr id="7" name="Picture 6" descr="201710w1_02_Row 1 &amp; 2 Castillated thus far_2.png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1"/>
          <a:stretch/>
        </p:blipFill>
        <p:spPr>
          <a:xfrm>
            <a:off x="6221206" y="742950"/>
            <a:ext cx="2922794" cy="17716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15000" y="2905258"/>
            <a:ext cx="28194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Fully Assembled </a:t>
            </a:r>
            <a:r>
              <a:rPr lang="en-US" dirty="0" err="1" smtClean="0"/>
              <a:t>Divertor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24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Improving Design of Polar Regions </a:t>
            </a:r>
            <a:br>
              <a:rPr lang="en-US" sz="3200" dirty="0" smtClean="0"/>
            </a:br>
            <a:r>
              <a:rPr lang="en-US" sz="2400" dirty="0" smtClean="0"/>
              <a:t>to Ensure High Performance and Reliability</a:t>
            </a:r>
            <a:endParaRPr lang="en-US" sz="240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0" y="800100"/>
            <a:ext cx="4876800" cy="3143250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sz="1800" dirty="0" smtClean="0"/>
              <a:t>Issues identified</a:t>
            </a:r>
          </a:p>
          <a:p>
            <a:pPr lvl="1">
              <a:lnSpc>
                <a:spcPct val="85000"/>
              </a:lnSpc>
            </a:pPr>
            <a:r>
              <a:rPr lang="en-US" sz="1600" dirty="0" smtClean="0"/>
              <a:t>Mechanical connection of PF1B coil to limited </a:t>
            </a:r>
            <a:r>
              <a:rPr lang="en-US" sz="1600" dirty="0" err="1" smtClean="0"/>
              <a:t>divertor</a:t>
            </a:r>
            <a:r>
              <a:rPr lang="en-US" sz="1600" dirty="0"/>
              <a:t> </a:t>
            </a:r>
            <a:r>
              <a:rPr lang="en-US" sz="1600" dirty="0" err="1" smtClean="0"/>
              <a:t>bakeout</a:t>
            </a:r>
            <a:r>
              <a:rPr lang="en-US" sz="1600" dirty="0"/>
              <a:t> </a:t>
            </a:r>
            <a:r>
              <a:rPr lang="en-US" sz="1600" dirty="0" smtClean="0"/>
              <a:t>temperature</a:t>
            </a:r>
          </a:p>
          <a:p>
            <a:pPr lvl="1">
              <a:lnSpc>
                <a:spcPct val="85000"/>
              </a:lnSpc>
            </a:pPr>
            <a:r>
              <a:rPr lang="en-US" sz="1600" dirty="0" smtClean="0"/>
              <a:t>2 two </a:t>
            </a:r>
            <a:r>
              <a:rPr lang="en-US" sz="1600" dirty="0"/>
              <a:t>large ceramic insulators deemed a risk to </a:t>
            </a:r>
            <a:r>
              <a:rPr lang="en-US" sz="1600" dirty="0" smtClean="0"/>
              <a:t>reliability / vacuum integrity </a:t>
            </a:r>
          </a:p>
          <a:p>
            <a:pPr lvl="1">
              <a:lnSpc>
                <a:spcPct val="85000"/>
              </a:lnSpc>
            </a:pPr>
            <a:r>
              <a:rPr lang="en-US" sz="1600" dirty="0" smtClean="0"/>
              <a:t>Use of single O-rings </a:t>
            </a:r>
            <a:r>
              <a:rPr lang="en-US" sz="1600" dirty="0" smtClean="0">
                <a:sym typeface="Wingdings" panose="05000000000000000000" pitchFamily="2" charset="2"/>
              </a:rPr>
              <a:t></a:t>
            </a:r>
            <a:r>
              <a:rPr lang="en-US" sz="1600" dirty="0" smtClean="0"/>
              <a:t> potential leaks</a:t>
            </a:r>
          </a:p>
          <a:p>
            <a:pPr lvl="1">
              <a:lnSpc>
                <a:spcPct val="85000"/>
              </a:lnSpc>
            </a:pPr>
            <a:r>
              <a:rPr lang="en-US" sz="1600" dirty="0"/>
              <a:t>P</a:t>
            </a:r>
            <a:r>
              <a:rPr lang="en-US" sz="1600" dirty="0" smtClean="0"/>
              <a:t>lasma can sometimes impinges on PF1C can</a:t>
            </a:r>
          </a:p>
          <a:p>
            <a:pPr>
              <a:lnSpc>
                <a:spcPct val="85000"/>
              </a:lnSpc>
            </a:pPr>
            <a:r>
              <a:rPr lang="en-US" sz="1800" dirty="0" smtClean="0"/>
              <a:t>Solutions</a:t>
            </a:r>
          </a:p>
          <a:p>
            <a:pPr lvl="1">
              <a:lnSpc>
                <a:spcPct val="85000"/>
              </a:lnSpc>
            </a:pPr>
            <a:r>
              <a:rPr lang="en-US" sz="1600" dirty="0" smtClean="0"/>
              <a:t>PF1B supported by “slings”,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smtClean="0"/>
              <a:t>thermally isolated </a:t>
            </a:r>
          </a:p>
          <a:p>
            <a:pPr lvl="1">
              <a:lnSpc>
                <a:spcPct val="85000"/>
              </a:lnSpc>
            </a:pPr>
            <a:r>
              <a:rPr lang="en-US" sz="1600" dirty="0"/>
              <a:t>Lower ceramic insulator </a:t>
            </a:r>
            <a:r>
              <a:rPr lang="en-US" sz="1600" dirty="0" smtClean="0"/>
              <a:t>eliminated</a:t>
            </a:r>
          </a:p>
          <a:p>
            <a:pPr lvl="1">
              <a:lnSpc>
                <a:spcPct val="85000"/>
              </a:lnSpc>
            </a:pPr>
            <a:r>
              <a:rPr lang="en-US" sz="1600" dirty="0" smtClean="0"/>
              <a:t>Double O-rings with pumped interspaces</a:t>
            </a:r>
          </a:p>
          <a:p>
            <a:pPr lvl="1">
              <a:lnSpc>
                <a:spcPct val="85000"/>
              </a:lnSpc>
            </a:pPr>
            <a:r>
              <a:rPr lang="en-US" sz="1600" dirty="0" smtClean="0"/>
              <a:t>Tiles will bridge the CHI gap</a:t>
            </a:r>
          </a:p>
          <a:p>
            <a:pPr>
              <a:lnSpc>
                <a:spcPct val="85000"/>
              </a:lnSpc>
            </a:pPr>
            <a:endParaRPr lang="en-US" sz="18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504950"/>
            <a:ext cx="1219200" cy="32427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3323" r="8474"/>
          <a:stretch/>
        </p:blipFill>
        <p:spPr>
          <a:xfrm>
            <a:off x="7010400" y="1352550"/>
            <a:ext cx="1727315" cy="1078230"/>
          </a:xfrm>
          <a:prstGeom prst="rect">
            <a:avLst/>
          </a:prstGeom>
        </p:spPr>
      </p:pic>
      <p:pic>
        <p:nvPicPr>
          <p:cNvPr id="18" name="Picture 17"/>
          <p:cNvPicPr>
            <a:picLocks/>
          </p:cNvPicPr>
          <p:nvPr/>
        </p:nvPicPr>
        <p:blipFill rotWithShape="1">
          <a:blip r:embed="rId4"/>
          <a:srcRect l="26932" t="-1" b="-2902"/>
          <a:stretch/>
        </p:blipFill>
        <p:spPr bwMode="auto">
          <a:xfrm flipH="1">
            <a:off x="7069377" y="2471097"/>
            <a:ext cx="1465023" cy="24487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9" name="Straight Connector 18"/>
          <p:cNvCxnSpPr/>
          <p:nvPr/>
        </p:nvCxnSpPr>
        <p:spPr>
          <a:xfrm>
            <a:off x="7753012" y="2980815"/>
            <a:ext cx="0" cy="13435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391400" y="4324350"/>
            <a:ext cx="3616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91400" y="4324350"/>
            <a:ext cx="0" cy="5143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587164" y="4629150"/>
            <a:ext cx="1556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Thermal Isolation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7620000" y="4324350"/>
            <a:ext cx="254057" cy="3619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hape 126"/>
          <p:cNvSpPr txBox="1"/>
          <p:nvPr/>
        </p:nvSpPr>
        <p:spPr>
          <a:xfrm>
            <a:off x="5562600" y="797625"/>
            <a:ext cx="3505200" cy="631125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1600" dirty="0" smtClean="0"/>
              <a:t>Mandrel-free coil mounted in slings, isolated from hot flanges</a:t>
            </a:r>
            <a:endParaRPr lang="en-US" sz="1600" dirty="0"/>
          </a:p>
        </p:txBody>
      </p:sp>
      <p:sp>
        <p:nvSpPr>
          <p:cNvPr id="26" name="Rectangle 25"/>
          <p:cNvSpPr/>
          <p:nvPr/>
        </p:nvSpPr>
        <p:spPr>
          <a:xfrm>
            <a:off x="152400" y="3058035"/>
            <a:ext cx="4800600" cy="119011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28600" y="1598805"/>
            <a:ext cx="4800600" cy="89674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Improving Design of Polar Regions </a:t>
            </a:r>
            <a:br>
              <a:rPr lang="en-US" sz="3200" dirty="0" smtClean="0"/>
            </a:br>
            <a:r>
              <a:rPr lang="en-US" sz="2400" dirty="0" smtClean="0"/>
              <a:t>to Ensure High Performance and Reliability</a:t>
            </a:r>
            <a:endParaRPr lang="en-US" sz="240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0" y="800100"/>
            <a:ext cx="4876800" cy="3143250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sz="1800" dirty="0" smtClean="0"/>
              <a:t>Issues identified</a:t>
            </a:r>
          </a:p>
          <a:p>
            <a:pPr lvl="1">
              <a:lnSpc>
                <a:spcPct val="85000"/>
              </a:lnSpc>
            </a:pPr>
            <a:r>
              <a:rPr lang="en-US" sz="1600" dirty="0" smtClean="0"/>
              <a:t>Mechanical connection of PF1B coil to limited </a:t>
            </a:r>
            <a:r>
              <a:rPr lang="en-US" sz="1600" dirty="0" err="1" smtClean="0"/>
              <a:t>divertor</a:t>
            </a:r>
            <a:r>
              <a:rPr lang="en-US" sz="1600" dirty="0"/>
              <a:t> </a:t>
            </a:r>
            <a:r>
              <a:rPr lang="en-US" sz="1600" dirty="0" err="1" smtClean="0"/>
              <a:t>bakeout</a:t>
            </a:r>
            <a:r>
              <a:rPr lang="en-US" sz="1600" dirty="0"/>
              <a:t> </a:t>
            </a:r>
            <a:r>
              <a:rPr lang="en-US" sz="1600" dirty="0" smtClean="0"/>
              <a:t>temperature</a:t>
            </a:r>
          </a:p>
          <a:p>
            <a:pPr lvl="1">
              <a:lnSpc>
                <a:spcPct val="85000"/>
              </a:lnSpc>
            </a:pPr>
            <a:r>
              <a:rPr lang="en-US" sz="1600" dirty="0" smtClean="0"/>
              <a:t>2 two </a:t>
            </a:r>
            <a:r>
              <a:rPr lang="en-US" sz="1600" dirty="0"/>
              <a:t>large ceramic insulators deemed a risk to </a:t>
            </a:r>
            <a:r>
              <a:rPr lang="en-US" sz="1600" dirty="0" smtClean="0"/>
              <a:t>reliability / vacuum integrity </a:t>
            </a:r>
          </a:p>
          <a:p>
            <a:pPr lvl="1">
              <a:lnSpc>
                <a:spcPct val="85000"/>
              </a:lnSpc>
            </a:pPr>
            <a:r>
              <a:rPr lang="en-US" sz="1600" dirty="0" smtClean="0"/>
              <a:t>Use of single O-rings </a:t>
            </a:r>
            <a:r>
              <a:rPr lang="en-US" sz="1600" dirty="0" smtClean="0">
                <a:sym typeface="Wingdings" panose="05000000000000000000" pitchFamily="2" charset="2"/>
              </a:rPr>
              <a:t></a:t>
            </a:r>
            <a:r>
              <a:rPr lang="en-US" sz="1600" dirty="0" smtClean="0"/>
              <a:t> potential leaks</a:t>
            </a:r>
          </a:p>
          <a:p>
            <a:pPr lvl="1">
              <a:lnSpc>
                <a:spcPct val="85000"/>
              </a:lnSpc>
            </a:pPr>
            <a:r>
              <a:rPr lang="en-US" sz="1600" dirty="0"/>
              <a:t>P</a:t>
            </a:r>
            <a:r>
              <a:rPr lang="en-US" sz="1600" dirty="0" smtClean="0"/>
              <a:t>lasma can sometimes impinges on PF1C can</a:t>
            </a:r>
          </a:p>
          <a:p>
            <a:pPr>
              <a:lnSpc>
                <a:spcPct val="85000"/>
              </a:lnSpc>
            </a:pPr>
            <a:r>
              <a:rPr lang="en-US" sz="1800" dirty="0" smtClean="0"/>
              <a:t>Solutions</a:t>
            </a:r>
          </a:p>
          <a:p>
            <a:pPr lvl="1">
              <a:lnSpc>
                <a:spcPct val="85000"/>
              </a:lnSpc>
            </a:pPr>
            <a:r>
              <a:rPr lang="en-US" sz="1600" dirty="0" smtClean="0"/>
              <a:t>PF1B supported by “slings”,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smtClean="0"/>
              <a:t>thermally isolated </a:t>
            </a:r>
          </a:p>
          <a:p>
            <a:pPr lvl="1">
              <a:lnSpc>
                <a:spcPct val="85000"/>
              </a:lnSpc>
            </a:pPr>
            <a:r>
              <a:rPr lang="en-US" sz="1600" dirty="0"/>
              <a:t>Lower ceramic insulator </a:t>
            </a:r>
            <a:r>
              <a:rPr lang="en-US" sz="1600" dirty="0" smtClean="0"/>
              <a:t>eliminated</a:t>
            </a:r>
          </a:p>
          <a:p>
            <a:pPr lvl="1">
              <a:lnSpc>
                <a:spcPct val="85000"/>
              </a:lnSpc>
            </a:pPr>
            <a:r>
              <a:rPr lang="en-US" sz="1600" dirty="0" smtClean="0"/>
              <a:t>Double O-rings with pumped interspaces</a:t>
            </a:r>
          </a:p>
          <a:p>
            <a:pPr lvl="1">
              <a:lnSpc>
                <a:spcPct val="85000"/>
              </a:lnSpc>
            </a:pPr>
            <a:r>
              <a:rPr lang="en-US" sz="1600" dirty="0" smtClean="0"/>
              <a:t>Tiles will bridge the CHI gap</a:t>
            </a:r>
          </a:p>
          <a:p>
            <a:pPr>
              <a:lnSpc>
                <a:spcPct val="85000"/>
              </a:lnSpc>
            </a:pPr>
            <a:endParaRPr lang="en-US" sz="1800" dirty="0"/>
          </a:p>
        </p:txBody>
      </p:sp>
      <p:pic>
        <p:nvPicPr>
          <p:cNvPr id="4" name="Shape 125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l="37261" t="38708" r="9147" b="1957"/>
          <a:stretch/>
        </p:blipFill>
        <p:spPr>
          <a:xfrm>
            <a:off x="5943616" y="2057100"/>
            <a:ext cx="2362184" cy="25935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26"/>
          <p:cNvSpPr txBox="1"/>
          <p:nvPr/>
        </p:nvSpPr>
        <p:spPr>
          <a:xfrm>
            <a:off x="5562600" y="1047750"/>
            <a:ext cx="3200400" cy="707325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1800" dirty="0" smtClean="0"/>
              <a:t>Top of Machine: </a:t>
            </a:r>
            <a:r>
              <a:rPr lang="en-US" sz="1800" dirty="0"/>
              <a:t>Double O-Rings </a:t>
            </a:r>
            <a:r>
              <a:rPr lang="en-US" sz="1800" dirty="0" smtClean="0"/>
              <a:t>+ Ceramic Break</a:t>
            </a: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152400" y="3562350"/>
            <a:ext cx="4800600" cy="119011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2800350"/>
            <a:ext cx="4800600" cy="30479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" y="1047750"/>
            <a:ext cx="4800600" cy="50431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2266950"/>
            <a:ext cx="4800600" cy="252157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7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Improving Design of Polar Regions </a:t>
            </a:r>
            <a:br>
              <a:rPr lang="en-US" sz="3200" dirty="0" smtClean="0"/>
            </a:br>
            <a:r>
              <a:rPr lang="en-US" sz="2400" dirty="0" smtClean="0"/>
              <a:t>to Ensure High Performance and Reliability</a:t>
            </a:r>
            <a:endParaRPr lang="en-US" sz="2400" dirty="0"/>
          </a:p>
        </p:txBody>
      </p:sp>
      <p:sp>
        <p:nvSpPr>
          <p:cNvPr id="7" name="Shape 126"/>
          <p:cNvSpPr txBox="1"/>
          <p:nvPr/>
        </p:nvSpPr>
        <p:spPr>
          <a:xfrm>
            <a:off x="5029200" y="819150"/>
            <a:ext cx="3962400" cy="1151107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dirty="0" smtClean="0"/>
              <a:t>Tile gap between inner and outer vessels only large enough to accommodate thermal and mechanical motion, fit-up tolerances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0" y="800100"/>
            <a:ext cx="4876800" cy="3143250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sz="1800" dirty="0" smtClean="0"/>
              <a:t>Issues identified</a:t>
            </a:r>
          </a:p>
          <a:p>
            <a:pPr lvl="1">
              <a:lnSpc>
                <a:spcPct val="85000"/>
              </a:lnSpc>
            </a:pPr>
            <a:r>
              <a:rPr lang="en-US" sz="1600" dirty="0" smtClean="0"/>
              <a:t>Mechanical connection of PF1B coil to limited </a:t>
            </a:r>
            <a:r>
              <a:rPr lang="en-US" sz="1600" dirty="0" err="1" smtClean="0"/>
              <a:t>divertor</a:t>
            </a:r>
            <a:r>
              <a:rPr lang="en-US" sz="1600" dirty="0"/>
              <a:t> </a:t>
            </a:r>
            <a:r>
              <a:rPr lang="en-US" sz="1600" dirty="0" err="1" smtClean="0"/>
              <a:t>bakeout</a:t>
            </a:r>
            <a:r>
              <a:rPr lang="en-US" sz="1600" dirty="0"/>
              <a:t> </a:t>
            </a:r>
            <a:r>
              <a:rPr lang="en-US" sz="1600" dirty="0" smtClean="0"/>
              <a:t>temperature</a:t>
            </a:r>
          </a:p>
          <a:p>
            <a:pPr lvl="1">
              <a:lnSpc>
                <a:spcPct val="85000"/>
              </a:lnSpc>
            </a:pPr>
            <a:r>
              <a:rPr lang="en-US" sz="1600" dirty="0" smtClean="0"/>
              <a:t>2 two </a:t>
            </a:r>
            <a:r>
              <a:rPr lang="en-US" sz="1600" dirty="0"/>
              <a:t>large ceramic insulators deemed a risk to </a:t>
            </a:r>
            <a:r>
              <a:rPr lang="en-US" sz="1600" dirty="0" smtClean="0"/>
              <a:t>reliability / vacuum integrity </a:t>
            </a:r>
          </a:p>
          <a:p>
            <a:pPr lvl="1">
              <a:lnSpc>
                <a:spcPct val="85000"/>
              </a:lnSpc>
            </a:pPr>
            <a:r>
              <a:rPr lang="en-US" sz="1600" dirty="0" smtClean="0"/>
              <a:t>Use of single O-rings </a:t>
            </a:r>
            <a:r>
              <a:rPr lang="en-US" sz="1600" dirty="0" smtClean="0">
                <a:sym typeface="Wingdings" panose="05000000000000000000" pitchFamily="2" charset="2"/>
              </a:rPr>
              <a:t></a:t>
            </a:r>
            <a:r>
              <a:rPr lang="en-US" sz="1600" dirty="0" smtClean="0"/>
              <a:t> potential leaks</a:t>
            </a:r>
          </a:p>
          <a:p>
            <a:pPr lvl="1">
              <a:lnSpc>
                <a:spcPct val="85000"/>
              </a:lnSpc>
            </a:pPr>
            <a:r>
              <a:rPr lang="en-US" sz="1600" dirty="0"/>
              <a:t>P</a:t>
            </a:r>
            <a:r>
              <a:rPr lang="en-US" sz="1600" dirty="0" smtClean="0"/>
              <a:t>lasma can sometimes impinges on PF1C can</a:t>
            </a:r>
          </a:p>
          <a:p>
            <a:pPr>
              <a:lnSpc>
                <a:spcPct val="85000"/>
              </a:lnSpc>
            </a:pPr>
            <a:r>
              <a:rPr lang="en-US" sz="1800" dirty="0" smtClean="0"/>
              <a:t>Solutions</a:t>
            </a:r>
          </a:p>
          <a:p>
            <a:pPr lvl="1">
              <a:lnSpc>
                <a:spcPct val="85000"/>
              </a:lnSpc>
            </a:pPr>
            <a:r>
              <a:rPr lang="en-US" sz="1600" dirty="0" smtClean="0"/>
              <a:t>PF1B supported by “slings”,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smtClean="0"/>
              <a:t>thermally isolated </a:t>
            </a:r>
          </a:p>
          <a:p>
            <a:pPr lvl="1">
              <a:lnSpc>
                <a:spcPct val="85000"/>
              </a:lnSpc>
            </a:pPr>
            <a:r>
              <a:rPr lang="en-US" sz="1600" dirty="0"/>
              <a:t>Lower ceramic insulator </a:t>
            </a:r>
            <a:r>
              <a:rPr lang="en-US" sz="1600" dirty="0" smtClean="0"/>
              <a:t>eliminated</a:t>
            </a:r>
          </a:p>
          <a:p>
            <a:pPr lvl="1">
              <a:lnSpc>
                <a:spcPct val="85000"/>
              </a:lnSpc>
            </a:pPr>
            <a:r>
              <a:rPr lang="en-US" sz="1600" dirty="0" smtClean="0"/>
              <a:t>Double O-rings with pumped interspaces</a:t>
            </a:r>
          </a:p>
          <a:p>
            <a:pPr lvl="1">
              <a:lnSpc>
                <a:spcPct val="85000"/>
              </a:lnSpc>
            </a:pPr>
            <a:r>
              <a:rPr lang="en-US" sz="1600" dirty="0" smtClean="0"/>
              <a:t>Tiles will bridge the CHI gap</a:t>
            </a:r>
          </a:p>
          <a:p>
            <a:pPr>
              <a:lnSpc>
                <a:spcPct val="85000"/>
              </a:lnSpc>
            </a:pPr>
            <a:endParaRPr lang="en-US" sz="1800" dirty="0"/>
          </a:p>
        </p:txBody>
      </p:sp>
      <p:pic>
        <p:nvPicPr>
          <p:cNvPr id="4" name="Picture 3" descr="201710w1_02_Row 1 &amp; 2 Castillated thus far_1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1" y="2571750"/>
            <a:ext cx="3341190" cy="1697355"/>
          </a:xfrm>
          <a:prstGeom prst="rect">
            <a:avLst/>
          </a:prstGeom>
        </p:spPr>
      </p:pic>
      <p:sp>
        <p:nvSpPr>
          <p:cNvPr id="5" name="TextBox 4"/>
          <p:cNvSpPr txBox="1">
            <a:spLocks/>
          </p:cNvSpPr>
          <p:nvPr/>
        </p:nvSpPr>
        <p:spPr>
          <a:xfrm>
            <a:off x="5661661" y="2114550"/>
            <a:ext cx="1508760" cy="523219"/>
          </a:xfrm>
          <a:prstGeom prst="rect">
            <a:avLst/>
          </a:prstGeom>
          <a:solidFill>
            <a:srgbClr val="FDEADA"/>
          </a:solidFill>
          <a:ln w="28575" cmpd="sng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Castellated Outboard Tile</a:t>
            </a:r>
            <a:endParaRPr lang="en-US" sz="1400" dirty="0"/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7338061" y="2114550"/>
            <a:ext cx="1424940" cy="523219"/>
          </a:xfrm>
          <a:prstGeom prst="rect">
            <a:avLst/>
          </a:prstGeom>
          <a:solidFill>
            <a:srgbClr val="FDEADA"/>
          </a:solidFill>
          <a:ln w="28575" cmpd="sng"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Castellated Inboard Tile</a:t>
            </a:r>
            <a:endParaRPr lang="en-US" sz="1400" dirty="0"/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6416041" y="2637769"/>
            <a:ext cx="167641" cy="542211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  <a:stCxn id="8" idx="2"/>
          </p:cNvCxnSpPr>
          <p:nvPr/>
        </p:nvCxnSpPr>
        <p:spPr>
          <a:xfrm flipH="1">
            <a:off x="7924099" y="2637769"/>
            <a:ext cx="126432" cy="877491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52400" y="2800350"/>
            <a:ext cx="4800600" cy="762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2400" y="1076835"/>
            <a:ext cx="4800600" cy="119011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19" idx="0"/>
          </p:cNvCxnSpPr>
          <p:nvPr/>
        </p:nvCxnSpPr>
        <p:spPr>
          <a:xfrm flipV="1">
            <a:off x="6960871" y="4136037"/>
            <a:ext cx="177164" cy="413936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/>
          </p:cNvSpPr>
          <p:nvPr/>
        </p:nvSpPr>
        <p:spPr>
          <a:xfrm>
            <a:off x="6248400" y="4549973"/>
            <a:ext cx="1424941" cy="307777"/>
          </a:xfrm>
          <a:prstGeom prst="rect">
            <a:avLst/>
          </a:prstGeom>
          <a:solidFill>
            <a:srgbClr val="FDEADA"/>
          </a:solidFill>
          <a:ln w="28575" cmpd="sng"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Closed Gap</a:t>
            </a:r>
            <a:endParaRPr lang="en-US" sz="1400" dirty="0"/>
          </a:p>
        </p:txBody>
      </p:sp>
      <p:sp>
        <p:nvSpPr>
          <p:cNvPr id="20" name="Rectangle 19"/>
          <p:cNvSpPr/>
          <p:nvPr/>
        </p:nvSpPr>
        <p:spPr>
          <a:xfrm>
            <a:off x="5257801" y="4018181"/>
            <a:ext cx="685799" cy="250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hape 126"/>
          <p:cNvSpPr txBox="1"/>
          <p:nvPr/>
        </p:nvSpPr>
        <p:spPr>
          <a:xfrm>
            <a:off x="1752600" y="3867150"/>
            <a:ext cx="4343400" cy="990600"/>
          </a:xfrm>
          <a:prstGeom prst="rect">
            <a:avLst/>
          </a:prstGeom>
          <a:solidFill>
            <a:srgbClr val="FDEADA"/>
          </a:solidFill>
          <a:ln w="28575" cap="flat" cmpd="sng">
            <a:solidFill>
              <a:srgbClr val="FAC09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1600" b="1" u="sng" dirty="0" smtClean="0"/>
              <a:t>Research / Programmatic Impact: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US" dirty="0" smtClean="0"/>
              <a:t>Coaxial Helicity Injection (CHI)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US" sz="1600" dirty="0" smtClean="0"/>
              <a:t>as previously implemented is now excluded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793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5"/>
            <a:ext cx="9144000" cy="714375"/>
          </a:xfrm>
        </p:spPr>
        <p:txBody>
          <a:bodyPr/>
          <a:lstStyle/>
          <a:p>
            <a:r>
              <a:rPr lang="en-US" sz="2400" dirty="0" err="1" smtClean="0"/>
              <a:t>Bakeout</a:t>
            </a:r>
            <a:r>
              <a:rPr lang="en-US" sz="2400" dirty="0" smtClean="0"/>
              <a:t>, Instrumentation, and Shielding Scope </a:t>
            </a:r>
            <a:br>
              <a:rPr lang="en-US" sz="2400" dirty="0" smtClean="0"/>
            </a:br>
            <a:r>
              <a:rPr lang="en-US" sz="2400" dirty="0" smtClean="0"/>
              <a:t>will Improve Reliability and Safety</a:t>
            </a:r>
            <a:endParaRPr lang="en-US" sz="1400" dirty="0"/>
          </a:p>
        </p:txBody>
      </p:sp>
      <p:pic>
        <p:nvPicPr>
          <p:cNvPr id="6" name="Picture 5" descr="Screen Shot 2017-10-10 at 5.08.11 AM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3231542"/>
            <a:ext cx="4314825" cy="1589603"/>
          </a:xfrm>
          <a:prstGeom prst="rect">
            <a:avLst/>
          </a:prstGeom>
          <a:ln w="28575" cmpd="sng">
            <a:solidFill>
              <a:schemeClr val="accent4">
                <a:lumMod val="40000"/>
                <a:lumOff val="60000"/>
              </a:schemeClr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8534400" y="1543050"/>
            <a:ext cx="609600" cy="857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creen Shot 2017-10-10 at 5.11.23 AM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025" y="769445"/>
            <a:ext cx="1657350" cy="203090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2400" y="983240"/>
            <a:ext cx="2538785" cy="2045710"/>
            <a:chOff x="228600" y="1059440"/>
            <a:chExt cx="2538785" cy="2045710"/>
          </a:xfrm>
        </p:grpSpPr>
        <p:pic>
          <p:nvPicPr>
            <p:cNvPr id="4" name="Picture 3" descr="Screen Shot 2017-10-10 at 5.05.23 AM.png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1059440"/>
              <a:ext cx="2011680" cy="204571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776785" y="1549438"/>
              <a:ext cx="9906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828800" y="971550"/>
            <a:ext cx="3733800" cy="13542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Bakeout</a:t>
            </a:r>
            <a:r>
              <a:rPr lang="en-US" dirty="0" smtClean="0"/>
              <a:t> Improvements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Improved hot helium feed-</a:t>
            </a:r>
            <a:r>
              <a:rPr lang="en-US" sz="1600" dirty="0" err="1" smtClean="0"/>
              <a:t>throughs</a:t>
            </a:r>
            <a:r>
              <a:rPr lang="en-US" sz="1600" dirty="0" smtClean="0"/>
              <a:t>, flow control, and instrumentation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Improved safety features on heated water system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53000" y="2571750"/>
            <a:ext cx="4038600" cy="8617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Machine Instrumentation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Model validation and </a:t>
            </a:r>
            <a:r>
              <a:rPr lang="en-US" sz="1600" dirty="0"/>
              <a:t>t</a:t>
            </a:r>
            <a:r>
              <a:rPr lang="en-US" sz="1600" dirty="0" smtClean="0"/>
              <a:t>rending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Qualify design for full performance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24400" y="3974777"/>
            <a:ext cx="3886200" cy="8617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 cmpd="sng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Shielding Improvements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Construct/improve labyrinths at doors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Shielding in or in front of penetrations</a:t>
            </a:r>
          </a:p>
        </p:txBody>
      </p:sp>
    </p:spTree>
    <p:extLst>
      <p:ext uri="{BB962C8B-B14F-4D97-AF65-F5344CB8AC3E}">
        <p14:creationId xmlns:p14="http://schemas.microsoft.com/office/powerpoint/2010/main" val="326290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Background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7250"/>
            <a:ext cx="9144000" cy="4000500"/>
          </a:xfrm>
        </p:spPr>
        <p:txBody>
          <a:bodyPr>
            <a:noAutofit/>
          </a:bodyPr>
          <a:lstStyle/>
          <a:p>
            <a:pPr>
              <a:lnSpc>
                <a:spcPct val="95000"/>
              </a:lnSpc>
            </a:pPr>
            <a:r>
              <a:rPr lang="en-US" dirty="0" smtClean="0"/>
              <a:t>NSTX-U operated 10 weeks in FY2016</a:t>
            </a:r>
          </a:p>
          <a:p>
            <a:pPr marL="346075" lvl="1" indent="-230188">
              <a:lnSpc>
                <a:spcPct val="95000"/>
              </a:lnSpc>
            </a:pPr>
            <a:r>
              <a:rPr lang="en-US" dirty="0" smtClean="0"/>
              <a:t>Rapidly accessed H-mode</a:t>
            </a:r>
          </a:p>
          <a:p>
            <a:pPr marL="346075" lvl="1" indent="-230188">
              <a:lnSpc>
                <a:spcPct val="95000"/>
              </a:lnSpc>
            </a:pPr>
            <a:r>
              <a:rPr lang="en-US" dirty="0" smtClean="0"/>
              <a:t>Exceeded NSTX record pulse duration and magnetic field</a:t>
            </a:r>
          </a:p>
          <a:p>
            <a:pPr marL="346075" lvl="1" indent="-230188">
              <a:lnSpc>
                <a:spcPct val="95000"/>
              </a:lnSpc>
            </a:pPr>
            <a:r>
              <a:rPr lang="en-US" dirty="0" smtClean="0"/>
              <a:t>Commissioned </a:t>
            </a: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</a:t>
            </a:r>
            <a:r>
              <a:rPr lang="en-US" dirty="0" smtClean="0"/>
              <a:t>NBI (12MW total), most major diagnostics</a:t>
            </a:r>
          </a:p>
          <a:p>
            <a:pPr marL="346075" lvl="1" indent="-230188">
              <a:lnSpc>
                <a:spcPct val="95000"/>
              </a:lnSpc>
            </a:pPr>
            <a:r>
              <a:rPr lang="en-US" dirty="0"/>
              <a:t>F</a:t>
            </a:r>
            <a:r>
              <a:rPr lang="en-US" dirty="0" smtClean="0"/>
              <a:t>ast-ion physics discoveries (E. Fredrickson APS invited talk)</a:t>
            </a:r>
          </a:p>
          <a:p>
            <a:pPr>
              <a:lnSpc>
                <a:spcPct val="95000"/>
              </a:lnSpc>
            </a:pPr>
            <a:r>
              <a:rPr lang="en-US" dirty="0" smtClean="0"/>
              <a:t>But, several technical failures ended NSTX-U operations in July 2016 </a:t>
            </a:r>
            <a:r>
              <a:rPr lang="en-US" dirty="0" smtClean="0">
                <a:sym typeface="Wingdings" panose="05000000000000000000" pitchFamily="2" charset="2"/>
              </a:rPr>
              <a:t> 2 extensive reviews in 2017</a:t>
            </a:r>
          </a:p>
          <a:p>
            <a:pPr marL="346075" lvl="1" indent="-230188">
              <a:lnSpc>
                <a:spcPct val="95000"/>
              </a:lnSpc>
            </a:pPr>
            <a:r>
              <a:rPr lang="en-US" dirty="0" smtClean="0">
                <a:sym typeface="Wingdings" panose="05000000000000000000" pitchFamily="2" charset="2"/>
              </a:rPr>
              <a:t>Extent of Condition:  Which designs, components are deficient?</a:t>
            </a:r>
            <a:endParaRPr lang="en-US" dirty="0">
              <a:sym typeface="Wingdings" panose="05000000000000000000" pitchFamily="2" charset="2"/>
            </a:endParaRPr>
          </a:p>
          <a:p>
            <a:pPr marL="346075" lvl="1" indent="-230188">
              <a:lnSpc>
                <a:spcPct val="95000"/>
              </a:lnSpc>
            </a:pPr>
            <a:r>
              <a:rPr lang="en-US" dirty="0" smtClean="0">
                <a:sym typeface="Wingdings" panose="05000000000000000000" pitchFamily="2" charset="2"/>
              </a:rPr>
              <a:t>Extent of Cause:  Which practices, procedures are deficient?</a:t>
            </a:r>
            <a:endParaRPr lang="en-US" sz="2800" dirty="0"/>
          </a:p>
          <a:p>
            <a:pPr>
              <a:lnSpc>
                <a:spcPct val="95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168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2950"/>
          </a:xfrm>
        </p:spPr>
        <p:txBody>
          <a:bodyPr/>
          <a:lstStyle/>
          <a:p>
            <a:r>
              <a:rPr lang="en-US" sz="3600" dirty="0" smtClean="0"/>
              <a:t>What is NSTX-U “Recovery”?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78073"/>
            <a:ext cx="4572000" cy="4079677"/>
          </a:xfrm>
        </p:spPr>
        <p:txBody>
          <a:bodyPr>
            <a:noAutofit/>
          </a:bodyPr>
          <a:lstStyle/>
          <a:p>
            <a:r>
              <a:rPr lang="en-US" sz="2000" dirty="0" smtClean="0"/>
              <a:t>FY2017: DOE requested</a:t>
            </a:r>
            <a:r>
              <a:rPr lang="en-US" sz="2000" dirty="0" smtClean="0">
                <a:sym typeface="Wingdings" panose="05000000000000000000" pitchFamily="2" charset="2"/>
              </a:rPr>
              <a:t> PPPL to  rev</a:t>
            </a:r>
            <a:r>
              <a:rPr lang="en-US" sz="2000" dirty="0" smtClean="0"/>
              <a:t>iew “Extent of Condition” </a:t>
            </a:r>
            <a:r>
              <a:rPr lang="en-US" sz="2000" dirty="0" smtClean="0">
                <a:sym typeface="Wingdings" panose="05000000000000000000" pitchFamily="2" charset="2"/>
              </a:rPr>
              <a:t>and </a:t>
            </a:r>
            <a:r>
              <a:rPr lang="en-US" sz="2000" dirty="0" smtClean="0"/>
              <a:t>submit Corrective Action Plan (CAP)</a:t>
            </a:r>
          </a:p>
          <a:p>
            <a:r>
              <a:rPr lang="en-US" sz="2000" dirty="0" smtClean="0"/>
              <a:t>Extent </a:t>
            </a:r>
            <a:r>
              <a:rPr lang="en-US" sz="2000" dirty="0"/>
              <a:t>of Condition </a:t>
            </a:r>
            <a:r>
              <a:rPr lang="en-US" sz="2000" dirty="0" smtClean="0"/>
              <a:t>motivated by:</a:t>
            </a:r>
            <a:endParaRPr lang="en-US" sz="2000" dirty="0"/>
          </a:p>
          <a:p>
            <a:pPr lvl="1"/>
            <a:r>
              <a:rPr lang="en-US" sz="1800" dirty="0" smtClean="0"/>
              <a:t>4/15</a:t>
            </a:r>
            <a:r>
              <a:rPr lang="en-US" sz="1800" dirty="0"/>
              <a:t>: OH “Arc Flash” incident</a:t>
            </a:r>
          </a:p>
          <a:p>
            <a:pPr lvl="1"/>
            <a:r>
              <a:rPr lang="en-US" sz="1800" dirty="0" smtClean="0"/>
              <a:t>9/15</a:t>
            </a:r>
            <a:r>
              <a:rPr lang="en-US" sz="1800" dirty="0"/>
              <a:t>: </a:t>
            </a:r>
            <a:r>
              <a:rPr lang="en-US" sz="1800" dirty="0" smtClean="0"/>
              <a:t>Inadequate inboard </a:t>
            </a:r>
            <a:r>
              <a:rPr lang="en-US" sz="1800" dirty="0" err="1" smtClean="0"/>
              <a:t>divertor</a:t>
            </a:r>
            <a:r>
              <a:rPr lang="en-US" sz="1800" dirty="0" smtClean="0"/>
              <a:t> bake </a:t>
            </a:r>
            <a:endParaRPr lang="en-US" sz="1800" dirty="0"/>
          </a:p>
          <a:p>
            <a:pPr lvl="1"/>
            <a:r>
              <a:rPr lang="en-US" sz="1800" dirty="0" smtClean="0"/>
              <a:t>5/16</a:t>
            </a:r>
            <a:r>
              <a:rPr lang="en-US" sz="1800" dirty="0"/>
              <a:t>: </a:t>
            </a:r>
            <a:r>
              <a:rPr lang="en-US" sz="1800" dirty="0" smtClean="0"/>
              <a:t>CS cooling tubes wrong material, induced current/motion, breaches</a:t>
            </a:r>
            <a:endParaRPr lang="en-US" sz="1800" dirty="0"/>
          </a:p>
          <a:p>
            <a:pPr lvl="1"/>
            <a:r>
              <a:rPr lang="en-US" sz="1800" dirty="0" smtClean="0"/>
              <a:t>5/16</a:t>
            </a:r>
            <a:r>
              <a:rPr lang="en-US" sz="1800" dirty="0"/>
              <a:t>: </a:t>
            </a:r>
            <a:r>
              <a:rPr lang="en-US" sz="1800" dirty="0" smtClean="0"/>
              <a:t>Bent PF1AU bus bar </a:t>
            </a:r>
            <a:endParaRPr lang="en-US" sz="1800" dirty="0"/>
          </a:p>
          <a:p>
            <a:pPr lvl="1"/>
            <a:r>
              <a:rPr lang="en-US" sz="1800" dirty="0" smtClean="0"/>
              <a:t>6/16</a:t>
            </a:r>
            <a:r>
              <a:rPr lang="en-US" sz="1800" dirty="0"/>
              <a:t>: </a:t>
            </a:r>
            <a:r>
              <a:rPr lang="en-US" sz="1800" dirty="0" smtClean="0"/>
              <a:t>Internal short in </a:t>
            </a:r>
            <a:r>
              <a:rPr lang="en-US" sz="1800" dirty="0"/>
              <a:t>PF1AU coil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Recovery = Implementation of Extent of Condition CAP</a:t>
            </a:r>
          </a:p>
          <a:p>
            <a:pPr lvl="1"/>
            <a:endParaRPr lang="en-US" sz="2000" dirty="0"/>
          </a:p>
          <a:p>
            <a:pPr lvl="2">
              <a:buNone/>
            </a:pPr>
            <a:endParaRPr lang="en-US" dirty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1" y="857250"/>
            <a:ext cx="3299114" cy="3371850"/>
          </a:xfrm>
          <a:prstGeom prst="rect">
            <a:avLst/>
          </a:prstGeom>
        </p:spPr>
      </p:pic>
      <p:cxnSp>
        <p:nvCxnSpPr>
          <p:cNvPr id="7" name="Straight Arrow Connector 6"/>
          <p:cNvCxnSpPr>
            <a:cxnSpLocks/>
            <a:stCxn id="29" idx="0"/>
          </p:cNvCxnSpPr>
          <p:nvPr/>
        </p:nvCxnSpPr>
        <p:spPr>
          <a:xfrm flipH="1" flipV="1">
            <a:off x="5486400" y="3714750"/>
            <a:ext cx="695320" cy="76200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  <a:stCxn id="30" idx="1"/>
          </p:cNvCxnSpPr>
          <p:nvPr/>
        </p:nvCxnSpPr>
        <p:spPr>
          <a:xfrm flipH="1">
            <a:off x="5638800" y="1828808"/>
            <a:ext cx="2438400" cy="1428743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  <a:stCxn id="31" idx="1"/>
          </p:cNvCxnSpPr>
          <p:nvPr/>
        </p:nvCxnSpPr>
        <p:spPr>
          <a:xfrm flipH="1">
            <a:off x="5834060" y="3290101"/>
            <a:ext cx="2199129" cy="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  <a:stCxn id="32" idx="0"/>
          </p:cNvCxnSpPr>
          <p:nvPr/>
        </p:nvCxnSpPr>
        <p:spPr>
          <a:xfrm flipV="1">
            <a:off x="5219700" y="4019549"/>
            <a:ext cx="190500" cy="45720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  <a:stCxn id="34" idx="1"/>
          </p:cNvCxnSpPr>
          <p:nvPr/>
        </p:nvCxnSpPr>
        <p:spPr>
          <a:xfrm flipH="1">
            <a:off x="5486400" y="1188482"/>
            <a:ext cx="2590801" cy="161186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  <a:stCxn id="33" idx="1"/>
          </p:cNvCxnSpPr>
          <p:nvPr/>
        </p:nvCxnSpPr>
        <p:spPr>
          <a:xfrm flipH="1" flipV="1">
            <a:off x="5562600" y="3521966"/>
            <a:ext cx="1361209" cy="1108673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35" idx="1"/>
          </p:cNvCxnSpPr>
          <p:nvPr/>
        </p:nvCxnSpPr>
        <p:spPr>
          <a:xfrm flipH="1" flipV="1">
            <a:off x="5754005" y="3525716"/>
            <a:ext cx="2279184" cy="504643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>
            <a:spLocks/>
          </p:cNvSpPr>
          <p:nvPr/>
        </p:nvSpPr>
        <p:spPr>
          <a:xfrm>
            <a:off x="5867395" y="4476750"/>
            <a:ext cx="62865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PF1A</a:t>
            </a:r>
            <a:endParaRPr lang="en-US" sz="1400" dirty="0"/>
          </a:p>
        </p:txBody>
      </p:sp>
      <p:sp>
        <p:nvSpPr>
          <p:cNvPr id="30" name="TextBox 29"/>
          <p:cNvSpPr txBox="1">
            <a:spLocks/>
          </p:cNvSpPr>
          <p:nvPr/>
        </p:nvSpPr>
        <p:spPr>
          <a:xfrm>
            <a:off x="8077200" y="1674919"/>
            <a:ext cx="99060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PF1B</a:t>
            </a:r>
            <a:endParaRPr lang="en-US" sz="1400" dirty="0"/>
          </a:p>
        </p:txBody>
      </p:sp>
      <p:sp>
        <p:nvSpPr>
          <p:cNvPr id="31" name="TextBox 30"/>
          <p:cNvSpPr txBox="1">
            <a:spLocks/>
          </p:cNvSpPr>
          <p:nvPr/>
        </p:nvSpPr>
        <p:spPr>
          <a:xfrm>
            <a:off x="8033189" y="3136212"/>
            <a:ext cx="990599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PF1C</a:t>
            </a:r>
            <a:endParaRPr lang="en-US" sz="1400" dirty="0"/>
          </a:p>
        </p:txBody>
      </p:sp>
      <p:sp>
        <p:nvSpPr>
          <p:cNvPr id="32" name="TextBox 31"/>
          <p:cNvSpPr txBox="1">
            <a:spLocks/>
          </p:cNvSpPr>
          <p:nvPr/>
        </p:nvSpPr>
        <p:spPr>
          <a:xfrm>
            <a:off x="4800600" y="4476749"/>
            <a:ext cx="83820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OH Coil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6923809" y="4476750"/>
            <a:ext cx="149629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Cooling tubes</a:t>
            </a:r>
            <a:endParaRPr lang="en-US" sz="1400" dirty="0"/>
          </a:p>
        </p:txBody>
      </p:sp>
      <p:sp>
        <p:nvSpPr>
          <p:cNvPr id="34" name="TextBox 33"/>
          <p:cNvSpPr txBox="1">
            <a:spLocks/>
          </p:cNvSpPr>
          <p:nvPr/>
        </p:nvSpPr>
        <p:spPr>
          <a:xfrm>
            <a:off x="8077201" y="819150"/>
            <a:ext cx="990599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OH Ground Braid</a:t>
            </a:r>
            <a:endParaRPr lang="en-US" sz="1400" dirty="0"/>
          </a:p>
        </p:txBody>
      </p:sp>
      <p:sp>
        <p:nvSpPr>
          <p:cNvPr id="35" name="TextBox 34"/>
          <p:cNvSpPr txBox="1">
            <a:spLocks/>
          </p:cNvSpPr>
          <p:nvPr/>
        </p:nvSpPr>
        <p:spPr>
          <a:xfrm>
            <a:off x="8033189" y="3768749"/>
            <a:ext cx="100401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Inboard </a:t>
            </a:r>
            <a:r>
              <a:rPr lang="en-US" sz="1400" dirty="0" err="1" smtClean="0"/>
              <a:t>Divertor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8484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NSTX-U Held 17 Reviews in FY2017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19150"/>
            <a:ext cx="8839200" cy="3962400"/>
          </a:xfrm>
        </p:spPr>
        <p:txBody>
          <a:bodyPr>
            <a:noAutofit/>
          </a:bodyPr>
          <a:lstStyle/>
          <a:p>
            <a:r>
              <a:rPr lang="en-US" sz="2000" dirty="0" smtClean="0"/>
              <a:t>12 Design Verification and Validation Reviews (DVVRs)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1170 </a:t>
            </a:r>
            <a:r>
              <a:rPr lang="en-US" sz="1600" dirty="0">
                <a:solidFill>
                  <a:srgbClr val="FF0000"/>
                </a:solidFill>
              </a:rPr>
              <a:t>“chits”  covering </a:t>
            </a:r>
            <a:r>
              <a:rPr lang="en-US" sz="1600" b="1" dirty="0" smtClean="0"/>
              <a:t>entire NSTX-U technical </a:t>
            </a:r>
            <a:r>
              <a:rPr lang="en-US" sz="1600" b="1" dirty="0"/>
              <a:t>scope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443 “DVVR </a:t>
            </a:r>
            <a:r>
              <a:rPr lang="en-US" sz="1600" dirty="0" smtClean="0">
                <a:solidFill>
                  <a:srgbClr val="FF0000"/>
                </a:solidFill>
              </a:rPr>
              <a:t>Issues”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Then evaluated issue/</a:t>
            </a:r>
            <a:r>
              <a:rPr lang="en-US" sz="1600" dirty="0" smtClean="0">
                <a:solidFill>
                  <a:srgbClr val="FF0000"/>
                </a:solidFill>
              </a:rPr>
              <a:t>event </a:t>
            </a:r>
            <a:r>
              <a:rPr lang="en-US" sz="1600" dirty="0">
                <a:solidFill>
                  <a:srgbClr val="FF0000"/>
                </a:solidFill>
              </a:rPr>
              <a:t>probability, duration, and </a:t>
            </a:r>
            <a:r>
              <a:rPr lang="en-US" sz="1600" dirty="0" smtClean="0">
                <a:solidFill>
                  <a:srgbClr val="FF0000"/>
                </a:solidFill>
              </a:rPr>
              <a:t>severity </a:t>
            </a:r>
            <a:r>
              <a:rPr lang="en-US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categorize / prioritize</a:t>
            </a:r>
            <a:endParaRPr lang="en-US" sz="1600" dirty="0">
              <a:solidFill>
                <a:srgbClr val="FF0000"/>
              </a:solidFill>
            </a:endParaRPr>
          </a:p>
          <a:p>
            <a:r>
              <a:rPr lang="en-US" sz="2000" dirty="0" smtClean="0"/>
              <a:t>2 Extent of Condition Reviews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Assessed issues and conclusions of the DVVRs </a:t>
            </a:r>
            <a:r>
              <a:rPr lang="en-US" sz="1600" u="sng" dirty="0" smtClean="0">
                <a:solidFill>
                  <a:srgbClr val="FF0000"/>
                </a:solidFill>
              </a:rPr>
              <a:t>and</a:t>
            </a:r>
            <a:r>
              <a:rPr lang="en-US" sz="1600" dirty="0" smtClean="0">
                <a:solidFill>
                  <a:srgbClr val="FF0000"/>
                </a:solidFill>
              </a:rPr>
              <a:t> the PPPL planned response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Issued 2 reports </a:t>
            </a:r>
            <a:r>
              <a:rPr lang="en-US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1600" dirty="0" smtClean="0">
                <a:solidFill>
                  <a:srgbClr val="FF0000"/>
                </a:solidFill>
              </a:rPr>
              <a:t>recommendations to ensure safety </a:t>
            </a:r>
            <a:r>
              <a:rPr lang="en-US" sz="1600" dirty="0">
                <a:solidFill>
                  <a:srgbClr val="FF0000"/>
                </a:solidFill>
              </a:rPr>
              <a:t>and</a:t>
            </a:r>
            <a:r>
              <a:rPr lang="en-US" sz="1600" i="1" u="sng" dirty="0">
                <a:solidFill>
                  <a:srgbClr val="FF0000"/>
                </a:solidFill>
              </a:rPr>
              <a:t> reliability</a:t>
            </a:r>
            <a:r>
              <a:rPr lang="en-US" sz="1600" dirty="0">
                <a:solidFill>
                  <a:srgbClr val="FF0000"/>
                </a:solidFill>
              </a:rPr>
              <a:t> of the ST </a:t>
            </a:r>
            <a:r>
              <a:rPr lang="en-US" sz="1600" dirty="0" smtClean="0">
                <a:solidFill>
                  <a:srgbClr val="FF0000"/>
                </a:solidFill>
              </a:rPr>
              <a:t>core </a:t>
            </a:r>
            <a:endParaRPr lang="en-US" sz="1600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sz="2000" dirty="0" smtClean="0"/>
              <a:t>Design Integration Review</a:t>
            </a:r>
          </a:p>
          <a:p>
            <a:r>
              <a:rPr lang="en-US" sz="2000" dirty="0" smtClean="0"/>
              <a:t>Conceptual Design Review</a:t>
            </a:r>
          </a:p>
          <a:p>
            <a:r>
              <a:rPr lang="en-US" sz="2000" dirty="0" smtClean="0"/>
              <a:t>Cost and Schedule Review</a:t>
            </a:r>
          </a:p>
          <a:p>
            <a:pPr marL="0" indent="0">
              <a:buNone/>
            </a:pPr>
            <a:r>
              <a:rPr lang="en-US" sz="2000" dirty="0" smtClean="0">
                <a:sym typeface="Wingdings" panose="05000000000000000000" pitchFamily="2" charset="2"/>
              </a:rPr>
              <a:t> 346 page report submitted: Recovery scope + CAP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28622" y="2812018"/>
            <a:ext cx="8939178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b="1" dirty="0"/>
              <a:t>Total of 47 external </a:t>
            </a:r>
            <a:r>
              <a:rPr lang="en-US" b="1" dirty="0" smtClean="0"/>
              <a:t>reviewers between Extent of Condition Reviews and DVVRs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1795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6</a:t>
            </a:r>
            <a:r>
              <a:rPr lang="en-US" sz="3600" dirty="0" smtClean="0"/>
              <a:t> Major Scope Areas Define Recovery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28750"/>
            <a:ext cx="8839200" cy="3371850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200" dirty="0" smtClean="0">
                <a:solidFill>
                  <a:srgbClr val="0000FF"/>
                </a:solidFill>
              </a:rPr>
              <a:t>Rebuild all six inner-PF coils with a mandrel-free design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>
                <a:solidFill>
                  <a:srgbClr val="0000FF"/>
                </a:solidFill>
              </a:rPr>
              <a:t>Replace </a:t>
            </a:r>
            <a:r>
              <a:rPr lang="en-US" sz="2200" dirty="0">
                <a:solidFill>
                  <a:srgbClr val="0000FF"/>
                </a:solidFill>
              </a:rPr>
              <a:t>plasma facing components that cannot be qualified for the full range of mechanical and </a:t>
            </a:r>
            <a:r>
              <a:rPr lang="en-US" sz="2200" dirty="0" smtClean="0">
                <a:solidFill>
                  <a:srgbClr val="0000FF"/>
                </a:solidFill>
              </a:rPr>
              <a:t>projected thermal </a:t>
            </a:r>
            <a:r>
              <a:rPr lang="en-US" sz="2200" dirty="0">
                <a:solidFill>
                  <a:srgbClr val="0000FF"/>
                </a:solidFill>
              </a:rPr>
              <a:t>loads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>
                <a:solidFill>
                  <a:srgbClr val="0000FF"/>
                </a:solidFill>
              </a:rPr>
              <a:t>Improve the “polar regions” (machine top and bottom)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>
                <a:solidFill>
                  <a:srgbClr val="0000FF"/>
                </a:solidFill>
              </a:rPr>
              <a:t>Implement </a:t>
            </a:r>
            <a:r>
              <a:rPr lang="en-US" sz="2200" dirty="0">
                <a:solidFill>
                  <a:srgbClr val="0000FF"/>
                </a:solidFill>
              </a:rPr>
              <a:t>mechanical instrumentation to assess quality of mechanical models, trend machine </a:t>
            </a:r>
            <a:r>
              <a:rPr lang="en-US" sz="2200" dirty="0" smtClean="0">
                <a:solidFill>
                  <a:srgbClr val="0000FF"/>
                </a:solidFill>
              </a:rPr>
              <a:t>behavior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>
                <a:solidFill>
                  <a:srgbClr val="FF0000"/>
                </a:solidFill>
              </a:rPr>
              <a:t>Eliminate the safety issues identified with the medium temperature water system used during </a:t>
            </a:r>
            <a:r>
              <a:rPr lang="en-US" sz="2200" dirty="0" err="1" smtClean="0">
                <a:solidFill>
                  <a:srgbClr val="FF0000"/>
                </a:solidFill>
              </a:rPr>
              <a:t>bakeout</a:t>
            </a:r>
            <a:r>
              <a:rPr lang="en-US" sz="2200" dirty="0" smtClean="0">
                <a:solidFill>
                  <a:srgbClr val="FF0000"/>
                </a:solidFill>
              </a:rPr>
              <a:t>, </a:t>
            </a:r>
            <a:r>
              <a:rPr lang="en-US" sz="2200" dirty="0" smtClean="0">
                <a:solidFill>
                  <a:srgbClr val="0000FF"/>
                </a:solidFill>
              </a:rPr>
              <a:t>improve He distribution system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>
                <a:solidFill>
                  <a:srgbClr val="FF0000"/>
                </a:solidFill>
              </a:rPr>
              <a:t>Improve the neutron shielding of the test cell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853902"/>
            <a:ext cx="883920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Improved Reliability  </a:t>
            </a:r>
            <a:r>
              <a:rPr lang="en-US" sz="2400" b="1" dirty="0" smtClean="0"/>
              <a:t>                         </a:t>
            </a:r>
            <a:r>
              <a:rPr lang="en-US" sz="2400" b="1" dirty="0" smtClean="0">
                <a:solidFill>
                  <a:srgbClr val="FF0000"/>
                </a:solidFill>
              </a:rPr>
              <a:t>Safety and Compliance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98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New Inner PF Coils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Designed to Improve Testability and Manufacturability</a:t>
            </a:r>
            <a:endParaRPr lang="en-US" sz="2400" dirty="0"/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952750"/>
            <a:ext cx="1828800" cy="168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19800" y="2722238"/>
            <a:ext cx="2895600" cy="369332"/>
          </a:xfrm>
          <a:prstGeom prst="rect">
            <a:avLst/>
          </a:prstGeom>
          <a:solidFill>
            <a:srgbClr val="CCFFCC"/>
          </a:solidFill>
          <a:ln>
            <a:solidFill>
              <a:srgbClr val="FF67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Three Mandrel-Free Coils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516900" y="3741898"/>
            <a:ext cx="292229" cy="696752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522259" y="4019550"/>
            <a:ext cx="97741" cy="41910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7848600" y="4019550"/>
            <a:ext cx="661414" cy="41910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2950"/>
            <a:ext cx="5943600" cy="4114800"/>
          </a:xfrm>
        </p:spPr>
        <p:txBody>
          <a:bodyPr>
            <a:noAutofit/>
          </a:bodyPr>
          <a:lstStyle/>
          <a:p>
            <a:r>
              <a:rPr lang="en-US" sz="2000" dirty="0" smtClean="0"/>
              <a:t>Previous coils fabricated on permanent mandrels</a:t>
            </a:r>
          </a:p>
          <a:p>
            <a:pPr lvl="1"/>
            <a:r>
              <a:rPr lang="en-US" sz="1600" dirty="0" smtClean="0"/>
              <a:t>Advantages:  Precision winding surface, VPI mold, intrinsic structural support</a:t>
            </a:r>
          </a:p>
          <a:p>
            <a:pPr lvl="1"/>
            <a:r>
              <a:rPr lang="en-US" sz="1600" dirty="0" smtClean="0"/>
              <a:t>Disadvantages: mandrel is passive conductor</a:t>
            </a:r>
          </a:p>
          <a:p>
            <a:pPr lvl="2"/>
            <a:r>
              <a:rPr lang="en-US" sz="1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I</a:t>
            </a:r>
            <a:r>
              <a:rPr lang="en-US" sz="1400" dirty="0" smtClean="0">
                <a:solidFill>
                  <a:srgbClr val="FF0000"/>
                </a:solidFill>
              </a:rPr>
              <a:t>mpacts turn-to-turn acceptance tests</a:t>
            </a:r>
          </a:p>
          <a:p>
            <a:pPr lvl="2"/>
            <a:r>
              <a:rPr lang="en-US" sz="1400" dirty="0">
                <a:solidFill>
                  <a:srgbClr val="FF0000"/>
                </a:solidFill>
              </a:rPr>
              <a:t>D</a:t>
            </a:r>
            <a:r>
              <a:rPr lang="en-US" sz="1400" dirty="0" smtClean="0">
                <a:solidFill>
                  <a:srgbClr val="FF0000"/>
                </a:solidFill>
              </a:rPr>
              <a:t>eemed unacceptable during extent of condition review</a:t>
            </a:r>
          </a:p>
          <a:p>
            <a:r>
              <a:rPr lang="en-US" sz="2000" dirty="0" smtClean="0"/>
              <a:t>New coils: removable mandrels</a:t>
            </a:r>
          </a:p>
          <a:p>
            <a:pPr lvl="1"/>
            <a:r>
              <a:rPr lang="en-US" sz="1600" dirty="0" smtClean="0"/>
              <a:t>Requires winding tooling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Major schedule impact:  </a:t>
            </a:r>
            <a:r>
              <a:rPr lang="en-US" sz="1600" dirty="0" smtClean="0"/>
              <a:t>had been intending to use permanent mandrels until mid-May 2017</a:t>
            </a:r>
          </a:p>
          <a:p>
            <a:r>
              <a:rPr lang="en-US" sz="2000" dirty="0" smtClean="0"/>
              <a:t>New coil design simplifies fabrication</a:t>
            </a:r>
          </a:p>
          <a:p>
            <a:pPr lvl="1"/>
            <a:r>
              <a:rPr lang="en-US" sz="1600" dirty="0" smtClean="0"/>
              <a:t>Pure spiral winding (no “joggles”)</a:t>
            </a:r>
          </a:p>
          <a:p>
            <a:pPr lvl="1"/>
            <a:r>
              <a:rPr lang="en-US" sz="1600" dirty="0"/>
              <a:t>S</a:t>
            </a:r>
            <a:r>
              <a:rPr lang="en-US" sz="1600" dirty="0" smtClean="0"/>
              <a:t>ingle continuous Cu extrusion (no joints)</a:t>
            </a:r>
          </a:p>
          <a:p>
            <a:pPr lvl="1"/>
            <a:r>
              <a:rPr lang="en-US" sz="1600" dirty="0" smtClean="0"/>
              <a:t>Softer copper (easier winding)</a:t>
            </a:r>
          </a:p>
        </p:txBody>
      </p:sp>
      <p:pic>
        <p:nvPicPr>
          <p:cNvPr id="4" name="Picture 3" descr="Screen Shot 2017-10-17 at 12.38.47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759981"/>
            <a:ext cx="1883459" cy="186531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467600" y="1085850"/>
            <a:ext cx="1600200" cy="923330"/>
          </a:xfrm>
          <a:prstGeom prst="rect">
            <a:avLst/>
          </a:prstGeom>
          <a:solidFill>
            <a:srgbClr val="CCFFCC"/>
          </a:solidFill>
          <a:ln>
            <a:solidFill>
              <a:srgbClr val="FF67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Original PF1A Coil with Mandrel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097800" y="4438650"/>
            <a:ext cx="838200" cy="338554"/>
          </a:xfrm>
          <a:prstGeom prst="rect">
            <a:avLst/>
          </a:prstGeom>
          <a:solidFill>
            <a:srgbClr val="CCFFCC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PF1A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7086600" y="4438650"/>
            <a:ext cx="871317" cy="338554"/>
          </a:xfrm>
          <a:prstGeom prst="rect">
            <a:avLst/>
          </a:prstGeom>
          <a:solidFill>
            <a:srgbClr val="CCFFCC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PF1B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8104625" y="4438650"/>
            <a:ext cx="810775" cy="338554"/>
          </a:xfrm>
          <a:prstGeom prst="rect">
            <a:avLst/>
          </a:prstGeom>
          <a:solidFill>
            <a:srgbClr val="CCFFCC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PF1C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977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New Inner PF </a:t>
            </a:r>
            <a:r>
              <a:rPr lang="en-US" sz="3200" dirty="0" smtClean="0"/>
              <a:t>Coils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dirty="0" smtClean="0"/>
              <a:t>Fabrication Strategy Devised to Ensure Quality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800100"/>
            <a:ext cx="5334001" cy="405765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2000" dirty="0"/>
              <a:t>A</a:t>
            </a:r>
            <a:r>
              <a:rPr lang="en-US" sz="2000" dirty="0" smtClean="0"/>
              <a:t>ddress quality concerns:  All coil manufacturers must first successfully produce a prototype PF1A coil</a:t>
            </a:r>
          </a:p>
          <a:p>
            <a:pPr lvl="1"/>
            <a:r>
              <a:rPr lang="en-US" sz="1600" dirty="0" smtClean="0"/>
              <a:t>Quality will be assessed by:</a:t>
            </a:r>
          </a:p>
          <a:p>
            <a:pPr lvl="2"/>
            <a:r>
              <a:rPr lang="en-US" sz="1600" dirty="0"/>
              <a:t>O</a:t>
            </a:r>
            <a:r>
              <a:rPr lang="en-US" sz="1600" dirty="0" smtClean="0"/>
              <a:t>n-site surveillance</a:t>
            </a:r>
          </a:p>
          <a:p>
            <a:pPr lvl="2"/>
            <a:r>
              <a:rPr lang="en-US" sz="1600" dirty="0"/>
              <a:t>H</a:t>
            </a:r>
            <a:r>
              <a:rPr lang="en-US" sz="1600" dirty="0" smtClean="0"/>
              <a:t>igh-pot and turn-to-turn testing</a:t>
            </a:r>
          </a:p>
          <a:p>
            <a:pPr lvl="2"/>
            <a:r>
              <a:rPr lang="en-US" sz="1600" dirty="0" smtClean="0"/>
              <a:t>Destructive testing (sectioning)</a:t>
            </a:r>
          </a:p>
          <a:p>
            <a:r>
              <a:rPr lang="en-US" sz="2000" dirty="0" smtClean="0"/>
              <a:t>Will use </a:t>
            </a:r>
            <a:r>
              <a:rPr lang="en-US" sz="2000" dirty="0"/>
              <a:t>4</a:t>
            </a:r>
            <a:r>
              <a:rPr lang="en-US" sz="2000" dirty="0" smtClean="0"/>
              <a:t> manufacturers</a:t>
            </a:r>
          </a:p>
          <a:p>
            <a:pPr lvl="1"/>
            <a:r>
              <a:rPr lang="en-US" sz="1600" dirty="0" smtClean="0"/>
              <a:t>Three industrial + PPPL</a:t>
            </a:r>
          </a:p>
          <a:p>
            <a:pPr lvl="1"/>
            <a:r>
              <a:rPr lang="en-US" sz="1600" dirty="0"/>
              <a:t>W</a:t>
            </a:r>
            <a:r>
              <a:rPr lang="en-US" sz="1600" dirty="0" smtClean="0"/>
              <a:t>ill have on-site surveillance for industrial suppliers</a:t>
            </a:r>
          </a:p>
          <a:p>
            <a:r>
              <a:rPr lang="en-US" sz="2000" dirty="0" smtClean="0"/>
              <a:t>All production coils will be tested to full current and full I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t on a custom test-stand before installation on NSTX-U</a:t>
            </a:r>
          </a:p>
          <a:p>
            <a:endParaRPr lang="en-US" sz="2000" dirty="0"/>
          </a:p>
        </p:txBody>
      </p:sp>
      <p:pic>
        <p:nvPicPr>
          <p:cNvPr id="5" name="P1030102.jpe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98592" y="1028700"/>
            <a:ext cx="2731008" cy="2069027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2.jpeg"/>
          <p:cNvPicPr>
            <a:picLocks/>
          </p:cNvPicPr>
          <p:nvPr/>
        </p:nvPicPr>
        <p:blipFill rotWithShape="1">
          <a:blip r:embed="rId3">
            <a:extLst/>
          </a:blip>
          <a:srcRect l="7281" t="5613" r="5000" b="2325"/>
          <a:stretch/>
        </p:blipFill>
        <p:spPr>
          <a:xfrm>
            <a:off x="5230991" y="2819727"/>
            <a:ext cx="3303409" cy="203802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/>
          <p:cNvSpPr txBox="1"/>
          <p:nvPr/>
        </p:nvSpPr>
        <p:spPr>
          <a:xfrm>
            <a:off x="5257800" y="800100"/>
            <a:ext cx="33528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Portable Clean Room at PPPL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67600" y="4095750"/>
            <a:ext cx="1524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Winding line at PPPL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27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819150"/>
            <a:ext cx="4267200" cy="16002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Two significant issues found with as-installed PFC designs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Halo loads not fully accounted for in initial tile </a:t>
            </a:r>
            <a:r>
              <a:rPr lang="en-US" sz="1800" dirty="0" err="1" smtClean="0"/>
              <a:t>fixturing</a:t>
            </a:r>
            <a:r>
              <a:rPr lang="en-US" sz="1800" dirty="0" smtClean="0"/>
              <a:t> design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Narrower SOL width now projected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Improved PFC Designs</a:t>
            </a:r>
            <a:endParaRPr lang="en-US" sz="36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4495800" y="742950"/>
            <a:ext cx="4648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Arial" charset="0"/>
              <a:buNone/>
            </a:pPr>
            <a:r>
              <a:rPr lang="en-US" sz="3400" b="1" u="sng" dirty="0" smtClean="0"/>
              <a:t>Path Forward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Halo loads revisited based on NSTX, NSTX-U, MAST, other tokamak data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5 year plan research objectives + most recent SOL width models </a:t>
            </a:r>
            <a:r>
              <a:rPr lang="en-US" dirty="0" smtClean="0">
                <a:sym typeface="Wingdings" panose="05000000000000000000" pitchFamily="2" charset="2"/>
              </a:rPr>
              <a:t> u</a:t>
            </a:r>
            <a:r>
              <a:rPr lang="en-US" dirty="0" smtClean="0"/>
              <a:t>pdated heat flux specs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Divide tile scope into 2 regions:</a:t>
            </a:r>
          </a:p>
          <a:p>
            <a:pPr lvl="1">
              <a:lnSpc>
                <a:spcPct val="110000"/>
              </a:lnSpc>
            </a:pPr>
            <a:r>
              <a:rPr lang="en-US" sz="2600" dirty="0" smtClean="0"/>
              <a:t>“Targeted Improvement” to chamfers, fixture scheme, material</a:t>
            </a:r>
          </a:p>
          <a:p>
            <a:pPr lvl="1">
              <a:lnSpc>
                <a:spcPct val="110000"/>
              </a:lnSpc>
            </a:pPr>
            <a:r>
              <a:rPr lang="en-US" sz="2600" dirty="0" smtClean="0"/>
              <a:t>“Full Redesign” to enhance thermal performance </a:t>
            </a:r>
            <a:r>
              <a:rPr lang="en-US" sz="2600" dirty="0" smtClean="0">
                <a:sym typeface="Wingdings" panose="05000000000000000000" pitchFamily="2" charset="2"/>
              </a:rPr>
              <a:t></a:t>
            </a:r>
            <a:r>
              <a:rPr lang="en-US" sz="2600" dirty="0" smtClean="0"/>
              <a:t> </a:t>
            </a:r>
            <a:r>
              <a:rPr lang="en-US" sz="2600" b="1" dirty="0" smtClean="0">
                <a:solidFill>
                  <a:srgbClr val="FF0000"/>
                </a:solidFill>
              </a:rPr>
              <a:t>castellated tiles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All tiles will be designed to withstand B</a:t>
            </a:r>
            <a:r>
              <a:rPr lang="en-US" baseline="-25000" dirty="0" smtClean="0"/>
              <a:t>T</a:t>
            </a:r>
            <a:r>
              <a:rPr lang="en-US" dirty="0" smtClean="0"/>
              <a:t>= 1.0 T, I</a:t>
            </a:r>
            <a:r>
              <a:rPr lang="en-US" baseline="-25000" dirty="0" smtClean="0"/>
              <a:t>P</a:t>
            </a:r>
            <a:r>
              <a:rPr lang="en-US" dirty="0" smtClean="0"/>
              <a:t>=2.0 MA disruptions</a:t>
            </a: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349751"/>
            <a:ext cx="2686050" cy="2507999"/>
          </a:xfrm>
          <a:prstGeom prst="rect">
            <a:avLst/>
          </a:prstGeom>
        </p:spPr>
      </p:pic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2187166" y="3305175"/>
            <a:ext cx="723900" cy="533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/>
          </p:cNvSpPr>
          <p:nvPr/>
        </p:nvSpPr>
        <p:spPr>
          <a:xfrm>
            <a:off x="1371600" y="2721225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Targeted Improvements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 flipH="1" flipV="1">
            <a:off x="1295400" y="3092700"/>
            <a:ext cx="228600" cy="5715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1295400" y="2349750"/>
            <a:ext cx="0" cy="7429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 flipV="1">
            <a:off x="1866900" y="3838575"/>
            <a:ext cx="342900" cy="257175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 flipV="1">
            <a:off x="1523811" y="4095750"/>
            <a:ext cx="304989" cy="76200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 flipV="1">
            <a:off x="1524000" y="3664200"/>
            <a:ext cx="0" cy="742950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/>
          </p:cNvSpPr>
          <p:nvPr/>
        </p:nvSpPr>
        <p:spPr>
          <a:xfrm>
            <a:off x="1657350" y="3943350"/>
            <a:ext cx="1238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Full Redesign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90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Improving Design of Polar Regions </a:t>
            </a:r>
            <a:br>
              <a:rPr lang="en-US" sz="3200" dirty="0" smtClean="0"/>
            </a:br>
            <a:r>
              <a:rPr lang="en-US" sz="2400" dirty="0" smtClean="0"/>
              <a:t>to Ensure High Performance and Reliability</a:t>
            </a:r>
            <a:endParaRPr lang="en-US" sz="2400" dirty="0"/>
          </a:p>
        </p:txBody>
      </p:sp>
      <p:sp>
        <p:nvSpPr>
          <p:cNvPr id="7" name="Shape 126"/>
          <p:cNvSpPr txBox="1"/>
          <p:nvPr/>
        </p:nvSpPr>
        <p:spPr>
          <a:xfrm>
            <a:off x="5029200" y="819150"/>
            <a:ext cx="3962400" cy="1151107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dirty="0" smtClean="0"/>
              <a:t>Tile gap between inner and outer vessels only large enough to accommodate thermal and mechanical motion, fit-up tolerances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0" y="800100"/>
            <a:ext cx="5029200" cy="3067050"/>
          </a:xfrm>
        </p:spPr>
        <p:txBody>
          <a:bodyPr>
            <a:noAutofit/>
          </a:bodyPr>
          <a:lstStyle/>
          <a:p>
            <a:r>
              <a:rPr lang="en-US" sz="1800" dirty="0" smtClean="0"/>
              <a:t>Issues identified</a:t>
            </a:r>
          </a:p>
          <a:p>
            <a:pPr marL="454025" lvl="1" indent="-220663">
              <a:buFont typeface="+mj-lt"/>
              <a:buAutoNum type="arabicPeriod"/>
            </a:pPr>
            <a:r>
              <a:rPr lang="en-US" sz="1600" dirty="0" smtClean="0"/>
              <a:t>PF1B coil limited </a:t>
            </a:r>
            <a:r>
              <a:rPr lang="en-US" sz="1600" dirty="0" err="1" smtClean="0"/>
              <a:t>divertor</a:t>
            </a:r>
            <a:r>
              <a:rPr lang="en-US" sz="1600" dirty="0"/>
              <a:t> </a:t>
            </a:r>
            <a:r>
              <a:rPr lang="en-US" sz="1600" dirty="0" err="1" smtClean="0"/>
              <a:t>bakeout</a:t>
            </a:r>
            <a:r>
              <a:rPr lang="en-US" sz="1600" dirty="0"/>
              <a:t> </a:t>
            </a:r>
            <a:r>
              <a:rPr lang="en-US" sz="1600" dirty="0" smtClean="0"/>
              <a:t>temperature</a:t>
            </a:r>
          </a:p>
          <a:p>
            <a:pPr marL="454025" lvl="1" indent="-220663">
              <a:buFont typeface="+mj-lt"/>
              <a:buAutoNum type="arabicPeriod"/>
            </a:pPr>
            <a:r>
              <a:rPr lang="en-US" sz="1600" dirty="0" smtClean="0"/>
              <a:t>2 large </a:t>
            </a:r>
            <a:r>
              <a:rPr lang="en-US" sz="1600" dirty="0"/>
              <a:t>ceramic insulators </a:t>
            </a:r>
            <a:r>
              <a:rPr lang="en-US" sz="1600" dirty="0" smtClean="0"/>
              <a:t>potential vacuum risk </a:t>
            </a:r>
          </a:p>
          <a:p>
            <a:pPr marL="454025" lvl="1" indent="-220663">
              <a:buFont typeface="+mj-lt"/>
              <a:buAutoNum type="arabicPeriod"/>
            </a:pPr>
            <a:r>
              <a:rPr lang="en-US" sz="1600" dirty="0" smtClean="0"/>
              <a:t>Use of single O-rings </a:t>
            </a:r>
            <a:r>
              <a:rPr lang="en-US" sz="1600" dirty="0" smtClean="0">
                <a:sym typeface="Wingdings" panose="05000000000000000000" pitchFamily="2" charset="2"/>
              </a:rPr>
              <a:t></a:t>
            </a:r>
            <a:r>
              <a:rPr lang="en-US" sz="1600" dirty="0" smtClean="0"/>
              <a:t> potential for leaks</a:t>
            </a:r>
          </a:p>
          <a:p>
            <a:pPr marL="454025" lvl="1" indent="-220663">
              <a:buFont typeface="+mj-lt"/>
              <a:buAutoNum type="arabicPeriod"/>
            </a:pPr>
            <a:r>
              <a:rPr lang="en-US" sz="1600" dirty="0"/>
              <a:t>P</a:t>
            </a:r>
            <a:r>
              <a:rPr lang="en-US" sz="1600" dirty="0" smtClean="0"/>
              <a:t>lasma can sometimes impinge on PF1C can</a:t>
            </a:r>
          </a:p>
          <a:p>
            <a:r>
              <a:rPr lang="en-US" sz="1800" dirty="0" smtClean="0"/>
              <a:t>Solutions</a:t>
            </a:r>
          </a:p>
          <a:p>
            <a:pPr lvl="1">
              <a:buFont typeface="+mj-lt"/>
              <a:buAutoNum type="arabicPeriod"/>
            </a:pPr>
            <a:r>
              <a:rPr lang="en-US" sz="1600" dirty="0" smtClean="0"/>
              <a:t>PF1B supported by slings </a:t>
            </a:r>
            <a:r>
              <a:rPr lang="en-US" sz="1600" dirty="0" smtClean="0">
                <a:sym typeface="Wingdings" panose="05000000000000000000" pitchFamily="2" charset="2"/>
              </a:rPr>
              <a:t> </a:t>
            </a:r>
            <a:r>
              <a:rPr lang="en-US" sz="1600" dirty="0" smtClean="0"/>
              <a:t>thermally isolated </a:t>
            </a:r>
          </a:p>
          <a:p>
            <a:pPr lvl="1">
              <a:buFont typeface="+mj-lt"/>
              <a:buAutoNum type="arabicPeriod"/>
            </a:pPr>
            <a:r>
              <a:rPr lang="en-US" sz="1600" dirty="0"/>
              <a:t>Lower ceramic insulator </a:t>
            </a:r>
            <a:r>
              <a:rPr lang="en-US" sz="1600" dirty="0" smtClean="0"/>
              <a:t>eliminated</a:t>
            </a:r>
          </a:p>
          <a:p>
            <a:pPr lvl="1">
              <a:buFont typeface="+mj-lt"/>
              <a:buAutoNum type="arabicPeriod"/>
            </a:pPr>
            <a:r>
              <a:rPr lang="en-US" sz="1600" dirty="0" smtClean="0"/>
              <a:t>Double O-rings with pumped interspaces</a:t>
            </a:r>
          </a:p>
          <a:p>
            <a:pPr lvl="1">
              <a:buFont typeface="+mj-lt"/>
              <a:buAutoNum type="arabicPeriod"/>
            </a:pPr>
            <a:r>
              <a:rPr lang="en-US" sz="1600" dirty="0" smtClean="0"/>
              <a:t>Tiles will bridge the CHI gap</a:t>
            </a:r>
          </a:p>
          <a:p>
            <a:endParaRPr lang="en-US" sz="1800" dirty="0"/>
          </a:p>
        </p:txBody>
      </p:sp>
      <p:pic>
        <p:nvPicPr>
          <p:cNvPr id="4" name="Picture 3" descr="201710w1_02_Row 1 &amp; 2 Castillated thus far_1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1" y="2571750"/>
            <a:ext cx="3341190" cy="1697355"/>
          </a:xfrm>
          <a:prstGeom prst="rect">
            <a:avLst/>
          </a:prstGeom>
        </p:spPr>
      </p:pic>
      <p:sp>
        <p:nvSpPr>
          <p:cNvPr id="5" name="TextBox 4"/>
          <p:cNvSpPr txBox="1">
            <a:spLocks/>
          </p:cNvSpPr>
          <p:nvPr/>
        </p:nvSpPr>
        <p:spPr>
          <a:xfrm>
            <a:off x="5661661" y="2114550"/>
            <a:ext cx="1508760" cy="523219"/>
          </a:xfrm>
          <a:prstGeom prst="rect">
            <a:avLst/>
          </a:prstGeom>
          <a:solidFill>
            <a:srgbClr val="FDEADA"/>
          </a:solidFill>
          <a:ln w="28575" cmpd="sng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Castellated Outboard Tile</a:t>
            </a:r>
            <a:endParaRPr lang="en-US" sz="1400" dirty="0"/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7338061" y="2114550"/>
            <a:ext cx="1424940" cy="523219"/>
          </a:xfrm>
          <a:prstGeom prst="rect">
            <a:avLst/>
          </a:prstGeom>
          <a:solidFill>
            <a:srgbClr val="FDEADA"/>
          </a:solidFill>
          <a:ln w="28575" cmpd="sng"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Castellated Inboard Tile</a:t>
            </a:r>
            <a:endParaRPr lang="en-US" sz="1400" dirty="0"/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6416041" y="2637769"/>
            <a:ext cx="167641" cy="542211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  <a:stCxn id="8" idx="2"/>
          </p:cNvCxnSpPr>
          <p:nvPr/>
        </p:nvCxnSpPr>
        <p:spPr>
          <a:xfrm flipH="1">
            <a:off x="7924099" y="2637769"/>
            <a:ext cx="126432" cy="877491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  <a:stCxn id="25" idx="0"/>
          </p:cNvCxnSpPr>
          <p:nvPr/>
        </p:nvCxnSpPr>
        <p:spPr>
          <a:xfrm flipV="1">
            <a:off x="7028673" y="4018181"/>
            <a:ext cx="141748" cy="531792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>
            <a:spLocks/>
          </p:cNvSpPr>
          <p:nvPr/>
        </p:nvSpPr>
        <p:spPr>
          <a:xfrm>
            <a:off x="6284945" y="4549973"/>
            <a:ext cx="1487455" cy="307777"/>
          </a:xfrm>
          <a:prstGeom prst="rect">
            <a:avLst/>
          </a:prstGeom>
          <a:solidFill>
            <a:srgbClr val="FDEADA"/>
          </a:solidFill>
          <a:ln w="28575" cmpd="sng"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Closed CHI Gap</a:t>
            </a:r>
            <a:endParaRPr lang="en-US" sz="1400" dirty="0"/>
          </a:p>
        </p:txBody>
      </p:sp>
      <p:sp>
        <p:nvSpPr>
          <p:cNvPr id="27" name="Rectangle 26"/>
          <p:cNvSpPr/>
          <p:nvPr/>
        </p:nvSpPr>
        <p:spPr>
          <a:xfrm>
            <a:off x="5257801" y="4018181"/>
            <a:ext cx="685799" cy="250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hape 126"/>
          <p:cNvSpPr txBox="1"/>
          <p:nvPr/>
        </p:nvSpPr>
        <p:spPr>
          <a:xfrm>
            <a:off x="1752600" y="3867150"/>
            <a:ext cx="4343400" cy="990600"/>
          </a:xfrm>
          <a:prstGeom prst="rect">
            <a:avLst/>
          </a:prstGeom>
          <a:solidFill>
            <a:srgbClr val="FDEADA"/>
          </a:solidFill>
          <a:ln w="28575" cap="flat" cmpd="sng">
            <a:solidFill>
              <a:srgbClr val="FAC09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1600" b="1" u="sng" dirty="0" smtClean="0"/>
              <a:t>Research / Programmatic Impact: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US" dirty="0" smtClean="0"/>
              <a:t>Coaxial Helicity Injection (CHI)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US" sz="1600" dirty="0" smtClean="0"/>
              <a:t>as previously implemented is now excluded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0662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2893</TotalTime>
  <Words>1394</Words>
  <Application>Microsoft Office PowerPoint</Application>
  <PresentationFormat>On-screen Show (16:9)</PresentationFormat>
  <Paragraphs>196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NSTX Upgrade</vt:lpstr>
      <vt:lpstr>Status and Plans for NSTX-U Recovery</vt:lpstr>
      <vt:lpstr>Background</vt:lpstr>
      <vt:lpstr>What is NSTX-U “Recovery”?</vt:lpstr>
      <vt:lpstr>NSTX-U Held 17 Reviews in FY2017</vt:lpstr>
      <vt:lpstr>6 Major Scope Areas Define Recovery</vt:lpstr>
      <vt:lpstr>New Inner PF Coils Designed to Improve Testability and Manufacturability</vt:lpstr>
      <vt:lpstr>New Inner PF Coils Fabrication Strategy Devised to Ensure Quality</vt:lpstr>
      <vt:lpstr>Improved PFC Designs</vt:lpstr>
      <vt:lpstr>Improving Design of Polar Regions  to Ensure High Performance and Reliability</vt:lpstr>
      <vt:lpstr>Summary</vt:lpstr>
      <vt:lpstr>Backup</vt:lpstr>
      <vt:lpstr>Developed DVVR Process DVVR = Design Verification and Validation Reviews</vt:lpstr>
      <vt:lpstr>New “Castellated” Design Provides For High Heat Handling Capacity and Ease of Implementation</vt:lpstr>
      <vt:lpstr>Improving Design of Polar Regions  to Ensure High Performance and Reliability</vt:lpstr>
      <vt:lpstr>Improving Design of Polar Regions  to Ensure High Performance and Reliability</vt:lpstr>
      <vt:lpstr>Improving Design of Polar Regions  to Ensure High Performance and Reliability</vt:lpstr>
      <vt:lpstr>Bakeout, Instrumentation, and Shielding Scope  will Improve Reliability and Safety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Jonathan E. Menard</cp:lastModifiedBy>
  <cp:revision>236</cp:revision>
  <dcterms:created xsi:type="dcterms:W3CDTF">2015-07-16T16:59:24Z</dcterms:created>
  <dcterms:modified xsi:type="dcterms:W3CDTF">2017-10-27T05:41:02Z</dcterms:modified>
</cp:coreProperties>
</file>