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59" r:id="rId3"/>
    <p:sldId id="270" r:id="rId4"/>
    <p:sldId id="271" r:id="rId5"/>
    <p:sldId id="272" r:id="rId6"/>
    <p:sldId id="273" r:id="rId7"/>
    <p:sldId id="274" r:id="rId8"/>
    <p:sldId id="275" r:id="rId9"/>
    <p:sldId id="278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F4F97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howGuides="1">
      <p:cViewPr varScale="1">
        <p:scale>
          <a:sx n="93" d="100"/>
          <a:sy n="93" d="100"/>
        </p:scale>
        <p:origin x="16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38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C68E72-7118-4BB6-BC0C-A067E02A39FA}" type="datetimeFigureOut">
              <a:rPr lang="en-US"/>
              <a:pPr>
                <a:defRPr/>
              </a:pPr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F9A66-EF9C-4423-829B-6D9627B9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CBF51-4AB4-460D-93D3-226BBE47090E}" type="datetimeFigureOut">
              <a:rPr lang="en-US"/>
              <a:pPr>
                <a:defRPr/>
              </a:pPr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400B2-87AA-4DB1-B67D-2C60F639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400B2-87AA-4DB1-B67D-2C60F63966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400B2-87AA-4DB1-B67D-2C60F63966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9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400B2-87AA-4DB1-B67D-2C60F63966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4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63"/>
            <a:ext cx="13557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00100"/>
            <a:ext cx="8991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 userDrawn="1"/>
        </p:nvGrpSpPr>
        <p:grpSpPr bwMode="auto">
          <a:xfrm>
            <a:off x="0" y="4916488"/>
            <a:ext cx="9144000" cy="227012"/>
            <a:chOff x="0" y="4324350"/>
            <a:chExt cx="9144000" cy="227176"/>
          </a:xfrm>
        </p:grpSpPr>
        <p:pic>
          <p:nvPicPr>
            <p:cNvPr id="103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8458200" y="4933950"/>
            <a:ext cx="609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68F388F-2EF6-4AC8-9EE8-B087E0ED7117}" type="slidenum">
              <a:rPr lang="en-US" altLang="en-US" sz="9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900" b="1" smtClean="0">
              <a:solidFill>
                <a:srgbClr val="336699"/>
              </a:solidFill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 userDrawn="1"/>
        </p:nvSpPr>
        <p:spPr bwMode="auto">
          <a:xfrm>
            <a:off x="914400" y="4933950"/>
            <a:ext cx="7315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900" b="1" dirty="0" smtClean="0">
                <a:solidFill>
                  <a:srgbClr val="336699"/>
                </a:solidFill>
              </a:rPr>
              <a:t>APS-DPP 2017, </a:t>
            </a:r>
            <a:r>
              <a:rPr lang="en-US" altLang="en-US" sz="900" b="1" dirty="0" err="1" smtClean="0">
                <a:solidFill>
                  <a:srgbClr val="336699"/>
                </a:solidFill>
              </a:rPr>
              <a:t>Divertor</a:t>
            </a:r>
            <a:r>
              <a:rPr lang="en-US" altLang="en-US" sz="900" b="1" dirty="0" smtClean="0">
                <a:solidFill>
                  <a:srgbClr val="336699"/>
                </a:solidFill>
              </a:rPr>
              <a:t> turbulence in NSTX-U, Filippo Scotti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2076450"/>
            <a:ext cx="8077200" cy="8001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F. Scotti</a:t>
            </a:r>
            <a:r>
              <a:rPr lang="en-US" altLang="en-US" sz="2400" baseline="30000" dirty="0" smtClean="0">
                <a:latin typeface="Arial" charset="0"/>
                <a:cs typeface="Arial" charset="0"/>
              </a:rPr>
              <a:t>1</a:t>
            </a:r>
            <a:r>
              <a:rPr lang="en-US" altLang="en-US" sz="2400" dirty="0" smtClean="0">
                <a:latin typeface="Arial" charset="0"/>
                <a:cs typeface="Arial" charset="0"/>
              </a:rPr>
              <a:t>, S. Zweben</a:t>
            </a:r>
            <a:r>
              <a:rPr lang="en-US" altLang="en-US" sz="2400" baseline="30000" dirty="0">
                <a:latin typeface="Arial" charset="0"/>
                <a:cs typeface="Arial" charset="0"/>
              </a:rPr>
              <a:t>2</a:t>
            </a:r>
            <a:r>
              <a:rPr lang="en-US" altLang="en-US" sz="2400" dirty="0" smtClean="0">
                <a:latin typeface="Arial" charset="0"/>
                <a:cs typeface="Arial" charset="0"/>
              </a:rPr>
              <a:t>, V. Soukhanovskii</a:t>
            </a:r>
            <a:r>
              <a:rPr lang="en-US" altLang="en-US" sz="2400" baseline="30000" dirty="0" smtClean="0">
                <a:latin typeface="Arial" charset="0"/>
                <a:cs typeface="Arial" charset="0"/>
              </a:rPr>
              <a:t>1</a:t>
            </a:r>
          </a:p>
          <a:p>
            <a:pPr eaLnBrk="1" hangingPunct="1"/>
            <a:r>
              <a:rPr lang="en-US" altLang="en-US" sz="2000" baseline="30000" dirty="0" smtClean="0">
                <a:latin typeface="Arial" charset="0"/>
                <a:cs typeface="Arial" charset="0"/>
              </a:rPr>
              <a:t>1</a:t>
            </a:r>
            <a:r>
              <a:rPr lang="en-US" altLang="en-US" sz="2000" dirty="0" smtClean="0">
                <a:latin typeface="Arial" charset="0"/>
                <a:cs typeface="Arial" charset="0"/>
              </a:rPr>
              <a:t>LLNL, </a:t>
            </a:r>
            <a:r>
              <a:rPr lang="en-US" altLang="en-US" sz="2000" baseline="30000" dirty="0" smtClean="0">
                <a:latin typeface="Arial" charset="0"/>
                <a:cs typeface="Arial" charset="0"/>
              </a:rPr>
              <a:t>2</a:t>
            </a:r>
            <a:r>
              <a:rPr lang="en-US" altLang="en-US" sz="2000" dirty="0" smtClean="0">
                <a:latin typeface="Arial" charset="0"/>
                <a:cs typeface="Arial" charset="0"/>
              </a:rPr>
              <a:t>PPPL</a:t>
            </a:r>
            <a:endParaRPr lang="en-US" altLang="en-US" sz="2000" baseline="30000" dirty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400" baseline="30000" dirty="0" smtClean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952500"/>
            <a:ext cx="8839200" cy="857250"/>
          </a:xfrm>
        </p:spPr>
        <p:txBody>
          <a:bodyPr/>
          <a:lstStyle/>
          <a:p>
            <a:pPr eaLnBrk="1" hangingPunct="1"/>
            <a:r>
              <a:rPr lang="en-US" sz="3200" dirty="0" err="1"/>
              <a:t>Divertor</a:t>
            </a:r>
            <a:r>
              <a:rPr lang="en-US" sz="3200" dirty="0"/>
              <a:t>-localized fluctuations                                                   in NSTX-U L-mode discharges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2724150"/>
            <a:ext cx="8077200" cy="914400"/>
          </a:xfrm>
        </p:spPr>
        <p:txBody>
          <a:bodyPr rtlCol="0">
            <a:normAutofit/>
          </a:bodyPr>
          <a:lstStyle/>
          <a:p>
            <a:pPr marL="58738" indent="-1588"/>
            <a:r>
              <a:rPr lang="en-US" sz="1600" dirty="0"/>
              <a:t>59th Annual Meeting of the APS Division of Plasma Physics </a:t>
            </a:r>
          </a:p>
          <a:p>
            <a:pPr>
              <a:lnSpc>
                <a:spcPct val="85000"/>
              </a:lnSpc>
              <a:defRPr/>
            </a:pPr>
            <a:r>
              <a:rPr lang="en-US" sz="1600" dirty="0" smtClean="0"/>
              <a:t>Milwaukee, WI, US</a:t>
            </a:r>
            <a:endParaRPr lang="en-US" sz="1600" dirty="0"/>
          </a:p>
          <a:p>
            <a:pPr>
              <a:lnSpc>
                <a:spcPct val="85000"/>
              </a:lnSpc>
              <a:defRPr/>
            </a:pPr>
            <a:r>
              <a:rPr lang="en-US" sz="1600" dirty="0" smtClean="0"/>
              <a:t>October 24, 2017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8" y="3790950"/>
            <a:ext cx="2438400" cy="470053"/>
          </a:xfrm>
          <a:prstGeom prst="rect">
            <a:avLst/>
          </a:prstGeom>
        </p:spPr>
      </p:pic>
      <p:pic>
        <p:nvPicPr>
          <p:cNvPr id="7" name="Picture 6" descr="PP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0" y="4413403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sz="2800" dirty="0"/>
              <a:t>Characterization of </a:t>
            </a:r>
            <a:r>
              <a:rPr lang="en-US" sz="2800" dirty="0" err="1"/>
              <a:t>divertor</a:t>
            </a:r>
            <a:r>
              <a:rPr lang="en-US" sz="2800" dirty="0"/>
              <a:t>-localized turbulence in </a:t>
            </a:r>
            <a:r>
              <a:rPr lang="en-US" sz="2800" dirty="0" smtClean="0"/>
              <a:t> NSTX-U </a:t>
            </a:r>
            <a:r>
              <a:rPr lang="en-US" sz="2800" dirty="0"/>
              <a:t>via imaging of </a:t>
            </a:r>
            <a:r>
              <a:rPr lang="en-US" sz="2800" dirty="0" err="1"/>
              <a:t>divertor</a:t>
            </a:r>
            <a:r>
              <a:rPr lang="en-US" sz="2800" dirty="0"/>
              <a:t> fluctuations</a:t>
            </a: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16680" y="800100"/>
            <a:ext cx="5227320" cy="4133850"/>
          </a:xfrm>
        </p:spPr>
        <p:txBody>
          <a:bodyPr>
            <a:normAutofit fontScale="62500" lnSpcReduction="20000"/>
          </a:bodyPr>
          <a:lstStyle/>
          <a:p>
            <a:pPr defTabSz="914400"/>
            <a:r>
              <a:rPr lang="en-US" dirty="0" err="1"/>
              <a:t>Divertor</a:t>
            </a:r>
            <a:r>
              <a:rPr lang="en-US" dirty="0"/>
              <a:t> fluctuations due </a:t>
            </a:r>
            <a:r>
              <a:rPr lang="en-US" dirty="0" smtClean="0"/>
              <a:t>to: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Upstream turbulence (‘blobs’) </a:t>
            </a:r>
          </a:p>
          <a:p>
            <a:pPr lvl="1"/>
            <a:r>
              <a:rPr lang="en-US" dirty="0" err="1" smtClean="0"/>
              <a:t>Divertor</a:t>
            </a:r>
            <a:r>
              <a:rPr lang="en-US" dirty="0" smtClean="0"/>
              <a:t>-localized instabilities: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First observed in MAST [Harrison </a:t>
            </a:r>
            <a:r>
              <a:rPr lang="en-US" dirty="0" err="1" smtClean="0">
                <a:solidFill>
                  <a:srgbClr val="C00000"/>
                </a:solidFill>
              </a:rPr>
              <a:t>PoP</a:t>
            </a:r>
            <a:r>
              <a:rPr lang="en-US" dirty="0" smtClean="0">
                <a:solidFill>
                  <a:srgbClr val="C00000"/>
                </a:solidFill>
              </a:rPr>
              <a:t> 2015], </a:t>
            </a:r>
            <a:r>
              <a:rPr lang="en-US" dirty="0" err="1" smtClean="0">
                <a:solidFill>
                  <a:srgbClr val="C00000"/>
                </a:solidFill>
              </a:rPr>
              <a:t>Alcator</a:t>
            </a:r>
            <a:r>
              <a:rPr lang="en-US" dirty="0" smtClean="0">
                <a:solidFill>
                  <a:srgbClr val="C00000"/>
                </a:solidFill>
              </a:rPr>
              <a:t> C-Mod [Terry,  NME 2017]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Divertor</a:t>
            </a:r>
            <a:r>
              <a:rPr lang="en-US" dirty="0" smtClean="0"/>
              <a:t>-localized </a:t>
            </a:r>
            <a:r>
              <a:rPr lang="en-US" dirty="0"/>
              <a:t>fluctuations observed in region where upstream turbulence is </a:t>
            </a:r>
            <a:r>
              <a:rPr lang="en-US" dirty="0" smtClean="0"/>
              <a:t>disconnected from </a:t>
            </a:r>
            <a:r>
              <a:rPr lang="en-US" dirty="0" err="1" smtClean="0"/>
              <a:t>divertor</a:t>
            </a:r>
            <a:r>
              <a:rPr lang="en-US" dirty="0" smtClean="0"/>
              <a:t> plate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Imaging fluctuations via emission from different species to isolate fluctuations in different </a:t>
            </a:r>
            <a:r>
              <a:rPr lang="en-US" dirty="0" smtClean="0"/>
              <a:t>regions</a:t>
            </a:r>
          </a:p>
          <a:p>
            <a:pPr>
              <a:spcBef>
                <a:spcPts val="1200"/>
              </a:spcBef>
            </a:pPr>
            <a:r>
              <a:rPr lang="en-US" dirty="0"/>
              <a:t>Possible implications for </a:t>
            </a:r>
            <a:r>
              <a:rPr lang="en-US" dirty="0" err="1"/>
              <a:t>divertor</a:t>
            </a:r>
            <a:r>
              <a:rPr lang="en-US" dirty="0"/>
              <a:t> heat/particle </a:t>
            </a:r>
            <a:r>
              <a:rPr lang="en-US" dirty="0" smtClean="0"/>
              <a:t>fluxes, interpretation </a:t>
            </a:r>
            <a:r>
              <a:rPr lang="en-US" dirty="0"/>
              <a:t>of </a:t>
            </a:r>
            <a:r>
              <a:rPr lang="en-US" dirty="0" err="1"/>
              <a:t>divertor</a:t>
            </a:r>
            <a:r>
              <a:rPr lang="en-US" dirty="0"/>
              <a:t> measurements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Characterization of </a:t>
            </a:r>
            <a:r>
              <a:rPr lang="en-US" dirty="0" err="1" smtClean="0"/>
              <a:t>divertor</a:t>
            </a:r>
            <a:r>
              <a:rPr lang="en-US" dirty="0" smtClean="0"/>
              <a:t> localized fluctuations in NSTX-U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Statistical properties, correlation lengths, radial localization, dynamics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" y="784046"/>
            <a:ext cx="409575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sz="2800" dirty="0" smtClean="0"/>
              <a:t>New </a:t>
            </a:r>
            <a:r>
              <a:rPr lang="en-US" sz="2800" dirty="0"/>
              <a:t>fast camera and high X-point </a:t>
            </a:r>
            <a:r>
              <a:rPr lang="en-US" sz="2800" dirty="0" smtClean="0"/>
              <a:t>L-mode discharges </a:t>
            </a:r>
            <a:r>
              <a:rPr lang="en-US" sz="2800" dirty="0"/>
              <a:t>enabled near-</a:t>
            </a:r>
            <a:r>
              <a:rPr lang="en-US" sz="2800" dirty="0" err="1"/>
              <a:t>separatrix</a:t>
            </a:r>
            <a:r>
              <a:rPr lang="en-US" sz="2800" dirty="0"/>
              <a:t> filaments imaging in NSTX-U</a:t>
            </a: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749114"/>
            <a:ext cx="4763495" cy="418329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NBI-heated NSTX-U L-mode discharges</a:t>
            </a:r>
            <a:endParaRPr lang="en-US" dirty="0">
              <a:solidFill>
                <a:srgbClr val="0F4F97"/>
              </a:solidFill>
            </a:endParaRPr>
          </a:p>
          <a:p>
            <a:pPr lvl="1"/>
            <a:r>
              <a:rPr lang="en-US" dirty="0">
                <a:solidFill>
                  <a:srgbClr val="0F4F97"/>
                </a:solidFill>
              </a:rPr>
              <a:t>Lower </a:t>
            </a:r>
            <a:r>
              <a:rPr lang="en-US" dirty="0" err="1">
                <a:solidFill>
                  <a:srgbClr val="0F4F97"/>
                </a:solidFill>
              </a:rPr>
              <a:t>divertor</a:t>
            </a:r>
            <a:r>
              <a:rPr lang="en-US" dirty="0">
                <a:solidFill>
                  <a:srgbClr val="0F4F97"/>
                </a:solidFill>
              </a:rPr>
              <a:t> biased double null </a:t>
            </a:r>
          </a:p>
          <a:p>
            <a:pPr lvl="1"/>
            <a:r>
              <a:rPr lang="en-US" dirty="0" err="1" smtClean="0">
                <a:solidFill>
                  <a:srgbClr val="0F4F97"/>
                </a:solidFill>
              </a:rPr>
              <a:t>I</a:t>
            </a:r>
            <a:r>
              <a:rPr lang="en-US" baseline="-25000" dirty="0" err="1" smtClean="0">
                <a:solidFill>
                  <a:srgbClr val="0F4F97"/>
                </a:solidFill>
              </a:rPr>
              <a:t>p</a:t>
            </a:r>
            <a:r>
              <a:rPr lang="en-US" baseline="-25000" dirty="0" smtClean="0">
                <a:solidFill>
                  <a:srgbClr val="0F4F97"/>
                </a:solidFill>
              </a:rPr>
              <a:t> </a:t>
            </a:r>
            <a:r>
              <a:rPr lang="en-US" dirty="0" smtClean="0">
                <a:solidFill>
                  <a:srgbClr val="0F4F97"/>
                </a:solidFill>
              </a:rPr>
              <a:t>= </a:t>
            </a:r>
            <a:r>
              <a:rPr lang="en-US" dirty="0">
                <a:solidFill>
                  <a:srgbClr val="0F4F97"/>
                </a:solidFill>
              </a:rPr>
              <a:t>650 kA, </a:t>
            </a:r>
            <a:r>
              <a:rPr lang="en-US" dirty="0" err="1" smtClean="0">
                <a:solidFill>
                  <a:srgbClr val="0F4F97"/>
                </a:solidFill>
              </a:rPr>
              <a:t>f</a:t>
            </a:r>
            <a:r>
              <a:rPr lang="en-US" baseline="-25000" dirty="0" err="1" smtClean="0">
                <a:solidFill>
                  <a:srgbClr val="0F4F97"/>
                </a:solidFill>
              </a:rPr>
              <a:t>G</a:t>
            </a:r>
            <a:r>
              <a:rPr lang="en-US" baseline="-25000" dirty="0" smtClean="0">
                <a:solidFill>
                  <a:srgbClr val="0F4F97"/>
                </a:solidFill>
              </a:rPr>
              <a:t> </a:t>
            </a:r>
            <a:r>
              <a:rPr lang="en-US" dirty="0" smtClean="0">
                <a:solidFill>
                  <a:srgbClr val="0F4F97"/>
                </a:solidFill>
              </a:rPr>
              <a:t>~ 0</a:t>
            </a:r>
            <a:r>
              <a:rPr lang="en-US" dirty="0">
                <a:solidFill>
                  <a:srgbClr val="0F4F97"/>
                </a:solidFill>
              </a:rPr>
              <a:t>. </a:t>
            </a:r>
            <a:r>
              <a:rPr lang="en-US" dirty="0" smtClean="0">
                <a:solidFill>
                  <a:srgbClr val="0F4F97"/>
                </a:solidFill>
              </a:rPr>
              <a:t>3, BT=0.65T</a:t>
            </a:r>
          </a:p>
          <a:p>
            <a:pPr lvl="1"/>
            <a:r>
              <a:rPr lang="en-US" dirty="0" smtClean="0">
                <a:solidFill>
                  <a:srgbClr val="0F4F97"/>
                </a:solidFill>
              </a:rPr>
              <a:t>X-point height ~ 0.5 m (</a:t>
            </a:r>
            <a:r>
              <a:rPr lang="el-GR" dirty="0" smtClean="0">
                <a:solidFill>
                  <a:srgbClr val="0F4F97"/>
                </a:solidFill>
              </a:rPr>
              <a:t>κ</a:t>
            </a:r>
            <a:r>
              <a:rPr lang="en-US" dirty="0" smtClean="0">
                <a:solidFill>
                  <a:srgbClr val="0F4F97"/>
                </a:solidFill>
              </a:rPr>
              <a:t>~1.8, </a:t>
            </a:r>
            <a:r>
              <a:rPr lang="el-GR" dirty="0" smtClean="0">
                <a:solidFill>
                  <a:srgbClr val="0F4F97"/>
                </a:solidFill>
              </a:rPr>
              <a:t>δ</a:t>
            </a:r>
            <a:r>
              <a:rPr lang="en-US" dirty="0" smtClean="0">
                <a:solidFill>
                  <a:srgbClr val="0F4F97"/>
                </a:solidFill>
              </a:rPr>
              <a:t>~0.45)</a:t>
            </a:r>
            <a:endParaRPr lang="en-US" dirty="0">
              <a:solidFill>
                <a:srgbClr val="0F4F97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Simultaneous imaging with 3 fast cameras</a:t>
            </a:r>
          </a:p>
          <a:p>
            <a:pPr>
              <a:spcBef>
                <a:spcPts val="1200"/>
              </a:spcBef>
            </a:pPr>
            <a:r>
              <a:rPr lang="en-US" dirty="0"/>
              <a:t>Passive D-</a:t>
            </a:r>
            <a:r>
              <a:rPr lang="el-GR" dirty="0"/>
              <a:t>α </a:t>
            </a:r>
            <a:r>
              <a:rPr lang="en-US" dirty="0"/>
              <a:t>imaging at </a:t>
            </a:r>
            <a:r>
              <a:rPr lang="en-US" dirty="0" err="1"/>
              <a:t>midplane</a:t>
            </a:r>
            <a:r>
              <a:rPr lang="en-US" dirty="0"/>
              <a:t> for upstream </a:t>
            </a:r>
            <a:r>
              <a:rPr lang="en-US" dirty="0" smtClean="0"/>
              <a:t>turbulence (GPI view)</a:t>
            </a:r>
            <a:endParaRPr lang="en-US" dirty="0"/>
          </a:p>
          <a:p>
            <a:pPr lvl="1"/>
            <a:r>
              <a:rPr lang="en-US" dirty="0">
                <a:solidFill>
                  <a:srgbClr val="0F4F97"/>
                </a:solidFill>
              </a:rPr>
              <a:t>100 kHz, 9</a:t>
            </a:r>
            <a:r>
              <a:rPr lang="el-GR" dirty="0">
                <a:solidFill>
                  <a:srgbClr val="0F4F97"/>
                </a:solidFill>
              </a:rPr>
              <a:t>μ</a:t>
            </a:r>
            <a:r>
              <a:rPr lang="en-US" dirty="0">
                <a:solidFill>
                  <a:srgbClr val="0F4F97"/>
                </a:solidFill>
              </a:rPr>
              <a:t>s exposure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Passive C </a:t>
            </a:r>
            <a:r>
              <a:rPr lang="en-US" dirty="0"/>
              <a:t>III </a:t>
            </a:r>
            <a:r>
              <a:rPr lang="en-US" dirty="0" smtClean="0"/>
              <a:t>imaging in </a:t>
            </a:r>
            <a:r>
              <a:rPr lang="en-US" dirty="0" err="1" smtClean="0"/>
              <a:t>divertor</a:t>
            </a:r>
            <a:endParaRPr lang="en-US" dirty="0">
              <a:solidFill>
                <a:srgbClr val="0F4F97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u="sng" dirty="0" smtClean="0">
                <a:solidFill>
                  <a:srgbClr val="0F4F97"/>
                </a:solidFill>
              </a:rPr>
              <a:t>Emission </a:t>
            </a:r>
            <a:r>
              <a:rPr lang="en-US" u="sng" dirty="0">
                <a:solidFill>
                  <a:srgbClr val="0F4F97"/>
                </a:solidFill>
              </a:rPr>
              <a:t>along </a:t>
            </a:r>
            <a:r>
              <a:rPr lang="en-US" u="sng" dirty="0" err="1">
                <a:solidFill>
                  <a:srgbClr val="0F4F97"/>
                </a:solidFill>
              </a:rPr>
              <a:t>divertor</a:t>
            </a:r>
            <a:r>
              <a:rPr lang="en-US" u="sng" dirty="0">
                <a:solidFill>
                  <a:srgbClr val="0F4F97"/>
                </a:solidFill>
              </a:rPr>
              <a:t> leg </a:t>
            </a:r>
            <a:endParaRPr lang="en-US" u="sng" dirty="0" smtClean="0">
              <a:solidFill>
                <a:srgbClr val="0F4F97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F4F97"/>
                </a:solidFill>
              </a:rPr>
              <a:t>100 kHz, </a:t>
            </a:r>
            <a:r>
              <a:rPr lang="en-US" dirty="0">
                <a:solidFill>
                  <a:srgbClr val="0F4F97"/>
                </a:solidFill>
              </a:rPr>
              <a:t>9</a:t>
            </a:r>
            <a:r>
              <a:rPr lang="el-GR" dirty="0">
                <a:solidFill>
                  <a:srgbClr val="0F4F97"/>
                </a:solidFill>
              </a:rPr>
              <a:t>μ</a:t>
            </a:r>
            <a:r>
              <a:rPr lang="en-US" dirty="0">
                <a:solidFill>
                  <a:srgbClr val="0F4F97"/>
                </a:solidFill>
              </a:rPr>
              <a:t>s exposure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Passive </a:t>
            </a:r>
            <a:r>
              <a:rPr lang="en-US" dirty="0"/>
              <a:t>D-</a:t>
            </a:r>
            <a:r>
              <a:rPr lang="el-GR" dirty="0"/>
              <a:t>α </a:t>
            </a:r>
            <a:r>
              <a:rPr lang="en-US" dirty="0"/>
              <a:t>imaging </a:t>
            </a:r>
            <a:r>
              <a:rPr lang="en-US" dirty="0" smtClean="0"/>
              <a:t>in </a:t>
            </a:r>
            <a:r>
              <a:rPr lang="en-US" dirty="0" err="1" smtClean="0"/>
              <a:t>divertor</a:t>
            </a:r>
            <a:endParaRPr lang="en-US" dirty="0" smtClean="0"/>
          </a:p>
          <a:p>
            <a:pPr lvl="1"/>
            <a:r>
              <a:rPr lang="en-US" u="sng" dirty="0" smtClean="0">
                <a:solidFill>
                  <a:srgbClr val="0F4F97"/>
                </a:solidFill>
              </a:rPr>
              <a:t>Surface localized emission</a:t>
            </a:r>
          </a:p>
          <a:p>
            <a:pPr lvl="1"/>
            <a:r>
              <a:rPr lang="en-US" dirty="0" smtClean="0">
                <a:solidFill>
                  <a:srgbClr val="0F4F97"/>
                </a:solidFill>
              </a:rPr>
              <a:t>280 kHz, 3</a:t>
            </a:r>
            <a:r>
              <a:rPr lang="el-GR" dirty="0" smtClean="0">
                <a:solidFill>
                  <a:srgbClr val="0F4F97"/>
                </a:solidFill>
              </a:rPr>
              <a:t>μ</a:t>
            </a:r>
            <a:r>
              <a:rPr lang="en-US" dirty="0" smtClean="0">
                <a:solidFill>
                  <a:srgbClr val="0F4F97"/>
                </a:solidFill>
              </a:rPr>
              <a:t>s exposure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16" y="2876549"/>
            <a:ext cx="2443572" cy="1888215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81" y="800100"/>
            <a:ext cx="2434007" cy="1926922"/>
          </a:xfrm>
          <a:prstGeom prst="rect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687581" y="3501222"/>
            <a:ext cx="2434007" cy="47625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70304"/>
            <a:ext cx="1983352" cy="41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sz="2800" dirty="0"/>
              <a:t>Field-aligned filaments observed in inner and outer </a:t>
            </a:r>
            <a:r>
              <a:rPr lang="en-US" sz="2800" dirty="0" err="1"/>
              <a:t>divertor</a:t>
            </a:r>
            <a:r>
              <a:rPr lang="en-US" sz="2800" dirty="0"/>
              <a:t> legs</a:t>
            </a: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800099"/>
            <a:ext cx="9067800" cy="18133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Spatial calibration enables projection of 3D structures and spatial localization of emission</a:t>
            </a:r>
          </a:p>
          <a:p>
            <a:r>
              <a:rPr lang="en-US" dirty="0"/>
              <a:t>High pass filtering and cross correlation employed for analysis </a:t>
            </a:r>
          </a:p>
          <a:p>
            <a:r>
              <a:rPr lang="en-US" dirty="0" smtClean="0"/>
              <a:t>Intermittent filamentary structures on both inner and outer </a:t>
            </a:r>
            <a:r>
              <a:rPr lang="en-US" dirty="0" err="1" smtClean="0"/>
              <a:t>divertor</a:t>
            </a:r>
            <a:r>
              <a:rPr lang="en-US" dirty="0" smtClean="0"/>
              <a:t> leg</a:t>
            </a:r>
          </a:p>
          <a:p>
            <a:pPr lvl="1"/>
            <a:r>
              <a:rPr lang="en-US" dirty="0" smtClean="0"/>
              <a:t>Observed in lower </a:t>
            </a:r>
            <a:r>
              <a:rPr lang="en-US" dirty="0" err="1" smtClean="0"/>
              <a:t>divertor</a:t>
            </a:r>
            <a:r>
              <a:rPr lang="en-US" dirty="0" smtClean="0"/>
              <a:t> biased or double null shape with attached plasma conditions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50" y="2606541"/>
            <a:ext cx="2992404" cy="2244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" y="2606541"/>
            <a:ext cx="2992404" cy="22443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08" y="2613447"/>
            <a:ext cx="2992404" cy="22443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4414558"/>
            <a:ext cx="1493058" cy="443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1ms average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5086" y="4414558"/>
            <a:ext cx="1316514" cy="443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Raw image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4414558"/>
            <a:ext cx="1190412" cy="443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pass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sz="2800" dirty="0" err="1" smtClean="0"/>
              <a:t>Divertor</a:t>
            </a:r>
            <a:r>
              <a:rPr lang="en-US" sz="2800" dirty="0" smtClean="0"/>
              <a:t> leg fluctuations are proportional </a:t>
            </a:r>
            <a:r>
              <a:rPr lang="en-US" sz="2800" dirty="0"/>
              <a:t>to ~ </a:t>
            </a:r>
            <a:r>
              <a:rPr lang="en-US" sz="2800" dirty="0" err="1" smtClean="0"/>
              <a:t>ñ</a:t>
            </a:r>
            <a:r>
              <a:rPr lang="en-US" sz="2800" baseline="-25000" dirty="0" err="1" smtClean="0"/>
              <a:t>e</a:t>
            </a:r>
            <a:r>
              <a:rPr lang="en-US" sz="2800" dirty="0" smtClean="0"/>
              <a:t>,             no correlation with upstream fluctuations</a:t>
            </a: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2722" y="800100"/>
            <a:ext cx="4671678" cy="41338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Broadband </a:t>
            </a:r>
            <a:r>
              <a:rPr lang="en-US" dirty="0" smtClean="0"/>
              <a:t>fluctuations at 10-50 kHz, </a:t>
            </a:r>
            <a:r>
              <a:rPr lang="el-GR" dirty="0" smtClean="0"/>
              <a:t>δ</a:t>
            </a:r>
            <a:r>
              <a:rPr lang="en-US" dirty="0"/>
              <a:t>I/I ~10-20</a:t>
            </a:r>
            <a:r>
              <a:rPr lang="en-US" dirty="0" smtClean="0"/>
              <a:t>%, lifetime </a:t>
            </a:r>
            <a:r>
              <a:rPr lang="en-US" dirty="0"/>
              <a:t>~50-100 </a:t>
            </a:r>
            <a:r>
              <a:rPr lang="el-GR" dirty="0"/>
              <a:t>μ</a:t>
            </a:r>
            <a:r>
              <a:rPr lang="en-US" dirty="0" smtClean="0"/>
              <a:t>s</a:t>
            </a:r>
          </a:p>
          <a:p>
            <a:pPr>
              <a:spcBef>
                <a:spcPts val="600"/>
              </a:spcBef>
            </a:pPr>
            <a:r>
              <a:rPr lang="en-US" dirty="0"/>
              <a:t>Intensity fluctuations ~ </a:t>
            </a:r>
            <a:r>
              <a:rPr lang="en-US" dirty="0" err="1"/>
              <a:t>ñ</a:t>
            </a:r>
            <a:r>
              <a:rPr lang="en-US" baseline="-25000" dirty="0" err="1"/>
              <a:t>e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F4F97"/>
                </a:solidFill>
              </a:rPr>
              <a:t>C III and D-</a:t>
            </a:r>
            <a:r>
              <a:rPr lang="el-GR" dirty="0">
                <a:solidFill>
                  <a:srgbClr val="0F4F97"/>
                </a:solidFill>
              </a:rPr>
              <a:t>α</a:t>
            </a:r>
            <a:r>
              <a:rPr lang="en-US" dirty="0">
                <a:solidFill>
                  <a:srgbClr val="0F4F97"/>
                </a:solidFill>
              </a:rPr>
              <a:t> fluctuations are correlated   (up to 0.7, peaked at zero delay)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Comparable near-Gaussian PDF    for inner and outer legs filaments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No correlation with upstream turbulence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Cf. correlation observed for SOL blobs</a:t>
            </a:r>
          </a:p>
          <a:p>
            <a:pPr>
              <a:spcBef>
                <a:spcPts val="600"/>
              </a:spcBef>
            </a:pPr>
            <a:r>
              <a:rPr lang="en-US" dirty="0"/>
              <a:t>Flute-like filament shape suggests generation in </a:t>
            </a:r>
            <a:r>
              <a:rPr lang="en-US" dirty="0" err="1"/>
              <a:t>divertor</a:t>
            </a:r>
            <a:r>
              <a:rPr lang="en-US" dirty="0"/>
              <a:t> </a:t>
            </a:r>
            <a:r>
              <a:rPr lang="en-US" dirty="0" smtClean="0"/>
              <a:t>region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10" y="1331768"/>
            <a:ext cx="4671117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sz="2800" dirty="0" smtClean="0"/>
              <a:t>Field-aligned fluctuations, no correlation between inner and outer leg filaments</a:t>
            </a: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1" y="739775"/>
            <a:ext cx="5638801" cy="186848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Zero-delay cross corr. of pixel with rest of </a:t>
            </a:r>
            <a:r>
              <a:rPr lang="en-US" dirty="0" smtClean="0"/>
              <a:t>images over 5 </a:t>
            </a:r>
            <a:r>
              <a:rPr lang="en-US" dirty="0" err="1" smtClean="0"/>
              <a:t>ms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No correlation inner to outer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Poloidal correlation lengths 1-3 cm ~ 10-50 </a:t>
            </a:r>
            <a:r>
              <a:rPr lang="el-GR" dirty="0" smtClean="0"/>
              <a:t>ρ</a:t>
            </a:r>
            <a:r>
              <a:rPr lang="en-US" baseline="-25000" dirty="0" err="1" smtClean="0"/>
              <a:t>i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Parallel correlation lengths ~ 3m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Toroidal mode number for outer leg filaments ~10-20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Field-aligned, </a:t>
            </a:r>
            <a:r>
              <a:rPr lang="en-US" dirty="0"/>
              <a:t>radially localized around leg 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Inner leg filaments localized to private flux region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08262"/>
            <a:ext cx="5124508" cy="2230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81150"/>
            <a:ext cx="3483454" cy="2077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81150"/>
            <a:ext cx="3483454" cy="20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Outer leg filaments are connected to target plate,   radially localized to strike point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19600" y="800099"/>
            <a:ext cx="4648200" cy="408528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Top-down view via </a:t>
            </a:r>
            <a:r>
              <a:rPr lang="en-US" dirty="0" smtClean="0"/>
              <a:t>D-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 smtClean="0"/>
              <a:t>emission provides imaging of filaments footprint</a:t>
            </a:r>
          </a:p>
          <a:p>
            <a:r>
              <a:rPr lang="en-US" dirty="0" smtClean="0"/>
              <a:t>Zero delay cross corr. at different radii:</a:t>
            </a:r>
          </a:p>
          <a:p>
            <a:pPr lvl="1"/>
            <a:r>
              <a:rPr lang="en-US" dirty="0" smtClean="0"/>
              <a:t>In SOL cross correlation regions are spirals with uniform toroidal cross correlations</a:t>
            </a:r>
          </a:p>
          <a:p>
            <a:pPr lvl="2"/>
            <a:r>
              <a:rPr lang="en-US" dirty="0" smtClean="0"/>
              <a:t>Footprint of upstream blobs</a:t>
            </a:r>
          </a:p>
          <a:p>
            <a:pPr lvl="1"/>
            <a:r>
              <a:rPr lang="en-US" dirty="0" smtClean="0"/>
              <a:t>Approaching LCFS cross correlation regions have finite toroidal correlation length, radial corr. </a:t>
            </a:r>
            <a:r>
              <a:rPr lang="en-US" dirty="0" err="1" smtClean="0"/>
              <a:t>lentgth</a:t>
            </a:r>
            <a:r>
              <a:rPr lang="en-US" dirty="0" smtClean="0"/>
              <a:t> ~1-2 cm</a:t>
            </a:r>
          </a:p>
          <a:p>
            <a:pPr lvl="2"/>
            <a:r>
              <a:rPr lang="en-US" dirty="0" smtClean="0"/>
              <a:t>Footprint of </a:t>
            </a:r>
            <a:r>
              <a:rPr lang="en-US" dirty="0" err="1" smtClean="0"/>
              <a:t>divertor</a:t>
            </a:r>
            <a:r>
              <a:rPr lang="en-US" dirty="0" smtClean="0"/>
              <a:t> filaments</a:t>
            </a:r>
          </a:p>
          <a:p>
            <a:pPr lvl="1"/>
            <a:r>
              <a:rPr lang="en-US" dirty="0" smtClean="0"/>
              <a:t>No correlation regions observed in private flux region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800098"/>
            <a:ext cx="2064654" cy="4098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3732"/>
            <a:ext cx="2030130" cy="41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sz="2800" dirty="0"/>
              <a:t>Inner and outer leg filaments rotate </a:t>
            </a:r>
            <a:r>
              <a:rPr lang="en-US" sz="2800" dirty="0" smtClean="0"/>
              <a:t>in opposite </a:t>
            </a:r>
            <a:r>
              <a:rPr lang="en-US" sz="2800" dirty="0"/>
              <a:t>toroidal </a:t>
            </a:r>
            <a:r>
              <a:rPr lang="en-US" sz="2800" dirty="0" smtClean="0"/>
              <a:t>direction, poloidal velocity ~1 km/s</a:t>
            </a: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791090"/>
            <a:ext cx="6778914" cy="2262431"/>
          </a:xfrm>
        </p:spPr>
        <p:txBody>
          <a:bodyPr>
            <a:normAutofit fontScale="47500" lnSpcReduction="20000"/>
          </a:bodyPr>
          <a:lstStyle/>
          <a:p>
            <a:r>
              <a:rPr lang="en-US" sz="3200" dirty="0"/>
              <a:t>Time-delayed cross corr. </a:t>
            </a:r>
            <a:r>
              <a:rPr lang="en-US" sz="3200" dirty="0" smtClean="0"/>
              <a:t>for </a:t>
            </a:r>
            <a:r>
              <a:rPr lang="en-US" sz="3200" dirty="0"/>
              <a:t>average filament propagation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P</a:t>
            </a:r>
            <a:r>
              <a:rPr lang="en-US" sz="3200" dirty="0" smtClean="0"/>
              <a:t>oloidal </a:t>
            </a:r>
            <a:r>
              <a:rPr lang="en-US" sz="3200" dirty="0"/>
              <a:t>motion (</a:t>
            </a:r>
            <a:r>
              <a:rPr lang="en-US" sz="3200" dirty="0" smtClean="0"/>
              <a:t>1-2km/s) </a:t>
            </a:r>
            <a:r>
              <a:rPr lang="en-US" sz="3200" dirty="0"/>
              <a:t>for </a:t>
            </a:r>
            <a:r>
              <a:rPr lang="en-US" sz="3200" dirty="0" smtClean="0"/>
              <a:t>inner/outer </a:t>
            </a:r>
            <a:r>
              <a:rPr lang="en-US" sz="3200" dirty="0"/>
              <a:t>leg filaments towards X-point</a:t>
            </a:r>
          </a:p>
          <a:p>
            <a:pPr lvl="1"/>
            <a:r>
              <a:rPr lang="en-US" sz="2900" dirty="0" smtClean="0">
                <a:solidFill>
                  <a:srgbClr val="0F4F97"/>
                </a:solidFill>
              </a:rPr>
              <a:t>Propagation reversal for inner leg filaments at low upstream density </a:t>
            </a:r>
            <a:endParaRPr lang="en-US" sz="2900" dirty="0">
              <a:solidFill>
                <a:srgbClr val="0F4F97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200" dirty="0" smtClean="0"/>
              <a:t>Outer leg filaments propagate in counter current direction </a:t>
            </a:r>
          </a:p>
          <a:p>
            <a:pPr lvl="1"/>
            <a:r>
              <a:rPr lang="en-US" sz="2900" dirty="0" smtClean="0"/>
              <a:t>Small but finite radial propagation observed</a:t>
            </a:r>
          </a:p>
          <a:p>
            <a:pPr lvl="1"/>
            <a:r>
              <a:rPr lang="en-US" sz="2900" dirty="0" smtClean="0"/>
              <a:t>Opposite rotation to footprint of </a:t>
            </a:r>
            <a:r>
              <a:rPr lang="en-US" sz="2900" dirty="0" smtClean="0"/>
              <a:t>SOL </a:t>
            </a:r>
            <a:r>
              <a:rPr lang="en-US" sz="2900" dirty="0" smtClean="0"/>
              <a:t>blobs (downward poloidal motion)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Multi-fluid UEDGE simulations with full cross field drifts model </a:t>
            </a:r>
          </a:p>
          <a:p>
            <a:pPr lvl="1">
              <a:spcBef>
                <a:spcPts val="0"/>
              </a:spcBef>
            </a:pPr>
            <a:r>
              <a:rPr lang="en-US" sz="2900" dirty="0" smtClean="0"/>
              <a:t>Filament velocity in outer leg qualitatively consistent with UEDGE estimates for </a:t>
            </a:r>
            <a:r>
              <a:rPr lang="en-US" sz="2900" dirty="0" err="1" smtClean="0"/>
              <a:t>ExB</a:t>
            </a:r>
            <a:r>
              <a:rPr lang="en-US" sz="2900" dirty="0" smtClean="0"/>
              <a:t> velocity </a:t>
            </a:r>
            <a:endParaRPr lang="en-US" sz="2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034208"/>
            <a:ext cx="2300952" cy="182318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7779876" y="3595380"/>
            <a:ext cx="171450" cy="552450"/>
          </a:xfrm>
          <a:prstGeom prst="straightConnector1">
            <a:avLst/>
          </a:prstGeom>
          <a:ln w="317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332419" y="3512062"/>
            <a:ext cx="293629" cy="208537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0" y="2800350"/>
            <a:ext cx="2068340" cy="2057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295143"/>
            <a:ext cx="2096205" cy="1585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767160"/>
            <a:ext cx="1833562" cy="511110"/>
          </a:xfrm>
          <a:prstGeom prst="rect">
            <a:avLst/>
          </a:prstGeom>
        </p:spPr>
      </p:pic>
      <p:sp>
        <p:nvSpPr>
          <p:cNvPr id="22" name="Curved Up Arrow 21"/>
          <p:cNvSpPr/>
          <p:nvPr/>
        </p:nvSpPr>
        <p:spPr>
          <a:xfrm rot="12833039">
            <a:off x="7355075" y="1899079"/>
            <a:ext cx="689039" cy="299307"/>
          </a:xfrm>
          <a:prstGeom prst="curvedUp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Up Arrow 25"/>
          <p:cNvSpPr/>
          <p:nvPr/>
        </p:nvSpPr>
        <p:spPr>
          <a:xfrm rot="6435256">
            <a:off x="8128680" y="1719662"/>
            <a:ext cx="846778" cy="266051"/>
          </a:xfrm>
          <a:prstGeom prst="curvedUp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74" y="2736606"/>
            <a:ext cx="2109726" cy="212114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4606039" y="3323058"/>
            <a:ext cx="152400" cy="914400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65927" y="2881055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Divertor</a:t>
            </a:r>
            <a:r>
              <a:rPr lang="en-US" sz="1400" dirty="0" smtClean="0"/>
              <a:t> leg </a:t>
            </a:r>
          </a:p>
          <a:p>
            <a:r>
              <a:rPr lang="en-US" sz="1400" dirty="0" smtClean="0"/>
              <a:t>filament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69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9067800" cy="32956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Observation and characterization of near-</a:t>
            </a:r>
            <a:r>
              <a:rPr lang="en-US" dirty="0" err="1" smtClean="0"/>
              <a:t>separatrix</a:t>
            </a:r>
            <a:r>
              <a:rPr lang="en-US" dirty="0" smtClean="0"/>
              <a:t> </a:t>
            </a:r>
            <a:r>
              <a:rPr lang="en-US" dirty="0" err="1" smtClean="0"/>
              <a:t>divertor</a:t>
            </a:r>
            <a:r>
              <a:rPr lang="en-US" dirty="0" smtClean="0"/>
              <a:t>-localized fluctuations </a:t>
            </a:r>
            <a:r>
              <a:rPr lang="en-US" dirty="0"/>
              <a:t>in NSTX-U </a:t>
            </a:r>
          </a:p>
          <a:p>
            <a:pPr lvl="1"/>
            <a:r>
              <a:rPr lang="en-US" dirty="0">
                <a:solidFill>
                  <a:srgbClr val="0F4F97"/>
                </a:solidFill>
              </a:rPr>
              <a:t>Intermittent filaments in C </a:t>
            </a:r>
            <a:r>
              <a:rPr lang="en-US" dirty="0" smtClean="0">
                <a:solidFill>
                  <a:srgbClr val="0F4F97"/>
                </a:solidFill>
              </a:rPr>
              <a:t>III, D-</a:t>
            </a:r>
            <a:r>
              <a:rPr lang="el-GR" dirty="0" smtClean="0"/>
              <a:t>α</a:t>
            </a:r>
            <a:r>
              <a:rPr lang="en-US" dirty="0" smtClean="0">
                <a:solidFill>
                  <a:srgbClr val="0F4F97"/>
                </a:solidFill>
              </a:rPr>
              <a:t> </a:t>
            </a:r>
            <a:r>
              <a:rPr lang="en-US" dirty="0">
                <a:solidFill>
                  <a:srgbClr val="0F4F97"/>
                </a:solidFill>
              </a:rPr>
              <a:t>emission on </a:t>
            </a:r>
            <a:r>
              <a:rPr lang="en-US" dirty="0" err="1">
                <a:solidFill>
                  <a:srgbClr val="0F4F97"/>
                </a:solidFill>
              </a:rPr>
              <a:t>divertor</a:t>
            </a:r>
            <a:r>
              <a:rPr lang="en-US" dirty="0">
                <a:solidFill>
                  <a:srgbClr val="0F4F97"/>
                </a:solidFill>
              </a:rPr>
              <a:t> legs with no correlation with upstream </a:t>
            </a:r>
            <a:r>
              <a:rPr lang="en-US" dirty="0" smtClean="0">
                <a:solidFill>
                  <a:srgbClr val="0F4F97"/>
                </a:solidFill>
              </a:rPr>
              <a:t>blobs</a:t>
            </a:r>
          </a:p>
          <a:p>
            <a:pPr lvl="1"/>
            <a:r>
              <a:rPr lang="en-US" dirty="0" smtClean="0">
                <a:solidFill>
                  <a:srgbClr val="0F4F97"/>
                </a:solidFill>
              </a:rPr>
              <a:t>Localized in private flux region on inner leg, </a:t>
            </a:r>
            <a:r>
              <a:rPr lang="en-US" dirty="0" err="1" smtClean="0">
                <a:solidFill>
                  <a:srgbClr val="0F4F97"/>
                </a:solidFill>
              </a:rPr>
              <a:t>separatrix</a:t>
            </a:r>
            <a:r>
              <a:rPr lang="en-US" dirty="0" smtClean="0">
                <a:solidFill>
                  <a:srgbClr val="0F4F97"/>
                </a:solidFill>
              </a:rPr>
              <a:t> on outer leg</a:t>
            </a:r>
          </a:p>
          <a:p>
            <a:pPr lvl="1"/>
            <a:r>
              <a:rPr lang="en-US" dirty="0" smtClean="0">
                <a:solidFill>
                  <a:srgbClr val="0F4F97"/>
                </a:solidFill>
              </a:rPr>
              <a:t>Comparable poloidal and radial correlation lengths (1-3 cm)</a:t>
            </a:r>
            <a:endParaRPr lang="en-US" dirty="0">
              <a:solidFill>
                <a:srgbClr val="0F4F97"/>
              </a:solidFill>
            </a:endParaRPr>
          </a:p>
          <a:p>
            <a:pPr lvl="1"/>
            <a:r>
              <a:rPr lang="en-US" dirty="0">
                <a:solidFill>
                  <a:srgbClr val="0F4F97"/>
                </a:solidFill>
              </a:rPr>
              <a:t>Apparent filament motion is towards X-point on both legs</a:t>
            </a:r>
          </a:p>
          <a:p>
            <a:pPr lvl="1"/>
            <a:r>
              <a:rPr lang="en-US" dirty="0">
                <a:solidFill>
                  <a:srgbClr val="0F4F97"/>
                </a:solidFill>
              </a:rPr>
              <a:t>Shape, dynamics and absence of upstream correlation suggest fluctuations are generated </a:t>
            </a:r>
            <a:r>
              <a:rPr lang="en-US" dirty="0" smtClean="0">
                <a:solidFill>
                  <a:srgbClr val="0F4F97"/>
                </a:solidFill>
              </a:rPr>
              <a:t>and localized on </a:t>
            </a:r>
            <a:r>
              <a:rPr lang="en-US" dirty="0" err="1">
                <a:solidFill>
                  <a:srgbClr val="0F4F97"/>
                </a:solidFill>
              </a:rPr>
              <a:t>divertor</a:t>
            </a:r>
            <a:r>
              <a:rPr lang="en-US" dirty="0">
                <a:solidFill>
                  <a:srgbClr val="0F4F97"/>
                </a:solidFill>
              </a:rPr>
              <a:t> </a:t>
            </a:r>
            <a:r>
              <a:rPr lang="en-US" dirty="0" smtClean="0">
                <a:solidFill>
                  <a:srgbClr val="0F4F97"/>
                </a:solidFill>
              </a:rPr>
              <a:t>legs</a:t>
            </a:r>
          </a:p>
          <a:p>
            <a:pPr lvl="1"/>
            <a:r>
              <a:rPr lang="en-US" dirty="0" smtClean="0">
                <a:solidFill>
                  <a:srgbClr val="0F4F97"/>
                </a:solidFill>
              </a:rPr>
              <a:t>Consistent observations with MAST, </a:t>
            </a:r>
            <a:r>
              <a:rPr lang="en-US" dirty="0" err="1" smtClean="0">
                <a:solidFill>
                  <a:srgbClr val="0F4F97"/>
                </a:solidFill>
              </a:rPr>
              <a:t>Alcator</a:t>
            </a:r>
            <a:r>
              <a:rPr lang="en-US" dirty="0" smtClean="0">
                <a:solidFill>
                  <a:srgbClr val="0F4F97"/>
                </a:solidFill>
              </a:rPr>
              <a:t> C-Mod</a:t>
            </a:r>
            <a:endParaRPr lang="en-US" dirty="0" smtClean="0">
              <a:solidFill>
                <a:srgbClr val="0F4F97"/>
              </a:solidFill>
            </a:endParaRPr>
          </a:p>
          <a:p>
            <a:endParaRPr lang="en-US" dirty="0" smtClean="0">
              <a:solidFill>
                <a:srgbClr val="0F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8437</TotalTime>
  <Words>709</Words>
  <Application>Microsoft Office PowerPoint</Application>
  <PresentationFormat>On-screen Show (16:9)</PresentationFormat>
  <Paragraphs>84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NSTX Upgrade</vt:lpstr>
      <vt:lpstr>Divertor-localized fluctuations                                                   in NSTX-U L-mode discharges</vt:lpstr>
      <vt:lpstr>Characterization of divertor-localized turbulence in  NSTX-U via imaging of divertor fluctuations</vt:lpstr>
      <vt:lpstr>New fast camera and high X-point L-mode discharges enabled near-separatrix filaments imaging in NSTX-U</vt:lpstr>
      <vt:lpstr>Field-aligned filaments observed in inner and outer divertor legs</vt:lpstr>
      <vt:lpstr>Divertor leg fluctuations are proportional to ~ ñe,             no correlation with upstream fluctuations</vt:lpstr>
      <vt:lpstr>Field-aligned fluctuations, no correlation between inner and outer leg filaments</vt:lpstr>
      <vt:lpstr>Outer leg filaments are connected to target plate,   radially localized to strike point</vt:lpstr>
      <vt:lpstr>Inner and outer leg filaments rotate in opposite toroidal direction, poloidal velocity ~1 km/s</vt:lpstr>
      <vt:lpstr>Summary</vt:lpstr>
    </vt:vector>
  </TitlesOfParts>
  <Company>PPPL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fscotti</cp:lastModifiedBy>
  <cp:revision>344</cp:revision>
  <dcterms:created xsi:type="dcterms:W3CDTF">2015-07-16T16:59:24Z</dcterms:created>
  <dcterms:modified xsi:type="dcterms:W3CDTF">2017-10-29T23:25:21Z</dcterms:modified>
</cp:coreProperties>
</file>