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0" r:id="rId1"/>
  </p:sldMasterIdLst>
  <p:notesMasterIdLst>
    <p:notesMasterId r:id="rId15"/>
  </p:notesMasterIdLst>
  <p:handoutMasterIdLst>
    <p:handoutMasterId r:id="rId16"/>
  </p:handoutMasterIdLst>
  <p:sldIdLst>
    <p:sldId id="1217" r:id="rId2"/>
    <p:sldId id="1506" r:id="rId3"/>
    <p:sldId id="1507" r:id="rId4"/>
    <p:sldId id="1508" r:id="rId5"/>
    <p:sldId id="1462" r:id="rId6"/>
    <p:sldId id="1463" r:id="rId7"/>
    <p:sldId id="1469" r:id="rId8"/>
    <p:sldId id="1464" r:id="rId9"/>
    <p:sldId id="1476" r:id="rId10"/>
    <p:sldId id="1480" r:id="rId11"/>
    <p:sldId id="1482" r:id="rId12"/>
    <p:sldId id="1503" r:id="rId13"/>
    <p:sldId id="1468" r:id="rId1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2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933"/>
    <a:srgbClr val="9999FF"/>
    <a:srgbClr val="FF3300"/>
    <a:srgbClr val="FF0000"/>
    <a:srgbClr val="00CC66"/>
    <a:srgbClr val="FFCC00"/>
    <a:srgbClr val="FF33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44"/>
    <p:restoredTop sz="94635"/>
  </p:normalViewPr>
  <p:slideViewPr>
    <p:cSldViewPr>
      <p:cViewPr>
        <p:scale>
          <a:sx n="150" d="100"/>
          <a:sy n="150" d="100"/>
        </p:scale>
        <p:origin x="368" y="-112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54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1848" y="-8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11" tIns="48356" rIns="96711" bIns="48356" numCol="1" anchor="t" anchorCtr="0" compatLnSpc="1">
            <a:prstTxWarp prst="textNoShape">
              <a:avLst/>
            </a:prstTxWarp>
          </a:bodyPr>
          <a:lstStyle>
            <a:lvl1pPr defTabSz="967442" eaLnBrk="1" hangingPunct="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11" tIns="48356" rIns="96711" bIns="48356" numCol="1" anchor="t" anchorCtr="0" compatLnSpc="1">
            <a:prstTxWarp prst="textNoShape">
              <a:avLst/>
            </a:prstTxWarp>
          </a:bodyPr>
          <a:lstStyle>
            <a:lvl1pPr algn="r" defTabSz="967442" eaLnBrk="1" hangingPunct="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11" tIns="48356" rIns="96711" bIns="48356" numCol="1" anchor="b" anchorCtr="0" compatLnSpc="1">
            <a:prstTxWarp prst="textNoShape">
              <a:avLst/>
            </a:prstTxWarp>
          </a:bodyPr>
          <a:lstStyle>
            <a:lvl1pPr defTabSz="967442" eaLnBrk="1" hangingPunct="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11" tIns="48356" rIns="96711" bIns="48356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F005F49-D63D-9642-99F3-189604998B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922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5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79888" y="0"/>
            <a:ext cx="3135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7138" y="712788"/>
            <a:ext cx="4860925" cy="3644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6788" y="4595813"/>
            <a:ext cx="5381625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2250"/>
            <a:ext cx="3135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79888" y="9112250"/>
            <a:ext cx="3135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6605C1B3-BCA8-7747-AB99-8E21D484A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272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1277811-9BCA-E94D-B77A-8E5F983825B2}" type="slidenum">
              <a:rPr lang="en-US" altLang="en-US"/>
              <a:pPr>
                <a:spcBef>
                  <a:spcPct val="0"/>
                </a:spcBef>
              </a:pPr>
              <a:t>0</a:t>
            </a:fld>
            <a:endParaRPr lang="en-US" alt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F63A0F0-4D59-B444-A535-7D059ED3B0BB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468F886-BBFA-3B43-A9E7-AD2BC9F5651C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15276C0-99B5-7F4F-A2C0-644D434F17B4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E90BA99-0B79-E24D-9013-459AECD8C145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A599EB2-961A-7B41-93B5-EBAA1173766C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05C1B3-BCA8-7747-AB99-8E21D484A4D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72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461D6-F5EE-C141-BE5D-F1569B1923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503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219200"/>
            <a:ext cx="87630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4FE8D-9A10-9A4D-B311-F5B0040699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489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0E5E1-D48C-AD41-ADE9-989580CCB5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70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7630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A2EFE-F14A-8E4C-979E-700BA135BC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99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E3CAA-AFCB-984A-8ABA-B381024650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95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512A4-BB55-8042-A377-FF2F7F96F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0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2169D-C793-2E40-9D46-86F9B6744F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137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21DA8-073F-BD4A-ADB4-624F06FB59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189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FAEA7-8463-5B4F-9FCC-E2AD28B7AD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152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D0AC-456E-224C-B73C-665C032E5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75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6EE85-42E7-4747-8091-7C6B74E9D5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938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pic>
        <p:nvPicPr>
          <p:cNvPr id="1028" name="Picture 19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6413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b="0" smtClean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NSTX-U</a:t>
            </a: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 i="0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fld id="{8FF1E558-BEA1-8140-A80A-24CBD3908E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208"/>
          <p:cNvSpPr>
            <a:spLocks noChangeArrowheads="1"/>
          </p:cNvSpPr>
          <p:nvPr/>
        </p:nvSpPr>
        <p:spPr bwMode="auto">
          <a:xfrm>
            <a:off x="6400800" y="6580188"/>
            <a:ext cx="1981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endParaRPr lang="en-US" altLang="en-US" sz="900" i="0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32" name="TextBox 1"/>
          <p:cNvSpPr txBox="1">
            <a:spLocks noChangeArrowheads="1"/>
          </p:cNvSpPr>
          <p:nvPr userDrawn="1"/>
        </p:nvSpPr>
        <p:spPr bwMode="auto">
          <a:xfrm>
            <a:off x="3657600" y="6597650"/>
            <a:ext cx="1903413" cy="2762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b="0" i="0" smtClean="0"/>
              <a:t>Raman – EPI-25Oct2017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 pitchFamily="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2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1066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0" i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Fast Time Response Electromagnetic Particle Injection System for Disruption Mitigation (EPI)</a:t>
            </a:r>
            <a:endParaRPr lang="en-US" sz="4000" b="0" i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364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295400" y="2133600"/>
            <a:ext cx="66294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2000" i="0" baseline="30000" dirty="0">
              <a:solidFill>
                <a:schemeClr val="tx1"/>
              </a:solidFill>
            </a:endParaRPr>
          </a:p>
          <a:p>
            <a:pPr algn="ctr" eaLnBrk="1" hangingPunct="1"/>
            <a:endParaRPr lang="en-US" altLang="en-US" sz="2000" i="0" baseline="30000" dirty="0">
              <a:solidFill>
                <a:schemeClr val="tx1"/>
              </a:solidFill>
            </a:endParaRPr>
          </a:p>
          <a:p>
            <a:pPr algn="ctr"/>
            <a:r>
              <a:rPr lang="en-US" altLang="en-US" sz="2000" b="0" i="0" baseline="30000" dirty="0">
                <a:solidFill>
                  <a:srgbClr val="262699"/>
                </a:solidFill>
              </a:rPr>
              <a:t>1</a:t>
            </a:r>
            <a:r>
              <a:rPr lang="en-US" altLang="en-US" sz="2000" b="0" i="0" dirty="0">
                <a:solidFill>
                  <a:srgbClr val="262699"/>
                </a:solidFill>
              </a:rPr>
              <a:t>R. Raman,</a:t>
            </a:r>
            <a:r>
              <a:rPr lang="en-US" altLang="en-US" sz="2000" b="0" dirty="0">
                <a:solidFill>
                  <a:srgbClr val="262699"/>
                </a:solidFill>
              </a:rPr>
              <a:t> </a:t>
            </a:r>
            <a:r>
              <a:rPr lang="en-US" altLang="en-US" sz="2000" b="0" i="0" dirty="0">
                <a:solidFill>
                  <a:srgbClr val="262699"/>
                </a:solidFill>
              </a:rPr>
              <a:t>W-S. Lay</a:t>
            </a:r>
            <a:r>
              <a:rPr lang="en-US" altLang="en-US" sz="2000" b="0" i="0" baseline="30000" dirty="0">
                <a:solidFill>
                  <a:srgbClr val="262699"/>
                </a:solidFill>
              </a:rPr>
              <a:t>1</a:t>
            </a:r>
            <a:r>
              <a:rPr lang="en-US" altLang="en-US" sz="2000" b="0" i="0" dirty="0">
                <a:solidFill>
                  <a:srgbClr val="262699"/>
                </a:solidFill>
              </a:rPr>
              <a:t>,</a:t>
            </a:r>
            <a:endParaRPr lang="en-US" altLang="en-US" sz="2000" b="0" i="0" baseline="30000" dirty="0">
              <a:solidFill>
                <a:srgbClr val="262699"/>
              </a:solidFill>
            </a:endParaRPr>
          </a:p>
          <a:p>
            <a:pPr algn="ctr" eaLnBrk="1" hangingPunct="1"/>
            <a:r>
              <a:rPr lang="en-US" altLang="en-US" sz="2000" b="0" i="0" baseline="30000" dirty="0">
                <a:solidFill>
                  <a:srgbClr val="262699"/>
                </a:solidFill>
              </a:rPr>
              <a:t>1</a:t>
            </a:r>
            <a:r>
              <a:rPr lang="en-US" altLang="en-US" sz="2000" b="0" i="0" dirty="0">
                <a:solidFill>
                  <a:srgbClr val="262699"/>
                </a:solidFill>
              </a:rPr>
              <a:t>T.R. Jarboe, </a:t>
            </a:r>
            <a:r>
              <a:rPr lang="en-US" altLang="en-US" sz="2000" b="0" i="0" baseline="30000" dirty="0">
                <a:solidFill>
                  <a:srgbClr val="262699"/>
                </a:solidFill>
              </a:rPr>
              <a:t>2</a:t>
            </a:r>
            <a:r>
              <a:rPr lang="en-US" altLang="en-US" sz="2000" b="0" i="0" dirty="0">
                <a:solidFill>
                  <a:srgbClr val="262699"/>
                </a:solidFill>
              </a:rPr>
              <a:t>J.E. Menard, </a:t>
            </a:r>
            <a:r>
              <a:rPr lang="en-US" altLang="en-US" sz="2000" b="0" i="0" baseline="30000" dirty="0">
                <a:solidFill>
                  <a:srgbClr val="262699"/>
                </a:solidFill>
              </a:rPr>
              <a:t>2</a:t>
            </a:r>
            <a:r>
              <a:rPr lang="en-US" altLang="en-US" sz="2000" b="0" i="0" dirty="0">
                <a:solidFill>
                  <a:srgbClr val="262699"/>
                </a:solidFill>
              </a:rPr>
              <a:t>M. Ono</a:t>
            </a:r>
          </a:p>
          <a:p>
            <a:pPr algn="ctr" eaLnBrk="1" hangingPunct="1"/>
            <a:endParaRPr lang="en-US" altLang="en-US" sz="2000" b="0" i="0" dirty="0">
              <a:solidFill>
                <a:srgbClr val="262699"/>
              </a:solidFill>
            </a:endParaRPr>
          </a:p>
          <a:p>
            <a:pPr algn="ctr" eaLnBrk="1" hangingPunct="1"/>
            <a:r>
              <a:rPr lang="en-US" altLang="en-US" sz="2000" b="0" i="0" baseline="30000" dirty="0">
                <a:solidFill>
                  <a:srgbClr val="262699"/>
                </a:solidFill>
              </a:rPr>
              <a:t>1</a:t>
            </a:r>
            <a:r>
              <a:rPr lang="en-US" altLang="en-US" sz="2000" b="0" i="0" dirty="0">
                <a:solidFill>
                  <a:srgbClr val="262699"/>
                </a:solidFill>
              </a:rPr>
              <a:t>University of Washington / </a:t>
            </a:r>
            <a:r>
              <a:rPr lang="en-US" altLang="en-US" sz="2000" b="0" i="0" baseline="30000" dirty="0">
                <a:solidFill>
                  <a:srgbClr val="262699"/>
                </a:solidFill>
              </a:rPr>
              <a:t>2</a:t>
            </a:r>
            <a:r>
              <a:rPr lang="en-US" altLang="en-US" sz="2000" b="0" i="0" dirty="0">
                <a:solidFill>
                  <a:srgbClr val="262699"/>
                </a:solidFill>
              </a:rPr>
              <a:t>PPPL</a:t>
            </a:r>
          </a:p>
          <a:p>
            <a:pPr algn="ctr" eaLnBrk="1" hangingPunct="1"/>
            <a:r>
              <a:rPr lang="en-US" altLang="en-US" sz="2000" b="0" i="0" dirty="0">
                <a:solidFill>
                  <a:srgbClr val="262699"/>
                </a:solidFill>
              </a:rPr>
              <a:t>25 October 2017</a:t>
            </a:r>
          </a:p>
          <a:p>
            <a:pPr algn="ctr" eaLnBrk="1" hangingPunct="1"/>
            <a:endParaRPr lang="en-US" altLang="en-US" sz="2000" b="0" i="0" dirty="0">
              <a:solidFill>
                <a:srgbClr val="262699"/>
              </a:solidFill>
            </a:endParaRPr>
          </a:p>
          <a:p>
            <a:pPr algn="ctr" eaLnBrk="1" hangingPunct="1"/>
            <a:endParaRPr lang="en-US" altLang="en-US" sz="2000" b="0" i="0" dirty="0">
              <a:solidFill>
                <a:srgbClr val="262699"/>
              </a:solidFill>
            </a:endParaRPr>
          </a:p>
          <a:p>
            <a:pPr algn="ctr" eaLnBrk="1" hangingPunct="1"/>
            <a:r>
              <a:rPr lang="en-US" altLang="en-US" sz="2000" b="0" i="0" dirty="0">
                <a:solidFill>
                  <a:srgbClr val="262699"/>
                </a:solidFill>
              </a:rPr>
              <a:t>APS DPP 2017 </a:t>
            </a:r>
            <a:r>
              <a:rPr lang="mr-IN" altLang="en-US" sz="2000" b="0" i="0" dirty="0">
                <a:solidFill>
                  <a:srgbClr val="262699"/>
                </a:solidFill>
              </a:rPr>
              <a:t>–</a:t>
            </a:r>
            <a:r>
              <a:rPr lang="en-US" altLang="en-US" sz="2000" b="0" i="0" dirty="0">
                <a:solidFill>
                  <a:srgbClr val="262699"/>
                </a:solidFill>
              </a:rPr>
              <a:t> PO4.00003</a:t>
            </a:r>
          </a:p>
          <a:p>
            <a:pPr algn="ctr" eaLnBrk="1" hangingPunct="1"/>
            <a:r>
              <a:rPr lang="en-US" altLang="en-US" sz="2000" b="0" i="0" dirty="0">
                <a:solidFill>
                  <a:srgbClr val="262699"/>
                </a:solidFill>
              </a:rPr>
              <a:t>Milwaukee, WI</a:t>
            </a:r>
          </a:p>
          <a:p>
            <a:pPr algn="ctr" eaLnBrk="1" hangingPunct="1"/>
            <a:r>
              <a:rPr lang="en-US" altLang="en-US" sz="2000" b="0" i="0" dirty="0">
                <a:solidFill>
                  <a:srgbClr val="262699"/>
                </a:solidFill>
              </a:rPr>
              <a:t> </a:t>
            </a:r>
          </a:p>
          <a:p>
            <a:pPr algn="ctr" eaLnBrk="1" hangingPunct="1"/>
            <a:endParaRPr lang="en-US" altLang="en-US" sz="2000" b="0" i="0" dirty="0">
              <a:solidFill>
                <a:srgbClr val="262699"/>
              </a:solidFill>
            </a:endParaRPr>
          </a:p>
          <a:p>
            <a:pPr algn="ctr" eaLnBrk="1" hangingPunct="1"/>
            <a:endParaRPr lang="en-US" altLang="en-US" sz="1800" b="0" i="0" dirty="0">
              <a:solidFill>
                <a:srgbClr val="262699"/>
              </a:solidFill>
            </a:endParaRPr>
          </a:p>
        </p:txBody>
      </p:sp>
      <p:sp>
        <p:nvSpPr>
          <p:cNvPr id="15366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7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9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0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1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2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3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15374" name="Picture 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831975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3600" b="0" smtClean="0">
                <a:solidFill>
                  <a:srgbClr val="262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NSTX-U</a:t>
            </a:r>
          </a:p>
        </p:txBody>
      </p:sp>
      <p:sp>
        <p:nvSpPr>
          <p:cNvPr id="15377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sp>
        <p:nvSpPr>
          <p:cNvPr id="15379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80" name="Text Box 152"/>
          <p:cNvSpPr txBox="1">
            <a:spLocks noChangeArrowheads="1"/>
          </p:cNvSpPr>
          <p:nvPr/>
        </p:nvSpPr>
        <p:spPr bwMode="auto">
          <a:xfrm>
            <a:off x="76200" y="2209800"/>
            <a:ext cx="1333500" cy="4648200"/>
          </a:xfrm>
          <a:prstGeom prst="rect">
            <a:avLst/>
          </a:prstGeom>
          <a:gradFill rotWithShape="1">
            <a:gsLst>
              <a:gs pos="0">
                <a:srgbClr val="EAEAEA">
                  <a:alpha val="50998"/>
                </a:srgbClr>
              </a:gs>
              <a:gs pos="100000">
                <a:srgbClr val="B5B5B5">
                  <a:alpha val="50998"/>
                </a:srgbClr>
              </a:gs>
            </a:gsLst>
            <a:lin ang="0" scaled="1"/>
          </a:gra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College W&amp;M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Colorado Sch Mines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Comp-X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New York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Old Dominion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PSI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 Wisconsin</a:t>
            </a:r>
            <a:endParaRPr lang="en-US" altLang="en-US" sz="9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381" name="Text Box 153"/>
          <p:cNvSpPr txBox="1">
            <a:spLocks noChangeArrowheads="1"/>
          </p:cNvSpPr>
          <p:nvPr/>
        </p:nvSpPr>
        <p:spPr bwMode="auto">
          <a:xfrm>
            <a:off x="7772400" y="2254250"/>
            <a:ext cx="1284288" cy="4527550"/>
          </a:xfrm>
          <a:prstGeom prst="rect">
            <a:avLst/>
          </a:prstGeom>
          <a:gradFill rotWithShape="1">
            <a:gsLst>
              <a:gs pos="0">
                <a:srgbClr val="B3B3B3">
                  <a:alpha val="50998"/>
                </a:srgbClr>
              </a:gs>
              <a:gs pos="100000">
                <a:srgbClr val="EAEAEA">
                  <a:alpha val="50998"/>
                </a:srgbClr>
              </a:gs>
            </a:gsLst>
            <a:lin ang="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U St. Andrews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Hebrew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RRC Kurchatov Inst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KBSI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U Quebec</a:t>
            </a:r>
          </a:p>
        </p:txBody>
      </p:sp>
      <p:sp>
        <p:nvSpPr>
          <p:cNvPr id="15382" name="Slide Number Placeholder 2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F44A8FD2-7F30-734A-A647-182FFEC88043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0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5383" name="TextBox 24"/>
          <p:cNvSpPr txBox="1">
            <a:spLocks noChangeArrowheads="1"/>
          </p:cNvSpPr>
          <p:nvPr/>
        </p:nvSpPr>
        <p:spPr bwMode="auto">
          <a:xfrm>
            <a:off x="1676400" y="5562600"/>
            <a:ext cx="6019800" cy="10334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en-US" sz="1800" b="0" i="0" dirty="0" smtClean="0">
                <a:solidFill>
                  <a:schemeClr val="accent2">
                    <a:lumMod val="75000"/>
                  </a:schemeClr>
                </a:solidFill>
              </a:rPr>
              <a:t>This work is supported by US DOE contract numbers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1800" b="0" i="0" dirty="0" smtClean="0">
                <a:solidFill>
                  <a:schemeClr val="accent2">
                    <a:lumMod val="75000"/>
                  </a:schemeClr>
                </a:solidFill>
              </a:rPr>
              <a:t>DE-SC0006757 and DE-AC02-09CH11466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US" sz="1800" b="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-128"/>
              </a:rPr>
              <a:t>Sabot Motion </a:t>
            </a:r>
            <a:r>
              <a:rPr lang="en-US" alt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-128"/>
              </a:rPr>
              <a:t>a</a:t>
            </a:r>
            <a:r>
              <a:rPr lang="en-US" alt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-128"/>
              </a:rPr>
              <a:t>lso Tracked Using Fast Video Camera</a:t>
            </a:r>
            <a:endParaRPr lang="en-US" altLang="en-US" sz="2800" b="0" dirty="0">
              <a:solidFill>
                <a:schemeClr val="accent6">
                  <a:lumMod val="75000"/>
                </a:schemeClr>
              </a:solidFill>
              <a:ea typeface="ＭＳ Ｐゴシック" charset="-128"/>
            </a:endParaRPr>
          </a:p>
        </p:txBody>
      </p:sp>
      <p:sp>
        <p:nvSpPr>
          <p:cNvPr id="317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C08484C3-0B85-1249-A491-DDACCEAC62DD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9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" name="shot4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00325"/>
            <a:ext cx="9144000" cy="1657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Measured EPI system parameters with 0.3T B-field augmentation in agreement with simulation predictions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855565F6-2A04-9241-956F-9533C28EE087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10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6" name="Picture 4" descr="ls:Users:rraman:Desktop:EPI syst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960967"/>
            <a:ext cx="4883150" cy="542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33" y="6321623"/>
            <a:ext cx="2334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chemeClr val="tx1"/>
                </a:solidFill>
              </a:rPr>
              <a:t>University of Washington</a:t>
            </a:r>
            <a:endParaRPr lang="en-US" sz="1400" i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80149"/>
            <a:ext cx="3674556" cy="5583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Next Step is to Conduct an EPI Test on a Tokamak</a:t>
            </a: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</a:br>
            <a:r>
              <a:rPr lang="en-US" sz="2000" b="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Vacuum Chamber Dimensions (1.5m x 0.6m x 0.5m)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7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D392E2E0-3FBA-9C41-AD4F-45F8A01DCF0C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11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65200"/>
            <a:ext cx="7543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EPI can Deliver 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Radiative Payload </a:t>
            </a: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Deep into the Tokamak Plasma on a Fast 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2-3 </a:t>
            </a:r>
            <a:r>
              <a:rPr lang="en-US" sz="2800" b="0" dirty="0" err="1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ms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 Time-scale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 bwMode="auto">
          <a:xfrm>
            <a:off x="8467" y="1172633"/>
            <a:ext cx="9144000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5000"/>
              </a:spcBef>
            </a:pPr>
            <a:r>
              <a:rPr lang="en-US" altLang="en-US" sz="1800" dirty="0" smtClean="0">
                <a:ea typeface="ＭＳ Ｐゴシック" charset="-128"/>
              </a:rPr>
              <a:t>EPI concept </a:t>
            </a:r>
            <a:r>
              <a:rPr lang="en-US" altLang="en-US" sz="1800" dirty="0">
                <a:ea typeface="ＭＳ Ｐゴシック" charset="-128"/>
              </a:rPr>
              <a:t>accelerates a metallic sabot to high velocity, which releases grains of particles of the required size and </a:t>
            </a:r>
            <a:r>
              <a:rPr lang="en-US" altLang="en-US" sz="1800" dirty="0" smtClean="0">
                <a:ea typeface="ＭＳ Ｐゴシック" charset="-128"/>
              </a:rPr>
              <a:t>velocity</a:t>
            </a:r>
          </a:p>
          <a:p>
            <a:pPr eaLnBrk="1" hangingPunct="1">
              <a:spcBef>
                <a:spcPct val="25000"/>
              </a:spcBef>
            </a:pPr>
            <a:endParaRPr lang="en-US" altLang="en-US" sz="1800" dirty="0">
              <a:ea typeface="ＭＳ Ｐゴシック" charset="-128"/>
            </a:endParaRPr>
          </a:p>
          <a:p>
            <a:pPr eaLnBrk="1" hangingPunct="1">
              <a:spcBef>
                <a:spcPct val="25000"/>
              </a:spcBef>
            </a:pPr>
            <a:r>
              <a:rPr lang="en-US" altLang="en-US" sz="1800" dirty="0">
                <a:ea typeface="ＭＳ Ｐゴシック" charset="-128"/>
              </a:rPr>
              <a:t>The EPI system has </a:t>
            </a:r>
            <a:r>
              <a:rPr lang="en-US" altLang="en-US" sz="1800" dirty="0" smtClean="0">
                <a:ea typeface="ＭＳ Ｐゴシック" charset="-128"/>
              </a:rPr>
              <a:t>features needed for a reactor DMS</a:t>
            </a:r>
            <a:endParaRPr lang="en-US" altLang="en-US" sz="1800" dirty="0">
              <a:ea typeface="ＭＳ Ｐゴシック" charset="-128"/>
            </a:endParaRPr>
          </a:p>
          <a:p>
            <a:pPr marL="800100" lvl="1" indent="-342900" eaLnBrk="1" hangingPunct="1">
              <a:spcBef>
                <a:spcPct val="25000"/>
              </a:spcBef>
              <a:buFontTx/>
              <a:buChar char="-"/>
            </a:pP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Can </a:t>
            </a:r>
            <a:r>
              <a:rPr lang="en-US" altLang="en-US" sz="1800" dirty="0">
                <a:solidFill>
                  <a:schemeClr val="tx1"/>
                </a:solidFill>
                <a:ea typeface="ＭＳ Ｐゴシック" charset="-128"/>
              </a:rPr>
              <a:t>deposit payload 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in </a:t>
            </a:r>
            <a:r>
              <a:rPr lang="en-US" altLang="en-US" sz="1800" dirty="0">
                <a:solidFill>
                  <a:schemeClr val="tx1"/>
                </a:solidFill>
                <a:ea typeface="ＭＳ Ｐゴシック" charset="-128"/>
              </a:rPr>
              <a:t>the RE 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channel</a:t>
            </a:r>
            <a:r>
              <a:rPr lang="en-US" altLang="en-US" sz="180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mr-IN" altLang="en-US" sz="1800" dirty="0" smtClean="0">
                <a:solidFill>
                  <a:schemeClr val="tx1"/>
                </a:solidFill>
                <a:ea typeface="ＭＳ Ｐゴシック" charset="-128"/>
              </a:rPr>
              <a:t>–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 triggering an inside out thermal quench</a:t>
            </a:r>
            <a:endParaRPr lang="en-US" altLang="en-US" sz="1800" dirty="0">
              <a:solidFill>
                <a:schemeClr val="tx1"/>
              </a:solidFill>
              <a:ea typeface="ＭＳ Ｐゴシック" charset="-128"/>
            </a:endParaRPr>
          </a:p>
          <a:p>
            <a:pPr marL="800100" lvl="1" indent="-342900" eaLnBrk="1" hangingPunct="1">
              <a:spcBef>
                <a:spcPct val="25000"/>
              </a:spcBef>
              <a:buFontTx/>
              <a:buChar char="-"/>
            </a:pPr>
            <a:r>
              <a:rPr lang="en-US" altLang="en-US" sz="1800" dirty="0">
                <a:solidFill>
                  <a:schemeClr val="tx1"/>
                </a:solidFill>
                <a:ea typeface="ＭＳ Ｐゴシック" charset="-128"/>
              </a:rPr>
              <a:t>I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t </a:t>
            </a:r>
            <a:r>
              <a:rPr lang="en-US" altLang="en-US" sz="1800" dirty="0">
                <a:solidFill>
                  <a:schemeClr val="tx1"/>
                </a:solidFill>
                <a:ea typeface="ＭＳ Ｐゴシック" charset="-128"/>
              </a:rPr>
              <a:t>uses a single reliable 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actuator, and payload that is solid at room temperature </a:t>
            </a:r>
            <a:r>
              <a:rPr lang="mr-IN" altLang="en-US" sz="1800" dirty="0" smtClean="0">
                <a:solidFill>
                  <a:schemeClr val="tx1"/>
                </a:solidFill>
                <a:ea typeface="ＭＳ Ｐゴシック" charset="-128"/>
              </a:rPr>
              <a:t>–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 so it should be very reliable</a:t>
            </a:r>
            <a:endParaRPr lang="en-US" altLang="en-US" sz="1800" dirty="0">
              <a:solidFill>
                <a:schemeClr val="tx1"/>
              </a:solidFill>
              <a:ea typeface="ＭＳ Ｐゴシック" charset="-128"/>
            </a:endParaRPr>
          </a:p>
          <a:p>
            <a:pPr marL="800100" lvl="1" indent="-342900" eaLnBrk="1" hangingPunct="1">
              <a:spcBef>
                <a:spcPct val="25000"/>
              </a:spcBef>
              <a:buFontTx/>
              <a:buChar char="-"/>
            </a:pPr>
            <a:r>
              <a:rPr lang="en-US" altLang="en-US" sz="1800" dirty="0">
                <a:solidFill>
                  <a:schemeClr val="tx1"/>
                </a:solidFill>
                <a:ea typeface="ＭＳ Ｐゴシック" charset="-128"/>
              </a:rPr>
              <a:t>It can be located close to vacuum vessel 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further improving response time</a:t>
            </a:r>
          </a:p>
          <a:p>
            <a:pPr marL="800100" lvl="1" indent="-342900" eaLnBrk="1" hangingPunct="1">
              <a:spcBef>
                <a:spcPct val="25000"/>
              </a:spcBef>
              <a:buFontTx/>
              <a:buChar char="-"/>
            </a:pPr>
            <a:endParaRPr lang="en-US" altLang="en-US" sz="1800" dirty="0" smtClean="0">
              <a:solidFill>
                <a:schemeClr val="tx1"/>
              </a:solidFill>
              <a:ea typeface="ＭＳ Ｐゴシック" charset="-128"/>
            </a:endParaRPr>
          </a:p>
          <a:p>
            <a:pPr eaLnBrk="1" hangingPunct="1">
              <a:spcBef>
                <a:spcPct val="25000"/>
              </a:spcBef>
            </a:pPr>
            <a:r>
              <a:rPr lang="en-US" altLang="en-US" sz="1800" dirty="0" smtClean="0">
                <a:solidFill>
                  <a:srgbClr val="FF0000"/>
                </a:solidFill>
                <a:ea typeface="ＭＳ Ｐゴシック" charset="-128"/>
              </a:rPr>
              <a:t>Off-line setup at U-Washington has demonstrated key aspects of concept, including 150-200 m/s velocities with 1.5ms response time consistent with calculations</a:t>
            </a:r>
          </a:p>
          <a:p>
            <a:pPr eaLnBrk="1" hangingPunct="1">
              <a:spcBef>
                <a:spcPct val="25000"/>
              </a:spcBef>
            </a:pPr>
            <a:endParaRPr lang="en-US" altLang="en-US" sz="1800" dirty="0" smtClean="0">
              <a:solidFill>
                <a:srgbClr val="FF0000"/>
              </a:solidFill>
              <a:ea typeface="ＭＳ Ｐゴシック" charset="-128"/>
            </a:endParaRPr>
          </a:p>
          <a:p>
            <a:pPr eaLnBrk="1" hangingPunct="1">
              <a:spcBef>
                <a:spcPct val="25000"/>
              </a:spcBef>
            </a:pPr>
            <a:r>
              <a:rPr lang="en-US" altLang="en-US" sz="1800" dirty="0" smtClean="0">
                <a:solidFill>
                  <a:srgbClr val="FF0000"/>
                </a:solidFill>
                <a:ea typeface="ＭＳ Ｐゴシック" charset="-128"/>
              </a:rPr>
              <a:t>Tokamak </a:t>
            </a:r>
            <a:r>
              <a:rPr lang="en-US" altLang="en-US" sz="1800" dirty="0">
                <a:solidFill>
                  <a:srgbClr val="FF0000"/>
                </a:solidFill>
                <a:ea typeface="ＭＳ Ｐゴシック" charset="-128"/>
              </a:rPr>
              <a:t>tests are the next logical next </a:t>
            </a:r>
            <a:r>
              <a:rPr lang="en-US" altLang="en-US" sz="1800" dirty="0" smtClean="0">
                <a:solidFill>
                  <a:srgbClr val="FF0000"/>
                </a:solidFill>
                <a:ea typeface="ＭＳ Ｐゴシック" charset="-128"/>
              </a:rPr>
              <a:t>step for concept development</a:t>
            </a:r>
          </a:p>
          <a:p>
            <a:pPr lvl="1" eaLnBrk="1" hangingPunct="1">
              <a:spcBef>
                <a:spcPct val="25000"/>
              </a:spcBef>
            </a:pPr>
            <a:r>
              <a:rPr lang="en-US" altLang="en-US" sz="1800" smtClean="0">
                <a:solidFill>
                  <a:srgbClr val="FF0000"/>
                </a:solidFill>
                <a:ea typeface="ＭＳ Ｐゴシック" charset="-128"/>
              </a:rPr>
              <a:t>Develop </a:t>
            </a:r>
            <a:r>
              <a:rPr lang="en-US" altLang="en-US" sz="1800" dirty="0" smtClean="0">
                <a:solidFill>
                  <a:srgbClr val="FF0000"/>
                </a:solidFill>
                <a:ea typeface="ＭＳ Ｐゴシック" charset="-128"/>
              </a:rPr>
              <a:t>experimental data base on solid particle injection for theory simulations</a:t>
            </a:r>
            <a:endParaRPr lang="en-US" altLang="en-US" sz="1800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A798726C-1113-5043-B5FF-2260DA054632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12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Limitations of Present DM Systems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9E832E5E-EADE-7E46-AC4E-9DA648C77709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1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7411" name="Rectangle 3"/>
          <p:cNvSpPr txBox="1">
            <a:spLocks noChangeArrowheads="1"/>
          </p:cNvSpPr>
          <p:nvPr/>
        </p:nvSpPr>
        <p:spPr bwMode="auto">
          <a:xfrm>
            <a:off x="152400" y="1600200"/>
            <a:ext cx="8686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1800" i="0">
              <a:solidFill>
                <a:schemeClr val="tx1"/>
              </a:solidFill>
            </a:endParaRP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76200" y="1066800"/>
            <a:ext cx="8839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AutoNum type="arabicPeriod"/>
              <a:defRPr/>
            </a:pPr>
            <a:endParaRPr lang="en-US" altLang="en-US" sz="2000" b="0" i="0" dirty="0" smtClean="0"/>
          </a:p>
          <a:p>
            <a:pPr marL="342900" indent="-342900" eaLnBrk="1" hangingPunct="1">
              <a:buFont typeface="Arial" charset="0"/>
              <a:buChar char="•"/>
              <a:defRPr/>
            </a:pP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Most of the DM databases is from MGI experiments, but MGI has been dropped by ITER due to its slow response time. </a:t>
            </a:r>
          </a:p>
          <a:p>
            <a:pPr marL="1028700" lvl="2" indent="-342900" eaLnBrk="1" hangingPunct="1">
              <a:buFont typeface="Wingdings" charset="2"/>
              <a:buChar char="Ø"/>
              <a:defRPr/>
            </a:pP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But, the MGI valve propels the SPI pellet</a:t>
            </a:r>
          </a:p>
          <a:p>
            <a:pPr marL="1028700" lvl="2" indent="-342900" eaLnBrk="1" hangingPunct="1">
              <a:buFont typeface="Arial" charset="0"/>
              <a:buChar char="•"/>
              <a:defRPr/>
            </a:pPr>
            <a:endParaRPr lang="en-US" altLang="en-US" sz="2000" b="0" i="0" dirty="0" smtClean="0">
              <a:solidFill>
                <a:srgbClr val="262699"/>
              </a:solidFill>
              <a:latin typeface="Arial" charset="0"/>
            </a:endParaRPr>
          </a:p>
          <a:p>
            <a:pPr marL="342900" indent="-342900" eaLnBrk="1" hangingPunct="1">
              <a:buFont typeface="Arial" charset="0"/>
              <a:buChar char="•"/>
              <a:defRPr/>
            </a:pP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The speed of the un-fragmented high-mass / high-Z SPI pellets is about 200-300 m/s due to the use of gas propellant </a:t>
            </a:r>
          </a:p>
          <a:p>
            <a:pPr marL="1028700" lvl="2" indent="-342900" eaLnBrk="1" hangingPunct="1">
              <a:buFont typeface="Wingdings" charset="2"/>
              <a:buChar char="Ø"/>
              <a:defRPr/>
            </a:pP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Shattering process further reduces fragment velocity</a:t>
            </a:r>
          </a:p>
          <a:p>
            <a:pPr marL="1028700" lvl="2" indent="-342900" eaLnBrk="1" hangingPunct="1">
              <a:buFont typeface="Arial" charset="0"/>
              <a:buChar char="•"/>
              <a:defRPr/>
            </a:pPr>
            <a:endParaRPr lang="en-US" altLang="en-US" sz="2000" b="0" i="0" dirty="0" smtClean="0">
              <a:solidFill>
                <a:srgbClr val="262699"/>
              </a:solidFill>
              <a:latin typeface="Arial" charset="0"/>
            </a:endParaRPr>
          </a:p>
          <a:p>
            <a:pPr marL="342900" indent="-342900" eaLnBrk="1" hangingPunct="1">
              <a:buFont typeface="Arial" charset="0"/>
              <a:buChar char="•"/>
              <a:defRPr/>
            </a:pP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Because of the slow speed and size of the fragmented particles, the penetration depth will be severely restricted in high power ITER discharges</a:t>
            </a:r>
          </a:p>
          <a:p>
            <a:pPr marL="342900" indent="-342900" eaLnBrk="1" hangingPunct="1">
              <a:buFont typeface="Arial" charset="0"/>
              <a:buChar char="•"/>
              <a:defRPr/>
            </a:pPr>
            <a:endParaRPr lang="en-US" altLang="en-US" sz="2000" b="0" i="0" dirty="0" smtClean="0">
              <a:solidFill>
                <a:srgbClr val="262699"/>
              </a:solidFill>
              <a:latin typeface="Arial" charset="0"/>
            </a:endParaRPr>
          </a:p>
          <a:p>
            <a:pPr marL="342900" indent="-342900" eaLnBrk="1" hangingPunct="1">
              <a:buFont typeface="Arial" charset="0"/>
              <a:buChar char="•"/>
              <a:defRPr/>
            </a:pPr>
            <a:r>
              <a:rPr lang="en-US" altLang="en-US" sz="2000" b="0" i="0" dirty="0" smtClean="0">
                <a:solidFill>
                  <a:schemeClr val="tx1"/>
                </a:solidFill>
                <a:latin typeface="Arial" charset="0"/>
              </a:rPr>
              <a:t>Will the SPI fragments penetrate sufficiently deep into the much more energetic ITER H-mode pedestal?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There is Dramatic Difference in SPI Penetration </a:t>
            </a:r>
            <a:b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</a:b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in Low and High-Power DIII-D Plasmas </a:t>
            </a:r>
            <a:endParaRPr lang="en-US" sz="2800" dirty="0">
              <a:solidFill>
                <a:schemeClr val="accent6">
                  <a:lumMod val="75000"/>
                </a:schemeClr>
              </a:solidFill>
              <a:ea typeface="MS PGothic" charset="0"/>
            </a:endParaRPr>
          </a:p>
        </p:txBody>
      </p:sp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D2731EA1-04C1-BE4D-B0F6-CB22787E60DF}" type="slidenum">
              <a:rPr lang="en-US" altLang="en-US" sz="900" i="0">
                <a:solidFill>
                  <a:schemeClr val="accent2"/>
                </a:solidFill>
                <a:latin typeface="Arial" charset="0"/>
                <a:ea typeface="MS PGothic" charset="-128"/>
              </a:rPr>
              <a:pPr/>
              <a:t>2</a:t>
            </a:fld>
            <a:endParaRPr lang="en-US" altLang="en-US" sz="900" i="0">
              <a:solidFill>
                <a:schemeClr val="accent2"/>
              </a:solidFill>
              <a:latin typeface="Arial" charset="0"/>
              <a:ea typeface="MS PGothic" charset="-128"/>
            </a:endParaRPr>
          </a:p>
        </p:txBody>
      </p:sp>
      <p:pic>
        <p:nvPicPr>
          <p:cNvPr id="1945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09650"/>
            <a:ext cx="67437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-128"/>
                <a:cs typeface="+mj-cs"/>
              </a:rPr>
              <a:t>DIII-D SPI Injection Movies (R. Moyer </a:t>
            </a:r>
            <a:r>
              <a:rPr lang="mr-IN" alt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-128"/>
                <a:cs typeface="+mj-cs"/>
              </a:rPr>
              <a:t>–</a:t>
            </a:r>
            <a:r>
              <a:rPr lang="en-US" alt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-128"/>
                <a:cs typeface="+mj-cs"/>
              </a:rPr>
              <a:t> UCSD / DIII-D)</a:t>
            </a:r>
          </a:p>
        </p:txBody>
      </p:sp>
      <p:sp>
        <p:nvSpPr>
          <p:cNvPr id="204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95B29E51-D8DA-A14F-946D-C0C209379BDE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3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" name="SPI2_shutdow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8838"/>
            <a:ext cx="9144000" cy="5138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How does the EPI concept address present limitations?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E58C7B9D-6CC3-A14D-9E0F-21D9E25148AC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4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1507" name="Rectangle 3"/>
          <p:cNvSpPr txBox="1">
            <a:spLocks noChangeArrowheads="1"/>
          </p:cNvSpPr>
          <p:nvPr/>
        </p:nvSpPr>
        <p:spPr bwMode="auto">
          <a:xfrm>
            <a:off x="152400" y="3886200"/>
            <a:ext cx="868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1800" i="0">
              <a:solidFill>
                <a:schemeClr val="tx1"/>
              </a:solidFill>
            </a:endParaRP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139700" y="2098675"/>
            <a:ext cx="88392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endParaRPr lang="en-US" altLang="en-US" sz="2000" b="0" i="0" dirty="0"/>
          </a:p>
          <a:p>
            <a:pPr eaLnBrk="1" hangingPunct="1">
              <a:buFont typeface="Arial" charset="0"/>
              <a:buChar char="•"/>
            </a:pP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The EPI concept injects grains of material (of the required size) and at the required velocity </a:t>
            </a:r>
            <a:r>
              <a:rPr lang="mr-IN" altLang="en-US" sz="2000" b="0" i="0" dirty="0">
                <a:solidFill>
                  <a:srgbClr val="262699"/>
                </a:solidFill>
              </a:rPr>
              <a:t>–</a:t>
            </a: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 &amp; it does this on a fast time scale (2-3ms)</a:t>
            </a:r>
            <a:endParaRPr lang="en-US" altLang="en-US" sz="1800" b="0" i="0" dirty="0">
              <a:solidFill>
                <a:srgbClr val="262699"/>
              </a:solidFill>
              <a:latin typeface="Arial" charset="0"/>
            </a:endParaRPr>
          </a:p>
          <a:p>
            <a:pPr eaLnBrk="1" hangingPunct="1">
              <a:buFontTx/>
              <a:buChar char="-"/>
            </a:pPr>
            <a:endParaRPr lang="en-US" altLang="en-US" sz="2000" b="0" i="0" dirty="0">
              <a:solidFill>
                <a:srgbClr val="262699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Because of this - </a:t>
            </a: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o</a:t>
            </a: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ne </a:t>
            </a: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can precisely calculate the needed size / velocity combination of a spherical particle for penetrating to the center of any given plasma, including the ITER plasma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2000" b="0" i="0" dirty="0">
              <a:solidFill>
                <a:srgbClr val="262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How Does the EPI System </a:t>
            </a: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A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chieve </a:t>
            </a: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T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hese Essential Parameters for a Reactor DMS?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D1B6A571-AA80-0941-A940-BB20F363B1E4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5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3555" name="Rectangle 3"/>
          <p:cNvSpPr txBox="1">
            <a:spLocks noChangeArrowheads="1"/>
          </p:cNvSpPr>
          <p:nvPr/>
        </p:nvSpPr>
        <p:spPr bwMode="auto">
          <a:xfrm>
            <a:off x="152400" y="1600200"/>
            <a:ext cx="8686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1800" i="0">
              <a:solidFill>
                <a:schemeClr val="tx1"/>
              </a:solidFill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200" y="914400"/>
            <a:ext cx="88392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endParaRPr lang="en-US" altLang="en-US" sz="2000" b="0" i="0" dirty="0"/>
          </a:p>
          <a:p>
            <a:pPr eaLnBrk="1" hangingPunct="1">
              <a:buFont typeface="Arial" charset="0"/>
              <a:buChar char="•"/>
            </a:pP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The EPI system accelerates </a:t>
            </a: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a sabot  </a:t>
            </a:r>
            <a:endParaRPr lang="en-US" altLang="en-US" sz="1800" b="0" i="0" dirty="0">
              <a:solidFill>
                <a:srgbClr val="262699"/>
              </a:solidFill>
              <a:latin typeface="Arial" charset="0"/>
            </a:endParaRPr>
          </a:p>
          <a:p>
            <a:pPr eaLnBrk="1" hangingPunct="1">
              <a:buFontTx/>
              <a:buChar char="-"/>
            </a:pPr>
            <a:endParaRPr lang="en-US" altLang="en-US" sz="2000" b="0" i="0" dirty="0">
              <a:solidFill>
                <a:srgbClr val="262699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The sabot is a metallic capsule that can be accelerated to high-velocity using an electromagnetic impeller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2000" b="0" i="0" dirty="0">
              <a:solidFill>
                <a:srgbClr val="262699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At the end of the acceleration, within 2-3ms, the sabot will release granules of known velocity and distribution </a:t>
            </a:r>
            <a:r>
              <a:rPr lang="mr-IN" altLang="en-US" sz="2000" b="0" i="0" dirty="0">
                <a:solidFill>
                  <a:srgbClr val="262699"/>
                </a:solidFill>
              </a:rPr>
              <a:t>–</a:t>
            </a: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 or a Shell </a:t>
            </a: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Pellet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2000" b="0" i="0" dirty="0">
              <a:solidFill>
                <a:srgbClr val="262699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2000" b="0" i="0" dirty="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US" altLang="en-US" sz="2000" i="0" dirty="0">
                <a:solidFill>
                  <a:srgbClr val="FF0000"/>
                </a:solidFill>
                <a:latin typeface="Arial" charset="0"/>
              </a:rPr>
              <a:t>primary advantage </a:t>
            </a:r>
            <a:r>
              <a:rPr lang="en-US" altLang="en-US" sz="2000" b="0" i="0" dirty="0">
                <a:solidFill>
                  <a:schemeClr val="tx1"/>
                </a:solidFill>
                <a:latin typeface="Arial" charset="0"/>
              </a:rPr>
              <a:t>of the EPI concept over SPI and other gas propelled systems is its potential to meet </a:t>
            </a:r>
            <a:r>
              <a:rPr lang="en-US" altLang="en-US" sz="2000" i="0" u="sng" dirty="0">
                <a:solidFill>
                  <a:srgbClr val="FF0000"/>
                </a:solidFill>
                <a:latin typeface="Arial" charset="0"/>
              </a:rPr>
              <a:t>short warning time scales</a:t>
            </a:r>
            <a:r>
              <a:rPr lang="en-US" altLang="en-US" sz="2000" b="0" i="0" dirty="0">
                <a:solidFill>
                  <a:schemeClr val="tx1"/>
                </a:solidFill>
                <a:latin typeface="Arial" charset="0"/>
              </a:rPr>
              <a:t>, while accurately delivering the required particle size and materials at the velocities needed for achieving the required </a:t>
            </a:r>
            <a:r>
              <a:rPr lang="en-US" altLang="en-US" sz="2000" i="0" u="sng" dirty="0" smtClean="0">
                <a:solidFill>
                  <a:srgbClr val="FF0000"/>
                </a:solidFill>
                <a:latin typeface="Arial" charset="0"/>
              </a:rPr>
              <a:t>core penetration </a:t>
            </a:r>
            <a:r>
              <a:rPr lang="en-US" altLang="en-US" sz="2000" b="0" i="0" dirty="0" smtClean="0">
                <a:solidFill>
                  <a:schemeClr val="tx1"/>
                </a:solidFill>
                <a:latin typeface="Arial" charset="0"/>
              </a:rPr>
              <a:t>in </a:t>
            </a:r>
            <a:r>
              <a:rPr lang="en-US" altLang="en-US" sz="2000" b="0" i="0" dirty="0">
                <a:solidFill>
                  <a:schemeClr val="tx1"/>
                </a:solidFill>
                <a:latin typeface="Arial" charset="0"/>
              </a:rPr>
              <a:t>high power ITER discharges. </a:t>
            </a:r>
            <a:endParaRPr lang="en-US" altLang="en-US" sz="2000" b="0" i="0" dirty="0" smtClean="0">
              <a:solidFill>
                <a:schemeClr val="tx1"/>
              </a:solidFill>
              <a:latin typeface="Arial" charset="0"/>
            </a:endParaRPr>
          </a:p>
          <a:p>
            <a:pPr marL="800100" lvl="1" indent="-342900" eaLnBrk="1" hangingPunct="1">
              <a:buFont typeface="Wingdings" charset="2"/>
              <a:buChar char="Ø"/>
            </a:pPr>
            <a:r>
              <a:rPr lang="en-US" altLang="en-US" sz="2000" b="0" i="0" dirty="0" smtClean="0">
                <a:solidFill>
                  <a:schemeClr val="tx1"/>
                </a:solidFill>
                <a:latin typeface="Arial" charset="0"/>
              </a:rPr>
              <a:t>Delivers radiative payload to the the core where the RE channel is generated</a:t>
            </a:r>
            <a:endParaRPr lang="en-US" altLang="en-US" sz="2000" b="0" i="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The Ambient B-Field of a High-Field Tokamak such as ITER Can be Used to Improve Device Efficiency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CE3ABC9C-53E5-B448-86DF-8AA8BB916A9C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6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6629400" y="1635125"/>
            <a:ext cx="2503488" cy="409342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Char char="•"/>
              <a:defRPr/>
            </a:pPr>
            <a:r>
              <a:rPr lang="en-US" sz="2000" b="0" i="0" dirty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Injector can be positioned very close to the vessel, which further improves the system response </a:t>
            </a:r>
            <a:r>
              <a:rPr lang="en-US" sz="2000" b="0" i="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time</a:t>
            </a:r>
          </a:p>
          <a:p>
            <a:pPr marL="342900" indent="-342900" eaLnBrk="1" hangingPunct="1">
              <a:buFont typeface="Arial" charset="0"/>
              <a:buChar char="•"/>
              <a:defRPr/>
            </a:pPr>
            <a:endParaRPr lang="en-US" sz="2000" b="0" i="0" dirty="0">
              <a:solidFill>
                <a:schemeClr val="accent2">
                  <a:lumMod val="75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 charset="0"/>
              <a:buChar char="•"/>
              <a:defRPr/>
            </a:pPr>
            <a:endParaRPr lang="en-US" sz="2000" b="0" i="0" dirty="0">
              <a:solidFill>
                <a:schemeClr val="accent2">
                  <a:lumMod val="75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 charset="0"/>
              <a:buChar char="•"/>
              <a:defRPr/>
            </a:pPr>
            <a:r>
              <a:rPr lang="en-US" sz="2000" b="0" i="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Use high-field SC boost coils (&gt;8T) if located outside port plug</a:t>
            </a:r>
            <a:endParaRPr lang="en-US" sz="2000" b="0" i="0" dirty="0">
              <a:solidFill>
                <a:schemeClr val="accent2">
                  <a:lumMod val="75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114425"/>
            <a:ext cx="6370637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276600"/>
            <a:ext cx="66294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ITER</a:t>
            </a: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Scale Injector Should Attain 1 km/s in ~1 </a:t>
            </a:r>
            <a:r>
              <a:rPr lang="en-US" sz="2800" b="0" dirty="0" err="1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ms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C6804EB1-3DF8-AE49-B336-0E1542331B6B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7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651" name="Rectangle 3"/>
          <p:cNvSpPr txBox="1">
            <a:spLocks noChangeArrowheads="1"/>
          </p:cNvSpPr>
          <p:nvPr/>
        </p:nvSpPr>
        <p:spPr bwMode="auto">
          <a:xfrm>
            <a:off x="152400" y="1600200"/>
            <a:ext cx="3657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1800" i="0">
              <a:solidFill>
                <a:schemeClr val="tx1"/>
              </a:solidFill>
            </a:endParaRPr>
          </a:p>
        </p:txBody>
      </p:sp>
      <p:pic>
        <p:nvPicPr>
          <p:cNvPr id="2765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037513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5913" y="4648200"/>
            <a:ext cx="18118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@ 8T cap bank only 2x </a:t>
            </a:r>
          </a:p>
          <a:p>
            <a:r>
              <a:rPr lang="en-US" sz="1400" dirty="0" smtClean="0"/>
              <a:t>DIII-D-scale system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-128"/>
              </a:rPr>
              <a:t>Small Scale System Built To Test Critical Parameters </a:t>
            </a:r>
            <a:r>
              <a:rPr lang="en-US" altLang="en-US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-128"/>
              </a:rPr>
              <a:t>(Sabot motion tracked using magnetic Probes)</a:t>
            </a:r>
            <a:endParaRPr lang="en-US" altLang="en-US" b="0" dirty="0">
              <a:solidFill>
                <a:schemeClr val="accent6">
                  <a:lumMod val="75000"/>
                </a:schemeClr>
              </a:solidFill>
              <a:ea typeface="ＭＳ Ｐゴシック" charset="-128"/>
            </a:endParaRP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F1375175-D3F6-E241-B6B4-DE1D6E59FBBC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8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" name="Shot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74836</TotalTime>
  <Words>838</Words>
  <Application>Microsoft Macintosh PowerPoint</Application>
  <PresentationFormat>On-screen Show (4:3)</PresentationFormat>
  <Paragraphs>148</Paragraphs>
  <Slides>13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Blank Presentation</vt:lpstr>
      <vt:lpstr>PowerPoint Presentation</vt:lpstr>
      <vt:lpstr>Limitations of Present DM Systems</vt:lpstr>
      <vt:lpstr>There is Dramatic Difference in SPI Penetration  in Low and High-Power DIII-D Plasmas </vt:lpstr>
      <vt:lpstr>DIII-D SPI Injection Movies (R. Moyer – UCSD / DIII-D)</vt:lpstr>
      <vt:lpstr>How does the EPI concept address present limitations?</vt:lpstr>
      <vt:lpstr>How Does the EPI System Achieve These Essential Parameters for a Reactor DMS?</vt:lpstr>
      <vt:lpstr>The Ambient B-Field of a High-Field Tokamak such as ITER Can be Used to Improve Device Efficiency</vt:lpstr>
      <vt:lpstr>ITER Scale Injector Should Attain 1 km/s in ~1 ms</vt:lpstr>
      <vt:lpstr>Small Scale System Built To Test Critical Parameters (Sabot motion tracked using magnetic Probes)</vt:lpstr>
      <vt:lpstr>Sabot Motion also Tracked Using Fast Video Camera</vt:lpstr>
      <vt:lpstr>Measured EPI system parameters with 0.3T B-field augmentation in agreement with simulation predictions</vt:lpstr>
      <vt:lpstr>Next Step is to Conduct an EPI Test on a Tokamak Vacuum Chamber Dimensions (1.5m x 0.6m x 0.5m)</vt:lpstr>
      <vt:lpstr>EPI can Deliver Radiative Payload Deep into the Tokamak Plasma on a Fast 2-3 ms Time-scale</vt:lpstr>
    </vt:vector>
  </TitlesOfParts>
  <Company>Princeton Plasma Physics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MA and Vphi Example of asymmetry</dc:title>
  <dc:creator>Jonathan Menard</dc:creator>
  <cp:lastModifiedBy>Roger Raman</cp:lastModifiedBy>
  <cp:revision>13159</cp:revision>
  <cp:lastPrinted>2016-10-12T20:20:56Z</cp:lastPrinted>
  <dcterms:created xsi:type="dcterms:W3CDTF">2012-03-13T04:07:44Z</dcterms:created>
  <dcterms:modified xsi:type="dcterms:W3CDTF">2017-10-30T21:49:41Z</dcterms:modified>
</cp:coreProperties>
</file>