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365" r:id="rId3"/>
    <p:sldId id="328" r:id="rId4"/>
    <p:sldId id="316" r:id="rId5"/>
    <p:sldId id="378" r:id="rId6"/>
    <p:sldId id="363" r:id="rId7"/>
    <p:sldId id="369" r:id="rId8"/>
    <p:sldId id="367" r:id="rId9"/>
    <p:sldId id="368" r:id="rId10"/>
    <p:sldId id="370" r:id="rId11"/>
    <p:sldId id="371" r:id="rId12"/>
    <p:sldId id="372" r:id="rId13"/>
    <p:sldId id="373" r:id="rId14"/>
    <p:sldId id="364" r:id="rId15"/>
    <p:sldId id="358" r:id="rId16"/>
    <p:sldId id="359" r:id="rId17"/>
    <p:sldId id="381" r:id="rId18"/>
    <p:sldId id="382" r:id="rId19"/>
    <p:sldId id="383" r:id="rId20"/>
    <p:sldId id="361" r:id="rId21"/>
    <p:sldId id="375" r:id="rId22"/>
    <p:sldId id="3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DA00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5" autoAdjust="0"/>
  </p:normalViewPr>
  <p:slideViewPr>
    <p:cSldViewPr>
      <p:cViewPr varScale="1">
        <p:scale>
          <a:sx n="99" d="100"/>
          <a:sy n="99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7"/>
            <a:ext cx="4831200" cy="18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dirty="0"/>
          </a:p>
        </p:txBody>
      </p:sp>
      <p:pic>
        <p:nvPicPr>
          <p:cNvPr id="11" name="Picture 10" descr="CCF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76800"/>
            <a:ext cx="1905000" cy="6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1"/>
            <a:ext cx="9144000" cy="3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41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41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start-up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ramp-up development for NSTX-U and MAST-U, Devon Battaglia, October 25, 2017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D.J. Battaglia, M.D. Boyer, S.P. Gerhardt, J.E. Menard, D. Mueller (PPPL)</a:t>
            </a:r>
          </a:p>
          <a:p>
            <a:r>
              <a:rPr lang="en-US" sz="2000" dirty="0" smtClean="0"/>
              <a:t>G. Cunningham, A. Kirk, L. </a:t>
            </a:r>
            <a:r>
              <a:rPr lang="en-US" sz="2000" dirty="0" err="1" smtClean="0"/>
              <a:t>Kogan</a:t>
            </a:r>
            <a:r>
              <a:rPr lang="en-US" sz="2000" dirty="0" smtClean="0"/>
              <a:t>, G. </a:t>
            </a:r>
            <a:r>
              <a:rPr lang="en-US" sz="2000" dirty="0" err="1" smtClean="0"/>
              <a:t>McArdle</a:t>
            </a:r>
            <a:r>
              <a:rPr lang="en-US" sz="2000" dirty="0" smtClean="0"/>
              <a:t>, L. </a:t>
            </a:r>
            <a:r>
              <a:rPr lang="en-US" sz="2000" dirty="0" err="1" smtClean="0"/>
              <a:t>Pangione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A.J. Thornton, E. </a:t>
            </a:r>
            <a:r>
              <a:rPr lang="en-US" sz="2000" dirty="0" err="1" smtClean="0"/>
              <a:t>Ren</a:t>
            </a:r>
            <a:r>
              <a:rPr lang="en-US" sz="2000" dirty="0" smtClean="0"/>
              <a:t> (CCFE)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Discharge start-up and ramp-up development for NSTX-U and MAST-U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APS DPP Conference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Milwaukee, WI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October 25, 2017</a:t>
            </a:r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MAST-U can produce a field null with similar spatial and temporal quality to NSTX-U</a:t>
            </a:r>
            <a:endParaRPr lang="en-US" dirty="0"/>
          </a:p>
        </p:txBody>
      </p:sp>
      <p:pic>
        <p:nvPicPr>
          <p:cNvPr id="5" name="Picture 4" descr="breakdown_avg_plots_0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/>
          <a:stretch/>
        </p:blipFill>
        <p:spPr>
          <a:xfrm>
            <a:off x="2590800" y="1551432"/>
            <a:ext cx="3675434" cy="5230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406" y="1371600"/>
            <a:ext cx="136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MAST-U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NSTX-U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861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θ</a:t>
            </a:r>
            <a:r>
              <a:rPr lang="en-US" sz="2400" b="1" dirty="0" smtClean="0"/>
              <a:t> averaged over first 2 ms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107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Midplane B</a:t>
            </a:r>
            <a:r>
              <a:rPr lang="en-US" sz="2400" b="1" baseline="-25000" dirty="0"/>
              <a:t>Z</a:t>
            </a:r>
            <a:r>
              <a:rPr lang="en-US" sz="2400" b="1" dirty="0" smtClean="0"/>
              <a:t> evolution over first 4 ms</a:t>
            </a:r>
            <a:endParaRPr lang="en-US" sz="2400" b="1" dirty="0"/>
          </a:p>
        </p:txBody>
      </p:sp>
      <p:pic>
        <p:nvPicPr>
          <p:cNvPr id="14" name="Picture 13" descr="breakdown_avg_plots_0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1"/>
          <a:stretch/>
        </p:blipFill>
        <p:spPr>
          <a:xfrm>
            <a:off x="5669972" y="3864315"/>
            <a:ext cx="3474028" cy="2688885"/>
          </a:xfrm>
          <a:prstGeom prst="rect">
            <a:avLst/>
          </a:prstGeom>
        </p:spPr>
      </p:pic>
      <p:pic>
        <p:nvPicPr>
          <p:cNvPr id="15" name="Picture 14" descr="breakdown_avg_plots_80000 (dragged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7"/>
          <a:stretch/>
        </p:blipFill>
        <p:spPr>
          <a:xfrm>
            <a:off x="5646420" y="1676400"/>
            <a:ext cx="3497580" cy="23347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0800" y="1828800"/>
            <a:ext cx="228600" cy="4114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eakdown_avg_plots_80000 (dragged)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4"/>
          <a:stretch/>
        </p:blipFill>
        <p:spPr>
          <a:xfrm>
            <a:off x="0" y="1551432"/>
            <a:ext cx="2719867" cy="52303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2297668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ms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66398" y="40386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ms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57150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35814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1905000"/>
            <a:ext cx="105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MAST-U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4114800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7620000" y="1981200"/>
            <a:ext cx="0" cy="4038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reakdown_avg_plots_0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/>
          <a:stretch/>
        </p:blipFill>
        <p:spPr>
          <a:xfrm>
            <a:off x="2514600" y="1551432"/>
            <a:ext cx="3706986" cy="5230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MAST-U breakdown and ramp-up metrics similar to demonstrated NSTX-U scenario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7406" y="1371600"/>
            <a:ext cx="136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MAST-U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371600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NSTX-U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861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ϕ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ϕ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θ</a:t>
            </a:r>
            <a:r>
              <a:rPr lang="en-US" sz="2400" b="1" dirty="0" smtClean="0"/>
              <a:t> averaged over first 2 ms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72678" y="3478496"/>
            <a:ext cx="762000" cy="0"/>
          </a:xfrm>
          <a:prstGeom prst="line">
            <a:avLst/>
          </a:prstGeom>
          <a:ln>
            <a:solidFill>
              <a:srgbClr val="4F81B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2678" y="4316696"/>
            <a:ext cx="762000" cy="0"/>
          </a:xfrm>
          <a:prstGeom prst="line">
            <a:avLst/>
          </a:prstGeom>
          <a:ln>
            <a:solidFill>
              <a:srgbClr val="4F81B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34678" y="3478496"/>
            <a:ext cx="0" cy="838200"/>
          </a:xfrm>
          <a:prstGeom prst="line">
            <a:avLst/>
          </a:prstGeom>
          <a:ln>
            <a:solidFill>
              <a:srgbClr val="4F81B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6600" y="1981200"/>
            <a:ext cx="152399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Visible light at 2 ms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5297269"/>
            <a:ext cx="144142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b="1" baseline="-25000" dirty="0" smtClean="0"/>
              <a:t>TF</a:t>
            </a:r>
            <a:r>
              <a:rPr lang="en-US" b="1" dirty="0" smtClean="0"/>
              <a:t> = 3.0 MA</a:t>
            </a:r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= 4 V</a:t>
            </a:r>
            <a:endParaRPr lang="en-US" b="1" dirty="0"/>
          </a:p>
        </p:txBody>
      </p:sp>
      <p:pic>
        <p:nvPicPr>
          <p:cNvPr id="37" name="Picture 36" descr="202857_417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51285" r="24188" b="23618"/>
          <a:stretch/>
        </p:blipFill>
        <p:spPr>
          <a:xfrm rot="21540000">
            <a:off x="3723695" y="3425049"/>
            <a:ext cx="839753" cy="98729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696478" y="3402296"/>
            <a:ext cx="838200" cy="990600"/>
          </a:xfrm>
          <a:prstGeom prst="rect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4038600" y="2627531"/>
            <a:ext cx="165190" cy="877669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819400" y="3429000"/>
            <a:ext cx="76200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14600" y="1828800"/>
            <a:ext cx="228600" cy="4114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eakdown_avg_plots_80000 (dragged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7"/>
          <a:stretch/>
        </p:blipFill>
        <p:spPr>
          <a:xfrm>
            <a:off x="-6653" y="1543747"/>
            <a:ext cx="2735079" cy="52303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19200" y="5297269"/>
            <a:ext cx="144142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b="1" baseline="-25000" dirty="0" smtClean="0"/>
              <a:t>TF</a:t>
            </a:r>
            <a:r>
              <a:rPr lang="en-US" b="1" dirty="0" smtClean="0"/>
              <a:t> = 2.4 MA</a:t>
            </a:r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= 4 V</a:t>
            </a:r>
            <a:endParaRPr lang="en-US" b="1" dirty="0"/>
          </a:p>
        </p:txBody>
      </p:sp>
      <p:pic>
        <p:nvPicPr>
          <p:cNvPr id="42" name="Picture 41" descr="breakdown_avg_plots_80000 (dragged)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8"/>
          <a:stretch/>
        </p:blipFill>
        <p:spPr>
          <a:xfrm>
            <a:off x="5646261" y="1676400"/>
            <a:ext cx="3497580" cy="2287673"/>
          </a:xfrm>
          <a:prstGeom prst="rect">
            <a:avLst/>
          </a:prstGeom>
        </p:spPr>
      </p:pic>
      <p:pic>
        <p:nvPicPr>
          <p:cNvPr id="43" name="Picture 42" descr="breakdown_avg_plots_0 (dragged)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7"/>
          <a:stretch/>
        </p:blipFill>
        <p:spPr>
          <a:xfrm>
            <a:off x="5646261" y="3810000"/>
            <a:ext cx="3497580" cy="26805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7000" y="2297668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 ms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248400" y="40386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ms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77200" y="5040868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77200" y="281940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1905000"/>
            <a:ext cx="105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MAST-U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48400" y="5715000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NSTX-U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38800" y="990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Field decay index evolution in ramp-up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1628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Low R PF coils improve field null at the expense of field curvature</a:t>
            </a:r>
            <a:endParaRPr lang="en-US" sz="1200" i="1" dirty="0"/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 flipV="1">
            <a:off x="6934200" y="3581400"/>
            <a:ext cx="228600" cy="18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00" y="541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Similar field curvature for R &gt; 0.5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4156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Plasma elongation in ramp-up was limited by large induced wall currents </a:t>
            </a:r>
            <a:r>
              <a:rPr lang="en-US" dirty="0"/>
              <a:t>on NSTX-U </a:t>
            </a:r>
          </a:p>
        </p:txBody>
      </p:sp>
      <p:pic>
        <p:nvPicPr>
          <p:cNvPr id="18" name="Picture 17" descr="breakdown_avg_plots_80000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886200" cy="5029200"/>
          </a:xfrm>
          <a:prstGeom prst="rect">
            <a:avLst/>
          </a:prstGeom>
        </p:spPr>
      </p:pic>
      <p:pic>
        <p:nvPicPr>
          <p:cNvPr id="19" name="Picture 18" descr="breakdown_avg_plots_0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9"/>
          <a:stretch/>
        </p:blipFill>
        <p:spPr>
          <a:xfrm>
            <a:off x="3733800" y="1676400"/>
            <a:ext cx="3361971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8200" y="144333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NSTX-U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443335"/>
            <a:ext cx="136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MAST-U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1009" y="1066800"/>
            <a:ext cx="578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density (colors) and flux contours at 20 ms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1447800"/>
            <a:ext cx="1828800" cy="28007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Large induced current in CS crown on NSTX-U limited the early elongation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MAST-U calculations predict modest induced currents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648200" y="1600200"/>
            <a:ext cx="2590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9200" y="5562600"/>
            <a:ext cx="1219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= 4V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1600" y="5562600"/>
            <a:ext cx="1219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loop</a:t>
            </a:r>
            <a:r>
              <a:rPr lang="en-US" b="1" dirty="0" smtClean="0"/>
              <a:t> = 4V</a:t>
            </a:r>
          </a:p>
        </p:txBody>
      </p:sp>
    </p:spTree>
    <p:extLst>
      <p:ext uri="{BB962C8B-B14F-4D97-AF65-F5344CB8AC3E}">
        <p14:creationId xmlns:p14="http://schemas.microsoft.com/office/powerpoint/2010/main" val="336118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MAST-U should be able to achieve a startup scenario similar to startup demonstrated on NSTX-U</a:t>
            </a:r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= 45 kA, I</a:t>
            </a:r>
            <a:r>
              <a:rPr lang="en-US" baseline="-25000" dirty="0" smtClean="0"/>
              <a:t>TF</a:t>
            </a:r>
            <a:r>
              <a:rPr lang="en-US" dirty="0" smtClean="0"/>
              <a:t> = 2.4 MA, V</a:t>
            </a:r>
            <a:r>
              <a:rPr lang="en-US" baseline="-25000" dirty="0" smtClean="0"/>
              <a:t>loop</a:t>
            </a:r>
            <a:r>
              <a:rPr lang="en-US" dirty="0" smtClean="0"/>
              <a:t> ~ 4V satisfying 2018 PF coil limits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aveat: differences in pre-ionization </a:t>
            </a:r>
            <a:r>
              <a:rPr lang="en-US" dirty="0" smtClean="0">
                <a:sym typeface="Wingdings"/>
              </a:rPr>
              <a:t>may alter V</a:t>
            </a:r>
            <a:r>
              <a:rPr lang="en-US" baseline="-25000" dirty="0" smtClean="0">
                <a:sym typeface="Wingdings"/>
              </a:rPr>
              <a:t>loop</a:t>
            </a:r>
            <a:r>
              <a:rPr lang="en-US" dirty="0" smtClean="0">
                <a:sym typeface="Wingdings"/>
              </a:rPr>
              <a:t> requirement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Experiments and modeling will further optimize startup</a:t>
            </a:r>
          </a:p>
          <a:p>
            <a:pPr lvl="1"/>
            <a:r>
              <a:rPr lang="en-US" dirty="0" smtClean="0"/>
              <a:t>What is the optimum </a:t>
            </a:r>
            <a:r>
              <a:rPr lang="en-US" dirty="0" err="1" smtClean="0"/>
              <a:t>dI</a:t>
            </a:r>
            <a:r>
              <a:rPr lang="en-US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in the first 10 – 20 ms?</a:t>
            </a:r>
          </a:p>
          <a:p>
            <a:pPr lvl="2"/>
            <a:r>
              <a:rPr lang="en-US" dirty="0" smtClean="0"/>
              <a:t>Larger values tend to keep l</a:t>
            </a:r>
            <a:r>
              <a:rPr lang="en-US" baseline="-25000" dirty="0" smtClean="0"/>
              <a:t>i</a:t>
            </a:r>
            <a:r>
              <a:rPr lang="en-US" dirty="0" smtClean="0"/>
              <a:t> low, but drives larger wall currents which can degrade passive stability and increase flux consumption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What are the limits in the field curvature?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xtending the vertical extent of the field null with low-R PF coils typically comes at the expense of field curvature in the ramp-up</a:t>
            </a:r>
          </a:p>
          <a:p>
            <a:pPr lvl="2"/>
            <a:r>
              <a:rPr lang="en-US" dirty="0" smtClean="0"/>
              <a:t>Aim would be to achieve maximum elongation that remains stable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startup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9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slide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NSTX-U Ramp-up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5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096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L-H transition slows current       diffusion toward axis</a:t>
            </a:r>
          </a:p>
          <a:p>
            <a:pPr lvl="1"/>
            <a:r>
              <a:rPr lang="en-US" dirty="0" smtClean="0"/>
              <a:t>Edge pressure gradient increases         edge bootstrap current</a:t>
            </a:r>
          </a:p>
          <a:p>
            <a:pPr lvl="1"/>
            <a:r>
              <a:rPr lang="en-US" dirty="0" smtClean="0"/>
              <a:t>Higher temperature increases            current diffusion time</a:t>
            </a:r>
          </a:p>
          <a:p>
            <a:pPr lvl="2"/>
            <a:endParaRPr lang="en-US" dirty="0"/>
          </a:p>
          <a:p>
            <a:r>
              <a:rPr lang="en-US" dirty="0" smtClean="0"/>
              <a:t>Stable elongation increases               as l</a:t>
            </a:r>
            <a:r>
              <a:rPr lang="en-US" baseline="-25000" dirty="0" smtClean="0"/>
              <a:t>i</a:t>
            </a:r>
            <a:r>
              <a:rPr lang="en-US" dirty="0" smtClean="0"/>
              <a:t> decreases</a:t>
            </a:r>
          </a:p>
          <a:p>
            <a:pPr lvl="1"/>
            <a:r>
              <a:rPr lang="en-US" dirty="0" smtClean="0"/>
              <a:t>Larger </a:t>
            </a:r>
            <a:r>
              <a:rPr lang="en-US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 permits larger I</a:t>
            </a:r>
            <a:r>
              <a:rPr lang="en-US" baseline="-25000" dirty="0" smtClean="0"/>
              <a:t>p</a:t>
            </a:r>
            <a:r>
              <a:rPr lang="en-US" dirty="0" smtClean="0"/>
              <a:t> and β</a:t>
            </a:r>
          </a:p>
          <a:p>
            <a:pPr lvl="1"/>
            <a:r>
              <a:rPr lang="en-US" dirty="0" smtClean="0"/>
              <a:t>Increases bootstrap current drive</a:t>
            </a:r>
          </a:p>
          <a:p>
            <a:pPr lvl="1"/>
            <a:r>
              <a:rPr lang="en-US" dirty="0" smtClean="0"/>
              <a:t>Plot shows impact of earlier L-H timing</a:t>
            </a:r>
          </a:p>
          <a:p>
            <a:pPr lvl="2"/>
            <a:r>
              <a:rPr lang="en-US" dirty="0" smtClean="0"/>
              <a:t>Vertical dashed lines: L-H &amp; H-L transitions</a:t>
            </a:r>
          </a:p>
          <a:p>
            <a:pPr lvl="2"/>
            <a:r>
              <a:rPr lang="en-US" dirty="0" smtClean="0"/>
              <a:t>Flattop l</a:t>
            </a:r>
            <a:r>
              <a:rPr lang="en-US" baseline="-25000" dirty="0" smtClean="0"/>
              <a:t>i</a:t>
            </a:r>
            <a:r>
              <a:rPr lang="en-US" dirty="0" smtClean="0"/>
              <a:t> decreases as L-H moves earlier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L-H transition enables low-l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scenario on NSTX-U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r="38094"/>
          <a:stretch/>
        </p:blipFill>
        <p:spPr bwMode="auto">
          <a:xfrm>
            <a:off x="6096000" y="1084458"/>
            <a:ext cx="2952115" cy="5468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1248013"/>
            <a:ext cx="990600" cy="3323987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DA00"/>
                </a:solidFill>
              </a:rPr>
              <a:t>NSTX </a:t>
            </a:r>
          </a:p>
          <a:p>
            <a:pPr algn="ctr"/>
            <a:r>
              <a:rPr lang="en-US" sz="1600" b="1" dirty="0" smtClean="0">
                <a:solidFill>
                  <a:srgbClr val="00DA00"/>
                </a:solidFill>
              </a:rPr>
              <a:t>0.44 T</a:t>
            </a:r>
          </a:p>
          <a:p>
            <a:pPr algn="ctr"/>
            <a:r>
              <a:rPr lang="en-US" sz="1600" b="1" dirty="0" smtClean="0">
                <a:solidFill>
                  <a:srgbClr val="00DA00"/>
                </a:solidFill>
              </a:rPr>
              <a:t>H-mode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NSTX-U</a:t>
            </a:r>
          </a:p>
          <a:p>
            <a:pPr algn="ctr"/>
            <a:r>
              <a:rPr lang="en-US" sz="1600" b="1" u="sng" dirty="0" smtClean="0"/>
              <a:t>0.62 T</a:t>
            </a:r>
            <a:endParaRPr lang="en-US" sz="1600" b="1" u="sng" dirty="0"/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Week 3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o EFC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Week 5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EFC v1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 smtClean="0"/>
              <a:t>Week 7</a:t>
            </a:r>
          </a:p>
          <a:p>
            <a:pPr algn="ctr"/>
            <a:r>
              <a:rPr lang="en-US" sz="1600" dirty="0" smtClean="0"/>
              <a:t>EFC v2</a:t>
            </a:r>
          </a:p>
        </p:txBody>
      </p:sp>
    </p:spTree>
    <p:extLst>
      <p:ext uri="{BB962C8B-B14F-4D97-AF65-F5344CB8AC3E}">
        <p14:creationId xmlns:p14="http://schemas.microsoft.com/office/powerpoint/2010/main" val="163026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76200" y="1066800"/>
            <a:ext cx="3505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NSTX-U achieved a similar ramp-up shape to NSTX when l</a:t>
            </a:r>
            <a:r>
              <a:rPr lang="en-US" baseline="-25000" dirty="0" smtClean="0"/>
              <a:t>i</a:t>
            </a:r>
            <a:r>
              <a:rPr lang="en-US" dirty="0" smtClean="0"/>
              <a:t> = 0.8</a:t>
            </a:r>
          </a:p>
          <a:p>
            <a:endParaRPr lang="en-US" dirty="0" smtClean="0"/>
          </a:p>
          <a:p>
            <a:r>
              <a:rPr lang="en-US" dirty="0" smtClean="0"/>
              <a:t>NSTX-U operated much closer to VDE limit in this condition</a:t>
            </a:r>
          </a:p>
          <a:p>
            <a:pPr lvl="1"/>
            <a:r>
              <a:rPr lang="en-US" dirty="0" smtClean="0"/>
              <a:t>Consistent with increase in aspect ratio</a:t>
            </a:r>
          </a:p>
          <a:p>
            <a:pPr lvl="1"/>
            <a:r>
              <a:rPr lang="en-US" dirty="0" smtClean="0"/>
              <a:t>Note: still optimizing control and EFC on NSTX-U</a:t>
            </a:r>
          </a:p>
          <a:p>
            <a:pPr lvl="1"/>
            <a:endParaRPr lang="en-US" dirty="0"/>
          </a:p>
          <a:p>
            <a:r>
              <a:rPr lang="en-US" dirty="0" smtClean="0"/>
              <a:t>Motivates lowering l</a:t>
            </a:r>
            <a:r>
              <a:rPr lang="en-US" baseline="-25000" dirty="0" smtClean="0"/>
              <a:t>i</a:t>
            </a:r>
            <a:r>
              <a:rPr lang="en-US" dirty="0" smtClean="0"/>
              <a:t> to expand κ range</a:t>
            </a:r>
            <a:endParaRPr lang="en-US" baseline="-250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Increasing κ in NSTX-U ramp-up will </a:t>
            </a:r>
            <a:br>
              <a:rPr lang="en-US" dirty="0" smtClean="0"/>
            </a:br>
            <a:r>
              <a:rPr lang="en-US" dirty="0" smtClean="0"/>
              <a:t>require access to low-l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0859" y="5943600"/>
            <a:ext cx="42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M.D. Boyer, 11.00041 (next poster)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557016" y="1143000"/>
            <a:ext cx="5510784" cy="4800600"/>
            <a:chOff x="3557016" y="1143000"/>
            <a:chExt cx="5510784" cy="4800600"/>
          </a:xfrm>
        </p:grpSpPr>
        <p:sp>
          <p:nvSpPr>
            <p:cNvPr id="23" name="TextBox 22"/>
            <p:cNvSpPr txBox="1"/>
            <p:nvPr/>
          </p:nvSpPr>
          <p:spPr>
            <a:xfrm>
              <a:off x="3581400" y="1563469"/>
              <a:ext cx="2667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 dirty="0" smtClean="0"/>
                <a:t>umber of equilibrium</a:t>
              </a:r>
            </a:p>
            <a:p>
              <a:pPr algn="ctr"/>
              <a:r>
                <a:rPr lang="en-US" dirty="0" smtClean="0"/>
                <a:t>(log scale)</a:t>
              </a:r>
              <a:endParaRPr lang="en-US" dirty="0"/>
            </a:p>
          </p:txBody>
        </p:sp>
        <p:pic>
          <p:nvPicPr>
            <p:cNvPr id="24" name="Picture 23" descr="Macintosh HD:Users:mboyer:Google Drive:PycharmProjects:vertical_control_analysis:latex:Figures:kappa_li_efit_hist_allNSTX_early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1" r="50412" b="-434"/>
            <a:stretch/>
          </p:blipFill>
          <p:spPr bwMode="auto">
            <a:xfrm>
              <a:off x="3557016" y="3949230"/>
              <a:ext cx="2720622" cy="199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Macintosh HD:Users:mboyer:Google Drive:PycharmProjects:vertical_control_analysis:latex:Figures:kappa_li_efit_hist_allNSTX_early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2" t="9002" b="16032"/>
            <a:stretch/>
          </p:blipFill>
          <p:spPr bwMode="auto">
            <a:xfrm>
              <a:off x="3581400" y="2272830"/>
              <a:ext cx="2777067" cy="1621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reeform 6"/>
            <p:cNvSpPr/>
            <p:nvPr/>
          </p:nvSpPr>
          <p:spPr>
            <a:xfrm>
              <a:off x="4094421" y="2639568"/>
              <a:ext cx="1620579" cy="1199809"/>
            </a:xfrm>
            <a:custGeom>
              <a:avLst/>
              <a:gdLst>
                <a:gd name="connsiteX0" fmla="*/ 1620579 w 1620579"/>
                <a:gd name="connsiteY0" fmla="*/ 1199809 h 1199809"/>
                <a:gd name="connsiteX1" fmla="*/ 1137522 w 1620579"/>
                <a:gd name="connsiteY1" fmla="*/ 973871 h 1199809"/>
                <a:gd name="connsiteX2" fmla="*/ 498640 w 1620579"/>
                <a:gd name="connsiteY2" fmla="*/ 545368 h 1199809"/>
                <a:gd name="connsiteX3" fmla="*/ 0 w 1620579"/>
                <a:gd name="connsiteY3" fmla="*/ 0 h 119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79" h="1199809">
                  <a:moveTo>
                    <a:pt x="1620579" y="1199809"/>
                  </a:moveTo>
                  <a:cubicBezTo>
                    <a:pt x="1472545" y="1141376"/>
                    <a:pt x="1324512" y="1082944"/>
                    <a:pt x="1137522" y="973871"/>
                  </a:cubicBezTo>
                  <a:cubicBezTo>
                    <a:pt x="950532" y="864798"/>
                    <a:pt x="688227" y="707680"/>
                    <a:pt x="498640" y="545368"/>
                  </a:cubicBezTo>
                  <a:cubicBezTo>
                    <a:pt x="309053" y="383056"/>
                    <a:pt x="0" y="0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94421" y="4343400"/>
              <a:ext cx="1620579" cy="1199809"/>
            </a:xfrm>
            <a:custGeom>
              <a:avLst/>
              <a:gdLst>
                <a:gd name="connsiteX0" fmla="*/ 1620579 w 1620579"/>
                <a:gd name="connsiteY0" fmla="*/ 1199809 h 1199809"/>
                <a:gd name="connsiteX1" fmla="*/ 1137522 w 1620579"/>
                <a:gd name="connsiteY1" fmla="*/ 973871 h 1199809"/>
                <a:gd name="connsiteX2" fmla="*/ 498640 w 1620579"/>
                <a:gd name="connsiteY2" fmla="*/ 545368 h 1199809"/>
                <a:gd name="connsiteX3" fmla="*/ 0 w 1620579"/>
                <a:gd name="connsiteY3" fmla="*/ 0 h 119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79" h="1199809">
                  <a:moveTo>
                    <a:pt x="1620579" y="1199809"/>
                  </a:moveTo>
                  <a:cubicBezTo>
                    <a:pt x="1472545" y="1141376"/>
                    <a:pt x="1324512" y="1082944"/>
                    <a:pt x="1137522" y="973871"/>
                  </a:cubicBezTo>
                  <a:cubicBezTo>
                    <a:pt x="950532" y="864798"/>
                    <a:pt x="688227" y="707680"/>
                    <a:pt x="498640" y="545368"/>
                  </a:cubicBezTo>
                  <a:cubicBezTo>
                    <a:pt x="309053" y="383056"/>
                    <a:pt x="0" y="0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44037" y="1764268"/>
              <a:ext cx="2623763" cy="4169757"/>
              <a:chOff x="6215437" y="1840468"/>
              <a:chExt cx="2623763" cy="416975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432117" y="2267026"/>
                <a:ext cx="407083" cy="350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dirty="0" smtClean="0"/>
                  <a:t>%</a:t>
                </a:r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r>
                  <a:rPr lang="en-US" sz="1200" dirty="0" smtClean="0"/>
                  <a:t>0%</a:t>
                </a:r>
              </a:p>
              <a:p>
                <a:r>
                  <a:rPr lang="en-US" sz="1200" dirty="0" smtClean="0"/>
                  <a:t>5%</a:t>
                </a:r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dirty="0" smtClean="0"/>
              </a:p>
              <a:p>
                <a:endParaRPr lang="en-US" sz="1200" dirty="0"/>
              </a:p>
              <a:p>
                <a:r>
                  <a:rPr lang="en-US" sz="1200" dirty="0" smtClean="0"/>
                  <a:t>0%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858000" y="2133600"/>
                <a:ext cx="838200" cy="152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4188" y="1840468"/>
                <a:ext cx="205781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Probability of VDE </a:t>
                </a:r>
                <a:endParaRPr lang="en-US" dirty="0"/>
              </a:p>
            </p:txBody>
          </p:sp>
          <p:pic>
            <p:nvPicPr>
              <p:cNvPr id="27" name="Picture 26" descr="Macintosh HD:Users:mboyer:Google Drive:PycharmProjects:vertical_control_analysis:latex:Figures:kappa_li_dis_hist_allNSTX2early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8" t="8839" r="55473"/>
              <a:stretch/>
            </p:blipFill>
            <p:spPr bwMode="auto">
              <a:xfrm>
                <a:off x="6222532" y="4038600"/>
                <a:ext cx="2235668" cy="197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7" descr="Macintosh HD:Users:mboyer:Google Drive:PycharmProjects:vertical_control_analysis:latex:Figures:kappa_li_dis_hist_allNSTX2early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71" t="9338" r="6650" b="15870"/>
              <a:stretch/>
            </p:blipFill>
            <p:spPr bwMode="auto">
              <a:xfrm>
                <a:off x="6215437" y="2362200"/>
                <a:ext cx="2242763" cy="1617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4953000" y="2286000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NSTX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6200" y="2286000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NSTX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1400" y="3962400"/>
              <a:ext cx="104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NSTX-U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4400" y="3962400"/>
              <a:ext cx="104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NSTX-U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572000" y="3276600"/>
              <a:ext cx="0" cy="144780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1143000"/>
              <a:ext cx="238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EFIT01 for t &lt; 0.3 s</a:t>
              </a:r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81800" y="4343400"/>
              <a:ext cx="1620579" cy="1199809"/>
            </a:xfrm>
            <a:custGeom>
              <a:avLst/>
              <a:gdLst>
                <a:gd name="connsiteX0" fmla="*/ 1620579 w 1620579"/>
                <a:gd name="connsiteY0" fmla="*/ 1199809 h 1199809"/>
                <a:gd name="connsiteX1" fmla="*/ 1137522 w 1620579"/>
                <a:gd name="connsiteY1" fmla="*/ 973871 h 1199809"/>
                <a:gd name="connsiteX2" fmla="*/ 498640 w 1620579"/>
                <a:gd name="connsiteY2" fmla="*/ 545368 h 1199809"/>
                <a:gd name="connsiteX3" fmla="*/ 0 w 1620579"/>
                <a:gd name="connsiteY3" fmla="*/ 0 h 119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79" h="1199809">
                  <a:moveTo>
                    <a:pt x="1620579" y="1199809"/>
                  </a:moveTo>
                  <a:cubicBezTo>
                    <a:pt x="1472545" y="1141376"/>
                    <a:pt x="1324512" y="1082944"/>
                    <a:pt x="1137522" y="973871"/>
                  </a:cubicBezTo>
                  <a:cubicBezTo>
                    <a:pt x="950532" y="864798"/>
                    <a:pt x="688227" y="707680"/>
                    <a:pt x="498640" y="545368"/>
                  </a:cubicBezTo>
                  <a:cubicBezTo>
                    <a:pt x="309053" y="383056"/>
                    <a:pt x="0" y="0"/>
                    <a:pt x="0" y="0"/>
                  </a:cubicBezTo>
                </a:path>
              </a:pathLst>
            </a:custGeom>
            <a:ln>
              <a:solidFill>
                <a:srgbClr val="FFFFFF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81800" y="2667000"/>
              <a:ext cx="1620579" cy="1199809"/>
            </a:xfrm>
            <a:custGeom>
              <a:avLst/>
              <a:gdLst>
                <a:gd name="connsiteX0" fmla="*/ 1620579 w 1620579"/>
                <a:gd name="connsiteY0" fmla="*/ 1199809 h 1199809"/>
                <a:gd name="connsiteX1" fmla="*/ 1137522 w 1620579"/>
                <a:gd name="connsiteY1" fmla="*/ 973871 h 1199809"/>
                <a:gd name="connsiteX2" fmla="*/ 498640 w 1620579"/>
                <a:gd name="connsiteY2" fmla="*/ 545368 h 1199809"/>
                <a:gd name="connsiteX3" fmla="*/ 0 w 1620579"/>
                <a:gd name="connsiteY3" fmla="*/ 0 h 119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79" h="1199809">
                  <a:moveTo>
                    <a:pt x="1620579" y="1199809"/>
                  </a:moveTo>
                  <a:cubicBezTo>
                    <a:pt x="1472545" y="1141376"/>
                    <a:pt x="1324512" y="1082944"/>
                    <a:pt x="1137522" y="973871"/>
                  </a:cubicBezTo>
                  <a:cubicBezTo>
                    <a:pt x="950532" y="864798"/>
                    <a:pt x="688227" y="707680"/>
                    <a:pt x="498640" y="545368"/>
                  </a:cubicBezTo>
                  <a:cubicBezTo>
                    <a:pt x="309053" y="383056"/>
                    <a:pt x="0" y="0"/>
                    <a:pt x="0" y="0"/>
                  </a:cubicBezTo>
                </a:path>
              </a:pathLst>
            </a:custGeom>
            <a:ln>
              <a:solidFill>
                <a:srgbClr val="FFFFFF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239000" y="3276600"/>
              <a:ext cx="0" cy="144780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41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5410200"/>
          </a:xfrm>
        </p:spPr>
        <p:txBody>
          <a:bodyPr/>
          <a:lstStyle/>
          <a:p>
            <a:r>
              <a:rPr lang="en-US" dirty="0"/>
              <a:t>Why do </a:t>
            </a:r>
            <a:r>
              <a:rPr lang="en-US" dirty="0" smtClean="0"/>
              <a:t>some discharges miss the L-H transition?</a:t>
            </a:r>
            <a:endParaRPr lang="en-US" dirty="0"/>
          </a:p>
          <a:p>
            <a:pPr lvl="1"/>
            <a:r>
              <a:rPr lang="en-US" dirty="0" smtClean="0"/>
              <a:t>NSTX-U database of times that are diverted L-modes</a:t>
            </a:r>
          </a:p>
          <a:p>
            <a:pPr lvl="2"/>
            <a:r>
              <a:rPr lang="en-US" dirty="0" smtClean="0"/>
              <a:t>100 L-mode times and 68 L-H transition times = 168 entries</a:t>
            </a:r>
          </a:p>
          <a:p>
            <a:pPr lvl="1"/>
            <a:r>
              <a:rPr lang="en-US" dirty="0" smtClean="0"/>
              <a:t>L-mode points: P</a:t>
            </a:r>
            <a:r>
              <a:rPr lang="en-US" baseline="-25000" dirty="0" smtClean="0"/>
              <a:t>NBI</a:t>
            </a:r>
            <a:r>
              <a:rPr lang="en-US" dirty="0" smtClean="0"/>
              <a:t> ≥ 3 MW for at least 50 ms</a:t>
            </a:r>
          </a:p>
          <a:p>
            <a:pPr lvl="2"/>
            <a:r>
              <a:rPr lang="en-US" dirty="0" smtClean="0"/>
              <a:t>Beam slowing down time ~ 25 ms</a:t>
            </a:r>
          </a:p>
          <a:p>
            <a:pPr lvl="4"/>
            <a:endParaRPr lang="en-US" dirty="0"/>
          </a:p>
          <a:p>
            <a:r>
              <a:rPr lang="en-US" dirty="0" smtClean="0"/>
              <a:t>Identified four criteria for L-H transition (next slide)</a:t>
            </a:r>
          </a:p>
          <a:p>
            <a:pPr lvl="1"/>
            <a:r>
              <a:rPr lang="en-US" dirty="0" smtClean="0"/>
              <a:t>No discharges miss L-H transition if all four criteria are met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NBI</a:t>
            </a:r>
            <a:r>
              <a:rPr lang="en-US" dirty="0" smtClean="0"/>
              <a:t> ≥ 3MW can “power through” with only 3 conditions met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 database provides guidance on target conditions for reliable L-H transition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83849"/>
              </p:ext>
            </p:extLst>
          </p:nvPr>
        </p:nvGraphicFramePr>
        <p:xfrm>
          <a:off x="762000" y="4953000"/>
          <a:ext cx="72067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447"/>
                <a:gridCol w="1275427"/>
                <a:gridCol w="1237588"/>
                <a:gridCol w="19062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L-H times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L-mode times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Satisfy all 4 criteria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 (100%)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(0%)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Satisfy 3 criteria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(42%)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 (58%)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Satisfy less than 3 criteria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(7%)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 (93%)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24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45034"/>
              </p:ext>
            </p:extLst>
          </p:nvPr>
        </p:nvGraphicFramePr>
        <p:xfrm>
          <a:off x="381000" y="1193800"/>
          <a:ext cx="80772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 &gt; 1.25 × 10</a:t>
                      </a:r>
                      <a:r>
                        <a:rPr lang="en-US" baseline="30000" dirty="0" smtClean="0"/>
                        <a:t>19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Line-averaged density is above a critical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surf</a:t>
                      </a:r>
                      <a:r>
                        <a:rPr lang="en-US" dirty="0" smtClean="0"/>
                        <a:t> &lt;</a:t>
                      </a:r>
                      <a:r>
                        <a:rPr lang="en-US" baseline="0" dirty="0" smtClean="0"/>
                        <a:t> 1.15 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voltage (EFIT02) is below a critical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baseline="-25000" dirty="0" err="1" smtClean="0"/>
                        <a:t>sep</a:t>
                      </a:r>
                      <a:r>
                        <a:rPr lang="en-US" dirty="0" smtClean="0"/>
                        <a:t> – 0.2 cm| &lt; 0.6 cm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Shape is near double null (EFIT02) 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 II / </a:t>
                      </a:r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γ</a:t>
                      </a:r>
                      <a:r>
                        <a:rPr lang="en-US" dirty="0" smtClean="0"/>
                        <a:t> &lt; 1 (t = 0.15s)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of lower divertor </a:t>
                      </a:r>
                      <a:r>
                        <a:rPr lang="en-US" dirty="0" err="1" smtClean="0"/>
                        <a:t>filterscope</a:t>
                      </a:r>
                      <a:r>
                        <a:rPr lang="en-US" dirty="0" smtClean="0"/>
                        <a:t> channels ^^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conditions for a reliable L-H transition in the early ramp-up with P</a:t>
            </a:r>
            <a:r>
              <a:rPr lang="en-US" baseline="-25000" dirty="0" smtClean="0"/>
              <a:t>NBI</a:t>
            </a:r>
            <a:r>
              <a:rPr lang="en-US" dirty="0" smtClean="0"/>
              <a:t> ≥ 3 MW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** Offset in </a:t>
            </a:r>
            <a:r>
              <a:rPr lang="en-US" sz="1600" i="1" dirty="0" err="1" smtClean="0"/>
              <a:t>dr</a:t>
            </a:r>
            <a:r>
              <a:rPr lang="en-US" sz="1600" i="1" baseline="-25000" dirty="0" err="1" smtClean="0"/>
              <a:t>sep</a:t>
            </a:r>
            <a:r>
              <a:rPr lang="en-US" sz="1600" i="1" dirty="0" smtClean="0"/>
              <a:t> (toward USN) may indicate a systematic error in computing </a:t>
            </a:r>
            <a:r>
              <a:rPr lang="en-US" sz="1600" i="1" dirty="0" err="1" smtClean="0"/>
              <a:t>dr</a:t>
            </a:r>
            <a:r>
              <a:rPr lang="en-US" sz="1600" i="1" baseline="-25000" dirty="0" err="1" smtClean="0"/>
              <a:t>sep</a:t>
            </a:r>
            <a:endParaRPr lang="en-US" sz="1600" i="1" baseline="-25000" dirty="0" smtClean="0"/>
          </a:p>
          <a:p>
            <a:endParaRPr lang="en-US" sz="1000" i="1" dirty="0" smtClean="0"/>
          </a:p>
          <a:p>
            <a:r>
              <a:rPr lang="en-US" sz="1600" i="1" dirty="0" smtClean="0"/>
              <a:t>^^ </a:t>
            </a:r>
            <a:r>
              <a:rPr lang="en-US" sz="1600" i="1" dirty="0" err="1" smtClean="0"/>
              <a:t>Filterscope</a:t>
            </a:r>
            <a:r>
              <a:rPr lang="en-US" sz="1600" i="1" dirty="0" smtClean="0"/>
              <a:t> ratio is specific to NSTX-U. It is a general metric for the oxygen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content of the plasma, which increases steadily following a boronization</a:t>
            </a:r>
            <a:endParaRPr lang="en-US" sz="1600" i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4267200"/>
            <a:ext cx="8763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Criteria guide targets for early ramp-up</a:t>
            </a:r>
          </a:p>
          <a:p>
            <a:pPr lvl="1"/>
            <a:r>
              <a:rPr lang="en-US" dirty="0" smtClean="0"/>
              <a:t>Fuel early to get desired n</a:t>
            </a:r>
            <a:r>
              <a:rPr lang="en-US" baseline="-25000" dirty="0" smtClean="0"/>
              <a:t>e</a:t>
            </a:r>
            <a:r>
              <a:rPr lang="en-US" dirty="0" smtClean="0"/>
              <a:t> target and divert near DN</a:t>
            </a:r>
          </a:p>
          <a:p>
            <a:pPr lvl="1"/>
            <a:r>
              <a:rPr lang="en-US" dirty="0" smtClean="0"/>
              <a:t>Heat with P</a:t>
            </a:r>
            <a:r>
              <a:rPr lang="en-US" baseline="-25000" dirty="0" smtClean="0"/>
              <a:t>NBI</a:t>
            </a:r>
            <a:r>
              <a:rPr lang="en-US" dirty="0" smtClean="0"/>
              <a:t> ≥ 3 MW (heating efficiency ~ 50%)</a:t>
            </a:r>
          </a:p>
          <a:p>
            <a:pPr lvl="1"/>
            <a:r>
              <a:rPr lang="en-US" dirty="0" smtClean="0"/>
              <a:t>Then, pause or slow I</a:t>
            </a:r>
            <a:r>
              <a:rPr lang="en-US" baseline="-25000" dirty="0" smtClean="0"/>
              <a:t>p</a:t>
            </a:r>
            <a:r>
              <a:rPr lang="en-US" dirty="0" smtClean="0"/>
              <a:t> ramp and fueling to get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surf</a:t>
            </a:r>
            <a:r>
              <a:rPr lang="en-US" dirty="0" smtClean="0"/>
              <a:t> &lt; 1.15V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9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lot_summary_lh_criteria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886200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oscillation </a:t>
            </a:r>
            <a:r>
              <a:rPr lang="en-US" dirty="0" smtClean="0"/>
              <a:t>(“bobble”) when </a:t>
            </a:r>
            <a:r>
              <a:rPr lang="en-US" dirty="0" smtClean="0"/>
              <a:t>diverting near DN hindered shot reproducibility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1" y="1107281"/>
            <a:ext cx="3429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repeat shots</a:t>
            </a:r>
          </a:p>
          <a:p>
            <a:r>
              <a:rPr lang="en-US" dirty="0" smtClean="0"/>
              <a:t>(Except </a:t>
            </a:r>
            <a:r>
              <a:rPr lang="en-US" b="1" dirty="0" smtClean="0"/>
              <a:t>204588</a:t>
            </a:r>
            <a:r>
              <a:rPr lang="en-US" dirty="0" smtClean="0"/>
              <a:t> has larger P</a:t>
            </a:r>
            <a:r>
              <a:rPr lang="en-US" baseline="-25000" dirty="0" smtClean="0"/>
              <a:t>NBI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Slight differences in shape at time of diverting lead to different behavior of vertical oscillations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204118</a:t>
            </a:r>
            <a:r>
              <a:rPr lang="en-US" dirty="0" smtClean="0"/>
              <a:t> has dither at 0.22s, then an L-H transition at 0.241s</a:t>
            </a:r>
          </a:p>
          <a:p>
            <a:endParaRPr lang="en-US" dirty="0"/>
          </a:p>
          <a:p>
            <a:r>
              <a:rPr lang="en-US" b="1" dirty="0" smtClean="0"/>
              <a:t>204588</a:t>
            </a:r>
            <a:r>
              <a:rPr lang="en-US" dirty="0" smtClean="0"/>
              <a:t> does not have an L-H transition despite larger heating</a:t>
            </a:r>
          </a:p>
          <a:p>
            <a:endParaRPr lang="en-US" dirty="0" smtClean="0"/>
          </a:p>
          <a:p>
            <a:r>
              <a:rPr lang="en-US" dirty="0" smtClean="0"/>
              <a:t>Motion away from DN shrinks plasma volume, increasing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surf</a:t>
            </a:r>
            <a:r>
              <a:rPr lang="en-US" dirty="0" smtClean="0"/>
              <a:t>, hindering L-H transition from 240 – 260ms</a:t>
            </a:r>
          </a:p>
          <a:p>
            <a:endParaRPr lang="en-US" dirty="0"/>
          </a:p>
        </p:txBody>
      </p:sp>
      <p:pic>
        <p:nvPicPr>
          <p:cNvPr id="20" name="Picture 19" descr="plot_summary_lh_criteria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6"/>
          <a:stretch/>
        </p:blipFill>
        <p:spPr>
          <a:xfrm>
            <a:off x="2667000" y="1371600"/>
            <a:ext cx="2612096" cy="502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4400" y="10668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Dither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19200" y="1371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85421" y="1219200"/>
            <a:ext cx="473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L-H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00200" y="15240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10000" y="1828800"/>
            <a:ext cx="1179576" cy="304800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0" y="2615184"/>
            <a:ext cx="1179576" cy="685800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0" y="4114800"/>
            <a:ext cx="1179576" cy="609600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45251" y="1929824"/>
            <a:ext cx="8693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204118</a:t>
            </a:r>
          </a:p>
          <a:p>
            <a:r>
              <a:rPr lang="en-US" sz="1600" b="1" dirty="0" smtClean="0"/>
              <a:t>204588</a:t>
            </a:r>
            <a:endParaRPr lang="en-US" sz="1600" b="1" dirty="0"/>
          </a:p>
        </p:txBody>
      </p:sp>
      <p:sp>
        <p:nvSpPr>
          <p:cNvPr id="30" name="Left Arrow 29"/>
          <p:cNvSpPr/>
          <p:nvPr/>
        </p:nvSpPr>
        <p:spPr>
          <a:xfrm>
            <a:off x="5105400" y="2133600"/>
            <a:ext cx="457200" cy="2286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Inductive start-up calculations completed for MAST-U and NSTX-U using LRDFIT</a:t>
            </a:r>
          </a:p>
          <a:p>
            <a:pPr lvl="1"/>
            <a:r>
              <a:rPr lang="en-US" dirty="0" smtClean="0"/>
              <a:t>Achieved similar metrics for breakdown and passive stability within the unique constraints of each device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High</a:t>
            </a:r>
            <a:r>
              <a:rPr lang="en-US" dirty="0"/>
              <a:t> </a:t>
            </a:r>
            <a:r>
              <a:rPr lang="en-US" dirty="0" smtClean="0"/>
              <a:t>elongation</a:t>
            </a:r>
            <a:r>
              <a:rPr lang="en-US" dirty="0" smtClean="0"/>
              <a:t> </a:t>
            </a:r>
            <a:r>
              <a:rPr lang="en-US" dirty="0" smtClean="0"/>
              <a:t>on NSTX-U enabled by an L-H transition during the ramp-up phase</a:t>
            </a:r>
          </a:p>
          <a:p>
            <a:pPr lvl="1"/>
            <a:r>
              <a:rPr lang="en-US" dirty="0" smtClean="0"/>
              <a:t>L-mode database assembled to identify target conditions for a reproducible L-H </a:t>
            </a:r>
            <a:r>
              <a:rPr lang="en-US" dirty="0" smtClean="0"/>
              <a:t>timing in ramp-up</a:t>
            </a:r>
            <a:endParaRPr lang="en-US" dirty="0" smtClean="0"/>
          </a:p>
          <a:p>
            <a:pPr lvl="1"/>
            <a:r>
              <a:rPr lang="en-US" dirty="0" smtClean="0"/>
              <a:t>Vertical oscillations at the time of diverting limited the elongation </a:t>
            </a:r>
            <a:r>
              <a:rPr lang="en-US" dirty="0" smtClean="0"/>
              <a:t>and </a:t>
            </a:r>
            <a:r>
              <a:rPr lang="en-US" dirty="0" smtClean="0"/>
              <a:t>hindered reproducible L-H transitions on NSTX-U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FY18 Research milestone aims to improve control and scenario development tools for the ramp-up </a:t>
            </a:r>
            <a:r>
              <a:rPr lang="en-US" dirty="0" smtClean="0"/>
              <a:t>phase</a:t>
            </a:r>
          </a:p>
          <a:p>
            <a:pPr lvl="1"/>
            <a:r>
              <a:rPr lang="en-US" dirty="0" smtClean="0"/>
              <a:t>Supports MAST-U / NSTX-U collaboration on start-up and ramp-up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1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019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Bobble more likely with large </a:t>
            </a:r>
            <a:r>
              <a:rPr lang="en-US" dirty="0" err="1" smtClean="0"/>
              <a:t>dZ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or VDE growth rates at time of diverting</a:t>
            </a:r>
          </a:p>
          <a:p>
            <a:pPr lvl="1"/>
            <a:r>
              <a:rPr lang="en-US" dirty="0" smtClean="0"/>
              <a:t>“Kick” in </a:t>
            </a:r>
            <a:r>
              <a:rPr lang="en-US" dirty="0" err="1" smtClean="0"/>
              <a:t>dZ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may be driven by control algorithm transitions or errors in rtEFIT</a:t>
            </a:r>
          </a:p>
          <a:p>
            <a:pPr lvl="1"/>
            <a:r>
              <a:rPr lang="en-US" dirty="0" smtClean="0"/>
              <a:t>Overshoot of target inner gap leads to larger VDE growth rate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Solutions pursued in FY16 operations</a:t>
            </a:r>
          </a:p>
          <a:p>
            <a:pPr lvl="1"/>
            <a:r>
              <a:rPr lang="en-US" dirty="0" smtClean="0"/>
              <a:t>Flux reference changes from limiter to         X-point within a single control algorithm</a:t>
            </a:r>
          </a:p>
          <a:p>
            <a:pPr lvl="1"/>
            <a:r>
              <a:rPr lang="en-US" dirty="0" smtClean="0"/>
              <a:t>Inner gap feedback improves consistency of diverting time and mitigates overshoot</a:t>
            </a:r>
          </a:p>
          <a:p>
            <a:pPr lvl="1"/>
            <a:r>
              <a:rPr lang="en-US" dirty="0" smtClean="0"/>
              <a:t>Divert SN, then allow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sep</a:t>
            </a:r>
            <a:r>
              <a:rPr lang="en-US" dirty="0" smtClean="0"/>
              <a:t> feedback to alter the shape to near DN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and </a:t>
            </a:r>
            <a:r>
              <a:rPr lang="en-US" dirty="0"/>
              <a:t>s</a:t>
            </a:r>
            <a:r>
              <a:rPr lang="en-US" dirty="0" smtClean="0"/>
              <a:t>cenario solutions have been identified for mitigating the bobble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4419600"/>
            <a:ext cx="2667000" cy="210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143000" y="6107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M.D. Boyer, 11.00041 (next poster)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997" y="449282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239000" y="4800600"/>
            <a:ext cx="0" cy="1371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Macintosh HD:Users:mboyer:Google Drive:PycharmProjects:vertical_control_analysis:latex:Figures:efit_rtefit_dif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6156" r="11736" b="3177"/>
          <a:stretch/>
        </p:blipFill>
        <p:spPr bwMode="auto">
          <a:xfrm>
            <a:off x="6553200" y="1065318"/>
            <a:ext cx="1981200" cy="3354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5715000" y="2133600"/>
            <a:ext cx="838200" cy="762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10200" y="2895600"/>
            <a:ext cx="1066800" cy="12192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3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Extend </a:t>
            </a:r>
            <a:r>
              <a:rPr lang="en-US" dirty="0"/>
              <a:t>LRDFIT calculations to include </a:t>
            </a: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in breakdown</a:t>
            </a:r>
            <a:endParaRPr lang="en-US" dirty="0"/>
          </a:p>
          <a:p>
            <a:pPr lvl="1"/>
            <a:r>
              <a:rPr lang="en-US" dirty="0"/>
              <a:t>Filament </a:t>
            </a:r>
            <a:r>
              <a:rPr lang="en-US" dirty="0" smtClean="0"/>
              <a:t>model and/or free-boundary GSE solution</a:t>
            </a:r>
          </a:p>
          <a:p>
            <a:pPr lvl="2"/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evelop control solutions for ramp</a:t>
            </a:r>
            <a:r>
              <a:rPr lang="en-US" dirty="0"/>
              <a:t>-up </a:t>
            </a:r>
            <a:r>
              <a:rPr lang="en-US" dirty="0" smtClean="0"/>
              <a:t>using TOKSYS</a:t>
            </a:r>
          </a:p>
          <a:p>
            <a:pPr lvl="1"/>
            <a:r>
              <a:rPr lang="en-US" dirty="0" smtClean="0"/>
              <a:t>Integrates power supply and real-time control with plasma model in order to satisfy system constraints</a:t>
            </a:r>
          </a:p>
          <a:p>
            <a:pPr lvl="1"/>
            <a:r>
              <a:rPr lang="en-US" dirty="0" smtClean="0"/>
              <a:t>Encompass transition from feed-forward currents with a limited plasma to active position feedback with a diverted plasma</a:t>
            </a:r>
          </a:p>
          <a:p>
            <a:pPr lvl="2"/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ptimize NBI heating and current drive with TRANSP</a:t>
            </a:r>
            <a:endParaRPr lang="en-US" dirty="0"/>
          </a:p>
          <a:p>
            <a:pPr lvl="1"/>
            <a:r>
              <a:rPr lang="en-US" dirty="0" smtClean="0"/>
              <a:t>Consider impact of density, outer gap, and beam parameters on MHD and fast-ion stability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FY18 Research Milestone on </a:t>
            </a:r>
            <a:br>
              <a:rPr lang="en-US" dirty="0" smtClean="0"/>
            </a:br>
            <a:r>
              <a:rPr lang="en-US" dirty="0" smtClean="0"/>
              <a:t>Startup and Ramp-up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0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Expanding κ range on NSTX-U is facilitated by </a:t>
            </a:r>
            <a:r>
              <a:rPr lang="en-US" smtClean="0"/>
              <a:t>achieving an earlier </a:t>
            </a:r>
            <a:r>
              <a:rPr lang="en-US" dirty="0" smtClean="0"/>
              <a:t>L-H transition</a:t>
            </a:r>
          </a:p>
          <a:p>
            <a:pPr lvl="1"/>
            <a:r>
              <a:rPr lang="en-US" dirty="0" smtClean="0"/>
              <a:t>NSTX-U achieved similar κ to NSTX with l</a:t>
            </a:r>
            <a:r>
              <a:rPr lang="en-US" baseline="-25000" dirty="0" smtClean="0"/>
              <a:t>i</a:t>
            </a:r>
            <a:r>
              <a:rPr lang="en-US" dirty="0" smtClean="0"/>
              <a:t> ~ 0.8, but ran closer to VDE stability limit</a:t>
            </a:r>
          </a:p>
          <a:p>
            <a:pPr lvl="3"/>
            <a:endParaRPr lang="en-US" dirty="0"/>
          </a:p>
          <a:p>
            <a:r>
              <a:rPr lang="en-US" dirty="0" smtClean="0"/>
              <a:t>A database of diverted L-mode times identified four criteria that improves the reliability of an L-H transition</a:t>
            </a:r>
          </a:p>
          <a:p>
            <a:pPr lvl="1"/>
            <a:r>
              <a:rPr lang="en-US" dirty="0" smtClean="0"/>
              <a:t>Provides guidance on early ramp-up scenario, such as adding a “pause” to the I</a:t>
            </a:r>
            <a:r>
              <a:rPr lang="en-US" baseline="-25000" dirty="0" smtClean="0"/>
              <a:t>p</a:t>
            </a:r>
            <a:r>
              <a:rPr lang="en-US" dirty="0" smtClean="0"/>
              <a:t> ramp and fueling</a:t>
            </a:r>
          </a:p>
          <a:p>
            <a:pPr lvl="3"/>
            <a:endParaRPr lang="en-US" dirty="0"/>
          </a:p>
          <a:p>
            <a:r>
              <a:rPr lang="en-US" dirty="0" smtClean="0"/>
              <a:t>Vertical oscillations at the time of diverting near DN (“the bobble”) reduced the repeatability of the L-H transition</a:t>
            </a:r>
          </a:p>
          <a:p>
            <a:pPr lvl="1"/>
            <a:r>
              <a:rPr lang="en-US" dirty="0" smtClean="0"/>
              <a:t>Simulation framework is under development to advance the control and scenario solutions for the ramp-up phase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Analysis of NSTX-U Ramp-up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95600" y="1066800"/>
            <a:ext cx="61722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MAST-U has unique divertor configuration</a:t>
            </a:r>
          </a:p>
          <a:p>
            <a:pPr lvl="1"/>
            <a:r>
              <a:rPr lang="en-US" dirty="0" smtClean="0"/>
              <a:t>Novel closed Super-X divertor concept to isolate divertor from main chamber</a:t>
            </a:r>
          </a:p>
          <a:p>
            <a:pPr lvl="1"/>
            <a:r>
              <a:rPr lang="en-US" smtClean="0"/>
              <a:t>Use </a:t>
            </a:r>
            <a:r>
              <a:rPr lang="en-US" dirty="0" smtClean="0"/>
              <a:t>ST configuration for divertor optimization studies at high heat flux</a:t>
            </a:r>
          </a:p>
          <a:p>
            <a:pPr lvl="1"/>
            <a:endParaRPr lang="en-US" dirty="0"/>
          </a:p>
          <a:p>
            <a:r>
              <a:rPr lang="en-US" dirty="0" smtClean="0"/>
              <a:t>NSTX-U has unique heating and current drive flexibility at high field</a:t>
            </a:r>
          </a:p>
          <a:p>
            <a:pPr lvl="1"/>
            <a:r>
              <a:rPr lang="en-US" dirty="0" smtClean="0"/>
              <a:t>Explore confinement and stability at high non-inductive fraction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 aspect ratio optimization of future devices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MAST-U and NSTX-U are STs that have </a:t>
            </a:r>
            <a:br>
              <a:rPr lang="en-US" dirty="0" smtClean="0"/>
            </a:br>
            <a:r>
              <a:rPr lang="en-US" dirty="0" smtClean="0"/>
              <a:t>complementary scientific missions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204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MAST-U  </a:t>
            </a:r>
            <a:r>
              <a:rPr lang="en-US" b="1" dirty="0" smtClean="0"/>
              <a:t>NSTX-U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76277"/>
              </p:ext>
            </p:extLst>
          </p:nvPr>
        </p:nvGraphicFramePr>
        <p:xfrm>
          <a:off x="3124201" y="4419600"/>
          <a:ext cx="5836428" cy="1979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85"/>
                <a:gridCol w="1054339"/>
                <a:gridCol w="969116"/>
                <a:gridCol w="1010272"/>
                <a:gridCol w="969116"/>
              </a:tblGrid>
              <a:tr h="4129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MAST-U </a:t>
                      </a:r>
                    </a:p>
                    <a:p>
                      <a:r>
                        <a:rPr lang="en-US" sz="1200" dirty="0" smtClean="0"/>
                        <a:t>(2018)</a:t>
                      </a:r>
                    </a:p>
                    <a:p>
                      <a:r>
                        <a:rPr lang="en-US" sz="1200" dirty="0" smtClean="0"/>
                        <a:t>Planned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NSTX-U</a:t>
                      </a:r>
                    </a:p>
                    <a:p>
                      <a:r>
                        <a:rPr lang="en-US" sz="1200" dirty="0" smtClean="0"/>
                        <a:t>(2016)</a:t>
                      </a:r>
                    </a:p>
                    <a:p>
                      <a:r>
                        <a:rPr lang="en-US" sz="1200" dirty="0" smtClean="0"/>
                        <a:t>Achieved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MAST-U</a:t>
                      </a:r>
                    </a:p>
                    <a:p>
                      <a:r>
                        <a:rPr lang="en-US" sz="1200" dirty="0" smtClean="0"/>
                        <a:t>(stage</a:t>
                      </a:r>
                      <a:r>
                        <a:rPr lang="en-US" sz="1200" baseline="0" dirty="0" smtClean="0"/>
                        <a:t> 1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r>
                        <a:rPr lang="en-US" sz="1200" dirty="0" smtClean="0"/>
                        <a:t>Planned</a:t>
                      </a:r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NSTX-U</a:t>
                      </a:r>
                    </a:p>
                    <a:p>
                      <a:r>
                        <a:rPr lang="en-US" sz="1200" dirty="0" smtClean="0"/>
                        <a:t>(full field)</a:t>
                      </a:r>
                    </a:p>
                    <a:p>
                      <a:r>
                        <a:rPr lang="en-US" sz="1200" dirty="0" smtClean="0"/>
                        <a:t>Planned</a:t>
                      </a:r>
                      <a:endParaRPr lang="en-US" sz="12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</a:t>
                      </a:r>
                      <a:r>
                        <a:rPr lang="en-US" sz="1200" baseline="0" dirty="0" smtClean="0"/>
                        <a:t> I</a:t>
                      </a:r>
                      <a:r>
                        <a:rPr lang="en-US" sz="1200" baseline="-25000" dirty="0" smtClean="0"/>
                        <a:t>p</a:t>
                      </a:r>
                      <a:r>
                        <a:rPr lang="en-US" sz="1200" baseline="0" dirty="0" smtClean="0"/>
                        <a:t> (MA)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 B</a:t>
                      </a:r>
                      <a:r>
                        <a:rPr lang="en-US" sz="1200" baseline="-25000" dirty="0" smtClean="0"/>
                        <a:t>T</a:t>
                      </a:r>
                      <a:r>
                        <a:rPr lang="en-US" sz="1200" dirty="0" smtClean="0"/>
                        <a:t> at 0.936 m (T)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0.513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0.635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0.684</a:t>
                      </a:r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NBI</a:t>
                      </a:r>
                      <a:r>
                        <a:rPr lang="en-US" sz="1200" baseline="0" dirty="0" smtClean="0"/>
                        <a:t> (MW)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 (75 keV)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6 (90 keV)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7.5 (75 keV)</a:t>
                      </a:r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 (90 keV)</a:t>
                      </a:r>
                      <a:endParaRPr lang="en-US" sz="12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</a:t>
                      </a:r>
                      <a:r>
                        <a:rPr lang="en-US" sz="1200" baseline="-25000" dirty="0" err="1" smtClean="0"/>
                        <a:t>pulse</a:t>
                      </a:r>
                      <a:r>
                        <a:rPr lang="en-US" sz="1200" dirty="0" smtClean="0"/>
                        <a:t> at full field (s)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mastu_nstxu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5868" r="24494" b="3157"/>
          <a:stretch/>
        </p:blipFill>
        <p:spPr>
          <a:xfrm>
            <a:off x="60840" y="1041913"/>
            <a:ext cx="2829040" cy="55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 devices have common goals for optimizing startup and </a:t>
            </a:r>
            <a:r>
              <a:rPr lang="en-US" dirty="0" err="1" smtClean="0"/>
              <a:t>rampup</a:t>
            </a:r>
            <a:r>
              <a:rPr lang="en-US" dirty="0" smtClean="0"/>
              <a:t> scenarios</a:t>
            </a:r>
          </a:p>
          <a:p>
            <a:pPr lvl="1"/>
            <a:r>
              <a:rPr lang="en-US" dirty="0" smtClean="0"/>
              <a:t>Develop robust and flexible startup scenarios</a:t>
            </a:r>
          </a:p>
          <a:p>
            <a:pPr lvl="1"/>
            <a:r>
              <a:rPr lang="en-US" dirty="0" smtClean="0"/>
              <a:t>Maintain broad current profiles (low – l</a:t>
            </a:r>
            <a:r>
              <a:rPr lang="en-US" baseline="-25000" dirty="0" smtClean="0"/>
              <a:t>i</a:t>
            </a:r>
            <a:r>
              <a:rPr lang="en-US" dirty="0" smtClean="0"/>
              <a:t>) during ramp-up</a:t>
            </a:r>
          </a:p>
          <a:p>
            <a:pPr lvl="1"/>
            <a:r>
              <a:rPr lang="en-US" dirty="0" smtClean="0"/>
              <a:t>Minimize ohmic flux consumption</a:t>
            </a:r>
          </a:p>
          <a:p>
            <a:pPr lvl="1"/>
            <a:r>
              <a:rPr lang="en-US" dirty="0" smtClean="0"/>
              <a:t>Achieve reproducible timing of diverting and L-H transition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Collaboration aims to develop similar models and metrics for optimizing startup and control</a:t>
            </a:r>
          </a:p>
          <a:p>
            <a:pPr lvl="1"/>
            <a:r>
              <a:rPr lang="en-US" dirty="0" smtClean="0"/>
              <a:t>Accelerate progress in developing and demonstrating scenarios and control necessary for high-performance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Start-up and Ramp-up collaboration has been initiated between MAST-U and NSTX-U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56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41148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Precharge</a:t>
            </a:r>
          </a:p>
          <a:p>
            <a:pPr lvl="1"/>
            <a:r>
              <a:rPr lang="en-US" dirty="0" smtClean="0"/>
              <a:t>Solenoid and outer PF coils start with positive current</a:t>
            </a:r>
          </a:p>
          <a:p>
            <a:pPr lvl="1"/>
            <a:r>
              <a:rPr lang="en-US" dirty="0" smtClean="0"/>
              <a:t>Inject neutral gas, turn on     pre-</a:t>
            </a:r>
            <a:r>
              <a:rPr lang="en-US" dirty="0" smtClean="0"/>
              <a:t>ionization source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Startup (~ 20 - 40 ms)</a:t>
            </a:r>
          </a:p>
          <a:p>
            <a:pPr lvl="1"/>
            <a:r>
              <a:rPr lang="en-US" dirty="0" smtClean="0"/>
              <a:t>Ramp solenoid and outer PF current toward zero</a:t>
            </a:r>
          </a:p>
          <a:p>
            <a:pPr lvl="2"/>
            <a:r>
              <a:rPr lang="en-US" dirty="0" smtClean="0"/>
              <a:t>Achieve a field null and target V</a:t>
            </a:r>
            <a:r>
              <a:rPr lang="en-US" baseline="-25000" dirty="0" smtClean="0"/>
              <a:t>loop</a:t>
            </a:r>
          </a:p>
          <a:p>
            <a:pPr lvl="1"/>
            <a:r>
              <a:rPr lang="en-US" dirty="0" smtClean="0"/>
              <a:t>Ramp outer midplane PF coils to provide equilibrium field</a:t>
            </a:r>
          </a:p>
          <a:p>
            <a:pPr lvl="2"/>
            <a:r>
              <a:rPr lang="en-US" dirty="0" smtClean="0"/>
              <a:t>Maintain passive R and Z stability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elements of startup and </a:t>
            </a:r>
            <a:br>
              <a:rPr lang="en-US" dirty="0" smtClean="0"/>
            </a:br>
            <a:r>
              <a:rPr lang="en-US" dirty="0" smtClean="0"/>
              <a:t>ramp-up phases on ST devices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7532077" y="1524000"/>
            <a:ext cx="1154723" cy="2514600"/>
            <a:chOff x="6236677" y="4343400"/>
            <a:chExt cx="1154723" cy="2133600"/>
          </a:xfrm>
        </p:grpSpPr>
        <p:sp>
          <p:nvSpPr>
            <p:cNvPr id="140" name="Oval 139"/>
            <p:cNvSpPr/>
            <p:nvPr/>
          </p:nvSpPr>
          <p:spPr>
            <a:xfrm>
              <a:off x="6324549" y="4648200"/>
              <a:ext cx="685851" cy="1524000"/>
            </a:xfrm>
            <a:custGeom>
              <a:avLst/>
              <a:gdLst>
                <a:gd name="connsiteX0" fmla="*/ 0 w 685800"/>
                <a:gd name="connsiteY0" fmla="*/ 762000 h 1524000"/>
                <a:gd name="connsiteX1" fmla="*/ 342900 w 685800"/>
                <a:gd name="connsiteY1" fmla="*/ 0 h 1524000"/>
                <a:gd name="connsiteX2" fmla="*/ 685800 w 685800"/>
                <a:gd name="connsiteY2" fmla="*/ 762000 h 1524000"/>
                <a:gd name="connsiteX3" fmla="*/ 342900 w 685800"/>
                <a:gd name="connsiteY3" fmla="*/ 1524000 h 1524000"/>
                <a:gd name="connsiteX4" fmla="*/ 0 w 685800"/>
                <a:gd name="connsiteY4" fmla="*/ 762000 h 1524000"/>
                <a:gd name="connsiteX0" fmla="*/ 4396 w 690196"/>
                <a:gd name="connsiteY0" fmla="*/ 762000 h 1524000"/>
                <a:gd name="connsiteX1" fmla="*/ 347296 w 690196"/>
                <a:gd name="connsiteY1" fmla="*/ 0 h 1524000"/>
                <a:gd name="connsiteX2" fmla="*/ 690196 w 690196"/>
                <a:gd name="connsiteY2" fmla="*/ 762000 h 1524000"/>
                <a:gd name="connsiteX3" fmla="*/ 222636 w 690196"/>
                <a:gd name="connsiteY3" fmla="*/ 1524000 h 1524000"/>
                <a:gd name="connsiteX4" fmla="*/ 4396 w 690196"/>
                <a:gd name="connsiteY4" fmla="*/ 762000 h 1524000"/>
                <a:gd name="connsiteX0" fmla="*/ 51 w 685851"/>
                <a:gd name="connsiteY0" fmla="*/ 762000 h 1524000"/>
                <a:gd name="connsiteX1" fmla="*/ 210500 w 685851"/>
                <a:gd name="connsiteY1" fmla="*/ 0 h 1524000"/>
                <a:gd name="connsiteX2" fmla="*/ 685851 w 685851"/>
                <a:gd name="connsiteY2" fmla="*/ 762000 h 1524000"/>
                <a:gd name="connsiteX3" fmla="*/ 218291 w 685851"/>
                <a:gd name="connsiteY3" fmla="*/ 1524000 h 1524000"/>
                <a:gd name="connsiteX4" fmla="*/ 51 w 685851"/>
                <a:gd name="connsiteY4" fmla="*/ 762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51" h="1524000">
                  <a:moveTo>
                    <a:pt x="51" y="762000"/>
                  </a:moveTo>
                  <a:cubicBezTo>
                    <a:pt x="-1247" y="508000"/>
                    <a:pt x="21122" y="0"/>
                    <a:pt x="210500" y="0"/>
                  </a:cubicBezTo>
                  <a:cubicBezTo>
                    <a:pt x="399878" y="0"/>
                    <a:pt x="685851" y="341159"/>
                    <a:pt x="685851" y="762000"/>
                  </a:cubicBezTo>
                  <a:cubicBezTo>
                    <a:pt x="685851" y="1182841"/>
                    <a:pt x="407669" y="1524000"/>
                    <a:pt x="218291" y="1524000"/>
                  </a:cubicBezTo>
                  <a:cubicBezTo>
                    <a:pt x="28913" y="1524000"/>
                    <a:pt x="1350" y="1016000"/>
                    <a:pt x="51" y="762000"/>
                  </a:cubicBezTo>
                  <a:close/>
                </a:path>
              </a:pathLst>
            </a:custGeom>
            <a:solidFill>
              <a:schemeClr val="accent6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324581" y="4800600"/>
              <a:ext cx="609619" cy="1226991"/>
            </a:xfrm>
            <a:custGeom>
              <a:avLst/>
              <a:gdLst>
                <a:gd name="connsiteX0" fmla="*/ 0 w 609600"/>
                <a:gd name="connsiteY0" fmla="*/ 609600 h 1219200"/>
                <a:gd name="connsiteX1" fmla="*/ 304800 w 609600"/>
                <a:gd name="connsiteY1" fmla="*/ 0 h 1219200"/>
                <a:gd name="connsiteX2" fmla="*/ 609600 w 609600"/>
                <a:gd name="connsiteY2" fmla="*/ 609600 h 1219200"/>
                <a:gd name="connsiteX3" fmla="*/ 304800 w 609600"/>
                <a:gd name="connsiteY3" fmla="*/ 1219200 h 1219200"/>
                <a:gd name="connsiteX4" fmla="*/ 0 w 609600"/>
                <a:gd name="connsiteY4" fmla="*/ 609600 h 1219200"/>
                <a:gd name="connsiteX0" fmla="*/ 854 w 610454"/>
                <a:gd name="connsiteY0" fmla="*/ 609600 h 1226991"/>
                <a:gd name="connsiteX1" fmla="*/ 305654 w 610454"/>
                <a:gd name="connsiteY1" fmla="*/ 0 h 1226991"/>
                <a:gd name="connsiteX2" fmla="*/ 610454 w 610454"/>
                <a:gd name="connsiteY2" fmla="*/ 609600 h 1226991"/>
                <a:gd name="connsiteX3" fmla="*/ 243324 w 610454"/>
                <a:gd name="connsiteY3" fmla="*/ 1226991 h 1226991"/>
                <a:gd name="connsiteX4" fmla="*/ 854 w 610454"/>
                <a:gd name="connsiteY4" fmla="*/ 609600 h 1226991"/>
                <a:gd name="connsiteX0" fmla="*/ 19 w 609619"/>
                <a:gd name="connsiteY0" fmla="*/ 609600 h 1226991"/>
                <a:gd name="connsiteX1" fmla="*/ 234698 w 609619"/>
                <a:gd name="connsiteY1" fmla="*/ 0 h 1226991"/>
                <a:gd name="connsiteX2" fmla="*/ 609619 w 609619"/>
                <a:gd name="connsiteY2" fmla="*/ 609600 h 1226991"/>
                <a:gd name="connsiteX3" fmla="*/ 242489 w 609619"/>
                <a:gd name="connsiteY3" fmla="*/ 1226991 h 1226991"/>
                <a:gd name="connsiteX4" fmla="*/ 19 w 609619"/>
                <a:gd name="connsiteY4" fmla="*/ 609600 h 12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19" h="1226991">
                  <a:moveTo>
                    <a:pt x="19" y="609600"/>
                  </a:moveTo>
                  <a:cubicBezTo>
                    <a:pt x="-1279" y="405102"/>
                    <a:pt x="66362" y="0"/>
                    <a:pt x="234698" y="0"/>
                  </a:cubicBezTo>
                  <a:cubicBezTo>
                    <a:pt x="403034" y="0"/>
                    <a:pt x="609619" y="272927"/>
                    <a:pt x="609619" y="609600"/>
                  </a:cubicBezTo>
                  <a:cubicBezTo>
                    <a:pt x="609619" y="946273"/>
                    <a:pt x="410825" y="1226991"/>
                    <a:pt x="242489" y="1226991"/>
                  </a:cubicBezTo>
                  <a:cubicBezTo>
                    <a:pt x="74153" y="1226991"/>
                    <a:pt x="1317" y="814098"/>
                    <a:pt x="19" y="609600"/>
                  </a:cubicBezTo>
                  <a:close/>
                </a:path>
              </a:pathLst>
            </a:custGeom>
            <a:solidFill>
              <a:schemeClr val="accent6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324600" y="4953000"/>
              <a:ext cx="533400" cy="914400"/>
            </a:xfrm>
            <a:prstGeom prst="ellipse">
              <a:avLst/>
            </a:prstGeom>
            <a:solidFill>
              <a:schemeClr val="accent6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324600" y="5105400"/>
              <a:ext cx="457200" cy="609600"/>
            </a:xfrm>
            <a:prstGeom prst="ellipse">
              <a:avLst/>
            </a:prstGeom>
            <a:solidFill>
              <a:schemeClr val="accent6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77000" y="4343400"/>
              <a:ext cx="175846" cy="1778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477000" y="6299142"/>
              <a:ext cx="175846" cy="1778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951785" y="6121284"/>
              <a:ext cx="175846" cy="17785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951785" y="4546542"/>
              <a:ext cx="175846" cy="177858"/>
            </a:xfrm>
            <a:prstGeom prst="rect">
              <a:avLst/>
            </a:prstGeom>
            <a:solidFill>
              <a:srgbClr val="4F81BD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215554" y="5587710"/>
              <a:ext cx="175846" cy="1778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215554" y="5029200"/>
              <a:ext cx="175846" cy="1778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324600" y="5181077"/>
              <a:ext cx="369277" cy="457723"/>
            </a:xfrm>
            <a:prstGeom prst="ellipse">
              <a:avLst/>
            </a:prstGeom>
            <a:solidFill>
              <a:schemeClr val="accent6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236677" y="4609490"/>
              <a:ext cx="87923" cy="16896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281736" y="1337846"/>
            <a:ext cx="3097941" cy="3234154"/>
            <a:chOff x="5715000" y="1185446"/>
            <a:chExt cx="3097941" cy="3234154"/>
          </a:xfrm>
        </p:grpSpPr>
        <p:sp>
          <p:nvSpPr>
            <p:cNvPr id="123" name="TextBox 122"/>
            <p:cNvSpPr txBox="1"/>
            <p:nvPr/>
          </p:nvSpPr>
          <p:spPr>
            <a:xfrm rot="458655">
              <a:off x="7543800" y="244206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Outer  mid PF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096000" y="1185446"/>
              <a:ext cx="0" cy="274320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0" y="2404646"/>
              <a:ext cx="2438400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96000" y="1718846"/>
              <a:ext cx="381000" cy="2286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77000" y="1718846"/>
              <a:ext cx="457200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934200" y="1718846"/>
              <a:ext cx="152400" cy="1524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7086600" y="1871246"/>
              <a:ext cx="609600" cy="304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7696200" y="2176046"/>
              <a:ext cx="685800" cy="762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000" y="1185446"/>
              <a:ext cx="0" cy="27432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1185446"/>
              <a:ext cx="0" cy="26670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077200" y="1185446"/>
              <a:ext cx="0" cy="26670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77000" y="2023646"/>
              <a:ext cx="381000" cy="0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172200" y="2023646"/>
              <a:ext cx="304800" cy="381000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2023646"/>
              <a:ext cx="228600" cy="533400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86600" y="2557046"/>
              <a:ext cx="990600" cy="262354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34200" y="2404646"/>
              <a:ext cx="1143000" cy="338554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162800" y="2252246"/>
              <a:ext cx="228600" cy="15240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7391400" y="2099846"/>
              <a:ext cx="685800" cy="15240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96000" y="3700046"/>
              <a:ext cx="2438400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7086600" y="3090446"/>
              <a:ext cx="990600" cy="457200"/>
            </a:xfrm>
            <a:prstGeom prst="line">
              <a:avLst/>
            </a:prstGeom>
            <a:ln w="2857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077200" y="3090446"/>
              <a:ext cx="304800" cy="0"/>
            </a:xfrm>
            <a:prstGeom prst="line">
              <a:avLst/>
            </a:prstGeom>
            <a:ln w="2857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934200" y="3547646"/>
              <a:ext cx="152400" cy="152400"/>
            </a:xfrm>
            <a:prstGeom prst="line">
              <a:avLst/>
            </a:prstGeom>
            <a:ln w="2857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077200" y="2743200"/>
              <a:ext cx="304800" cy="0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077200" y="2819400"/>
              <a:ext cx="304800" cy="0"/>
            </a:xfrm>
            <a:prstGeom prst="line">
              <a:avLst/>
            </a:prstGeom>
            <a:ln w="285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077200" y="2099846"/>
              <a:ext cx="304800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867400" y="3852446"/>
              <a:ext cx="1131339" cy="33855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Precharge</a:t>
              </a:r>
              <a:endParaRPr lang="en-US" sz="16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001000" y="3852446"/>
              <a:ext cx="811941" cy="33855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Flattop</a:t>
              </a:r>
              <a:endParaRPr lang="en-US" sz="16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86600" y="3852446"/>
              <a:ext cx="1028547" cy="33855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Ramp-up</a:t>
              </a:r>
              <a:endParaRPr lang="en-US" sz="16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29400" y="4081046"/>
              <a:ext cx="846205" cy="33855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Startup</a:t>
              </a:r>
              <a:endParaRPr lang="en-US" sz="16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V="1">
              <a:off x="7010400" y="3776246"/>
              <a:ext cx="1" cy="3810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096000" y="1414046"/>
              <a:ext cx="783613" cy="276999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Solenoid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01000" y="1822847"/>
              <a:ext cx="646331" cy="276999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Div</a:t>
              </a:r>
              <a:r>
                <a:rPr lang="en-US" sz="1200" dirty="0" smtClean="0">
                  <a:solidFill>
                    <a:srgbClr val="FF0000"/>
                  </a:solidFill>
                </a:rPr>
                <a:t> PF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851408">
              <a:off x="7239000" y="2685726"/>
              <a:ext cx="808935" cy="276999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Outer PF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666616" y="3242846"/>
              <a:ext cx="334384" cy="369332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I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p</a:t>
              </a:r>
              <a:endParaRPr lang="en-US" baseline="-25000" dirty="0">
                <a:solidFill>
                  <a:schemeClr val="accent6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77200" y="3423047"/>
              <a:ext cx="520921" cy="276999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Time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715000" y="1795046"/>
              <a:ext cx="400110" cy="10156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7F7F7F"/>
                  </a:solidFill>
                </a:rPr>
                <a:t>Coil current</a:t>
              </a:r>
              <a:endParaRPr lang="en-US" sz="1400" dirty="0">
                <a:solidFill>
                  <a:srgbClr val="7F7F7F"/>
                </a:solidFill>
              </a:endParaRPr>
            </a:p>
          </p:txBody>
        </p:sp>
      </p:grpSp>
      <p:sp>
        <p:nvSpPr>
          <p:cNvPr id="144" name="Content Placeholder 1"/>
          <p:cNvSpPr txBox="1">
            <a:spLocks/>
          </p:cNvSpPr>
          <p:nvPr/>
        </p:nvSpPr>
        <p:spPr>
          <a:xfrm>
            <a:off x="228600" y="47244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Ramp-up (I</a:t>
            </a:r>
            <a:r>
              <a:rPr lang="en-US" baseline="-25000" dirty="0" smtClean="0"/>
              <a:t>p</a:t>
            </a:r>
            <a:r>
              <a:rPr lang="en-US" dirty="0" smtClean="0"/>
              <a:t> &gt; Induced wall current ~ 100 - 300 kA)</a:t>
            </a:r>
          </a:p>
          <a:p>
            <a:pPr lvl="1"/>
            <a:r>
              <a:rPr lang="en-US" dirty="0" smtClean="0"/>
              <a:t>Transition from pre-programmed coil currents to active control of I</a:t>
            </a:r>
            <a:r>
              <a:rPr lang="en-US" baseline="-25000" dirty="0" smtClean="0"/>
              <a:t>p</a:t>
            </a:r>
            <a:r>
              <a:rPr lang="en-US" dirty="0" smtClean="0"/>
              <a:t>, plasma shape and vertical stability</a:t>
            </a:r>
          </a:p>
          <a:p>
            <a:pPr lvl="1"/>
            <a:r>
              <a:rPr lang="en-US" dirty="0" smtClean="0"/>
              <a:t>Transition from limited shape to diverted shape </a:t>
            </a:r>
            <a:endParaRPr lang="en-US" dirty="0" smtClean="0"/>
          </a:p>
          <a:p>
            <a:pPr lvl="1"/>
            <a:r>
              <a:rPr lang="en-US" dirty="0" smtClean="0"/>
              <a:t>Start </a:t>
            </a:r>
            <a:r>
              <a:rPr lang="en-US" dirty="0" smtClean="0"/>
              <a:t>external heating (NBI, RF)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1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slide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LRDFIT is a Grad-</a:t>
            </a:r>
            <a:r>
              <a:rPr lang="en-US" dirty="0" err="1" smtClean="0"/>
              <a:t>Shafranov</a:t>
            </a:r>
            <a:r>
              <a:rPr lang="en-US" dirty="0" smtClean="0"/>
              <a:t> solver used routinely at NSTX-U for data analysis</a:t>
            </a:r>
          </a:p>
          <a:p>
            <a:pPr lvl="1"/>
            <a:r>
              <a:rPr lang="en-US" dirty="0" smtClean="0"/>
              <a:t>An additional application is computing the vacuum field evolution for user defined or experimentally realized coil currents</a:t>
            </a:r>
          </a:p>
          <a:p>
            <a:pPr lvl="1"/>
            <a:r>
              <a:rPr lang="en-US" dirty="0" smtClean="0"/>
              <a:t>Primary tool on NSTX-U for magnetics calibration, axisymmetric wall model development, and breakdown scenario development</a:t>
            </a:r>
          </a:p>
          <a:p>
            <a:pPr lvl="2"/>
            <a:endParaRPr lang="en-US" dirty="0"/>
          </a:p>
          <a:p>
            <a:r>
              <a:rPr lang="en-US" dirty="0" smtClean="0"/>
              <a:t>LRDFIT used to develop recipes for first plasma and startup optimization</a:t>
            </a:r>
          </a:p>
          <a:p>
            <a:pPr lvl="1"/>
            <a:r>
              <a:rPr lang="en-US" dirty="0" smtClean="0"/>
              <a:t>Identify target scenarios with best guess for the wall model</a:t>
            </a:r>
          </a:p>
          <a:p>
            <a:pPr lvl="1"/>
            <a:r>
              <a:rPr lang="en-US" dirty="0" smtClean="0"/>
              <a:t>Develop prescriptions for scanning parameters independently</a:t>
            </a:r>
          </a:p>
          <a:p>
            <a:pPr lvl="2"/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precharge, V</a:t>
            </a:r>
            <a:r>
              <a:rPr lang="en-US" baseline="-25000" dirty="0" smtClean="0"/>
              <a:t>loop</a:t>
            </a:r>
            <a:r>
              <a:rPr lang="en-US" dirty="0" smtClean="0"/>
              <a:t>, null timing, B</a:t>
            </a:r>
            <a:r>
              <a:rPr lang="en-US" baseline="-25000" dirty="0" smtClean="0"/>
              <a:t>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, field curvature …</a:t>
            </a:r>
          </a:p>
          <a:p>
            <a:pPr lvl="1"/>
            <a:r>
              <a:rPr lang="en-US" dirty="0" smtClean="0"/>
              <a:t>Enabled rapid progress with NSTX-U first plasma demonstration and refinement of the 2D wall model for equilibrium reconstructions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LRDFIT code used to examine start-up scenarios for NSTX-U and MAST-U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2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Shorter solenoid of MAST-U = greater field curvature</a:t>
            </a:r>
          </a:p>
          <a:p>
            <a:pPr lvl="1"/>
            <a:r>
              <a:rPr lang="en-US" dirty="0" smtClean="0"/>
              <a:t>Motivates including the divertor coils to oppose radial field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NSTX-U: </a:t>
            </a:r>
            <a:r>
              <a:rPr lang="en-US" dirty="0" err="1" smtClean="0"/>
              <a:t>dB</a:t>
            </a:r>
            <a:r>
              <a:rPr lang="en-US" baseline="-25000" dirty="0" err="1" smtClean="0"/>
              <a:t>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provided </a:t>
            </a:r>
            <a:r>
              <a:rPr lang="en-US" dirty="0" smtClean="0"/>
              <a:t>primarily from a single high-voltage bipolar </a:t>
            </a:r>
            <a:r>
              <a:rPr lang="en-US" dirty="0" smtClean="0"/>
              <a:t>PF coil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MAST-U: Use a number of lower voltage PF coils to generate target </a:t>
            </a:r>
            <a:r>
              <a:rPr lang="en-US" dirty="0" err="1" smtClean="0"/>
              <a:t>dB</a:t>
            </a:r>
            <a:r>
              <a:rPr lang="en-US" baseline="-25000" dirty="0" err="1" smtClean="0"/>
              <a:t>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Different induced currents in the conducting structures</a:t>
            </a:r>
          </a:p>
          <a:p>
            <a:pPr lvl="1"/>
            <a:r>
              <a:rPr lang="en-US" dirty="0" smtClean="0"/>
              <a:t>Copper cooling tubes on NSTX-U generated large induced currents during initial campaign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Differences in I, V and I</a:t>
            </a:r>
            <a:r>
              <a:rPr lang="en-US" baseline="30000" dirty="0" smtClean="0"/>
              <a:t>2</a:t>
            </a:r>
            <a:r>
              <a:rPr lang="en-US" dirty="0" smtClean="0"/>
              <a:t>t limits on OH and PF coils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MAST-U and NSTX-U devices that influence start-up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0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stu_nstxu (dragged).pdf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4585716" cy="5934456"/>
          </a:xfrm>
          <a:prstGeom prst="rect">
            <a:avLst/>
          </a:prstGeom>
        </p:spPr>
      </p:pic>
      <p:pic>
        <p:nvPicPr>
          <p:cNvPr id="16" name="Picture 15" descr="mastu_nstxu (dragged).pdf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4585716" cy="5934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Startup scenarios use a different</a:t>
            </a:r>
            <a:br>
              <a:rPr lang="en-US" dirty="0" smtClean="0"/>
            </a:br>
            <a:r>
              <a:rPr lang="en-US" dirty="0" smtClean="0"/>
              <a:t>number of PF coils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990600"/>
            <a:ext cx="195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MAST-U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199" y="990600"/>
            <a:ext cx="190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NSTX-U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600200"/>
            <a:ext cx="2792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= 45 kA (22.5 kA/turn)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</a:t>
            </a:r>
            <a:r>
              <a:rPr lang="en-US" sz="1400" i="1" dirty="0"/>
              <a:t> </a:t>
            </a:r>
            <a:r>
              <a:rPr lang="en-US" sz="1400" i="1" dirty="0" smtClean="0"/>
              <a:t> ** Limit for 2018 operations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69307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PF3: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Provide positive nulling field, then ramp negative to establish positive field curvature  (2 kV per coil w/ bipolar supplies)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32766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P4 + DP + D6: </a:t>
            </a:r>
            <a:r>
              <a:rPr lang="en-US" sz="1400" dirty="0" smtClean="0">
                <a:solidFill>
                  <a:srgbClr val="3366FF"/>
                </a:solidFill>
              </a:rPr>
              <a:t>Ramp from zero current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3581400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D5 + D7 + D3: </a:t>
            </a:r>
            <a:r>
              <a:rPr lang="en-US" sz="1400" dirty="0" smtClean="0">
                <a:solidFill>
                  <a:schemeClr val="accent6"/>
                </a:solidFill>
              </a:rPr>
              <a:t>Ramp from pos. current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419600"/>
            <a:ext cx="312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PX + D1 + D2:</a:t>
            </a:r>
            <a:r>
              <a:rPr lang="en-US" sz="1400" dirty="0" smtClean="0">
                <a:solidFill>
                  <a:srgbClr val="008000"/>
                </a:solidFill>
              </a:rPr>
              <a:t> Steady positive current to exclude solenoid B</a:t>
            </a:r>
            <a:r>
              <a:rPr lang="en-US" sz="1400" baseline="-25000" dirty="0" smtClean="0">
                <a:solidFill>
                  <a:srgbClr val="008000"/>
                </a:solidFill>
              </a:rPr>
              <a:t>r</a:t>
            </a:r>
            <a:r>
              <a:rPr lang="en-US" sz="1400" dirty="0" smtClean="0">
                <a:solidFill>
                  <a:srgbClr val="008000"/>
                </a:solidFill>
              </a:rPr>
              <a:t> field</a:t>
            </a:r>
          </a:p>
          <a:p>
            <a:endParaRPr lang="en-US" sz="800" dirty="0">
              <a:solidFill>
                <a:srgbClr val="008000"/>
              </a:solidFill>
            </a:endParaRPr>
          </a:p>
          <a:p>
            <a:r>
              <a:rPr lang="en-US" sz="1200" i="1" dirty="0" smtClean="0">
                <a:solidFill>
                  <a:srgbClr val="000000"/>
                </a:solidFill>
              </a:rPr>
              <a:t>D1, D2 and D3 at 2018 current limit (5 kA)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420380"/>
            <a:ext cx="31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P5: </a:t>
            </a:r>
            <a:r>
              <a:rPr lang="en-US" sz="1400" dirty="0" smtClean="0">
                <a:solidFill>
                  <a:schemeClr val="accent2"/>
                </a:solidFill>
              </a:rPr>
              <a:t>Ramp from zero current to provide equilibrium field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2743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Ramp toward negative current at maximum voltage (350V per coil)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2743200"/>
            <a:ext cx="3352800" cy="1219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826376" y="4908310"/>
            <a:ext cx="1332303" cy="685605"/>
          </a:xfrm>
          <a:custGeom>
            <a:avLst/>
            <a:gdLst>
              <a:gd name="connsiteX0" fmla="*/ 864828 w 1332303"/>
              <a:gd name="connsiteY0" fmla="*/ 0 h 685605"/>
              <a:gd name="connsiteX1" fmla="*/ 693421 w 1332303"/>
              <a:gd name="connsiteY1" fmla="*/ 233729 h 685605"/>
              <a:gd name="connsiteX2" fmla="*/ 0 w 1332303"/>
              <a:gd name="connsiteY2" fmla="*/ 560950 h 685605"/>
              <a:gd name="connsiteX3" fmla="*/ 0 w 1332303"/>
              <a:gd name="connsiteY3" fmla="*/ 685605 h 685605"/>
              <a:gd name="connsiteX4" fmla="*/ 1324512 w 1332303"/>
              <a:gd name="connsiteY4" fmla="*/ 670023 h 685605"/>
              <a:gd name="connsiteX5" fmla="*/ 1332303 w 1332303"/>
              <a:gd name="connsiteY5" fmla="*/ 514204 h 685605"/>
              <a:gd name="connsiteX6" fmla="*/ 864828 w 1332303"/>
              <a:gd name="connsiteY6" fmla="*/ 0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303" h="685605">
                <a:moveTo>
                  <a:pt x="864828" y="0"/>
                </a:moveTo>
                <a:lnTo>
                  <a:pt x="693421" y="233729"/>
                </a:lnTo>
                <a:lnTo>
                  <a:pt x="0" y="560950"/>
                </a:lnTo>
                <a:lnTo>
                  <a:pt x="0" y="685605"/>
                </a:lnTo>
                <a:lnTo>
                  <a:pt x="1324512" y="670023"/>
                </a:lnTo>
                <a:lnTo>
                  <a:pt x="1332303" y="514204"/>
                </a:lnTo>
                <a:lnTo>
                  <a:pt x="864828" y="0"/>
                </a:lnTo>
                <a:close/>
              </a:path>
            </a:pathLst>
          </a:cu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2400" y="4343400"/>
            <a:ext cx="335280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124200" y="5715000"/>
            <a:ext cx="33528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929" y="2373868"/>
            <a:ext cx="210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PF coils sets …</a:t>
            </a:r>
            <a:endParaRPr lang="en-US" dirty="0"/>
          </a:p>
        </p:txBody>
      </p:sp>
      <p:pic>
        <p:nvPicPr>
          <p:cNvPr id="5" name="Picture 4" descr="mastu_nstxu (dragged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35"/>
          <a:stretch/>
        </p:blipFill>
        <p:spPr>
          <a:xfrm>
            <a:off x="2971800" y="685800"/>
            <a:ext cx="4585716" cy="2870200"/>
          </a:xfrm>
          <a:prstGeom prst="rect">
            <a:avLst/>
          </a:prstGeom>
        </p:spPr>
      </p:pic>
      <p:pic>
        <p:nvPicPr>
          <p:cNvPr id="7" name="Picture 6" descr="mastu_nstxu (dragged)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9"/>
          <a:stretch/>
        </p:blipFill>
        <p:spPr>
          <a:xfrm>
            <a:off x="2971800" y="3565768"/>
            <a:ext cx="4585716" cy="3054487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9" idx="2"/>
          </p:cNvCxnSpPr>
          <p:nvPr/>
        </p:nvCxnSpPr>
        <p:spPr>
          <a:xfrm flipH="1" flipV="1">
            <a:off x="6151392" y="3124200"/>
            <a:ext cx="478008" cy="1600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4648200"/>
            <a:ext cx="25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PF5: </a:t>
            </a:r>
            <a:r>
              <a:rPr lang="en-US" sz="1600" dirty="0" smtClean="0">
                <a:solidFill>
                  <a:schemeClr val="accent2"/>
                </a:solidFill>
              </a:rPr>
              <a:t>Ramp from zero current to provide equilibrium field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867400" y="4038600"/>
            <a:ext cx="609600" cy="1676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65592" y="1828800"/>
            <a:ext cx="304800" cy="304800"/>
          </a:xfrm>
          <a:prstGeom prst="round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1600200"/>
            <a:ext cx="2561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= 20 kA (20 kA/turn)</a:t>
            </a:r>
            <a:r>
              <a:rPr lang="en-US" sz="1400" i="1" dirty="0" smtClean="0"/>
              <a:t>    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** Limit for 2016 operations</a:t>
            </a:r>
            <a:endParaRPr lang="en-US" sz="1400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791200" y="2209800"/>
            <a:ext cx="762000" cy="6096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7000" y="22976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PF coils sets …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98992" y="2819400"/>
            <a:ext cx="304800" cy="304800"/>
          </a:xfrm>
          <a:prstGeom prst="roundRect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75735" y="4492171"/>
            <a:ext cx="827314" cy="689429"/>
          </a:xfrm>
          <a:custGeom>
            <a:avLst/>
            <a:gdLst>
              <a:gd name="connsiteX0" fmla="*/ 0 w 827314"/>
              <a:gd name="connsiteY0" fmla="*/ 471715 h 689429"/>
              <a:gd name="connsiteX1" fmla="*/ 21771 w 827314"/>
              <a:gd name="connsiteY1" fmla="*/ 689429 h 689429"/>
              <a:gd name="connsiteX2" fmla="*/ 493486 w 827314"/>
              <a:gd name="connsiteY2" fmla="*/ 645886 h 689429"/>
              <a:gd name="connsiteX3" fmla="*/ 827314 w 827314"/>
              <a:gd name="connsiteY3" fmla="*/ 210458 h 689429"/>
              <a:gd name="connsiteX4" fmla="*/ 791028 w 827314"/>
              <a:gd name="connsiteY4" fmla="*/ 0 h 689429"/>
              <a:gd name="connsiteX5" fmla="*/ 464457 w 827314"/>
              <a:gd name="connsiteY5" fmla="*/ 29029 h 689429"/>
              <a:gd name="connsiteX6" fmla="*/ 399143 w 827314"/>
              <a:gd name="connsiteY6" fmla="*/ 435429 h 689429"/>
              <a:gd name="connsiteX7" fmla="*/ 0 w 827314"/>
              <a:gd name="connsiteY7" fmla="*/ 471715 h 68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14" h="689429">
                <a:moveTo>
                  <a:pt x="0" y="471715"/>
                </a:moveTo>
                <a:lnTo>
                  <a:pt x="21771" y="689429"/>
                </a:lnTo>
                <a:lnTo>
                  <a:pt x="493486" y="645886"/>
                </a:lnTo>
                <a:lnTo>
                  <a:pt x="827314" y="210458"/>
                </a:lnTo>
                <a:lnTo>
                  <a:pt x="791028" y="0"/>
                </a:lnTo>
                <a:lnTo>
                  <a:pt x="464457" y="29029"/>
                </a:lnTo>
                <a:lnTo>
                  <a:pt x="399143" y="435429"/>
                </a:lnTo>
                <a:lnTo>
                  <a:pt x="0" y="471715"/>
                </a:lnTo>
                <a:close/>
              </a:path>
            </a:pathLst>
          </a:custGeom>
          <a:ln w="381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876800" y="3429000"/>
            <a:ext cx="381000" cy="15240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617992" y="3733800"/>
            <a:ext cx="304800" cy="381000"/>
          </a:xfrm>
          <a:prstGeom prst="roundRect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67200" y="4503180"/>
            <a:ext cx="529804" cy="903752"/>
          </a:xfrm>
          <a:custGeom>
            <a:avLst/>
            <a:gdLst>
              <a:gd name="connsiteX0" fmla="*/ 7791 w 529804"/>
              <a:gd name="connsiteY0" fmla="*/ 0 h 895961"/>
              <a:gd name="connsiteX1" fmla="*/ 163616 w 529804"/>
              <a:gd name="connsiteY1" fmla="*/ 15582 h 895961"/>
              <a:gd name="connsiteX2" fmla="*/ 202572 w 529804"/>
              <a:gd name="connsiteY2" fmla="*/ 428503 h 895961"/>
              <a:gd name="connsiteX3" fmla="*/ 529804 w 529804"/>
              <a:gd name="connsiteY3" fmla="*/ 771306 h 895961"/>
              <a:gd name="connsiteX4" fmla="*/ 389562 w 529804"/>
              <a:gd name="connsiteY4" fmla="*/ 895961 h 895961"/>
              <a:gd name="connsiteX5" fmla="*/ 0 w 529804"/>
              <a:gd name="connsiteY5" fmla="*/ 506413 h 895961"/>
              <a:gd name="connsiteX6" fmla="*/ 7791 w 529804"/>
              <a:gd name="connsiteY6" fmla="*/ 0 h 895961"/>
              <a:gd name="connsiteX0" fmla="*/ 7791 w 529804"/>
              <a:gd name="connsiteY0" fmla="*/ 7791 h 903752"/>
              <a:gd name="connsiteX1" fmla="*/ 241529 w 529804"/>
              <a:gd name="connsiteY1" fmla="*/ 0 h 903752"/>
              <a:gd name="connsiteX2" fmla="*/ 202572 w 529804"/>
              <a:gd name="connsiteY2" fmla="*/ 436294 h 903752"/>
              <a:gd name="connsiteX3" fmla="*/ 529804 w 529804"/>
              <a:gd name="connsiteY3" fmla="*/ 779097 h 903752"/>
              <a:gd name="connsiteX4" fmla="*/ 389562 w 529804"/>
              <a:gd name="connsiteY4" fmla="*/ 903752 h 903752"/>
              <a:gd name="connsiteX5" fmla="*/ 0 w 529804"/>
              <a:gd name="connsiteY5" fmla="*/ 514204 h 903752"/>
              <a:gd name="connsiteX6" fmla="*/ 7791 w 529804"/>
              <a:gd name="connsiteY6" fmla="*/ 7791 h 903752"/>
              <a:gd name="connsiteX0" fmla="*/ 7791 w 529804"/>
              <a:gd name="connsiteY0" fmla="*/ 7791 h 903752"/>
              <a:gd name="connsiteX1" fmla="*/ 241529 w 529804"/>
              <a:gd name="connsiteY1" fmla="*/ 0 h 903752"/>
              <a:gd name="connsiteX2" fmla="*/ 257111 w 529804"/>
              <a:gd name="connsiteY2" fmla="*/ 420712 h 903752"/>
              <a:gd name="connsiteX3" fmla="*/ 529804 w 529804"/>
              <a:gd name="connsiteY3" fmla="*/ 779097 h 903752"/>
              <a:gd name="connsiteX4" fmla="*/ 389562 w 529804"/>
              <a:gd name="connsiteY4" fmla="*/ 903752 h 903752"/>
              <a:gd name="connsiteX5" fmla="*/ 0 w 529804"/>
              <a:gd name="connsiteY5" fmla="*/ 514204 h 903752"/>
              <a:gd name="connsiteX6" fmla="*/ 7791 w 529804"/>
              <a:gd name="connsiteY6" fmla="*/ 7791 h 9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804" h="903752">
                <a:moveTo>
                  <a:pt x="7791" y="7791"/>
                </a:moveTo>
                <a:lnTo>
                  <a:pt x="241529" y="0"/>
                </a:lnTo>
                <a:lnTo>
                  <a:pt x="257111" y="420712"/>
                </a:lnTo>
                <a:lnTo>
                  <a:pt x="529804" y="779097"/>
                </a:lnTo>
                <a:lnTo>
                  <a:pt x="389562" y="903752"/>
                </a:lnTo>
                <a:lnTo>
                  <a:pt x="0" y="514204"/>
                </a:lnTo>
                <a:lnTo>
                  <a:pt x="7791" y="7791"/>
                </a:lnTo>
                <a:close/>
              </a:path>
            </a:pathLst>
          </a:cu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2000" y="3733800"/>
            <a:ext cx="381000" cy="16002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29000" y="3429000"/>
            <a:ext cx="1447800" cy="0"/>
          </a:xfrm>
          <a:prstGeom prst="line">
            <a:avLst/>
          </a:prstGeom>
          <a:ln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29000" y="3733800"/>
            <a:ext cx="1143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124200" y="4648200"/>
            <a:ext cx="1219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1846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48475</TotalTime>
  <Words>2333</Words>
  <Application>Microsoft Macintosh PowerPoint</Application>
  <PresentationFormat>On-screen Show (4:3)</PresentationFormat>
  <Paragraphs>336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NSTX Upgrade</vt:lpstr>
      <vt:lpstr>Discharge start-up and ramp-up development for NSTX-U and MAST-U</vt:lpstr>
      <vt:lpstr>Summary</vt:lpstr>
      <vt:lpstr>MAST-U and NSTX-U are STs that have  complementary scientific missions</vt:lpstr>
      <vt:lpstr>Start-up and Ramp-up collaboration has been initiated between MAST-U and NSTX-U</vt:lpstr>
      <vt:lpstr>Common elements of startup and  ramp-up phases on ST devices</vt:lpstr>
      <vt:lpstr>Start-up model</vt:lpstr>
      <vt:lpstr>LRDFIT code used to examine start-up scenarios for NSTX-U and MAST-U</vt:lpstr>
      <vt:lpstr>Differences between MAST-U and NSTX-U devices that influence start-up </vt:lpstr>
      <vt:lpstr>Startup scenarios use a different number of PF coils</vt:lpstr>
      <vt:lpstr>MAST-U can produce a field null with similar spatial and temporal quality to NSTX-U</vt:lpstr>
      <vt:lpstr> MAST-U breakdown and ramp-up metrics similar to demonstrated NSTX-U scenario</vt:lpstr>
      <vt:lpstr>Plasma elongation in ramp-up was limited by large induced wall currents on NSTX-U </vt:lpstr>
      <vt:lpstr>Summary of startup calculations</vt:lpstr>
      <vt:lpstr>Analysis of NSTX-U Ramp-up</vt:lpstr>
      <vt:lpstr>Early L-H transition enables low-li  scenario on NSTX-U</vt:lpstr>
      <vt:lpstr>Increasing κ in NSTX-U ramp-up will  require access to low-li</vt:lpstr>
      <vt:lpstr>NSTX-U database provides guidance on target conditions for reliable L-H transition</vt:lpstr>
      <vt:lpstr>Target conditions for a reliable L-H transition in the early ramp-up with PNBI ≥ 3 MW</vt:lpstr>
      <vt:lpstr>Vertical oscillation (“bobble”) when diverting near DN hindered shot reproducibility</vt:lpstr>
      <vt:lpstr>Control and scenario solutions have been identified for mitigating the bobble</vt:lpstr>
      <vt:lpstr>FY18 Research Milestone on  Startup and Ramp-up Modeling</vt:lpstr>
      <vt:lpstr>Summary of Analysis of NSTX-U Ramp-up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537</cp:revision>
  <cp:lastPrinted>2017-10-19T13:45:55Z</cp:lastPrinted>
  <dcterms:created xsi:type="dcterms:W3CDTF">2015-07-16T16:59:24Z</dcterms:created>
  <dcterms:modified xsi:type="dcterms:W3CDTF">2017-10-20T19:03:43Z</dcterms:modified>
</cp:coreProperties>
</file>