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5"/>
  </p:notesMasterIdLst>
  <p:sldIdLst>
    <p:sldId id="268" r:id="rId2"/>
    <p:sldId id="270" r:id="rId3"/>
    <p:sldId id="271" r:id="rId4"/>
    <p:sldId id="290" r:id="rId5"/>
    <p:sldId id="291" r:id="rId6"/>
    <p:sldId id="292" r:id="rId7"/>
    <p:sldId id="272" r:id="rId8"/>
    <p:sldId id="273" r:id="rId9"/>
    <p:sldId id="274" r:id="rId10"/>
    <p:sldId id="279" r:id="rId11"/>
    <p:sldId id="276" r:id="rId12"/>
    <p:sldId id="277" r:id="rId13"/>
    <p:sldId id="278" r:id="rId14"/>
    <p:sldId id="281" r:id="rId15"/>
    <p:sldId id="283" r:id="rId16"/>
    <p:sldId id="284" r:id="rId17"/>
    <p:sldId id="285" r:id="rId18"/>
    <p:sldId id="286" r:id="rId19"/>
    <p:sldId id="293" r:id="rId20"/>
    <p:sldId id="288" r:id="rId21"/>
    <p:sldId id="289" r:id="rId22"/>
    <p:sldId id="287" r:id="rId23"/>
    <p:sldId id="296" r:id="rId24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BD6B4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0BB9129-3C67-A44D-85CB-637FBEC3398B}" type="datetimeFigureOut">
              <a:rPr lang="en-US"/>
              <a:pPr>
                <a:defRPr/>
              </a:pPr>
              <a:t>11/2/17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B966E46-E956-204D-84B9-B7336E358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90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FB33F4-065F-3549-9C44-B9D87B765508}" type="slidenum">
              <a:rPr lang="en-US" sz="1200">
                <a:latin typeface="Times New Roman" charset="0"/>
              </a:rPr>
              <a:pPr eaLnBrk="1" hangingPunct="1"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4845050"/>
            <a:ext cx="48323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4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6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83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6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1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6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106680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4788"/>
            <a:ext cx="91440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Box 1"/>
          <p:cNvSpPr txBox="1">
            <a:spLocks noChangeArrowheads="1"/>
          </p:cNvSpPr>
          <p:nvPr userDrawn="1"/>
        </p:nvSpPr>
        <p:spPr bwMode="auto">
          <a:xfrm>
            <a:off x="8458200" y="6583363"/>
            <a:ext cx="60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45896FFB-FC17-7947-A521-7A60D6ED2BCE}" type="slidenum">
              <a:rPr lang="en-US" sz="1000" b="1" smtClean="0">
                <a:solidFill>
                  <a:srgbClr val="336699"/>
                </a:solidFill>
              </a:rPr>
              <a:pPr algn="r" eaLnBrk="1" hangingPunct="1">
                <a:defRPr/>
              </a:pPr>
              <a:t>‹#›</a:t>
            </a:fld>
            <a:endParaRPr lang="en-US" sz="1000" b="1" smtClean="0">
              <a:solidFill>
                <a:srgbClr val="336699"/>
              </a:solidFill>
            </a:endParaRPr>
          </a:p>
        </p:txBody>
      </p:sp>
      <p:sp>
        <p:nvSpPr>
          <p:cNvPr id="1031" name="TextBox 9"/>
          <p:cNvSpPr txBox="1">
            <a:spLocks noChangeArrowheads="1"/>
          </p:cNvSpPr>
          <p:nvPr userDrawn="1"/>
        </p:nvSpPr>
        <p:spPr bwMode="auto">
          <a:xfrm>
            <a:off x="914400" y="6583363"/>
            <a:ext cx="731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b="1" dirty="0" smtClean="0">
                <a:solidFill>
                  <a:srgbClr val="336699"/>
                </a:solidFill>
                <a:ea typeface="+mn-ea"/>
                <a:cs typeface="Arial" charset="0"/>
              </a:rPr>
              <a:t>APS-DPP 2017, Vertical stability limits on NSTX-U, M.D. Boyer, October 23-27,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2" r:id="rId3"/>
    <p:sldLayoutId id="2147483783" r:id="rId4"/>
    <p:sldLayoutId id="2147483784" r:id="rId5"/>
    <p:sldLayoutId id="2147483785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itle 1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8077200" cy="1066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M. D. Boyer</a:t>
            </a:r>
            <a:r>
              <a:rPr lang="en-US" sz="2400" baseline="30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 D. J. Battaglia</a:t>
            </a:r>
            <a:r>
              <a:rPr lang="en-US" sz="2400" baseline="30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 S.P. Gerhardt</a:t>
            </a:r>
            <a:r>
              <a:rPr lang="en-US" sz="2400" baseline="30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 J.E. Menard</a:t>
            </a:r>
            <a:r>
              <a:rPr lang="en-US" sz="2400" baseline="30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 D. Mueller</a:t>
            </a:r>
            <a:r>
              <a:rPr lang="en-US" sz="2400" baseline="30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 C.E. Myers</a:t>
            </a:r>
            <a:r>
              <a:rPr lang="en-US" sz="2400" baseline="300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, S. A. Sabbagh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, D. R. Smith</a:t>
            </a:r>
            <a:r>
              <a:rPr lang="en-US" sz="2400" baseline="30000">
                <a:latin typeface="Arial" charset="0"/>
              </a:rPr>
              <a:t>3</a:t>
            </a:r>
          </a:p>
          <a:p>
            <a:pPr eaLnBrk="1" hangingPunct="1"/>
            <a:r>
              <a:rPr lang="en-US" sz="1800" baseline="30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Princeton Plasma Physics Laboratory, 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Columbia University, </a:t>
            </a:r>
            <a:r>
              <a:rPr lang="en-US" sz="1800" baseline="30000">
                <a:latin typeface="Arial" charset="0"/>
              </a:rPr>
              <a:t>3</a:t>
            </a:r>
            <a:r>
              <a:rPr lang="en-US" sz="1800">
                <a:latin typeface="Arial" charset="0"/>
              </a:rPr>
              <a:t>University of Wisconsin-Madison</a:t>
            </a:r>
            <a:endParaRPr lang="en-US" sz="1800" baseline="30000">
              <a:latin typeface="Arial" charset="0"/>
            </a:endParaRPr>
          </a:p>
        </p:txBody>
      </p:sp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152400" y="1219200"/>
            <a:ext cx="88392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Analysis of vertical stability limits and vertical displacement event behavior on NSTX-U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733800"/>
            <a:ext cx="7315200" cy="1219200"/>
          </a:xfrm>
        </p:spPr>
        <p:txBody>
          <a:bodyPr/>
          <a:lstStyle/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>
                <a:latin typeface="Arial" charset="0"/>
              </a:rPr>
              <a:t>59</a:t>
            </a:r>
            <a:r>
              <a:rPr lang="en-US" baseline="30000">
                <a:latin typeface="Arial" charset="0"/>
              </a:rPr>
              <a:t>th</a:t>
            </a:r>
            <a:r>
              <a:rPr lang="en-US">
                <a:latin typeface="Arial" charset="0"/>
              </a:rPr>
              <a:t> Annual Meeting of the APS Division of Plasma Physics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>
                <a:latin typeface="Arial" charset="0"/>
              </a:rPr>
              <a:t>Milwaukee, Wisconsin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  <a:buFont typeface="Arial" charset="0"/>
              <a:buNone/>
            </a:pPr>
            <a:r>
              <a:rPr lang="en-US" sz="1800">
                <a:latin typeface="Arial" charset="0"/>
              </a:rPr>
              <a:t>October 23-27, 2017</a:t>
            </a:r>
          </a:p>
        </p:txBody>
      </p:sp>
      <p:pic>
        <p:nvPicPr>
          <p:cNvPr id="5124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4988"/>
            <a:ext cx="16065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Database of VDE times generated to assess limits and triggers for VDEs</a:t>
            </a:r>
          </a:p>
        </p:txBody>
      </p:sp>
      <p:pic>
        <p:nvPicPr>
          <p:cNvPr id="15362" name="Picture 3" descr="2043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1081088"/>
            <a:ext cx="2590800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204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082675"/>
            <a:ext cx="23749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4368800" cy="499903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Shots analyzed for times of vertical excursions and recovery</a:t>
            </a:r>
          </a:p>
          <a:p>
            <a:pPr lvl="1">
              <a:defRPr/>
            </a:pPr>
            <a:r>
              <a:rPr lang="en-US" dirty="0" smtClean="0"/>
              <a:t>Last excursion without a recovery is flagged</a:t>
            </a:r>
          </a:p>
          <a:p>
            <a:pPr lvl="1">
              <a:defRPr/>
            </a:pPr>
            <a:r>
              <a:rPr lang="en-US" dirty="0" smtClean="0"/>
              <a:t>Times that vertical motion exceeds thresholds are flagged</a:t>
            </a:r>
          </a:p>
          <a:p>
            <a:pPr lvl="1">
              <a:defRPr/>
            </a:pPr>
            <a:r>
              <a:rPr lang="en-US" dirty="0" smtClean="0"/>
              <a:t>Also detects spikes in plasma current that occur during VDE to help distinguish between ‘pure VDEs’ and other disruptions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Probability of VDE higher at lower elongation for NSTX-U</a:t>
            </a:r>
          </a:p>
        </p:txBody>
      </p:sp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-11113" y="1309688"/>
            <a:ext cx="5965826" cy="5243512"/>
            <a:chOff x="-80969" y="224004"/>
            <a:chExt cx="5497170" cy="4830427"/>
          </a:xfrm>
        </p:grpSpPr>
        <p:pic>
          <p:nvPicPr>
            <p:cNvPr id="16391" name="Picture 8" descr="Macintosh HD:Users:mboyer:Google Drive:PycharmProjects:vertical_control_analysis:latex:Figures:kappa_li_dis_hist_allNSTX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199" y="224004"/>
              <a:ext cx="5486400" cy="216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Macintosh HD:Users:mboyer:Google Drive:PycharmProjects:vertical_control_analysis:latex:Figures:kappa_li_dis_hist_allNSTX2ear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969" y="2898907"/>
              <a:ext cx="5486400" cy="215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943600" y="3729038"/>
            <a:ext cx="32766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Caveats: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Much smaller data set for NSTX-U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NSTX-U shots dominated by 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control commissioning,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error field identification experiments,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ramp-up optimization experiments</a:t>
            </a: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6019800" y="1524000"/>
            <a:ext cx="312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Highest VDE probability along a line in κ vs. l</a:t>
            </a:r>
            <a:r>
              <a:rPr lang="en-US" sz="1800" baseline="-25000"/>
              <a:t>i</a:t>
            </a:r>
            <a:r>
              <a:rPr lang="en-US" sz="1800"/>
              <a:t> space for NSTX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High probability of VDEs in ramp-up for NSTX-U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800"/>
              <a:t>More on this later…</a:t>
            </a: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-30163" y="990600"/>
            <a:ext cx="766127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#VDEs/#slices for all EFIT01 slices (regions with &lt;30 slices colored black)</a:t>
            </a: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0" y="3581400"/>
            <a:ext cx="586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#VDEs/#slices for all EFIT01 slices for t&lt;0.3s (regions with &lt;30 slices colored black)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Elongation vs. l</a:t>
            </a:r>
            <a:r>
              <a:rPr lang="en-US" sz="2400" baseline="-25000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 at the time of VDEs for NSTX-U illustrates increase in VDE limit as campaign progressed</a:t>
            </a:r>
          </a:p>
        </p:txBody>
      </p:sp>
      <p:grpSp>
        <p:nvGrpSpPr>
          <p:cNvPr id="17410" name="Group 4"/>
          <p:cNvGrpSpPr>
            <a:grpSpLocks/>
          </p:cNvGrpSpPr>
          <p:nvPr/>
        </p:nvGrpSpPr>
        <p:grpSpPr bwMode="auto">
          <a:xfrm>
            <a:off x="0" y="1143000"/>
            <a:ext cx="9066213" cy="3836988"/>
            <a:chOff x="1" y="1447800"/>
            <a:chExt cx="9066507" cy="3836433"/>
          </a:xfrm>
        </p:grpSpPr>
        <p:pic>
          <p:nvPicPr>
            <p:cNvPr id="17412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43"/>
            <a:stretch>
              <a:fillRect/>
            </a:stretch>
          </p:blipFill>
          <p:spPr bwMode="auto">
            <a:xfrm>
              <a:off x="152400" y="1608667"/>
              <a:ext cx="8914108" cy="358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TextBox 1"/>
            <p:cNvSpPr txBox="1">
              <a:spLocks noChangeArrowheads="1"/>
            </p:cNvSpPr>
            <p:nvPr/>
          </p:nvSpPr>
          <p:spPr bwMode="auto">
            <a:xfrm rot="-5400000">
              <a:off x="-453132" y="3196333"/>
              <a:ext cx="127559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Elongation</a:t>
              </a:r>
            </a:p>
          </p:txBody>
        </p:sp>
        <p:sp>
          <p:nvSpPr>
            <p:cNvPr id="17414" name="TextBox 2"/>
            <p:cNvSpPr txBox="1">
              <a:spLocks noChangeArrowheads="1"/>
            </p:cNvSpPr>
            <p:nvPr/>
          </p:nvSpPr>
          <p:spPr bwMode="auto">
            <a:xfrm>
              <a:off x="1066800" y="4914901"/>
              <a:ext cx="2199378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Internal inductance</a:t>
              </a:r>
            </a:p>
          </p:txBody>
        </p:sp>
        <p:sp>
          <p:nvSpPr>
            <p:cNvPr id="17415" name="TextBox 7"/>
            <p:cNvSpPr txBox="1">
              <a:spLocks noChangeArrowheads="1"/>
            </p:cNvSpPr>
            <p:nvPr/>
          </p:nvSpPr>
          <p:spPr bwMode="auto">
            <a:xfrm>
              <a:off x="4419600" y="4914901"/>
              <a:ext cx="2199378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Internal inductance</a:t>
              </a:r>
            </a:p>
          </p:txBody>
        </p:sp>
        <p:sp>
          <p:nvSpPr>
            <p:cNvPr id="17416" name="TextBox 3"/>
            <p:cNvSpPr txBox="1">
              <a:spLocks noChangeArrowheads="1"/>
            </p:cNvSpPr>
            <p:nvPr/>
          </p:nvSpPr>
          <p:spPr bwMode="auto">
            <a:xfrm>
              <a:off x="1181248" y="1447800"/>
              <a:ext cx="2019152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/>
                <a:t>Initial time of VDE</a:t>
              </a:r>
            </a:p>
          </p:txBody>
        </p:sp>
        <p:sp>
          <p:nvSpPr>
            <p:cNvPr id="17417" name="TextBox 9"/>
            <p:cNvSpPr txBox="1">
              <a:spLocks noChangeArrowheads="1"/>
            </p:cNvSpPr>
            <p:nvPr/>
          </p:nvSpPr>
          <p:spPr bwMode="auto">
            <a:xfrm>
              <a:off x="3733800" y="1447800"/>
              <a:ext cx="3124200" cy="369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During VDE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7363" y="5334000"/>
            <a:ext cx="79565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US" dirty="0"/>
              <a:t>High elongation shots typically seem to move toward higher l</a:t>
            </a:r>
            <a:r>
              <a:rPr lang="en-US" baseline="-25000" dirty="0"/>
              <a:t>i</a:t>
            </a:r>
            <a:r>
              <a:rPr lang="en-US" dirty="0"/>
              <a:t> during VDE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Likely caused by H-L back transition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US" dirty="0"/>
              <a:t>Results in increased growth rate, challenging control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Growth rate calculations will guide projection of limits to planned scenarios </a:t>
            </a:r>
          </a:p>
        </p:txBody>
      </p:sp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31750" y="1752600"/>
            <a:ext cx="9036050" cy="3733800"/>
            <a:chOff x="0" y="0"/>
            <a:chExt cx="5305425" cy="2192655"/>
          </a:xfrm>
        </p:grpSpPr>
        <p:pic>
          <p:nvPicPr>
            <p:cNvPr id="18438" name="Picture 8" descr="Macintosh HD:Users:mboyer:Google Drive:PycharmProjects:vertical_control_analysis:latex:Figures:kappa_li_growth_rat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50160" cy="219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285" y="0"/>
              <a:ext cx="2644140" cy="2083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998538"/>
            <a:ext cx="8915400" cy="113506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Using ISOLVER to calculate open loop vertical growth rate [Menard]</a:t>
            </a:r>
          </a:p>
          <a:p>
            <a:pPr>
              <a:defRPr/>
            </a:pPr>
            <a:r>
              <a:rPr lang="en-US" dirty="0" smtClean="0"/>
              <a:t>Calculations done at a time just before each VDE in the database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117475" y="5410200"/>
            <a:ext cx="899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Maximum growth rates for NSTX-U and NSTX similar, maybe slightly higher for NSTX-U</a:t>
            </a:r>
          </a:p>
          <a:p>
            <a:pPr>
              <a:defRPr/>
            </a:pPr>
            <a:r>
              <a:rPr lang="en-US" dirty="0"/>
              <a:t>M</a:t>
            </a:r>
            <a:r>
              <a:rPr lang="en-US" dirty="0" smtClean="0"/>
              <a:t>any ‘VDEs’ occur below the limit for both devices</a:t>
            </a:r>
          </a:p>
          <a:p>
            <a:pPr lvl="1">
              <a:defRPr/>
            </a:pPr>
            <a:r>
              <a:rPr lang="en-US" dirty="0" smtClean="0"/>
              <a:t>some at very low growth rate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438" y="3843338"/>
            <a:ext cx="2987675" cy="220662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Database of vertical motion at time of diverting, used to classify of behavior</a:t>
            </a:r>
          </a:p>
        </p:txBody>
      </p:sp>
      <p:pic>
        <p:nvPicPr>
          <p:cNvPr id="19458" name="Picture 5" descr="cluster_expec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 descr="cluster_predic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4191000" y="5181600"/>
            <a:ext cx="903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</a:rPr>
              <a:t>Bobble</a:t>
            </a:r>
          </a:p>
          <a:p>
            <a:pPr algn="ctr" eaLnBrk="1" hangingPunct="1"/>
            <a:r>
              <a:rPr lang="en-US" sz="1800"/>
              <a:t>Dip</a:t>
            </a:r>
          </a:p>
          <a:p>
            <a:pPr algn="ctr" eaLnBrk="1" hangingPunct="1"/>
            <a:r>
              <a:rPr lang="en-US" sz="1800">
                <a:solidFill>
                  <a:srgbClr val="0000FF"/>
                </a:solidFill>
              </a:rPr>
              <a:t>Other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1747838" y="3810000"/>
            <a:ext cx="1147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Expected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6781800" y="3810000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Predicted</a:t>
            </a: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1949450" y="6245225"/>
            <a:ext cx="663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Sample</a:t>
            </a:r>
          </a:p>
        </p:txBody>
      </p:sp>
      <p:sp>
        <p:nvSpPr>
          <p:cNvPr id="19464" name="TextBox 14"/>
          <p:cNvSpPr txBox="1">
            <a:spLocks noChangeArrowheads="1"/>
          </p:cNvSpPr>
          <p:nvPr/>
        </p:nvSpPr>
        <p:spPr bwMode="auto">
          <a:xfrm>
            <a:off x="7007225" y="6289675"/>
            <a:ext cx="661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/>
              <a:t>Sample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5943600" y="1219200"/>
            <a:ext cx="26654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Machine learning to automatically classify entire run into ‘bobbles’, ‘dips’ or other behaviors</a:t>
            </a:r>
          </a:p>
          <a:p>
            <a:pPr>
              <a:defRPr/>
            </a:pPr>
            <a:r>
              <a:rPr lang="en-US" dirty="0" smtClean="0"/>
              <a:t>Used to explore parameter regimes and root causes </a:t>
            </a:r>
            <a:endParaRPr lang="en-US" dirty="0"/>
          </a:p>
        </p:txBody>
      </p:sp>
      <p:pic>
        <p:nvPicPr>
          <p:cNvPr id="19466" name="Picture 24" descr="Macintosh HD:Users:mboyer:Google Drive:PycharmProjects:vertical_control_analysis:latex:Figures:example_bobble_di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6"/>
          <a:stretch>
            <a:fillRect/>
          </a:stretch>
        </p:blipFill>
        <p:spPr bwMode="auto">
          <a:xfrm>
            <a:off x="2438400" y="1036638"/>
            <a:ext cx="335280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0" y="1143000"/>
            <a:ext cx="22447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Clustering used to look for typical behaviors at time of diverting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Two main classes of oscillations </a:t>
            </a:r>
            <a:r>
              <a:rPr lang="en-US" sz="1800">
                <a:latin typeface="Wingdings" charset="0"/>
                <a:cs typeface="Wingdings" charset="0"/>
                <a:sym typeface="Wingdings" charset="0"/>
              </a:rPr>
              <a:t></a:t>
            </a:r>
            <a:endParaRPr lang="en-US" sz="1800"/>
          </a:p>
        </p:txBody>
      </p:sp>
      <p:sp>
        <p:nvSpPr>
          <p:cNvPr id="19468" name="TextBox 2"/>
          <p:cNvSpPr txBox="1">
            <a:spLocks noChangeArrowheads="1"/>
          </p:cNvSpPr>
          <p:nvPr/>
        </p:nvSpPr>
        <p:spPr bwMode="auto">
          <a:xfrm>
            <a:off x="76200" y="3505200"/>
            <a:ext cx="480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Classifier performance on validation data set: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Shots with large oscillations typically had positive drsep and up-down asymmetry in shape control errors</a:t>
            </a:r>
          </a:p>
        </p:txBody>
      </p:sp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76200" y="984250"/>
            <a:ext cx="6405563" cy="3221038"/>
            <a:chOff x="0" y="0"/>
            <a:chExt cx="5487670" cy="2760345"/>
          </a:xfrm>
        </p:grpSpPr>
        <p:pic>
          <p:nvPicPr>
            <p:cNvPr id="20492" name="Picture 7" descr="Macintosh HD:Users:mboyer:Google Drive:Research:Conferences:FY17_Milestone_meetings:euogelog_plot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78145" cy="144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8" descr="Macintosh HD:Users:mboyer:Google Drive:Research:Conferences:FY17_Milestone_meetings:drsep_plot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1313180"/>
              <a:ext cx="5478145" cy="144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3" name="Picture 12" descr="Macintosh HD:Users:mboyer:Google Drive:PycharmProjects:vertical_control_analysis:latex:Figures:efit_rtefit_dif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3" t="6155" r="11736" b="3177"/>
          <a:stretch>
            <a:fillRect/>
          </a:stretch>
        </p:blipFill>
        <p:spPr bwMode="auto">
          <a:xfrm>
            <a:off x="6400800" y="2166938"/>
            <a:ext cx="25908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6553200" y="1133475"/>
            <a:ext cx="2438400" cy="7397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Comparison of rtEFIT and EFIT01 boundary at time of diverting</a:t>
            </a:r>
          </a:p>
        </p:txBody>
      </p:sp>
      <p:sp>
        <p:nvSpPr>
          <p:cNvPr id="20485" name="TextBox 13"/>
          <p:cNvSpPr txBox="1">
            <a:spLocks noChangeArrowheads="1"/>
          </p:cNvSpPr>
          <p:nvPr/>
        </p:nvSpPr>
        <p:spPr bwMode="auto">
          <a:xfrm>
            <a:off x="152400" y="4343400"/>
            <a:ext cx="25908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Small error asymmetry but positive drsep early – more dips</a:t>
            </a:r>
          </a:p>
        </p:txBody>
      </p:sp>
      <p:sp>
        <p:nvSpPr>
          <p:cNvPr id="20486" name="TextBox 14"/>
          <p:cNvSpPr txBox="1">
            <a:spLocks noChangeArrowheads="1"/>
          </p:cNvSpPr>
          <p:nvPr/>
        </p:nvSpPr>
        <p:spPr bwMode="auto">
          <a:xfrm>
            <a:off x="3810000" y="4419600"/>
            <a:ext cx="25908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Smaller error, lower drsep decreased likelihood of bobbles</a:t>
            </a:r>
          </a:p>
        </p:txBody>
      </p:sp>
      <p:sp>
        <p:nvSpPr>
          <p:cNvPr id="20487" name="TextBox 15"/>
          <p:cNvSpPr txBox="1">
            <a:spLocks noChangeArrowheads="1"/>
          </p:cNvSpPr>
          <p:nvPr/>
        </p:nvSpPr>
        <p:spPr bwMode="auto">
          <a:xfrm>
            <a:off x="990600" y="5334000"/>
            <a:ext cx="25908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Bobbles most frequent during phase of campaign when both criteria were met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38400" y="3733800"/>
            <a:ext cx="4572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71800" y="3657600"/>
            <a:ext cx="914400" cy="1676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867400" y="3581400"/>
            <a:ext cx="76200" cy="76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162800" y="2057400"/>
            <a:ext cx="304800" cy="1295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Vertical growth rate typically increased rapidly at time of diverting due to rapid increase in inner gap size</a:t>
            </a:r>
          </a:p>
        </p:txBody>
      </p:sp>
      <p:pic>
        <p:nvPicPr>
          <p:cNvPr id="21506" name="Picture 4" descr="Macintosh HD:Users:mboyer:Google Drive:Research:Conferences:FY17_Milestone_meetings:early_gr_ig_kapp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108075"/>
            <a:ext cx="83867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98850"/>
            <a:ext cx="37750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152400" y="3429000"/>
            <a:ext cx="2438400" cy="9540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Time of diverting indicated by diamonds for shots with oscillations, circles for shots without.</a:t>
            </a:r>
          </a:p>
        </p:txBody>
      </p:sp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2743200" y="4419600"/>
            <a:ext cx="23622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Inner gap increased quickly to ensure plasma diverted</a:t>
            </a:r>
          </a:p>
        </p:txBody>
      </p:sp>
      <p:sp>
        <p:nvSpPr>
          <p:cNvPr id="21510" name="TextBox 11"/>
          <p:cNvSpPr txBox="1">
            <a:spLocks noChangeArrowheads="1"/>
          </p:cNvSpPr>
          <p:nvPr/>
        </p:nvSpPr>
        <p:spPr bwMode="auto">
          <a:xfrm>
            <a:off x="2743200" y="3429000"/>
            <a:ext cx="19050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Elongation is increasing at time of diverting</a:t>
            </a:r>
          </a:p>
        </p:txBody>
      </p:sp>
      <p:sp>
        <p:nvSpPr>
          <p:cNvPr id="21511" name="TextBox 12"/>
          <p:cNvSpPr txBox="1">
            <a:spLocks noChangeArrowheads="1"/>
          </p:cNvSpPr>
          <p:nvPr/>
        </p:nvSpPr>
        <p:spPr bwMode="auto">
          <a:xfrm>
            <a:off x="1524000" y="5562600"/>
            <a:ext cx="31242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Growth rate is strongly dependent on inner gap in these shots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90600" y="2819400"/>
            <a:ext cx="76200" cy="533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810000" y="2209800"/>
            <a:ext cx="76200" cy="1143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800600" y="3124200"/>
            <a:ext cx="1524000" cy="1219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724400" y="6096000"/>
            <a:ext cx="9906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</a:rPr>
              <a:t>Oscillations appear to be sustained by ‘kicks’</a:t>
            </a:r>
          </a:p>
        </p:txBody>
      </p:sp>
      <p:pic>
        <p:nvPicPr>
          <p:cNvPr id="22530" name="Picture 6" descr="Macintosh HD:Users:mboyer:Google Drive:Research:Conferences:FY17_Milestone_meetings:example_kic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7"/>
          <a:stretch>
            <a:fillRect/>
          </a:stretch>
        </p:blipFill>
        <p:spPr bwMode="auto">
          <a:xfrm>
            <a:off x="38100" y="990600"/>
            <a:ext cx="44577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2895600"/>
            <a:ext cx="44815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10"/>
          <p:cNvSpPr txBox="1">
            <a:spLocks noChangeArrowheads="1"/>
          </p:cNvSpPr>
          <p:nvPr/>
        </p:nvSpPr>
        <p:spPr bwMode="auto">
          <a:xfrm>
            <a:off x="5791200" y="1676400"/>
            <a:ext cx="24384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Kicks typically occur at or just above drsep=0, z=0.</a:t>
            </a:r>
          </a:p>
        </p:txBody>
      </p: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1600200" y="4800600"/>
            <a:ext cx="27432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Kick size is broadly distributed below 3m/s</a:t>
            </a:r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1600200" y="5754688"/>
            <a:ext cx="2743200" cy="522287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Kicks occur most often before t=0.3s</a:t>
            </a:r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76200" y="3800475"/>
            <a:ext cx="42672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Abrupt vertical motion near maximum velocity in oscillations, near zero crossings in drsep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3581400"/>
            <a:ext cx="1524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43600" y="2667000"/>
            <a:ext cx="4572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667000"/>
            <a:ext cx="3810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419600" y="4876800"/>
            <a:ext cx="304800" cy="762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19600" y="6019800"/>
            <a:ext cx="266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41" name="TextBox 27"/>
          <p:cNvSpPr txBox="1">
            <a:spLocks noChangeArrowheads="1"/>
          </p:cNvSpPr>
          <p:nvPr/>
        </p:nvSpPr>
        <p:spPr bwMode="auto">
          <a:xfrm>
            <a:off x="4572000" y="1066800"/>
            <a:ext cx="3886200" cy="3079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Kick size decreases later in shot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505200" y="1219200"/>
            <a:ext cx="990600" cy="2286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Size of kicks varies with vertical growth rate, vertical motion, and equilibrium</a:t>
            </a:r>
          </a:p>
        </p:txBody>
      </p:sp>
      <p:pic>
        <p:nvPicPr>
          <p:cNvPr id="23554" name="Picture 4" descr="Macintosh HD:Users:mboyer:Google Drive:Research:Conferences:FY17_Milestone_meetings:kick_sca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26745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1"/>
          <p:cNvSpPr txBox="1">
            <a:spLocks noChangeArrowheads="1"/>
          </p:cNvSpPr>
          <p:nvPr/>
        </p:nvSpPr>
        <p:spPr bwMode="auto">
          <a:xfrm>
            <a:off x="76200" y="1143000"/>
            <a:ext cx="1787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Kick size dependence on vertical speed at time of kick decreases as li increases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0" y="35052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Vertical growth rate typically higher early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20638" y="48768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For same growth rate, kick size is larger early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7772400" y="1295400"/>
            <a:ext cx="1295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Kick size dependent on vertical growth rate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7391400" y="4114800"/>
            <a:ext cx="152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Smallest kicks at low growth rate, large li. May indicate equilibrium dependence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5745163" cy="5410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Multi-threading of rtEFIT</a:t>
            </a:r>
          </a:p>
          <a:p>
            <a:pPr lvl="1">
              <a:defRPr/>
            </a:pPr>
            <a:r>
              <a:rPr lang="en-US" dirty="0" smtClean="0"/>
              <a:t>Enable faster reconstruction and/or vessel current fitting</a:t>
            </a:r>
          </a:p>
          <a:p>
            <a:pPr>
              <a:defRPr/>
            </a:pPr>
            <a:r>
              <a:rPr lang="en-US" dirty="0" smtClean="0"/>
              <a:t>Automatic selection of reference flux in ISOFLUX algorithm</a:t>
            </a:r>
          </a:p>
          <a:p>
            <a:pPr lvl="1">
              <a:defRPr/>
            </a:pPr>
            <a:r>
              <a:rPr lang="en-US" dirty="0" smtClean="0"/>
              <a:t>Switch between limiter and X-point flux as boundary reference</a:t>
            </a:r>
          </a:p>
          <a:p>
            <a:pPr lvl="1">
              <a:defRPr/>
            </a:pPr>
            <a:r>
              <a:rPr lang="en-US" dirty="0" smtClean="0"/>
              <a:t>Avoid need for transition between separate algorithms</a:t>
            </a:r>
          </a:p>
          <a:p>
            <a:pPr>
              <a:defRPr/>
            </a:pPr>
            <a:r>
              <a:rPr lang="en-US" dirty="0" smtClean="0"/>
              <a:t>Inner gap control</a:t>
            </a:r>
          </a:p>
          <a:p>
            <a:pPr lvl="1">
              <a:defRPr/>
            </a:pPr>
            <a:r>
              <a:rPr lang="en-US" dirty="0" smtClean="0"/>
              <a:t>Automatically adjust X-point targets to control inner gap size</a:t>
            </a:r>
          </a:p>
          <a:p>
            <a:pPr lvl="1">
              <a:defRPr/>
            </a:pPr>
            <a:r>
              <a:rPr lang="en-US" dirty="0" smtClean="0"/>
              <a:t>Avoid overshoot and 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dirty="0" smtClean="0"/>
              <a:t>   associated high vertical </a:t>
            </a:r>
          </a:p>
          <a:p>
            <a:pPr marL="228600" lvl="1" indent="0">
              <a:buFont typeface="Arial" charset="0"/>
              <a:buNone/>
              <a:defRPr/>
            </a:pPr>
            <a:r>
              <a:rPr lang="en-US" dirty="0" smtClean="0"/>
              <a:t>   growth rates</a:t>
            </a:r>
            <a:endParaRPr lang="en-US" dirty="0"/>
          </a:p>
        </p:txBody>
      </p:sp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Upgrades made to control algorithms will eliminate or reduce severity of the potential causes of oscillations</a:t>
            </a:r>
          </a:p>
        </p:txBody>
      </p:sp>
      <p:pic>
        <p:nvPicPr>
          <p:cNvPr id="30723" name="Picture 3" descr="multithread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006475"/>
            <a:ext cx="26304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ref_flux_plot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2593975"/>
            <a:ext cx="3200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inner_gap_time_trac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027613"/>
            <a:ext cx="4673600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1816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Optimization of vertical control on NSTX-U is critical to achieving high performance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High elongation improves beta limits, increases bootstrap current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Oscillation-free control improves confinement and diagnostic quality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NSTX-U operates at increased aspect ratio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Improvements to the control system were made for the last campaign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Was able to realize elongation vs. l</a:t>
            </a:r>
            <a:r>
              <a:rPr lang="en-US" baseline="-25000" dirty="0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 operating space similar to NSTX but at higher aspect ratio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Shots typically evolved to high l</a:t>
            </a:r>
            <a:r>
              <a:rPr lang="en-US" baseline="-25000" dirty="0" smtClean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, limiting achievable elongation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To study control limits, a database of VDEs and vertical oscillations on NSTX and NSTX-U was generated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Specific attention paid to oscillations in ramp-up phase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Results provide guidance for future work: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Ramp-up optimization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Scenario development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Control system improvements</a:t>
            </a:r>
          </a:p>
        </p:txBody>
      </p:sp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Overview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419600" y="5410200"/>
            <a:ext cx="4495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600"/>
              <a:t>This research was supported by the U.S. Department of Energy under contract number DE-AC02-09CH11466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Neural network trained on growth rate calculations, can be used to study trends or adjust shape to avoid VDEs</a:t>
            </a:r>
          </a:p>
        </p:txBody>
      </p:sp>
      <p:pic>
        <p:nvPicPr>
          <p:cNvPr id="24578" name="Picture 3" descr="gamma0_innergap_n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03500"/>
            <a:ext cx="5105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175125" y="2500313"/>
            <a:ext cx="4757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</a:t>
            </a:r>
            <a:r>
              <a:rPr lang="en-US" sz="1800" baseline="-25000"/>
              <a:t>i</a:t>
            </a:r>
            <a:r>
              <a:rPr lang="en-US" sz="1800"/>
              <a:t>=0.8, β</a:t>
            </a:r>
            <a:r>
              <a:rPr lang="en-US" sz="1800" baseline="-25000"/>
              <a:t>p</a:t>
            </a:r>
            <a:r>
              <a:rPr lang="en-US" sz="1800"/>
              <a:t>=0.2, I</a:t>
            </a:r>
            <a:r>
              <a:rPr lang="en-US" sz="1800" baseline="-25000"/>
              <a:t>p</a:t>
            </a:r>
            <a:r>
              <a:rPr lang="en-US" sz="1800"/>
              <a:t>=650k,z=0, outer gap: 0.05m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873625" y="3079750"/>
            <a:ext cx="8842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800">
                <a:solidFill>
                  <a:srgbClr val="FF0000"/>
                </a:solidFill>
              </a:rPr>
              <a:t>κ</a:t>
            </a:r>
            <a:r>
              <a:rPr lang="en-US" sz="1800">
                <a:solidFill>
                  <a:srgbClr val="FF0000"/>
                </a:solidFill>
              </a:rPr>
              <a:t>=1.6</a:t>
            </a:r>
          </a:p>
          <a:p>
            <a:pPr eaLnBrk="1" hangingPunct="1"/>
            <a:r>
              <a:rPr lang="el-GR" sz="1800">
                <a:solidFill>
                  <a:srgbClr val="0000FF"/>
                </a:solidFill>
              </a:rPr>
              <a:t>κ</a:t>
            </a:r>
            <a:r>
              <a:rPr lang="en-US" sz="1800">
                <a:solidFill>
                  <a:srgbClr val="0000FF"/>
                </a:solidFill>
              </a:rPr>
              <a:t>=1.75</a:t>
            </a:r>
          </a:p>
          <a:p>
            <a:pPr eaLnBrk="1" hangingPunct="1"/>
            <a:r>
              <a:rPr lang="el-GR" sz="1800">
                <a:solidFill>
                  <a:srgbClr val="008000"/>
                </a:solidFill>
              </a:rPr>
              <a:t>κ</a:t>
            </a:r>
            <a:r>
              <a:rPr lang="en-US" sz="1800">
                <a:solidFill>
                  <a:srgbClr val="008000"/>
                </a:solidFill>
              </a:rPr>
              <a:t>=1.9</a:t>
            </a:r>
          </a:p>
        </p:txBody>
      </p:sp>
      <p:pic>
        <p:nvPicPr>
          <p:cNvPr id="24581" name="Picture 6" descr="nnperforma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75"/>
            <a:ext cx="39100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82625" y="4032250"/>
            <a:ext cx="29940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Calculated growth rate [1/s]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 rot="-5400000">
            <a:off x="-1254125" y="2540000"/>
            <a:ext cx="2878138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Predicted growth rate [1/s]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3794125" y="1444625"/>
            <a:ext cx="4402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Working on improving the fit...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Multiple NN used to provide sense of uncertainty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01638" y="4495800"/>
            <a:ext cx="36369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Provides some guidance in designing target equilibrium</a:t>
            </a:r>
          </a:p>
          <a:p>
            <a:pPr eaLnBrk="1" hangingPunct="1">
              <a:buFont typeface="Arial" charset="0"/>
              <a:buChar char="•"/>
            </a:pPr>
            <a:endParaRPr lang="en-US" sz="1800"/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Planning to fit to probability of VDE to provide real-time indicator likelihood of loss of control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State-machine-based shutdown handler was used to end shots when VDE detected - future version planned to end or alter shot when approaching VDE limits</a:t>
            </a:r>
          </a:p>
        </p:txBody>
      </p:sp>
      <p:pic>
        <p:nvPicPr>
          <p:cNvPr id="25602" name="Picture 41" descr="shutdown_i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1" r="6306"/>
          <a:stretch>
            <a:fillRect/>
          </a:stretch>
        </p:blipFill>
        <p:spPr bwMode="auto">
          <a:xfrm>
            <a:off x="381000" y="1143000"/>
            <a:ext cx="40989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3" descr="shutdown_zpdzd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r="6483"/>
          <a:stretch>
            <a:fillRect/>
          </a:stretch>
        </p:blipFill>
        <p:spPr bwMode="auto">
          <a:xfrm>
            <a:off x="379413" y="2514600"/>
            <a:ext cx="409098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974725" y="1162050"/>
            <a:ext cx="106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961C4"/>
                </a:solidFill>
              </a:rPr>
              <a:t>I</a:t>
            </a:r>
            <a:r>
              <a:rPr lang="en-US" sz="1600" baseline="-25000">
                <a:solidFill>
                  <a:srgbClr val="3961C4"/>
                </a:solidFill>
              </a:rPr>
              <a:t>P </a:t>
            </a:r>
            <a:r>
              <a:rPr lang="en-US" sz="1600">
                <a:solidFill>
                  <a:srgbClr val="3961C4"/>
                </a:solidFill>
              </a:rPr>
              <a:t>[kA]</a:t>
            </a:r>
          </a:p>
        </p:txBody>
      </p:sp>
      <p:sp>
        <p:nvSpPr>
          <p:cNvPr id="25605" name="TextBox 45"/>
          <p:cNvSpPr txBox="1">
            <a:spLocks noChangeArrowheads="1"/>
          </p:cNvSpPr>
          <p:nvPr/>
        </p:nvSpPr>
        <p:spPr bwMode="auto">
          <a:xfrm>
            <a:off x="1420813" y="1568450"/>
            <a:ext cx="2030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5BC552"/>
                </a:solidFill>
              </a:rPr>
              <a:t>I</a:t>
            </a:r>
            <a:r>
              <a:rPr lang="en-US" sz="1600" baseline="-25000">
                <a:solidFill>
                  <a:srgbClr val="5BC552"/>
                </a:solidFill>
              </a:rPr>
              <a:t>P</a:t>
            </a:r>
            <a:r>
              <a:rPr lang="en-US" sz="1600">
                <a:solidFill>
                  <a:srgbClr val="5BC552"/>
                </a:solidFill>
              </a:rPr>
              <a:t> Request</a:t>
            </a:r>
          </a:p>
          <a:p>
            <a:pPr eaLnBrk="1" hangingPunct="1"/>
            <a:r>
              <a:rPr lang="en-US" sz="1000">
                <a:solidFill>
                  <a:srgbClr val="5BC552"/>
                </a:solidFill>
              </a:rPr>
              <a:t>(including asynchronous transition to rampdown)</a:t>
            </a:r>
          </a:p>
        </p:txBody>
      </p: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1462088" y="3357563"/>
            <a:ext cx="1487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/>
            <a:r>
              <a:rPr lang="en-US" sz="1200">
                <a:solidFill>
                  <a:srgbClr val="3961C4"/>
                </a:solidFill>
              </a:rPr>
              <a:t>Z</a:t>
            </a:r>
            <a:r>
              <a:rPr lang="en-US" sz="1200" baseline="-25000">
                <a:solidFill>
                  <a:srgbClr val="3961C4"/>
                </a:solidFill>
              </a:rPr>
              <a:t>P</a:t>
            </a:r>
            <a:r>
              <a:rPr lang="en-US" sz="1200">
                <a:solidFill>
                  <a:srgbClr val="3961C4"/>
                </a:solidFill>
              </a:rPr>
              <a:t>(dZ</a:t>
            </a:r>
            <a:r>
              <a:rPr lang="en-US" sz="1200" baseline="-25000">
                <a:solidFill>
                  <a:srgbClr val="3961C4"/>
                </a:solidFill>
              </a:rPr>
              <a:t>P</a:t>
            </a:r>
            <a:r>
              <a:rPr lang="en-US" sz="1200">
                <a:solidFill>
                  <a:srgbClr val="3961C4"/>
                </a:solidFill>
              </a:rPr>
              <a:t>/dt) [m</a:t>
            </a:r>
            <a:r>
              <a:rPr lang="en-US" sz="1200" baseline="30000">
                <a:solidFill>
                  <a:srgbClr val="3961C4"/>
                </a:solidFill>
              </a:rPr>
              <a:t>2</a:t>
            </a:r>
            <a:r>
              <a:rPr lang="en-US" sz="1200">
                <a:solidFill>
                  <a:srgbClr val="3961C4"/>
                </a:solidFill>
              </a:rPr>
              <a:t>/s]</a:t>
            </a:r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1395413" y="2540000"/>
            <a:ext cx="1868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/>
            <a:r>
              <a:rPr lang="en-US" sz="1200">
                <a:solidFill>
                  <a:srgbClr val="5BC552"/>
                </a:solidFill>
              </a:rPr>
              <a:t>Z</a:t>
            </a:r>
            <a:r>
              <a:rPr lang="en-US" sz="1200" baseline="-25000">
                <a:solidFill>
                  <a:srgbClr val="5BC552"/>
                </a:solidFill>
              </a:rPr>
              <a:t>P</a:t>
            </a:r>
            <a:r>
              <a:rPr lang="en-US" sz="1200">
                <a:solidFill>
                  <a:srgbClr val="5BC552"/>
                </a:solidFill>
              </a:rPr>
              <a:t>(dZ</a:t>
            </a:r>
            <a:r>
              <a:rPr lang="en-US" sz="1200" baseline="-25000">
                <a:solidFill>
                  <a:srgbClr val="5BC552"/>
                </a:solidFill>
              </a:rPr>
              <a:t>P</a:t>
            </a:r>
            <a:r>
              <a:rPr lang="en-US" sz="1200">
                <a:solidFill>
                  <a:srgbClr val="5BC552"/>
                </a:solidFill>
              </a:rPr>
              <a:t>/dt) threshold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222375"/>
            <a:ext cx="0" cy="1217613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9" name="Picture 49" descr="shutdown_sta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>
            <a:fillRect/>
          </a:stretch>
        </p:blipFill>
        <p:spPr bwMode="auto">
          <a:xfrm>
            <a:off x="384175" y="3892550"/>
            <a:ext cx="4375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1104900" y="4521200"/>
            <a:ext cx="1055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Normal</a:t>
            </a:r>
            <a:endParaRPr lang="en-US" sz="120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51025" y="4722813"/>
            <a:ext cx="314325" cy="2809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2" name="TextBox 24"/>
          <p:cNvSpPr txBox="1">
            <a:spLocks noChangeArrowheads="1"/>
          </p:cNvSpPr>
          <p:nvPr/>
        </p:nvSpPr>
        <p:spPr bwMode="auto">
          <a:xfrm>
            <a:off x="850900" y="3917950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3961C4"/>
                </a:solidFill>
              </a:rPr>
              <a:t>“State”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351213" y="3963988"/>
            <a:ext cx="1587" cy="121602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4" name="TextBox 14"/>
          <p:cNvSpPr txBox="1">
            <a:spLocks noChangeArrowheads="1"/>
          </p:cNvSpPr>
          <p:nvPr/>
        </p:nvSpPr>
        <p:spPr bwMode="auto">
          <a:xfrm>
            <a:off x="1347788" y="4268788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Fast I</a:t>
            </a:r>
            <a:r>
              <a:rPr lang="en-US" sz="1400" baseline="-25000"/>
              <a:t>P</a:t>
            </a:r>
            <a:r>
              <a:rPr lang="en-US" sz="1400"/>
              <a:t> Rampdown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25763" y="4465638"/>
            <a:ext cx="519112" cy="114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228600" y="5477554"/>
            <a:ext cx="8610600" cy="1143000"/>
          </a:xfrm>
          <a:extLst/>
        </p:spPr>
        <p:txBody>
          <a:bodyPr numCol="2"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Plasma control system detects loss of control</a:t>
            </a:r>
          </a:p>
          <a:p>
            <a:pPr lvl="1">
              <a:defRPr/>
            </a:pPr>
            <a:r>
              <a:rPr lang="en-US" dirty="0" smtClean="0"/>
              <a:t>OH near max current</a:t>
            </a:r>
          </a:p>
          <a:p>
            <a:pPr lvl="1">
              <a:defRPr/>
            </a:pPr>
            <a:r>
              <a:rPr lang="en-US" dirty="0" smtClean="0"/>
              <a:t>Vertical oscillations exceed threshold</a:t>
            </a:r>
          </a:p>
          <a:p>
            <a:pPr lvl="1">
              <a:defRPr/>
            </a:pPr>
            <a:r>
              <a:rPr lang="en-US" dirty="0" smtClean="0"/>
              <a:t>ABS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</a:t>
            </a:r>
            <a:r>
              <a:rPr lang="en-US" dirty="0" smtClean="0"/>
              <a:t> - I</a:t>
            </a:r>
            <a:r>
              <a:rPr lang="en-US" baseline="-25000" dirty="0" smtClean="0"/>
              <a:t>p request </a:t>
            </a:r>
            <a:r>
              <a:rPr lang="en-US" dirty="0"/>
              <a:t>)</a:t>
            </a:r>
            <a:r>
              <a:rPr lang="en-US" dirty="0" smtClean="0"/>
              <a:t> too large</a:t>
            </a:r>
          </a:p>
          <a:p>
            <a:pPr lvl="1">
              <a:defRPr/>
            </a:pPr>
            <a:r>
              <a:rPr lang="en-US" dirty="0" smtClean="0"/>
              <a:t>Locked mode detected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Feedback control switches to new “states” that attempt to gently end the discharge</a:t>
            </a:r>
          </a:p>
        </p:txBody>
      </p:sp>
      <p:pic>
        <p:nvPicPr>
          <p:cNvPr id="25617" name="Picture 4" descr="Screen Shot 2016-01-19 at 11.07.0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1103313"/>
            <a:ext cx="9112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8" name="TextBox 20"/>
          <p:cNvSpPr txBox="1">
            <a:spLocks noChangeArrowheads="1"/>
          </p:cNvSpPr>
          <p:nvPr/>
        </p:nvSpPr>
        <p:spPr bwMode="auto">
          <a:xfrm>
            <a:off x="5429250" y="1077913"/>
            <a:ext cx="10683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t=0.705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52800" y="2595563"/>
            <a:ext cx="0" cy="122237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20" name="Picture 7" descr="Screen Shot 2016-01-19 at 11.07.56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3348038"/>
            <a:ext cx="90646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5" descr="Screen Shot 2016-01-19 at 11.07.20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179513"/>
            <a:ext cx="8985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6" descr="Screen Shot 2016-01-19 at 11.07.40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43275"/>
            <a:ext cx="94456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3" name="TextBox 21"/>
          <p:cNvSpPr txBox="1">
            <a:spLocks noChangeArrowheads="1"/>
          </p:cNvSpPr>
          <p:nvPr/>
        </p:nvSpPr>
        <p:spPr bwMode="auto">
          <a:xfrm>
            <a:off x="7977188" y="1077913"/>
            <a:ext cx="9207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t=0.793</a:t>
            </a:r>
          </a:p>
        </p:txBody>
      </p:sp>
      <p:sp>
        <p:nvSpPr>
          <p:cNvPr id="25624" name="TextBox 22"/>
          <p:cNvSpPr txBox="1">
            <a:spLocks noChangeArrowheads="1"/>
          </p:cNvSpPr>
          <p:nvPr/>
        </p:nvSpPr>
        <p:spPr bwMode="auto">
          <a:xfrm>
            <a:off x="5475288" y="3314700"/>
            <a:ext cx="927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t=0.849</a:t>
            </a:r>
          </a:p>
        </p:txBody>
      </p:sp>
      <p:sp>
        <p:nvSpPr>
          <p:cNvPr id="25625" name="TextBox 23"/>
          <p:cNvSpPr txBox="1">
            <a:spLocks noChangeArrowheads="1"/>
          </p:cNvSpPr>
          <p:nvPr/>
        </p:nvSpPr>
        <p:spPr bwMode="auto">
          <a:xfrm>
            <a:off x="7989888" y="3324225"/>
            <a:ext cx="1077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</a:rPr>
              <a:t>t=0.897</a:t>
            </a:r>
          </a:p>
        </p:txBody>
      </p:sp>
      <p:sp>
        <p:nvSpPr>
          <p:cNvPr id="25626" name="TextBox 15"/>
          <p:cNvSpPr txBox="1">
            <a:spLocks noChangeArrowheads="1"/>
          </p:cNvSpPr>
          <p:nvPr/>
        </p:nvSpPr>
        <p:spPr bwMode="auto">
          <a:xfrm>
            <a:off x="1852613" y="3935413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Insufficient I</a:t>
            </a:r>
            <a:r>
              <a:rPr lang="en-US" sz="1400" baseline="-25000"/>
              <a:t>P</a:t>
            </a:r>
            <a:endParaRPr lang="en-US" sz="140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19425" y="4092575"/>
            <a:ext cx="1011238" cy="825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62400" y="1222375"/>
            <a:ext cx="0" cy="1217613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962400" y="2582863"/>
            <a:ext cx="0" cy="1222375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60813" y="3959225"/>
            <a:ext cx="1587" cy="1216025"/>
          </a:xfrm>
          <a:prstGeom prst="line">
            <a:avLst/>
          </a:prstGeom>
          <a:ln w="28575" cmpd="sng">
            <a:solidFill>
              <a:srgbClr val="0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11563" y="1236663"/>
            <a:ext cx="0" cy="1217612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11563" y="2590800"/>
            <a:ext cx="0" cy="122237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16325" y="3968750"/>
            <a:ext cx="1588" cy="121602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10000" y="1219200"/>
            <a:ext cx="0" cy="1217613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805238" y="2579688"/>
            <a:ext cx="0" cy="122237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803650" y="3956050"/>
            <a:ext cx="0" cy="124142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37" name="TextBox 13"/>
          <p:cNvSpPr txBox="1">
            <a:spLocks noChangeArrowheads="1"/>
          </p:cNvSpPr>
          <p:nvPr/>
        </p:nvSpPr>
        <p:spPr bwMode="auto">
          <a:xfrm>
            <a:off x="6327775" y="1084263"/>
            <a:ext cx="1055688" cy="954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Nominal plasma prior to VDE</a:t>
            </a:r>
            <a:endParaRPr lang="en-US" sz="1200"/>
          </a:p>
        </p:txBody>
      </p:sp>
      <p:cxnSp>
        <p:nvCxnSpPr>
          <p:cNvPr id="77" name="Straight Arrow Connector 76"/>
          <p:cNvCxnSpPr>
            <a:stCxn id="25637" idx="1"/>
          </p:cNvCxnSpPr>
          <p:nvPr/>
        </p:nvCxnSpPr>
        <p:spPr>
          <a:xfrm flipH="1">
            <a:off x="5648325" y="1562100"/>
            <a:ext cx="67945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39" name="TextBox 13"/>
          <p:cNvSpPr txBox="1">
            <a:spLocks noChangeArrowheads="1"/>
          </p:cNvSpPr>
          <p:nvPr/>
        </p:nvSpPr>
        <p:spPr bwMode="auto">
          <a:xfrm>
            <a:off x="6196013" y="2093913"/>
            <a:ext cx="1203325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Feedback targets changed to decrease elongation decreased limit plasma</a:t>
            </a:r>
            <a:endParaRPr lang="en-US" sz="1200"/>
          </a:p>
        </p:txBody>
      </p:sp>
      <p:cxnSp>
        <p:nvCxnSpPr>
          <p:cNvPr id="82" name="Straight Arrow Connector 81"/>
          <p:cNvCxnSpPr>
            <a:stCxn id="25639" idx="3"/>
          </p:cNvCxnSpPr>
          <p:nvPr/>
        </p:nvCxnSpPr>
        <p:spPr>
          <a:xfrm flipV="1">
            <a:off x="7399338" y="2587625"/>
            <a:ext cx="277812" cy="3063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41" name="TextBox 13"/>
          <p:cNvSpPr txBox="1">
            <a:spLocks noChangeArrowheads="1"/>
          </p:cNvSpPr>
          <p:nvPr/>
        </p:nvSpPr>
        <p:spPr bwMode="auto">
          <a:xfrm>
            <a:off x="6099175" y="3852863"/>
            <a:ext cx="1201738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Plasma drifts slowly up (vertical control turned off to prevent excessive forces)</a:t>
            </a:r>
            <a:endParaRPr lang="en-US" sz="1200"/>
          </a:p>
        </p:txBody>
      </p:sp>
      <p:cxnSp>
        <p:nvCxnSpPr>
          <p:cNvPr id="92" name="Straight Arrow Connector 91"/>
          <p:cNvCxnSpPr>
            <a:stCxn id="25641" idx="3"/>
          </p:cNvCxnSpPr>
          <p:nvPr/>
        </p:nvCxnSpPr>
        <p:spPr>
          <a:xfrm flipV="1">
            <a:off x="7300913" y="4348163"/>
            <a:ext cx="279400" cy="412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5641" idx="1"/>
          </p:cNvCxnSpPr>
          <p:nvPr/>
        </p:nvCxnSpPr>
        <p:spPr>
          <a:xfrm flipH="1" flipV="1">
            <a:off x="5657850" y="4473575"/>
            <a:ext cx="441325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Conclusions and outlook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054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Improvements to vertical control helped achieve an operating space similar to NSTX, now at higher aspect ratio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However, NSTX-U typically operated at high l</a:t>
            </a:r>
            <a:r>
              <a:rPr lang="en-US" baseline="-25000" dirty="0" smtClean="0">
                <a:latin typeface="Arial" charset="0"/>
              </a:rPr>
              <a:t>i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Database of VDEs generated to assess elongation limits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Largest difficulty for vertical control was around time of diverting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Large oscillations seem to be initiated by motion near the time of diverting and sustained by kicks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Improvement to ISOFLUX removes need for algorithm transitions near time of diverting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Multi-threading of rtEFIT should improve reconstruction near time of diverting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Inner gap control will reduce overshoot and associate high growth rate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Oscillations sustained by growth rate and equilibrium dependent ‘kicks’</a:t>
            </a:r>
          </a:p>
          <a:p>
            <a:pPr lvl="2">
              <a:defRPr/>
            </a:pPr>
            <a:r>
              <a:rPr lang="en-US" dirty="0" smtClean="0">
                <a:latin typeface="Arial" charset="0"/>
              </a:rPr>
              <a:t>Modeling underway to find a suitable equilibrium that is less sensitive</a:t>
            </a:r>
          </a:p>
          <a:p>
            <a:pPr>
              <a:defRPr/>
            </a:pPr>
            <a:r>
              <a:rPr lang="en-US" dirty="0" smtClean="0">
                <a:latin typeface="Arial" charset="0"/>
              </a:rPr>
              <a:t>Model of growth rate and VDE probability planned for use in real-time VDE avoidance algorithm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Vertical control challenges during ramp-up often occurred near time of diverting and transitioning to H-mode</a:t>
            </a:r>
          </a:p>
        </p:txBody>
      </p:sp>
      <p:pic>
        <p:nvPicPr>
          <p:cNvPr id="27650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55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Placeholder 1"/>
          <p:cNvSpPr txBox="1">
            <a:spLocks/>
          </p:cNvSpPr>
          <p:nvPr/>
        </p:nvSpPr>
        <p:spPr bwMode="auto">
          <a:xfrm>
            <a:off x="0" y="173355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5720" rIns="4572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600">
                <a:solidFill>
                  <a:srgbClr val="336699"/>
                </a:solidFill>
                <a:cs typeface="Arial" charset="0"/>
              </a:rPr>
              <a:t>Improvements to vertical control system helped achieve elongation vs. l</a:t>
            </a:r>
            <a:r>
              <a:rPr lang="en-US" sz="2600" baseline="-25000">
                <a:solidFill>
                  <a:srgbClr val="336699"/>
                </a:solidFill>
                <a:cs typeface="Arial" charset="0"/>
              </a:rPr>
              <a:t>i</a:t>
            </a:r>
            <a:r>
              <a:rPr lang="en-US" sz="2600">
                <a:solidFill>
                  <a:srgbClr val="336699"/>
                </a:solidFill>
                <a:cs typeface="Arial" charset="0"/>
              </a:rPr>
              <a:t> at peak stored energy similar to NSTX at higher aspect ratio</a:t>
            </a:r>
          </a:p>
        </p:txBody>
      </p:sp>
      <p:pic>
        <p:nvPicPr>
          <p:cNvPr id="27652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914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itle Placeholder 1"/>
          <p:cNvSpPr txBox="1">
            <a:spLocks/>
          </p:cNvSpPr>
          <p:nvPr/>
        </p:nvSpPr>
        <p:spPr bwMode="auto">
          <a:xfrm>
            <a:off x="0" y="3670300"/>
            <a:ext cx="91440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45720" rIns="4572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3200">
                <a:solidFill>
                  <a:srgbClr val="336699"/>
                </a:solidFill>
                <a:cs typeface="Arial" charset="0"/>
              </a:rPr>
              <a:t>PCS upgrades and modeling work aim to avoid oscillations and VDEs in the next campaign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9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NSTX-U improves controllability and brings about new control requirements</a:t>
            </a:r>
            <a:endParaRPr lang="en-US" dirty="0">
              <a:latin typeface="Arial" charset="0"/>
            </a:endParaRPr>
          </a:p>
        </p:txBody>
      </p:sp>
      <p:cxnSp>
        <p:nvCxnSpPr>
          <p:cNvPr id="7172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58875"/>
            <a:ext cx="8763000" cy="30321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/>
              <a:t>New opportunities</a:t>
            </a:r>
            <a:r>
              <a:rPr lang="en-US" dirty="0" smtClean="0"/>
              <a:t> to use feedback control to optimize performance as a result of:</a:t>
            </a:r>
          </a:p>
          <a:p>
            <a:pPr lvl="1">
              <a:defRPr/>
            </a:pPr>
            <a:r>
              <a:rPr lang="en-US" dirty="0" smtClean="0"/>
              <a:t>Longer pulse length, increased </a:t>
            </a:r>
            <a:r>
              <a:rPr lang="en-US" dirty="0" err="1" smtClean="0"/>
              <a:t>toroidal</a:t>
            </a:r>
            <a:r>
              <a:rPr lang="en-US" dirty="0" smtClean="0"/>
              <a:t> field, increased heating and current drive</a:t>
            </a:r>
            <a:r>
              <a:rPr lang="en-US" b="1" dirty="0" smtClean="0"/>
              <a:t> </a:t>
            </a:r>
          </a:p>
          <a:p>
            <a:pPr>
              <a:defRPr/>
            </a:pPr>
            <a:r>
              <a:rPr lang="en-US" b="1" dirty="0" smtClean="0"/>
              <a:t>Advanced control </a:t>
            </a:r>
            <a:r>
              <a:rPr lang="en-US" dirty="0" smtClean="0"/>
              <a:t>will be </a:t>
            </a:r>
            <a:r>
              <a:rPr lang="en-US" b="1" dirty="0" smtClean="0"/>
              <a:t>necessary</a:t>
            </a:r>
            <a:r>
              <a:rPr lang="en-US" dirty="0" smtClean="0"/>
              <a:t> for achieving many operational goals, e.g.,</a:t>
            </a:r>
          </a:p>
          <a:p>
            <a:pPr lvl="1">
              <a:defRPr/>
            </a:pPr>
            <a:r>
              <a:rPr lang="en-US" dirty="0" smtClean="0"/>
              <a:t>Non-inductive scenarios, snowflake </a:t>
            </a:r>
            <a:r>
              <a:rPr lang="en-US" dirty="0" err="1" smtClean="0"/>
              <a:t>divertor</a:t>
            </a:r>
            <a:r>
              <a:rPr lang="en-US" dirty="0" smtClean="0"/>
              <a:t>, </a:t>
            </a:r>
            <a:r>
              <a:rPr lang="en-US" dirty="0"/>
              <a:t>r</a:t>
            </a:r>
            <a:r>
              <a:rPr lang="en-US" dirty="0" smtClean="0"/>
              <a:t>otation control, current profile control</a:t>
            </a:r>
          </a:p>
          <a:p>
            <a:pPr lvl="1">
              <a:defRPr/>
            </a:pPr>
            <a:endParaRPr lang="en-US" dirty="0"/>
          </a:p>
        </p:txBody>
      </p: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80963" y="1243013"/>
            <a:ext cx="8686800" cy="5072062"/>
            <a:chOff x="76200" y="1333114"/>
            <a:chExt cx="8686800" cy="5071593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2666999" y="4419600"/>
              <a:ext cx="3347509" cy="1905000"/>
            </a:xfrm>
            <a:prstGeom prst="homePlate">
              <a:avLst>
                <a:gd name="adj" fmla="val 657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Ins="0"/>
            <a:lstStyle/>
            <a:p>
              <a:pPr marL="225425" lvl="1" indent="-225425" eaLnBrk="0" hangingPunct="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kern="0" dirty="0">
                  <a:solidFill>
                    <a:schemeClr val="tx1"/>
                  </a:solidFill>
                  <a:latin typeface="Arial Narrow" pitchFamily="34" charset="0"/>
                </a:rPr>
                <a:t>2x higher CD efficiency from larger tangency radius R</a:t>
              </a:r>
              <a:r>
                <a:rPr lang="en-US" kern="0" baseline="-25000" dirty="0">
                  <a:solidFill>
                    <a:schemeClr val="tx1"/>
                  </a:solidFill>
                  <a:latin typeface="Arial Narrow" pitchFamily="34" charset="0"/>
                </a:rPr>
                <a:t>TAN</a:t>
              </a:r>
            </a:p>
            <a:p>
              <a:pPr marL="225425" indent="-225425" eaLnBrk="0" hangingPunct="0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kern="0" dirty="0">
                  <a:solidFill>
                    <a:schemeClr val="tx1"/>
                  </a:solidFill>
                  <a:latin typeface="Arial Narrow" pitchFamily="34" charset="0"/>
                </a:rPr>
                <a:t>100% non-inductive CD with core q(r) profile controllable by:</a:t>
              </a: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kern="0" dirty="0">
                  <a:solidFill>
                    <a:srgbClr val="336699"/>
                  </a:solidFill>
                  <a:latin typeface="Arial Narrow" pitchFamily="34" charset="0"/>
                </a:rPr>
                <a:t>NBI tangency radius</a:t>
              </a:r>
              <a:endParaRPr lang="en-US" sz="1600" kern="0" baseline="-25000" dirty="0">
                <a:solidFill>
                  <a:srgbClr val="336699"/>
                </a:solidFill>
                <a:latin typeface="Arial Narrow" pitchFamily="34" charset="0"/>
              </a:endParaRP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1600" kern="0" dirty="0">
                  <a:solidFill>
                    <a:srgbClr val="336699"/>
                  </a:solidFill>
                  <a:latin typeface="Arial Narrow" pitchFamily="34" charset="0"/>
                </a:rPr>
                <a:t>Plasma density, position</a:t>
              </a:r>
            </a:p>
            <a:p>
              <a:pPr marL="338138" lvl="1" indent="-112713" eaLnBrk="0" hangingPunct="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sz="1600" kern="0" dirty="0">
                <a:solidFill>
                  <a:schemeClr val="accent2"/>
                </a:solidFill>
                <a:latin typeface="Arial Narrow" pitchFamily="34" charset="0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kern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grpSp>
          <p:nvGrpSpPr>
            <p:cNvPr id="7190" name="Group 66"/>
            <p:cNvGrpSpPr>
              <a:grpSpLocks/>
            </p:cNvGrpSpPr>
            <p:nvPr/>
          </p:nvGrpSpPr>
          <p:grpSpPr bwMode="auto">
            <a:xfrm>
              <a:off x="76200" y="4260850"/>
              <a:ext cx="2530475" cy="2143857"/>
              <a:chOff x="137160" y="3962400"/>
              <a:chExt cx="2529840" cy="2143859"/>
            </a:xfrm>
          </p:grpSpPr>
          <p:pic>
            <p:nvPicPr>
              <p:cNvPr id="7193" name="Picture 47" descr="NBI_upgrade_topview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232801" y="3962400"/>
                <a:ext cx="2209408" cy="2102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94" name="Text Box 48"/>
              <p:cNvSpPr txBox="1">
                <a:spLocks noChangeArrowheads="1"/>
              </p:cNvSpPr>
              <p:nvPr/>
            </p:nvSpPr>
            <p:spPr bwMode="auto">
              <a:xfrm>
                <a:off x="1310641" y="5757446"/>
                <a:ext cx="1356359" cy="3488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9144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000">
                    <a:solidFill>
                      <a:srgbClr val="920000"/>
                    </a:solidFill>
                    <a:latin typeface="Arial Narrow" charset="0"/>
                  </a:rPr>
                  <a:t> New 2</a:t>
                </a:r>
                <a:r>
                  <a:rPr lang="en-US" sz="2000" baseline="30000">
                    <a:solidFill>
                      <a:srgbClr val="920000"/>
                    </a:solidFill>
                    <a:latin typeface="Arial Narrow" charset="0"/>
                  </a:rPr>
                  <a:t>nd</a:t>
                </a:r>
                <a:r>
                  <a:rPr lang="en-US" sz="2000">
                    <a:solidFill>
                      <a:srgbClr val="920000"/>
                    </a:solidFill>
                    <a:latin typeface="Arial Narrow" charset="0"/>
                  </a:rPr>
                  <a:t> NBI</a:t>
                </a:r>
              </a:p>
            </p:txBody>
          </p:sp>
          <p:sp>
            <p:nvSpPr>
              <p:cNvPr id="7195" name="Text Box 51"/>
              <p:cNvSpPr txBox="1">
                <a:spLocks noChangeArrowheads="1"/>
              </p:cNvSpPr>
              <p:nvPr/>
            </p:nvSpPr>
            <p:spPr bwMode="auto">
              <a:xfrm>
                <a:off x="137160" y="5760720"/>
                <a:ext cx="1158240" cy="341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91440" rIns="0" bIns="27432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800">
                    <a:latin typeface="Arial Narrow" charset="0"/>
                    <a:cs typeface="Helvetica" charset="0"/>
                  </a:rPr>
                  <a:t>Present NBI</a:t>
                </a:r>
              </a:p>
            </p:txBody>
          </p:sp>
        </p:grpSp>
        <p:grpSp>
          <p:nvGrpSpPr>
            <p:cNvPr id="14" name="Group 36"/>
            <p:cNvGrpSpPr/>
            <p:nvPr/>
          </p:nvGrpSpPr>
          <p:grpSpPr bwMode="auto">
            <a:xfrm>
              <a:off x="6662497" y="1333114"/>
              <a:ext cx="804863" cy="3775037"/>
              <a:chOff x="5818188" y="405355"/>
              <a:chExt cx="825500" cy="3930108"/>
            </a:xfrm>
            <a:solidFill>
              <a:schemeClr val="bg1"/>
            </a:solidFill>
          </p:grpSpPr>
          <p:grpSp>
            <p:nvGrpSpPr>
              <p:cNvPr id="16" name="Group 11"/>
              <p:cNvGrpSpPr>
                <a:grpSpLocks/>
              </p:cNvGrpSpPr>
              <p:nvPr/>
            </p:nvGrpSpPr>
            <p:grpSpPr bwMode="auto">
              <a:xfrm>
                <a:off x="5818188" y="3756025"/>
                <a:ext cx="825500" cy="579438"/>
                <a:chOff x="3739" y="3074"/>
                <a:chExt cx="371" cy="230"/>
              </a:xfrm>
              <a:grpFill/>
            </p:grpSpPr>
            <p:sp>
              <p:nvSpPr>
                <p:cNvPr id="24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5" name="Rectangle 13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600">
                    <a:latin typeface="Helvetica" charset="0"/>
                    <a:cs typeface="Arial" charset="0"/>
                  </a:endParaRPr>
                </a:p>
              </p:txBody>
            </p: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5867432" y="405355"/>
                <a:ext cx="236539" cy="384616"/>
                <a:chOff x="3115" y="2129"/>
                <a:chExt cx="149" cy="384616"/>
              </a:xfrm>
              <a:grpFill/>
            </p:grpSpPr>
            <p:sp>
              <p:nvSpPr>
                <p:cNvPr id="19" name="Rectangle 16"/>
                <p:cNvSpPr>
                  <a:spLocks noChangeArrowheads="1"/>
                </p:cNvSpPr>
                <p:nvPr/>
              </p:nvSpPr>
              <p:spPr bwMode="auto">
                <a:xfrm>
                  <a:off x="3115" y="2129"/>
                  <a:ext cx="0" cy="3845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2400" dirty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0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5" y="2183"/>
                  <a:ext cx="0" cy="38456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2400" dirty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8" y="2129"/>
                  <a:ext cx="0" cy="1762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1100" dirty="0">
                      <a:latin typeface="Arial" pitchFamily="34" charset="0"/>
                      <a:cs typeface="Arial" charset="0"/>
                    </a:rPr>
                    <a:t> </a:t>
                  </a:r>
                  <a:endParaRPr lang="en-US" sz="2400" dirty="0">
                    <a:latin typeface="Helvetica" charset="0"/>
                    <a:cs typeface="Arial" charset="0"/>
                  </a:endParaRPr>
                </a:p>
              </p:txBody>
            </p:sp>
            <p:sp>
              <p:nvSpPr>
                <p:cNvPr id="22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4" y="2129"/>
                  <a:ext cx="0" cy="38450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en-US" sz="2400" dirty="0">
                    <a:latin typeface="Helvetica" charset="0"/>
                    <a:cs typeface="Arial" charset="0"/>
                  </a:endParaRPr>
                </a:p>
              </p:txBody>
            </p:sp>
          </p:grpSp>
        </p:grpSp>
        <p:sp>
          <p:nvSpPr>
            <p:cNvPr id="7192" name="Rectangle 14"/>
            <p:cNvSpPr>
              <a:spLocks noChangeArrowheads="1"/>
            </p:cNvSpPr>
            <p:nvPr/>
          </p:nvSpPr>
          <p:spPr bwMode="auto">
            <a:xfrm>
              <a:off x="6629400" y="3962400"/>
              <a:ext cx="2133600" cy="381000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</a:pPr>
              <a:endParaRPr lang="en-US" sz="1200" b="1" i="1">
                <a:solidFill>
                  <a:srgbClr val="1822CD"/>
                </a:solidFill>
                <a:latin typeface="Helvetica" charset="0"/>
              </a:endParaRPr>
            </a:p>
          </p:txBody>
        </p:sp>
      </p:grpSp>
      <p:grpSp>
        <p:nvGrpSpPr>
          <p:cNvPr id="7178" name="Group 28"/>
          <p:cNvGrpSpPr>
            <a:grpSpLocks/>
          </p:cNvGrpSpPr>
          <p:nvPr/>
        </p:nvGrpSpPr>
        <p:grpSpPr bwMode="auto">
          <a:xfrm>
            <a:off x="6096000" y="4070350"/>
            <a:ext cx="2971800" cy="2487613"/>
            <a:chOff x="6096000" y="4039224"/>
            <a:chExt cx="2971800" cy="2488576"/>
          </a:xfrm>
        </p:grpSpPr>
        <p:pic>
          <p:nvPicPr>
            <p:cNvPr id="7181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039224"/>
              <a:ext cx="2971800" cy="248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8153400" y="5409767"/>
              <a:ext cx="892175" cy="744825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1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R</a:t>
              </a:r>
              <a:r>
                <a:rPr lang="en-US" sz="1100" baseline="-25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TAN </a:t>
              </a:r>
              <a:r>
                <a:rPr lang="en-US" sz="11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[cm]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baseline="30000" dirty="0">
                  <a:solidFill>
                    <a:srgbClr val="009999"/>
                  </a:solidFill>
                  <a:latin typeface="Arial Narrow" pitchFamily="34" charset="0"/>
                  <a:cs typeface="Arial" charset="0"/>
                </a:rPr>
                <a:t>__________________ 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dirty="0">
                  <a:latin typeface="Arial Narrow" pitchFamily="34" charset="0"/>
                  <a:cs typeface="Arial" charset="0"/>
                </a:rPr>
                <a:t> 50,  60, 70, 130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dirty="0">
                  <a:solidFill>
                    <a:srgbClr val="FF0000"/>
                  </a:solidFill>
                  <a:latin typeface="Arial Narrow" pitchFamily="34" charset="0"/>
                  <a:cs typeface="Arial" charset="0"/>
                </a:rPr>
                <a:t> 60,  70,120,130</a:t>
              </a:r>
            </a:p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050" dirty="0">
                  <a:solidFill>
                    <a:schemeClr val="accent2"/>
                  </a:solidFill>
                  <a:latin typeface="Arial Narrow" pitchFamily="34" charset="0"/>
                  <a:cs typeface="Arial" charset="0"/>
                </a:rPr>
                <a:t>70,110,120,130</a:t>
              </a:r>
            </a:p>
          </p:txBody>
        </p:sp>
        <p:grpSp>
          <p:nvGrpSpPr>
            <p:cNvPr id="32" name="Group 11"/>
            <p:cNvGrpSpPr>
              <a:grpSpLocks/>
            </p:cNvGrpSpPr>
            <p:nvPr/>
          </p:nvGrpSpPr>
          <p:grpSpPr bwMode="auto">
            <a:xfrm>
              <a:off x="6662495" y="4551576"/>
              <a:ext cx="804863" cy="556575"/>
              <a:chOff x="3739" y="3074"/>
              <a:chExt cx="371" cy="230"/>
            </a:xfrm>
            <a:solidFill>
              <a:schemeClr val="bg1"/>
            </a:solidFill>
          </p:grpSpPr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3739" y="3074"/>
                <a:ext cx="371" cy="2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en-US" sz="1600">
                  <a:latin typeface="Helvetica" charset="0"/>
                  <a:cs typeface="Arial" charset="0"/>
                </a:endParaRPr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3739" y="3074"/>
                <a:ext cx="371" cy="230"/>
              </a:xfrm>
              <a:prstGeom prst="rect">
                <a:avLst/>
              </a:prstGeom>
              <a:grpFill/>
              <a:ln w="6350" cap="rnd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en-US" sz="1600">
                  <a:latin typeface="Helvetica" charset="0"/>
                  <a:cs typeface="Arial" charset="0"/>
                </a:endParaRPr>
              </a:p>
            </p:txBody>
          </p:sp>
        </p:grpSp>
        <p:sp>
          <p:nvSpPr>
            <p:cNvPr id="7184" name="Freeform 15"/>
            <p:cNvSpPr>
              <a:spLocks noEditPoints="1"/>
            </p:cNvSpPr>
            <p:nvPr/>
          </p:nvSpPr>
          <p:spPr bwMode="auto">
            <a:xfrm>
              <a:off x="6739886" y="5031908"/>
              <a:ext cx="212050" cy="24398"/>
            </a:xfrm>
            <a:custGeom>
              <a:avLst/>
              <a:gdLst>
                <a:gd name="T0" fmla="*/ 0 w 98"/>
                <a:gd name="T1" fmla="*/ 0 h 9"/>
                <a:gd name="T2" fmla="*/ 2147483647 w 98"/>
                <a:gd name="T3" fmla="*/ 0 h 9"/>
                <a:gd name="T4" fmla="*/ 2147483647 w 98"/>
                <a:gd name="T5" fmla="*/ 2147483647 h 9"/>
                <a:gd name="T6" fmla="*/ 0 w 98"/>
                <a:gd name="T7" fmla="*/ 2147483647 h 9"/>
                <a:gd name="T8" fmla="*/ 0 w 98"/>
                <a:gd name="T9" fmla="*/ 0 h 9"/>
                <a:gd name="T10" fmla="*/ 2147483647 w 98"/>
                <a:gd name="T11" fmla="*/ 0 h 9"/>
                <a:gd name="T12" fmla="*/ 2147483647 w 98"/>
                <a:gd name="T13" fmla="*/ 0 h 9"/>
                <a:gd name="T14" fmla="*/ 2147483647 w 98"/>
                <a:gd name="T15" fmla="*/ 2147483647 h 9"/>
                <a:gd name="T16" fmla="*/ 2147483647 w 98"/>
                <a:gd name="T17" fmla="*/ 2147483647 h 9"/>
                <a:gd name="T18" fmla="*/ 2147483647 w 98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8"/>
                <a:gd name="T31" fmla="*/ 0 h 9"/>
                <a:gd name="T32" fmla="*/ 98 w 9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8" h="9">
                  <a:moveTo>
                    <a:pt x="0" y="0"/>
                  </a:move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  <a:moveTo>
                    <a:pt x="62" y="0"/>
                  </a:moveTo>
                  <a:lnTo>
                    <a:pt x="98" y="0"/>
                  </a:lnTo>
                  <a:lnTo>
                    <a:pt x="98" y="9"/>
                  </a:lnTo>
                  <a:lnTo>
                    <a:pt x="62" y="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7059613" y="4801519"/>
              <a:ext cx="255587" cy="15563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0.95</a:t>
              </a:r>
              <a:endParaRPr lang="en-US" sz="2000" dirty="0">
                <a:latin typeface="Helvetica" charset="0"/>
                <a:cs typeface="Arial" charset="0"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7058025" y="4974624"/>
              <a:ext cx="257175" cy="1540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 pitchFamily="34" charset="0"/>
                  <a:cs typeface="Arial" charset="0"/>
                </a:rPr>
                <a:t>0.72</a:t>
              </a:r>
              <a:endParaRPr lang="en-US" sz="2000" dirty="0">
                <a:latin typeface="Helvetica" charset="0"/>
                <a:cs typeface="Arial" charset="0"/>
              </a:endParaRPr>
            </a:p>
          </p:txBody>
        </p:sp>
      </p:grpSp>
      <p:cxnSp>
        <p:nvCxnSpPr>
          <p:cNvPr id="7179" name="Straight Connector 3"/>
          <p:cNvCxnSpPr>
            <a:cxnSpLocks noChangeShapeType="1"/>
          </p:cNvCxnSpPr>
          <p:nvPr/>
        </p:nvCxnSpPr>
        <p:spPr bwMode="auto">
          <a:xfrm>
            <a:off x="6737350" y="5000625"/>
            <a:ext cx="212725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0" name="TextBox 6"/>
          <p:cNvSpPr txBox="1">
            <a:spLocks noChangeArrowheads="1"/>
          </p:cNvSpPr>
          <p:nvPr/>
        </p:nvSpPr>
        <p:spPr bwMode="auto">
          <a:xfrm>
            <a:off x="6629400" y="4572000"/>
            <a:ext cx="44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</a:t>
            </a:r>
            <a:r>
              <a:rPr lang="en-US" sz="1800" baseline="-25000"/>
              <a:t>GW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Additional voltage differences improve estimation of vertical position </a:t>
            </a:r>
            <a:endParaRPr lang="en-US" dirty="0"/>
          </a:p>
        </p:txBody>
      </p:sp>
      <p:pic>
        <p:nvPicPr>
          <p:cNvPr id="9218" name="Picture 5" descr="bdys_sensor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2766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fitcompar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2400"/>
            <a:ext cx="5181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3581400" y="990600"/>
            <a:ext cx="5562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~60 NSTX-U equilibria generated with ISOLVER free boundary code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Flux loop weights determined by least squares fit to IpZp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/>
              <a:t>Optimal weights will be established based on EFIT reconstructions of experimental discharges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Kalman</a:t>
            </a:r>
            <a:r>
              <a:rPr lang="en-US" dirty="0" smtClean="0"/>
              <a:t> filtering used to improve noisy, low signal-to-noise flux differences</a:t>
            </a:r>
            <a:endParaRPr lang="en-US" dirty="0"/>
          </a:p>
        </p:txBody>
      </p:sp>
      <p:pic>
        <p:nvPicPr>
          <p:cNvPr id="10242" name="Picture 3" descr="Kalman_result2030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1341438"/>
            <a:ext cx="601980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3886200" cy="53340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Voltage differences are hardware differenced, but flux loops are differenced in software</a:t>
            </a:r>
          </a:p>
          <a:p>
            <a:pPr>
              <a:defRPr/>
            </a:pPr>
            <a:r>
              <a:rPr lang="en-US" dirty="0" smtClean="0"/>
              <a:t>For small plasma motion, the differences are near the digitizer resolution</a:t>
            </a:r>
          </a:p>
          <a:p>
            <a:pPr>
              <a:defRPr/>
            </a:pPr>
            <a:r>
              <a:rPr lang="en-US" dirty="0" smtClean="0"/>
              <a:t>Could integrate voltages digitally in PCS, but would miss fast transients</a:t>
            </a:r>
          </a:p>
          <a:p>
            <a:pPr>
              <a:defRPr/>
            </a:pPr>
            <a:r>
              <a:rPr lang="en-US" dirty="0" err="1" smtClean="0"/>
              <a:t>Kalman</a:t>
            </a:r>
            <a:r>
              <a:rPr lang="en-US" dirty="0" smtClean="0"/>
              <a:t> filter weights integrated voltages and noisy measurements to obtain a smoothed estimate of the flux difference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Notch and median filtering added to remove power supply ripple and MHD events</a:t>
            </a:r>
            <a:endParaRPr lang="en-US" dirty="0"/>
          </a:p>
        </p:txBody>
      </p:sp>
      <p:pic>
        <p:nvPicPr>
          <p:cNvPr id="11266" name="Picture 5" descr="Median_result203023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"/>
          <a:stretch>
            <a:fillRect/>
          </a:stretch>
        </p:blipFill>
        <p:spPr bwMode="auto">
          <a:xfrm>
            <a:off x="4343400" y="2755900"/>
            <a:ext cx="51054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otch_result2030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r="7196"/>
          <a:stretch>
            <a:fillRect/>
          </a:stretch>
        </p:blipFill>
        <p:spPr bwMode="auto">
          <a:xfrm>
            <a:off x="-273050" y="1058863"/>
            <a:ext cx="4887913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724400" y="1219200"/>
            <a:ext cx="44196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Notch at ~360Hz and ~720Hz removes power supply ripple and harmonic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48200" y="4572000"/>
            <a:ext cx="6096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05200" y="19050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52400" y="5029200"/>
            <a:ext cx="45720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Median filter removes noise spikes on sensors caused by MHD events during ramp-up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600" dirty="0"/>
              <a:t>Database of achieved elongation at time of maximum stored </a:t>
            </a:r>
            <a:r>
              <a:rPr lang="en-US" sz="2600" dirty="0" smtClean="0"/>
              <a:t>energy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600" dirty="0"/>
          </a:p>
          <a:p>
            <a:pPr>
              <a:defRPr/>
            </a:pPr>
            <a:r>
              <a:rPr lang="en-US" sz="2600" dirty="0" smtClean="0"/>
              <a:t>1</a:t>
            </a: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6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/>
              <a:t>Extended NSTX trends to higher internal inductance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/>
              <a:t>Similar elongation at mid-range internal inductance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600" dirty="0" smtClean="0"/>
              <a:t>Occasionally reached higher elongation, low li space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Arial" charset="0"/>
              </a:rPr>
              <a:t>At time of maximum stored energy, NSTX-U operated in elongation vs. li space similar to NSTX</a:t>
            </a:r>
          </a:p>
        </p:txBody>
      </p:sp>
      <p:pic>
        <p:nvPicPr>
          <p:cNvPr id="12291" name="Picture 3" descr="kappa_li_maxw_ns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855788"/>
            <a:ext cx="398145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appa_li_maxw_nstx_nstxu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/>
          <a:stretch/>
        </p:blipFill>
        <p:spPr bwMode="auto">
          <a:xfrm>
            <a:off x="4217990" y="1914525"/>
            <a:ext cx="3660773" cy="3022600"/>
          </a:xfrm>
          <a:prstGeom prst="borderCallout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7681913" y="3133725"/>
            <a:ext cx="458787" cy="328613"/>
          </a:xfrm>
          <a:prstGeom prst="borderCallout1">
            <a:avLst>
              <a:gd name="adj1" fmla="val 18750"/>
              <a:gd name="adj2" fmla="val -8333"/>
              <a:gd name="adj3" fmla="val 131945"/>
              <a:gd name="adj4" fmla="val -74154"/>
            </a:avLst>
          </a:prstGeom>
          <a:solidFill>
            <a:schemeClr val="tx1">
              <a:alpha val="43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6656388" y="2901950"/>
            <a:ext cx="458787" cy="330200"/>
          </a:xfrm>
          <a:prstGeom prst="borderCallout1">
            <a:avLst>
              <a:gd name="adj1" fmla="val 18750"/>
              <a:gd name="adj2" fmla="val -8333"/>
              <a:gd name="adj3" fmla="val 131945"/>
              <a:gd name="adj4" fmla="val -74154"/>
            </a:avLst>
          </a:prstGeom>
          <a:solidFill>
            <a:schemeClr val="tx1">
              <a:alpha val="43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081588" y="3684588"/>
            <a:ext cx="458787" cy="330200"/>
          </a:xfrm>
          <a:prstGeom prst="borderCallout1">
            <a:avLst>
              <a:gd name="adj1" fmla="val -131250"/>
              <a:gd name="adj2" fmla="val 146893"/>
              <a:gd name="adj3" fmla="val 20834"/>
              <a:gd name="adj4" fmla="val 122861"/>
            </a:avLst>
          </a:prstGeom>
          <a:solidFill>
            <a:schemeClr val="tx1">
              <a:alpha val="43000"/>
            </a:schemeClr>
          </a:solidFill>
          <a:ln w="190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latin typeface="Arial" charset="0"/>
              </a:rPr>
              <a:t>Comparing all EFIT01 slices for NSTX and NSTX-U: operated along similar paths, but NSTX achieved high elongation early</a:t>
            </a:r>
          </a:p>
        </p:txBody>
      </p:sp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1663700" y="1668463"/>
            <a:ext cx="5803900" cy="4884737"/>
            <a:chOff x="0" y="228615"/>
            <a:chExt cx="5499735" cy="4629135"/>
          </a:xfrm>
        </p:grpSpPr>
        <p:pic>
          <p:nvPicPr>
            <p:cNvPr id="13337" name="Picture 8" descr="Macintosh HD:Users:mboyer:Google Drive:PycharmProjects:vertical_control_analysis:latex:Figures:kappa_li_efit_hist_allNST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15"/>
              <a:ext cx="5486400" cy="216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6" descr="Macintosh HD:Users:mboyer:Google Drive:PycharmProjects:vertical_control_analysis:latex:Figures:kappa_li_efit_hist_allNSTX_early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" y="2694940"/>
              <a:ext cx="5486400" cy="216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0" y="990600"/>
            <a:ext cx="5045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Log scale histogram of all EFIT01 slices</a:t>
            </a: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-39688" y="3897313"/>
            <a:ext cx="62642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Log scale histogram of all EFIT01 slices for t&lt;0.3s</a:t>
            </a:r>
          </a:p>
        </p:txBody>
      </p: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76200" y="1447800"/>
            <a:ext cx="17526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High-l</a:t>
            </a:r>
            <a:r>
              <a:rPr lang="en-US" sz="1400" b="1" baseline="-25000"/>
              <a:t>i</a:t>
            </a:r>
            <a:r>
              <a:rPr lang="en-US" sz="1400" b="1"/>
              <a:t> L-mode fiducial used in commissioning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7391400" y="1295400"/>
            <a:ext cx="1600200" cy="523875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Typical NSTX low-l</a:t>
            </a:r>
            <a:r>
              <a:rPr lang="en-US" sz="1400" b="1" baseline="-25000"/>
              <a:t>i</a:t>
            </a:r>
            <a:r>
              <a:rPr lang="en-US" sz="1400" b="1"/>
              <a:t> H-mode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7467600" y="4572000"/>
            <a:ext cx="16002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NSTX reached final elongation and l</a:t>
            </a:r>
            <a:r>
              <a:rPr lang="en-US" sz="1400" b="1" baseline="-25000"/>
              <a:t>i</a:t>
            </a:r>
            <a:r>
              <a:rPr lang="en-US" sz="1400" b="1"/>
              <a:t> early on</a:t>
            </a: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76200" y="4694238"/>
            <a:ext cx="1600200" cy="954087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NSTX-U typically had low l</a:t>
            </a:r>
            <a:r>
              <a:rPr lang="en-US" sz="1400" b="1" baseline="-25000"/>
              <a:t>i</a:t>
            </a:r>
            <a:r>
              <a:rPr lang="en-US" sz="1400" b="1"/>
              <a:t> early, but low elongation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486400" y="1524000"/>
            <a:ext cx="1752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5237163" y="2308225"/>
            <a:ext cx="858837" cy="760413"/>
          </a:xfrm>
          <a:custGeom>
            <a:avLst/>
            <a:gdLst>
              <a:gd name="connsiteX0" fmla="*/ 0 w 924560"/>
              <a:gd name="connsiteY0" fmla="*/ 0 h 863600"/>
              <a:gd name="connsiteX1" fmla="*/ 345440 w 924560"/>
              <a:gd name="connsiteY1" fmla="*/ 518160 h 863600"/>
              <a:gd name="connsiteX2" fmla="*/ 924560 w 924560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560" h="863600">
                <a:moveTo>
                  <a:pt x="0" y="0"/>
                </a:moveTo>
                <a:cubicBezTo>
                  <a:pt x="95673" y="187113"/>
                  <a:pt x="191347" y="374227"/>
                  <a:pt x="345440" y="518160"/>
                </a:cubicBezTo>
                <a:cubicBezTo>
                  <a:pt x="499533" y="662093"/>
                  <a:pt x="745067" y="807720"/>
                  <a:pt x="924560" y="863600"/>
                </a:cubicBezTo>
              </a:path>
            </a:pathLst>
          </a:cu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3" name="TextBox 6"/>
          <p:cNvSpPr txBox="1">
            <a:spLocks noChangeArrowheads="1"/>
          </p:cNvSpPr>
          <p:nvPr/>
        </p:nvSpPr>
        <p:spPr bwMode="auto">
          <a:xfrm>
            <a:off x="7462838" y="2301875"/>
            <a:ext cx="1600200" cy="9540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Most frequent NSTX operation along these lines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57838" y="2447925"/>
            <a:ext cx="1849437" cy="2397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5" name="TextBox 6"/>
          <p:cNvSpPr txBox="1">
            <a:spLocks noChangeArrowheads="1"/>
          </p:cNvSpPr>
          <p:nvPr/>
        </p:nvSpPr>
        <p:spPr bwMode="auto">
          <a:xfrm>
            <a:off x="106363" y="3013075"/>
            <a:ext cx="1600200" cy="5222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Continued NSTX trend at higher l</a:t>
            </a:r>
            <a:r>
              <a:rPr lang="en-US" sz="1400" b="1" baseline="-25000"/>
              <a:t>i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1909763" y="1676400"/>
            <a:ext cx="1473200" cy="1320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717675" y="3140075"/>
            <a:ext cx="1411288" cy="254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229225" y="2298700"/>
            <a:ext cx="17463" cy="104775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2405063" y="2312988"/>
            <a:ext cx="858837" cy="758825"/>
          </a:xfrm>
          <a:custGeom>
            <a:avLst/>
            <a:gdLst>
              <a:gd name="connsiteX0" fmla="*/ 0 w 924560"/>
              <a:gd name="connsiteY0" fmla="*/ 0 h 863600"/>
              <a:gd name="connsiteX1" fmla="*/ 345440 w 924560"/>
              <a:gd name="connsiteY1" fmla="*/ 518160 h 863600"/>
              <a:gd name="connsiteX2" fmla="*/ 924560 w 924560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560" h="863600">
                <a:moveTo>
                  <a:pt x="0" y="0"/>
                </a:moveTo>
                <a:cubicBezTo>
                  <a:pt x="95673" y="187113"/>
                  <a:pt x="191347" y="374227"/>
                  <a:pt x="345440" y="518160"/>
                </a:cubicBezTo>
                <a:cubicBezTo>
                  <a:pt x="499533" y="662093"/>
                  <a:pt x="745067" y="807720"/>
                  <a:pt x="924560" y="863600"/>
                </a:cubicBezTo>
              </a:path>
            </a:pathLst>
          </a:cu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2397125" y="2303463"/>
            <a:ext cx="17463" cy="1047750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420938" y="4916488"/>
            <a:ext cx="858837" cy="758825"/>
          </a:xfrm>
          <a:custGeom>
            <a:avLst/>
            <a:gdLst>
              <a:gd name="connsiteX0" fmla="*/ 0 w 924560"/>
              <a:gd name="connsiteY0" fmla="*/ 0 h 863600"/>
              <a:gd name="connsiteX1" fmla="*/ 345440 w 924560"/>
              <a:gd name="connsiteY1" fmla="*/ 518160 h 863600"/>
              <a:gd name="connsiteX2" fmla="*/ 924560 w 924560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560" h="863600">
                <a:moveTo>
                  <a:pt x="0" y="0"/>
                </a:moveTo>
                <a:cubicBezTo>
                  <a:pt x="95673" y="187113"/>
                  <a:pt x="191347" y="374227"/>
                  <a:pt x="345440" y="518160"/>
                </a:cubicBezTo>
                <a:cubicBezTo>
                  <a:pt x="499533" y="662093"/>
                  <a:pt x="745067" y="807720"/>
                  <a:pt x="924560" y="863600"/>
                </a:cubicBezTo>
              </a:path>
            </a:pathLst>
          </a:cu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2413000" y="4906963"/>
            <a:ext cx="17463" cy="1047750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/>
          <p:cNvSpPr/>
          <p:nvPr/>
        </p:nvSpPr>
        <p:spPr>
          <a:xfrm>
            <a:off x="5253038" y="4916488"/>
            <a:ext cx="857250" cy="758825"/>
          </a:xfrm>
          <a:custGeom>
            <a:avLst/>
            <a:gdLst>
              <a:gd name="connsiteX0" fmla="*/ 0 w 924560"/>
              <a:gd name="connsiteY0" fmla="*/ 0 h 863600"/>
              <a:gd name="connsiteX1" fmla="*/ 345440 w 924560"/>
              <a:gd name="connsiteY1" fmla="*/ 518160 h 863600"/>
              <a:gd name="connsiteX2" fmla="*/ 924560 w 924560"/>
              <a:gd name="connsiteY2" fmla="*/ 86360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560" h="863600">
                <a:moveTo>
                  <a:pt x="0" y="0"/>
                </a:moveTo>
                <a:cubicBezTo>
                  <a:pt x="95673" y="187113"/>
                  <a:pt x="191347" y="374227"/>
                  <a:pt x="345440" y="518160"/>
                </a:cubicBezTo>
                <a:cubicBezTo>
                  <a:pt x="499533" y="662093"/>
                  <a:pt x="745067" y="807720"/>
                  <a:pt x="924560" y="863600"/>
                </a:cubicBezTo>
              </a:path>
            </a:pathLst>
          </a:cu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5243513" y="4906963"/>
            <a:ext cx="19050" cy="104775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38400" y="2846388"/>
            <a:ext cx="323850" cy="481012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2433638" y="5483225"/>
            <a:ext cx="323850" cy="4826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>
                <a:latin typeface="Arial" charset="0"/>
              </a:rPr>
              <a:t>Longest NSTX H-mode shots occurred at low li and high elongation; NSTX-U exceeded these shots in L-mode despite operating at high li, low elongation</a:t>
            </a:r>
          </a:p>
        </p:txBody>
      </p:sp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1676400" y="1371600"/>
            <a:ext cx="5867400" cy="5029200"/>
            <a:chOff x="0" y="25403"/>
            <a:chExt cx="5492750" cy="4850127"/>
          </a:xfrm>
        </p:grpSpPr>
        <p:pic>
          <p:nvPicPr>
            <p:cNvPr id="14357" name="Picture 8" descr="Macintosh HD:Users:mboyer:Google Drive:PycharmProjects:vertical_control_analysis:latex:Figures:li_time_efit_hist_allNSTX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403"/>
              <a:ext cx="5486400" cy="216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6" descr="Macintosh HD:Users:mboyer:Google Drive:PycharmProjects:vertical_control_analysis:latex:Figures:time_kappa_efit_hist_allNSTX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2712720"/>
              <a:ext cx="5486400" cy="216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0" y="990600"/>
            <a:ext cx="669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Log scale histogram of l</a:t>
            </a:r>
            <a:r>
              <a:rPr lang="en-US" sz="2000" b="1" baseline="-25000"/>
              <a:t>i</a:t>
            </a:r>
            <a:r>
              <a:rPr lang="en-US" sz="2000" b="1"/>
              <a:t> vs. time for all EFIT01 slices</a:t>
            </a: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-4763" y="3638550"/>
            <a:ext cx="785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/>
              <a:t>Log scale histogram of elongation vs. time for all EFIT01 slices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600200" cy="9540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l</a:t>
            </a:r>
            <a:r>
              <a:rPr lang="en-US" sz="1400" b="1" baseline="-25000"/>
              <a:t>i</a:t>
            </a:r>
            <a:r>
              <a:rPr lang="en-US" sz="1400" b="1"/>
              <a:t> ramp rate in L-mode is similar for NSTX-U and NSTX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7467600" y="2346325"/>
            <a:ext cx="1600200" cy="1384300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Longest NSTX pulse lengths occur at low l</a:t>
            </a:r>
            <a:r>
              <a:rPr lang="en-US" sz="1400" b="1" baseline="-25000"/>
              <a:t>i,</a:t>
            </a:r>
          </a:p>
          <a:p>
            <a:pPr eaLnBrk="1" hangingPunct="1"/>
            <a:r>
              <a:rPr lang="en-US" sz="1400" b="1"/>
              <a:t>maintained by higher H-mode temperature</a:t>
            </a: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25400" y="1524000"/>
            <a:ext cx="1651000" cy="9540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NSTX-U achieved pulse lengths far exceeding NSTX even at high l</a:t>
            </a:r>
            <a:r>
              <a:rPr lang="en-US" sz="1400" b="1" baseline="-25000"/>
              <a:t>i</a:t>
            </a:r>
          </a:p>
        </p:txBody>
      </p:sp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76200" y="4038600"/>
            <a:ext cx="1651000" cy="9540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NSTX-U elongation low early, ramped toward target</a:t>
            </a:r>
          </a:p>
        </p:txBody>
      </p:sp>
      <p:sp>
        <p:nvSpPr>
          <p:cNvPr id="14345" name="TextBox 6"/>
          <p:cNvSpPr txBox="1">
            <a:spLocks noChangeArrowheads="1"/>
          </p:cNvSpPr>
          <p:nvPr/>
        </p:nvSpPr>
        <p:spPr bwMode="auto">
          <a:xfrm>
            <a:off x="76200" y="5334000"/>
            <a:ext cx="1752600" cy="7381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κ reduced in L-mode for vertical stability at high l</a:t>
            </a:r>
            <a:r>
              <a:rPr lang="en-US" sz="1400" b="1" baseline="-25000"/>
              <a:t>i</a:t>
            </a:r>
          </a:p>
        </p:txBody>
      </p:sp>
      <p:sp>
        <p:nvSpPr>
          <p:cNvPr id="14346" name="TextBox 6"/>
          <p:cNvSpPr txBox="1">
            <a:spLocks noChangeArrowheads="1"/>
          </p:cNvSpPr>
          <p:nvPr/>
        </p:nvSpPr>
        <p:spPr bwMode="auto">
          <a:xfrm>
            <a:off x="7467600" y="4343400"/>
            <a:ext cx="1651000" cy="1169988"/>
          </a:xfrm>
          <a:prstGeom prst="rect">
            <a:avLst/>
          </a:prstGeom>
          <a:solidFill>
            <a:srgbClr val="FBD6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NSTX reached high elongation early, then three common trajectories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105400" y="1600200"/>
            <a:ext cx="533400" cy="160020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181600" y="2976563"/>
            <a:ext cx="1001713" cy="26987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84763" y="4375150"/>
            <a:ext cx="161925" cy="1608138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244725" y="1604963"/>
            <a:ext cx="533400" cy="1600200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5200650" y="4894263"/>
            <a:ext cx="323850" cy="658812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19700" y="4654550"/>
            <a:ext cx="944563" cy="111125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214563" y="4379913"/>
            <a:ext cx="161925" cy="1608137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330450" y="4899025"/>
            <a:ext cx="325438" cy="658813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349500" y="4657725"/>
            <a:ext cx="946150" cy="111125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320925" y="2970213"/>
            <a:ext cx="1001713" cy="28575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18721</TotalTime>
  <Words>1934</Words>
  <Application>Microsoft Macintosh PowerPoint</Application>
  <PresentationFormat>Letter Paper (8.5x11 in)</PresentationFormat>
  <Paragraphs>220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ＭＳ Ｐゴシック</vt:lpstr>
      <vt:lpstr>Wingdings</vt:lpstr>
      <vt:lpstr>Calibri</vt:lpstr>
      <vt:lpstr>Arial Narrow</vt:lpstr>
      <vt:lpstr>Helvetica</vt:lpstr>
      <vt:lpstr>Times New Roman</vt:lpstr>
      <vt:lpstr>NSTX Upgrade</vt:lpstr>
      <vt:lpstr>Analysis of vertical stability limits and vertical displacement event behavior on NSTX-U</vt:lpstr>
      <vt:lpstr>Overview</vt:lpstr>
      <vt:lpstr>NSTX-U improves controllability and brings about new control requirements</vt:lpstr>
      <vt:lpstr>Additional voltage differences improve estimation of vertical position </vt:lpstr>
      <vt:lpstr>Kalman filtering used to improve noisy, low signal-to-noise flux differences</vt:lpstr>
      <vt:lpstr>Notch and median filtering added to remove power supply ripple and MHD events</vt:lpstr>
      <vt:lpstr>At time of maximum stored energy, NSTX-U operated in elongation vs. li space similar to NSTX</vt:lpstr>
      <vt:lpstr>Comparing all EFIT01 slices for NSTX and NSTX-U: operated along similar paths, but NSTX achieved high elongation early</vt:lpstr>
      <vt:lpstr>Longest NSTX H-mode shots occurred at low li and high elongation; NSTX-U exceeded these shots in L-mode despite operating at high li, low elongation</vt:lpstr>
      <vt:lpstr>Database of VDE times generated to assess limits and triggers for VDEs</vt:lpstr>
      <vt:lpstr>Probability of VDE higher at lower elongation for NSTX-U</vt:lpstr>
      <vt:lpstr>Elongation vs. li at the time of VDEs for NSTX-U illustrates increase in VDE limit as campaign progressed</vt:lpstr>
      <vt:lpstr>Growth rate calculations will guide projection of limits to planned scenarios </vt:lpstr>
      <vt:lpstr>Database of vertical motion at time of diverting, used to classify of behavior</vt:lpstr>
      <vt:lpstr>Shots with large oscillations typically had positive drsep and up-down asymmetry in shape control errors</vt:lpstr>
      <vt:lpstr>Vertical growth rate typically increased rapidly at time of diverting due to rapid increase in inner gap size</vt:lpstr>
      <vt:lpstr>Oscillations appear to be sustained by ‘kicks’</vt:lpstr>
      <vt:lpstr>Size of kicks varies with vertical growth rate, vertical motion, and equilibrium</vt:lpstr>
      <vt:lpstr>Upgrades made to control algorithms will eliminate or reduce severity of the potential causes of oscillations</vt:lpstr>
      <vt:lpstr>Neural network trained on growth rate calculations, can be used to study trends or adjust shape to avoid VDEs</vt:lpstr>
      <vt:lpstr>State-machine-based shutdown handler was used to end shots when VDE detected - future version planned to end or alter shot when approaching VDE limits</vt:lpstr>
      <vt:lpstr>Conclusions and outlook</vt:lpstr>
      <vt:lpstr>Vertical control challenges during ramp-up often occurred near time of diverting and transitioning to H-mode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Dan Boyer</cp:lastModifiedBy>
  <cp:revision>185</cp:revision>
  <cp:lastPrinted>2017-10-20T19:46:25Z</cp:lastPrinted>
  <dcterms:created xsi:type="dcterms:W3CDTF">2015-07-16T16:59:24Z</dcterms:created>
  <dcterms:modified xsi:type="dcterms:W3CDTF">2017-11-02T17:47:55Z</dcterms:modified>
</cp:coreProperties>
</file>