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73" r:id="rId3"/>
    <p:sldId id="279" r:id="rId4"/>
    <p:sldId id="275" r:id="rId5"/>
    <p:sldId id="288" r:id="rId6"/>
    <p:sldId id="290" r:id="rId7"/>
    <p:sldId id="317" r:id="rId8"/>
    <p:sldId id="283" r:id="rId9"/>
    <p:sldId id="286" r:id="rId10"/>
    <p:sldId id="287" r:id="rId11"/>
    <p:sldId id="292" r:id="rId12"/>
    <p:sldId id="311" r:id="rId13"/>
    <p:sldId id="315" r:id="rId14"/>
    <p:sldId id="295" r:id="rId15"/>
    <p:sldId id="319" r:id="rId16"/>
    <p:sldId id="320" r:id="rId17"/>
    <p:sldId id="321" r:id="rId18"/>
    <p:sldId id="32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0432FF"/>
    <a:srgbClr val="00808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9"/>
    <p:restoredTop sz="93923" autoAdjust="0"/>
  </p:normalViewPr>
  <p:slideViewPr>
    <p:cSldViewPr showGuides="1">
      <p:cViewPr>
        <p:scale>
          <a:sx n="112" d="100"/>
          <a:sy n="112" d="100"/>
        </p:scale>
        <p:origin x="1736" y="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14D58-8BAE-47A7-9BC7-BF5F8CB6AD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4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14D58-8BAE-47A7-9BC7-BF5F8CB6AD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5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14D58-8BAE-47A7-9BC7-BF5F8CB6AD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3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14D58-8BAE-47A7-9BC7-BF5F8CB6AD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8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i="0" dirty="0" smtClean="0">
                <a:solidFill>
                  <a:srgbClr val="336699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59</a:t>
            </a:r>
            <a:r>
              <a:rPr lang="en-US" altLang="en-US" sz="1000" b="1" i="0" baseline="30000" dirty="0" smtClean="0">
                <a:solidFill>
                  <a:srgbClr val="336699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th</a:t>
            </a:r>
            <a:r>
              <a:rPr lang="en-US" altLang="en-US" sz="1000" b="1" i="0" baseline="0" dirty="0" smtClean="0">
                <a:solidFill>
                  <a:srgbClr val="336699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 Annual Meeting of the </a:t>
            </a:r>
            <a:r>
              <a:rPr lang="en-US" altLang="en-US" sz="1000" b="1" i="0" dirty="0" smtClean="0">
                <a:solidFill>
                  <a:srgbClr val="336699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APS-DPP, Advanced</a:t>
            </a:r>
            <a:r>
              <a:rPr lang="en-US" altLang="en-US" sz="1000" b="1" i="0" baseline="0" dirty="0" smtClean="0">
                <a:solidFill>
                  <a:srgbClr val="336699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 Plasma Shape Control for NSTX-U</a:t>
            </a:r>
            <a:r>
              <a:rPr lang="en-US" altLang="en-US" sz="1000" b="1" i="0" dirty="0" smtClean="0">
                <a:solidFill>
                  <a:srgbClr val="336699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, P.</a:t>
            </a:r>
            <a:r>
              <a:rPr lang="en-US" altLang="en-US" sz="1000" b="1" i="0" baseline="0" dirty="0" smtClean="0">
                <a:solidFill>
                  <a:srgbClr val="336699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 J. Vail </a:t>
            </a:r>
            <a:r>
              <a:rPr lang="en-US" altLang="en-US" sz="1000" b="1" i="1" baseline="0" dirty="0" smtClean="0">
                <a:solidFill>
                  <a:srgbClr val="336699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et al</a:t>
            </a:r>
            <a:r>
              <a:rPr lang="en-US" altLang="en-US" sz="1000" b="1" i="0" baseline="0" dirty="0" smtClean="0">
                <a:solidFill>
                  <a:srgbClr val="336699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.</a:t>
            </a:r>
            <a:r>
              <a:rPr lang="en-US" altLang="en-US" sz="1000" b="1" i="0" dirty="0" smtClean="0">
                <a:solidFill>
                  <a:srgbClr val="336699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, 10/25/2017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120.png"/><Relationship Id="rId5" Type="http://schemas.openxmlformats.org/officeDocument/2006/relationships/image" Target="../media/image130.png"/><Relationship Id="rId6" Type="http://schemas.openxmlformats.org/officeDocument/2006/relationships/image" Target="../media/image141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077200" cy="2057400"/>
          </a:xfrm>
        </p:spPr>
        <p:txBody>
          <a:bodyPr/>
          <a:lstStyle/>
          <a:p>
            <a:pPr eaLnBrk="1" hangingPunct="1"/>
            <a:r>
              <a:rPr lang="en-US" altLang="en-US" sz="1800" dirty="0" smtClean="0">
                <a:latin typeface="CMU Serif Roman" charset="0"/>
                <a:ea typeface="CMU Serif Roman" charset="0"/>
                <a:cs typeface="CMU Serif Roman" charset="0"/>
              </a:rPr>
              <a:t>P. J. Vail, E. Kolemen</a:t>
            </a:r>
          </a:p>
          <a:p>
            <a:pPr eaLnBrk="1" hangingPunct="1"/>
            <a:r>
              <a:rPr lang="en-US" altLang="en-US" sz="1400" i="1" dirty="0" smtClean="0">
                <a:latin typeface="CMU Serif" charset="0"/>
                <a:ea typeface="CMU Serif" charset="0"/>
                <a:cs typeface="CMU Serif" charset="0"/>
              </a:rPr>
              <a:t>Princeton University, Princeton, NJ 08540</a:t>
            </a:r>
          </a:p>
          <a:p>
            <a:pPr eaLnBrk="1" hangingPunct="1"/>
            <a:r>
              <a:rPr lang="en-US" altLang="en-US" sz="1800" dirty="0" smtClean="0">
                <a:latin typeface="CMU Serif Roman" charset="0"/>
                <a:ea typeface="CMU Serif Roman" charset="0"/>
                <a:cs typeface="CMU Serif Roman" charset="0"/>
              </a:rPr>
              <a:t>M. D. Boyer</a:t>
            </a:r>
          </a:p>
          <a:p>
            <a:pPr eaLnBrk="1" hangingPunct="1"/>
            <a:r>
              <a:rPr lang="en-US" altLang="en-US" sz="1400" i="1" dirty="0" smtClean="0">
                <a:latin typeface="CMU Serif" charset="0"/>
                <a:ea typeface="CMU Serif" charset="0"/>
                <a:cs typeface="CMU Serif" charset="0"/>
              </a:rPr>
              <a:t>Princeton Plasma Physics Laboratory, Princeton, NJ 08544</a:t>
            </a:r>
          </a:p>
          <a:p>
            <a:pPr eaLnBrk="1" hangingPunct="1"/>
            <a:r>
              <a:rPr lang="en-US" altLang="en-US" sz="1800" dirty="0" smtClean="0">
                <a:latin typeface="CMU Serif" charset="0"/>
                <a:ea typeface="CMU Serif" charset="0"/>
                <a:cs typeface="CMU Serif" charset="0"/>
              </a:rPr>
              <a:t>A. </a:t>
            </a:r>
            <a:r>
              <a:rPr lang="en-US" altLang="en-US" sz="1800" dirty="0" smtClean="0">
                <a:latin typeface="CMU Serif Roman" charset="0"/>
                <a:ea typeface="CMU Serif Roman" charset="0"/>
                <a:cs typeface="CMU Serif Roman" charset="0"/>
              </a:rPr>
              <a:t>W. Welander</a:t>
            </a:r>
            <a:endParaRPr lang="en-US" altLang="en-US" sz="1800" dirty="0">
              <a:latin typeface="CMU Serif Roman" charset="0"/>
              <a:ea typeface="CMU Serif Roman" charset="0"/>
              <a:cs typeface="CMU Serif Roman" charset="0"/>
            </a:endParaRPr>
          </a:p>
          <a:p>
            <a:pPr eaLnBrk="1" hangingPunct="1"/>
            <a:r>
              <a:rPr lang="en-US" altLang="en-US" sz="1400" i="1" dirty="0" smtClean="0">
                <a:latin typeface="CMU Serif Roman" charset="0"/>
                <a:ea typeface="CMU Serif Roman" charset="0"/>
                <a:cs typeface="CMU Serif Roman" charset="0"/>
              </a:rPr>
              <a:t>General Atomics, San Diego, CA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4478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CMU Sans Serif" charset="0"/>
                <a:ea typeface="CMU Sans Serif" charset="0"/>
                <a:cs typeface="CMU Sans Serif" charset="0"/>
              </a:rPr>
              <a:t>Advanced Plasma Shape Control to Enable High-Performance Divertor Operation on NSTX-U</a:t>
            </a: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826346"/>
            <a:ext cx="1600200" cy="458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0" y="4397828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920000"/>
                </a:solidFill>
                <a:latin typeface="CMU Sans Serif Oblique" charset="0"/>
                <a:ea typeface="CMU Sans Serif Oblique" charset="0"/>
                <a:cs typeface="CMU Sans Serif Oblique" charset="0"/>
              </a:rPr>
              <a:t>Presented at the 59</a:t>
            </a:r>
            <a:r>
              <a:rPr lang="en-US" sz="1600" i="1" baseline="30000" dirty="0" smtClean="0">
                <a:solidFill>
                  <a:srgbClr val="920000"/>
                </a:solidFill>
                <a:latin typeface="CMU Sans Serif Oblique" charset="0"/>
                <a:ea typeface="CMU Sans Serif Oblique" charset="0"/>
                <a:cs typeface="CMU Sans Serif Oblique" charset="0"/>
              </a:rPr>
              <a:t>th</a:t>
            </a:r>
            <a:r>
              <a:rPr lang="en-US" sz="1600" i="1" dirty="0" smtClean="0">
                <a:solidFill>
                  <a:srgbClr val="920000"/>
                </a:solidFill>
                <a:latin typeface="CMU Sans Serif Oblique" charset="0"/>
                <a:ea typeface="CMU Sans Serif Oblique" charset="0"/>
                <a:cs typeface="CMU Sans Serif Oblique" charset="0"/>
              </a:rPr>
              <a:t> Annual Meeting of the APS Division of Plasma Physics</a:t>
            </a:r>
            <a:endParaRPr lang="en-US" sz="1600" i="1" dirty="0">
              <a:solidFill>
                <a:srgbClr val="920000"/>
              </a:solidFill>
              <a:latin typeface="CMU Sans Serif Oblique" charset="0"/>
              <a:ea typeface="CMU Sans Serif Oblique" charset="0"/>
              <a:cs typeface="CMU Sans Serif Obliq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Modeling of X-point response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1219200"/>
            <a:ext cx="5638800" cy="1676400"/>
            <a:chOff x="1828800" y="1219200"/>
            <a:chExt cx="5638800" cy="1676400"/>
          </a:xfrm>
        </p:grpSpPr>
        <p:grpSp>
          <p:nvGrpSpPr>
            <p:cNvPr id="6" name="Group 5"/>
            <p:cNvGrpSpPr/>
            <p:nvPr/>
          </p:nvGrpSpPr>
          <p:grpSpPr>
            <a:xfrm>
              <a:off x="2078737" y="1402080"/>
              <a:ext cx="5138927" cy="1310640"/>
              <a:chOff x="2062736" y="1371600"/>
              <a:chExt cx="5138927" cy="131064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8830" y="1371600"/>
                <a:ext cx="5126739" cy="54864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2736" y="2133600"/>
                <a:ext cx="5138927" cy="548640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1828800" y="1219200"/>
              <a:ext cx="5638800" cy="1676400"/>
            </a:xfrm>
            <a:prstGeom prst="rect">
              <a:avLst/>
            </a:pr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341376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Green’s functions for the </a:t>
            </a:r>
          </a:p>
          <a:p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coil-only vacuum fields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41376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Outputs of a </a:t>
            </a:r>
          </a:p>
          <a:p>
            <a:pPr algn="ctr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linear plasma response model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10250" y="2958346"/>
            <a:ext cx="1028700" cy="455414"/>
            <a:chOff x="5829300" y="2973586"/>
            <a:chExt cx="1028700" cy="455414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5829300" y="2973586"/>
              <a:ext cx="0" cy="455414"/>
            </a:xfrm>
            <a:prstGeom prst="straightConnector1">
              <a:avLst/>
            </a:prstGeom>
            <a:ln w="19050"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858000" y="2973586"/>
              <a:ext cx="0" cy="455414"/>
            </a:xfrm>
            <a:prstGeom prst="straightConnector1">
              <a:avLst/>
            </a:prstGeom>
            <a:ln w="19050"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>
            <a:stCxn id="8" idx="3"/>
          </p:cNvCxnSpPr>
          <p:nvPr/>
        </p:nvCxnSpPr>
        <p:spPr>
          <a:xfrm flipV="1">
            <a:off x="2743200" y="3657600"/>
            <a:ext cx="1682496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19600" y="2958346"/>
            <a:ext cx="0" cy="699254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66700" y="4191000"/>
            <a:ext cx="8610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04800" y="4318754"/>
            <a:ext cx="6981443" cy="589680"/>
            <a:chOff x="1331977" y="4655707"/>
            <a:chExt cx="6981443" cy="5896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977" y="4724400"/>
              <a:ext cx="451103" cy="20116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20" y="4724400"/>
              <a:ext cx="457200" cy="2011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28800" y="4655707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and</a:t>
              </a:r>
              <a:endParaRPr lang="en-US" sz="16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1320" y="4660612"/>
              <a:ext cx="5372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Computed analytically using saddle-point expansion of the magnetic flux</a:t>
              </a:r>
              <a:endParaRPr lang="en-US" sz="16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9773" y="5324097"/>
            <a:ext cx="3952668" cy="832227"/>
            <a:chOff x="309773" y="5324097"/>
            <a:chExt cx="3952668" cy="83222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16" y="5465890"/>
              <a:ext cx="3544583" cy="548640"/>
            </a:xfrm>
            <a:prstGeom prst="rect">
              <a:avLst/>
            </a:prstGeom>
          </p:spPr>
        </p:pic>
        <p:sp>
          <p:nvSpPr>
            <p:cNvPr id="43" name="Rounded Rectangle 42"/>
            <p:cNvSpPr/>
            <p:nvPr/>
          </p:nvSpPr>
          <p:spPr>
            <a:xfrm>
              <a:off x="309773" y="5324097"/>
              <a:ext cx="3952668" cy="832227"/>
            </a:xfrm>
            <a:prstGeom prst="roundRect">
              <a:avLst>
                <a:gd name="adj" fmla="val 2064"/>
              </a:avLst>
            </a:prstGeom>
            <a:solidFill>
              <a:srgbClr val="0432FF">
                <a:alpha val="30000"/>
              </a:srgbClr>
            </a:solidFill>
            <a:ln w="952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66484" y="5329713"/>
            <a:ext cx="3952668" cy="832104"/>
            <a:chOff x="4623053" y="5465890"/>
            <a:chExt cx="3952668" cy="832104"/>
          </a:xfrm>
        </p:grpSpPr>
        <p:grpSp>
          <p:nvGrpSpPr>
            <p:cNvPr id="49" name="Group 48"/>
            <p:cNvGrpSpPr/>
            <p:nvPr/>
          </p:nvGrpSpPr>
          <p:grpSpPr>
            <a:xfrm>
              <a:off x="4825344" y="5621338"/>
              <a:ext cx="3548087" cy="521208"/>
              <a:chOff x="4740441" y="5517670"/>
              <a:chExt cx="3548087" cy="521208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0441" y="5517670"/>
                <a:ext cx="1756666" cy="52120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5600" y="5517670"/>
                <a:ext cx="1582928" cy="521208"/>
              </a:xfrm>
              <a:prstGeom prst="rect">
                <a:avLst/>
              </a:prstGeom>
            </p:spPr>
          </p:pic>
        </p:grpSp>
        <p:sp>
          <p:nvSpPr>
            <p:cNvPr id="47" name="Rounded Rectangle 46"/>
            <p:cNvSpPr/>
            <p:nvPr/>
          </p:nvSpPr>
          <p:spPr>
            <a:xfrm>
              <a:off x="4623053" y="5465890"/>
              <a:ext cx="3952668" cy="832104"/>
            </a:xfrm>
            <a:prstGeom prst="roundRect">
              <a:avLst>
                <a:gd name="adj" fmla="val 2064"/>
              </a:avLst>
            </a:prstGeom>
            <a:solidFill>
              <a:srgbClr val="0432FF">
                <a:alpha val="30000"/>
              </a:srgbClr>
            </a:solidFill>
            <a:ln w="952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013050" y="4998779"/>
            <a:ext cx="859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MU Serif Roman" charset="0"/>
                <a:ea typeface="CMU Serif Roman" charset="0"/>
                <a:cs typeface="CMU Serif Roman" charset="0"/>
              </a:rPr>
              <a:t>Field</a:t>
            </a:r>
            <a:endParaRPr lang="en-US" sz="1600" i="1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56339" y="4998779"/>
            <a:ext cx="859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MU Serif Roman" charset="0"/>
                <a:ea typeface="CMU Serif Roman" charset="0"/>
                <a:cs typeface="CMU Serif Roman" charset="0"/>
              </a:rPr>
              <a:t>Flux</a:t>
            </a:r>
            <a:endParaRPr lang="en-US" sz="1600" i="1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79971"/>
            <a:ext cx="1137832" cy="1645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72" y="4845147"/>
            <a:ext cx="0" cy="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79" y="4734326"/>
            <a:ext cx="1130675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Response of X-point position to B-field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219200"/>
            <a:ext cx="6324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Expand the flux function as a series to second-order.     Solve for the series coefficients using measurements of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B</a:t>
            </a:r>
            <a:r>
              <a:rPr lang="en-US" i="1" baseline="-25000" dirty="0" smtClean="0">
                <a:latin typeface="CMU Serif Roman" charset="0"/>
                <a:ea typeface="CMU Serif Roman" charset="0"/>
                <a:cs typeface="CMU Serif Roman" charset="0"/>
              </a:rPr>
              <a:t>r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 and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B</a:t>
            </a:r>
            <a:r>
              <a:rPr lang="en-US" i="1" baseline="-25000" dirty="0" smtClean="0">
                <a:latin typeface="CMU Serif Roman" charset="0"/>
                <a:ea typeface="CMU Serif Roman" charset="0"/>
                <a:cs typeface="CMU Serif Roman" charset="0"/>
              </a:rPr>
              <a:t>z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 at two points.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Solve for the (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r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,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z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) coordinates of the X-point.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Compute derivatives of (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r</a:t>
            </a:r>
            <a:r>
              <a:rPr lang="en-US" i="1" baseline="-25000" dirty="0" smtClean="0">
                <a:latin typeface="CMU Serif Roman" charset="0"/>
                <a:ea typeface="CMU Serif Roman" charset="0"/>
                <a:cs typeface="CMU Serif Roman" charset="0"/>
              </a:rPr>
              <a:t>x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,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z</a:t>
            </a:r>
            <a:r>
              <a:rPr lang="en-US" i="1" baseline="-25000" dirty="0" smtClean="0">
                <a:latin typeface="CMU Serif Roman" charset="0"/>
                <a:ea typeface="CMU Serif Roman" charset="0"/>
                <a:cs typeface="CMU Serif Roman" charset="0"/>
              </a:rPr>
              <a:t>x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) with respect to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B</a:t>
            </a:r>
            <a:r>
              <a:rPr lang="en-US" i="1" baseline="-25000" dirty="0" smtClean="0">
                <a:latin typeface="CMU Serif Roman" charset="0"/>
                <a:ea typeface="CMU Serif Roman" charset="0"/>
                <a:cs typeface="CMU Serif Roman" charset="0"/>
              </a:rPr>
              <a:t>r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 and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B</a:t>
            </a:r>
            <a:r>
              <a:rPr lang="en-US" i="1" baseline="-25000" dirty="0" smtClean="0">
                <a:latin typeface="CMU Serif Roman" charset="0"/>
                <a:ea typeface="CMU Serif Roman" charset="0"/>
                <a:cs typeface="CMU Serif Roman" charset="0"/>
              </a:rPr>
              <a:t>z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.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72200" y="1998680"/>
            <a:ext cx="2743200" cy="3155850"/>
            <a:chOff x="6172200" y="1219201"/>
            <a:chExt cx="2743200" cy="3155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219201"/>
              <a:ext cx="2743200" cy="27432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324600" y="4067278"/>
              <a:ext cx="243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MU Sans Serif Medium" charset="0"/>
                  <a:ea typeface="CMU Sans Serif Medium" charset="0"/>
                  <a:cs typeface="CMU Sans Serif Medium" charset="0"/>
                </a:rPr>
                <a:t>Sample points near the null</a:t>
              </a:r>
              <a:endParaRPr lang="en-US" sz="1400" b="1" dirty="0">
                <a:latin typeface="CMU Sans Serif Medium" charset="0"/>
                <a:ea typeface="CMU Sans Serif Medium" charset="0"/>
                <a:cs typeface="CMU Sans Serif Medium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4308831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20" y="2819082"/>
            <a:ext cx="3450590" cy="544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20" y="3518633"/>
            <a:ext cx="4581144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4769573"/>
            <a:ext cx="2214154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54" y="4769573"/>
            <a:ext cx="2220686" cy="54864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655953" y="5642962"/>
            <a:ext cx="623455" cy="717356"/>
            <a:chOff x="6655953" y="5642962"/>
            <a:chExt cx="623455" cy="7173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109" y="5642962"/>
              <a:ext cx="615142" cy="2743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953" y="6085998"/>
              <a:ext cx="623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46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68" y="4059752"/>
            <a:ext cx="3327576" cy="2302859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3322509" y="1311965"/>
            <a:ext cx="3191881" cy="2391071"/>
          </a:xfrm>
          <a:custGeom>
            <a:avLst/>
            <a:gdLst>
              <a:gd name="connsiteX0" fmla="*/ 0 w 3191881"/>
              <a:gd name="connsiteY0" fmla="*/ 0 h 2391071"/>
              <a:gd name="connsiteX1" fmla="*/ 516835 w 3191881"/>
              <a:gd name="connsiteY1" fmla="*/ 925759 h 2391071"/>
              <a:gd name="connsiteX2" fmla="*/ 806490 w 3191881"/>
              <a:gd name="connsiteY2" fmla="*/ 1448274 h 2391071"/>
              <a:gd name="connsiteX3" fmla="*/ 931439 w 3191881"/>
              <a:gd name="connsiteY3" fmla="*/ 1709531 h 2391071"/>
              <a:gd name="connsiteX4" fmla="*/ 1084785 w 3191881"/>
              <a:gd name="connsiteY4" fmla="*/ 2004865 h 2391071"/>
              <a:gd name="connsiteX5" fmla="*/ 1255171 w 3191881"/>
              <a:gd name="connsiteY5" fmla="*/ 2391071 h 2391071"/>
              <a:gd name="connsiteX6" fmla="*/ 1255171 w 3191881"/>
              <a:gd name="connsiteY6" fmla="*/ 2391071 h 2391071"/>
              <a:gd name="connsiteX7" fmla="*/ 1306286 w 3191881"/>
              <a:gd name="connsiteY7" fmla="*/ 2385392 h 2391071"/>
              <a:gd name="connsiteX8" fmla="*/ 1385799 w 3191881"/>
              <a:gd name="connsiteY8" fmla="*/ 2328596 h 2391071"/>
              <a:gd name="connsiteX9" fmla="*/ 1550505 w 3191881"/>
              <a:gd name="connsiteY9" fmla="*/ 2243404 h 2391071"/>
              <a:gd name="connsiteX10" fmla="*/ 1743608 w 3191881"/>
              <a:gd name="connsiteY10" fmla="*/ 2078698 h 2391071"/>
              <a:gd name="connsiteX11" fmla="*/ 1913993 w 3191881"/>
              <a:gd name="connsiteY11" fmla="*/ 1908313 h 2391071"/>
              <a:gd name="connsiteX12" fmla="*/ 2078698 w 3191881"/>
              <a:gd name="connsiteY12" fmla="*/ 1715210 h 2391071"/>
              <a:gd name="connsiteX13" fmla="*/ 2334276 w 3191881"/>
              <a:gd name="connsiteY13" fmla="*/ 1340363 h 2391071"/>
              <a:gd name="connsiteX14" fmla="*/ 2777277 w 3191881"/>
              <a:gd name="connsiteY14" fmla="*/ 670182 h 2391071"/>
              <a:gd name="connsiteX15" fmla="*/ 3191881 w 3191881"/>
              <a:gd name="connsiteY15" fmla="*/ 0 h 2391071"/>
              <a:gd name="connsiteX16" fmla="*/ 0 w 3191881"/>
              <a:gd name="connsiteY16" fmla="*/ 0 h 239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1881" h="2391071">
                <a:moveTo>
                  <a:pt x="0" y="0"/>
                </a:moveTo>
                <a:lnTo>
                  <a:pt x="516835" y="925759"/>
                </a:lnTo>
                <a:lnTo>
                  <a:pt x="806490" y="1448274"/>
                </a:lnTo>
                <a:lnTo>
                  <a:pt x="931439" y="1709531"/>
                </a:lnTo>
                <a:lnTo>
                  <a:pt x="1084785" y="2004865"/>
                </a:lnTo>
                <a:lnTo>
                  <a:pt x="1255171" y="2391071"/>
                </a:lnTo>
                <a:lnTo>
                  <a:pt x="1255171" y="2391071"/>
                </a:lnTo>
                <a:lnTo>
                  <a:pt x="1306286" y="2385392"/>
                </a:lnTo>
                <a:lnTo>
                  <a:pt x="1385799" y="2328596"/>
                </a:lnTo>
                <a:lnTo>
                  <a:pt x="1550505" y="2243404"/>
                </a:lnTo>
                <a:lnTo>
                  <a:pt x="1743608" y="2078698"/>
                </a:lnTo>
                <a:lnTo>
                  <a:pt x="1913993" y="1908313"/>
                </a:lnTo>
                <a:lnTo>
                  <a:pt x="2078698" y="1715210"/>
                </a:lnTo>
                <a:lnTo>
                  <a:pt x="2334276" y="1340363"/>
                </a:lnTo>
                <a:lnTo>
                  <a:pt x="2777277" y="670182"/>
                </a:lnTo>
                <a:lnTo>
                  <a:pt x="31918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4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11" y="1219200"/>
            <a:ext cx="5031377" cy="503137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22514" y="1066800"/>
            <a:ext cx="10886" cy="5258888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901973" y="4060370"/>
            <a:ext cx="109728" cy="10972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5800" y="4115234"/>
            <a:ext cx="4114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45951" y="1240971"/>
            <a:ext cx="0" cy="2743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2514" y="3745902"/>
                <a:ext cx="1874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𝑆𝑛𝑜𝑤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3745902"/>
                <a:ext cx="187470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43400" y="1979891"/>
                <a:ext cx="1874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𝑆𝑛𝑜𝑤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979891"/>
                <a:ext cx="187470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76200" y="1241873"/>
            <a:ext cx="7086600" cy="1088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087688" y="4908665"/>
                <a:ext cx="4908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688" y="4908665"/>
                <a:ext cx="49084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H="1">
            <a:off x="2743200" y="4143125"/>
            <a:ext cx="2171764" cy="22825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390134" y="3730926"/>
            <a:ext cx="2171764" cy="22825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710927" y="5704242"/>
            <a:ext cx="381000" cy="32634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826068" y="5478199"/>
                <a:ext cx="4908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068" y="5478199"/>
                <a:ext cx="49084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Snowflake Shape Descriptors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121" y="3049913"/>
            <a:ext cx="193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Four parameters used for control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SFD control system with PID control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" y="1325880"/>
            <a:ext cx="9017806" cy="42062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772400" y="5410200"/>
            <a:ext cx="0" cy="457200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13276" y="3962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mtClean="0">
                <a:latin typeface="CMU Serif Roman" charset="0"/>
                <a:ea typeface="CMU Serif Roman" charset="0"/>
                <a:cs typeface="CMU Serif Roman" charset="0"/>
              </a:rPr>
              <a:t>Magnetics</a:t>
            </a:r>
            <a:endParaRPr lang="en-US" sz="14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10200" y="5867400"/>
            <a:ext cx="3670703" cy="569387"/>
            <a:chOff x="6115050" y="5876365"/>
            <a:chExt cx="3124200" cy="569387"/>
          </a:xfrm>
        </p:grpSpPr>
        <p:sp>
          <p:nvSpPr>
            <p:cNvPr id="8" name="TextBox 7"/>
            <p:cNvSpPr txBox="1"/>
            <p:nvPr/>
          </p:nvSpPr>
          <p:spPr>
            <a:xfrm>
              <a:off x="6115050" y="5876365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MU Serif Roman" charset="0"/>
                  <a:ea typeface="CMU Serif Roman" charset="0"/>
                  <a:cs typeface="CMU Serif Roman" charset="0"/>
                </a:rPr>
                <a:t>Grad-</a:t>
              </a:r>
              <a:r>
                <a:rPr lang="en-US" sz="1400" dirty="0" err="1" smtClean="0">
                  <a:latin typeface="CMU Serif Roman" charset="0"/>
                  <a:ea typeface="CMU Serif Roman" charset="0"/>
                  <a:cs typeface="CMU Serif Roman" charset="0"/>
                </a:rPr>
                <a:t>Shafranov</a:t>
              </a:r>
              <a:r>
                <a:rPr lang="en-US" sz="1400" dirty="0" smtClean="0">
                  <a:latin typeface="CMU Serif Roman" charset="0"/>
                  <a:ea typeface="CMU Serif Roman" charset="0"/>
                  <a:cs typeface="CMU Serif Roman" charset="0"/>
                </a:rPr>
                <a:t> equilibrium reconstruction</a:t>
              </a:r>
              <a:endParaRPr lang="en-US" sz="14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5050" y="6184142"/>
              <a:ext cx="3124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CMU Sans Serif Medium" charset="0"/>
                  <a:ea typeface="CMU Sans Serif Medium" charset="0"/>
                  <a:cs typeface="CMU Sans Serif Medium" charset="0"/>
                </a:rPr>
                <a:t>J. R. Ferron </a:t>
              </a:r>
              <a:r>
                <a:rPr lang="en-US" sz="1100" b="1" i="1" dirty="0" smtClean="0">
                  <a:latin typeface="CMU Sans Serif Medium" charset="0"/>
                  <a:ea typeface="CMU Sans Serif Medium" charset="0"/>
                  <a:cs typeface="CMU Sans Serif Medium" charset="0"/>
                </a:rPr>
                <a:t>et al</a:t>
              </a:r>
              <a:r>
                <a:rPr lang="en-US" sz="1100" b="1" dirty="0" smtClean="0">
                  <a:latin typeface="CMU Sans Serif Medium" charset="0"/>
                  <a:ea typeface="CMU Sans Serif Medium" charset="0"/>
                  <a:cs typeface="CMU Sans Serif Medium" charset="0"/>
                </a:rPr>
                <a:t>. </a:t>
              </a:r>
              <a:r>
                <a:rPr lang="en-US" sz="1100" b="1" i="1" dirty="0" smtClean="0">
                  <a:latin typeface="CMU Sans Serif Medium" charset="0"/>
                  <a:ea typeface="CMU Sans Serif Medium" charset="0"/>
                  <a:cs typeface="CMU Sans Serif Medium" charset="0"/>
                </a:rPr>
                <a:t>Nucl. Fusion. </a:t>
              </a:r>
              <a:r>
                <a:rPr lang="en-US" sz="1100" b="1" dirty="0" smtClean="0">
                  <a:latin typeface="CMU Sans Serif Medium" charset="0"/>
                  <a:ea typeface="CMU Sans Serif Medium" charset="0"/>
                  <a:cs typeface="CMU Sans Serif Medium" charset="0"/>
                </a:rPr>
                <a:t>(1998).</a:t>
              </a:r>
              <a:endParaRPr lang="en-US" sz="1100" b="1" dirty="0">
                <a:latin typeface="CMU Sans Serif Medium" charset="0"/>
                <a:ea typeface="CMU Sans Serif Medium" charset="0"/>
                <a:cs typeface="CMU Sans Serif Medium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33475" y="3657600"/>
            <a:ext cx="1543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MU Serif Roman" charset="0"/>
                <a:ea typeface="CMU Serif Roman" charset="0"/>
                <a:cs typeface="CMU Serif Roman" charset="0"/>
              </a:rPr>
              <a:t>Pseudoinverse from SFD errors to PF coil current errors</a:t>
            </a:r>
            <a:endParaRPr lang="en-US" sz="14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5000" y="3200400"/>
            <a:ext cx="0" cy="457200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" y="2133600"/>
            <a:ext cx="0" cy="457200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34837" y="1323102"/>
            <a:ext cx="11840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MU Serif Roman" charset="0"/>
                <a:ea typeface="CMU Serif Roman" charset="0"/>
                <a:cs typeface="CMU Serif Roman" charset="0"/>
              </a:rPr>
              <a:t>SFD </a:t>
            </a:r>
            <a:r>
              <a:rPr lang="en-US" sz="1400" smtClean="0">
                <a:latin typeface="CMU Serif Roman" charset="0"/>
                <a:ea typeface="CMU Serif Roman" charset="0"/>
                <a:cs typeface="CMU Serif Roman" charset="0"/>
              </a:rPr>
              <a:t>position request</a:t>
            </a:r>
            <a:endParaRPr lang="en-US" sz="14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114800" y="5410200"/>
            <a:ext cx="0" cy="457200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14181" y="5867400"/>
            <a:ext cx="4228763" cy="569387"/>
            <a:chOff x="514181" y="5867400"/>
            <a:chExt cx="4228763" cy="569387"/>
          </a:xfrm>
        </p:grpSpPr>
        <p:sp>
          <p:nvSpPr>
            <p:cNvPr id="19" name="Rectangle 18"/>
            <p:cNvSpPr/>
            <p:nvPr/>
          </p:nvSpPr>
          <p:spPr>
            <a:xfrm>
              <a:off x="685125" y="5867400"/>
              <a:ext cx="38868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MU Serif Roman" charset="0"/>
                  <a:ea typeface="CMU Serif Roman" charset="0"/>
                  <a:cs typeface="CMU Serif Roman" charset="0"/>
                </a:rPr>
                <a:t>Locate snowflake using local expansion </a:t>
              </a:r>
              <a:r>
                <a:rPr lang="en-US" sz="1400" smtClean="0">
                  <a:latin typeface="CMU Serif Roman" charset="0"/>
                  <a:ea typeface="CMU Serif Roman" charset="0"/>
                  <a:cs typeface="CMU Serif Roman" charset="0"/>
                </a:rPr>
                <a:t>of flux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4181" y="6175177"/>
              <a:ext cx="4228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CMU Sans Serif Medium" charset="0"/>
                  <a:ea typeface="CMU Sans Serif Medium" charset="0"/>
                  <a:cs typeface="CMU Sans Serif Medium" charset="0"/>
                </a:rPr>
                <a:t>D. D. Ryutov </a:t>
              </a:r>
              <a:r>
                <a:rPr lang="en-US" sz="1100" b="1" i="1" dirty="0" smtClean="0">
                  <a:latin typeface="CMU Sans Serif Medium" charset="0"/>
                  <a:ea typeface="CMU Sans Serif Medium" charset="0"/>
                  <a:cs typeface="CMU Sans Serif Medium" charset="0"/>
                </a:rPr>
                <a:t>et al</a:t>
              </a:r>
              <a:r>
                <a:rPr lang="en-US" sz="1100" b="1" dirty="0" smtClean="0">
                  <a:latin typeface="CMU Sans Serif Medium" charset="0"/>
                  <a:ea typeface="CMU Sans Serif Medium" charset="0"/>
                  <a:cs typeface="CMU Sans Serif Medium" charset="0"/>
                </a:rPr>
                <a:t>. </a:t>
              </a:r>
              <a:r>
                <a:rPr lang="en-US" sz="1100" b="1" i="1" dirty="0" smtClean="0">
                  <a:latin typeface="CMU Sans Serif Medium" charset="0"/>
                  <a:ea typeface="CMU Sans Serif Medium" charset="0"/>
                  <a:cs typeface="CMU Sans Serif Medium" charset="0"/>
                </a:rPr>
                <a:t>Plasma Phys. Control. Fusion. </a:t>
              </a:r>
              <a:r>
                <a:rPr lang="en-US" sz="1100" b="1" dirty="0" smtClean="0">
                  <a:latin typeface="CMU Sans Serif Medium" charset="0"/>
                  <a:ea typeface="CMU Sans Serif Medium" charset="0"/>
                  <a:cs typeface="CMU Sans Serif Medium" charset="0"/>
                </a:rPr>
                <a:t>(2010).</a:t>
              </a:r>
              <a:endParaRPr lang="en-US" sz="1100" b="1" dirty="0">
                <a:latin typeface="CMU Sans Serif Medium" charset="0"/>
                <a:ea typeface="CMU Sans Serif Medium" charset="0"/>
                <a:cs typeface="CMU Sans Serif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4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PID Control and Controller Tuning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83113" y="1620302"/>
            <a:ext cx="5377774" cy="914400"/>
            <a:chOff x="1556426" y="1249854"/>
            <a:chExt cx="5377774" cy="914400"/>
          </a:xfrm>
        </p:grpSpPr>
        <p:sp>
          <p:nvSpPr>
            <p:cNvPr id="5" name="Rectangle 4"/>
            <p:cNvSpPr/>
            <p:nvPr/>
          </p:nvSpPr>
          <p:spPr>
            <a:xfrm>
              <a:off x="1556426" y="1249854"/>
              <a:ext cx="5377774" cy="914400"/>
            </a:xfrm>
            <a:prstGeom prst="rect">
              <a:avLst/>
            </a:pr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299" y="1387014"/>
              <a:ext cx="4994028" cy="64008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47700" y="1105704"/>
            <a:ext cx="784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Compute control action from the error between desired and measured signal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3021249"/>
            <a:ext cx="784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Terms proportional to error, integral of error, and derivative of error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81400" y="2655489"/>
            <a:ext cx="3048000" cy="365760"/>
            <a:chOff x="3581400" y="2655489"/>
            <a:chExt cx="3048000" cy="36576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581400" y="2655489"/>
              <a:ext cx="0" cy="365760"/>
            </a:xfrm>
            <a:prstGeom prst="straightConnector1">
              <a:avLst/>
            </a:prstGeom>
            <a:ln w="19050"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029200" y="2655489"/>
              <a:ext cx="0" cy="365760"/>
            </a:xfrm>
            <a:prstGeom prst="straightConnector1">
              <a:avLst/>
            </a:prstGeom>
            <a:ln w="19050"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629400" y="2655489"/>
              <a:ext cx="0" cy="365760"/>
            </a:xfrm>
            <a:prstGeom prst="straightConnector1">
              <a:avLst/>
            </a:prstGeom>
            <a:ln w="19050"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266700" y="3505200"/>
            <a:ext cx="8610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0" y="365046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Closed-Loop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 tuning of PID gains using </a:t>
            </a:r>
            <a:r>
              <a:rPr lang="en-US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Relay Feedback</a:t>
            </a:r>
            <a:endParaRPr lang="en-US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830654"/>
            <a:ext cx="4692730" cy="14094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445" y="417468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Replace PID controller with relay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cxnSp>
        <p:nvCxnSpPr>
          <p:cNvPr id="11" name="Straight Arrow Connector 10"/>
          <p:cNvCxnSpPr>
            <a:stCxn id="19" idx="2"/>
          </p:cNvCxnSpPr>
          <p:nvPr/>
        </p:nvCxnSpPr>
        <p:spPr>
          <a:xfrm>
            <a:off x="1998445" y="4513242"/>
            <a:ext cx="0" cy="327037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34" y="4178431"/>
            <a:ext cx="3092466" cy="20616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86" y="4571034"/>
            <a:ext cx="687629" cy="3657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11936" y="4978420"/>
            <a:ext cx="96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</a:rPr>
              <a:t>Ultimate </a:t>
            </a:r>
          </a:p>
          <a:p>
            <a:pPr algn="ctr"/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</a:rPr>
              <a:t>Gain</a:t>
            </a:r>
            <a:endParaRPr lang="en-US" sz="12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Snowflake radius scan in SFD-Minus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1143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Scenario 1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: Scan of the X-point separation in the SFD-Minus configuration.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3" y="1512332"/>
            <a:ext cx="744989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Snowflake radius scan in SFD-Plus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1143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Scenario 2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: Scan of the X-point separation in the SFD-Plus configuration.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2" y="1512332"/>
            <a:ext cx="744989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Snowflake angle scan at constant separation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450" y="1143000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Scenario 3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: Scan of the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angular orientation with constant </a:t>
            </a:r>
            <a:r>
              <a:rPr lang="en-US" smtClean="0">
                <a:latin typeface="CMU Serif Roman" charset="0"/>
                <a:ea typeface="CMU Serif Roman" charset="0"/>
                <a:cs typeface="CMU Serif Roman" charset="0"/>
              </a:rPr>
              <a:t>X-point separation.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3" y="1512332"/>
            <a:ext cx="744989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Test the designed controllers for the SFD in-the-loop with free-boundary Grad-</a:t>
            </a:r>
            <a:r>
              <a:rPr lang="en-US" sz="2400" dirty="0" err="1" smtClean="0">
                <a:latin typeface="CMU Serif Roman" charset="0"/>
                <a:ea typeface="CMU Serif Roman" charset="0"/>
                <a:cs typeface="CMU Serif Roman" charset="0"/>
              </a:rPr>
              <a:t>Shafranov</a:t>
            </a: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 equilibrium solver (for verification of controller performance).</a:t>
            </a:r>
          </a:p>
          <a:p>
            <a:pPr algn="just"/>
            <a:endParaRPr lang="en-US" sz="24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algn="just"/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Integration of the SFD control into a model-based shape controller designed with LQI for reference tracking of plasma </a:t>
            </a:r>
            <a:r>
              <a:rPr lang="en-US" sz="2400" smtClean="0">
                <a:latin typeface="CMU Serif Roman" charset="0"/>
                <a:ea typeface="CMU Serif Roman" charset="0"/>
                <a:cs typeface="CMU Serif Roman" charset="0"/>
              </a:rPr>
              <a:t>shape parameters.</a:t>
            </a:r>
            <a:endParaRPr lang="en-US" sz="24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algn="just"/>
            <a:endParaRPr lang="en-US" sz="24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algn="just"/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Implementation of PID-based and LQI-based controllers for the SFD in the DIII-D and NSTX-U plasma control systems.</a:t>
            </a:r>
          </a:p>
          <a:p>
            <a:pPr algn="just"/>
            <a:endParaRPr lang="en-US" sz="24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algn="just"/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Test the new algorithms in DIII-D SFD scenarios.</a:t>
            </a:r>
            <a:endParaRPr lang="en-US" sz="24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Future work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CMU Serif Roman" charset="0"/>
                <a:ea typeface="CMU Serif Roman" charset="0"/>
                <a:cs typeface="CMU Serif Roman" charset="0"/>
              </a:rPr>
              <a:t>This work presents the development of an advanced framework for control of the global plasma shape and its application to a variety of shape control challenges on NSTX</a:t>
            </a:r>
            <a:r>
              <a:rPr lang="en-US" sz="1800" dirty="0">
                <a:latin typeface="CMU Serif Roman" charset="0"/>
                <a:ea typeface="CMU Serif Roman" charset="0"/>
                <a:cs typeface="CMU Serif Roman" charset="0"/>
                <a:sym typeface="Symbol" charset="2"/>
              </a:rPr>
              <a:t></a:t>
            </a:r>
            <a:r>
              <a:rPr lang="en-US" sz="1800" dirty="0">
                <a:latin typeface="CMU Serif Roman" charset="0"/>
                <a:ea typeface="CMU Serif Roman" charset="0"/>
                <a:cs typeface="CMU Serif Roman" charset="0"/>
              </a:rPr>
              <a:t>­­­U. Operations in high-performance plasma scenarios will require highly-accurate and robust control of the plasma poloidal shape to accomplish such tasks as obtaining the strong-shaping required for the avoidance of MHD instabilities and mitigating heat flux through regulation of the divertor magnetic geometry. The new control system employs a high-fidelity model of the toroidal current dynamics in NSTX</a:t>
            </a:r>
            <a:r>
              <a:rPr lang="en-US" sz="1800" dirty="0">
                <a:latin typeface="CMU Serif Roman" charset="0"/>
                <a:ea typeface="CMU Serif Roman" charset="0"/>
                <a:cs typeface="CMU Serif Roman" charset="0"/>
                <a:sym typeface="Symbol" charset="2"/>
              </a:rPr>
              <a:t></a:t>
            </a:r>
            <a:r>
              <a:rPr lang="en-US" sz="1800" dirty="0">
                <a:latin typeface="CMU Serif Roman" charset="0"/>
                <a:ea typeface="CMU Serif Roman" charset="0"/>
                <a:cs typeface="CMU Serif Roman" charset="0"/>
              </a:rPr>
              <a:t>U poloidal field coils and conducting structures as well as a first-principles driven calculation of the axisymmetric plasma response. The model-based nature of the control system enables real-time optimization of controller parameters in response to time-varying plasma conditions and control objectives. The new control scheme is shown to enable stable and on-demand plasma operations in complicated magnetic geometries such as the snowflake divertor. A recently-developed code that simulates the nonlinear evolution of the plasma equilibrium is used to demonstrate the capabilities of the designed shape controllers. Plans for future real-time implementations on NSTX</a:t>
            </a:r>
            <a:r>
              <a:rPr lang="en-US" sz="1800" dirty="0">
                <a:latin typeface="CMU Serif Roman" charset="0"/>
                <a:ea typeface="CMU Serif Roman" charset="0"/>
                <a:cs typeface="CMU Serif Roman" charset="0"/>
                <a:sym typeface="Symbol" charset="2"/>
              </a:rPr>
              <a:t></a:t>
            </a:r>
            <a:r>
              <a:rPr lang="en-US" sz="1800" dirty="0">
                <a:latin typeface="CMU Serif Roman" charset="0"/>
                <a:ea typeface="CMU Serif Roman" charset="0"/>
                <a:cs typeface="CMU Serif Roman" charset="0"/>
              </a:rPr>
              <a:t>U and elsewhere are also presented.</a:t>
            </a:r>
          </a:p>
          <a:p>
            <a:pPr algn="just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Abstract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3599"/>
            <a:ext cx="8839200" cy="3006805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The use of advanced divertor configurations, such as the snowflake divertor (SFD), is being considered as a possible means of reducing peak heat flux onto divertor surfaces in NSTX-U.</a:t>
            </a:r>
          </a:p>
          <a:p>
            <a:pPr algn="just"/>
            <a:endParaRPr lang="en-US" sz="6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algn="just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Develop an algorithm that is capable of real-time control of all divertor configurations of interest in NSTX-U.</a:t>
            </a:r>
          </a:p>
          <a:p>
            <a:pPr algn="just"/>
            <a:endParaRPr lang="en-US" sz="600" dirty="0">
              <a:latin typeface="CMU Serif Roman" charset="0"/>
              <a:ea typeface="CMU Serif Roman" charset="0"/>
              <a:cs typeface="CMU Serif Roman" charset="0"/>
            </a:endParaRPr>
          </a:p>
          <a:p>
            <a:pPr algn="just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Address primary limitations of the algorithm as previously implemented on DIII-D:</a:t>
            </a:r>
          </a:p>
          <a:p>
            <a:pPr algn="just"/>
            <a:endParaRPr lang="en-US" sz="6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lvl="1" algn="just"/>
            <a:r>
              <a:rPr lang="en-US" sz="1600" b="1" dirty="0" smtClean="0">
                <a:latin typeface="CMU Serif Roman" charset="0"/>
                <a:ea typeface="CMU Serif Roman" charset="0"/>
                <a:cs typeface="CMU Serif Roman" charset="0"/>
              </a:rPr>
              <a:t>Stable control of the SFD-Plus configuration.</a:t>
            </a:r>
          </a:p>
          <a:p>
            <a:pPr lvl="1" algn="just"/>
            <a:endParaRPr lang="en-US" sz="6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lvl="1" algn="just"/>
            <a:r>
              <a:rPr lang="en-US" sz="1600" b="1" dirty="0" smtClean="0">
                <a:latin typeface="CMU Serif Roman" charset="0"/>
                <a:ea typeface="CMU Serif Roman" charset="0"/>
                <a:cs typeface="CMU Serif Roman" charset="0"/>
              </a:rPr>
              <a:t>Recovery from high-field-side to low-field-side SFD-Minus.</a:t>
            </a:r>
          </a:p>
          <a:p>
            <a:pPr algn="just"/>
            <a:endParaRPr lang="en-US" sz="600" b="1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algn="just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Transition to model-based (non-PID) plasma shape control for NSTX-U.</a:t>
            </a:r>
          </a:p>
          <a:p>
            <a:pPr lvl="1" algn="just"/>
            <a:endParaRPr lang="en-US" sz="12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algn="just"/>
            <a:endParaRPr lang="en-US" sz="1600" dirty="0" smtClean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" charset="0"/>
                <a:ea typeface="CMU Sans Serif" charset="0"/>
                <a:cs typeface="CMU Sans Serif" charset="0"/>
              </a:rPr>
              <a:t>Introduction</a:t>
            </a:r>
            <a:endParaRPr lang="en-US" sz="3600" b="1" dirty="0">
              <a:latin typeface="CMU Sans Serif" charset="0"/>
              <a:ea typeface="CMU Sans Serif" charset="0"/>
              <a:cs typeface="CMU Sans Serif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09347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0000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Goals of this work</a:t>
            </a:r>
            <a:endParaRPr lang="en-US" b="1" dirty="0">
              <a:solidFill>
                <a:srgbClr val="920000"/>
              </a:solidFill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42900" y="1462802"/>
            <a:ext cx="84582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4300" y="442273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0000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Highlights</a:t>
            </a:r>
            <a:endParaRPr lang="en-US" b="1" dirty="0">
              <a:solidFill>
                <a:srgbClr val="920000"/>
              </a:solidFill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42900" y="4792068"/>
            <a:ext cx="84582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52400" y="4998325"/>
            <a:ext cx="8839200" cy="12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New modeling of X-point position response to PF coil currents.</a:t>
            </a:r>
          </a:p>
          <a:p>
            <a:pPr algn="just"/>
            <a:endParaRPr lang="en-US" sz="6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algn="just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PID-based control of the SFD with closed-loop controller tuning using relay feedback.</a:t>
            </a:r>
          </a:p>
          <a:p>
            <a:pPr algn="just"/>
            <a:endParaRPr lang="en-US" sz="6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pPr algn="just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Initial development of model-based Linear-Quadratic-Integral control of the plasma shape.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8300" y="312420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E. Kolemen </a:t>
            </a:r>
            <a:r>
              <a:rPr lang="en-US" sz="1100" b="1" i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et al</a:t>
            </a:r>
            <a:r>
              <a:rPr lang="en-US" sz="11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. </a:t>
            </a:r>
            <a:r>
              <a:rPr lang="en-US" sz="1100" b="1" i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J. Nucl. Mater. </a:t>
            </a:r>
            <a:r>
              <a:rPr lang="en-US" sz="11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(2015).</a:t>
            </a:r>
            <a:endParaRPr lang="en-US" sz="11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" charset="0"/>
                <a:ea typeface="CMU Sans Serif" charset="0"/>
                <a:cs typeface="CMU Sans Serif" charset="0"/>
              </a:rPr>
              <a:t>Formalism for plasma shape control modeling</a:t>
            </a:r>
            <a:endParaRPr lang="en-US" sz="3200" b="1" dirty="0">
              <a:latin typeface="CMU Sans Serif" charset="0"/>
              <a:ea typeface="CMU Sans Serif" charset="0"/>
              <a:cs typeface="CMU Sans Serif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1600" y="1819493"/>
            <a:ext cx="6400800" cy="2286000"/>
            <a:chOff x="1371600" y="1600200"/>
            <a:chExt cx="6400800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108" y="1828800"/>
              <a:ext cx="5735784" cy="1828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71600" y="1600200"/>
              <a:ext cx="6400800" cy="2286000"/>
            </a:xfrm>
            <a:prstGeom prst="rect">
              <a:avLst/>
            </a:pr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106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Coupled circuit equations describing dynamics of toroidal currents in coils, passive structures, and plasma.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0000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coils</a:t>
            </a:r>
            <a:endParaRPr lang="en-US" b="1" dirty="0">
              <a:solidFill>
                <a:srgbClr val="920000"/>
              </a:solidFill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83206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0000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vessel</a:t>
            </a:r>
            <a:endParaRPr lang="en-US" b="1" dirty="0">
              <a:solidFill>
                <a:srgbClr val="920000"/>
              </a:solidFill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353052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920000"/>
                </a:solidFill>
                <a:latin typeface="CMU Sans Serif Medium" charset="0"/>
                <a:ea typeface="CMU Sans Serif Medium" charset="0"/>
                <a:cs typeface="CMU Sans Serif Medium" charset="0"/>
              </a:rPr>
              <a:t>plasma</a:t>
            </a:r>
            <a:endParaRPr lang="en-US" b="1" dirty="0">
              <a:solidFill>
                <a:srgbClr val="920000"/>
              </a:solidFill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0" y="4185424"/>
            <a:ext cx="2743200" cy="1252954"/>
            <a:chOff x="1524000" y="4185424"/>
            <a:chExt cx="2743200" cy="1252954"/>
          </a:xfrm>
        </p:grpSpPr>
        <p:grpSp>
          <p:nvGrpSpPr>
            <p:cNvPr id="18" name="Group 17"/>
            <p:cNvGrpSpPr/>
            <p:nvPr/>
          </p:nvGrpSpPr>
          <p:grpSpPr>
            <a:xfrm>
              <a:off x="2185639" y="4185424"/>
              <a:ext cx="1419922" cy="914400"/>
              <a:chOff x="2133600" y="4185424"/>
              <a:chExt cx="1419922" cy="914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2133600" y="4185424"/>
                <a:ext cx="0" cy="914400"/>
              </a:xfrm>
              <a:prstGeom prst="straightConnector1">
                <a:avLst/>
              </a:prstGeom>
              <a:ln w="19050">
                <a:solidFill>
                  <a:srgbClr val="008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3553522" y="4185424"/>
                <a:ext cx="0" cy="914400"/>
              </a:xfrm>
              <a:prstGeom prst="straightConnector1">
                <a:avLst/>
              </a:prstGeom>
              <a:ln w="19050">
                <a:solidFill>
                  <a:srgbClr val="008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1524000" y="5099824"/>
              <a:ext cx="2743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Vacuum mutual inductances</a:t>
              </a:r>
              <a:endParaRPr lang="en-US" sz="16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5493" y="565121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Time-derivatives of plasma flux at coils, vessel, and plasma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81294" y="4185424"/>
            <a:ext cx="301752" cy="1758177"/>
            <a:chOff x="4581294" y="4185424"/>
            <a:chExt cx="301752" cy="1758177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876800" y="4185424"/>
              <a:ext cx="0" cy="1758176"/>
            </a:xfrm>
            <a:prstGeom prst="straightConnector1">
              <a:avLst/>
            </a:prstGeom>
            <a:ln w="19050"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581294" y="5943599"/>
              <a:ext cx="301752" cy="2"/>
            </a:xfrm>
            <a:prstGeom prst="line">
              <a:avLst/>
            </a:prstGeom>
            <a:ln w="22225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867400" y="4185424"/>
            <a:ext cx="301752" cy="1758177"/>
            <a:chOff x="5867400" y="4185424"/>
            <a:chExt cx="301752" cy="1758177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5867400" y="4185424"/>
              <a:ext cx="0" cy="1758176"/>
            </a:xfrm>
            <a:prstGeom prst="straightConnector1">
              <a:avLst/>
            </a:prstGeom>
            <a:ln w="19050">
              <a:solidFill>
                <a:srgbClr val="0080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867400" y="5943599"/>
              <a:ext cx="301752" cy="2"/>
            </a:xfrm>
            <a:prstGeom prst="line">
              <a:avLst/>
            </a:prstGeom>
            <a:ln w="22225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169152" y="5775172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CMU Serif Roman" charset="0"/>
                <a:ea typeface="CMU Serif Roman" charset="0"/>
                <a:cs typeface="CMU Serif Roman" charset="0"/>
              </a:rPr>
              <a:t>Conductor resistances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162800" y="4185424"/>
            <a:ext cx="0" cy="914400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00800" y="5099824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CMU Serif Roman" charset="0"/>
                <a:ea typeface="CMU Serif Roman" charset="0"/>
                <a:cs typeface="CMU Serif Roman" charset="0"/>
              </a:rPr>
              <a:t>Applied voltages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66194" y="1447800"/>
            <a:ext cx="3895344" cy="2667000"/>
          </a:xfrm>
          <a:prstGeom prst="roundRect">
            <a:avLst>
              <a:gd name="adj" fmla="val 2064"/>
            </a:avLst>
          </a:prstGeom>
          <a:solidFill>
            <a:srgbClr val="FFFF00">
              <a:alpha val="35000"/>
            </a:srgbClr>
          </a:solidFill>
          <a:ln w="9525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Linearized circuit equations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1371600"/>
            <a:ext cx="8534400" cy="2819400"/>
            <a:chOff x="457200" y="1676400"/>
            <a:chExt cx="8534400" cy="2819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48" y="1884111"/>
              <a:ext cx="8191904" cy="240397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7200" y="1676400"/>
              <a:ext cx="8534400" cy="2819400"/>
            </a:xfrm>
            <a:prstGeom prst="rect">
              <a:avLst/>
            </a:pr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38246" y="4237844"/>
            <a:ext cx="486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Linearized response of plasma flux due to changes in external currents and bulk plasma current.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97" y="5025420"/>
            <a:ext cx="3532006" cy="64008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172200" y="5807490"/>
            <a:ext cx="0" cy="365760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6172200"/>
            <a:ext cx="35814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569693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Outputs of a </a:t>
            </a:r>
            <a:r>
              <a:rPr lang="en-US" sz="1600" smtClean="0">
                <a:latin typeface="CMU Serif Roman" charset="0"/>
                <a:ea typeface="CMU Serif Roman" charset="0"/>
                <a:cs typeface="CMU Serif Roman" charset="0"/>
              </a:rPr>
              <a:t>linear plasma response model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571999" y="5806440"/>
            <a:ext cx="0" cy="365760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38" y="5226330"/>
            <a:ext cx="1371600" cy="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State-space representation of the dynamics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Express the linearized circuit equations in state-space form </a:t>
            </a:r>
          </a:p>
          <a:p>
            <a:pPr algn="ctr"/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for use with model-based control design tools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81300" y="1819493"/>
            <a:ext cx="3581400" cy="533400"/>
            <a:chOff x="2514600" y="2010709"/>
            <a:chExt cx="3581400" cy="533400"/>
          </a:xfrm>
        </p:grpSpPr>
        <p:sp>
          <p:nvSpPr>
            <p:cNvPr id="6" name="Rectangle 5"/>
            <p:cNvSpPr/>
            <p:nvPr/>
          </p:nvSpPr>
          <p:spPr>
            <a:xfrm>
              <a:off x="2514600" y="2010709"/>
              <a:ext cx="3581400" cy="533400"/>
            </a:xfrm>
            <a:prstGeom prst="rect">
              <a:avLst/>
            </a:pr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711" y="2109371"/>
              <a:ext cx="3297179" cy="33607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733800" y="2616217"/>
            <a:ext cx="2743629" cy="1400072"/>
            <a:chOff x="381000" y="2920803"/>
            <a:chExt cx="2743629" cy="1400072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2920803"/>
              <a:ext cx="2743629" cy="1400072"/>
            </a:xfrm>
            <a:prstGeom prst="roundRect">
              <a:avLst>
                <a:gd name="adj" fmla="val 2064"/>
              </a:avLst>
            </a:prstGeom>
            <a:solidFill>
              <a:srgbClr val="7030A0">
                <a:alpha val="35000"/>
              </a:srgbClr>
            </a:solidFill>
            <a:ln w="9525">
              <a:solidFill>
                <a:schemeClr val="tx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5010" y="3022000"/>
              <a:ext cx="2535608" cy="1197679"/>
              <a:chOff x="484367" y="2971800"/>
              <a:chExt cx="2535608" cy="119767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367" y="2971800"/>
                <a:ext cx="2535608" cy="54864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782" y="3620839"/>
                <a:ext cx="2520779" cy="548640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609600" y="2616217"/>
            <a:ext cx="2080261" cy="1583792"/>
            <a:chOff x="701039" y="2618016"/>
            <a:chExt cx="2080261" cy="15837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39" y="3013088"/>
              <a:ext cx="2080261" cy="118872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67259" y="2618016"/>
              <a:ext cx="1947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Perturbed currents</a:t>
              </a:r>
              <a:endParaRPr lang="en-US" sz="16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3468" y="4430525"/>
            <a:ext cx="2275773" cy="1583792"/>
            <a:chOff x="4041615" y="2616217"/>
            <a:chExt cx="2275773" cy="158379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15" y="3011289"/>
              <a:ext cx="2275773" cy="118872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05591" y="2616217"/>
              <a:ext cx="1947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Perturbed voltages</a:t>
              </a:r>
              <a:endParaRPr lang="en-US" sz="16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3276600" y="2615049"/>
            <a:ext cx="0" cy="370955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535945" y="4287222"/>
            <a:ext cx="5034504" cy="584775"/>
            <a:chOff x="3535945" y="4287222"/>
            <a:chExt cx="5034504" cy="5847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300" y="4398167"/>
              <a:ext cx="2154149" cy="36288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35945" y="4287222"/>
              <a:ext cx="2837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Time-dependent </a:t>
              </a:r>
            </a:p>
            <a:p>
              <a:pPr algn="ctr"/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mutual inductance matrix</a:t>
              </a:r>
              <a:endParaRPr lang="en-US" sz="16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609392" y="5142930"/>
            <a:ext cx="2837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Vacuum </a:t>
            </a:r>
            <a:r>
              <a:rPr lang="en-US" sz="1600" smtClean="0">
                <a:latin typeface="CMU Serif Roman" charset="0"/>
                <a:ea typeface="CMU Serif Roman" charset="0"/>
                <a:cs typeface="CMU Serif Roman" charset="0"/>
              </a:rPr>
              <a:t>mutual inductances 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09392" y="5616382"/>
            <a:ext cx="283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Effective </a:t>
            </a:r>
            <a:r>
              <a:rPr lang="en-US" sz="1600" smtClean="0">
                <a:latin typeface="CMU Serif Roman" charset="0"/>
                <a:ea typeface="CMU Serif Roman" charset="0"/>
                <a:cs typeface="CMU Serif Roman" charset="0"/>
              </a:rPr>
              <a:t>mutual inductance due to plasma motion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555349" y="4825597"/>
            <a:ext cx="0" cy="486130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373418" y="5311177"/>
            <a:ext cx="1181931" cy="206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365798" y="5907739"/>
            <a:ext cx="1787602" cy="206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153400" y="4825597"/>
            <a:ext cx="0" cy="1082142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6581439" y="2842012"/>
            <a:ext cx="2186756" cy="1109216"/>
            <a:chOff x="6581439" y="2842012"/>
            <a:chExt cx="2186756" cy="110921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960" y="2924501"/>
              <a:ext cx="211015" cy="18288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581439" y="2842012"/>
              <a:ext cx="1947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Resistance matrix</a:t>
              </a:r>
              <a:endParaRPr lang="en-US" sz="16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64410" y="3366453"/>
              <a:ext cx="186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Map from voltages to coils</a:t>
              </a:r>
              <a:endParaRPr lang="en-US" sz="16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8739" y="3484607"/>
              <a:ext cx="219456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7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Validation of the no-plasma model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066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Wall model validated by comparing synthetic and measured magnetic diagnostic signals for NSTX-U vacuum shots. 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51575"/>
            <a:ext cx="2336800" cy="467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35" y="1540452"/>
            <a:ext cx="2133600" cy="12801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422901" y="2514600"/>
            <a:ext cx="1282699" cy="318136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" y="3357439"/>
            <a:ext cx="2103120" cy="126187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794000" y="3968371"/>
            <a:ext cx="1016000" cy="0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35" y="4594914"/>
            <a:ext cx="2133600" cy="128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35" y="3067683"/>
            <a:ext cx="2133600" cy="128016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5132070" y="4004943"/>
            <a:ext cx="1573532" cy="738507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297680" y="5509260"/>
            <a:ext cx="2183130" cy="251460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8" y="4832163"/>
            <a:ext cx="2133600" cy="12801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1864427"/>
            <a:ext cx="2133600" cy="128016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2438400" y="2304681"/>
            <a:ext cx="1459230" cy="129909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343150" y="5520690"/>
            <a:ext cx="1565910" cy="205740"/>
          </a:xfrm>
          <a:prstGeom prst="straightConnector1">
            <a:avLst/>
          </a:prstGeom>
          <a:ln w="190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118335" y="6215326"/>
            <a:ext cx="1415940" cy="307777"/>
            <a:chOff x="6118335" y="6215326"/>
            <a:chExt cx="1415940" cy="307777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6118335" y="6369214"/>
              <a:ext cx="457200" cy="0"/>
            </a:xfrm>
            <a:prstGeom prst="line">
              <a:avLst/>
            </a:prstGeom>
            <a:ln w="25400">
              <a:solidFill>
                <a:srgbClr val="0432FF"/>
              </a:solidFill>
            </a:ln>
            <a:effectLst>
              <a:outerShdw sx="1000" sy="1000" algn="ctr" rotWithShape="0">
                <a:srgbClr val="0432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593205" y="6215326"/>
              <a:ext cx="941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MU Serif Roman" charset="0"/>
                  <a:ea typeface="CMU Serif Roman" charset="0"/>
                  <a:cs typeface="CMU Serif Roman" charset="0"/>
                </a:rPr>
                <a:t>Measured</a:t>
              </a:r>
              <a:endParaRPr lang="en-US" sz="14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18335" y="5968256"/>
            <a:ext cx="1415940" cy="307777"/>
            <a:chOff x="6118335" y="5968256"/>
            <a:chExt cx="1415940" cy="307777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118335" y="6122144"/>
              <a:ext cx="4572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>
              <a:outerShdw sx="1000" sy="1000" algn="ctr" rotWithShape="0">
                <a:srgbClr val="FF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593205" y="5968256"/>
              <a:ext cx="9410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MU Serif Roman" charset="0"/>
                  <a:ea typeface="CMU Serif Roman" charset="0"/>
                  <a:cs typeface="CMU Serif Roman" charset="0"/>
                </a:rPr>
                <a:t>Predicted</a:t>
              </a:r>
              <a:endParaRPr lang="en-US" sz="14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3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" charset="0"/>
                <a:ea typeface="CMU Sans Serif" charset="0"/>
                <a:cs typeface="CMU Sans Serif" charset="0"/>
              </a:rPr>
              <a:t>Dominant eigenmodes of the vacuum vessel</a:t>
            </a:r>
            <a:endParaRPr lang="en-US" sz="3200" b="1" dirty="0">
              <a:latin typeface="CMU Sans Serif" charset="0"/>
              <a:ea typeface="CMU Sans Serif" charset="0"/>
              <a:cs typeface="CMU Sans Serif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2999"/>
            <a:ext cx="6096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" y="589756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Future validation efforts </a:t>
            </a:r>
            <a:r>
              <a:rPr lang="en-US" sz="1600" smtClean="0">
                <a:latin typeface="CMU Serif Roman" charset="0"/>
                <a:ea typeface="CMU Serif Roman" charset="0"/>
                <a:cs typeface="CMU Serif Roman" charset="0"/>
              </a:rPr>
              <a:t>will seek </a:t>
            </a:r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to identify source of the asymmetry in the vessel model.  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CMU Sans Serif Medium" charset="0"/>
                <a:ea typeface="CMU Sans Serif Medium" charset="0"/>
                <a:cs typeface="CMU Sans Serif Medium" charset="0"/>
              </a:rPr>
              <a:t>Output equation for ISOFLUX control</a:t>
            </a:r>
            <a:endParaRPr lang="en-US" sz="3200" b="1" dirty="0">
              <a:latin typeface="CMU Sans Serif Medium" charset="0"/>
              <a:ea typeface="CMU Sans Serif Medium" charset="0"/>
              <a:cs typeface="CMU Sans Serif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S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tate-space dynamics equation paired with output equation relating the inputs (voltages) and states (currents) to quantities of interest for control.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38533"/>
            <a:ext cx="2707575" cy="54151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16304" y="2099965"/>
            <a:ext cx="2920593" cy="533400"/>
            <a:chOff x="2184806" y="3983142"/>
            <a:chExt cx="2920593" cy="533400"/>
          </a:xfrm>
        </p:grpSpPr>
        <p:sp>
          <p:nvSpPr>
            <p:cNvPr id="7" name="Rectangle 6"/>
            <p:cNvSpPr/>
            <p:nvPr/>
          </p:nvSpPr>
          <p:spPr>
            <a:xfrm>
              <a:off x="2184806" y="3983142"/>
              <a:ext cx="2920593" cy="533400"/>
            </a:xfrm>
            <a:prstGeom prst="rect">
              <a:avLst/>
            </a:pr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037" y="4112682"/>
              <a:ext cx="2706130" cy="27432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5" y="3200400"/>
            <a:ext cx="1701800" cy="265088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057400" y="3200400"/>
            <a:ext cx="1454048" cy="1143000"/>
            <a:chOff x="2057400" y="3200400"/>
            <a:chExt cx="1454048" cy="1143000"/>
          </a:xfrm>
        </p:grpSpPr>
        <p:sp>
          <p:nvSpPr>
            <p:cNvPr id="16" name="Right Brace 15"/>
            <p:cNvSpPr/>
            <p:nvPr/>
          </p:nvSpPr>
          <p:spPr>
            <a:xfrm>
              <a:off x="2057400" y="3200400"/>
              <a:ext cx="76200" cy="1143000"/>
            </a:xfrm>
            <a:prstGeom prst="rightBrace">
              <a:avLst/>
            </a:prstGeom>
            <a:ln w="127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808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52345" y="3479513"/>
              <a:ext cx="1359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Control point fluxes</a:t>
              </a:r>
              <a:endParaRPr lang="en-US" sz="16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57400" y="4438162"/>
            <a:ext cx="1454048" cy="1413119"/>
            <a:chOff x="2057400" y="4438162"/>
            <a:chExt cx="1454048" cy="1413119"/>
          </a:xfrm>
        </p:grpSpPr>
        <p:sp>
          <p:nvSpPr>
            <p:cNvPr id="17" name="Right Brace 16"/>
            <p:cNvSpPr/>
            <p:nvPr/>
          </p:nvSpPr>
          <p:spPr>
            <a:xfrm>
              <a:off x="2057400" y="4438162"/>
              <a:ext cx="76200" cy="1413119"/>
            </a:xfrm>
            <a:prstGeom prst="rightBrace">
              <a:avLst/>
            </a:prstGeom>
            <a:ln w="127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808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52345" y="4852334"/>
              <a:ext cx="1359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X-point</a:t>
              </a:r>
            </a:p>
            <a:p>
              <a:r>
                <a:rPr lang="en-US" sz="1600" dirty="0" smtClean="0">
                  <a:latin typeface="CMU Serif Roman" charset="0"/>
                  <a:ea typeface="CMU Serif Roman" charset="0"/>
                  <a:cs typeface="CMU Serif Roman" charset="0"/>
                </a:rPr>
                <a:t>positions</a:t>
              </a:r>
              <a:endParaRPr lang="en-US" sz="16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03" y="3200400"/>
            <a:ext cx="1833348" cy="26245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0264" y="5851281"/>
            <a:ext cx="26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In general, matrix entries are time-dependent.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10137</TotalTime>
  <Words>956</Words>
  <Application>Microsoft Macintosh PowerPoint</Application>
  <PresentationFormat>On-screen Show (4:3)</PresentationFormat>
  <Paragraphs>130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Calibri</vt:lpstr>
      <vt:lpstr>Cambria Math</vt:lpstr>
      <vt:lpstr>CMU Sans Serif</vt:lpstr>
      <vt:lpstr>CMU Sans Serif Medium</vt:lpstr>
      <vt:lpstr>CMU Sans Serif Oblique</vt:lpstr>
      <vt:lpstr>CMU Serif</vt:lpstr>
      <vt:lpstr>CMU Serif Roman</vt:lpstr>
      <vt:lpstr>Symbol</vt:lpstr>
      <vt:lpstr>Wingdings</vt:lpstr>
      <vt:lpstr>Arial</vt:lpstr>
      <vt:lpstr>NSTX Upgrade</vt:lpstr>
      <vt:lpstr>Advanced Plasma Shape Control to Enable High-Performance Divertor Operation on NSTX-U</vt:lpstr>
      <vt:lpstr>Abstract</vt:lpstr>
      <vt:lpstr>Introduction</vt:lpstr>
      <vt:lpstr>Formalism for plasma shape control modeling</vt:lpstr>
      <vt:lpstr>Linearized circuit equations</vt:lpstr>
      <vt:lpstr>State-space representation of the dynamics</vt:lpstr>
      <vt:lpstr>Validation of the no-plasma model</vt:lpstr>
      <vt:lpstr>Dominant eigenmodes of the vacuum vessel</vt:lpstr>
      <vt:lpstr>Output equation for ISOFLUX control</vt:lpstr>
      <vt:lpstr>Modeling of X-point response</vt:lpstr>
      <vt:lpstr>Response of X-point position to B-field</vt:lpstr>
      <vt:lpstr>Snowflake Shape Descriptors</vt:lpstr>
      <vt:lpstr>SFD control system with PID control</vt:lpstr>
      <vt:lpstr>PID Control and Controller Tuning</vt:lpstr>
      <vt:lpstr>Snowflake radius scan in SFD-Minus</vt:lpstr>
      <vt:lpstr>Snowflake radius scan in SFD-Plus</vt:lpstr>
      <vt:lpstr>Snowflake angle scan at constant separation</vt:lpstr>
      <vt:lpstr>Future work</vt:lpstr>
    </vt:vector>
  </TitlesOfParts>
  <Company>PPPL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Microsoft Office User</cp:lastModifiedBy>
  <cp:revision>264</cp:revision>
  <cp:lastPrinted>2017-10-22T16:10:53Z</cp:lastPrinted>
  <dcterms:created xsi:type="dcterms:W3CDTF">2015-07-16T16:59:24Z</dcterms:created>
  <dcterms:modified xsi:type="dcterms:W3CDTF">2017-10-24T21:51:29Z</dcterms:modified>
</cp:coreProperties>
</file>