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comments/comment1.xml" ContentType="application/vnd.openxmlformats-officedocument.presentationml.comments+xml"/>
  <Override PartName="/ppt/embeddings/oleObject5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8" r:id="rId2"/>
    <p:sldId id="306" r:id="rId3"/>
    <p:sldId id="301" r:id="rId4"/>
    <p:sldId id="300" r:id="rId5"/>
    <p:sldId id="293" r:id="rId6"/>
    <p:sldId id="278" r:id="rId7"/>
    <p:sldId id="279" r:id="rId8"/>
    <p:sldId id="280" r:id="rId9"/>
    <p:sldId id="281" r:id="rId10"/>
    <p:sldId id="287" r:id="rId11"/>
    <p:sldId id="297" r:id="rId12"/>
    <p:sldId id="282" r:id="rId13"/>
    <p:sldId id="290" r:id="rId14"/>
    <p:sldId id="294" r:id="rId15"/>
    <p:sldId id="291" r:id="rId16"/>
    <p:sldId id="295" r:id="rId17"/>
    <p:sldId id="302" r:id="rId18"/>
    <p:sldId id="283" r:id="rId19"/>
    <p:sldId id="286" r:id="rId20"/>
    <p:sldId id="289" r:id="rId21"/>
    <p:sldId id="296" r:id="rId22"/>
    <p:sldId id="292" r:id="rId23"/>
    <p:sldId id="284" r:id="rId24"/>
    <p:sldId id="305" r:id="rId25"/>
    <p:sldId id="303" r:id="rId26"/>
    <p:sldId id="304" r:id="rId27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ohyun Ki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3366BD"/>
    <a:srgbClr val="D0D8E8"/>
    <a:srgbClr val="CC19F3"/>
    <a:srgbClr val="FFB200"/>
    <a:srgbClr val="FFB300"/>
    <a:srgbClr val="FFB399"/>
    <a:srgbClr val="00E599"/>
    <a:srgbClr val="006600"/>
    <a:srgbClr val="FF1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 showGuides="1">
      <p:cViewPr varScale="1">
        <p:scale>
          <a:sx n="105" d="100"/>
          <a:sy n="105" d="100"/>
        </p:scale>
        <p:origin x="-6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9T10:52:15.996" idx="1">
    <p:pos x="10" y="10"/>
    <p:text>later, if possible, add boundary of each orbit type
check class domain and do it again?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8D85E34A-78D7-407D-BC66-961109C5AB89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C0FD0AB8-19AE-4424-9220-AEAB19E4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61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10/18/17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914400" y="6583363"/>
            <a:ext cx="7315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dirty="0" smtClean="0">
                <a:solidFill>
                  <a:srgbClr val="336699"/>
                </a:solidFill>
              </a:rPr>
              <a:t>59th Annual Meeting of the APS Division of Plasma Physics,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 </a:t>
            </a:r>
            <a:r>
              <a:rPr lang="en-US" altLang="en-US" sz="1000" b="1" dirty="0" smtClean="0">
                <a:solidFill>
                  <a:srgbClr val="336699"/>
                </a:solidFill>
              </a:rPr>
              <a:t>October 23 - 27, 2017 • Milwaukee, Wisconsin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5" r:id="rId4"/>
    <p:sldLayoutId id="2147483736" r:id="rId5"/>
    <p:sldLayoutId id="214748373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comments" Target="../comments/comment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57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5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emf"/><Relationship Id="rId12" Type="http://schemas.openxmlformats.org/officeDocument/2006/relationships/oleObject" Target="../embeddings/Microsoft_Equation5.bin"/><Relationship Id="rId13" Type="http://schemas.openxmlformats.org/officeDocument/2006/relationships/oleObject" Target="../embeddings/Microsoft_Equation6.bin"/><Relationship Id="rId14" Type="http://schemas.openxmlformats.org/officeDocument/2006/relationships/oleObject" Target="../embeddings/Microsoft_Equation7.bin"/><Relationship Id="rId15" Type="http://schemas.openxmlformats.org/officeDocument/2006/relationships/image" Target="../media/image6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59.emf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oleObject" Target="../embeddings/Microsoft_Equation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533400" y="2746565"/>
            <a:ext cx="8077200" cy="1255059"/>
          </a:xfrm>
        </p:spPr>
        <p:txBody>
          <a:bodyPr/>
          <a:lstStyle/>
          <a:p>
            <a:pPr eaLnBrk="1" hangingPunct="1"/>
            <a:r>
              <a:rPr lang="en-US" altLang="en-US" sz="2400" b="1" u="sng" dirty="0" smtClean="0">
                <a:latin typeface="Arial" charset="0"/>
                <a:cs typeface="Arial" charset="0"/>
              </a:rPr>
              <a:t>D. Kim</a:t>
            </a:r>
            <a:r>
              <a:rPr lang="en-US" altLang="en-US" sz="2400" dirty="0" smtClean="0">
                <a:latin typeface="Arial" charset="0"/>
                <a:cs typeface="Arial" charset="0"/>
              </a:rPr>
              <a:t>, M. </a:t>
            </a:r>
            <a:r>
              <a:rPr lang="en-US" altLang="en-US" sz="2400" dirty="0" err="1" smtClean="0">
                <a:latin typeface="Arial" charset="0"/>
                <a:cs typeface="Arial" charset="0"/>
              </a:rPr>
              <a:t>Podestà</a:t>
            </a:r>
            <a:r>
              <a:rPr lang="en-US" altLang="en-US" sz="2400" dirty="0" smtClean="0">
                <a:latin typeface="Arial" charset="0"/>
                <a:cs typeface="Arial" charset="0"/>
              </a:rPr>
              <a:t>, D. Liu</a:t>
            </a:r>
            <a:r>
              <a:rPr lang="en-US" altLang="en-US" sz="2400" baseline="30000" dirty="0" smtClean="0">
                <a:latin typeface="Arial" charset="0"/>
                <a:cs typeface="Arial" charset="0"/>
              </a:rPr>
              <a:t>1</a:t>
            </a:r>
            <a:r>
              <a:rPr lang="en-US" altLang="en-US" sz="2400" dirty="0" smtClean="0">
                <a:latin typeface="Arial" charset="0"/>
                <a:cs typeface="Arial" charset="0"/>
              </a:rPr>
              <a:t> and F. M. </a:t>
            </a:r>
            <a:r>
              <a:rPr lang="en-US" altLang="en-US" sz="2400" dirty="0" err="1" smtClean="0">
                <a:latin typeface="Arial" charset="0"/>
                <a:cs typeface="Arial" charset="0"/>
              </a:rPr>
              <a:t>Poli</a:t>
            </a:r>
            <a:endParaRPr lang="en-US" altLang="en-US" sz="24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Princeton </a:t>
            </a:r>
            <a:r>
              <a:rPr lang="en-US" altLang="en-US" sz="1800" dirty="0">
                <a:latin typeface="Arial" charset="0"/>
                <a:cs typeface="Arial" charset="0"/>
              </a:rPr>
              <a:t>Plasma Physics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Laboratory</a:t>
            </a:r>
          </a:p>
          <a:p>
            <a:pPr eaLnBrk="1" hangingPunct="1"/>
            <a:r>
              <a:rPr lang="en-US" altLang="en-US" sz="1800" baseline="30000" dirty="0" smtClean="0">
                <a:latin typeface="Arial" charset="0"/>
                <a:cs typeface="Arial" charset="0"/>
              </a:rPr>
              <a:t>1</a:t>
            </a:r>
            <a:r>
              <a:rPr lang="en-US" altLang="en-US" sz="1800" dirty="0" smtClean="0">
                <a:latin typeface="Arial" charset="0"/>
                <a:cs typeface="Arial" charset="0"/>
              </a:rPr>
              <a:t>University of California, Irvine</a:t>
            </a:r>
            <a:endParaRPr lang="en-US" altLang="en-US" sz="1800" dirty="0">
              <a:latin typeface="Arial" charset="0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0" y="1092700"/>
            <a:ext cx="9144000" cy="1524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Arial" charset="0"/>
                <a:cs typeface="Arial" charset="0"/>
              </a:rPr>
              <a:t>ORBIT modelling of fast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particle redistribution induced </a:t>
            </a:r>
            <a:r>
              <a:rPr lang="en-US" altLang="en-US" sz="3600" b="1" dirty="0">
                <a:latin typeface="Arial" charset="0"/>
                <a:cs typeface="Arial" charset="0"/>
              </a:rPr>
              <a:t>by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/>
            </a:r>
            <a:br>
              <a:rPr lang="en-US" altLang="en-US" sz="3600" b="1" dirty="0" smtClean="0">
                <a:latin typeface="Arial" charset="0"/>
                <a:cs typeface="Arial" charset="0"/>
              </a:rPr>
            </a:br>
            <a:r>
              <a:rPr lang="en-US" altLang="en-US" sz="3600" b="1" dirty="0" err="1" smtClean="0">
                <a:latin typeface="Arial" charset="0"/>
                <a:cs typeface="Arial" charset="0"/>
              </a:rPr>
              <a:t>sawtooth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 </a:t>
            </a:r>
            <a:r>
              <a:rPr lang="en-US" altLang="en-US" sz="3600" b="1" dirty="0">
                <a:latin typeface="Arial" charset="0"/>
                <a:cs typeface="Arial" charset="0"/>
              </a:rPr>
              <a:t>instability</a:t>
            </a: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896159"/>
            <a:ext cx="9144000" cy="1219200"/>
          </a:xfrm>
        </p:spPr>
        <p:txBody>
          <a:bodyPr>
            <a:norm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altLang="en-US" sz="1600" dirty="0">
                <a:latin typeface="Arial" charset="0"/>
                <a:cs typeface="Arial" charset="0"/>
              </a:rPr>
              <a:t>59th Annual Meeting of the APS Division of Plasma Physics</a:t>
            </a:r>
            <a:br>
              <a:rPr lang="en-US" altLang="en-US" sz="1600" dirty="0">
                <a:latin typeface="Arial" charset="0"/>
                <a:cs typeface="Arial" charset="0"/>
              </a:rPr>
            </a:br>
            <a:r>
              <a:rPr lang="en-US" altLang="en-US" sz="1600" dirty="0">
                <a:latin typeface="Arial" charset="0"/>
                <a:cs typeface="Arial" charset="0"/>
              </a:rPr>
              <a:t>October 23 - 27, 2017 • Milwaukee, Wisconsin</a:t>
            </a: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827446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cirvine"/>
          <p:cNvPicPr>
            <a:picLocks noChangeAspect="1" noChangeArrowheads="1"/>
          </p:cNvPicPr>
          <p:nvPr/>
        </p:nvPicPr>
        <p:blipFill rotWithShape="1">
          <a:blip r:embed="rId3" cstate="print"/>
          <a:srcRect r="12863"/>
          <a:stretch/>
        </p:blipFill>
        <p:spPr bwMode="auto">
          <a:xfrm>
            <a:off x="76201" y="5127702"/>
            <a:ext cx="17589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xi_change_position_test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5732" r="5625"/>
          <a:stretch/>
        </p:blipFill>
        <p:spPr>
          <a:xfrm>
            <a:off x="6067332" y="1482753"/>
            <a:ext cx="3085353" cy="2412000"/>
          </a:xfrm>
          <a:prstGeom prst="rect">
            <a:avLst/>
          </a:prstGeom>
        </p:spPr>
      </p:pic>
      <p:pic>
        <p:nvPicPr>
          <p:cNvPr id="7" name="Picture 6" descr="xi_central_value_test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t="5441" r="5991"/>
          <a:stretch/>
        </p:blipFill>
        <p:spPr>
          <a:xfrm>
            <a:off x="3044932" y="1482753"/>
            <a:ext cx="3075852" cy="2412000"/>
          </a:xfrm>
          <a:prstGeom prst="rect">
            <a:avLst/>
          </a:prstGeom>
        </p:spPr>
      </p:pic>
      <p:pic>
        <p:nvPicPr>
          <p:cNvPr id="6" name="Picture 5" descr="xi_central_shape_test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5732" r="5960"/>
          <a:stretch/>
        </p:blipFill>
        <p:spPr>
          <a:xfrm>
            <a:off x="20485" y="1482753"/>
            <a:ext cx="3077900" cy="2412000"/>
          </a:xfrm>
          <a:prstGeom prst="rect">
            <a:avLst/>
          </a:prstGeom>
        </p:spPr>
      </p:pic>
      <p:pic>
        <p:nvPicPr>
          <p:cNvPr id="5" name="Picture 4" descr="alpha_central_shape_test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5441" r="5876"/>
          <a:stretch/>
        </p:blipFill>
        <p:spPr>
          <a:xfrm>
            <a:off x="20485" y="3547341"/>
            <a:ext cx="3060993" cy="2412000"/>
          </a:xfrm>
          <a:prstGeom prst="rect">
            <a:avLst/>
          </a:prstGeom>
        </p:spPr>
      </p:pic>
      <p:pic>
        <p:nvPicPr>
          <p:cNvPr id="8" name="Picture 7" descr="alpha_central_value_test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t="5534" r="5874"/>
          <a:stretch/>
        </p:blipFill>
        <p:spPr>
          <a:xfrm>
            <a:off x="3034973" y="3547341"/>
            <a:ext cx="3078864" cy="241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76881" y="1496142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i="1" dirty="0" smtClean="0">
                <a:latin typeface="Symbol" charset="2"/>
                <a:cs typeface="Symbol" charset="2"/>
              </a:rPr>
              <a:t>ξ</a:t>
            </a:r>
            <a:endParaRPr lang="en-US" sz="4000" b="1" i="1" dirty="0">
              <a:latin typeface="Symbol" charset="2"/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1103" y="3653328"/>
            <a:ext cx="47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i="1" dirty="0" smtClean="0">
                <a:latin typeface="Symbol" charset="2"/>
                <a:cs typeface="Symbol" charset="2"/>
              </a:rPr>
              <a:t>α</a:t>
            </a:r>
            <a:endParaRPr lang="en-US" sz="4000" b="1" i="1" dirty="0">
              <a:latin typeface="Symbol" charset="2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26358" y="2185300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006600"/>
                </a:solidFill>
                <a:latin typeface="Symbol" charset="2"/>
                <a:cs typeface="Symbol" charset="2"/>
              </a:rPr>
              <a:t>ξ</a:t>
            </a:r>
            <a:r>
              <a:rPr lang="en-US" sz="2400" b="1" baseline="-25000" dirty="0" smtClean="0">
                <a:solidFill>
                  <a:srgbClr val="006600"/>
                </a:solidFill>
              </a:rPr>
              <a:t>0</a:t>
            </a:r>
            <a:r>
              <a:rPr lang="en-US" sz="2400" b="1" dirty="0" smtClean="0">
                <a:solidFill>
                  <a:srgbClr val="006600"/>
                </a:solidFill>
              </a:rPr>
              <a:t> = 0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6358" y="2573495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B366E6"/>
                </a:solidFill>
                <a:latin typeface="Symbol" charset="2"/>
                <a:cs typeface="Symbol" charset="2"/>
              </a:rPr>
              <a:t>ξ</a:t>
            </a:r>
            <a:r>
              <a:rPr lang="en-US" sz="2400" b="1" baseline="-25000" dirty="0" smtClean="0">
                <a:solidFill>
                  <a:srgbClr val="B366E6"/>
                </a:solidFill>
              </a:rPr>
              <a:t>0</a:t>
            </a:r>
            <a:r>
              <a:rPr lang="en-US" sz="2400" b="1" dirty="0" smtClean="0">
                <a:solidFill>
                  <a:srgbClr val="B366E6"/>
                </a:solidFill>
              </a:rPr>
              <a:t> = 0.25</a:t>
            </a:r>
            <a:endParaRPr lang="en-US" sz="2400" b="1" dirty="0">
              <a:solidFill>
                <a:srgbClr val="B366E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26358" y="2961689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0073E6"/>
                </a:solidFill>
                <a:latin typeface="Symbol" charset="2"/>
                <a:cs typeface="Symbol" charset="2"/>
              </a:rPr>
              <a:t>ξ</a:t>
            </a:r>
            <a:r>
              <a:rPr lang="en-US" sz="2400" b="1" baseline="-25000" dirty="0" smtClean="0">
                <a:solidFill>
                  <a:srgbClr val="0073E6"/>
                </a:solidFill>
              </a:rPr>
              <a:t>0</a:t>
            </a:r>
            <a:r>
              <a:rPr lang="en-US" sz="2400" b="1" dirty="0" smtClean="0">
                <a:solidFill>
                  <a:srgbClr val="0073E6"/>
                </a:solidFill>
              </a:rPr>
              <a:t> = 0.5</a:t>
            </a:r>
            <a:endParaRPr lang="en-US" sz="2400" b="1" dirty="0">
              <a:solidFill>
                <a:srgbClr val="0073E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6938" y="2208602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1AB2"/>
                </a:solidFill>
              </a:rPr>
              <a:t>0.1</a:t>
            </a:r>
            <a:r>
              <a:rPr lang="el-GR" sz="2400" b="1" i="1" dirty="0" smtClean="0">
                <a:solidFill>
                  <a:srgbClr val="FF1AB2"/>
                </a:solidFill>
                <a:latin typeface="Symbol" charset="2"/>
                <a:cs typeface="Symbol" charset="2"/>
              </a:rPr>
              <a:t>ρ</a:t>
            </a:r>
            <a:r>
              <a:rPr lang="en-US" sz="2400" b="1" i="1" baseline="-25000" dirty="0" smtClean="0">
                <a:solidFill>
                  <a:srgbClr val="FF1AB2"/>
                </a:solidFill>
              </a:rPr>
              <a:t>q=1</a:t>
            </a:r>
            <a:endParaRPr lang="en-US" sz="2400" b="1" i="1" baseline="-25000" dirty="0">
              <a:solidFill>
                <a:srgbClr val="FF1AB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6938" y="2596797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6600"/>
                </a:solidFill>
              </a:rPr>
              <a:t>0.</a:t>
            </a:r>
            <a:r>
              <a:rPr lang="en-US" sz="2400" b="1" dirty="0" smtClean="0">
                <a:solidFill>
                  <a:srgbClr val="006600"/>
                </a:solidFill>
              </a:rPr>
              <a:t>2</a:t>
            </a:r>
            <a:r>
              <a:rPr lang="el-GR" sz="2400" b="1" i="1" dirty="0" smtClean="0">
                <a:solidFill>
                  <a:srgbClr val="006600"/>
                </a:solidFill>
                <a:latin typeface="Symbol" charset="2"/>
                <a:cs typeface="Symbol" charset="2"/>
              </a:rPr>
              <a:t>ρ</a:t>
            </a:r>
            <a:r>
              <a:rPr lang="en-US" sz="2400" b="1" i="1" baseline="-25000" dirty="0">
                <a:solidFill>
                  <a:srgbClr val="006600"/>
                </a:solidFill>
              </a:rPr>
              <a:t>q=1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76938" y="2984991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E599"/>
                </a:solidFill>
              </a:rPr>
              <a:t>0.5</a:t>
            </a:r>
            <a:r>
              <a:rPr lang="el-GR" sz="2400" b="1" i="1" dirty="0" smtClean="0">
                <a:solidFill>
                  <a:srgbClr val="00E599"/>
                </a:solidFill>
                <a:latin typeface="Symbol" charset="2"/>
                <a:cs typeface="Symbol" charset="2"/>
              </a:rPr>
              <a:t>ρ</a:t>
            </a:r>
            <a:r>
              <a:rPr lang="en-US" sz="2400" b="1" i="1" baseline="-25000" dirty="0">
                <a:solidFill>
                  <a:srgbClr val="00E599"/>
                </a:solidFill>
              </a:rPr>
              <a:t>q=1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245" y="6005696"/>
            <a:ext cx="238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i="1" dirty="0" smtClean="0">
                <a:latin typeface="Symbol" charset="2"/>
                <a:cs typeface="Symbol" charset="2"/>
              </a:rPr>
              <a:t>ξ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 = 0, 0.2</a:t>
            </a:r>
            <a:r>
              <a:rPr lang="el-GR" sz="2400" b="1" i="1" dirty="0" smtClean="0">
                <a:latin typeface="Symbol" charset="2"/>
                <a:cs typeface="Symbol" charset="2"/>
              </a:rPr>
              <a:t>ρ</a:t>
            </a:r>
            <a:r>
              <a:rPr lang="en-US" sz="2400" b="1" i="1" baseline="-25000" dirty="0"/>
              <a:t>q=</a:t>
            </a:r>
            <a:r>
              <a:rPr lang="en-US" sz="2400" b="1" i="1" baseline="-25000" dirty="0" smtClean="0"/>
              <a:t>1</a:t>
            </a:r>
            <a:endParaRPr lang="en-US" sz="24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79835" y="6005696"/>
            <a:ext cx="238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shape</a:t>
            </a:r>
            <a:r>
              <a:rPr lang="en-US" sz="2400" b="1" dirty="0" smtClean="0"/>
              <a:t>, 0.2</a:t>
            </a:r>
            <a:r>
              <a:rPr lang="el-GR" sz="2400" b="1" i="1" dirty="0" smtClean="0">
                <a:latin typeface="Symbol" charset="2"/>
                <a:cs typeface="Symbol" charset="2"/>
              </a:rPr>
              <a:t>ρ</a:t>
            </a:r>
            <a:r>
              <a:rPr lang="en-US" sz="2400" b="1" i="1" baseline="-25000" dirty="0"/>
              <a:t>q=</a:t>
            </a:r>
            <a:r>
              <a:rPr lang="en-US" sz="2400" b="1" i="1" baseline="-25000" dirty="0" smtClean="0"/>
              <a:t>1</a:t>
            </a:r>
            <a:endParaRPr lang="en-US" sz="24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378081" y="6005696"/>
            <a:ext cx="238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shape</a:t>
            </a:r>
            <a:r>
              <a:rPr lang="en-US" sz="2400" b="1" dirty="0" smtClean="0"/>
              <a:t>, </a:t>
            </a:r>
            <a:r>
              <a:rPr lang="el-GR" sz="2400" b="1" i="1" dirty="0">
                <a:latin typeface="Symbol" charset="2"/>
                <a:cs typeface="Symbol" charset="2"/>
              </a:rPr>
              <a:t>ξ</a:t>
            </a:r>
            <a:r>
              <a:rPr lang="en-US" sz="2400" b="1" baseline="-25000" dirty="0"/>
              <a:t>0</a:t>
            </a:r>
            <a:r>
              <a:rPr lang="en-US" sz="2400" b="1" dirty="0"/>
              <a:t> = 0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438"/>
          </a:xfrm>
        </p:spPr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Modification of perturbation profile</a:t>
            </a:r>
            <a:endParaRPr lang="en-US" altLang="en-US" sz="3600" b="1" dirty="0">
              <a:latin typeface="Arial" charset="0"/>
              <a:cs typeface="Arial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>
            <a:off x="454535" y="983382"/>
            <a:ext cx="2209800" cy="545975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 smtClean="0"/>
              <a:t>Central </a:t>
            </a:r>
            <a:r>
              <a:rPr lang="en-US" sz="2400" b="1" dirty="0" smtClean="0"/>
              <a:t>shape</a:t>
            </a:r>
            <a:endParaRPr lang="en-US" sz="2200" b="1" dirty="0" smtClean="0"/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3477958" y="983382"/>
            <a:ext cx="2209800" cy="545975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 smtClean="0"/>
              <a:t>Central value</a:t>
            </a:r>
            <a:endParaRPr lang="en-US" sz="2200" b="1" dirty="0" smtClean="0"/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>
            <a:off x="5546196" y="983382"/>
            <a:ext cx="4142856" cy="545975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200" b="1" dirty="0" smtClean="0"/>
              <a:t>Shape change position</a:t>
            </a:r>
          </a:p>
        </p:txBody>
      </p:sp>
      <p:pic>
        <p:nvPicPr>
          <p:cNvPr id="10" name="Picture 9" descr="alpha_change_position_test.ep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5457" r="5877"/>
          <a:stretch/>
        </p:blipFill>
        <p:spPr>
          <a:xfrm>
            <a:off x="6067332" y="3547341"/>
            <a:ext cx="3076395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6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438"/>
          </a:xfrm>
        </p:spPr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2900" b="1" dirty="0" smtClean="0">
                <a:latin typeface="Arial" charset="0"/>
                <a:cs typeface="Arial" charset="0"/>
              </a:rPr>
              <a:t>Modification of perturbation profile</a:t>
            </a:r>
            <a:br>
              <a:rPr lang="en-US" altLang="en-US" sz="2900" b="1" dirty="0" smtClean="0">
                <a:latin typeface="Arial" charset="0"/>
                <a:cs typeface="Arial" charset="0"/>
              </a:rPr>
            </a:br>
            <a:r>
              <a:rPr lang="en-US" altLang="en-US" sz="2900" b="1" dirty="0" smtClean="0">
                <a:latin typeface="Arial" charset="0"/>
                <a:cs typeface="Arial" charset="0"/>
              </a:rPr>
              <a:t>- Central region shape </a:t>
            </a:r>
            <a:r>
              <a:rPr lang="en-US" altLang="en-US" sz="2900" b="1" dirty="0" smtClean="0">
                <a:latin typeface="Arial" charset="0"/>
                <a:cs typeface="Arial" charset="0"/>
              </a:rPr>
              <a:t>test (biggest effect on result)</a:t>
            </a:r>
            <a:endParaRPr lang="en-US" altLang="en-US" sz="2900" b="1" dirty="0">
              <a:latin typeface="Arial" charset="0"/>
              <a:cs typeface="Arial" charset="0"/>
            </a:endParaRPr>
          </a:p>
        </p:txBody>
      </p:sp>
      <p:pic>
        <p:nvPicPr>
          <p:cNvPr id="8" name="Picture 7" descr="poin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4684" r="7781"/>
          <a:stretch/>
        </p:blipFill>
        <p:spPr>
          <a:xfrm>
            <a:off x="6094613" y="1371600"/>
            <a:ext cx="2916000" cy="2355510"/>
          </a:xfrm>
          <a:prstGeom prst="rect">
            <a:avLst/>
          </a:prstGeom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152400" y="3810000"/>
            <a:ext cx="8839200" cy="2717284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 smtClean="0">
                <a:latin typeface="Arial"/>
                <a:cs typeface="Arial"/>
              </a:rPr>
              <a:t>Looking for a perturbation shape that eliminate</a:t>
            </a:r>
            <a:r>
              <a:rPr lang="en-US" sz="2400" dirty="0" smtClean="0">
                <a:latin typeface="Arial"/>
                <a:cs typeface="Arial"/>
              </a:rPr>
              <a:t>s undesirable island structures (center and </a:t>
            </a:r>
            <a:r>
              <a:rPr lang="en-US" sz="2400" i="1" dirty="0" smtClean="0">
                <a:latin typeface="Arial"/>
                <a:cs typeface="Arial"/>
              </a:rPr>
              <a:t>q</a:t>
            </a:r>
            <a:r>
              <a:rPr lang="en-US" sz="2400" dirty="0" smtClean="0">
                <a:latin typeface="Arial"/>
                <a:cs typeface="Arial"/>
              </a:rPr>
              <a:t>=1 surface)</a:t>
            </a:r>
            <a:endParaRPr lang="en-US" sz="2400" dirty="0" smtClean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2400" i="1" dirty="0" err="1" smtClean="0">
                <a:latin typeface="Symbol" charset="2"/>
                <a:cs typeface="Symbol" charset="2"/>
              </a:rPr>
              <a:t>ξ</a:t>
            </a:r>
            <a:r>
              <a:rPr lang="en-US" sz="2400" dirty="0" smtClean="0"/>
              <a:t> </a:t>
            </a:r>
            <a:r>
              <a:rPr lang="en-US" sz="2400" dirty="0" smtClean="0"/>
              <a:t>decreases inside 0.2</a:t>
            </a:r>
            <a:r>
              <a:rPr lang="en-US" sz="2400" i="1" dirty="0" smtClean="0">
                <a:latin typeface="Symbol" charset="2"/>
                <a:cs typeface="Symbol" charset="2"/>
              </a:rPr>
              <a:t>ρ</a:t>
            </a:r>
            <a:r>
              <a:rPr lang="en-US" sz="2400" i="1" baseline="-25000" dirty="0" smtClean="0"/>
              <a:t>q=1</a:t>
            </a:r>
            <a:r>
              <a:rPr lang="en-US" sz="2400" dirty="0" smtClean="0"/>
              <a:t>, </a:t>
            </a:r>
            <a:r>
              <a:rPr lang="en-US" sz="2400" i="1" dirty="0" smtClean="0">
                <a:latin typeface="Symbol" charset="2"/>
                <a:cs typeface="Symbol" charset="2"/>
              </a:rPr>
              <a:t>ξ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0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Island is formed where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/>
              <a:t> has large gradient 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Central shape case </a:t>
            </a:r>
            <a:r>
              <a:rPr lang="en-US" sz="2400" dirty="0" smtClean="0"/>
              <a:t>3 (linear change) brings perturbation at the center but not enough to form an island</a:t>
            </a:r>
            <a:br>
              <a:rPr lang="en-US" sz="2400" dirty="0" smtClean="0"/>
            </a:br>
            <a:endParaRPr lang="en-US" sz="2200" dirty="0" smtClean="0"/>
          </a:p>
        </p:txBody>
      </p:sp>
      <p:pic>
        <p:nvPicPr>
          <p:cNvPr id="7" name="Picture 6" descr="poin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4999" r="8078"/>
          <a:stretch/>
        </p:blipFill>
        <p:spPr>
          <a:xfrm>
            <a:off x="3107827" y="1371600"/>
            <a:ext cx="2916000" cy="2347734"/>
          </a:xfrm>
          <a:prstGeom prst="rect">
            <a:avLst/>
          </a:prstGeom>
        </p:spPr>
      </p:pic>
      <p:pic>
        <p:nvPicPr>
          <p:cNvPr id="6" name="Picture 5" descr="poin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4720" r="8016"/>
          <a:stretch/>
        </p:blipFill>
        <p:spPr>
          <a:xfrm>
            <a:off x="121041" y="1371600"/>
            <a:ext cx="2916000" cy="23546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23710" y="1036637"/>
            <a:ext cx="3057806" cy="2773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90513" y="990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Shape </a:t>
            </a:r>
            <a:r>
              <a:rPr lang="en-US" sz="2400" b="1" dirty="0" smtClean="0">
                <a:solidFill>
                  <a:srgbClr val="006600"/>
                </a:solidFill>
              </a:rPr>
              <a:t>3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3727" y="990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Shape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41" y="990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Shape </a:t>
            </a:r>
            <a:r>
              <a:rPr lang="en-US" sz="2400" b="1" dirty="0" smtClean="0">
                <a:solidFill>
                  <a:srgbClr val="0000FF"/>
                </a:solidFill>
              </a:rPr>
              <a:t>1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219200" y="2971800"/>
            <a:ext cx="68580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581400" y="2895600"/>
            <a:ext cx="68580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629400" y="2895600"/>
            <a:ext cx="685800" cy="304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7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Modified perturbation shape</a:t>
            </a:r>
            <a:endParaRPr lang="en-US" altLang="en-US" sz="3600" b="1" dirty="0">
              <a:latin typeface="Arial" charset="0"/>
              <a:cs typeface="Arial" charset="0"/>
            </a:endParaRPr>
          </a:p>
        </p:txBody>
      </p:sp>
      <p:pic>
        <p:nvPicPr>
          <p:cNvPr id="2" name="Picture 1" descr="xi_modified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t="5202" r="7547"/>
          <a:stretch/>
        </p:blipFill>
        <p:spPr>
          <a:xfrm>
            <a:off x="203403" y="1066796"/>
            <a:ext cx="4139997" cy="3328490"/>
          </a:xfrm>
          <a:prstGeom prst="rect">
            <a:avLst/>
          </a:prstGeom>
        </p:spPr>
      </p:pic>
      <p:pic>
        <p:nvPicPr>
          <p:cNvPr id="3" name="Picture 2" descr="alpha_modified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5255" r="7924"/>
          <a:stretch/>
        </p:blipFill>
        <p:spPr>
          <a:xfrm>
            <a:off x="4800600" y="1067727"/>
            <a:ext cx="4139997" cy="3326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1080532"/>
            <a:ext cx="38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>
                <a:latin typeface="Symbol" charset="2"/>
                <a:cs typeface="Symbol" charset="2"/>
              </a:rPr>
              <a:t>ξ</a:t>
            </a:r>
            <a:endParaRPr lang="en-US" sz="3200" b="1" i="1" dirty="0">
              <a:latin typeface="Symbol" charset="2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8622" y="1080532"/>
            <a:ext cx="476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>
                <a:latin typeface="Symbol" charset="2"/>
                <a:cs typeface="Symbol" charset="2"/>
              </a:rPr>
              <a:t>α</a:t>
            </a:r>
            <a:endParaRPr lang="en-US" sz="3200" b="1" i="1" dirty="0">
              <a:latin typeface="Symbol" charset="2"/>
              <a:cs typeface="Symbol" charset="2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1981200"/>
            <a:ext cx="762000" cy="1295400"/>
          </a:xfrm>
          <a:prstGeom prst="ellipse">
            <a:avLst/>
          </a:prstGeom>
          <a:noFill/>
          <a:ln w="38100" cmpd="sng">
            <a:solidFill>
              <a:srgbClr val="00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66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53000" y="1600200"/>
            <a:ext cx="762000" cy="1295400"/>
          </a:xfrm>
          <a:prstGeom prst="ellipse">
            <a:avLst/>
          </a:prstGeom>
          <a:noFill/>
          <a:ln w="38100" cmpd="sng">
            <a:solidFill>
              <a:srgbClr val="00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6600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286000" y="1752600"/>
            <a:ext cx="2133600" cy="818677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 smtClean="0">
                <a:solidFill>
                  <a:srgbClr val="006600"/>
                </a:solidFill>
                <a:sym typeface="Wingdings"/>
              </a:rPr>
              <a:t>Central shape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 smtClean="0">
                <a:solidFill>
                  <a:srgbClr val="006600"/>
                </a:solidFill>
                <a:sym typeface="Wingdings"/>
              </a:rPr>
              <a:t>modification</a:t>
            </a:r>
            <a:br>
              <a:rPr lang="en-US" sz="2000" b="1" dirty="0" smtClean="0">
                <a:solidFill>
                  <a:srgbClr val="006600"/>
                </a:solidFill>
                <a:sym typeface="Wingdings"/>
              </a:rPr>
            </a:br>
            <a:r>
              <a:rPr lang="en-US" sz="2000" dirty="0" smtClean="0">
                <a:solidFill>
                  <a:srgbClr val="006600"/>
                </a:solidFill>
              </a:rPr>
              <a:t/>
            </a:r>
            <a:br>
              <a:rPr lang="en-US" sz="2000" dirty="0" smtClean="0">
                <a:solidFill>
                  <a:srgbClr val="006600"/>
                </a:solidFill>
              </a:rPr>
            </a:b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781800" y="2286000"/>
            <a:ext cx="2209800" cy="818677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Cut-off outside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q=1 surface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76400" y="2514600"/>
            <a:ext cx="762000" cy="1295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248400" y="3048000"/>
            <a:ext cx="762000" cy="1295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152400" y="4419600"/>
            <a:ext cx="8839200" cy="2057400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 smtClean="0"/>
              <a:t>The resultant </a:t>
            </a:r>
            <a:r>
              <a:rPr lang="en-US" sz="2400" i="1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/>
              <a:t> shape is similar to that from [Zhao PoP97]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Set as the default perturbation shape for the further analysis with different mode amplitude (default: 0.01)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14400" y="2209800"/>
            <a:ext cx="1524000" cy="533400"/>
          </a:xfrm>
          <a:prstGeom prst="straightConnector1">
            <a:avLst/>
          </a:prstGeom>
          <a:ln w="38100" cmpd="sng">
            <a:solidFill>
              <a:srgbClr val="00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67200" y="2209800"/>
            <a:ext cx="838200" cy="228600"/>
          </a:xfrm>
          <a:prstGeom prst="straightConnector1">
            <a:avLst/>
          </a:prstGeom>
          <a:ln w="38100" cmpd="sng">
            <a:solidFill>
              <a:srgbClr val="00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209800" y="2819400"/>
            <a:ext cx="4876800" cy="60960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858000" y="2819400"/>
            <a:ext cx="228600" cy="685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61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Fast ion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energy is not changed significantly by </a:t>
            </a:r>
            <a:r>
              <a:rPr lang="en-US" altLang="en-US" sz="3600" b="1" dirty="0" err="1" smtClean="0">
                <a:latin typeface="Arial" charset="0"/>
                <a:cs typeface="Arial" charset="0"/>
              </a:rPr>
              <a:t>sawtooth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  </a:t>
            </a:r>
            <a:endParaRPr lang="en-US" altLang="en-US" sz="3600" b="1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62" y="3018421"/>
            <a:ext cx="3728038" cy="2797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41" y="3018421"/>
            <a:ext cx="3730383" cy="2797625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83776" y="1088091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 smtClean="0"/>
              <a:t>ORBIT calculation shows the </a:t>
            </a:r>
            <a:r>
              <a:rPr lang="en-US" sz="2400" dirty="0"/>
              <a:t>final energy is not deviated much from the initial </a:t>
            </a:r>
            <a:r>
              <a:rPr lang="en-US" sz="2400" dirty="0" smtClean="0"/>
              <a:t>energy</a:t>
            </a:r>
            <a:endParaRPr lang="en-GB" sz="2000" dirty="0" smtClean="0"/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W</a:t>
            </a:r>
            <a:r>
              <a:rPr lang="en-US" sz="2000" dirty="0" err="1" smtClean="0"/>
              <a:t>ith</a:t>
            </a:r>
            <a:r>
              <a:rPr lang="en-US" sz="2000" dirty="0" smtClean="0"/>
              <a:t> 100 times different amplitude (0.001 to 0.1), the change is little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Relative change can show some variation among low energy particles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6053" y="583782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</a:t>
            </a:r>
            <a:r>
              <a:rPr lang="en-GB" b="1" dirty="0" smtClean="0"/>
              <a:t>nitial energy E</a:t>
            </a:r>
            <a:r>
              <a:rPr lang="en-GB" b="1" baseline="-25000" dirty="0" smtClean="0"/>
              <a:t>0</a:t>
            </a:r>
            <a:r>
              <a:rPr lang="en-GB" b="1" dirty="0" smtClean="0"/>
              <a:t> [</a:t>
            </a:r>
            <a:r>
              <a:rPr lang="en-GB" b="1" dirty="0" err="1" smtClean="0"/>
              <a:t>keV</a:t>
            </a:r>
            <a:r>
              <a:rPr lang="en-GB" b="1" dirty="0" smtClean="0"/>
              <a:t>]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75063" y="583782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initial energy E</a:t>
            </a:r>
            <a:r>
              <a:rPr lang="en-GB" b="1" baseline="-25000" dirty="0" smtClean="0"/>
              <a:t>0</a:t>
            </a:r>
            <a:r>
              <a:rPr lang="en-GB" b="1" dirty="0" smtClean="0"/>
              <a:t> [</a:t>
            </a:r>
            <a:r>
              <a:rPr lang="en-GB" b="1" dirty="0" err="1" smtClean="0"/>
              <a:t>keV</a:t>
            </a:r>
            <a:r>
              <a:rPr lang="en-GB" b="1" dirty="0" smtClean="0"/>
              <a:t>]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82133" y="419239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final energy E</a:t>
            </a:r>
            <a:r>
              <a:rPr lang="en-GB" b="1" baseline="-25000" dirty="0" smtClean="0"/>
              <a:t>0</a:t>
            </a:r>
            <a:r>
              <a:rPr lang="en-GB" b="1" dirty="0" smtClean="0"/>
              <a:t> [</a:t>
            </a:r>
            <a:r>
              <a:rPr lang="en-GB" b="1" dirty="0" err="1" smtClean="0"/>
              <a:t>keV</a:t>
            </a:r>
            <a:r>
              <a:rPr lang="en-GB" b="1" dirty="0" smtClean="0"/>
              <a:t>]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216053" y="4232568"/>
            <a:ext cx="16764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(</a:t>
            </a:r>
            <a:r>
              <a:rPr lang="en-GB" b="1" dirty="0" err="1" smtClean="0"/>
              <a:t>E</a:t>
            </a:r>
            <a:r>
              <a:rPr lang="en-GB" b="1" baseline="-25000" dirty="0" err="1" smtClean="0"/>
              <a:t>f</a:t>
            </a:r>
            <a:r>
              <a:rPr lang="en-GB" b="1" dirty="0"/>
              <a:t> </a:t>
            </a:r>
            <a:r>
              <a:rPr lang="mr-IN" b="1" dirty="0" smtClean="0"/>
              <a:t>–</a:t>
            </a:r>
            <a:r>
              <a:rPr lang="en-GB" b="1" dirty="0" smtClean="0"/>
              <a:t> E</a:t>
            </a:r>
            <a:r>
              <a:rPr lang="en-GB" b="1" baseline="-25000" dirty="0" smtClean="0"/>
              <a:t>0</a:t>
            </a:r>
            <a:r>
              <a:rPr lang="en-GB" b="1" dirty="0" smtClean="0"/>
              <a:t>)/E</a:t>
            </a:r>
            <a:r>
              <a:rPr lang="en-GB" b="1" baseline="-25000" dirty="0" smtClean="0"/>
              <a:t>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593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Fast ions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are redistributed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in phase space depending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on the mode amplitude </a:t>
            </a:r>
            <a:endParaRPr lang="en-US" altLang="en-US" sz="3600" b="1" dirty="0"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6" y="3728705"/>
            <a:ext cx="2877307" cy="219600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83776" y="1088091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 dirty="0" smtClean="0"/>
              <a:t>As perturbation amplitude increases, particle </a:t>
            </a:r>
            <a:r>
              <a:rPr lang="en-GB" sz="2400" dirty="0" smtClean="0"/>
              <a:t>redistribution in phase space </a:t>
            </a:r>
            <a:r>
              <a:rPr lang="en-GB" sz="2400" dirty="0" smtClean="0"/>
              <a:t>becomes more significant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Smaller amplitude case, initially low energy particles are more redistributed while particles in all energy level are affected by larger amplitude </a:t>
            </a:r>
            <a:r>
              <a:rPr lang="en-GB" sz="2400" dirty="0" err="1" smtClean="0"/>
              <a:t>sawtooth</a:t>
            </a:r>
            <a:r>
              <a:rPr lang="en-GB" sz="2400" dirty="0" smtClean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64" y="3728705"/>
            <a:ext cx="2872015" cy="2191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89" y="3728705"/>
            <a:ext cx="2871733" cy="21917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8200" y="526639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amp = 0.01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52663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amp = 0.1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5762803"/>
            <a:ext cx="24384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i</a:t>
            </a:r>
            <a:r>
              <a:rPr lang="en-GB" sz="1600" b="1" dirty="0" smtClean="0"/>
              <a:t>nitial momentum P</a:t>
            </a:r>
            <a:r>
              <a:rPr lang="en-GB" sz="1600" b="1" baseline="-25000" dirty="0">
                <a:latin typeface="Symbol" charset="2"/>
                <a:cs typeface="Symbol" charset="2"/>
              </a:rPr>
              <a:t>z</a:t>
            </a:r>
            <a:r>
              <a:rPr lang="en-GB" sz="1600" b="1" baseline="-25000" dirty="0" smtClean="0"/>
              <a:t>0</a:t>
            </a:r>
            <a:endParaRPr lang="en-US" sz="1600" b="1" baseline="-25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843426" y="4538377"/>
            <a:ext cx="211029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final momentum </a:t>
            </a:r>
            <a:r>
              <a:rPr lang="en-GB" sz="1600" b="1" dirty="0" err="1" smtClean="0"/>
              <a:t>P</a:t>
            </a:r>
            <a:r>
              <a:rPr lang="en-GB" sz="1600" b="1" baseline="-25000" dirty="0" err="1" smtClean="0">
                <a:latin typeface="Symbol" charset="2"/>
                <a:cs typeface="Symbol" charset="2"/>
              </a:rPr>
              <a:t>z</a:t>
            </a:r>
            <a:r>
              <a:rPr lang="en-GB" sz="1600" b="1" baseline="-25000" dirty="0" err="1" smtClean="0"/>
              <a:t>f</a:t>
            </a:r>
            <a:endParaRPr lang="en-US" sz="1600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96364" y="5762803"/>
            <a:ext cx="12192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E</a:t>
            </a:r>
            <a:r>
              <a:rPr lang="en-GB" sz="1600" b="1" baseline="-25000" dirty="0" smtClean="0"/>
              <a:t>0</a:t>
            </a:r>
            <a:r>
              <a:rPr lang="en-GB" sz="1600" b="1" dirty="0" smtClean="0"/>
              <a:t> [</a:t>
            </a:r>
            <a:r>
              <a:rPr lang="en-GB" sz="1600" b="1" dirty="0" err="1" smtClean="0"/>
              <a:t>keV</a:t>
            </a:r>
            <a:r>
              <a:rPr lang="en-GB" sz="1600" b="1" dirty="0" smtClean="0"/>
              <a:t>]</a:t>
            </a:r>
            <a:endParaRPr lang="en-US" sz="1600" b="1" baseline="-250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601389" y="4538377"/>
            <a:ext cx="12192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>
                <a:latin typeface="Symbol" charset="2"/>
                <a:cs typeface="Symbol" charset="2"/>
              </a:rPr>
              <a:t>D</a:t>
            </a:r>
            <a:r>
              <a:rPr lang="en-GB" sz="1600" b="1" dirty="0" err="1" smtClean="0"/>
              <a:t>P</a:t>
            </a:r>
            <a:r>
              <a:rPr lang="en-GB" sz="1600" b="1" baseline="-25000" dirty="0" err="1" smtClean="0">
                <a:latin typeface="Symbol" charset="2"/>
                <a:cs typeface="Symbol" charset="2"/>
              </a:rPr>
              <a:t>z</a:t>
            </a:r>
            <a:endParaRPr lang="en-US" sz="1600" b="1" baseline="-25000" dirty="0">
              <a:latin typeface="Symbol" charset="2"/>
              <a:cs typeface="Symbol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5614433" y="4538378"/>
            <a:ext cx="12192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>
                <a:latin typeface="Symbol" charset="2"/>
                <a:cs typeface="Symbol" charset="2"/>
              </a:rPr>
              <a:t>D</a:t>
            </a:r>
            <a:r>
              <a:rPr lang="en-GB" sz="1600" b="1" dirty="0" err="1" smtClean="0"/>
              <a:t>P</a:t>
            </a:r>
            <a:r>
              <a:rPr lang="en-GB" sz="1600" b="1" baseline="-25000" dirty="0" err="1" smtClean="0">
                <a:latin typeface="Symbol" charset="2"/>
                <a:cs typeface="Symbol" charset="2"/>
              </a:rPr>
              <a:t>z</a:t>
            </a:r>
            <a:endParaRPr lang="en-US" sz="1600" b="1" baseline="-25000" dirty="0">
              <a:latin typeface="Symbol" charset="2"/>
              <a:cs typeface="Symbol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3636" y="5762803"/>
            <a:ext cx="12192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E</a:t>
            </a:r>
            <a:r>
              <a:rPr lang="en-GB" sz="1600" b="1" baseline="-25000" dirty="0" smtClean="0"/>
              <a:t>0</a:t>
            </a:r>
            <a:r>
              <a:rPr lang="en-GB" sz="1600" b="1" dirty="0" smtClean="0"/>
              <a:t> [</a:t>
            </a:r>
            <a:r>
              <a:rPr lang="en-GB" sz="1600" b="1" dirty="0" err="1" smtClean="0"/>
              <a:t>keV</a:t>
            </a:r>
            <a:r>
              <a:rPr lang="en-GB" sz="1600" b="1" dirty="0" smtClean="0"/>
              <a:t>]</a:t>
            </a:r>
            <a:endParaRPr lang="en-US" sz="1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69474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stribution_pre_lowE_amp00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" r="6285"/>
          <a:stretch/>
        </p:blipFill>
        <p:spPr>
          <a:xfrm>
            <a:off x="3060961" y="1857294"/>
            <a:ext cx="3083199" cy="2340000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Redistribution of different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orbit types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and energy </a:t>
            </a:r>
            <a:r>
              <a:rPr lang="en-US" altLang="en-US" sz="3600" b="1" dirty="0">
                <a:latin typeface="Arial" charset="0"/>
                <a:cs typeface="Arial" charset="0"/>
              </a:rPr>
              <a:t>level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particles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in phase space </a:t>
            </a:r>
            <a:endParaRPr lang="en-US" altLang="en-US" sz="3600" b="1" dirty="0">
              <a:latin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4549" y="1589718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Initial distribution E = </a:t>
            </a:r>
            <a:r>
              <a:rPr lang="en-GB" sz="1200" b="1" baseline="-25000" dirty="0" smtClean="0"/>
              <a:t> </a:t>
            </a:r>
            <a:r>
              <a:rPr lang="en-GB" sz="1200" b="1" dirty="0" smtClean="0"/>
              <a:t>[10, 30] </a:t>
            </a:r>
            <a:r>
              <a:rPr lang="en-GB" sz="1200" b="1" dirty="0" err="1" smtClean="0"/>
              <a:t>keV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35441" y="1589718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Initial distribution E = </a:t>
            </a:r>
            <a:r>
              <a:rPr lang="en-GB" sz="1200" b="1" baseline="-25000" dirty="0" smtClean="0"/>
              <a:t> </a:t>
            </a:r>
            <a:r>
              <a:rPr lang="en-GB" sz="1200" b="1" dirty="0" smtClean="0"/>
              <a:t>[50, 70] </a:t>
            </a:r>
            <a:r>
              <a:rPr lang="en-GB" sz="1200" b="1" dirty="0" err="1" smtClean="0"/>
              <a:t>keV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24549" y="3869192"/>
            <a:ext cx="28956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Final distribution E = </a:t>
            </a:r>
            <a:r>
              <a:rPr lang="en-GB" sz="1200" b="1" baseline="-25000" dirty="0" smtClean="0"/>
              <a:t> </a:t>
            </a:r>
            <a:r>
              <a:rPr lang="en-GB" sz="1200" b="1" dirty="0" smtClean="0"/>
              <a:t>[10, 30] </a:t>
            </a:r>
            <a:r>
              <a:rPr lang="en-GB" sz="1200" b="1" dirty="0" err="1" smtClean="0"/>
              <a:t>keV</a:t>
            </a:r>
            <a:endParaRPr lang="en-US" sz="1200" b="1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83776" y="1088091"/>
            <a:ext cx="8839200" cy="66450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 dirty="0" smtClean="0"/>
              <a:t>In smaller amplitude case (0.01), particle redistribution is weak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336176" y="1828800"/>
            <a:ext cx="2635624" cy="2362200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Lucida Grande"/>
              <a:buChar char="-"/>
            </a:pPr>
            <a:r>
              <a:rPr lang="en-GB" sz="2000" dirty="0" smtClean="0">
                <a:solidFill>
                  <a:srgbClr val="336699"/>
                </a:solidFill>
              </a:rPr>
              <a:t>Lower energy level [10 ~ 30keV] particles have more redistribution than higher energy [50 ~ 70keV] </a:t>
            </a:r>
            <a:r>
              <a:rPr lang="en-GB" sz="2000" dirty="0" smtClean="0">
                <a:solidFill>
                  <a:srgbClr val="336699"/>
                </a:solidFill>
              </a:rPr>
              <a:t>case</a:t>
            </a:r>
          </a:p>
        </p:txBody>
      </p:sp>
      <p:pic>
        <p:nvPicPr>
          <p:cNvPr id="5" name="Picture 4" descr="distribution_pre_highE_amp001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r="6504"/>
          <a:stretch/>
        </p:blipFill>
        <p:spPr>
          <a:xfrm>
            <a:off x="6051810" y="1857294"/>
            <a:ext cx="3057234" cy="234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35441" y="3869192"/>
            <a:ext cx="28956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Final distribution E = </a:t>
            </a:r>
            <a:r>
              <a:rPr lang="en-GB" sz="1200" b="1" baseline="-25000" dirty="0" smtClean="0"/>
              <a:t> </a:t>
            </a:r>
            <a:r>
              <a:rPr lang="en-GB" sz="1200" b="1" dirty="0" smtClean="0"/>
              <a:t>[50, 70] </a:t>
            </a:r>
            <a:r>
              <a:rPr lang="en-GB" sz="1200" b="1" dirty="0" err="1" smtClean="0"/>
              <a:t>keV</a:t>
            </a:r>
            <a:endParaRPr lang="en-US" sz="1200" b="1" dirty="0"/>
          </a:p>
        </p:txBody>
      </p:sp>
      <p:pic>
        <p:nvPicPr>
          <p:cNvPr id="6" name="Picture 5" descr="distribution_post_highE_amp001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" r="6285"/>
          <a:stretch/>
        </p:blipFill>
        <p:spPr>
          <a:xfrm>
            <a:off x="6049149" y="4126286"/>
            <a:ext cx="3083199" cy="2340000"/>
          </a:xfrm>
          <a:prstGeom prst="rect">
            <a:avLst/>
          </a:prstGeom>
        </p:spPr>
      </p:pic>
      <p:pic>
        <p:nvPicPr>
          <p:cNvPr id="4" name="Picture 3" descr="distribution_post_lowE_amp001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" r="6281"/>
          <a:stretch/>
        </p:blipFill>
        <p:spPr>
          <a:xfrm>
            <a:off x="3059652" y="4126286"/>
            <a:ext cx="3085817" cy="2340000"/>
          </a:xfrm>
          <a:prstGeom prst="rect">
            <a:avLst/>
          </a:prstGeom>
        </p:spPr>
      </p:pic>
      <p:sp>
        <p:nvSpPr>
          <p:cNvPr id="23" name="Content Placeholder 1"/>
          <p:cNvSpPr txBox="1">
            <a:spLocks/>
          </p:cNvSpPr>
          <p:nvPr/>
        </p:nvSpPr>
        <p:spPr>
          <a:xfrm>
            <a:off x="336176" y="4419600"/>
            <a:ext cx="2057400" cy="20574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GB" sz="1600" b="1" dirty="0" smtClean="0"/>
              <a:t>Initial orbit types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GB" sz="1600" b="1" dirty="0" smtClean="0">
                <a:solidFill>
                  <a:srgbClr val="0000FF"/>
                </a:solidFill>
              </a:rPr>
              <a:t>co-passing</a:t>
            </a:r>
            <a:r>
              <a:rPr lang="en-GB" sz="1600" b="1" dirty="0" smtClean="0">
                <a:solidFill>
                  <a:srgbClr val="336699"/>
                </a:solidFill>
              </a:rPr>
              <a:t> 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GB" sz="1600" b="1" dirty="0" smtClean="0">
                <a:solidFill>
                  <a:srgbClr val="006600"/>
                </a:solidFill>
              </a:rPr>
              <a:t>counter-passing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GB" sz="1600" b="1" dirty="0" smtClean="0">
                <a:solidFill>
                  <a:srgbClr val="0073E6"/>
                </a:solidFill>
              </a:rPr>
              <a:t>Trapped</a:t>
            </a:r>
            <a:endParaRPr lang="en-GB" sz="1600" b="1" dirty="0" smtClean="0">
              <a:solidFill>
                <a:srgbClr val="00E599"/>
              </a:solidFill>
            </a:endParaRP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GB" sz="1600" b="1" dirty="0" smtClean="0">
                <a:solidFill>
                  <a:srgbClr val="00E599"/>
                </a:solidFill>
              </a:rPr>
              <a:t>Stagnation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GB" sz="1600" b="1" dirty="0" smtClean="0">
                <a:solidFill>
                  <a:srgbClr val="CC19F3"/>
                </a:solidFill>
              </a:rPr>
              <a:t>potato</a:t>
            </a:r>
            <a:endParaRPr lang="en-GB" sz="1600" b="1" dirty="0" smtClean="0">
              <a:solidFill>
                <a:srgbClr val="CC19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tribution_pre_highE_amp0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" r="6504"/>
          <a:stretch/>
        </p:blipFill>
        <p:spPr>
          <a:xfrm>
            <a:off x="6051600" y="1857600"/>
            <a:ext cx="3076012" cy="2340000"/>
          </a:xfrm>
          <a:prstGeom prst="rect">
            <a:avLst/>
          </a:prstGeom>
        </p:spPr>
      </p:pic>
      <p:pic>
        <p:nvPicPr>
          <p:cNvPr id="2" name="Picture 1" descr="distribution_pre_lowE_amp01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r="6504"/>
          <a:stretch/>
        </p:blipFill>
        <p:spPr>
          <a:xfrm>
            <a:off x="3060000" y="1857600"/>
            <a:ext cx="3066595" cy="2340000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>
                <a:latin typeface="Arial" charset="0"/>
                <a:cs typeface="Arial" charset="0"/>
              </a:rPr>
              <a:t>Redistribution of different types and energy level </a:t>
            </a:r>
            <a:r>
              <a:rPr lang="en-US" altLang="en-US" sz="3600" b="1" dirty="0">
                <a:latin typeface="Arial" charset="0"/>
                <a:cs typeface="Arial" charset="0"/>
              </a:rPr>
              <a:t>particles in phase space  </a:t>
            </a:r>
            <a:endParaRPr lang="en-US" altLang="en-US" sz="2800" dirty="0">
              <a:latin typeface="Arial" charset="0"/>
              <a:cs typeface="Arial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>
            <a:off x="183776" y="1088091"/>
            <a:ext cx="8839200" cy="66450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 dirty="0" smtClean="0"/>
              <a:t>In lager amplitude case (0.1), particles with low and high energy redistributed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>
            <a:off x="336176" y="2057400"/>
            <a:ext cx="2635624" cy="2362200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Lucida Grande"/>
              <a:buChar char="-"/>
            </a:pPr>
            <a:r>
              <a:rPr lang="en-GB" sz="2000" dirty="0">
                <a:solidFill>
                  <a:srgbClr val="336699"/>
                </a:solidFill>
              </a:rPr>
              <a:t>For both low and high energy level, particles are strongly affected by </a:t>
            </a:r>
            <a:r>
              <a:rPr lang="en-GB" sz="2000" dirty="0" err="1">
                <a:solidFill>
                  <a:srgbClr val="336699"/>
                </a:solidFill>
              </a:rPr>
              <a:t>sawtooth</a:t>
            </a:r>
            <a:r>
              <a:rPr lang="en-GB" sz="2000" dirty="0">
                <a:solidFill>
                  <a:srgbClr val="336699"/>
                </a:solidFill>
              </a:rPr>
              <a:t> and redistributed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4549" y="1589718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Initial distribution E = </a:t>
            </a:r>
            <a:r>
              <a:rPr lang="en-GB" sz="1200" b="1" baseline="-25000" dirty="0" smtClean="0"/>
              <a:t> </a:t>
            </a:r>
            <a:r>
              <a:rPr lang="en-GB" sz="1200" b="1" dirty="0" smtClean="0"/>
              <a:t>[10, 30] </a:t>
            </a:r>
            <a:r>
              <a:rPr lang="en-GB" sz="1200" b="1" dirty="0" err="1" smtClean="0"/>
              <a:t>keV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235441" y="1589718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Initial distribution E = </a:t>
            </a:r>
            <a:r>
              <a:rPr lang="en-GB" sz="1200" b="1" baseline="-25000" dirty="0" smtClean="0"/>
              <a:t> </a:t>
            </a:r>
            <a:r>
              <a:rPr lang="en-GB" sz="1200" b="1" dirty="0" smtClean="0"/>
              <a:t>[50, 70] </a:t>
            </a:r>
            <a:r>
              <a:rPr lang="en-GB" sz="1200" b="1" dirty="0" err="1" smtClean="0"/>
              <a:t>keV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324549" y="3869192"/>
            <a:ext cx="28956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Final distribution E = </a:t>
            </a:r>
            <a:r>
              <a:rPr lang="en-GB" sz="1200" b="1" baseline="-25000" dirty="0" smtClean="0"/>
              <a:t> </a:t>
            </a:r>
            <a:r>
              <a:rPr lang="en-GB" sz="1200" b="1" dirty="0" smtClean="0"/>
              <a:t>[10, 30] </a:t>
            </a:r>
            <a:r>
              <a:rPr lang="en-GB" sz="1200" b="1" dirty="0" err="1" smtClean="0"/>
              <a:t>keV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35441" y="3869192"/>
            <a:ext cx="28956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Final distribution E = </a:t>
            </a:r>
            <a:r>
              <a:rPr lang="en-GB" sz="1200" b="1" baseline="-25000" dirty="0" smtClean="0"/>
              <a:t> </a:t>
            </a:r>
            <a:r>
              <a:rPr lang="en-GB" sz="1200" b="1" dirty="0" smtClean="0"/>
              <a:t>[50, 70] </a:t>
            </a:r>
            <a:r>
              <a:rPr lang="en-GB" sz="1200" b="1" dirty="0" err="1" smtClean="0"/>
              <a:t>keV</a:t>
            </a:r>
            <a:endParaRPr lang="en-US" sz="1200" b="1" dirty="0"/>
          </a:p>
        </p:txBody>
      </p:sp>
      <p:pic>
        <p:nvPicPr>
          <p:cNvPr id="3" name="Picture 2" descr="distribution_post_lowE_amp01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r="6285"/>
          <a:stretch/>
        </p:blipFill>
        <p:spPr>
          <a:xfrm>
            <a:off x="3060000" y="4125600"/>
            <a:ext cx="3073759" cy="2340000"/>
          </a:xfrm>
          <a:prstGeom prst="rect">
            <a:avLst/>
          </a:prstGeom>
        </p:spPr>
      </p:pic>
      <p:pic>
        <p:nvPicPr>
          <p:cNvPr id="5" name="Picture 4" descr="distribution_post_highE_amp01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" r="6341"/>
          <a:stretch/>
        </p:blipFill>
        <p:spPr>
          <a:xfrm>
            <a:off x="6051600" y="4125600"/>
            <a:ext cx="3074198" cy="2340000"/>
          </a:xfrm>
          <a:prstGeom prst="rect">
            <a:avLst/>
          </a:prstGeom>
        </p:spPr>
      </p:pic>
      <p:sp>
        <p:nvSpPr>
          <p:cNvPr id="36" name="Content Placeholder 1"/>
          <p:cNvSpPr txBox="1">
            <a:spLocks/>
          </p:cNvSpPr>
          <p:nvPr/>
        </p:nvSpPr>
        <p:spPr>
          <a:xfrm>
            <a:off x="336176" y="4419600"/>
            <a:ext cx="2057400" cy="20574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GB" sz="1600" b="1" dirty="0" smtClean="0"/>
              <a:t>Initial orbit types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GB" sz="1600" b="1" dirty="0" smtClean="0">
                <a:solidFill>
                  <a:srgbClr val="0000FF"/>
                </a:solidFill>
              </a:rPr>
              <a:t>co-passing</a:t>
            </a:r>
            <a:r>
              <a:rPr lang="en-GB" sz="1600" b="1" dirty="0" smtClean="0">
                <a:solidFill>
                  <a:srgbClr val="336699"/>
                </a:solidFill>
              </a:rPr>
              <a:t> 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GB" sz="1600" b="1" dirty="0" smtClean="0">
                <a:solidFill>
                  <a:srgbClr val="006600"/>
                </a:solidFill>
              </a:rPr>
              <a:t>counter-passing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GB" sz="1600" b="1" dirty="0" smtClean="0">
                <a:solidFill>
                  <a:srgbClr val="0073E6"/>
                </a:solidFill>
              </a:rPr>
              <a:t>Trapped</a:t>
            </a:r>
            <a:endParaRPr lang="en-GB" sz="1600" b="1" dirty="0" smtClean="0">
              <a:solidFill>
                <a:srgbClr val="00E599"/>
              </a:solidFill>
            </a:endParaRP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GB" sz="1600" b="1" dirty="0" smtClean="0">
                <a:solidFill>
                  <a:srgbClr val="00E599"/>
                </a:solidFill>
              </a:rPr>
              <a:t>Stagnation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GB" sz="1600" b="1" dirty="0" smtClean="0">
                <a:solidFill>
                  <a:srgbClr val="CC19F3"/>
                </a:solidFill>
              </a:rPr>
              <a:t>potato</a:t>
            </a:r>
            <a:endParaRPr lang="en-GB" sz="1600" b="1" dirty="0" smtClean="0">
              <a:solidFill>
                <a:srgbClr val="CC19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2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During redistribution, particles experience the change of orbit type</a:t>
            </a:r>
            <a:endParaRPr lang="en-US" altLang="en-US" sz="2800" dirty="0">
              <a:latin typeface="Arial" charset="0"/>
              <a:cs typeface="Arial" charset="0"/>
            </a:endParaRPr>
          </a:p>
        </p:txBody>
      </p:sp>
      <p:pic>
        <p:nvPicPr>
          <p:cNvPr id="2" name="Picture 1" descr="dist_hist_orb_type_amp0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t="19728" r="6941" b="7172"/>
          <a:stretch/>
        </p:blipFill>
        <p:spPr>
          <a:xfrm>
            <a:off x="4879200" y="2346180"/>
            <a:ext cx="3960000" cy="2748706"/>
          </a:xfrm>
          <a:prstGeom prst="rect">
            <a:avLst/>
          </a:prstGeom>
        </p:spPr>
      </p:pic>
      <p:pic>
        <p:nvPicPr>
          <p:cNvPr id="34" name="Picture 33" descr="dist_hist_orb_type_amp001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19728" r="6504" b="6589"/>
          <a:stretch/>
        </p:blipFill>
        <p:spPr>
          <a:xfrm>
            <a:off x="383400" y="2346180"/>
            <a:ext cx="3960000" cy="271931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 rot="20598528">
            <a:off x="2018930" y="4773970"/>
            <a:ext cx="289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Initial orbit type </a:t>
            </a:r>
            <a:endParaRPr lang="en-US" sz="1100" b="1" dirty="0"/>
          </a:p>
        </p:txBody>
      </p:sp>
      <p:sp>
        <p:nvSpPr>
          <p:cNvPr id="36" name="TextBox 35"/>
          <p:cNvSpPr txBox="1"/>
          <p:nvPr/>
        </p:nvSpPr>
        <p:spPr>
          <a:xfrm rot="1607655">
            <a:off x="-446946" y="4570163"/>
            <a:ext cx="289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Final orbit type </a:t>
            </a:r>
            <a:endParaRPr lang="en-US" sz="1100" b="1" dirty="0"/>
          </a:p>
        </p:txBody>
      </p:sp>
      <p:sp>
        <p:nvSpPr>
          <p:cNvPr id="37" name="TextBox 36"/>
          <p:cNvSpPr txBox="1"/>
          <p:nvPr/>
        </p:nvSpPr>
        <p:spPr>
          <a:xfrm rot="20598528">
            <a:off x="6605968" y="4773970"/>
            <a:ext cx="289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Initial orbit type 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 rot="1607655">
            <a:off x="4140092" y="4570163"/>
            <a:ext cx="289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Final orbit type 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6530" y="1985508"/>
            <a:ext cx="392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Amplitude = 0.01 </a:t>
            </a:r>
          </a:p>
          <a:p>
            <a:pPr algn="ctr"/>
            <a:r>
              <a:rPr lang="en-GB" sz="1400" b="1" dirty="0" smtClean="0"/>
              <a:t>8.35% of </a:t>
            </a:r>
            <a:r>
              <a:rPr lang="en-GB" sz="1400" b="1" dirty="0" smtClean="0"/>
              <a:t>10k particles’ </a:t>
            </a:r>
            <a:r>
              <a:rPr lang="en-GB" sz="1400" b="1" dirty="0" smtClean="0"/>
              <a:t>orbit type change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79905" y="1985508"/>
            <a:ext cx="392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Amplitude = 0.1 </a:t>
            </a:r>
          </a:p>
          <a:p>
            <a:pPr algn="ctr"/>
            <a:r>
              <a:rPr lang="en-GB" sz="1400" b="1" dirty="0" smtClean="0"/>
              <a:t>21.0% of </a:t>
            </a:r>
            <a:r>
              <a:rPr lang="en-GB" sz="1400" b="1" dirty="0" smtClean="0"/>
              <a:t>10k particles’ </a:t>
            </a:r>
            <a:r>
              <a:rPr lang="en-GB" sz="1400" b="1" dirty="0" smtClean="0"/>
              <a:t>orbit type change</a:t>
            </a:r>
            <a:endParaRPr lang="en-US" sz="1400" b="1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52400" y="5468672"/>
            <a:ext cx="4343400" cy="1092202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 smtClean="0"/>
              <a:t>Orbit types swapping brings almost no change in total number of each </a:t>
            </a:r>
            <a:r>
              <a:rPr lang="en-US" sz="2000" dirty="0" smtClean="0"/>
              <a:t>type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792133" y="5468672"/>
            <a:ext cx="4343400" cy="1092202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 smtClean="0"/>
              <a:t>Co- passing and stagnation types particles mostly </a:t>
            </a:r>
            <a:r>
              <a:rPr lang="en-US" sz="2000" smtClean="0"/>
              <a:t>turn into </a:t>
            </a:r>
            <a:r>
              <a:rPr lang="en-US" sz="2000" dirty="0" smtClean="0"/>
              <a:t>trapped particles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145958"/>
              </p:ext>
            </p:extLst>
          </p:nvPr>
        </p:nvGraphicFramePr>
        <p:xfrm>
          <a:off x="1524000" y="1071108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Orbit type 1: co-pass confined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Orbit type 3: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ctr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-pass confined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Orbit type 5: trapped confined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Orbit type 7: stagnation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Orbit type 2: co-pass 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Orbit type 4: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ctr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-pass 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Orbit type 6: trapped 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Orbit type 8: potato confined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76300" y="5117382"/>
            <a:ext cx="7391400" cy="35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>
                <a:solidFill>
                  <a:srgbClr val="0000FF"/>
                </a:solidFill>
              </a:rPr>
              <a:t>i,f</a:t>
            </a:r>
            <a:r>
              <a:rPr lang="en-US" sz="1600" dirty="0">
                <a:solidFill>
                  <a:srgbClr val="0000FF"/>
                </a:solidFill>
              </a:rPr>
              <a:t>) = </a:t>
            </a:r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i="1" dirty="0" err="1" smtClean="0">
                <a:solidFill>
                  <a:srgbClr val="0000FF"/>
                </a:solidFill>
              </a:rPr>
              <a:t>a,b</a:t>
            </a:r>
            <a:r>
              <a:rPr lang="en-US" sz="1600" dirty="0" smtClean="0">
                <a:solidFill>
                  <a:srgbClr val="0000FF"/>
                </a:solidFill>
              </a:rPr>
              <a:t>) </a:t>
            </a:r>
            <a:r>
              <a:rPr lang="en-US" sz="1600" dirty="0">
                <a:solidFill>
                  <a:srgbClr val="0000FF"/>
                </a:solidFill>
              </a:rPr>
              <a:t>: initially </a:t>
            </a:r>
            <a:r>
              <a:rPr lang="en-US" sz="1600" b="1" i="1" dirty="0" smtClean="0">
                <a:solidFill>
                  <a:srgbClr val="0000FF"/>
                </a:solidFill>
              </a:rPr>
              <a:t>a</a:t>
            </a:r>
            <a:r>
              <a:rPr lang="en-US" sz="1600" dirty="0" smtClean="0">
                <a:solidFill>
                  <a:srgbClr val="0000FF"/>
                </a:solidFill>
              </a:rPr>
              <a:t> orbit type turns </a:t>
            </a:r>
            <a:r>
              <a:rPr lang="en-US" sz="1600" dirty="0">
                <a:solidFill>
                  <a:srgbClr val="0000FF"/>
                </a:solidFill>
              </a:rPr>
              <a:t>into </a:t>
            </a:r>
            <a:r>
              <a:rPr lang="en-US" sz="1600" b="1" i="1" dirty="0" smtClean="0">
                <a:solidFill>
                  <a:srgbClr val="0000FF"/>
                </a:solidFill>
              </a:rPr>
              <a:t>b</a:t>
            </a:r>
            <a:r>
              <a:rPr lang="en-US" sz="1600" dirty="0" smtClean="0">
                <a:solidFill>
                  <a:srgbClr val="0000FF"/>
                </a:solidFill>
              </a:rPr>
              <a:t> type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14400" y="2590800"/>
            <a:ext cx="457200" cy="304800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593380" y="2626746"/>
            <a:ext cx="457200" cy="304800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83740" y="2731218"/>
            <a:ext cx="1981200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44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Relative change of neutron rate </a:t>
            </a:r>
            <a:r>
              <a:rPr lang="mr-IN" altLang="en-US" sz="3600" b="1" dirty="0" smtClean="0">
                <a:latin typeface="Arial" charset="0"/>
                <a:cs typeface="Arial" charset="0"/>
              </a:rPr>
              <a:t>–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 comparison with experimental result</a:t>
            </a:r>
            <a:endParaRPr lang="en-US" altLang="en-US" sz="3600" b="1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52400" y="990600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 smtClean="0"/>
              <a:t>Estimate relative neutron rate change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Using deuterium density at each fast particle position, cross section and particle energy of each particle energy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145819"/>
              </p:ext>
            </p:extLst>
          </p:nvPr>
        </p:nvGraphicFramePr>
        <p:xfrm>
          <a:off x="1149350" y="2286000"/>
          <a:ext cx="68453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tion" r:id="rId3" imgW="2501900" imgH="482600" progId="Equation.3">
                  <p:embed/>
                </p:oleObj>
              </mc:Choice>
              <mc:Fallback>
                <p:oleObj name="Equation" r:id="rId3" imgW="2501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350" y="2286000"/>
                        <a:ext cx="68453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nd_prof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" r="8287"/>
          <a:stretch/>
        </p:blipFill>
        <p:spPr>
          <a:xfrm>
            <a:off x="609600" y="3733800"/>
            <a:ext cx="3517343" cy="2700000"/>
          </a:xfrm>
          <a:prstGeom prst="rect">
            <a:avLst/>
          </a:prstGeom>
        </p:spPr>
      </p:pic>
      <p:pic>
        <p:nvPicPr>
          <p:cNvPr id="9" name="Picture 8" descr="nf_prof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9" r="7325"/>
          <a:stretch/>
        </p:blipFill>
        <p:spPr>
          <a:xfrm>
            <a:off x="5181600" y="3733800"/>
            <a:ext cx="3527484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1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>
                <a:latin typeface="Arial" charset="0"/>
                <a:cs typeface="Arial" charset="0"/>
              </a:rPr>
              <a:t>Relative change of neutron rate </a:t>
            </a:r>
            <a:r>
              <a:rPr lang="mr-IN" altLang="en-US" sz="3600" b="1" dirty="0">
                <a:latin typeface="Arial" charset="0"/>
                <a:cs typeface="Arial" charset="0"/>
              </a:rPr>
              <a:t>–</a:t>
            </a:r>
            <a:r>
              <a:rPr lang="en-US" altLang="en-US" sz="3600" b="1" dirty="0">
                <a:latin typeface="Arial" charset="0"/>
                <a:cs typeface="Arial" charset="0"/>
              </a:rPr>
              <a:t> comparison with experimental result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990600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Relative neutron rate change from experiment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Difference between neutron rate post and pre crash is </a:t>
            </a:r>
            <a:r>
              <a:rPr lang="en-US" sz="2000" dirty="0" smtClean="0"/>
              <a:t>normalized </a:t>
            </a:r>
            <a:r>
              <a:rPr lang="en-US" sz="2000" dirty="0"/>
              <a:t>by neutron rate before </a:t>
            </a:r>
            <a:r>
              <a:rPr lang="en-US" sz="2000" dirty="0" err="1"/>
              <a:t>sawtooth</a:t>
            </a:r>
            <a:r>
              <a:rPr lang="en-US" sz="2000" dirty="0"/>
              <a:t> crash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Depending on calibration parameter, values are slightly different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400" dirty="0" smtClean="0"/>
              <a:t>Perturbation amplitude scan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 calculation using </a:t>
            </a:r>
            <a:r>
              <a:rPr lang="en-US" sz="2000" i="1" dirty="0" smtClean="0">
                <a:latin typeface="Symbol" charset="2"/>
                <a:cs typeface="Symbol" charset="2"/>
              </a:rPr>
              <a:t>x</a:t>
            </a:r>
            <a:r>
              <a:rPr lang="en-US" sz="2000" dirty="0" smtClean="0"/>
              <a:t> amplitude of </a:t>
            </a:r>
            <a:br>
              <a:rPr lang="en-US" sz="2000" dirty="0" smtClean="0"/>
            </a:br>
            <a:r>
              <a:rPr lang="en-US" sz="2000" dirty="0" smtClean="0"/>
              <a:t>[0.001 to 0.1]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In lower amplitude case, </a:t>
            </a:r>
            <a:r>
              <a:rPr lang="en-US" sz="2000" dirty="0" smtClean="0">
                <a:latin typeface="Symbol" charset="2"/>
                <a:cs typeface="Symbol" charset="2"/>
              </a:rPr>
              <a:t>D </a:t>
            </a:r>
            <a:r>
              <a:rPr lang="en-US" sz="2000" dirty="0" smtClean="0"/>
              <a:t>is almost</a:t>
            </a:r>
            <a:br>
              <a:rPr lang="en-US" sz="2000" dirty="0" smtClean="0"/>
            </a:br>
            <a:r>
              <a:rPr lang="en-US" sz="2000" dirty="0" smtClean="0"/>
              <a:t>constant since fast particles are not </a:t>
            </a:r>
            <a:br>
              <a:rPr lang="en-US" sz="2000" dirty="0" smtClean="0"/>
            </a:br>
            <a:r>
              <a:rPr lang="en-US" sz="2000" dirty="0" smtClean="0"/>
              <a:t>redistributed much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Amplitude of between [</a:t>
            </a:r>
            <a:r>
              <a:rPr lang="en-US" sz="2000" dirty="0" smtClean="0"/>
              <a:t>0.045, </a:t>
            </a:r>
            <a:r>
              <a:rPr lang="en-US" sz="2000" dirty="0" smtClean="0"/>
              <a:t>0.1]</a:t>
            </a:r>
            <a:br>
              <a:rPr lang="en-US" sz="2000" dirty="0" smtClean="0"/>
            </a:br>
            <a:r>
              <a:rPr lang="en-US" sz="2000" dirty="0" smtClean="0"/>
              <a:t>can reproduce experimental values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pic>
        <p:nvPicPr>
          <p:cNvPr id="2" name="Picture 1" descr="amp_scan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" r="8411"/>
          <a:stretch/>
        </p:blipFill>
        <p:spPr>
          <a:xfrm>
            <a:off x="4885372" y="2938496"/>
            <a:ext cx="4258628" cy="3309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8190" y="3505200"/>
            <a:ext cx="258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Symbol" charset="2"/>
                <a:cs typeface="Symbol" charset="2"/>
              </a:rPr>
              <a:t>D </a:t>
            </a:r>
            <a:r>
              <a:rPr lang="en-GB" sz="1200" b="1" dirty="0" err="1" smtClean="0"/>
              <a:t>neutron_rate_exp</a:t>
            </a:r>
            <a:r>
              <a:rPr lang="en-GB" sz="1200" b="1" dirty="0" smtClean="0"/>
              <a:t> (1093ms)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34972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  <a:latin typeface="Symbol" charset="2"/>
                <a:cs typeface="Symbol" charset="2"/>
              </a:rPr>
              <a:t>D </a:t>
            </a:r>
            <a:r>
              <a:rPr lang="en-GB" sz="1200" b="1" dirty="0" err="1" smtClean="0">
                <a:solidFill>
                  <a:srgbClr val="FF0000"/>
                </a:solidFill>
              </a:rPr>
              <a:t>neutron_rate_TRANSP</a:t>
            </a:r>
            <a:r>
              <a:rPr lang="en-GB" sz="1200" b="1" dirty="0" smtClean="0">
                <a:solidFill>
                  <a:srgbClr val="FF0000"/>
                </a:solidFill>
              </a:rPr>
              <a:t> [900 </a:t>
            </a:r>
            <a:r>
              <a:rPr lang="mr-IN" sz="1200" b="1" dirty="0">
                <a:solidFill>
                  <a:srgbClr val="FF0000"/>
                </a:solidFill>
              </a:rPr>
              <a:t>–</a:t>
            </a:r>
            <a:r>
              <a:rPr lang="en-GB" sz="1200" b="1" dirty="0">
                <a:solidFill>
                  <a:srgbClr val="FF0000"/>
                </a:solidFill>
              </a:rPr>
              <a:t> </a:t>
            </a:r>
            <a:r>
              <a:rPr lang="en-GB" sz="1200" b="1" dirty="0" smtClean="0">
                <a:solidFill>
                  <a:srgbClr val="FF0000"/>
                </a:solidFill>
              </a:rPr>
              <a:t>1300ms]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[0.125 </a:t>
            </a:r>
            <a:r>
              <a:rPr lang="mr-IN" sz="1200" b="1" dirty="0" smtClean="0">
                <a:solidFill>
                  <a:srgbClr val="FF0000"/>
                </a:solidFill>
              </a:rPr>
              <a:t>–</a:t>
            </a:r>
            <a:r>
              <a:rPr lang="en-GB" sz="1200" b="1" dirty="0" smtClean="0">
                <a:solidFill>
                  <a:srgbClr val="FF0000"/>
                </a:solidFill>
              </a:rPr>
              <a:t> 0.394]</a:t>
            </a:r>
          </a:p>
        </p:txBody>
      </p:sp>
    </p:spTree>
    <p:extLst>
      <p:ext uri="{BB962C8B-B14F-4D97-AF65-F5344CB8AC3E}">
        <p14:creationId xmlns:p14="http://schemas.microsoft.com/office/powerpoint/2010/main" val="201578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Abstract</a:t>
            </a:r>
            <a:endParaRPr lang="en-GB" b="1" dirty="0"/>
          </a:p>
        </p:txBody>
      </p:sp>
      <p:pic>
        <p:nvPicPr>
          <p:cNvPr id="3" name="Picture 2" descr="Screen Shot 2017-10-20 at 13.56.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17606" r="2081"/>
          <a:stretch/>
        </p:blipFill>
        <p:spPr>
          <a:xfrm>
            <a:off x="713619" y="1465942"/>
            <a:ext cx="7716762" cy="46300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295400"/>
            <a:ext cx="1295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733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>
                <a:latin typeface="Arial" charset="0"/>
                <a:cs typeface="Arial" charset="0"/>
              </a:rPr>
              <a:t>Relative change of neutron rate </a:t>
            </a:r>
            <a:r>
              <a:rPr lang="mr-IN" altLang="en-US" sz="3600" b="1" dirty="0">
                <a:latin typeface="Arial" charset="0"/>
                <a:cs typeface="Arial" charset="0"/>
              </a:rPr>
              <a:t>–</a:t>
            </a:r>
            <a:r>
              <a:rPr lang="en-US" altLang="en-US" sz="3600" b="1" dirty="0">
                <a:latin typeface="Arial" charset="0"/>
                <a:cs typeface="Arial" charset="0"/>
              </a:rPr>
              <a:t> comparison with experimental result</a:t>
            </a:r>
            <a:endParaRPr lang="en-US" altLang="en-US" sz="3600" dirty="0">
              <a:latin typeface="Arial" charset="0"/>
              <a:cs typeface="Arial" charset="0"/>
            </a:endParaRPr>
          </a:p>
        </p:txBody>
      </p:sp>
      <p:pic>
        <p:nvPicPr>
          <p:cNvPr id="2" name="Picture 1" descr="pot_scan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" r="7924"/>
          <a:stretch/>
        </p:blipFill>
        <p:spPr>
          <a:xfrm>
            <a:off x="2710816" y="3607316"/>
            <a:ext cx="3722368" cy="288000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990600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 smtClean="0"/>
              <a:t>Radial potential amplitude scan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 calculation using potential amplitude of [0 to 10] </a:t>
            </a:r>
            <a:r>
              <a:rPr lang="en-US" sz="2000" dirty="0" err="1" smtClean="0"/>
              <a:t>keV</a:t>
            </a:r>
            <a:endParaRPr lang="en-US" sz="2000" dirty="0" smtClean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With finite potential amplitude, a simple exponential radial potential profile is added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With fixed perturbation amplitude of 0.01, </a:t>
            </a:r>
            <a:r>
              <a:rPr lang="en-US" sz="2000" dirty="0" smtClean="0">
                <a:latin typeface="Symbol" charset="2"/>
                <a:cs typeface="Symbol" charset="2"/>
              </a:rPr>
              <a:t>D </a:t>
            </a:r>
            <a:r>
              <a:rPr lang="en-US" sz="2000" dirty="0" smtClean="0"/>
              <a:t>does not vary with potential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Mode frequency is fixed to 10 kHz 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0983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Test of two mode case: (1,1)+(2,2) modes</a:t>
            </a:r>
            <a:br>
              <a:rPr lang="en-US" altLang="en-US" sz="3600" b="1" dirty="0" smtClean="0">
                <a:latin typeface="Arial" charset="0"/>
                <a:cs typeface="Arial" charset="0"/>
              </a:rPr>
            </a:br>
            <a:r>
              <a:rPr lang="en-US" altLang="en-US" sz="3600" b="1" dirty="0" smtClean="0">
                <a:latin typeface="Arial" charset="0"/>
                <a:cs typeface="Arial" charset="0"/>
              </a:rPr>
              <a:t>- perturbation profile</a:t>
            </a:r>
            <a:endParaRPr lang="en-US" altLang="en-US" sz="3600" b="1" dirty="0">
              <a:latin typeface="Arial" charset="0"/>
              <a:cs typeface="Arial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990600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 smtClean="0"/>
              <a:t>(2,2) mode based on [</a:t>
            </a:r>
            <a:r>
              <a:rPr lang="en-US" sz="2400" dirty="0" err="1" smtClean="0"/>
              <a:t>Farengo</a:t>
            </a:r>
            <a:r>
              <a:rPr lang="en-US" sz="2400" dirty="0" smtClean="0"/>
              <a:t>] is added to (1,1) mode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Mode amplitude is set to 1/3 of (1,1) mode and twice mode frequency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Modification of profile is not applied to (2,2) mode perturbation profile</a:t>
            </a:r>
            <a:br>
              <a:rPr lang="en-US" sz="2000" dirty="0" smtClean="0"/>
            </a:b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additional island structure is found from </a:t>
            </a:r>
            <a:r>
              <a:rPr lang="en-US" sz="2000" dirty="0" err="1" smtClean="0">
                <a:sym typeface="Wingdings"/>
              </a:rPr>
              <a:t>Poincaré</a:t>
            </a:r>
            <a:r>
              <a:rPr lang="en-US" sz="2000" dirty="0" smtClean="0">
                <a:sym typeface="Wingdings"/>
              </a:rPr>
              <a:t> plot</a:t>
            </a:r>
            <a:endParaRPr lang="en-US" sz="2000" dirty="0" smtClean="0"/>
          </a:p>
          <a:p>
            <a:pPr marL="228600" lvl="1" indent="0">
              <a:lnSpc>
                <a:spcPct val="110000"/>
              </a:lnSpc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pic>
        <p:nvPicPr>
          <p:cNvPr id="2" name="Picture 1" descr="alpha_2mod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4965" r="7197"/>
          <a:stretch/>
        </p:blipFill>
        <p:spPr>
          <a:xfrm>
            <a:off x="4903200" y="3139200"/>
            <a:ext cx="3612462" cy="2880000"/>
          </a:xfrm>
          <a:prstGeom prst="rect">
            <a:avLst/>
          </a:prstGeom>
        </p:spPr>
      </p:pic>
      <p:pic>
        <p:nvPicPr>
          <p:cNvPr id="4" name="Picture 3" descr="xi_2modes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4995" r="7681"/>
          <a:stretch/>
        </p:blipFill>
        <p:spPr>
          <a:xfrm>
            <a:off x="637200" y="3139200"/>
            <a:ext cx="3603789" cy="28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3657600"/>
            <a:ext cx="38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>
                <a:latin typeface="Symbol" charset="2"/>
                <a:cs typeface="Symbol" charset="2"/>
              </a:rPr>
              <a:t>ξ</a:t>
            </a:r>
            <a:endParaRPr lang="en-US" sz="3200" b="1" i="1" dirty="0"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5222" y="3657600"/>
            <a:ext cx="476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>
                <a:latin typeface="Symbol" charset="2"/>
                <a:cs typeface="Symbol" charset="2"/>
              </a:rPr>
              <a:t>α</a:t>
            </a:r>
            <a:endParaRPr lang="en-US" sz="3200" b="1" i="1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0078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>
                <a:latin typeface="Arial" charset="0"/>
                <a:cs typeface="Arial" charset="0"/>
              </a:rPr>
              <a:t>Test of two mode case: (1,1)+(2,2) modes</a:t>
            </a:r>
            <a:br>
              <a:rPr lang="en-US" altLang="en-US" sz="3600" b="1" dirty="0">
                <a:latin typeface="Arial" charset="0"/>
                <a:cs typeface="Arial" charset="0"/>
              </a:rPr>
            </a:br>
            <a:r>
              <a:rPr lang="en-US" altLang="en-US" sz="3600" b="1" dirty="0">
                <a:latin typeface="Arial" charset="0"/>
                <a:cs typeface="Arial" charset="0"/>
              </a:rPr>
              <a:t>-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relative neutron rate change</a:t>
            </a:r>
            <a:endParaRPr lang="en-US" altLang="en-US" sz="2800" dirty="0">
              <a:latin typeface="Arial" charset="0"/>
              <a:cs typeface="Arial" charset="0"/>
            </a:endParaRPr>
          </a:p>
        </p:txBody>
      </p:sp>
      <p:pic>
        <p:nvPicPr>
          <p:cNvPr id="2" name="Picture 1" descr="pot_scan_2mod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0" r="7519"/>
          <a:stretch/>
        </p:blipFill>
        <p:spPr>
          <a:xfrm>
            <a:off x="4902719" y="3139800"/>
            <a:ext cx="3726031" cy="2880000"/>
          </a:xfrm>
          <a:prstGeom prst="rect">
            <a:avLst/>
          </a:prstGeom>
        </p:spPr>
      </p:pic>
      <p:pic>
        <p:nvPicPr>
          <p:cNvPr id="4" name="Picture 3" descr="amp_scan_2modes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3" r="7680"/>
          <a:stretch/>
        </p:blipFill>
        <p:spPr>
          <a:xfrm>
            <a:off x="635518" y="3139800"/>
            <a:ext cx="3725868" cy="288000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990600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 smtClean="0"/>
              <a:t>Perturbation amplitude/potential scan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Two modes case has the same trend as (1,1) mode case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Since the mode amplitude of (2,2) mode is only 1/3 of (1,1) mode amplitude, the effect seems small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1952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200" b="1" dirty="0" smtClean="0">
                <a:latin typeface="Arial" charset="0"/>
                <a:cs typeface="Arial" charset="0"/>
              </a:rPr>
              <a:t>ORBIT simulation has been tested for </a:t>
            </a:r>
            <a:r>
              <a:rPr lang="en-US" altLang="en-US" sz="3200" b="1" dirty="0" err="1" smtClean="0">
                <a:latin typeface="Arial" charset="0"/>
                <a:cs typeface="Arial" charset="0"/>
              </a:rPr>
              <a:t>sawtooth</a:t>
            </a:r>
            <a:r>
              <a:rPr lang="en-US" altLang="en-US" sz="3200" b="1" dirty="0" smtClean="0">
                <a:latin typeface="Arial" charset="0"/>
                <a:cs typeface="Arial" charset="0"/>
              </a:rPr>
              <a:t> induced fast ion redistribution </a:t>
            </a:r>
            <a:r>
              <a:rPr lang="en-US" altLang="en-US" sz="3200" b="1" dirty="0" smtClean="0">
                <a:latin typeface="Arial" charset="0"/>
                <a:cs typeface="Arial" charset="0"/>
              </a:rPr>
              <a:t>in phase space</a:t>
            </a:r>
            <a:endParaRPr lang="en-US" altLang="en-US" sz="3200" b="1" dirty="0">
              <a:latin typeface="Arial" charset="0"/>
              <a:cs typeface="Arial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066800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dirty="0" smtClean="0"/>
              <a:t>Linear perturbation </a:t>
            </a:r>
            <a:r>
              <a:rPr lang="en-US" sz="2200" i="1" dirty="0" smtClean="0">
                <a:latin typeface="Symbol" charset="2"/>
                <a:cs typeface="Symbol" charset="2"/>
              </a:rPr>
              <a:t>a</a:t>
            </a:r>
            <a:r>
              <a:rPr lang="en-US" sz="2200" dirty="0" smtClean="0"/>
              <a:t> is implemented into ORBIT code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Transformation from </a:t>
            </a:r>
            <a:r>
              <a:rPr lang="en-US" sz="1800" i="1" dirty="0" smtClean="0">
                <a:latin typeface="Symbol" charset="2"/>
                <a:cs typeface="Symbol" charset="2"/>
              </a:rPr>
              <a:t>x</a:t>
            </a:r>
            <a:r>
              <a:rPr lang="en-US" sz="1800" dirty="0" smtClean="0"/>
              <a:t> is applied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Perturbation shape is modified to induce (1, 1) mode island at q=1 surface </a:t>
            </a:r>
          </a:p>
          <a:p>
            <a:pPr>
              <a:lnSpc>
                <a:spcPct val="90000"/>
              </a:lnSpc>
            </a:pPr>
            <a:r>
              <a:rPr lang="en-GB" sz="2200" dirty="0" smtClean="0"/>
              <a:t>Energy and particle redistribution due to </a:t>
            </a:r>
            <a:r>
              <a:rPr lang="en-GB" sz="2200" dirty="0" err="1" smtClean="0"/>
              <a:t>sawtooth</a:t>
            </a:r>
            <a:r>
              <a:rPr lang="en-GB" sz="2200" dirty="0" smtClean="0"/>
              <a:t> crash is investigated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Regardless the amplitude of perturbation, </a:t>
            </a:r>
            <a:r>
              <a:rPr lang="en-US" sz="1800" i="1" dirty="0" smtClean="0"/>
              <a:t>E</a:t>
            </a:r>
            <a:r>
              <a:rPr lang="en-US" sz="1800" dirty="0" smtClean="0"/>
              <a:t> is not changed significantly while </a:t>
            </a:r>
            <a:r>
              <a:rPr lang="en-US" sz="1800" i="1" dirty="0" err="1" smtClean="0"/>
              <a:t>P</a:t>
            </a:r>
            <a:r>
              <a:rPr lang="en-US" sz="1800" i="1" baseline="-25000" dirty="0" err="1" smtClean="0">
                <a:latin typeface="Symbol" charset="2"/>
                <a:cs typeface="Symbol" charset="2"/>
              </a:rPr>
              <a:t>z</a:t>
            </a:r>
            <a:r>
              <a:rPr lang="en-US" sz="1800" dirty="0" smtClean="0"/>
              <a:t> variation becomes significant with increase of mode amplitude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For low amplitude perturbation, low initial energy particles are redistributed more while all energy level are affected by high amplitude perturbation</a:t>
            </a:r>
          </a:p>
          <a:p>
            <a:pPr>
              <a:lnSpc>
                <a:spcPct val="90000"/>
              </a:lnSpc>
            </a:pPr>
            <a:r>
              <a:rPr lang="en-GB" sz="2200" dirty="0" smtClean="0"/>
              <a:t>Relative change of neutron rate induced by </a:t>
            </a:r>
            <a:r>
              <a:rPr lang="en-GB" sz="2200" dirty="0" err="1" smtClean="0"/>
              <a:t>sawtooth</a:t>
            </a:r>
            <a:r>
              <a:rPr lang="en-GB" sz="2200" dirty="0" smtClean="0"/>
              <a:t> crash is compared with experimental value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Symbol" charset="2"/>
                <a:cs typeface="Symbol" charset="2"/>
              </a:rPr>
              <a:t>D</a:t>
            </a:r>
            <a:r>
              <a:rPr lang="en-US" sz="1800" dirty="0" smtClean="0"/>
              <a:t> value increases as mode amplitude grows from amplitude </a:t>
            </a:r>
            <a:r>
              <a:rPr lang="en-US" sz="1800" dirty="0"/>
              <a:t>of </a:t>
            </a:r>
            <a:r>
              <a:rPr lang="en-US" sz="1800" dirty="0" smtClean="0"/>
              <a:t>0.02 (below </a:t>
            </a:r>
            <a:r>
              <a:rPr lang="en-US" sz="1800" dirty="0" smtClean="0">
                <a:latin typeface="Symbol" charset="2"/>
                <a:cs typeface="Symbol" charset="2"/>
              </a:rPr>
              <a:t>D </a:t>
            </a:r>
            <a:r>
              <a:rPr lang="en-US" sz="1800" dirty="0" smtClean="0"/>
              <a:t>stays almost similar level)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Experimental value can be reproduced by amplitude range of [</a:t>
            </a:r>
            <a:r>
              <a:rPr lang="en-US" sz="1800" dirty="0" smtClean="0"/>
              <a:t>0.045, </a:t>
            </a:r>
            <a:r>
              <a:rPr lang="en-US" sz="1800" dirty="0" smtClean="0"/>
              <a:t>0.1]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Modification of potential does not have significant effect on </a:t>
            </a:r>
            <a:r>
              <a:rPr lang="en-US" sz="1800" dirty="0" smtClean="0">
                <a:latin typeface="Symbol" charset="2"/>
                <a:cs typeface="Symbol" charset="2"/>
              </a:rPr>
              <a:t>D </a:t>
            </a:r>
            <a:r>
              <a:rPr lang="en-US" sz="1800" dirty="0" smtClean="0"/>
              <a:t>value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(2, 2) mode is added to (1, 1) mode but amplitude and potential scan results are almost the same as (1, 1) only mode case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261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b="1" dirty="0" smtClean="0">
              <a:solidFill>
                <a:srgbClr val="336699"/>
              </a:solidFill>
            </a:endParaRPr>
          </a:p>
          <a:p>
            <a:pPr marL="0" indent="0" algn="ctr">
              <a:buNone/>
            </a:pPr>
            <a:endParaRPr lang="en-GB" sz="5400" b="1" dirty="0">
              <a:solidFill>
                <a:srgbClr val="336699"/>
              </a:solidFill>
            </a:endParaRPr>
          </a:p>
          <a:p>
            <a:pPr marL="0" indent="0" algn="ctr">
              <a:buNone/>
            </a:pPr>
            <a:r>
              <a:rPr lang="en-GB" sz="5400" b="1" dirty="0" smtClean="0">
                <a:solidFill>
                  <a:srgbClr val="336699"/>
                </a:solidFill>
              </a:rPr>
              <a:t>On </a:t>
            </a:r>
            <a:r>
              <a:rPr lang="en-GB" sz="5400" b="1" dirty="0">
                <a:solidFill>
                  <a:srgbClr val="336699"/>
                </a:solidFill>
              </a:rPr>
              <a:t>going work</a:t>
            </a:r>
            <a:endParaRPr lang="en-GB" sz="54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73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Redistribution of particles</a:t>
            </a:r>
            <a:br>
              <a:rPr lang="en-US" altLang="en-US" sz="3600" b="1" dirty="0" smtClean="0">
                <a:latin typeface="Arial" charset="0"/>
                <a:cs typeface="Arial" charset="0"/>
              </a:rPr>
            </a:br>
            <a:r>
              <a:rPr lang="en-US" altLang="en-US" sz="3600" b="1" dirty="0" smtClean="0">
                <a:latin typeface="Arial" charset="0"/>
                <a:cs typeface="Arial" charset="0"/>
              </a:rPr>
              <a:t> </a:t>
            </a:r>
            <a:r>
              <a:rPr lang="mr-IN" altLang="en-US" sz="3600" b="1" dirty="0" smtClean="0">
                <a:latin typeface="Arial" charset="0"/>
                <a:cs typeface="Arial" charset="0"/>
              </a:rPr>
              <a:t>–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 comparison with theory </a:t>
            </a:r>
            <a:r>
              <a:rPr lang="en-US" altLang="en-US" sz="2200" b="1" dirty="0" smtClean="0">
                <a:latin typeface="Arial" charset="0"/>
                <a:cs typeface="Arial" charset="0"/>
              </a:rPr>
              <a:t>[</a:t>
            </a:r>
            <a:r>
              <a:rPr lang="en-US" altLang="en-US" sz="2200" b="1" dirty="0" err="1" smtClean="0">
                <a:latin typeface="Arial" charset="0"/>
                <a:cs typeface="Arial" charset="0"/>
              </a:rPr>
              <a:t>Kolesnichenko</a:t>
            </a:r>
            <a:r>
              <a:rPr lang="en-US" altLang="en-US" sz="2200" b="1" dirty="0" smtClean="0">
                <a:latin typeface="Arial" charset="0"/>
                <a:cs typeface="Arial" charset="0"/>
              </a:rPr>
              <a:t> PoP97]</a:t>
            </a:r>
            <a:endParaRPr lang="en-US" altLang="en-US" sz="2200" dirty="0">
              <a:latin typeface="Arial" charset="0"/>
              <a:cs typeface="Arial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58795"/>
              </p:ext>
            </p:extLst>
          </p:nvPr>
        </p:nvGraphicFramePr>
        <p:xfrm>
          <a:off x="1114425" y="1882576"/>
          <a:ext cx="276066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3" imgW="1219200" imgH="330200" progId="Equation.3">
                  <p:embed/>
                </p:oleObj>
              </mc:Choice>
              <mc:Fallback>
                <p:oleObj name="Equation" r:id="rId3" imgW="1219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425" y="1882576"/>
                        <a:ext cx="2760663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"/>
          <p:cNvSpPr txBox="1">
            <a:spLocks/>
          </p:cNvSpPr>
          <p:nvPr/>
        </p:nvSpPr>
        <p:spPr>
          <a:xfrm>
            <a:off x="183776" y="1049792"/>
            <a:ext cx="8839200" cy="58830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 dirty="0" smtClean="0"/>
              <a:t>Criteria for </a:t>
            </a:r>
            <a:r>
              <a:rPr lang="en-GB" sz="2400" dirty="0" err="1" smtClean="0"/>
              <a:t>sawtooth</a:t>
            </a:r>
            <a:r>
              <a:rPr lang="en-GB" sz="2400" dirty="0" smtClean="0"/>
              <a:t> induced fast particle redistribution</a:t>
            </a:r>
            <a:endParaRPr lang="en-GB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33400" y="1574799"/>
            <a:ext cx="3921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Trapped particle</a:t>
            </a:r>
            <a:endParaRPr lang="en-US" sz="1400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848849"/>
              </p:ext>
            </p:extLst>
          </p:nvPr>
        </p:nvGraphicFramePr>
        <p:xfrm>
          <a:off x="5751513" y="2068314"/>
          <a:ext cx="140811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Equation" r:id="rId5" imgW="622300" imgH="165100" progId="Equation.3">
                  <p:embed/>
                </p:oleObj>
              </mc:Choice>
              <mc:Fallback>
                <p:oleObj name="Equation" r:id="rId5" imgW="622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1513" y="2068314"/>
                        <a:ext cx="1408112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95800" y="1574799"/>
            <a:ext cx="3921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Passing particle</a:t>
            </a:r>
            <a:endParaRPr lang="en-US" sz="1400" b="1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83776" y="3429000"/>
            <a:ext cx="8839200" cy="3200400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 dirty="0" smtClean="0"/>
              <a:t>Radial position change </a:t>
            </a:r>
            <a:r>
              <a:rPr lang="en-GB" sz="2400" dirty="0" err="1" smtClean="0"/>
              <a:t>vs</a:t>
            </a:r>
            <a:r>
              <a:rPr lang="en-GB" sz="2400" dirty="0" smtClean="0"/>
              <a:t> initial orbit width </a:t>
            </a:r>
            <a:r>
              <a:rPr lang="mr-IN" sz="2400" dirty="0" smtClean="0"/>
              <a:t>–</a:t>
            </a:r>
            <a:r>
              <a:rPr lang="en-GB" sz="2400" dirty="0" smtClean="0"/>
              <a:t> </a:t>
            </a:r>
            <a:r>
              <a:rPr lang="en-GB" sz="2400" smtClean="0"/>
              <a:t>Comparison </a:t>
            </a:r>
            <a:r>
              <a:rPr lang="en-GB" sz="2400" smtClean="0"/>
              <a:t>with </a:t>
            </a:r>
            <a:r>
              <a:rPr lang="en-GB" sz="2400" dirty="0" smtClean="0"/>
              <a:t>critical value for different particle energy level and orbit type </a:t>
            </a:r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Passing particles: criterion is wel</a:t>
            </a:r>
            <a:r>
              <a:rPr lang="en-GB" sz="2000" dirty="0" smtClean="0"/>
              <a:t>l satisfied</a:t>
            </a:r>
          </a:p>
          <a:p>
            <a:pPr lvl="2">
              <a:lnSpc>
                <a:spcPct val="110000"/>
              </a:lnSpc>
            </a:pPr>
            <a:r>
              <a:rPr lang="en-GB" sz="1600" dirty="0" smtClean="0"/>
              <a:t>Radial position change occurs </a:t>
            </a:r>
            <a:r>
              <a:rPr lang="en-GB" sz="1600" dirty="0" smtClean="0"/>
              <a:t>only for orbit width smaller than the critical one</a:t>
            </a:r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Stagnation and potato particles: marginal</a:t>
            </a:r>
          </a:p>
          <a:p>
            <a:pPr lvl="2">
              <a:lnSpc>
                <a:spcPct val="110000"/>
              </a:lnSpc>
            </a:pPr>
            <a:r>
              <a:rPr lang="en-GB" sz="1600" dirty="0" smtClean="0"/>
              <a:t>Inside and near the critical value</a:t>
            </a:r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Trapped particle: criterion is not applied</a:t>
            </a:r>
          </a:p>
          <a:p>
            <a:pPr lvl="2">
              <a:lnSpc>
                <a:spcPct val="110000"/>
              </a:lnSpc>
            </a:pPr>
            <a:r>
              <a:rPr lang="en-GB" sz="1600" dirty="0" smtClean="0"/>
              <a:t>Particles with orbit width bigger than the critical one experiences radial position change</a:t>
            </a:r>
            <a:endParaRPr lang="en-GB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28600" y="2751665"/>
            <a:ext cx="868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GB" sz="1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GB" sz="16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orbit width,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GB" sz="1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mix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sawtooth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mixing radius assuming full reconnection</a:t>
            </a:r>
          </a:p>
          <a:p>
            <a:pPr algn="ctr"/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e</a:t>
            </a:r>
            <a:r>
              <a:rPr lang="en-GB" sz="1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mix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inverse aspect ratio at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GB" sz="1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mix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t</a:t>
            </a:r>
            <a:r>
              <a:rPr lang="en-GB" sz="1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crash time, </a:t>
            </a:r>
            <a:r>
              <a:rPr lang="en-GB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w</a:t>
            </a:r>
            <a:r>
              <a:rPr lang="en-GB" sz="16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ion cyclotron frequency    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9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Redistribution of particles</a:t>
            </a:r>
            <a:br>
              <a:rPr lang="en-US" altLang="en-US" sz="3600" b="1" dirty="0" smtClean="0">
                <a:latin typeface="Arial" charset="0"/>
                <a:cs typeface="Arial" charset="0"/>
              </a:rPr>
            </a:br>
            <a:r>
              <a:rPr lang="en-US" altLang="en-US" sz="3600" b="1" dirty="0" smtClean="0">
                <a:latin typeface="Arial" charset="0"/>
                <a:cs typeface="Arial" charset="0"/>
              </a:rPr>
              <a:t> </a:t>
            </a:r>
            <a:r>
              <a:rPr lang="mr-IN" altLang="en-US" sz="3600" b="1" dirty="0">
                <a:latin typeface="Arial" charset="0"/>
                <a:cs typeface="Arial" charset="0"/>
              </a:rPr>
              <a:t>–</a:t>
            </a:r>
            <a:r>
              <a:rPr lang="en-US" altLang="en-US" sz="3600" b="1" dirty="0">
                <a:latin typeface="Arial" charset="0"/>
                <a:cs typeface="Arial" charset="0"/>
              </a:rPr>
              <a:t> comparison with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theory</a:t>
            </a:r>
            <a:endParaRPr lang="en-US" altLang="en-US" sz="2800" dirty="0">
              <a:latin typeface="Arial" charset="0"/>
              <a:cs typeface="Arial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321757"/>
              </p:ext>
            </p:extLst>
          </p:nvPr>
        </p:nvGraphicFramePr>
        <p:xfrm>
          <a:off x="4548943" y="5823327"/>
          <a:ext cx="6048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3" imgW="266700" imgH="165100" progId="Equation.3">
                  <p:embed/>
                </p:oleObj>
              </mc:Choice>
              <mc:Fallback>
                <p:oleObj name="Equation" r:id="rId3" imgW="266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8943" y="5823327"/>
                        <a:ext cx="604837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dpsi_b_vs_dpsi_co_pass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7067" r="6444"/>
          <a:stretch/>
        </p:blipFill>
        <p:spPr>
          <a:xfrm>
            <a:off x="273350" y="1403727"/>
            <a:ext cx="2880000" cy="2323465"/>
          </a:xfrm>
          <a:prstGeom prst="rect">
            <a:avLst/>
          </a:prstGeom>
        </p:spPr>
      </p:pic>
      <p:pic>
        <p:nvPicPr>
          <p:cNvPr id="5" name="Picture 4" descr="dpsi_b_vs_dpsi_ctr_pass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t="4657" r="8026" b="2524"/>
          <a:stretch/>
        </p:blipFill>
        <p:spPr>
          <a:xfrm>
            <a:off x="3222775" y="1403727"/>
            <a:ext cx="2880000" cy="2326737"/>
          </a:xfrm>
          <a:prstGeom prst="rect">
            <a:avLst/>
          </a:prstGeom>
        </p:spPr>
      </p:pic>
      <p:pic>
        <p:nvPicPr>
          <p:cNvPr id="8" name="Picture 7" descr="dpsi_b_vs_dpsi_pota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6878" r="6699"/>
          <a:stretch/>
        </p:blipFill>
        <p:spPr>
          <a:xfrm>
            <a:off x="6172200" y="1403727"/>
            <a:ext cx="2880000" cy="2334315"/>
          </a:xfrm>
          <a:prstGeom prst="rect">
            <a:avLst/>
          </a:prstGeom>
        </p:spPr>
      </p:pic>
      <p:pic>
        <p:nvPicPr>
          <p:cNvPr id="9" name="Picture 8" descr="dpsi_b_vs_dpsi_trap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4762" r="8046" b="2419"/>
          <a:stretch/>
        </p:blipFill>
        <p:spPr>
          <a:xfrm>
            <a:off x="3248780" y="3561517"/>
            <a:ext cx="2880000" cy="2326737"/>
          </a:xfrm>
          <a:prstGeom prst="rect">
            <a:avLst/>
          </a:prstGeom>
        </p:spPr>
      </p:pic>
      <p:pic>
        <p:nvPicPr>
          <p:cNvPr id="12" name="Picture 11" descr="dpsi_b_vs_dpsi_stag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6878" r="6730"/>
          <a:stretch/>
        </p:blipFill>
        <p:spPr>
          <a:xfrm>
            <a:off x="6198205" y="3560066"/>
            <a:ext cx="2880000" cy="2328188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00891"/>
              </p:ext>
            </p:extLst>
          </p:nvPr>
        </p:nvGraphicFramePr>
        <p:xfrm>
          <a:off x="2102150" y="2013327"/>
          <a:ext cx="7207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Equation" r:id="rId10" imgW="317500" imgH="165100" progId="Equation.3">
                  <p:embed/>
                </p:oleObj>
              </mc:Choice>
              <mc:Fallback>
                <p:oleObj name="Equation" r:id="rId10" imgW="3175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02150" y="2013327"/>
                        <a:ext cx="720725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182287"/>
              </p:ext>
            </p:extLst>
          </p:nvPr>
        </p:nvGraphicFramePr>
        <p:xfrm>
          <a:off x="7455505" y="5823327"/>
          <a:ext cx="6048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12" imgW="266700" imgH="165100" progId="Equation.3">
                  <p:embed/>
                </p:oleObj>
              </mc:Choice>
              <mc:Fallback>
                <p:oleObj name="Equation" r:id="rId12" imgW="266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55505" y="5823327"/>
                        <a:ext cx="604837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1950" y="1479927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Co-passing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489475" y="1479927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Ctr</a:t>
            </a:r>
            <a:r>
              <a:rPr lang="en-GB" sz="1400" b="1" dirty="0" smtClean="0"/>
              <a:t>-passing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00800" y="1479927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potato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64350" y="3613527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trapped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455505" y="3613527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stagnation</a:t>
            </a:r>
            <a:endParaRPr lang="en-US" sz="1400" b="1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099189"/>
              </p:ext>
            </p:extLst>
          </p:nvPr>
        </p:nvGraphicFramePr>
        <p:xfrm>
          <a:off x="1511905" y="3629252"/>
          <a:ext cx="6048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Equation" r:id="rId13" imgW="266700" imgH="165100" progId="Equation.3">
                  <p:embed/>
                </p:oleObj>
              </mc:Choice>
              <mc:Fallback>
                <p:oleObj name="Equation" r:id="rId13" imgW="266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1905" y="3629252"/>
                        <a:ext cx="604837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738083"/>
              </p:ext>
            </p:extLst>
          </p:nvPr>
        </p:nvGraphicFramePr>
        <p:xfrm>
          <a:off x="1219200" y="4275138"/>
          <a:ext cx="20129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Equation" r:id="rId14" imgW="889000" imgH="165100" progId="Equation.3">
                  <p:embed/>
                </p:oleObj>
              </mc:Choice>
              <mc:Fallback>
                <p:oleObj name="Equation" r:id="rId14" imgW="889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19200" y="4275138"/>
                        <a:ext cx="2012950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ontent Placeholder 1"/>
          <p:cNvSpPr txBox="1">
            <a:spLocks/>
          </p:cNvSpPr>
          <p:nvPr/>
        </p:nvSpPr>
        <p:spPr>
          <a:xfrm>
            <a:off x="957945" y="5029200"/>
            <a:ext cx="1676400" cy="13716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GB" sz="1600" b="1" dirty="0" smtClean="0"/>
              <a:t>Particle energy</a:t>
            </a:r>
            <a:endParaRPr lang="en-GB" sz="1600" b="1" dirty="0" smtClean="0"/>
          </a:p>
          <a:p>
            <a:pPr algn="ctr">
              <a:lnSpc>
                <a:spcPct val="110000"/>
              </a:lnSpc>
              <a:buFont typeface="Courier New"/>
              <a:buChar char="o"/>
            </a:pPr>
            <a:r>
              <a:rPr lang="en-GB" sz="1600" b="1" dirty="0" smtClean="0">
                <a:solidFill>
                  <a:srgbClr val="0000FF"/>
                </a:solidFill>
              </a:rPr>
              <a:t>~20keV</a:t>
            </a:r>
            <a:endParaRPr lang="en-GB" sz="1600" b="1" dirty="0" smtClean="0">
              <a:solidFill>
                <a:srgbClr val="336699"/>
              </a:solidFill>
            </a:endParaRPr>
          </a:p>
          <a:p>
            <a:pPr algn="ctr">
              <a:lnSpc>
                <a:spcPct val="110000"/>
              </a:lnSpc>
              <a:buFont typeface="Lucida Grande"/>
              <a:buChar char="x"/>
            </a:pPr>
            <a:r>
              <a:rPr lang="en-GB" sz="1600" b="1" dirty="0" smtClean="0">
                <a:solidFill>
                  <a:srgbClr val="FF0000"/>
                </a:solidFill>
              </a:rPr>
              <a:t>~50keV</a:t>
            </a:r>
          </a:p>
          <a:p>
            <a:pPr algn="ctr">
              <a:lnSpc>
                <a:spcPct val="110000"/>
              </a:lnSpc>
              <a:buFont typeface="Wingdings" charset="2"/>
              <a:buChar char="q"/>
            </a:pPr>
            <a:r>
              <a:rPr lang="en-GB" sz="1600" b="1" dirty="0" smtClean="0">
                <a:solidFill>
                  <a:srgbClr val="006600"/>
                </a:solidFill>
              </a:rPr>
              <a:t>~80keV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09800" y="1524000"/>
            <a:ext cx="838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1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715000" y="1219200"/>
            <a:ext cx="3389026" cy="320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Long </a:t>
            </a:r>
            <a:r>
              <a:rPr lang="en-US" sz="3200" b="1" dirty="0" err="1" smtClean="0"/>
              <a:t>Sawtoothing</a:t>
            </a:r>
            <a:r>
              <a:rPr lang="en-US" sz="3200" b="1" dirty="0" smtClean="0"/>
              <a:t> Discharges on NSTX-U with the new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NBI</a:t>
            </a:r>
            <a:r>
              <a:rPr lang="en-US" sz="3200" b="1" dirty="0"/>
              <a:t> </a:t>
            </a:r>
            <a:r>
              <a:rPr lang="en-US" sz="3200" b="1" dirty="0" smtClean="0"/>
              <a:t>&amp; Central Solenoid</a:t>
            </a:r>
            <a:endParaRPr lang="en-US" sz="32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281459" y="2693061"/>
            <a:ext cx="60960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86853" y="2390001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6699"/>
                </a:solidFill>
              </a:rPr>
              <a:t>No data</a:t>
            </a:r>
            <a:endParaRPr lang="en-US" sz="1200" b="1" dirty="0">
              <a:solidFill>
                <a:srgbClr val="336699"/>
              </a:solidFill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2456372" y="4340172"/>
            <a:ext cx="1675414" cy="30775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>
            <a:defPPr>
              <a:defRPr lang="en-US"/>
            </a:defPPr>
            <a:lvl1pPr marL="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[</a:t>
            </a:r>
            <a:r>
              <a:rPr lang="en-US" sz="1400" dirty="0" smtClean="0"/>
              <a:t>Menard, NF 2012]</a:t>
            </a:r>
            <a:endParaRPr lang="en-US" sz="1400" dirty="0"/>
          </a:p>
        </p:txBody>
      </p:sp>
      <p:sp>
        <p:nvSpPr>
          <p:cNvPr id="11" name="TextBox 8"/>
          <p:cNvSpPr txBox="1"/>
          <p:nvPr/>
        </p:nvSpPr>
        <p:spPr>
          <a:xfrm>
            <a:off x="4132773" y="4340172"/>
            <a:ext cx="1774800" cy="30775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>
            <a:defPPr>
              <a:defRPr lang="en-US"/>
            </a:defPPr>
            <a:lvl1pPr marL="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[</a:t>
            </a:r>
            <a:r>
              <a:rPr lang="en-US" sz="1400" dirty="0" smtClean="0"/>
              <a:t>Gerhardt, NF 2012]</a:t>
            </a:r>
            <a:endParaRPr lang="en-US" sz="1400" dirty="0"/>
          </a:p>
        </p:txBody>
      </p:sp>
      <p:pic>
        <p:nvPicPr>
          <p:cNvPr id="12" name="Picture 11" descr="NSTXU_NBlin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69" y="1219200"/>
            <a:ext cx="3113903" cy="3200400"/>
          </a:xfrm>
          <a:prstGeom prst="rect">
            <a:avLst/>
          </a:prstGeom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152400" y="4724400"/>
            <a:ext cx="8839200" cy="1828800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Reproducible </a:t>
            </a:r>
            <a:r>
              <a:rPr lang="en-US" sz="2400" dirty="0" err="1"/>
              <a:t>sawtoothing</a:t>
            </a:r>
            <a:r>
              <a:rPr lang="en-US" sz="2400" dirty="0"/>
              <a:t> L-mode discharges are obtained on NSTX-U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/>
              <a:t>Neutron rate can drop as large as ~15% at </a:t>
            </a:r>
            <a:r>
              <a:rPr lang="en-US" sz="2000" dirty="0" err="1"/>
              <a:t>sawtooth</a:t>
            </a:r>
            <a:r>
              <a:rPr lang="en-US" sz="2000" dirty="0"/>
              <a:t> crash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Flattening </a:t>
            </a:r>
            <a:r>
              <a:rPr lang="en-US" sz="2000" dirty="0"/>
              <a:t>of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e</a:t>
            </a:r>
            <a:r>
              <a:rPr lang="en-US" sz="2000" dirty="0"/>
              <a:t> in the core indicated by MPTS and Soft x-ray diagnostics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 MSE measurement is available for these </a:t>
            </a:r>
            <a:r>
              <a:rPr lang="en-US" sz="2000" dirty="0" smtClean="0"/>
              <a:t>discharges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90793" y="1297257"/>
            <a:ext cx="2387881" cy="2758926"/>
            <a:chOff x="4972641" y="1007886"/>
            <a:chExt cx="4038600" cy="4814712"/>
          </a:xfrm>
        </p:grpSpPr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5076836" y="1098195"/>
              <a:ext cx="3881070" cy="46818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defTabSz="457092">
                <a:spcBef>
                  <a:spcPts val="10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300" b="1" dirty="0">
                  <a:solidFill>
                    <a:srgbClr val="000090"/>
                  </a:solidFill>
                </a:rPr>
                <a:t>Major </a:t>
              </a:r>
              <a:r>
                <a:rPr lang="en-US" sz="1300" b="1" dirty="0" smtClean="0">
                  <a:solidFill>
                    <a:srgbClr val="000090"/>
                  </a:solidFill>
                </a:rPr>
                <a:t>radius: 0.95 </a:t>
              </a:r>
              <a:r>
                <a:rPr lang="en-US" sz="1300" b="1" dirty="0">
                  <a:solidFill>
                    <a:srgbClr val="000090"/>
                  </a:solidFill>
                </a:rPr>
                <a:t>m</a:t>
              </a:r>
            </a:p>
            <a:p>
              <a:pPr defTabSz="457092">
                <a:spcBef>
                  <a:spcPts val="10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300" b="1" dirty="0">
                  <a:solidFill>
                    <a:srgbClr val="000090"/>
                  </a:solidFill>
                </a:rPr>
                <a:t>Aspect </a:t>
              </a:r>
              <a:r>
                <a:rPr lang="en-US" sz="1300" b="1" dirty="0" smtClean="0">
                  <a:solidFill>
                    <a:srgbClr val="000090"/>
                  </a:solidFill>
                </a:rPr>
                <a:t>ratio: 1.5</a:t>
              </a:r>
              <a:endParaRPr lang="en-US" sz="1300" b="1" dirty="0">
                <a:solidFill>
                  <a:srgbClr val="000090"/>
                </a:solidFill>
              </a:endParaRPr>
            </a:p>
            <a:p>
              <a:pPr defTabSz="457092">
                <a:spcBef>
                  <a:spcPts val="10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300" b="1" dirty="0" smtClean="0">
                  <a:solidFill>
                    <a:srgbClr val="000090"/>
                  </a:solidFill>
                </a:rPr>
                <a:t>Elongation: 2.7</a:t>
              </a:r>
              <a:endParaRPr lang="en-US" sz="1300" b="1" dirty="0">
                <a:solidFill>
                  <a:srgbClr val="000090"/>
                </a:solidFill>
              </a:endParaRPr>
            </a:p>
            <a:p>
              <a:pPr defTabSz="457092">
                <a:spcBef>
                  <a:spcPts val="10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300" b="1" dirty="0" err="1" smtClean="0">
                  <a:solidFill>
                    <a:srgbClr val="000090"/>
                  </a:solidFill>
                </a:rPr>
                <a:t>Triangularity</a:t>
              </a:r>
              <a:r>
                <a:rPr lang="en-US" sz="1300" b="1" dirty="0" smtClean="0">
                  <a:solidFill>
                    <a:srgbClr val="000090"/>
                  </a:solidFill>
                </a:rPr>
                <a:t>: 0.8</a:t>
              </a:r>
              <a:endParaRPr lang="en-US" sz="1300" b="1" dirty="0">
                <a:solidFill>
                  <a:srgbClr val="000090"/>
                </a:solidFill>
              </a:endParaRPr>
            </a:p>
            <a:p>
              <a:pPr defTabSz="457092">
                <a:spcBef>
                  <a:spcPts val="10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300" b="1" dirty="0">
                  <a:solidFill>
                    <a:srgbClr val="000090"/>
                  </a:solidFill>
                </a:rPr>
                <a:t>Plasma </a:t>
              </a:r>
              <a:r>
                <a:rPr lang="en-US" sz="1300" b="1" dirty="0" smtClean="0">
                  <a:solidFill>
                    <a:srgbClr val="000090"/>
                  </a:solidFill>
                </a:rPr>
                <a:t>current: &lt; 2 </a:t>
              </a:r>
              <a:r>
                <a:rPr lang="en-US" sz="1300" b="1" dirty="0">
                  <a:solidFill>
                    <a:srgbClr val="000090"/>
                  </a:solidFill>
                </a:rPr>
                <a:t>MA</a:t>
              </a:r>
            </a:p>
            <a:p>
              <a:pPr defTabSz="457092">
                <a:spcBef>
                  <a:spcPts val="10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300" b="1" dirty="0">
                  <a:solidFill>
                    <a:srgbClr val="000090"/>
                  </a:solidFill>
                </a:rPr>
                <a:t>Toroidal </a:t>
              </a:r>
              <a:r>
                <a:rPr lang="en-US" sz="1300" b="1" dirty="0" smtClean="0">
                  <a:solidFill>
                    <a:srgbClr val="000090"/>
                  </a:solidFill>
                </a:rPr>
                <a:t>field: &lt; 1.0 </a:t>
              </a:r>
              <a:r>
                <a:rPr lang="en-US" sz="1300" b="1" dirty="0">
                  <a:solidFill>
                    <a:srgbClr val="000090"/>
                  </a:solidFill>
                </a:rPr>
                <a:t>T</a:t>
              </a:r>
            </a:p>
            <a:p>
              <a:pPr defTabSz="457092">
                <a:spcBef>
                  <a:spcPts val="10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300" b="1" dirty="0">
                  <a:solidFill>
                    <a:srgbClr val="000090"/>
                  </a:solidFill>
                </a:rPr>
                <a:t>Pulse </a:t>
              </a:r>
              <a:r>
                <a:rPr lang="en-US" sz="1300" b="1" dirty="0" smtClean="0">
                  <a:solidFill>
                    <a:srgbClr val="000090"/>
                  </a:solidFill>
                </a:rPr>
                <a:t>length: ~1 - 5 </a:t>
              </a:r>
              <a:r>
                <a:rPr lang="en-US" sz="1300" b="1" dirty="0">
                  <a:solidFill>
                    <a:srgbClr val="000090"/>
                  </a:solidFill>
                </a:rPr>
                <a:t>s</a:t>
              </a:r>
            </a:p>
            <a:p>
              <a:pPr defTabSz="457092"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300" b="1" dirty="0">
                  <a:solidFill>
                    <a:srgbClr val="000090"/>
                  </a:solidFill>
                </a:rPr>
                <a:t>6 Neutral Beam </a:t>
              </a:r>
              <a:r>
                <a:rPr lang="en-US" sz="1300" b="1" dirty="0" smtClean="0">
                  <a:solidFill>
                    <a:srgbClr val="000090"/>
                  </a:solidFill>
                </a:rPr>
                <a:t>sources:</a:t>
              </a:r>
            </a:p>
            <a:p>
              <a:pPr defTabSz="457092">
                <a:spcBef>
                  <a:spcPts val="500"/>
                </a:spcBef>
                <a:buClr>
                  <a:srgbClr val="000000"/>
                </a:buClr>
                <a:buSzPct val="100000"/>
                <a:tabLst>
                  <a:tab pos="0" algn="l"/>
                  <a:tab pos="914186" algn="l"/>
                  <a:tab pos="1828373" algn="l"/>
                  <a:tab pos="2742558" algn="l"/>
                  <a:tab pos="3656744" algn="l"/>
                  <a:tab pos="4570930" algn="l"/>
                  <a:tab pos="5485118" algn="l"/>
                  <a:tab pos="6399303" algn="l"/>
                  <a:tab pos="7313490" algn="l"/>
                  <a:tab pos="8227675" algn="l"/>
                  <a:tab pos="9141862" algn="l"/>
                  <a:tab pos="10056048" algn="l"/>
                  <a:tab pos="10513142" algn="l"/>
                </a:tabLst>
              </a:pPr>
              <a:r>
                <a:rPr lang="en-US" sz="1200" b="1" dirty="0" smtClean="0">
                  <a:solidFill>
                    <a:srgbClr val="000090"/>
                  </a:solidFill>
                </a:rPr>
                <a:t>P</a:t>
              </a:r>
              <a:r>
                <a:rPr lang="en-US" sz="1200" b="1" baseline="-25000" dirty="0" smtClean="0">
                  <a:solidFill>
                    <a:srgbClr val="000090"/>
                  </a:solidFill>
                </a:rPr>
                <a:t>NBI </a:t>
              </a:r>
              <a:r>
                <a:rPr lang="en-US" sz="1200" b="1" dirty="0" smtClean="0">
                  <a:solidFill>
                    <a:srgbClr val="000090"/>
                  </a:solidFill>
                  <a:latin typeface="Lucida Grande" charset="0"/>
                </a:rPr>
                <a:t>≤</a:t>
              </a:r>
              <a:r>
                <a:rPr lang="en-US" sz="1200" b="1" dirty="0" smtClean="0">
                  <a:solidFill>
                    <a:srgbClr val="000090"/>
                  </a:solidFill>
                </a:rPr>
                <a:t> </a:t>
              </a:r>
              <a:r>
                <a:rPr lang="en-US" sz="1200" b="1" dirty="0">
                  <a:solidFill>
                    <a:srgbClr val="000090"/>
                  </a:solidFill>
                </a:rPr>
                <a:t>12 MW, </a:t>
              </a:r>
              <a:r>
                <a:rPr lang="en-US" sz="1200" b="1" dirty="0" err="1" smtClean="0">
                  <a:solidFill>
                    <a:srgbClr val="000090"/>
                  </a:solidFill>
                </a:rPr>
                <a:t>E</a:t>
              </a:r>
              <a:r>
                <a:rPr lang="en-US" sz="1200" b="1" baseline="-25000" dirty="0" err="1" smtClean="0">
                  <a:solidFill>
                    <a:srgbClr val="000090"/>
                  </a:solidFill>
                </a:rPr>
                <a:t>injection</a:t>
              </a:r>
              <a:r>
                <a:rPr lang="en-US" sz="1200" b="1" dirty="0" smtClean="0">
                  <a:solidFill>
                    <a:srgbClr val="000090"/>
                  </a:solidFill>
                </a:rPr>
                <a:t> </a:t>
              </a:r>
              <a:r>
                <a:rPr lang="en-US" sz="1200" b="1" dirty="0">
                  <a:solidFill>
                    <a:srgbClr val="000090"/>
                  </a:solidFill>
                  <a:latin typeface="Lucida Grande" charset="0"/>
                </a:rPr>
                <a:t>≤ </a:t>
              </a:r>
              <a:r>
                <a:rPr lang="en-US" sz="1200" b="1" dirty="0">
                  <a:solidFill>
                    <a:srgbClr val="000090"/>
                  </a:solidFill>
                </a:rPr>
                <a:t>95 keV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4972641" y="1007886"/>
              <a:ext cx="4038600" cy="4814712"/>
            </a:xfrm>
            <a:prstGeom prst="roundRect">
              <a:avLst>
                <a:gd name="adj" fmla="val 6534"/>
              </a:avLst>
            </a:prstGeom>
            <a:no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914186">
                <a:spcBef>
                  <a:spcPct val="20000"/>
                </a:spcBef>
                <a:buFontTx/>
                <a:buChar char="•"/>
              </a:pPr>
              <a:endParaRPr lang="en-US" sz="1200" b="1" i="1">
                <a:solidFill>
                  <a:srgbClr val="1822CD"/>
                </a:solidFill>
                <a:latin typeface="Helvetica" pitchFamily="-12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35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TRANSP results indicate significant effect of thermal profile evolution on neutron rate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02" y="1021817"/>
            <a:ext cx="3492198" cy="256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990600"/>
            <a:ext cx="3387532" cy="25603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06511" y="1021817"/>
            <a:ext cx="1404552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336699"/>
                </a:solidFill>
                <a:latin typeface="+mj-lt"/>
                <a:cs typeface="Times" panose="02020603050405020304" pitchFamily="18" charset="0"/>
              </a:rPr>
              <a:t>Neutron rate</a:t>
            </a:r>
            <a:endParaRPr lang="en-US" sz="1600" b="1" dirty="0">
              <a:solidFill>
                <a:srgbClr val="336699"/>
              </a:solidFill>
              <a:latin typeface="+mj-lt"/>
              <a:cs typeface="Times" panose="02020603050405020304" pitchFamily="18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74584" y="3604260"/>
            <a:ext cx="8917016" cy="2948940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/>
              <a:t>TRANSP run using thermal profiles from conditional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average reconstruction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1800" dirty="0" err="1"/>
              <a:t>Sawtooth</a:t>
            </a:r>
            <a:r>
              <a:rPr lang="en-US" sz="1800" dirty="0"/>
              <a:t> model ON for q-profile evolution</a:t>
            </a:r>
          </a:p>
          <a:p>
            <a:pPr lvl="1">
              <a:lnSpc>
                <a:spcPct val="110000"/>
              </a:lnSpc>
            </a:pPr>
            <a:r>
              <a:rPr lang="en-US" sz="1800" dirty="0" err="1"/>
              <a:t>Sawtooth</a:t>
            </a:r>
            <a:r>
              <a:rPr lang="en-US" sz="1800" dirty="0"/>
              <a:t> model OFF for fast </a:t>
            </a:r>
            <a:r>
              <a:rPr lang="en-US" sz="1800" dirty="0" smtClean="0"/>
              <a:t>ions</a:t>
            </a: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en-US" sz="1800" dirty="0"/>
              <a:t>Little/no modulation of fast ion profile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Neutron </a:t>
            </a:r>
            <a:r>
              <a:rPr lang="en-US" sz="2000" dirty="0" smtClean="0"/>
              <a:t>rate drops </a:t>
            </a:r>
            <a:r>
              <a:rPr lang="en-US" sz="2000" dirty="0"/>
              <a:t>caused by thermal plasma profile evolution </a:t>
            </a:r>
            <a:r>
              <a:rPr lang="en-US" sz="2000" dirty="0" smtClean="0"/>
              <a:t>are significantly different from the </a:t>
            </a:r>
            <a:r>
              <a:rPr lang="en-US" sz="2000" dirty="0"/>
              <a:t>measured </a:t>
            </a:r>
            <a:r>
              <a:rPr lang="en-US" sz="2000" dirty="0" smtClean="0"/>
              <a:t>ones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Motivates </a:t>
            </a:r>
            <a:r>
              <a:rPr lang="en-US" sz="1800" dirty="0"/>
              <a:t>improved analysis strategy to unfold </a:t>
            </a:r>
            <a:r>
              <a:rPr lang="en-US" sz="1800" dirty="0" smtClean="0"/>
              <a:t>fast </a:t>
            </a:r>
            <a:r>
              <a:rPr lang="en-US" sz="1800" dirty="0"/>
              <a:t>ion effects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694170" y="1021817"/>
            <a:ext cx="0" cy="2191549"/>
          </a:xfrm>
          <a:prstGeom prst="line">
            <a:avLst/>
          </a:prstGeom>
          <a:ln w="25400">
            <a:solidFill>
              <a:srgbClr val="3366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03966" y="1021817"/>
            <a:ext cx="0" cy="2191549"/>
          </a:xfrm>
          <a:prstGeom prst="line">
            <a:avLst/>
          </a:prstGeom>
          <a:ln w="25400">
            <a:solidFill>
              <a:srgbClr val="3366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724150"/>
            <a:ext cx="2793146" cy="21109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781800" y="2854353"/>
            <a:ext cx="1524000" cy="31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877050" y="2305050"/>
            <a:ext cx="415290" cy="727709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98226" y="4724400"/>
            <a:ext cx="2942144" cy="7386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See D. Liu’s poster (PP11.00048) 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for more 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experimental 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and simulation results</a:t>
            </a:r>
            <a:endParaRPr lang="en-US" sz="1400" b="1" dirty="0">
              <a:solidFill>
                <a:srgbClr val="FF0000"/>
              </a:solidFill>
              <a:latin typeface="+mj-lt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1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Can effect of fast particle transport improve </a:t>
            </a:r>
            <a:r>
              <a:rPr lang="en-US" altLang="en-US" sz="3600" b="1" dirty="0" err="1" smtClean="0">
                <a:latin typeface="Arial" charset="0"/>
                <a:cs typeface="Arial" charset="0"/>
              </a:rPr>
              <a:t>sawtooth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 model?</a:t>
            </a:r>
            <a:endParaRPr lang="en-US" altLang="en-US" sz="3600" b="1" dirty="0">
              <a:latin typeface="Arial" charset="0"/>
              <a:cs typeface="Arial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52400" y="1066800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err="1"/>
              <a:t>Sawtooth</a:t>
            </a:r>
            <a:r>
              <a:rPr lang="en-US" sz="2400" dirty="0"/>
              <a:t> modelling </a:t>
            </a:r>
            <a:r>
              <a:rPr lang="en-US" sz="2400" dirty="0" smtClean="0"/>
              <a:t>in </a:t>
            </a:r>
            <a:r>
              <a:rPr lang="en-US" sz="2400" dirty="0"/>
              <a:t>TRANSP </a:t>
            </a:r>
            <a:r>
              <a:rPr lang="en-US" sz="2400" dirty="0" smtClean="0"/>
              <a:t>[</a:t>
            </a:r>
            <a:r>
              <a:rPr lang="en-GB" sz="2400" dirty="0" err="1" smtClean="0"/>
              <a:t>transpweb.pppl.gov</a:t>
            </a:r>
            <a:r>
              <a:rPr lang="en-US" sz="2400" dirty="0" smtClean="0"/>
              <a:t>]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Several free </a:t>
            </a:r>
            <a:r>
              <a:rPr lang="en-US" sz="2000" dirty="0"/>
              <a:t>parameters (e.g. partial reconnection fraction) in the </a:t>
            </a:r>
            <a:r>
              <a:rPr lang="en-US" sz="2000" dirty="0" smtClean="0"/>
              <a:t>model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/>
              <a:t> need to find an optimum set for each case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Unable to determine </a:t>
            </a:r>
            <a:r>
              <a:rPr lang="en-US" sz="2000" dirty="0"/>
              <a:t>self-</a:t>
            </a:r>
            <a:r>
              <a:rPr lang="en-US" sz="2000" dirty="0" smtClean="0"/>
              <a:t>consistent parameter setting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Cannot reproduce experimental results with a fixed parameter </a:t>
            </a:r>
            <a:r>
              <a:rPr lang="en-US" sz="2000" dirty="0" smtClean="0"/>
              <a:t>set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Improvement of </a:t>
            </a:r>
            <a:r>
              <a:rPr lang="en-US" sz="2400" dirty="0" err="1" smtClean="0"/>
              <a:t>sawtooth</a:t>
            </a:r>
            <a:r>
              <a:rPr lang="en-US" sz="2400" dirty="0" smtClean="0"/>
              <a:t> </a:t>
            </a:r>
            <a:r>
              <a:rPr lang="en-US" sz="2400" dirty="0" smtClean="0"/>
              <a:t>model for fast ion redistribution in phase space?</a:t>
            </a:r>
            <a:endParaRPr lang="en-US" sz="2400" dirty="0" smtClean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ORBIT </a:t>
            </a:r>
            <a:r>
              <a:rPr lang="en-US" sz="2000" dirty="0"/>
              <a:t>simulations </a:t>
            </a:r>
            <a:r>
              <a:rPr lang="en-US" sz="2000" dirty="0" smtClean="0"/>
              <a:t>can be a </a:t>
            </a:r>
            <a:r>
              <a:rPr lang="en-US" sz="2000" dirty="0"/>
              <a:t>guidance to develop a more comprehensive model for </a:t>
            </a:r>
            <a:r>
              <a:rPr lang="en-US" sz="2000" dirty="0" smtClean="0"/>
              <a:t>fast particle </a:t>
            </a:r>
            <a:r>
              <a:rPr lang="en-US" sz="2000" dirty="0"/>
              <a:t>transport by </a:t>
            </a:r>
            <a:r>
              <a:rPr lang="en-US" sz="2000" dirty="0" err="1"/>
              <a:t>sawteeth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Implementation of a fast particle model into TRANSP is expected to enable self-consistent modelling including more physics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NSTX</a:t>
            </a:r>
            <a:r>
              <a:rPr lang="en-US" sz="2000" dirty="0"/>
              <a:t>-U data can guide model development and be used for </a:t>
            </a:r>
            <a:r>
              <a:rPr lang="en-US" sz="2000" dirty="0" smtClean="0"/>
              <a:t>validation</a:t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827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Simulation setting</a:t>
            </a:r>
            <a:endParaRPr lang="en-US" altLang="en-US" sz="3600" b="1" dirty="0">
              <a:latin typeface="Arial" charset="0"/>
              <a:cs typeface="Arial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52400" y="1066800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 smtClean="0"/>
              <a:t>Simulation code: ORBIT [White PoF8</a:t>
            </a:r>
            <a:r>
              <a:rPr lang="en-US" sz="2200" dirty="0" smtClean="0"/>
              <a:t>4]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Hamiltonian guiding center particle motion code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Use of numerical equilibrium, field </a:t>
            </a:r>
            <a:r>
              <a:rPr lang="en-US" sz="2000" dirty="0"/>
              <a:t>perturbations </a:t>
            </a:r>
            <a:r>
              <a:rPr lang="en-US" sz="2000" dirty="0" smtClean="0"/>
              <a:t>in flux coordinates (Boozer coordinate in this work)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Analyzing </a:t>
            </a:r>
            <a:r>
              <a:rPr lang="en-US" sz="2000" dirty="0"/>
              <a:t>test particle transport </a:t>
            </a:r>
            <a:r>
              <a:rPr lang="en-US" sz="2000" dirty="0" smtClean="0"/>
              <a:t>(especially </a:t>
            </a:r>
            <a:r>
              <a:rPr lang="en-US" sz="2000" dirty="0"/>
              <a:t>energetic </a:t>
            </a:r>
            <a:r>
              <a:rPr lang="en-US" sz="2000" dirty="0" smtClean="0"/>
              <a:t>ions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Target discharge: NSTX-U #204083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Equilibrium data (</a:t>
            </a:r>
            <a:r>
              <a:rPr lang="en-US" sz="2000" dirty="0" err="1" smtClean="0"/>
              <a:t>eqdsk</a:t>
            </a:r>
            <a:r>
              <a:rPr lang="en-US" sz="2000" dirty="0" smtClean="0"/>
              <a:t> file from TRANSP) from one time slice before </a:t>
            </a:r>
            <a:r>
              <a:rPr lang="en-US" sz="2000" dirty="0" err="1" smtClean="0"/>
              <a:t>sawtooth</a:t>
            </a:r>
            <a:r>
              <a:rPr lang="en-US" sz="2000" dirty="0" smtClean="0"/>
              <a:t> crash (1093ms)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Initial distribution of fast particles from TRANSP (NUBEAM)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Number </a:t>
            </a:r>
            <a:r>
              <a:rPr lang="en-US" sz="2000" dirty="0"/>
              <a:t>of </a:t>
            </a:r>
            <a:r>
              <a:rPr lang="en-US" sz="2000" dirty="0" smtClean="0"/>
              <a:t>particle for calculation: 10,000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000" dirty="0"/>
              <a:t>Radial displacement </a:t>
            </a:r>
            <a:r>
              <a:rPr lang="en-US" sz="2000" dirty="0" smtClean="0"/>
              <a:t>for the application of linear perturbation from </a:t>
            </a:r>
            <a:r>
              <a:rPr lang="en-US" sz="2000" dirty="0" err="1" smtClean="0"/>
              <a:t>sawtooth</a:t>
            </a:r>
            <a:r>
              <a:rPr lang="en-US" sz="2000" dirty="0" smtClean="0"/>
              <a:t> instability (constant in time</a:t>
            </a:r>
            <a:r>
              <a:rPr lang="en-US" sz="1800" dirty="0" smtClean="0"/>
              <a:t>)</a:t>
            </a:r>
            <a:endParaRPr lang="en-US" sz="1800" dirty="0"/>
          </a:p>
          <a:p>
            <a:pPr lvl="1">
              <a:lnSpc>
                <a:spcPct val="110000"/>
              </a:lnSpc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1077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Displacement from </a:t>
            </a:r>
            <a:r>
              <a:rPr lang="en-US" altLang="en-US" sz="3600" b="1" dirty="0" err="1" smtClean="0">
                <a:latin typeface="Arial" charset="0"/>
                <a:cs typeface="Arial" charset="0"/>
              </a:rPr>
              <a:t>sawtooth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 crash induces perturbed magnetic field </a:t>
            </a:r>
            <a:r>
              <a:rPr lang="en-US" altLang="en-US" sz="3600" b="1" dirty="0" smtClean="0">
                <a:latin typeface="Symbol" charset="2"/>
                <a:cs typeface="Symbol" charset="2"/>
              </a:rPr>
              <a:t>d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B</a:t>
            </a:r>
            <a:endParaRPr lang="en-US" altLang="en-US" sz="3600" b="1" baseline="-250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83"/>
          <a:stretch/>
        </p:blipFill>
        <p:spPr bwMode="auto">
          <a:xfrm>
            <a:off x="6195504" y="2837345"/>
            <a:ext cx="2952228" cy="239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3818" y="523114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Figure from [</a:t>
            </a:r>
            <a:r>
              <a:rPr lang="en-GB" sz="1200" dirty="0" err="1" smtClean="0"/>
              <a:t>Farengo</a:t>
            </a:r>
            <a:r>
              <a:rPr lang="en-GB" sz="1200" dirty="0" smtClean="0"/>
              <a:t> NF13]</a:t>
            </a:r>
            <a:endParaRPr lang="en-GB" sz="1200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83776" y="1088091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Perturbation magnetic field from </a:t>
            </a:r>
            <a:r>
              <a:rPr lang="en-US" sz="2400" dirty="0" smtClean="0"/>
              <a:t>displacement</a:t>
            </a:r>
            <a:endParaRPr lang="en-GB" sz="2000" dirty="0" smtClean="0"/>
          </a:p>
          <a:p>
            <a:pPr lvl="1">
              <a:lnSpc>
                <a:spcPct val="110000"/>
              </a:lnSpc>
            </a:pPr>
            <a:endParaRPr lang="en-GB" sz="2000" i="1" dirty="0" smtClean="0">
              <a:latin typeface="Symbol" charset="2"/>
              <a:cs typeface="Symbol" charset="2"/>
            </a:endParaRPr>
          </a:p>
          <a:p>
            <a:pPr marL="228600" lvl="1" indent="0">
              <a:lnSpc>
                <a:spcPct val="110000"/>
              </a:lnSpc>
              <a:buNone/>
            </a:pPr>
            <a:endParaRPr lang="en-GB" sz="2000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Radial displacement model [</a:t>
            </a:r>
            <a:r>
              <a:rPr lang="en-US" sz="2400" dirty="0" err="1" smtClean="0"/>
              <a:t>Farengo</a:t>
            </a:r>
            <a:r>
              <a:rPr lang="en-US" sz="2400" dirty="0" smtClean="0"/>
              <a:t> NF13]</a:t>
            </a:r>
            <a:endParaRPr lang="en-GB" sz="2000" dirty="0" smtClean="0"/>
          </a:p>
          <a:p>
            <a:pPr lvl="1">
              <a:lnSpc>
                <a:spcPct val="110000"/>
              </a:lnSpc>
            </a:pPr>
            <a:r>
              <a:rPr lang="en-GB" sz="2000" i="1" dirty="0" smtClean="0">
                <a:latin typeface="Symbol" charset="2"/>
                <a:cs typeface="Symbol" charset="2"/>
              </a:rPr>
              <a:t>x</a:t>
            </a:r>
            <a:r>
              <a:rPr lang="en-GB" sz="2000" i="1" dirty="0" smtClean="0"/>
              <a:t>(</a:t>
            </a:r>
            <a:r>
              <a:rPr lang="en-GB" sz="2000" i="1" dirty="0" smtClean="0">
                <a:latin typeface="Symbol" charset="2"/>
                <a:cs typeface="Symbol" charset="2"/>
              </a:rPr>
              <a:t>r</a:t>
            </a:r>
            <a:r>
              <a:rPr lang="en-GB" sz="2000" i="1" dirty="0" smtClean="0"/>
              <a:t>, t, </a:t>
            </a:r>
            <a:r>
              <a:rPr lang="en-GB" sz="2000" i="1" dirty="0" smtClean="0">
                <a:latin typeface="Symbol" charset="2"/>
                <a:cs typeface="Symbol" charset="2"/>
              </a:rPr>
              <a:t>q</a:t>
            </a:r>
            <a:r>
              <a:rPr lang="en-GB" sz="2000" i="1" dirty="0" smtClean="0"/>
              <a:t>, </a:t>
            </a:r>
            <a:r>
              <a:rPr lang="en-GB" sz="2000" i="1" dirty="0" smtClean="0">
                <a:latin typeface="Symbol" charset="2"/>
                <a:cs typeface="Symbol" charset="2"/>
              </a:rPr>
              <a:t>z</a:t>
            </a:r>
            <a:r>
              <a:rPr lang="en-GB" sz="2000" i="1" dirty="0" smtClean="0"/>
              <a:t>) = </a:t>
            </a:r>
            <a:r>
              <a:rPr lang="en-GB" sz="2000" i="1" dirty="0" err="1" smtClean="0">
                <a:latin typeface="Symbol" charset="2"/>
                <a:cs typeface="Symbol" charset="2"/>
              </a:rPr>
              <a:t>Sx</a:t>
            </a:r>
            <a:r>
              <a:rPr lang="en-GB" sz="2000" i="1" baseline="-25000" dirty="0" err="1" smtClean="0"/>
              <a:t>m,n</a:t>
            </a:r>
            <a:r>
              <a:rPr lang="en-GB" sz="2000" i="1" dirty="0" smtClean="0"/>
              <a:t>(</a:t>
            </a:r>
            <a:r>
              <a:rPr lang="en-GB" sz="2000" i="1" dirty="0" smtClean="0">
                <a:latin typeface="Symbol" charset="2"/>
                <a:cs typeface="Symbol" charset="2"/>
              </a:rPr>
              <a:t>r</a:t>
            </a:r>
            <a:r>
              <a:rPr lang="en-GB" sz="2000" i="1" dirty="0" smtClean="0"/>
              <a:t>, t)</a:t>
            </a:r>
            <a:r>
              <a:rPr lang="en-GB" sz="2000" i="1" dirty="0" err="1"/>
              <a:t>cos</a:t>
            </a:r>
            <a:r>
              <a:rPr lang="en-GB" sz="2000" i="1" dirty="0"/>
              <a:t>⁡</a:t>
            </a:r>
            <a:r>
              <a:rPr lang="en-GB" sz="2000" i="1" dirty="0" smtClean="0"/>
              <a:t>(</a:t>
            </a:r>
            <a:r>
              <a:rPr lang="en-GB" sz="2000" i="1" dirty="0" err="1" smtClean="0"/>
              <a:t>n</a:t>
            </a:r>
            <a:r>
              <a:rPr lang="en-GB" sz="2000" i="1" dirty="0" err="1" smtClean="0">
                <a:latin typeface="Symbol" charset="2"/>
                <a:cs typeface="Symbol" charset="2"/>
              </a:rPr>
              <a:t>z</a:t>
            </a:r>
            <a:r>
              <a:rPr lang="en-GB" sz="2000" i="1" dirty="0" smtClean="0"/>
              <a:t> </a:t>
            </a:r>
            <a:r>
              <a:rPr lang="mr-IN" sz="2000" i="1" dirty="0" smtClean="0"/>
              <a:t>–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m</a:t>
            </a:r>
            <a:r>
              <a:rPr lang="en-GB" sz="2000" i="1" dirty="0" err="1" smtClean="0">
                <a:latin typeface="Symbol" charset="2"/>
                <a:cs typeface="Symbol" charset="2"/>
              </a:rPr>
              <a:t>q</a:t>
            </a:r>
            <a:r>
              <a:rPr lang="en-GB" sz="2000" i="1" dirty="0" smtClean="0"/>
              <a:t> </a:t>
            </a:r>
            <a:r>
              <a:rPr lang="mr-IN" sz="2000" i="1" dirty="0" smtClean="0"/>
              <a:t>–</a:t>
            </a:r>
            <a:r>
              <a:rPr lang="en-GB" sz="2000" i="1" dirty="0" smtClean="0"/>
              <a:t> </a:t>
            </a:r>
            <a:r>
              <a:rPr lang="en-GB" sz="2000" i="1" dirty="0" err="1" smtClean="0">
                <a:latin typeface="Symbol" charset="2"/>
                <a:cs typeface="Symbol" charset="2"/>
              </a:rPr>
              <a:t>w</a:t>
            </a:r>
            <a:r>
              <a:rPr lang="en-GB" sz="2000" i="1" dirty="0" err="1" smtClean="0"/>
              <a:t>t</a:t>
            </a:r>
            <a:r>
              <a:rPr lang="en-GB" sz="2000" i="1" dirty="0" smtClean="0"/>
              <a:t>)</a:t>
            </a:r>
            <a:endParaRPr lang="en-US" sz="2000" dirty="0" smtClean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(m, n): </a:t>
            </a:r>
            <a:r>
              <a:rPr lang="en-US" sz="2000" dirty="0" err="1" smtClean="0"/>
              <a:t>poloidal</a:t>
            </a:r>
            <a:r>
              <a:rPr lang="en-US" sz="2000" dirty="0" smtClean="0"/>
              <a:t> and </a:t>
            </a:r>
            <a:r>
              <a:rPr lang="en-US" sz="2000" dirty="0" err="1" smtClean="0"/>
              <a:t>toroidal</a:t>
            </a:r>
            <a:r>
              <a:rPr lang="en-US" sz="2000" dirty="0" smtClean="0"/>
              <a:t> mode numbers</a:t>
            </a:r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(</a:t>
            </a:r>
            <a:r>
              <a:rPr lang="en-GB" sz="2000" dirty="0">
                <a:latin typeface="Symbol" charset="2"/>
                <a:cs typeface="Symbol" charset="2"/>
              </a:rPr>
              <a:t>q</a:t>
            </a:r>
            <a:r>
              <a:rPr lang="en-GB" sz="2000" dirty="0" smtClean="0"/>
              <a:t>, </a:t>
            </a:r>
            <a:r>
              <a:rPr lang="en-GB" sz="2000" dirty="0" smtClean="0">
                <a:latin typeface="Symbol" charset="2"/>
                <a:cs typeface="Symbol" charset="2"/>
              </a:rPr>
              <a:t>z</a:t>
            </a:r>
            <a:r>
              <a:rPr lang="en-GB" sz="2000" dirty="0" smtClean="0"/>
              <a:t>): </a:t>
            </a:r>
            <a:r>
              <a:rPr lang="en-GB" sz="2000" dirty="0" err="1" smtClean="0"/>
              <a:t>poloidal</a:t>
            </a:r>
            <a:r>
              <a:rPr lang="en-GB" sz="2000" dirty="0" smtClean="0"/>
              <a:t> and </a:t>
            </a:r>
            <a:r>
              <a:rPr lang="en-GB" sz="2000" dirty="0" err="1" smtClean="0"/>
              <a:t>toroidal</a:t>
            </a:r>
            <a:r>
              <a:rPr lang="en-GB" sz="2000" dirty="0" smtClean="0"/>
              <a:t> angles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(1,1) mode is applied and temporal change</a:t>
            </a:r>
            <a:br>
              <a:rPr lang="en-US" sz="2000" dirty="0" smtClean="0"/>
            </a:br>
            <a:r>
              <a:rPr lang="en-US" sz="2000" dirty="0" smtClean="0"/>
              <a:t>of displacement is not considered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Tested on cylindrical coordinate in </a:t>
            </a:r>
            <a:r>
              <a:rPr lang="en-US" sz="2000" dirty="0" err="1" smtClean="0"/>
              <a:t>Farengo</a:t>
            </a:r>
            <a:r>
              <a:rPr lang="en-US" sz="2000" dirty="0" smtClean="0"/>
              <a:t> NF13</a:t>
            </a:r>
            <a:br>
              <a:rPr lang="en-US" sz="2000" dirty="0" smtClean="0"/>
            </a:b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sz="2000" dirty="0" err="1" smtClean="0">
                <a:latin typeface="Arial"/>
                <a:ea typeface="Wingdings"/>
                <a:cs typeface="Arial"/>
                <a:sym typeface="Wingdings"/>
              </a:rPr>
              <a:t>toroidal</a:t>
            </a:r>
            <a:r>
              <a:rPr lang="en-US" sz="2000" dirty="0" smtClean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sz="2000" dirty="0" smtClean="0"/>
              <a:t>geometry effect, e.g. toroidal mode </a:t>
            </a:r>
            <a:br>
              <a:rPr lang="en-US" sz="2000" dirty="0" smtClean="0"/>
            </a:br>
            <a:r>
              <a:rPr lang="en-US" sz="2000" dirty="0" smtClean="0"/>
              <a:t>coupling, may need to be considered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113861"/>
              </p:ext>
            </p:extLst>
          </p:nvPr>
        </p:nvGraphicFramePr>
        <p:xfrm>
          <a:off x="3429000" y="1596623"/>
          <a:ext cx="2286000" cy="80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4" imgW="647700" imgH="228600" progId="Equation.3">
                  <p:embed/>
                </p:oleObj>
              </mc:Choice>
              <mc:Fallback>
                <p:oleObj name="Equation" r:id="rId4" imgW="647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1596623"/>
                        <a:ext cx="2286000" cy="806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7841897" y="2941311"/>
            <a:ext cx="0" cy="1979998"/>
          </a:xfrm>
          <a:prstGeom prst="line">
            <a:avLst/>
          </a:prstGeom>
          <a:ln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795289" y="2971800"/>
            <a:ext cx="13021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8000"/>
                </a:solidFill>
              </a:rPr>
              <a:t>q = 1 surface</a:t>
            </a:r>
            <a:endParaRPr lang="en-GB" sz="15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6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pha_default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4724" r="6775"/>
          <a:stretch/>
        </p:blipFill>
        <p:spPr>
          <a:xfrm>
            <a:off x="5534706" y="1053792"/>
            <a:ext cx="3499488" cy="2743200"/>
          </a:xfrm>
          <a:prstGeom prst="rect">
            <a:avLst/>
          </a:prstGeom>
        </p:spPr>
      </p:pic>
      <p:pic>
        <p:nvPicPr>
          <p:cNvPr id="3" name="Picture 2" descr="xi_default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4817" r="7865"/>
          <a:stretch/>
        </p:blipFill>
        <p:spPr>
          <a:xfrm>
            <a:off x="143107" y="1053792"/>
            <a:ext cx="3484087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0306" y="1078616"/>
            <a:ext cx="38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>
                <a:latin typeface="Symbol" charset="2"/>
                <a:cs typeface="Symbol" charset="2"/>
              </a:rPr>
              <a:t>ξ</a:t>
            </a:r>
            <a:endParaRPr lang="en-US" sz="3200" b="1" i="1" dirty="0">
              <a:latin typeface="Symbol" charset="2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4306" y="1031706"/>
            <a:ext cx="4767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 smtClean="0">
                <a:latin typeface="Symbol" charset="2"/>
                <a:cs typeface="Symbol" charset="2"/>
              </a:rPr>
              <a:t>α</a:t>
            </a:r>
            <a:endParaRPr lang="en-US" sz="3200" b="1" i="1" dirty="0">
              <a:latin typeface="Symbol" charset="2"/>
              <a:cs typeface="Symbol" charset="2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514000" y="1282392"/>
            <a:ext cx="2267906" cy="19167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95706" y="1129992"/>
            <a:ext cx="170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q=1 surface</a:t>
            </a:r>
            <a:endParaRPr lang="en-US" sz="2000" b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438"/>
          </a:xfrm>
        </p:spPr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/>
                <a:cs typeface="Arial"/>
              </a:rPr>
              <a:t>In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ORBIT code, perturbation is defined </a:t>
            </a:r>
            <a:br>
              <a:rPr lang="en-US" altLang="en-US" sz="3600" b="1" dirty="0" smtClean="0">
                <a:latin typeface="Arial" charset="0"/>
                <a:cs typeface="Arial" charset="0"/>
              </a:rPr>
            </a:br>
            <a:r>
              <a:rPr lang="en-US" altLang="en-US" sz="3600" b="1" dirty="0" smtClean="0">
                <a:latin typeface="Arial" charset="0"/>
                <a:cs typeface="Arial" charset="0"/>
              </a:rPr>
              <a:t>using </a:t>
            </a:r>
            <a:r>
              <a:rPr lang="en-US" altLang="en-US" sz="3600" b="1" i="1" dirty="0" smtClean="0">
                <a:latin typeface="Symbol" charset="2"/>
                <a:cs typeface="Symbol" charset="2"/>
              </a:rPr>
              <a:t>a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, not </a:t>
            </a:r>
            <a:r>
              <a:rPr lang="en-US" altLang="en-US" sz="3600" b="1" i="1" dirty="0" smtClean="0">
                <a:latin typeface="Symbol" charset="2"/>
                <a:cs typeface="Symbol" charset="2"/>
              </a:rPr>
              <a:t>x</a:t>
            </a:r>
            <a:endParaRPr lang="en-US" altLang="en-US" sz="3600" b="1" i="1" dirty="0">
              <a:latin typeface="Symbol" charset="2"/>
              <a:cs typeface="Symbol" charset="2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83776" y="3724373"/>
            <a:ext cx="8839200" cy="2782224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 dirty="0" smtClean="0"/>
              <a:t>Perturbation in ORBIT:</a:t>
            </a:r>
            <a:endParaRPr lang="en-GB" sz="2000" dirty="0" smtClean="0"/>
          </a:p>
          <a:p>
            <a:pPr lvl="1">
              <a:lnSpc>
                <a:spcPct val="110000"/>
              </a:lnSpc>
            </a:pPr>
            <a:r>
              <a:rPr lang="en-GB" sz="2000" i="1" dirty="0" smtClean="0">
                <a:latin typeface="Symbol" charset="2"/>
                <a:cs typeface="Symbol" charset="2"/>
              </a:rPr>
              <a:t>ξ</a:t>
            </a:r>
            <a:r>
              <a:rPr lang="en-GB" sz="2000" dirty="0" smtClean="0"/>
              <a:t> can be transformed into </a:t>
            </a:r>
            <a:r>
              <a:rPr lang="en-GB" sz="2000" i="1" dirty="0" smtClean="0">
                <a:latin typeface="Symbol" charset="2"/>
                <a:cs typeface="Symbol" charset="2"/>
              </a:rPr>
              <a:t>a</a:t>
            </a:r>
            <a:r>
              <a:rPr lang="en-GB" sz="2000" dirty="0" smtClean="0">
                <a:latin typeface="Arial"/>
                <a:cs typeface="Arial"/>
              </a:rPr>
              <a:t> [White PoP13]</a:t>
            </a:r>
          </a:p>
          <a:p>
            <a:pPr lvl="1">
              <a:lnSpc>
                <a:spcPct val="110000"/>
              </a:lnSpc>
            </a:pPr>
            <a:r>
              <a:rPr lang="en-GB" sz="2000" dirty="0"/>
              <a:t>Radial component of resultant perturbation is equivalent to </a:t>
            </a:r>
            <a:r>
              <a:rPr lang="en-GB" sz="2000" i="1" dirty="0" err="1">
                <a:latin typeface="Symbol" charset="2"/>
                <a:cs typeface="Symbol" charset="2"/>
              </a:rPr>
              <a:t>ξ</a:t>
            </a:r>
            <a:r>
              <a:rPr lang="en-GB" sz="2000" dirty="0"/>
              <a:t> </a:t>
            </a:r>
            <a:r>
              <a:rPr lang="en-GB" sz="2000" dirty="0" smtClean="0"/>
              <a:t>model</a:t>
            </a:r>
          </a:p>
          <a:p>
            <a:pPr lvl="1">
              <a:lnSpc>
                <a:spcPct val="110000"/>
              </a:lnSpc>
            </a:pPr>
            <a:endParaRPr lang="en-GB" sz="2000" dirty="0" smtClean="0"/>
          </a:p>
          <a:p>
            <a:pPr lvl="1">
              <a:lnSpc>
                <a:spcPct val="110000"/>
              </a:lnSpc>
            </a:pPr>
            <a:endParaRPr lang="en-GB" sz="2000" dirty="0"/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Mode amplitude is prescribed for </a:t>
            </a:r>
            <a:r>
              <a:rPr lang="en-GB" sz="2000" i="1" dirty="0" smtClean="0">
                <a:latin typeface="Symbol" charset="2"/>
                <a:cs typeface="Symbol" charset="2"/>
              </a:rPr>
              <a:t>ξ</a:t>
            </a:r>
            <a:r>
              <a:rPr lang="en-GB" sz="2000" i="1" dirty="0" smtClean="0"/>
              <a:t> </a:t>
            </a:r>
            <a:r>
              <a:rPr lang="en-GB" sz="2000" dirty="0" smtClean="0"/>
              <a:t>and is used for </a:t>
            </a:r>
            <a:r>
              <a:rPr lang="en-GB" sz="2000" i="1" dirty="0" smtClean="0">
                <a:latin typeface="Symbol" charset="2"/>
                <a:cs typeface="Symbol" charset="2"/>
              </a:rPr>
              <a:t>a </a:t>
            </a:r>
            <a:r>
              <a:rPr lang="en-GB" sz="2000" dirty="0" smtClean="0"/>
              <a:t>after normalisation</a:t>
            </a:r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Only first </a:t>
            </a:r>
            <a:r>
              <a:rPr lang="en-GB" sz="2000" dirty="0"/>
              <a:t>order term </a:t>
            </a:r>
            <a:r>
              <a:rPr lang="en-GB" sz="2000" dirty="0" smtClean="0"/>
              <a:t>is considered </a:t>
            </a:r>
            <a:endParaRPr lang="en-GB" sz="20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864224"/>
              </p:ext>
            </p:extLst>
          </p:nvPr>
        </p:nvGraphicFramePr>
        <p:xfrm>
          <a:off x="3625805" y="3733965"/>
          <a:ext cx="16494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" name="Equation" r:id="rId5" imgW="584200" imgH="215900" progId="Equation.3">
                  <p:embed/>
                </p:oleObj>
              </mc:Choice>
              <mc:Fallback>
                <p:oleObj name="Equation" r:id="rId5" imgW="584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5805" y="3733965"/>
                        <a:ext cx="164941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160494"/>
              </p:ext>
            </p:extLst>
          </p:nvPr>
        </p:nvGraphicFramePr>
        <p:xfrm>
          <a:off x="3487014" y="1775206"/>
          <a:ext cx="2186504" cy="937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" name="Equation" r:id="rId7" imgW="800100" imgH="342900" progId="Equation.3">
                  <p:embed/>
                </p:oleObj>
              </mc:Choice>
              <mc:Fallback>
                <p:oleObj name="Equation" r:id="rId7" imgW="8001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7014" y="1775206"/>
                        <a:ext cx="2186504" cy="937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266480"/>
              </p:ext>
            </p:extLst>
          </p:nvPr>
        </p:nvGraphicFramePr>
        <p:xfrm>
          <a:off x="2057400" y="4990065"/>
          <a:ext cx="5030788" cy="94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" name="Equation" r:id="rId9" imgW="2222280" imgH="419040" progId="Equation.3">
                  <p:embed/>
                </p:oleObj>
              </mc:Choice>
              <mc:Fallback>
                <p:oleObj name="Equation" r:id="rId9" imgW="22222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7400" y="4990065"/>
                        <a:ext cx="5030788" cy="946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98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incare_defaul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6314" r="6717"/>
          <a:stretch/>
        </p:blipFill>
        <p:spPr>
          <a:xfrm>
            <a:off x="2438401" y="3200400"/>
            <a:ext cx="4267200" cy="3323334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Assumed </a:t>
            </a:r>
            <a:r>
              <a:rPr lang="en-US" altLang="en-US" sz="3600" b="1" dirty="0">
                <a:latin typeface="Arial" charset="0"/>
                <a:cs typeface="Arial" charset="0"/>
              </a:rPr>
              <a:t>(1,1) mode perturbation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rises </a:t>
            </a:r>
            <a:br>
              <a:rPr lang="en-US" altLang="en-US" sz="3600" b="1" dirty="0" smtClean="0">
                <a:latin typeface="Arial" charset="0"/>
                <a:cs typeface="Arial" charset="0"/>
              </a:rPr>
            </a:br>
            <a:r>
              <a:rPr lang="en-US" altLang="en-US" sz="3600" b="1" dirty="0" smtClean="0">
                <a:latin typeface="Arial" charset="0"/>
                <a:cs typeface="Arial" charset="0"/>
              </a:rPr>
              <a:t>to (</a:t>
            </a:r>
            <a:r>
              <a:rPr lang="en-US" altLang="en-US" sz="3600" b="1" dirty="0">
                <a:latin typeface="Arial" charset="0"/>
                <a:cs typeface="Arial" charset="0"/>
              </a:rPr>
              <a:t>2,2) mode like island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structure</a:t>
            </a:r>
            <a:endParaRPr lang="en-US" altLang="en-US" sz="3600" b="1" dirty="0">
              <a:latin typeface="Arial" charset="0"/>
              <a:cs typeface="Arial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52400" y="1092716"/>
            <a:ext cx="8839200" cy="5257799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 smtClean="0"/>
              <a:t>Need to modify perturbation form</a:t>
            </a:r>
            <a:r>
              <a:rPr lang="en-US" sz="2400" dirty="0" smtClean="0"/>
              <a:t>?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To have a consistent island structure with more accurate physics models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Shape : </a:t>
            </a:r>
            <a:r>
              <a:rPr lang="en-US" sz="2000" dirty="0" smtClean="0">
                <a:solidFill>
                  <a:srgbClr val="FF0000"/>
                </a:solidFill>
              </a:rPr>
              <a:t>cut-off outside q=1 surface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6600"/>
                </a:solidFill>
              </a:rPr>
              <a:t>modification of central part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rgbClr val="006600"/>
                </a:solidFill>
              </a:rPr>
              <a:t>Central value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rgbClr val="006600"/>
                </a:solidFill>
              </a:rPr>
              <a:t>Modified range of central region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209800" y="3704204"/>
            <a:ext cx="609600" cy="533400"/>
          </a:xfrm>
          <a:prstGeom prst="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0800000">
            <a:off x="5410200" y="4953000"/>
            <a:ext cx="609600" cy="533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2861846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Unperturbed q = 1 surface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86400" y="3200400"/>
            <a:ext cx="762000" cy="609600"/>
          </a:xfrm>
          <a:prstGeom prst="line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91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11387</TotalTime>
  <Words>1714</Words>
  <Application>Microsoft Macintosh PowerPoint</Application>
  <PresentationFormat>On-screen Show (4:3)</PresentationFormat>
  <Paragraphs>250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NSTX Upgrade</vt:lpstr>
      <vt:lpstr>Equation</vt:lpstr>
      <vt:lpstr>Microsoft Equation</vt:lpstr>
      <vt:lpstr>ORBIT modelling of fast particle redistribution induced by  sawtooth instability</vt:lpstr>
      <vt:lpstr>Abstract</vt:lpstr>
      <vt:lpstr>Long Sawtoothing Discharges on NSTX-U with the new 2nd NBI &amp; Central Solenoid</vt:lpstr>
      <vt:lpstr>TRANSP results indicate significant effect of thermal profile evolution on neutron rate</vt:lpstr>
      <vt:lpstr>Can effect of fast particle transport improve sawtooth model?</vt:lpstr>
      <vt:lpstr>Simulation setting</vt:lpstr>
      <vt:lpstr>Displacement from sawtooth crash induces perturbed magnetic field dB</vt:lpstr>
      <vt:lpstr>In ORBIT code, perturbation is defined  using a, not x</vt:lpstr>
      <vt:lpstr>Assumed (1,1) mode perturbation rises  to (2,2) mode like island structure</vt:lpstr>
      <vt:lpstr>Modification of perturbation profile</vt:lpstr>
      <vt:lpstr>Modification of perturbation profile - Central region shape test (biggest effect on result)</vt:lpstr>
      <vt:lpstr>Modified perturbation shape</vt:lpstr>
      <vt:lpstr>Fast ion energy is not changed significantly by sawtooth  </vt:lpstr>
      <vt:lpstr>Fast ions are redistributed in phase space depending on the mode amplitude </vt:lpstr>
      <vt:lpstr>Redistribution of different orbit types and energy level particles in phase space </vt:lpstr>
      <vt:lpstr>Redistribution of different types and energy level particles in phase space  </vt:lpstr>
      <vt:lpstr>During redistribution, particles experience the change of orbit type</vt:lpstr>
      <vt:lpstr>Relative change of neutron rate – comparison with experimental result</vt:lpstr>
      <vt:lpstr>Relative change of neutron rate – comparison with experimental result</vt:lpstr>
      <vt:lpstr>Relative change of neutron rate – comparison with experimental result</vt:lpstr>
      <vt:lpstr>Test of two mode case: (1,1)+(2,2) modes - perturbation profile</vt:lpstr>
      <vt:lpstr>Test of two mode case: (1,1)+(2,2) modes - relative neutron rate change</vt:lpstr>
      <vt:lpstr>ORBIT simulation has been tested for sawtooth induced fast ion redistribution in phase space</vt:lpstr>
      <vt:lpstr>PowerPoint Presentation</vt:lpstr>
      <vt:lpstr>Redistribution of particles  – comparison with theory [Kolesnichenko PoP97]</vt:lpstr>
      <vt:lpstr>Redistribution of particles  – comparison with theory</vt:lpstr>
    </vt:vector>
  </TitlesOfParts>
  <Manager/>
  <Company>PPPL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Jonathan E. Menard</dc:creator>
  <cp:keywords/>
  <dc:description/>
  <cp:lastModifiedBy>Doohyun Kim</cp:lastModifiedBy>
  <cp:revision>278</cp:revision>
  <cp:lastPrinted>2017-09-01T17:26:30Z</cp:lastPrinted>
  <dcterms:created xsi:type="dcterms:W3CDTF">2015-07-16T16:59:24Z</dcterms:created>
  <dcterms:modified xsi:type="dcterms:W3CDTF">2017-10-22T01:11:07Z</dcterms:modified>
  <cp:category/>
</cp:coreProperties>
</file>