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8" r:id="rId2"/>
    <p:sldId id="309" r:id="rId3"/>
    <p:sldId id="297" r:id="rId4"/>
    <p:sldId id="303" r:id="rId5"/>
    <p:sldId id="279" r:id="rId6"/>
    <p:sldId id="272" r:id="rId7"/>
    <p:sldId id="273" r:id="rId8"/>
    <p:sldId id="278" r:id="rId9"/>
    <p:sldId id="307" r:id="rId10"/>
    <p:sldId id="274" r:id="rId11"/>
    <p:sldId id="275" r:id="rId12"/>
    <p:sldId id="276" r:id="rId13"/>
    <p:sldId id="302" r:id="rId14"/>
    <p:sldId id="277" r:id="rId15"/>
    <p:sldId id="306" r:id="rId16"/>
    <p:sldId id="280" r:id="rId17"/>
    <p:sldId id="282" r:id="rId18"/>
    <p:sldId id="281" r:id="rId19"/>
    <p:sldId id="305" r:id="rId20"/>
    <p:sldId id="283" r:id="rId21"/>
    <p:sldId id="299" r:id="rId22"/>
    <p:sldId id="300" r:id="rId23"/>
    <p:sldId id="284" r:id="rId24"/>
    <p:sldId id="293" r:id="rId25"/>
    <p:sldId id="304" r:id="rId26"/>
    <p:sldId id="288" r:id="rId27"/>
    <p:sldId id="289" r:id="rId28"/>
    <p:sldId id="287" r:id="rId29"/>
    <p:sldId id="286" r:id="rId3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00FF"/>
    <a:srgbClr val="008000"/>
    <a:srgbClr val="00808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2" autoAdjust="0"/>
    <p:restoredTop sz="96327" autoAdjust="0"/>
  </p:normalViewPr>
  <p:slideViewPr>
    <p:cSldViewPr showGuides="1">
      <p:cViewPr varScale="1">
        <p:scale>
          <a:sx n="104" d="100"/>
          <a:sy n="104" d="100"/>
        </p:scale>
        <p:origin x="54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914400" y="6583363"/>
            <a:ext cx="7772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dirty="0" smtClean="0">
                <a:solidFill>
                  <a:srgbClr val="336699"/>
                </a:solidFill>
              </a:rPr>
              <a:t>Jacob H.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 Nichols – 59</a:t>
            </a:r>
            <a:r>
              <a:rPr lang="en-US" altLang="en-US" sz="1000" b="1" baseline="30000" dirty="0" smtClean="0">
                <a:solidFill>
                  <a:srgbClr val="336699"/>
                </a:solidFill>
              </a:rPr>
              <a:t>th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 APS-DPP 2017 – PP11.58 – Global Modeling of Wall Material Migration Following </a:t>
            </a:r>
            <a:r>
              <a:rPr lang="en-US" altLang="en-US" sz="1000" b="1" baseline="0" dirty="0" err="1" smtClean="0">
                <a:solidFill>
                  <a:srgbClr val="336699"/>
                </a:solidFill>
              </a:rPr>
              <a:t>Boronization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 in NSTX-U</a:t>
            </a:r>
            <a:endParaRPr lang="en-US" altLang="en-US" sz="1000" b="1" dirty="0" smtClean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077200" cy="15240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Arial" charset="0"/>
                <a:cs typeface="Arial" charset="0"/>
              </a:rPr>
              <a:t>Jacob H. Nichols, PPPL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1800" dirty="0" smtClean="0">
                <a:latin typeface="Arial" charset="0"/>
                <a:cs typeface="Arial" charset="0"/>
              </a:rPr>
              <a:t>M.A. Jaworski</a:t>
            </a:r>
            <a:r>
              <a:rPr lang="en-US" altLang="en-US" sz="1800" baseline="30000" dirty="0" smtClean="0">
                <a:latin typeface="Arial" charset="0"/>
                <a:cs typeface="Arial" charset="0"/>
              </a:rPr>
              <a:t>1</a:t>
            </a:r>
            <a:r>
              <a:rPr lang="en-US" altLang="en-US" sz="1800" dirty="0" smtClean="0">
                <a:latin typeface="Arial" charset="0"/>
                <a:cs typeface="Arial" charset="0"/>
              </a:rPr>
              <a:t>, C.H. Skinner</a:t>
            </a:r>
            <a:r>
              <a:rPr lang="en-US" altLang="en-US" sz="1800" baseline="30000" dirty="0" smtClean="0">
                <a:latin typeface="Arial" charset="0"/>
                <a:cs typeface="Arial" charset="0"/>
              </a:rPr>
              <a:t>1</a:t>
            </a:r>
            <a:r>
              <a:rPr lang="en-US" altLang="en-US" sz="1800" dirty="0" smtClean="0">
                <a:latin typeface="Arial" charset="0"/>
                <a:cs typeface="Arial" charset="0"/>
              </a:rPr>
              <a:t>, F. Bedoya</a:t>
            </a:r>
            <a:r>
              <a:rPr lang="en-US" altLang="en-US" sz="1800" baseline="30000" dirty="0" smtClean="0">
                <a:latin typeface="Arial" charset="0"/>
                <a:cs typeface="Arial" charset="0"/>
              </a:rPr>
              <a:t>2</a:t>
            </a:r>
            <a:r>
              <a:rPr lang="en-US" altLang="en-US" sz="1800" dirty="0" smtClean="0">
                <a:latin typeface="Arial" charset="0"/>
                <a:cs typeface="Arial" charset="0"/>
              </a:rPr>
              <a:t>, F. Scotti</a:t>
            </a:r>
            <a:r>
              <a:rPr lang="en-US" altLang="en-US" sz="1800" baseline="30000" dirty="0" smtClean="0">
                <a:latin typeface="Arial" charset="0"/>
                <a:cs typeface="Arial" charset="0"/>
              </a:rPr>
              <a:t>3</a:t>
            </a:r>
            <a:r>
              <a:rPr lang="en-US" altLang="en-US" sz="1800" dirty="0" smtClean="0">
                <a:latin typeface="Arial" charset="0"/>
                <a:cs typeface="Arial" charset="0"/>
              </a:rPr>
              <a:t>,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1800" dirty="0" smtClean="0">
                <a:latin typeface="Arial" charset="0"/>
                <a:cs typeface="Arial" charset="0"/>
              </a:rPr>
              <a:t>V.A. Soukhanovskii</a:t>
            </a:r>
            <a:r>
              <a:rPr lang="en-US" altLang="en-US" sz="1800" baseline="30000" dirty="0" smtClean="0">
                <a:latin typeface="Arial" charset="0"/>
                <a:cs typeface="Arial" charset="0"/>
              </a:rPr>
              <a:t>3</a:t>
            </a:r>
            <a:r>
              <a:rPr lang="en-US" altLang="en-US" sz="1800" dirty="0" smtClean="0">
                <a:latin typeface="Arial" charset="0"/>
                <a:cs typeface="Arial" charset="0"/>
              </a:rPr>
              <a:t>, K. Schmid</a:t>
            </a:r>
            <a:r>
              <a:rPr lang="en-US" altLang="en-US" sz="1800" baseline="30000" dirty="0" smtClean="0">
                <a:latin typeface="Arial" charset="0"/>
                <a:cs typeface="Arial" charset="0"/>
              </a:rPr>
              <a:t>4</a:t>
            </a:r>
          </a:p>
          <a:p>
            <a:pPr eaLnBrk="1" hangingPunct="1"/>
            <a:r>
              <a:rPr lang="en-US" altLang="en-US" sz="1800" i="1" baseline="30000" dirty="0" smtClean="0">
                <a:latin typeface="Arial" charset="0"/>
                <a:cs typeface="Arial" charset="0"/>
              </a:rPr>
              <a:t>1</a:t>
            </a:r>
            <a:r>
              <a:rPr lang="en-US" altLang="en-US" sz="1800" i="1" dirty="0" smtClean="0">
                <a:latin typeface="Arial" charset="0"/>
                <a:cs typeface="Arial" charset="0"/>
              </a:rPr>
              <a:t>PPPL, </a:t>
            </a:r>
            <a:r>
              <a:rPr lang="en-US" altLang="en-US" sz="1800" i="1" baseline="30000" dirty="0" smtClean="0">
                <a:latin typeface="Arial" charset="0"/>
                <a:cs typeface="Arial" charset="0"/>
              </a:rPr>
              <a:t>2</a:t>
            </a:r>
            <a:r>
              <a:rPr lang="en-US" altLang="en-US" sz="1800" i="1" dirty="0" smtClean="0">
                <a:latin typeface="Arial" charset="0"/>
                <a:cs typeface="Arial" charset="0"/>
              </a:rPr>
              <a:t>UIUC, </a:t>
            </a:r>
            <a:r>
              <a:rPr lang="en-US" altLang="en-US" sz="1800" i="1" baseline="30000" dirty="0" smtClean="0">
                <a:latin typeface="Arial" charset="0"/>
                <a:cs typeface="Arial" charset="0"/>
              </a:rPr>
              <a:t>3</a:t>
            </a:r>
            <a:r>
              <a:rPr lang="en-US" altLang="en-US" sz="1800" i="1" dirty="0" smtClean="0">
                <a:latin typeface="Arial" charset="0"/>
                <a:cs typeface="Arial" charset="0"/>
              </a:rPr>
              <a:t>LLNL, </a:t>
            </a:r>
            <a:r>
              <a:rPr lang="en-US" altLang="en-US" sz="1800" i="1" baseline="30000" dirty="0" smtClean="0">
                <a:latin typeface="Arial" charset="0"/>
                <a:cs typeface="Arial" charset="0"/>
              </a:rPr>
              <a:t>4</a:t>
            </a:r>
            <a:r>
              <a:rPr lang="en-US" altLang="en-US" sz="1800" i="1" dirty="0" smtClean="0">
                <a:latin typeface="Arial" charset="0"/>
                <a:cs typeface="Arial" charset="0"/>
              </a:rPr>
              <a:t>IPP-Garching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latin typeface="Arial" charset="0"/>
                <a:cs typeface="Arial" charset="0"/>
              </a:rPr>
              <a:t>Global modeling of wall material migration following </a:t>
            </a:r>
            <a:r>
              <a:rPr lang="en-US" altLang="en-US" sz="3200" b="1" dirty="0" err="1" smtClean="0">
                <a:latin typeface="Arial" charset="0"/>
                <a:cs typeface="Arial" charset="0"/>
              </a:rPr>
              <a:t>boronization</a:t>
            </a:r>
            <a:r>
              <a:rPr lang="en-US" altLang="en-US" sz="3200" b="1" dirty="0" smtClean="0">
                <a:latin typeface="Arial" charset="0"/>
                <a:cs typeface="Arial" charset="0"/>
              </a:rPr>
              <a:t> in NSTX-U</a:t>
            </a: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581400"/>
            <a:ext cx="7315200" cy="1219200"/>
          </a:xfrm>
        </p:spPr>
        <p:txBody>
          <a:bodyPr/>
          <a:lstStyle/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59</a:t>
            </a:r>
            <a:r>
              <a:rPr lang="en-US" alt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altLang="en-US" dirty="0" smtClean="0">
                <a:latin typeface="Arial" charset="0"/>
                <a:cs typeface="Arial" charset="0"/>
              </a:rPr>
              <a:t> APS-DPP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Milwaukee, WI, USA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Oct. 23-27, 2017</a:t>
            </a: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lln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3" y="5486400"/>
            <a:ext cx="704648" cy="72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1" y="6324600"/>
            <a:ext cx="1614488" cy="37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30" y="5486400"/>
            <a:ext cx="565920" cy="72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WallDYN</a:t>
            </a:r>
            <a:r>
              <a:rPr lang="en-US" sz="3200" dirty="0" smtClean="0"/>
              <a:t>: An integrated global model for mixed material migration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03101" y="5104368"/>
            <a:ext cx="7640799" cy="13950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11668" y="1063185"/>
            <a:ext cx="4372849" cy="39660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486" y="1063185"/>
            <a:ext cx="4372849" cy="39660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" y="1153334"/>
            <a:ext cx="3429000" cy="52322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Plasma Model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262854" y="1151748"/>
            <a:ext cx="3429000" cy="52322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Surface Model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7714" y="1831631"/>
            <a:ext cx="1600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Experimental Data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894114" y="1831675"/>
            <a:ext cx="17526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Plasma Assumptions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62766" y="2552831"/>
            <a:ext cx="238533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Plasma Reconstruction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3581400"/>
            <a:ext cx="990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Hydrogenic Fluxes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959678" y="3336811"/>
            <a:ext cx="18567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Impurity Transport Probability Calculations</a:t>
            </a:r>
          </a:p>
          <a:p>
            <a:pPr algn="ctr"/>
            <a:r>
              <a:rPr lang="en-US" sz="1400" dirty="0" smtClean="0"/>
              <a:t>(charge-resolved)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5234327"/>
            <a:ext cx="4800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Coupled system of differential-algebraic equations for erosion fluxes and surface areal densities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95700" y="6092101"/>
            <a:ext cx="1752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Wall evolution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3575380"/>
            <a:ext cx="990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Wall Initial Conditions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 rot="19372100">
            <a:off x="-108934" y="2678478"/>
            <a:ext cx="15675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OSM-EIRENE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 rot="19372100">
            <a:off x="-63902" y="3735822"/>
            <a:ext cx="11919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DIVIMP</a:t>
            </a:r>
          </a:p>
        </p:txBody>
      </p:sp>
      <p:sp>
        <p:nvSpPr>
          <p:cNvPr id="19" name="TextBox 18"/>
          <p:cNvSpPr txBox="1"/>
          <p:nvPr/>
        </p:nvSpPr>
        <p:spPr>
          <a:xfrm rot="19372100">
            <a:off x="650843" y="5406446"/>
            <a:ext cx="11919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WallDYN</a:t>
            </a:r>
            <a:endParaRPr lang="en-US" dirty="0"/>
          </a:p>
        </p:txBody>
      </p:sp>
      <p:cxnSp>
        <p:nvCxnSpPr>
          <p:cNvPr id="20" name="Elbow Connector 19"/>
          <p:cNvCxnSpPr/>
          <p:nvPr/>
        </p:nvCxnSpPr>
        <p:spPr>
          <a:xfrm rot="16200000" flipH="1">
            <a:off x="1418261" y="2153134"/>
            <a:ext cx="444158" cy="355147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2"/>
            <a:endCxn id="11" idx="0"/>
          </p:cNvCxnSpPr>
          <p:nvPr/>
        </p:nvCxnSpPr>
        <p:spPr>
          <a:xfrm rot="5400000">
            <a:off x="2490846" y="2273262"/>
            <a:ext cx="444157" cy="11498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12" idx="0"/>
          </p:cNvCxnSpPr>
          <p:nvPr/>
        </p:nvCxnSpPr>
        <p:spPr>
          <a:xfrm rot="16200000" flipH="1">
            <a:off x="2864400" y="2978699"/>
            <a:ext cx="690013" cy="515387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1980460" y="4444373"/>
            <a:ext cx="820298" cy="75960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0"/>
          </p:cNvCxnSpPr>
          <p:nvPr/>
        </p:nvCxnSpPr>
        <p:spPr>
          <a:xfrm flipH="1">
            <a:off x="1888044" y="2890808"/>
            <a:ext cx="6070" cy="4460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55720" y="4037045"/>
            <a:ext cx="11380" cy="11972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434978" y="4055034"/>
            <a:ext cx="13322" cy="11777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5" idx="0"/>
          </p:cNvCxnSpPr>
          <p:nvPr/>
        </p:nvCxnSpPr>
        <p:spPr>
          <a:xfrm flipH="1">
            <a:off x="4572000" y="5772478"/>
            <a:ext cx="869" cy="3196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53000" y="1837261"/>
            <a:ext cx="33909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Mixed-Material Surface Binding Energies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839682" y="2427188"/>
            <a:ext cx="323751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Physical Sputtering Calculations </a:t>
            </a:r>
            <a:r>
              <a:rPr lang="en-US" sz="1400" dirty="0" smtClean="0"/>
              <a:t>(vary energy, projectile, target composition) 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 rot="2776941">
            <a:off x="8000840" y="2603292"/>
            <a:ext cx="11656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SDTRIM.SP 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581900" y="3344547"/>
            <a:ext cx="14875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Empirical chemical erosion formulae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210300" y="4054788"/>
            <a:ext cx="2133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Continuous composition-dependent erosion yields</a:t>
            </a:r>
            <a:endParaRPr lang="en-US" sz="1200" dirty="0"/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6325312" y="3445899"/>
            <a:ext cx="858160" cy="35961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6309973" y="4607281"/>
            <a:ext cx="716319" cy="534663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31" idx="1"/>
            <a:endCxn id="32" idx="0"/>
          </p:cNvCxnSpPr>
          <p:nvPr/>
        </p:nvCxnSpPr>
        <p:spPr>
          <a:xfrm rot="10800000" flipV="1">
            <a:off x="7277100" y="3575380"/>
            <a:ext cx="304800" cy="47940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9" idx="0"/>
          </p:cNvCxnSpPr>
          <p:nvPr/>
        </p:nvCxnSpPr>
        <p:spPr>
          <a:xfrm>
            <a:off x="6455169" y="2115815"/>
            <a:ext cx="3272" cy="3113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48400" y="6096000"/>
            <a:ext cx="1752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Virtual diagnostics</a:t>
            </a:r>
            <a:endParaRPr lang="en-US" sz="1400" dirty="0"/>
          </a:p>
        </p:txBody>
      </p:sp>
      <p:cxnSp>
        <p:nvCxnSpPr>
          <p:cNvPr id="38" name="Straight Arrow Connector 37"/>
          <p:cNvCxnSpPr>
            <a:endCxn id="37" idx="1"/>
          </p:cNvCxnSpPr>
          <p:nvPr/>
        </p:nvCxnSpPr>
        <p:spPr>
          <a:xfrm>
            <a:off x="5457340" y="6249888"/>
            <a:ext cx="79106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71600" y="6098671"/>
            <a:ext cx="16764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 co-deposition</a:t>
            </a:r>
            <a:endParaRPr lang="en-US" sz="14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046641" y="6252559"/>
            <a:ext cx="65809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83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WallDYN</a:t>
            </a:r>
            <a:r>
              <a:rPr lang="en-US" sz="3200" dirty="0" smtClean="0"/>
              <a:t> parameterizes plasma impurity transport with DIVIMP 2D Monte Carlo code</a:t>
            </a:r>
            <a:endParaRPr lang="en-US" sz="32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14301" y="1116409"/>
            <a:ext cx="5034501" cy="54367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20k neutrals launched from each wall bin</a:t>
            </a:r>
          </a:p>
          <a:p>
            <a:pPr lvl="1"/>
            <a:r>
              <a:rPr lang="en-US" sz="1600" dirty="0" smtClean="0"/>
              <a:t>Energy and angular distribution typical of sputtered particles</a:t>
            </a:r>
          </a:p>
          <a:p>
            <a:pPr lvl="1"/>
            <a:r>
              <a:rPr lang="en-US" sz="1600" dirty="0" smtClean="0"/>
              <a:t>Deposition location, charge state recorded</a:t>
            </a:r>
            <a:endParaRPr lang="en-US" sz="1600" dirty="0"/>
          </a:p>
          <a:p>
            <a:r>
              <a:rPr lang="en-US" sz="2000" dirty="0" smtClean="0"/>
              <a:t>R ≡ Fraction of eroded flux from “source” that ends up in a certain charge state at “destination”</a:t>
            </a:r>
          </a:p>
          <a:p>
            <a:r>
              <a:rPr lang="en-US" sz="2000" dirty="0" smtClean="0"/>
              <a:t>1 Algebraic equation for influx of each element &amp; charge state: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Assumptions:</a:t>
            </a:r>
          </a:p>
          <a:p>
            <a:pPr lvl="1"/>
            <a:r>
              <a:rPr lang="en-US" sz="1600" dirty="0" smtClean="0"/>
              <a:t>Impurity concentrations are low enough not to disturb plasma</a:t>
            </a:r>
            <a:r>
              <a:rPr lang="en-US" sz="1600" dirty="0"/>
              <a:t> </a:t>
            </a:r>
            <a:r>
              <a:rPr lang="en-US" sz="1600" dirty="0" smtClean="0"/>
              <a:t>(“trace impurity limit”)</a:t>
            </a:r>
          </a:p>
          <a:p>
            <a:pPr lvl="1"/>
            <a:r>
              <a:rPr lang="en-US" sz="1600" dirty="0" smtClean="0"/>
              <a:t>Plasma </a:t>
            </a:r>
            <a:r>
              <a:rPr lang="en-US" sz="1600" dirty="0"/>
              <a:t>t</a:t>
            </a:r>
            <a:r>
              <a:rPr lang="en-US" sz="1600" dirty="0" smtClean="0"/>
              <a:t>ransport timescale &lt;&lt; wall evolution timescale</a:t>
            </a:r>
          </a:p>
          <a:p>
            <a:pPr lvl="1"/>
            <a:r>
              <a:rPr lang="en-US" sz="1600" dirty="0" smtClean="0"/>
              <a:t>Plasma does not change in time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86400" y="2030607"/>
            <a:ext cx="2867025" cy="3624099"/>
            <a:chOff x="4393349" y="-228600"/>
            <a:chExt cx="4722076" cy="5969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3349" y="3352800"/>
              <a:ext cx="4722076" cy="2387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3349" y="-228600"/>
              <a:ext cx="4722076" cy="35814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 rot="2755276">
            <a:off x="7656075" y="4962889"/>
            <a:ext cx="402836" cy="9906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8038776">
            <a:off x="5789520" y="4962888"/>
            <a:ext cx="402836" cy="9906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299567" y="1595360"/>
            <a:ext cx="3189639" cy="2728990"/>
          </a:xfrm>
          <a:custGeom>
            <a:avLst/>
            <a:gdLst>
              <a:gd name="connsiteX0" fmla="*/ 136643 w 3057097"/>
              <a:gd name="connsiteY0" fmla="*/ 2443240 h 2586025"/>
              <a:gd name="connsiteX1" fmla="*/ 50918 w 3057097"/>
              <a:gd name="connsiteY1" fmla="*/ 1119265 h 2586025"/>
              <a:gd name="connsiteX2" fmla="*/ 822443 w 3057097"/>
              <a:gd name="connsiteY2" fmla="*/ 176290 h 2586025"/>
              <a:gd name="connsiteX3" fmla="*/ 2174993 w 3057097"/>
              <a:gd name="connsiteY3" fmla="*/ 71515 h 2586025"/>
              <a:gd name="connsiteX4" fmla="*/ 3013193 w 3057097"/>
              <a:gd name="connsiteY4" fmla="*/ 976390 h 2586025"/>
              <a:gd name="connsiteX5" fmla="*/ 2936993 w 3057097"/>
              <a:gd name="connsiteY5" fmla="*/ 2481340 h 2586025"/>
              <a:gd name="connsiteX6" fmla="*/ 2917943 w 3057097"/>
              <a:gd name="connsiteY6" fmla="*/ 2462290 h 2586025"/>
              <a:gd name="connsiteX7" fmla="*/ 2927468 w 3057097"/>
              <a:gd name="connsiteY7" fmla="*/ 2500390 h 2586025"/>
              <a:gd name="connsiteX8" fmla="*/ 2946518 w 3057097"/>
              <a:gd name="connsiteY8" fmla="*/ 2481340 h 2586025"/>
              <a:gd name="connsiteX0" fmla="*/ 136643 w 3057097"/>
              <a:gd name="connsiteY0" fmla="*/ 2443240 h 2586025"/>
              <a:gd name="connsiteX1" fmla="*/ 50918 w 3057097"/>
              <a:gd name="connsiteY1" fmla="*/ 1119265 h 2586025"/>
              <a:gd name="connsiteX2" fmla="*/ 822443 w 3057097"/>
              <a:gd name="connsiteY2" fmla="*/ 176290 h 2586025"/>
              <a:gd name="connsiteX3" fmla="*/ 2174993 w 3057097"/>
              <a:gd name="connsiteY3" fmla="*/ 71515 h 2586025"/>
              <a:gd name="connsiteX4" fmla="*/ 3013193 w 3057097"/>
              <a:gd name="connsiteY4" fmla="*/ 976390 h 2586025"/>
              <a:gd name="connsiteX5" fmla="*/ 2936993 w 3057097"/>
              <a:gd name="connsiteY5" fmla="*/ 2481340 h 2586025"/>
              <a:gd name="connsiteX6" fmla="*/ 2917943 w 3057097"/>
              <a:gd name="connsiteY6" fmla="*/ 2462290 h 2586025"/>
              <a:gd name="connsiteX7" fmla="*/ 2927468 w 3057097"/>
              <a:gd name="connsiteY7" fmla="*/ 2500390 h 2586025"/>
              <a:gd name="connsiteX8" fmla="*/ 2917943 w 3057097"/>
              <a:gd name="connsiteY8" fmla="*/ 2490865 h 2586025"/>
              <a:gd name="connsiteX0" fmla="*/ 136643 w 3057097"/>
              <a:gd name="connsiteY0" fmla="*/ 2443240 h 2586025"/>
              <a:gd name="connsiteX1" fmla="*/ 50918 w 3057097"/>
              <a:gd name="connsiteY1" fmla="*/ 1119265 h 2586025"/>
              <a:gd name="connsiteX2" fmla="*/ 822443 w 3057097"/>
              <a:gd name="connsiteY2" fmla="*/ 176290 h 2586025"/>
              <a:gd name="connsiteX3" fmla="*/ 2174993 w 3057097"/>
              <a:gd name="connsiteY3" fmla="*/ 71515 h 2586025"/>
              <a:gd name="connsiteX4" fmla="*/ 3013193 w 3057097"/>
              <a:gd name="connsiteY4" fmla="*/ 976390 h 2586025"/>
              <a:gd name="connsiteX5" fmla="*/ 2936993 w 3057097"/>
              <a:gd name="connsiteY5" fmla="*/ 2481340 h 2586025"/>
              <a:gd name="connsiteX6" fmla="*/ 2917943 w 3057097"/>
              <a:gd name="connsiteY6" fmla="*/ 2462290 h 2586025"/>
              <a:gd name="connsiteX7" fmla="*/ 2927468 w 3057097"/>
              <a:gd name="connsiteY7" fmla="*/ 2500390 h 2586025"/>
              <a:gd name="connsiteX0" fmla="*/ 136643 w 3057097"/>
              <a:gd name="connsiteY0" fmla="*/ 2443240 h 2586025"/>
              <a:gd name="connsiteX1" fmla="*/ 50918 w 3057097"/>
              <a:gd name="connsiteY1" fmla="*/ 1119265 h 2586025"/>
              <a:gd name="connsiteX2" fmla="*/ 822443 w 3057097"/>
              <a:gd name="connsiteY2" fmla="*/ 176290 h 2586025"/>
              <a:gd name="connsiteX3" fmla="*/ 2174993 w 3057097"/>
              <a:gd name="connsiteY3" fmla="*/ 71515 h 2586025"/>
              <a:gd name="connsiteX4" fmla="*/ 3013193 w 3057097"/>
              <a:gd name="connsiteY4" fmla="*/ 976390 h 2586025"/>
              <a:gd name="connsiteX5" fmla="*/ 2936993 w 3057097"/>
              <a:gd name="connsiteY5" fmla="*/ 2481340 h 2586025"/>
              <a:gd name="connsiteX6" fmla="*/ 2917943 w 3057097"/>
              <a:gd name="connsiteY6" fmla="*/ 2462290 h 2586025"/>
              <a:gd name="connsiteX0" fmla="*/ 136643 w 3057097"/>
              <a:gd name="connsiteY0" fmla="*/ 2443240 h 2481340"/>
              <a:gd name="connsiteX1" fmla="*/ 50918 w 3057097"/>
              <a:gd name="connsiteY1" fmla="*/ 1119265 h 2481340"/>
              <a:gd name="connsiteX2" fmla="*/ 822443 w 3057097"/>
              <a:gd name="connsiteY2" fmla="*/ 176290 h 2481340"/>
              <a:gd name="connsiteX3" fmla="*/ 2174993 w 3057097"/>
              <a:gd name="connsiteY3" fmla="*/ 71515 h 2481340"/>
              <a:gd name="connsiteX4" fmla="*/ 3013193 w 3057097"/>
              <a:gd name="connsiteY4" fmla="*/ 976390 h 2481340"/>
              <a:gd name="connsiteX5" fmla="*/ 2936993 w 3057097"/>
              <a:gd name="connsiteY5" fmla="*/ 2481340 h 2481340"/>
              <a:gd name="connsiteX0" fmla="*/ 63008 w 3126337"/>
              <a:gd name="connsiteY0" fmla="*/ 2700415 h 2700415"/>
              <a:gd name="connsiteX1" fmla="*/ 120158 w 3126337"/>
              <a:gd name="connsiteY1" fmla="*/ 1119265 h 2700415"/>
              <a:gd name="connsiteX2" fmla="*/ 891683 w 3126337"/>
              <a:gd name="connsiteY2" fmla="*/ 176290 h 2700415"/>
              <a:gd name="connsiteX3" fmla="*/ 2244233 w 3126337"/>
              <a:gd name="connsiteY3" fmla="*/ 71515 h 2700415"/>
              <a:gd name="connsiteX4" fmla="*/ 3082433 w 3126337"/>
              <a:gd name="connsiteY4" fmla="*/ 976390 h 2700415"/>
              <a:gd name="connsiteX5" fmla="*/ 3006233 w 3126337"/>
              <a:gd name="connsiteY5" fmla="*/ 2481340 h 2700415"/>
              <a:gd name="connsiteX0" fmla="*/ 63008 w 3178279"/>
              <a:gd name="connsiteY0" fmla="*/ 2700415 h 2833765"/>
              <a:gd name="connsiteX1" fmla="*/ 120158 w 3178279"/>
              <a:gd name="connsiteY1" fmla="*/ 1119265 h 2833765"/>
              <a:gd name="connsiteX2" fmla="*/ 891683 w 3178279"/>
              <a:gd name="connsiteY2" fmla="*/ 176290 h 2833765"/>
              <a:gd name="connsiteX3" fmla="*/ 2244233 w 3178279"/>
              <a:gd name="connsiteY3" fmla="*/ 71515 h 2833765"/>
              <a:gd name="connsiteX4" fmla="*/ 3082433 w 3178279"/>
              <a:gd name="connsiteY4" fmla="*/ 976390 h 2833765"/>
              <a:gd name="connsiteX5" fmla="*/ 3149108 w 3178279"/>
              <a:gd name="connsiteY5" fmla="*/ 2833765 h 2833765"/>
              <a:gd name="connsiteX0" fmla="*/ 63008 w 3189639"/>
              <a:gd name="connsiteY0" fmla="*/ 2700415 h 2728990"/>
              <a:gd name="connsiteX1" fmla="*/ 120158 w 3189639"/>
              <a:gd name="connsiteY1" fmla="*/ 1119265 h 2728990"/>
              <a:gd name="connsiteX2" fmla="*/ 891683 w 3189639"/>
              <a:gd name="connsiteY2" fmla="*/ 176290 h 2728990"/>
              <a:gd name="connsiteX3" fmla="*/ 2244233 w 3189639"/>
              <a:gd name="connsiteY3" fmla="*/ 71515 h 2728990"/>
              <a:gd name="connsiteX4" fmla="*/ 3082433 w 3189639"/>
              <a:gd name="connsiteY4" fmla="*/ 976390 h 2728990"/>
              <a:gd name="connsiteX5" fmla="*/ 3168158 w 3189639"/>
              <a:gd name="connsiteY5" fmla="*/ 2728990 h 272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9639" h="2728990">
                <a:moveTo>
                  <a:pt x="63008" y="2700415"/>
                </a:moveTo>
                <a:cubicBezTo>
                  <a:pt x="-37005" y="2227340"/>
                  <a:pt x="-17955" y="1539953"/>
                  <a:pt x="120158" y="1119265"/>
                </a:cubicBezTo>
                <a:cubicBezTo>
                  <a:pt x="258271" y="698577"/>
                  <a:pt x="537671" y="350915"/>
                  <a:pt x="891683" y="176290"/>
                </a:cubicBezTo>
                <a:cubicBezTo>
                  <a:pt x="1245695" y="1665"/>
                  <a:pt x="1879108" y="-61835"/>
                  <a:pt x="2244233" y="71515"/>
                </a:cubicBezTo>
                <a:cubicBezTo>
                  <a:pt x="2609358" y="204865"/>
                  <a:pt x="2928446" y="533478"/>
                  <a:pt x="3082433" y="976390"/>
                </a:cubicBezTo>
                <a:cubicBezTo>
                  <a:pt x="3236420" y="1419302"/>
                  <a:pt x="3184033" y="2481340"/>
                  <a:pt x="3168158" y="2728990"/>
                </a:cubicBezTo>
              </a:path>
            </a:pathLst>
          </a:custGeom>
          <a:noFill/>
          <a:ln w="3175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9567" y="4495800"/>
            <a:ext cx="76200" cy="7620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75767" y="4721497"/>
            <a:ext cx="76200" cy="7620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76875" y="4944872"/>
            <a:ext cx="76200" cy="7620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413006" y="4495800"/>
            <a:ext cx="76200" cy="7620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7858" y="4754164"/>
            <a:ext cx="76200" cy="7620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32542" y="4968939"/>
            <a:ext cx="76200" cy="7620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74172" y="5878420"/>
            <a:ext cx="76200" cy="7620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94386" y="5870864"/>
            <a:ext cx="76200" cy="7620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14600" y="5865431"/>
            <a:ext cx="76200" cy="7620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81725" y="2590800"/>
            <a:ext cx="527036" cy="527036"/>
          </a:xfrm>
          <a:prstGeom prst="rect">
            <a:avLst/>
          </a:prstGeom>
          <a:solidFill>
            <a:srgbClr val="FF61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07068" y="2586167"/>
            <a:ext cx="527036" cy="52703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238354" y="2586167"/>
            <a:ext cx="527036" cy="527036"/>
          </a:xfrm>
          <a:prstGeom prst="rect">
            <a:avLst/>
          </a:prstGeom>
          <a:solidFill>
            <a:srgbClr val="FF37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80032" y="3113203"/>
            <a:ext cx="527036" cy="527036"/>
          </a:xfrm>
          <a:prstGeom prst="rect">
            <a:avLst/>
          </a:prstGeom>
          <a:solidFill>
            <a:srgbClr val="9E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14900" y="3113203"/>
            <a:ext cx="527036" cy="527036"/>
          </a:xfrm>
          <a:prstGeom prst="rect">
            <a:avLst/>
          </a:prstGeom>
          <a:solidFill>
            <a:srgbClr val="FF61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38354" y="3113203"/>
            <a:ext cx="527036" cy="52703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80032" y="3639159"/>
            <a:ext cx="527036" cy="527036"/>
          </a:xfrm>
          <a:prstGeom prst="rect">
            <a:avLst/>
          </a:prstGeom>
          <a:solidFill>
            <a:srgbClr val="76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14900" y="3639159"/>
            <a:ext cx="527036" cy="527036"/>
          </a:xfrm>
          <a:prstGeom prst="rect">
            <a:avLst/>
          </a:prstGeom>
          <a:solidFill>
            <a:srgbClr val="9E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38354" y="3639159"/>
            <a:ext cx="527036" cy="527036"/>
          </a:xfrm>
          <a:prstGeom prst="rect">
            <a:avLst/>
          </a:prstGeom>
          <a:solidFill>
            <a:srgbClr val="FF97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194" y="1116409"/>
            <a:ext cx="628650" cy="101841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781800" y="1355104"/>
            <a:ext cx="46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3207" y="5193041"/>
            <a:ext cx="46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03782" y="5193041"/>
            <a:ext cx="46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27002" y="2695797"/>
            <a:ext cx="62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27002" y="3181321"/>
            <a:ext cx="62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600" b="1" dirty="0" smtClean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27002" y="3685869"/>
            <a:ext cx="62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4507" y="2695797"/>
            <a:ext cx="62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64507" y="3181321"/>
            <a:ext cx="62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600" b="1" dirty="0" smtClean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4507" y="3685869"/>
            <a:ext cx="62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1543" y="2687171"/>
            <a:ext cx="62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91543" y="3172695"/>
            <a:ext cx="62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600" b="1" dirty="0" smtClean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91543" y="3677243"/>
            <a:ext cx="62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r>
              <a:rPr lang="en-US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12077" y="1383449"/>
            <a:ext cx="354258" cy="36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43" name="Down Arrow 42"/>
          <p:cNvSpPr/>
          <p:nvPr/>
        </p:nvSpPr>
        <p:spPr>
          <a:xfrm rot="18925537">
            <a:off x="7253675" y="5021893"/>
            <a:ext cx="310329" cy="471544"/>
          </a:xfrm>
          <a:prstGeom prst="downArrow">
            <a:avLst/>
          </a:prstGeom>
          <a:solidFill>
            <a:srgbClr val="FDCD3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rot="2560795">
            <a:off x="6265274" y="5011682"/>
            <a:ext cx="310329" cy="471544"/>
          </a:xfrm>
          <a:prstGeom prst="downArrow">
            <a:avLst/>
          </a:prstGeom>
          <a:solidFill>
            <a:srgbClr val="FDCD3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 rot="10800000">
            <a:off x="6881214" y="1757409"/>
            <a:ext cx="310329" cy="471544"/>
          </a:xfrm>
          <a:prstGeom prst="downArrow">
            <a:avLst/>
          </a:prstGeom>
          <a:solidFill>
            <a:srgbClr val="FDCD3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132836" y="1857247"/>
            <a:ext cx="209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DCD3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endParaRPr lang="en-US" sz="20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DCD3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86807" y="5114637"/>
            <a:ext cx="209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DCD3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endParaRPr lang="en-US" sz="20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DCD3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41955" y="5114637"/>
            <a:ext cx="209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DCD3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endParaRPr lang="en-US" sz="20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DCD3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6076950" y="3905250"/>
            <a:ext cx="1980405" cy="1343025"/>
          </a:xfrm>
          <a:custGeom>
            <a:avLst/>
            <a:gdLst>
              <a:gd name="connsiteX0" fmla="*/ 1685925 w 1980405"/>
              <a:gd name="connsiteY0" fmla="*/ 0 h 1343025"/>
              <a:gd name="connsiteX1" fmla="*/ 1971675 w 1980405"/>
              <a:gd name="connsiteY1" fmla="*/ 209550 h 1343025"/>
              <a:gd name="connsiteX2" fmla="*/ 1390650 w 1980405"/>
              <a:gd name="connsiteY2" fmla="*/ 657225 h 1343025"/>
              <a:gd name="connsiteX3" fmla="*/ 590550 w 1980405"/>
              <a:gd name="connsiteY3" fmla="*/ 771525 h 1343025"/>
              <a:gd name="connsiteX4" fmla="*/ 0 w 1980405"/>
              <a:gd name="connsiteY4" fmla="*/ 13430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405" h="1343025">
                <a:moveTo>
                  <a:pt x="1685925" y="0"/>
                </a:moveTo>
                <a:cubicBezTo>
                  <a:pt x="1853406" y="50006"/>
                  <a:pt x="2020888" y="100013"/>
                  <a:pt x="1971675" y="209550"/>
                </a:cubicBezTo>
                <a:cubicBezTo>
                  <a:pt x="1922463" y="319088"/>
                  <a:pt x="1620838" y="563562"/>
                  <a:pt x="1390650" y="657225"/>
                </a:cubicBezTo>
                <a:cubicBezTo>
                  <a:pt x="1160462" y="750888"/>
                  <a:pt x="822325" y="657225"/>
                  <a:pt x="590550" y="771525"/>
                </a:cubicBezTo>
                <a:cubicBezTo>
                  <a:pt x="358775" y="885825"/>
                  <a:pt x="98425" y="1250950"/>
                  <a:pt x="0" y="1343025"/>
                </a:cubicBezTo>
              </a:path>
            </a:pathLst>
          </a:custGeom>
          <a:noFill/>
          <a:ln w="44450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7646274" y="3371850"/>
            <a:ext cx="553535" cy="1762125"/>
          </a:xfrm>
          <a:custGeom>
            <a:avLst/>
            <a:gdLst>
              <a:gd name="connsiteX0" fmla="*/ 116601 w 553535"/>
              <a:gd name="connsiteY0" fmla="*/ 0 h 1762125"/>
              <a:gd name="connsiteX1" fmla="*/ 392826 w 553535"/>
              <a:gd name="connsiteY1" fmla="*/ 161925 h 1762125"/>
              <a:gd name="connsiteX2" fmla="*/ 545226 w 553535"/>
              <a:gd name="connsiteY2" fmla="*/ 838200 h 1762125"/>
              <a:gd name="connsiteX3" fmla="*/ 145176 w 553535"/>
              <a:gd name="connsiteY3" fmla="*/ 1219200 h 1762125"/>
              <a:gd name="connsiteX4" fmla="*/ 2301 w 553535"/>
              <a:gd name="connsiteY4" fmla="*/ 1495425 h 1762125"/>
              <a:gd name="connsiteX5" fmla="*/ 240426 w 553535"/>
              <a:gd name="connsiteY5" fmla="*/ 176212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535" h="1762125">
                <a:moveTo>
                  <a:pt x="116601" y="0"/>
                </a:moveTo>
                <a:cubicBezTo>
                  <a:pt x="218995" y="11112"/>
                  <a:pt x="321389" y="22225"/>
                  <a:pt x="392826" y="161925"/>
                </a:cubicBezTo>
                <a:cubicBezTo>
                  <a:pt x="464264" y="301625"/>
                  <a:pt x="586501" y="661988"/>
                  <a:pt x="545226" y="838200"/>
                </a:cubicBezTo>
                <a:cubicBezTo>
                  <a:pt x="503951" y="1014412"/>
                  <a:pt x="235663" y="1109663"/>
                  <a:pt x="145176" y="1219200"/>
                </a:cubicBezTo>
                <a:cubicBezTo>
                  <a:pt x="54689" y="1328737"/>
                  <a:pt x="-13574" y="1404938"/>
                  <a:pt x="2301" y="1495425"/>
                </a:cubicBezTo>
                <a:cubicBezTo>
                  <a:pt x="18176" y="1585912"/>
                  <a:pt x="207089" y="1736725"/>
                  <a:pt x="240426" y="1762125"/>
                </a:cubicBezTo>
              </a:path>
            </a:pathLst>
          </a:custGeom>
          <a:noFill/>
          <a:ln w="44450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772400" y="2819400"/>
            <a:ext cx="495300" cy="49932"/>
          </a:xfrm>
          <a:custGeom>
            <a:avLst/>
            <a:gdLst>
              <a:gd name="connsiteX0" fmla="*/ 0 w 495300"/>
              <a:gd name="connsiteY0" fmla="*/ 38100 h 49932"/>
              <a:gd name="connsiteX1" fmla="*/ 209550 w 495300"/>
              <a:gd name="connsiteY1" fmla="*/ 47625 h 49932"/>
              <a:gd name="connsiteX2" fmla="*/ 495300 w 495300"/>
              <a:gd name="connsiteY2" fmla="*/ 0 h 4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49932">
                <a:moveTo>
                  <a:pt x="0" y="38100"/>
                </a:moveTo>
                <a:cubicBezTo>
                  <a:pt x="63500" y="46037"/>
                  <a:pt x="127000" y="53975"/>
                  <a:pt x="209550" y="47625"/>
                </a:cubicBezTo>
                <a:cubicBezTo>
                  <a:pt x="292100" y="41275"/>
                  <a:pt x="452438" y="12700"/>
                  <a:pt x="495300" y="0"/>
                </a:cubicBezTo>
              </a:path>
            </a:pathLst>
          </a:custGeom>
          <a:noFill/>
          <a:ln w="44450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flipH="1">
            <a:off x="6420698" y="1857248"/>
            <a:ext cx="45684" cy="724028"/>
          </a:xfrm>
          <a:custGeom>
            <a:avLst/>
            <a:gdLst>
              <a:gd name="connsiteX0" fmla="*/ 1382183 w 1382183"/>
              <a:gd name="connsiteY0" fmla="*/ 0 h 523875"/>
              <a:gd name="connsiteX1" fmla="*/ 734483 w 1382183"/>
              <a:gd name="connsiteY1" fmla="*/ 200025 h 523875"/>
              <a:gd name="connsiteX2" fmla="*/ 229658 w 1382183"/>
              <a:gd name="connsiteY2" fmla="*/ 190500 h 523875"/>
              <a:gd name="connsiteX3" fmla="*/ 29633 w 1382183"/>
              <a:gd name="connsiteY3" fmla="*/ 323850 h 523875"/>
              <a:gd name="connsiteX4" fmla="*/ 1058 w 1382183"/>
              <a:gd name="connsiteY4" fmla="*/ 523875 h 523875"/>
              <a:gd name="connsiteX5" fmla="*/ 1058 w 1382183"/>
              <a:gd name="connsiteY5" fmla="*/ 523875 h 523875"/>
              <a:gd name="connsiteX0" fmla="*/ 1382183 w 1382183"/>
              <a:gd name="connsiteY0" fmla="*/ 0 h 523875"/>
              <a:gd name="connsiteX1" fmla="*/ 734483 w 1382183"/>
              <a:gd name="connsiteY1" fmla="*/ 200025 h 523875"/>
              <a:gd name="connsiteX2" fmla="*/ 29633 w 1382183"/>
              <a:gd name="connsiteY2" fmla="*/ 323850 h 523875"/>
              <a:gd name="connsiteX3" fmla="*/ 1058 w 1382183"/>
              <a:gd name="connsiteY3" fmla="*/ 523875 h 523875"/>
              <a:gd name="connsiteX4" fmla="*/ 1058 w 1382183"/>
              <a:gd name="connsiteY4" fmla="*/ 523875 h 523875"/>
              <a:gd name="connsiteX0" fmla="*/ 1381125 w 1381125"/>
              <a:gd name="connsiteY0" fmla="*/ 0 h 523875"/>
              <a:gd name="connsiteX1" fmla="*/ 733425 w 1381125"/>
              <a:gd name="connsiteY1" fmla="*/ 200025 h 523875"/>
              <a:gd name="connsiteX2" fmla="*/ 0 w 1381125"/>
              <a:gd name="connsiteY2" fmla="*/ 523875 h 523875"/>
              <a:gd name="connsiteX3" fmla="*/ 0 w 1381125"/>
              <a:gd name="connsiteY3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523875">
                <a:moveTo>
                  <a:pt x="1381125" y="0"/>
                </a:moveTo>
                <a:cubicBezTo>
                  <a:pt x="1153318" y="84137"/>
                  <a:pt x="963613" y="112713"/>
                  <a:pt x="733425" y="200025"/>
                </a:cubicBezTo>
                <a:cubicBezTo>
                  <a:pt x="503238" y="287338"/>
                  <a:pt x="122237" y="469900"/>
                  <a:pt x="0" y="523875"/>
                </a:cubicBezTo>
                <a:lnTo>
                  <a:pt x="0" y="523875"/>
                </a:lnTo>
              </a:path>
            </a:pathLst>
          </a:custGeom>
          <a:noFill/>
          <a:ln w="44450"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896569" y="2372914"/>
            <a:ext cx="1904406" cy="2856311"/>
          </a:xfrm>
          <a:custGeom>
            <a:avLst/>
            <a:gdLst>
              <a:gd name="connsiteX0" fmla="*/ 1904406 w 1904406"/>
              <a:gd name="connsiteY0" fmla="*/ 2856311 h 2856311"/>
              <a:gd name="connsiteX1" fmla="*/ 1599606 w 1904406"/>
              <a:gd name="connsiteY1" fmla="*/ 2589611 h 2856311"/>
              <a:gd name="connsiteX2" fmla="*/ 523281 w 1904406"/>
              <a:gd name="connsiteY2" fmla="*/ 2141936 h 2856311"/>
              <a:gd name="connsiteX3" fmla="*/ 66081 w 1904406"/>
              <a:gd name="connsiteY3" fmla="*/ 1722836 h 2856311"/>
              <a:gd name="connsiteX4" fmla="*/ 18456 w 1904406"/>
              <a:gd name="connsiteY4" fmla="*/ 703661 h 2856311"/>
              <a:gd name="connsiteX5" fmla="*/ 218481 w 1904406"/>
              <a:gd name="connsiteY5" fmla="*/ 103586 h 2856311"/>
              <a:gd name="connsiteX6" fmla="*/ 904281 w 1904406"/>
              <a:gd name="connsiteY6" fmla="*/ 8336 h 2856311"/>
              <a:gd name="connsiteX7" fmla="*/ 1066206 w 1904406"/>
              <a:gd name="connsiteY7" fmla="*/ 198836 h 285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4406" h="2856311">
                <a:moveTo>
                  <a:pt x="1904406" y="2856311"/>
                </a:moveTo>
                <a:cubicBezTo>
                  <a:pt x="1867099" y="2782492"/>
                  <a:pt x="1829793" y="2708673"/>
                  <a:pt x="1599606" y="2589611"/>
                </a:cubicBezTo>
                <a:cubicBezTo>
                  <a:pt x="1369418" y="2470548"/>
                  <a:pt x="778868" y="2286398"/>
                  <a:pt x="523281" y="2141936"/>
                </a:cubicBezTo>
                <a:cubicBezTo>
                  <a:pt x="267694" y="1997474"/>
                  <a:pt x="150218" y="1962548"/>
                  <a:pt x="66081" y="1722836"/>
                </a:cubicBezTo>
                <a:cubicBezTo>
                  <a:pt x="-18056" y="1483124"/>
                  <a:pt x="-6944" y="973536"/>
                  <a:pt x="18456" y="703661"/>
                </a:cubicBezTo>
                <a:cubicBezTo>
                  <a:pt x="43856" y="433786"/>
                  <a:pt x="70844" y="219473"/>
                  <a:pt x="218481" y="103586"/>
                </a:cubicBezTo>
                <a:cubicBezTo>
                  <a:pt x="366118" y="-12301"/>
                  <a:pt x="762994" y="-7539"/>
                  <a:pt x="904281" y="8336"/>
                </a:cubicBezTo>
                <a:cubicBezTo>
                  <a:pt x="1045568" y="24211"/>
                  <a:pt x="1040806" y="171848"/>
                  <a:pt x="1066206" y="198836"/>
                </a:cubicBezTo>
              </a:path>
            </a:pathLst>
          </a:custGeom>
          <a:noFill/>
          <a:ln w="44450"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706546" y="2208960"/>
            <a:ext cx="1837277" cy="2896440"/>
          </a:xfrm>
          <a:custGeom>
            <a:avLst/>
            <a:gdLst>
              <a:gd name="connsiteX0" fmla="*/ 227529 w 1837277"/>
              <a:gd name="connsiteY0" fmla="*/ 2896440 h 2896440"/>
              <a:gd name="connsiteX1" fmla="*/ 465654 w 1837277"/>
              <a:gd name="connsiteY1" fmla="*/ 2639265 h 2896440"/>
              <a:gd name="connsiteX2" fmla="*/ 227529 w 1837277"/>
              <a:gd name="connsiteY2" fmla="*/ 2153490 h 2896440"/>
              <a:gd name="connsiteX3" fmla="*/ 56079 w 1837277"/>
              <a:gd name="connsiteY3" fmla="*/ 1877265 h 2896440"/>
              <a:gd name="connsiteX4" fmla="*/ 8454 w 1837277"/>
              <a:gd name="connsiteY4" fmla="*/ 1200990 h 2896440"/>
              <a:gd name="connsiteX5" fmla="*/ 208479 w 1837277"/>
              <a:gd name="connsiteY5" fmla="*/ 219915 h 2896440"/>
              <a:gd name="connsiteX6" fmla="*/ 827604 w 1837277"/>
              <a:gd name="connsiteY6" fmla="*/ 840 h 2896440"/>
              <a:gd name="connsiteX7" fmla="*/ 1732479 w 1837277"/>
              <a:gd name="connsiteY7" fmla="*/ 153240 h 2896440"/>
              <a:gd name="connsiteX8" fmla="*/ 1818204 w 1837277"/>
              <a:gd name="connsiteY8" fmla="*/ 372315 h 28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7277" h="2896440">
                <a:moveTo>
                  <a:pt x="227529" y="2896440"/>
                </a:moveTo>
                <a:cubicBezTo>
                  <a:pt x="346591" y="2829765"/>
                  <a:pt x="465654" y="2763090"/>
                  <a:pt x="465654" y="2639265"/>
                </a:cubicBezTo>
                <a:cubicBezTo>
                  <a:pt x="465654" y="2515440"/>
                  <a:pt x="295792" y="2280490"/>
                  <a:pt x="227529" y="2153490"/>
                </a:cubicBezTo>
                <a:cubicBezTo>
                  <a:pt x="159266" y="2026490"/>
                  <a:pt x="92591" y="2036015"/>
                  <a:pt x="56079" y="1877265"/>
                </a:cubicBezTo>
                <a:cubicBezTo>
                  <a:pt x="19567" y="1718515"/>
                  <a:pt x="-16946" y="1477215"/>
                  <a:pt x="8454" y="1200990"/>
                </a:cubicBezTo>
                <a:cubicBezTo>
                  <a:pt x="33854" y="924765"/>
                  <a:pt x="71954" y="419940"/>
                  <a:pt x="208479" y="219915"/>
                </a:cubicBezTo>
                <a:cubicBezTo>
                  <a:pt x="345004" y="19890"/>
                  <a:pt x="573604" y="11952"/>
                  <a:pt x="827604" y="840"/>
                </a:cubicBezTo>
                <a:cubicBezTo>
                  <a:pt x="1081604" y="-10272"/>
                  <a:pt x="1567379" y="91328"/>
                  <a:pt x="1732479" y="153240"/>
                </a:cubicBezTo>
                <a:cubicBezTo>
                  <a:pt x="1897579" y="215152"/>
                  <a:pt x="1818204" y="372315"/>
                  <a:pt x="1818204" y="372315"/>
                </a:cubicBezTo>
              </a:path>
            </a:pathLst>
          </a:custGeom>
          <a:noFill/>
          <a:ln w="44450"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002628" y="5781916"/>
            <a:ext cx="115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Fig. adapted from </a:t>
            </a:r>
            <a:r>
              <a:rPr lang="en-US" sz="900" dirty="0" err="1" smtClean="0"/>
              <a:t>Meisl</a:t>
            </a:r>
            <a:r>
              <a:rPr lang="en-US" sz="900" dirty="0" smtClean="0"/>
              <a:t> NF 2016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026" y="3988173"/>
                <a:ext cx="4996143" cy="67698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𝐼𝑁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𝑜𝑢𝑟𝑐𝑒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𝑠𝑜𝑢𝑟𝑐𝑒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𝑤𝑎𝑙𝑙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𝑠𝑜𝑢𝑟𝑐𝑒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𝑒𝑙𝑒𝑚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𝑂𝑈𝑇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6" y="3988173"/>
                <a:ext cx="4996143" cy="6769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81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Previous </a:t>
            </a:r>
            <a:r>
              <a:rPr lang="en-US" sz="3200" dirty="0" err="1" smtClean="0"/>
              <a:t>WallDYN</a:t>
            </a:r>
            <a:r>
              <a:rPr lang="en-US" sz="3200" dirty="0" smtClean="0"/>
              <a:t> surface model</a:t>
            </a:r>
            <a:endParaRPr lang="en-US" sz="32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76200" y="1066799"/>
            <a:ext cx="4888084" cy="41148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Homogenous reaction </a:t>
            </a:r>
            <a:r>
              <a:rPr lang="en-US" sz="2000" dirty="0"/>
              <a:t>layer </a:t>
            </a:r>
            <a:r>
              <a:rPr lang="en-US" sz="2000" dirty="0" smtClean="0"/>
              <a:t>+ homogenous </a:t>
            </a:r>
            <a:r>
              <a:rPr lang="en-US" sz="2000" dirty="0"/>
              <a:t>bulk</a:t>
            </a:r>
          </a:p>
          <a:p>
            <a:pPr lvl="1"/>
            <a:r>
              <a:rPr lang="en-US" sz="1600" dirty="0"/>
              <a:t>All erosion &amp; deposition occurs homogenously in reaction layer</a:t>
            </a:r>
          </a:p>
          <a:p>
            <a:pPr lvl="1"/>
            <a:r>
              <a:rPr lang="en-US" sz="1600" dirty="0" smtClean="0"/>
              <a:t>Composition of reaction layer is variable, composition of bulk is fixed</a:t>
            </a:r>
          </a:p>
          <a:p>
            <a:pPr lvl="1"/>
            <a:r>
              <a:rPr lang="en-US" sz="1600" dirty="0" smtClean="0"/>
              <a:t>Reaction </a:t>
            </a:r>
            <a:r>
              <a:rPr lang="en-US" sz="1600" dirty="0"/>
              <a:t>layer width held fixed via </a:t>
            </a:r>
            <a:r>
              <a:rPr lang="en-US" sz="1600" dirty="0" smtClean="0"/>
              <a:t>exchange with bulk (</a:t>
            </a:r>
            <a:r>
              <a:rPr lang="el-GR" sz="1600" dirty="0" smtClean="0"/>
              <a:t>Γ</a:t>
            </a:r>
            <a:r>
              <a:rPr lang="en-US" sz="1600" baseline="30000" dirty="0" smtClean="0"/>
              <a:t>EXCH</a:t>
            </a:r>
            <a:r>
              <a:rPr lang="en-US" sz="1600" dirty="0" smtClean="0"/>
              <a:t>) </a:t>
            </a:r>
          </a:p>
          <a:p>
            <a:pPr lvl="1"/>
            <a:r>
              <a:rPr lang="en-US" sz="1600" dirty="0" smtClean="0"/>
              <a:t>Assume that trapped hydrogen does not affect sputtering rates</a:t>
            </a:r>
            <a:endParaRPr lang="en-US" sz="1600" dirty="0"/>
          </a:p>
          <a:p>
            <a:pPr lvl="1"/>
            <a:r>
              <a:rPr lang="en-US" sz="1600" dirty="0" smtClean="0"/>
              <a:t>Physical sputtering and D-C chemical </a:t>
            </a:r>
            <a:r>
              <a:rPr lang="en-US" sz="1600" dirty="0"/>
              <a:t>erosion </a:t>
            </a:r>
            <a:r>
              <a:rPr lang="en-US" sz="1600" dirty="0" smtClean="0"/>
              <a:t>included</a:t>
            </a:r>
          </a:p>
          <a:p>
            <a:r>
              <a:rPr lang="en-US" sz="2000" dirty="0"/>
              <a:t>1</a:t>
            </a:r>
            <a:r>
              <a:rPr lang="en-US" sz="2000" dirty="0" smtClean="0"/>
              <a:t> Differential equation for areal density of each element in reaction layer: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2015" y="1060189"/>
            <a:ext cx="2110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Incident fluxes: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Constant D+,     D-CX fluxes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Energy-resolved redeposited impurity fluxes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76306" y="1048193"/>
            <a:ext cx="2374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Outgoing fluxes: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Eroded impurity fluxes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Reflected impurity fluxes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Evaporated fluxes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 rot="5400000">
            <a:off x="6222993" y="4278651"/>
            <a:ext cx="1458583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53341" y="471748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Bulk: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C, 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8528654">
            <a:off x="7062751" y="2808459"/>
            <a:ext cx="695278" cy="461664"/>
          </a:xfrm>
          <a:prstGeom prst="rightArrow">
            <a:avLst>
              <a:gd name="adj1" fmla="val 31994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3239215">
            <a:off x="6044594" y="2820120"/>
            <a:ext cx="681415" cy="461664"/>
          </a:xfrm>
          <a:prstGeom prst="rightArrow">
            <a:avLst>
              <a:gd name="adj1" fmla="val 31994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64283" y="3457788"/>
            <a:ext cx="106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Ion Depth (4 nm)</a:t>
            </a:r>
            <a:endParaRPr lang="en-US" sz="1600" dirty="0"/>
          </a:p>
        </p:txBody>
      </p:sp>
      <p:sp>
        <p:nvSpPr>
          <p:cNvPr id="15" name="Right Brace 14"/>
          <p:cNvSpPr/>
          <p:nvPr/>
        </p:nvSpPr>
        <p:spPr>
          <a:xfrm flipH="1">
            <a:off x="5949991" y="3373985"/>
            <a:ext cx="237243" cy="867021"/>
          </a:xfrm>
          <a:prstGeom prst="rightBrace">
            <a:avLst>
              <a:gd name="adj1" fmla="val 4271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3506" y="5319307"/>
                <a:ext cx="4996143" cy="11610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𝑒𝑙𝑒𝑚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𝑅𝐸𝐴𝐶𝑇𝐼𝑂𝑁</m:t>
                          </m:r>
                        </m:sup>
                      </m:sSubSup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𝑒𝑙𝑒𝑚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𝐼𝑁</m:t>
                          </m:r>
                        </m:sup>
                      </m:sSubSup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𝑒𝑙𝑒𝑚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𝑅𝐸𝐹𝐿</m:t>
                          </m:r>
                        </m:sup>
                      </m:sSubSup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7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𝑟𝑜𝑗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𝑤𝑎𝑙𝑙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𝑒𝑙𝑒𝑚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𝑆𝑃𝑈𝑇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𝑝𝑟𝑜𝑗</m:t>
                              </m:r>
                            </m:sup>
                          </m:sSub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𝑒𝑙𝑒𝑚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𝐸𝑉𝐴𝑃</m:t>
                          </m:r>
                        </m:sup>
                      </m:sSubSup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𝑒𝑙𝑒𝑚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𝐸𝑋𝐶𝐻</m:t>
                          </m:r>
                        </m:sup>
                      </m:sSubSup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06" y="5319307"/>
                <a:ext cx="4996143" cy="11610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90285" y="3361085"/>
            <a:ext cx="1524000" cy="923330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Reaction layer: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C, B, 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7548" y="4348932"/>
            <a:ext cx="106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Semi-infinite</a:t>
            </a:r>
            <a:endParaRPr lang="en-US" sz="1600" dirty="0"/>
          </a:p>
        </p:txBody>
      </p:sp>
      <p:sp>
        <p:nvSpPr>
          <p:cNvPr id="20" name="Right Brace 19"/>
          <p:cNvSpPr/>
          <p:nvPr/>
        </p:nvSpPr>
        <p:spPr>
          <a:xfrm flipH="1">
            <a:off x="5998259" y="4311359"/>
            <a:ext cx="178791" cy="1458583"/>
          </a:xfrm>
          <a:prstGeom prst="rightBrace">
            <a:avLst>
              <a:gd name="adj1" fmla="val 42710"/>
              <a:gd name="adj2" fmla="val 2008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24"/>
          <p:cNvSpPr/>
          <p:nvPr/>
        </p:nvSpPr>
        <p:spPr>
          <a:xfrm>
            <a:off x="6201075" y="4041404"/>
            <a:ext cx="188975" cy="574007"/>
          </a:xfrm>
          <a:prstGeom prst="up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23840" y="6019800"/>
            <a:ext cx="3223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Well suited for surfaces &gt; 1 </a:t>
            </a:r>
            <a:r>
              <a:rPr lang="el-GR" sz="1600" dirty="0" smtClean="0"/>
              <a:t>μ</a:t>
            </a:r>
            <a:r>
              <a:rPr lang="en-US" sz="1600" dirty="0" smtClean="0"/>
              <a:t>m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619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New </a:t>
            </a:r>
            <a:r>
              <a:rPr lang="en-US" sz="3200" dirty="0" err="1" smtClean="0"/>
              <a:t>WallDYN</a:t>
            </a:r>
            <a:r>
              <a:rPr lang="en-US" sz="3200" dirty="0" smtClean="0"/>
              <a:t> “thin film” surface model</a:t>
            </a:r>
            <a:endParaRPr lang="en-US" sz="32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76200" y="1066799"/>
            <a:ext cx="4825816" cy="4252508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use of thin films for conditioning introduces an important new length scale in the system</a:t>
            </a:r>
            <a:endParaRPr lang="en-US" sz="2000" dirty="0"/>
          </a:p>
          <a:p>
            <a:pPr lvl="1"/>
            <a:r>
              <a:rPr lang="en-US" sz="1600" dirty="0" smtClean="0"/>
              <a:t>Thin film width = Reaction layer width + Reservoir layer width</a:t>
            </a:r>
          </a:p>
          <a:p>
            <a:pPr lvl="1"/>
            <a:r>
              <a:rPr lang="en-US" sz="1600" dirty="0" smtClean="0"/>
              <a:t>Composition of reservoir layer is variable</a:t>
            </a:r>
          </a:p>
          <a:p>
            <a:pPr lvl="1"/>
            <a:r>
              <a:rPr lang="en-US" sz="1600" dirty="0" smtClean="0"/>
              <a:t>Reservoir width is dynamic</a:t>
            </a:r>
          </a:p>
          <a:p>
            <a:pPr lvl="2"/>
            <a:r>
              <a:rPr lang="en-US" sz="1600" dirty="0" smtClean="0"/>
              <a:t>Net deposition </a:t>
            </a:r>
            <a:r>
              <a:rPr lang="en-US" sz="1600" dirty="0" smtClean="0">
                <a:sym typeface="Wingdings" panose="05000000000000000000" pitchFamily="2" charset="2"/>
              </a:rPr>
              <a:t> Reservoir grows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Net erosion  Reservoir shrinks</a:t>
            </a:r>
            <a:endParaRPr lang="en-US" sz="1600" dirty="0" smtClean="0"/>
          </a:p>
          <a:p>
            <a:pPr lvl="1"/>
            <a:r>
              <a:rPr lang="en-US" sz="1600" dirty="0" smtClean="0"/>
              <a:t>Reaction </a:t>
            </a:r>
            <a:r>
              <a:rPr lang="en-US" sz="1600" dirty="0"/>
              <a:t>layer width held fixed via </a:t>
            </a:r>
            <a:r>
              <a:rPr lang="en-US" sz="1600" dirty="0" smtClean="0"/>
              <a:t>exchange with reservoir (</a:t>
            </a:r>
            <a:r>
              <a:rPr lang="el-GR" sz="1600" dirty="0" smtClean="0"/>
              <a:t>Γ</a:t>
            </a:r>
            <a:r>
              <a:rPr lang="en-US" sz="1600" baseline="30000" dirty="0" smtClean="0"/>
              <a:t>EXCH</a:t>
            </a:r>
            <a:r>
              <a:rPr lang="en-US" sz="1600" dirty="0" smtClean="0"/>
              <a:t>), then bulk once reservoir is depleted</a:t>
            </a:r>
          </a:p>
          <a:p>
            <a:r>
              <a:rPr lang="en-US" sz="2000" dirty="0" smtClean="0"/>
              <a:t>2 Differential equations for areal density of each element (1 for reaction layer, 1 for reservoir layer):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2015" y="1060189"/>
            <a:ext cx="2110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Incident fluxes: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Constant D+,     D-CX fluxes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Energy-resolved redeposited impurity fluxes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76306" y="1048193"/>
            <a:ext cx="2374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Outgoing fluxes: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Eroded impurity fluxes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Reflected impurity fluxes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Evaporated fluxes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6050083" y="3514184"/>
            <a:ext cx="1804397" cy="15239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669446" y="4725103"/>
            <a:ext cx="565678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77736" y="515055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Bulk: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C, 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8528654">
            <a:off x="7062751" y="2808459"/>
            <a:ext cx="695278" cy="461664"/>
          </a:xfrm>
          <a:prstGeom prst="rightArrow">
            <a:avLst>
              <a:gd name="adj1" fmla="val 31994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3239215">
            <a:off x="6044594" y="2820120"/>
            <a:ext cx="681415" cy="461664"/>
          </a:xfrm>
          <a:prstGeom prst="rightArrow">
            <a:avLst>
              <a:gd name="adj1" fmla="val 31994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64283" y="3457788"/>
            <a:ext cx="106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Ion Depth (4 nm)</a:t>
            </a:r>
            <a:endParaRPr lang="en-US" sz="1600" dirty="0"/>
          </a:p>
        </p:txBody>
      </p:sp>
      <p:sp>
        <p:nvSpPr>
          <p:cNvPr id="15" name="Right Brace 14"/>
          <p:cNvSpPr/>
          <p:nvPr/>
        </p:nvSpPr>
        <p:spPr>
          <a:xfrm flipH="1">
            <a:off x="5949991" y="3373985"/>
            <a:ext cx="237243" cy="867021"/>
          </a:xfrm>
          <a:prstGeom prst="rightBrace">
            <a:avLst>
              <a:gd name="adj1" fmla="val 4271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3506" y="5319307"/>
                <a:ext cx="4996143" cy="11610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𝑒𝑙𝑒𝑚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𝑅𝐸𝐴𝐶𝑇𝐼𝑂𝑁</m:t>
                          </m:r>
                        </m:sup>
                      </m:sSubSup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𝑒𝑙𝑒𝑚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𝐼𝑁</m:t>
                          </m:r>
                        </m:sup>
                      </m:sSubSup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𝑒𝑙𝑒𝑚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𝑅𝐸𝐹𝐿</m:t>
                          </m:r>
                        </m:sup>
                      </m:sSubSup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7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𝑟𝑜𝑗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𝑤𝑎𝑙𝑙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𝑒𝑙𝑒𝑚</m:t>
                              </m:r>
                            </m:sub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𝑆𝑃𝑈𝑇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𝑝𝑟𝑜𝑗</m:t>
                              </m:r>
                            </m:sup>
                          </m:sSub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𝑒𝑙𝑒𝑚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𝐸𝑉𝐴𝑃</m:t>
                          </m:r>
                        </m:sup>
                      </m:sSubSup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𝑒𝑙𝑒𝑚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𝐸𝑋𝐶𝐻</m:t>
                          </m:r>
                        </m:sup>
                      </m:sSubSup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06" y="5319307"/>
                <a:ext cx="4996143" cy="11610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90285" y="3361085"/>
            <a:ext cx="152400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Reaction layer: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C, B, 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1429" y="4255509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Reservoir layer: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C, B, 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7979" y="5020762"/>
            <a:ext cx="106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Semi-infinite</a:t>
            </a:r>
            <a:endParaRPr lang="en-US" sz="1600" dirty="0"/>
          </a:p>
        </p:txBody>
      </p:sp>
      <p:sp>
        <p:nvSpPr>
          <p:cNvPr id="20" name="Right Brace 19"/>
          <p:cNvSpPr/>
          <p:nvPr/>
        </p:nvSpPr>
        <p:spPr>
          <a:xfrm flipH="1">
            <a:off x="5998259" y="5203864"/>
            <a:ext cx="179506" cy="566078"/>
          </a:xfrm>
          <a:prstGeom prst="rightBrace">
            <a:avLst>
              <a:gd name="adj1" fmla="val 42710"/>
              <a:gd name="adj2" fmla="val 2008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 rot="10800000" flipH="1">
            <a:off x="7714284" y="4311359"/>
            <a:ext cx="214156" cy="873246"/>
          </a:xfrm>
          <a:prstGeom prst="rightBrace">
            <a:avLst>
              <a:gd name="adj1" fmla="val 42710"/>
              <a:gd name="adj2" fmla="val 5098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740733" y="3903977"/>
            <a:ext cx="1509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Initial width set by </a:t>
            </a:r>
            <a:r>
              <a:rPr lang="en-US" sz="1600" dirty="0" err="1" smtClean="0"/>
              <a:t>boronization</a:t>
            </a:r>
            <a:r>
              <a:rPr lang="en-US" sz="1600" dirty="0" smtClean="0"/>
              <a:t> model; grows/</a:t>
            </a:r>
          </a:p>
          <a:p>
            <a:pPr algn="ctr"/>
            <a:r>
              <a:rPr lang="en-US" sz="1600" dirty="0" smtClean="0"/>
              <a:t>shrinks during simulation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62600" y="5944364"/>
                <a:ext cx="3331057" cy="49667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𝑒𝑙𝑒𝑚</m:t>
                          </m:r>
                        </m:sub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𝑅𝐸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𝑆𝐸𝑅𝑉𝑂𝐼𝑅</m:t>
                          </m:r>
                        </m:sup>
                      </m:sSubSup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)=∓</m:t>
                      </m:r>
                      <m:sSubSup>
                        <m:sSubSup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𝑤𝑎𝑙𝑙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𝑒𝑙𝑒𝑚</m:t>
                          </m:r>
                        </m:sub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𝐸𝑋𝐶𝐻</m:t>
                          </m:r>
                        </m:sup>
                      </m:sSubSup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944364"/>
                <a:ext cx="3331057" cy="4966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endCxn id="7" idx="2"/>
          </p:cNvCxnSpPr>
          <p:nvPr/>
        </p:nvCxnSpPr>
        <p:spPr>
          <a:xfrm flipH="1">
            <a:off x="6190282" y="4276183"/>
            <a:ext cx="1523999" cy="1"/>
          </a:xfrm>
          <a:prstGeom prst="line">
            <a:avLst/>
          </a:prstGeom>
          <a:ln w="38100">
            <a:solidFill>
              <a:srgbClr val="336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Up-Down Arrow 24"/>
          <p:cNvSpPr/>
          <p:nvPr/>
        </p:nvSpPr>
        <p:spPr>
          <a:xfrm>
            <a:off x="6201075" y="4041404"/>
            <a:ext cx="188975" cy="574007"/>
          </a:xfrm>
          <a:prstGeom prst="up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99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WallDYN</a:t>
            </a:r>
            <a:r>
              <a:rPr lang="en-US" sz="3200" dirty="0" smtClean="0"/>
              <a:t> parameterizes mixed material sputtering and reflection with SDTRIM.SP</a:t>
            </a:r>
            <a:endParaRPr lang="en-US" sz="32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0" y="1030893"/>
            <a:ext cx="9144000" cy="53603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SDTRIM.SP varied over </a:t>
            </a:r>
            <a:r>
              <a:rPr lang="en-US" dirty="0" smtClean="0">
                <a:solidFill>
                  <a:srgbClr val="C00000"/>
                </a:solidFill>
              </a:rPr>
              <a:t>projectile/energy/surface composition </a:t>
            </a:r>
            <a:r>
              <a:rPr lang="en-US" dirty="0" smtClean="0"/>
              <a:t>(1600+ runs)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28" y="1371600"/>
            <a:ext cx="4195764" cy="3146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4195764" cy="3146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561397"/>
            <a:ext cx="45003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Y</a:t>
            </a:r>
            <a:r>
              <a:rPr lang="en-US" sz="2000" baseline="-25000" dirty="0" err="1" smtClean="0"/>
              <a:t>sput</a:t>
            </a:r>
            <a:r>
              <a:rPr lang="en-US" sz="2000" baseline="30000" dirty="0" err="1" smtClean="0"/>
              <a:t>FIT</a:t>
            </a:r>
            <a:r>
              <a:rPr lang="en-US" sz="2000" dirty="0" smtClean="0"/>
              <a:t> = Q *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(E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/E</a:t>
            </a:r>
            <a:r>
              <a:rPr lang="en-US" sz="2000" baseline="-25000" dirty="0" smtClean="0"/>
              <a:t>TF</a:t>
            </a:r>
            <a:r>
              <a:rPr lang="en-US" sz="2000" dirty="0" smtClean="0"/>
              <a:t>) * (1-(E</a:t>
            </a:r>
            <a:r>
              <a:rPr lang="en-US" sz="2000" baseline="-25000" dirty="0" smtClean="0"/>
              <a:t>th</a:t>
            </a:r>
            <a:r>
              <a:rPr lang="en-US" sz="2000" dirty="0" smtClean="0"/>
              <a:t>/E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2/3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	* (1-E</a:t>
            </a:r>
            <a:r>
              <a:rPr lang="en-US" sz="2000" baseline="-25000" dirty="0" smtClean="0"/>
              <a:t>th</a:t>
            </a:r>
            <a:r>
              <a:rPr lang="en-US" sz="2000" dirty="0" smtClean="0"/>
              <a:t>/E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* (1 + </a:t>
            </a:r>
            <a:r>
              <a:rPr lang="el-GR" sz="2000" dirty="0" smtClean="0"/>
              <a:t>Σ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/>
              <a:t>σ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*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6811" y="6153090"/>
            <a:ext cx="3458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u="sng" dirty="0" smtClean="0"/>
              <a:t>Fit parameters</a:t>
            </a:r>
            <a:r>
              <a:rPr lang="en-US" sz="2000" dirty="0" smtClean="0"/>
              <a:t>: Q, E</a:t>
            </a:r>
            <a:r>
              <a:rPr lang="en-US" sz="2000" baseline="-25000" dirty="0" smtClean="0"/>
              <a:t>th</a:t>
            </a:r>
            <a:r>
              <a:rPr lang="en-US" sz="2000" dirty="0" smtClean="0"/>
              <a:t>,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,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Li</a:t>
            </a:r>
            <a:r>
              <a:rPr lang="en-US" sz="2000" dirty="0" smtClean="0"/>
              <a:t>,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O</a:t>
            </a:r>
            <a:endParaRPr lang="en-US" sz="20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711841" y="5849686"/>
            <a:ext cx="3520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σ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= areal density of element </a:t>
            </a:r>
            <a:r>
              <a:rPr lang="en-US" sz="2000" dirty="0" err="1" smtClean="0"/>
              <a:t>i</a:t>
            </a:r>
            <a:endParaRPr lang="en-US" sz="2000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236518" y="4561397"/>
            <a:ext cx="3259282" cy="703515"/>
            <a:chOff x="5181600" y="1201485"/>
            <a:chExt cx="3037332" cy="70351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181600" y="1201485"/>
              <a:ext cx="0" cy="70351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181600" y="1201485"/>
              <a:ext cx="303733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218932" y="1201485"/>
              <a:ext cx="0" cy="35175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541983" y="1553242"/>
              <a:ext cx="167694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541983" y="1553242"/>
              <a:ext cx="0" cy="35175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181600" y="1905000"/>
              <a:ext cx="136038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2677668" y="4920107"/>
            <a:ext cx="1513332" cy="3448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1620" y="5281777"/>
            <a:ext cx="132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Bohdansky</a:t>
            </a:r>
            <a:r>
              <a:rPr lang="en-US" dirty="0" smtClean="0">
                <a:solidFill>
                  <a:srgbClr val="C00000"/>
                </a:solidFill>
              </a:rPr>
              <a:t> formula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909" y="5281777"/>
            <a:ext cx="149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Composition dependence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22041" y="4561397"/>
            <a:ext cx="3858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Y</a:t>
            </a:r>
            <a:r>
              <a:rPr lang="en-US" sz="2000" baseline="-25000" dirty="0" err="1"/>
              <a:t>refl</a:t>
            </a:r>
            <a:r>
              <a:rPr lang="en-US" sz="2000" baseline="30000" dirty="0" err="1"/>
              <a:t>FIT</a:t>
            </a:r>
            <a:r>
              <a:rPr lang="en-US" sz="2000" dirty="0"/>
              <a:t> = </a:t>
            </a:r>
            <a:r>
              <a:rPr lang="el-GR" sz="2000" dirty="0"/>
              <a:t>ρ</a:t>
            </a:r>
            <a:r>
              <a:rPr lang="en-US" sz="2000" baseline="-25000" dirty="0" err="1"/>
              <a:t>refl</a:t>
            </a:r>
            <a:r>
              <a:rPr lang="en-US" sz="2000" dirty="0"/>
              <a:t> * </a:t>
            </a:r>
            <a:r>
              <a:rPr lang="en-US" sz="2000" dirty="0" smtClean="0"/>
              <a:t>E</a:t>
            </a:r>
            <a:r>
              <a:rPr lang="en-US" sz="2000" baseline="-25000" dirty="0" smtClean="0"/>
              <a:t>0</a:t>
            </a:r>
            <a:r>
              <a:rPr lang="el-GR" sz="2000" baseline="30000" dirty="0" smtClean="0">
                <a:cs typeface="Arial"/>
              </a:rPr>
              <a:t>α</a:t>
            </a:r>
            <a:r>
              <a:rPr lang="en-US" sz="2000" dirty="0" smtClean="0">
                <a:cs typeface="Arial"/>
              </a:rPr>
              <a:t> </a:t>
            </a:r>
            <a:r>
              <a:rPr lang="en-US" sz="2000" dirty="0">
                <a:cs typeface="Arial"/>
              </a:rPr>
              <a:t>* </a:t>
            </a:r>
            <a:r>
              <a:rPr lang="en-US" sz="2000" dirty="0"/>
              <a:t>(1 + </a:t>
            </a:r>
            <a:r>
              <a:rPr lang="el-GR" sz="2000" dirty="0"/>
              <a:t>Σ</a:t>
            </a:r>
            <a:r>
              <a:rPr lang="en-US" sz="2000" baseline="-25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σ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/>
              <a:t>* b</a:t>
            </a:r>
            <a:r>
              <a:rPr lang="en-US" sz="2000" baseline="-25000" dirty="0"/>
              <a:t>i</a:t>
            </a:r>
            <a:r>
              <a:rPr lang="en-US" sz="2000" dirty="0"/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37042" y="6153090"/>
            <a:ext cx="3543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u="sng" dirty="0" smtClean="0"/>
              <a:t>Fit parameters</a:t>
            </a:r>
            <a:r>
              <a:rPr lang="en-US" sz="2000" dirty="0" smtClean="0"/>
              <a:t>: </a:t>
            </a:r>
            <a:r>
              <a:rPr lang="el-GR" sz="2000" dirty="0" smtClean="0"/>
              <a:t>ρ</a:t>
            </a:r>
            <a:r>
              <a:rPr lang="en-US" sz="2000" baseline="-25000" dirty="0" err="1" smtClean="0"/>
              <a:t>refl</a:t>
            </a:r>
            <a:r>
              <a:rPr lang="en-US" sz="2000" dirty="0" smtClean="0"/>
              <a:t>, </a:t>
            </a:r>
            <a:r>
              <a:rPr lang="el-GR" sz="2000" dirty="0" smtClean="0"/>
              <a:t>α</a:t>
            </a:r>
            <a:r>
              <a:rPr lang="en-US" sz="2000" dirty="0" smtClean="0"/>
              <a:t>,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,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Li</a:t>
            </a:r>
            <a:r>
              <a:rPr lang="en-US" sz="2000" dirty="0" smtClean="0"/>
              <a:t>,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O</a:t>
            </a:r>
            <a:endParaRPr lang="en-US" sz="20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5091223" y="5849686"/>
            <a:ext cx="3520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σ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= areal density of element </a:t>
            </a:r>
            <a:r>
              <a:rPr lang="en-US" sz="2000" dirty="0" err="1" smtClean="0"/>
              <a:t>i</a:t>
            </a:r>
            <a:endParaRPr lang="en-US" sz="20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7217391" y="4625274"/>
            <a:ext cx="1459018" cy="3517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92326" y="4943223"/>
            <a:ext cx="149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Composition dependence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01865" y="1886853"/>
            <a:ext cx="1320249" cy="523220"/>
            <a:chOff x="1301865" y="1886853"/>
            <a:chExt cx="1320249" cy="523220"/>
          </a:xfrm>
        </p:grpSpPr>
        <p:sp>
          <p:nvSpPr>
            <p:cNvPr id="26" name="Rectangle 25"/>
            <p:cNvSpPr/>
            <p:nvPr/>
          </p:nvSpPr>
          <p:spPr>
            <a:xfrm>
              <a:off x="1301865" y="1897781"/>
              <a:ext cx="1228776" cy="5122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39273" y="1886853"/>
              <a:ext cx="1082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 = 50 eV</a:t>
              </a:r>
            </a:p>
            <a:p>
              <a:r>
                <a:rPr lang="en-US" sz="1400" dirty="0" smtClean="0"/>
                <a:t>Variable </a:t>
              </a:r>
              <a:r>
                <a:rPr lang="el-GR" sz="1400" dirty="0" smtClean="0"/>
                <a:t>σ</a:t>
              </a:r>
              <a:endParaRPr lang="en-US" sz="1400" dirty="0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1378260" y="1998698"/>
              <a:ext cx="145935" cy="149765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87820" y="1886853"/>
            <a:ext cx="1320249" cy="523220"/>
            <a:chOff x="1301865" y="1886853"/>
            <a:chExt cx="1320249" cy="523220"/>
          </a:xfrm>
        </p:grpSpPr>
        <p:sp>
          <p:nvSpPr>
            <p:cNvPr id="30" name="Rectangle 29"/>
            <p:cNvSpPr/>
            <p:nvPr/>
          </p:nvSpPr>
          <p:spPr>
            <a:xfrm>
              <a:off x="1301865" y="1897781"/>
              <a:ext cx="1228776" cy="5122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39273" y="1886853"/>
              <a:ext cx="1082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 = 50 eV</a:t>
              </a:r>
            </a:p>
            <a:p>
              <a:r>
                <a:rPr lang="en-US" sz="1400" dirty="0" smtClean="0"/>
                <a:t>Variable </a:t>
              </a:r>
              <a:r>
                <a:rPr lang="el-GR" sz="1400" dirty="0" smtClean="0"/>
                <a:t>σ</a:t>
              </a:r>
              <a:endParaRPr lang="en-US" sz="1400" dirty="0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1378260" y="1998698"/>
              <a:ext cx="145935" cy="149765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381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6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7498"/>
            <a:ext cx="9144000" cy="937043"/>
          </a:xfrm>
        </p:spPr>
        <p:txBody>
          <a:bodyPr>
            <a:noAutofit/>
          </a:bodyPr>
          <a:lstStyle/>
          <a:p>
            <a:r>
              <a:rPr lang="en-US" sz="2000" dirty="0" smtClean="0"/>
              <a:t>NSTX-U shots were highly varied, transient, and not always controlled</a:t>
            </a:r>
          </a:p>
          <a:p>
            <a:pPr lvl="1"/>
            <a:r>
              <a:rPr lang="en-US" sz="1800" dirty="0" smtClean="0"/>
              <a:t>Still, “peak” performance, expected to be primary driver of erosion, can be decently represented by a medium-performance NSTX H-mode proxy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Campaign-relevant plasma parameters chosen for plasma model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8038" r="8334" b="7790"/>
          <a:stretch/>
        </p:blipFill>
        <p:spPr>
          <a:xfrm>
            <a:off x="1295400" y="2209800"/>
            <a:ext cx="5993704" cy="4202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4416" y="237442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Proxy (129015): 0.80 MA</a:t>
            </a:r>
            <a:endParaRPr lang="en-US" sz="1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4416" y="345916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  <a:latin typeface="Calibri" panose="020F0502020204030204" pitchFamily="34" charset="0"/>
              </a:rPr>
              <a:t>Proxy (129015): </a:t>
            </a:r>
            <a:endParaRPr lang="en-US" sz="1400" b="1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r>
              <a:rPr lang="en-US" sz="1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4 MW</a:t>
            </a:r>
            <a:endParaRPr lang="en-US" sz="1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3001" y="4520170"/>
            <a:ext cx="1686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  <a:latin typeface="Calibri" panose="020F0502020204030204" pitchFamily="34" charset="0"/>
              </a:rPr>
              <a:t>Proxy (129015): </a:t>
            </a:r>
            <a:endParaRPr lang="en-US" sz="1400" b="1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r>
              <a:rPr lang="en-US" sz="1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5.5e15 cm</a:t>
            </a:r>
            <a:r>
              <a:rPr lang="en-US" sz="1400" b="1" baseline="30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-2</a:t>
            </a:r>
            <a:endParaRPr lang="en-US" sz="1400" b="1" baseline="30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3001" y="554560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  <a:latin typeface="Calibri" panose="020F0502020204030204" pitchFamily="34" charset="0"/>
              </a:rPr>
              <a:t>Proxy (129015): </a:t>
            </a:r>
            <a:endParaRPr lang="en-US" sz="1400" b="1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r>
              <a:rPr lang="en-US" sz="1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160 kJ</a:t>
            </a:r>
            <a:endParaRPr lang="en-US" sz="1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838" y="2562517"/>
            <a:ext cx="82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Plasma Current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838" y="3563129"/>
            <a:ext cx="82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NBI Power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838" y="4519899"/>
            <a:ext cx="82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Line-</a:t>
            </a:r>
            <a:r>
              <a:rPr lang="en-US" sz="1400" b="1" dirty="0" err="1" smtClean="0">
                <a:latin typeface="Calibri" panose="020F0502020204030204" pitchFamily="34" charset="0"/>
              </a:rPr>
              <a:t>avg</a:t>
            </a:r>
            <a:r>
              <a:rPr lang="en-US" sz="1400" b="1" dirty="0" smtClean="0">
                <a:latin typeface="Calibri" panose="020F0502020204030204" pitchFamily="34" charset="0"/>
              </a:rPr>
              <a:t> Density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485" y="5488773"/>
            <a:ext cx="82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Stored Energy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1978967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Plasma Operations following </a:t>
            </a:r>
            <a:r>
              <a:rPr lang="en-US" sz="1400" b="1" dirty="0" err="1" smtClean="0">
                <a:latin typeface="Calibri" panose="020F0502020204030204" pitchFamily="34" charset="0"/>
              </a:rPr>
              <a:t>Boronization</a:t>
            </a:r>
            <a:r>
              <a:rPr lang="en-US" sz="1400" b="1" dirty="0" smtClean="0">
                <a:latin typeface="Calibri" panose="020F0502020204030204" pitchFamily="34" charset="0"/>
              </a:rPr>
              <a:t> #8 (203953-204011)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752600" y="2471853"/>
            <a:ext cx="5410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52600" y="3635298"/>
            <a:ext cx="5410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52600" y="4464204"/>
            <a:ext cx="5410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52600" y="5703849"/>
            <a:ext cx="5410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05100" y="6320061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Cumulative plasma exposure since </a:t>
            </a:r>
            <a:r>
              <a:rPr lang="en-US" sz="1200" b="1" dirty="0" err="1" smtClean="0">
                <a:latin typeface="Calibri" panose="020F0502020204030204" pitchFamily="34" charset="0"/>
              </a:rPr>
              <a:t>boronization</a:t>
            </a:r>
            <a:r>
              <a:rPr lang="en-US" sz="1200" b="1" dirty="0" smtClean="0">
                <a:latin typeface="Calibri" panose="020F0502020204030204" pitchFamily="34" charset="0"/>
              </a:rPr>
              <a:t> (s)</a:t>
            </a:r>
            <a:endParaRPr lang="en-US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167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OSM/EIRENE applied to boundary conditions of validated SOLPS reconstruction of </a:t>
            </a:r>
            <a:r>
              <a:rPr lang="en-US" sz="2000" dirty="0" err="1" smtClean="0"/>
              <a:t>boronized</a:t>
            </a:r>
            <a:r>
              <a:rPr lang="en-US" sz="2000" dirty="0" smtClean="0"/>
              <a:t> NSTX H-Mode  </a:t>
            </a:r>
            <a:r>
              <a:rPr lang="en-US" sz="1800" dirty="0" smtClean="0"/>
              <a:t>[</a:t>
            </a:r>
            <a:r>
              <a:rPr lang="en-US" sz="1800" dirty="0" err="1" smtClean="0"/>
              <a:t>Canik</a:t>
            </a:r>
            <a:r>
              <a:rPr lang="en-US" sz="1800" dirty="0" smtClean="0"/>
              <a:t> </a:t>
            </a:r>
            <a:r>
              <a:rPr lang="en-US" sz="1800" dirty="0" err="1" smtClean="0"/>
              <a:t>PoP</a:t>
            </a:r>
            <a:r>
              <a:rPr lang="en-US" sz="1800" dirty="0" smtClean="0"/>
              <a:t> 2011]</a:t>
            </a:r>
          </a:p>
          <a:p>
            <a:pPr lvl="1"/>
            <a:r>
              <a:rPr lang="en-US" sz="1800" dirty="0" smtClean="0"/>
              <a:t>No NSTX-U probe data available for direct reconstruction of discharges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Extended grid SOL plasma solution generated with two-fluid onion skin solver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" y="2049207"/>
            <a:ext cx="1577898" cy="3843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922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“Extended” grid fills far SOL → critical for migration simulations!</a:t>
            </a:r>
            <a:endParaRPr lang="en-US" sz="1600" dirty="0">
              <a:solidFill>
                <a:schemeClr val="accent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67400" y="2079811"/>
            <a:ext cx="2876915" cy="2247714"/>
            <a:chOff x="5867400" y="2079811"/>
            <a:chExt cx="2876915" cy="224771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286000"/>
              <a:ext cx="2876915" cy="204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599886" y="2079811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latin typeface="Calibri" panose="020F0502020204030204" pitchFamily="34" charset="0"/>
                </a:rPr>
                <a:t>Midplane</a:t>
              </a:r>
              <a:r>
                <a:rPr lang="en-US" sz="1200" dirty="0" smtClean="0">
                  <a:latin typeface="Calibri" panose="020F0502020204030204" pitchFamily="34" charset="0"/>
                </a:rPr>
                <a:t> </a:t>
              </a:r>
              <a:r>
                <a:rPr lang="en-US" sz="1200" dirty="0" err="1" smtClean="0">
                  <a:latin typeface="Calibri" panose="020F0502020204030204" pitchFamily="34" charset="0"/>
                </a:rPr>
                <a:t>Te</a:t>
              </a:r>
              <a:r>
                <a:rPr lang="en-US" sz="1200" dirty="0" smtClean="0">
                  <a:latin typeface="Calibri" panose="020F0502020204030204" pitchFamily="34" charset="0"/>
                </a:rPr>
                <a:t>/</a:t>
              </a:r>
              <a:r>
                <a:rPr lang="en-US" sz="1200" dirty="0" err="1" smtClean="0">
                  <a:latin typeface="Calibri" panose="020F0502020204030204" pitchFamily="34" charset="0"/>
                </a:rPr>
                <a:t>Ti</a:t>
              </a:r>
              <a:r>
                <a:rPr lang="en-US" sz="1200" dirty="0" smtClean="0">
                  <a:latin typeface="Calibri" panose="020F0502020204030204" pitchFamily="34" charset="0"/>
                </a:rPr>
                <a:t>/Ne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6071" y="2456729"/>
              <a:ext cx="447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Ne</a:t>
              </a:r>
              <a:endParaRPr lang="en-US" sz="12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96071" y="2847201"/>
              <a:ext cx="447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FFC000"/>
                  </a:solidFill>
                  <a:latin typeface="Calibri" panose="020F0502020204030204" pitchFamily="34" charset="0"/>
                </a:rPr>
                <a:t>Ti</a:t>
              </a:r>
              <a:endParaRPr lang="en-US" sz="1200" dirty="0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6071" y="2638638"/>
              <a:ext cx="447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Te</a:t>
              </a:r>
              <a:endParaRPr lang="en-US" sz="12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758022" y="2595228"/>
              <a:ext cx="166778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7305857" y="2769985"/>
              <a:ext cx="183413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7305857" y="2985700"/>
              <a:ext cx="183413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75" y="4572000"/>
            <a:ext cx="2806539" cy="19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479122" y="4353512"/>
            <a:ext cx="1723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Outer Target </a:t>
            </a:r>
            <a:r>
              <a:rPr lang="en-US" sz="1200" dirty="0" err="1" smtClean="0">
                <a:latin typeface="Calibri" panose="020F0502020204030204" pitchFamily="34" charset="0"/>
              </a:rPr>
              <a:t>Te</a:t>
            </a:r>
            <a:r>
              <a:rPr lang="en-US" sz="1200" dirty="0" smtClean="0">
                <a:latin typeface="Calibri" panose="020F0502020204030204" pitchFamily="34" charset="0"/>
              </a:rPr>
              <a:t>/</a:t>
            </a:r>
            <a:r>
              <a:rPr lang="en-US" sz="1200" dirty="0" err="1" smtClean="0">
                <a:latin typeface="Calibri" panose="020F0502020204030204" pitchFamily="34" charset="0"/>
              </a:rPr>
              <a:t>Ti</a:t>
            </a:r>
            <a:r>
              <a:rPr lang="en-US" sz="1200" dirty="0" smtClean="0">
                <a:latin typeface="Calibri" panose="020F0502020204030204" pitchFamily="34" charset="0"/>
              </a:rPr>
              <a:t>/Ne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89270" y="4714928"/>
            <a:ext cx="44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Ne</a:t>
            </a:r>
            <a:endParaRPr lang="en-US" sz="1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89270" y="5105400"/>
            <a:ext cx="44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Ti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89270" y="4896837"/>
            <a:ext cx="44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Te</a:t>
            </a:r>
            <a:endParaRPr lang="en-US" sz="1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851221" y="4853427"/>
            <a:ext cx="16677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399056" y="5028184"/>
            <a:ext cx="183413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399056" y="5243899"/>
            <a:ext cx="183413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516" y="2718579"/>
            <a:ext cx="3415523" cy="265949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581782" y="2378163"/>
            <a:ext cx="1309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Calibri" panose="020F0502020204030204" pitchFamily="34" charset="0"/>
              </a:rPr>
              <a:t>Along ring nearest primary </a:t>
            </a:r>
            <a:r>
              <a:rPr lang="en-US" sz="1100" dirty="0" err="1" smtClean="0">
                <a:latin typeface="Calibri" panose="020F0502020204030204" pitchFamily="34" charset="0"/>
              </a:rPr>
              <a:t>separatrix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0915" y="2378655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Calibri" panose="020F0502020204030204" pitchFamily="34" charset="0"/>
              </a:rPr>
              <a:t>Along ring nearest secondary </a:t>
            </a:r>
            <a:r>
              <a:rPr lang="en-US" sz="1100" dirty="0" err="1" smtClean="0">
                <a:latin typeface="Calibri" panose="020F0502020204030204" pitchFamily="34" charset="0"/>
              </a:rPr>
              <a:t>separatrix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85268" y="5430592"/>
            <a:ext cx="7903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alibri" panose="020F0502020204030204" pitchFamily="34" charset="0"/>
              </a:rPr>
              <a:t>Normalized poloidal distance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4232" y="5430591"/>
            <a:ext cx="764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alibri" panose="020F0502020204030204" pitchFamily="34" charset="0"/>
              </a:rPr>
              <a:t>Normalized poloidal distance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59888" y="5265815"/>
            <a:ext cx="6450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alibri" panose="020F0502020204030204" pitchFamily="34" charset="0"/>
              </a:rPr>
              <a:t>Lower Outer Target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49847" y="5252693"/>
            <a:ext cx="503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alibri" panose="020F0502020204030204" pitchFamily="34" charset="0"/>
              </a:rPr>
              <a:t>Lower Inner Target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7660" y="5265815"/>
            <a:ext cx="503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alibri" panose="020F0502020204030204" pitchFamily="34" charset="0"/>
              </a:rPr>
              <a:t>Upper Outer Target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78829" y="5252692"/>
            <a:ext cx="6450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alibri" panose="020F0502020204030204" pitchFamily="34" charset="0"/>
              </a:rPr>
              <a:t>Lower Outer Target</a:t>
            </a:r>
            <a:endParaRPr lang="en-US" sz="900" dirty="0"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932258" y="5426974"/>
            <a:ext cx="628315" cy="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456486" y="5426972"/>
            <a:ext cx="628315" cy="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82056" y="2969536"/>
            <a:ext cx="573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Te</a:t>
            </a:r>
            <a:r>
              <a:rPr lang="en-US" sz="1100" b="1" dirty="0" smtClean="0">
                <a:latin typeface="Calibri" panose="020F0502020204030204" pitchFamily="34" charset="0"/>
              </a:rPr>
              <a:t>, </a:t>
            </a:r>
            <a:r>
              <a:rPr lang="en-US" sz="11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Ti</a:t>
            </a:r>
            <a:endParaRPr lang="en-US" sz="1100" b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 (eV)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22228" y="3761077"/>
            <a:ext cx="573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Ne</a:t>
            </a:r>
          </a:p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 (m</a:t>
            </a:r>
            <a:r>
              <a:rPr lang="en-US" sz="1100" b="1" baseline="30000" dirty="0" smtClean="0">
                <a:latin typeface="Calibri" panose="020F0502020204030204" pitchFamily="34" charset="0"/>
              </a:rPr>
              <a:t>-3</a:t>
            </a:r>
            <a:r>
              <a:rPr lang="en-US" sz="1100" b="1" dirty="0" smtClean="0">
                <a:latin typeface="Calibri" panose="020F0502020204030204" pitchFamily="34" charset="0"/>
              </a:rPr>
              <a:t>)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0780" y="4587541"/>
            <a:ext cx="573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Vpar</a:t>
            </a:r>
            <a:endParaRPr lang="en-US" sz="11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 (m/s)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59888" y="5880680"/>
            <a:ext cx="1576131" cy="430887"/>
            <a:chOff x="3459888" y="5880680"/>
            <a:chExt cx="1576131" cy="430887"/>
          </a:xfrm>
        </p:grpSpPr>
        <p:sp>
          <p:nvSpPr>
            <p:cNvPr id="22" name="Rectangle 21"/>
            <p:cNvSpPr/>
            <p:nvPr/>
          </p:nvSpPr>
          <p:spPr>
            <a:xfrm>
              <a:off x="3459888" y="5880680"/>
              <a:ext cx="1346379" cy="43088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568876" y="6019800"/>
              <a:ext cx="3225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560573" y="6184612"/>
              <a:ext cx="32250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864277" y="5880680"/>
              <a:ext cx="11717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Calibri" panose="020F0502020204030204" pitchFamily="34" charset="0"/>
                </a:rPr>
                <a:t>OSM/EIRENE</a:t>
              </a:r>
            </a:p>
            <a:p>
              <a:r>
                <a:rPr lang="en-US" sz="1100" dirty="0" smtClean="0">
                  <a:latin typeface="Calibri" panose="020F0502020204030204" pitchFamily="34" charset="0"/>
                </a:rPr>
                <a:t>SOLPS</a:t>
              </a:r>
              <a:endParaRPr lang="en-US" sz="11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12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OSM/EIRENE edge plasma background generated for NSTX-U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/>
          <a:stretch/>
        </p:blipFill>
        <p:spPr bwMode="auto">
          <a:xfrm>
            <a:off x="70337" y="1219201"/>
            <a:ext cx="3660011" cy="460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r="4501"/>
          <a:stretch/>
        </p:blipFill>
        <p:spPr bwMode="auto">
          <a:xfrm>
            <a:off x="3651736" y="1173145"/>
            <a:ext cx="3653351" cy="47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/>
          <a:stretch/>
        </p:blipFill>
        <p:spPr bwMode="auto">
          <a:xfrm>
            <a:off x="7305087" y="1219200"/>
            <a:ext cx="1838913" cy="460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73" y="988479"/>
            <a:ext cx="160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Ion Density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343" y="979268"/>
            <a:ext cx="175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Neutral Density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1736" y="992275"/>
            <a:ext cx="175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Temp.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3693" y="982226"/>
            <a:ext cx="175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Ion Temp.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1624" y="992275"/>
            <a:ext cx="175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Flow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77872" y="5820980"/>
            <a:ext cx="8989927" cy="65601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High strike point density/temperature, large radial gradients (H-Mode like)</a:t>
            </a:r>
          </a:p>
          <a:p>
            <a:r>
              <a:rPr lang="en-US" dirty="0" smtClean="0"/>
              <a:t>No external flow/pinch applied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26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7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37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Results: agreement with OII emission trends greatly improved with thin film model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7834"/>
            <a:ext cx="8863853" cy="545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1905000"/>
            <a:ext cx="990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OII/D-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2265367"/>
            <a:ext cx="239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WallDYN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(thin film model, full </a:t>
            </a:r>
            <a:r>
              <a:rPr lang="en-US" b="1" dirty="0" err="1" smtClean="0">
                <a:solidFill>
                  <a:srgbClr val="7030A0"/>
                </a:solidFill>
              </a:rPr>
              <a:t>boronization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1758861"/>
            <a:ext cx="367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WallDYN</a:t>
            </a:r>
            <a:r>
              <a:rPr lang="en-US" b="1" dirty="0" smtClean="0">
                <a:solidFill>
                  <a:srgbClr val="C00000"/>
                </a:solidFill>
              </a:rPr>
              <a:t>  (no thin film model)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04329" y="4769983"/>
            <a:ext cx="3124200" cy="911662"/>
            <a:chOff x="5504329" y="4495800"/>
            <a:chExt cx="3124200" cy="911662"/>
          </a:xfrm>
        </p:grpSpPr>
        <p:sp>
          <p:nvSpPr>
            <p:cNvPr id="5" name="TextBox 4"/>
            <p:cNvSpPr txBox="1"/>
            <p:nvPr/>
          </p:nvSpPr>
          <p:spPr>
            <a:xfrm>
              <a:off x="5504329" y="4495800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NSTX-U Discharges Following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Boronization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91200" y="5025607"/>
              <a:ext cx="593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B5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93808" y="5038130"/>
              <a:ext cx="593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B8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9000" y="5038130"/>
              <a:ext cx="593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B9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33765" y="5038130"/>
              <a:ext cx="694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B10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6493808" y="5142474"/>
              <a:ext cx="106553" cy="126234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5782400" y="5151838"/>
              <a:ext cx="116870" cy="116870"/>
            </a:xfrm>
            <a:prstGeom prst="diamond">
              <a:avLst/>
            </a:prstGeom>
            <a:solidFill>
              <a:srgbClr val="00B0F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28606" y="5161608"/>
              <a:ext cx="122375" cy="122375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7162800" y="5134927"/>
              <a:ext cx="152400" cy="172144"/>
            </a:xfrm>
            <a:prstGeom prst="triangle">
              <a:avLst/>
            </a:prstGeom>
            <a:solidFill>
              <a:srgbClr val="00B0F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6829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17" y="991254"/>
            <a:ext cx="4583883" cy="281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599"/>
            <a:ext cx="4584950" cy="281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962400"/>
            <a:ext cx="8991600" cy="2514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Thin film model brings </a:t>
            </a:r>
            <a:r>
              <a:rPr lang="en-US" sz="2000" dirty="0" err="1" smtClean="0"/>
              <a:t>WallDYN</a:t>
            </a:r>
            <a:r>
              <a:rPr lang="en-US" sz="2000" dirty="0" smtClean="0"/>
              <a:t> into good agreement with experimental oxygen emission trends following full </a:t>
            </a:r>
            <a:r>
              <a:rPr lang="en-US" sz="2000" dirty="0" err="1" smtClean="0"/>
              <a:t>boronizations</a:t>
            </a:r>
            <a:endParaRPr lang="en-US" sz="2000" dirty="0" smtClean="0"/>
          </a:p>
          <a:p>
            <a:r>
              <a:rPr lang="en-US" sz="2000" dirty="0" smtClean="0"/>
              <a:t>No experimental trend in carbon emission following </a:t>
            </a:r>
            <a:r>
              <a:rPr lang="en-US" sz="2000" dirty="0" err="1" smtClean="0"/>
              <a:t>boronization</a:t>
            </a:r>
            <a:endParaRPr lang="en-US" sz="2000" dirty="0" smtClean="0"/>
          </a:p>
          <a:p>
            <a:pPr lvl="1"/>
            <a:r>
              <a:rPr lang="en-US" sz="1600" dirty="0" smtClean="0"/>
              <a:t>Good agreement with both </a:t>
            </a:r>
            <a:r>
              <a:rPr lang="en-US" sz="1600" dirty="0" err="1" smtClean="0"/>
              <a:t>WallDYN</a:t>
            </a:r>
            <a:r>
              <a:rPr lang="en-US" sz="1600" dirty="0" smtClean="0"/>
              <a:t> models</a:t>
            </a:r>
          </a:p>
          <a:p>
            <a:r>
              <a:rPr lang="en-US" sz="2000" dirty="0"/>
              <a:t>No experimental trend in </a:t>
            </a:r>
            <a:r>
              <a:rPr lang="en-US" sz="2000" dirty="0" smtClean="0"/>
              <a:t>boron emission </a:t>
            </a:r>
            <a:r>
              <a:rPr lang="en-US" sz="2000" dirty="0"/>
              <a:t>following </a:t>
            </a:r>
            <a:r>
              <a:rPr lang="en-US" sz="2000" dirty="0" err="1" smtClean="0"/>
              <a:t>boronization</a:t>
            </a:r>
            <a:endParaRPr lang="en-US" sz="2000" dirty="0"/>
          </a:p>
          <a:p>
            <a:pPr lvl="1"/>
            <a:r>
              <a:rPr lang="en-US" sz="1600" dirty="0" smtClean="0"/>
              <a:t>Poor agreement with both </a:t>
            </a:r>
            <a:r>
              <a:rPr lang="en-US" sz="1600" dirty="0" err="1" smtClean="0"/>
              <a:t>WallDYN</a:t>
            </a:r>
            <a:r>
              <a:rPr lang="en-US" sz="1600" dirty="0" smtClean="0"/>
              <a:t> models</a:t>
            </a:r>
          </a:p>
          <a:p>
            <a:pPr lvl="1"/>
            <a:r>
              <a:rPr lang="en-US" sz="1600" dirty="0" smtClean="0"/>
              <a:t>Reason for continued disagreement is under investigation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Results: agreement with BII, CII emission trends slightly improved with thin film model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0976" y="1371600"/>
            <a:ext cx="990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BII/D-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391309"/>
            <a:ext cx="990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CII/D-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1403626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7030A0"/>
                </a:solidFill>
              </a:rPr>
              <a:t>WallDYN</a:t>
            </a:r>
            <a:r>
              <a:rPr lang="en-US" sz="1400" b="1" dirty="0" smtClean="0">
                <a:solidFill>
                  <a:srgbClr val="7030A0"/>
                </a:solidFill>
              </a:rPr>
              <a:t> (thin film model, full </a:t>
            </a:r>
            <a:r>
              <a:rPr lang="en-US" sz="1400" b="1" dirty="0" err="1" smtClean="0">
                <a:solidFill>
                  <a:srgbClr val="7030A0"/>
                </a:solidFill>
              </a:rPr>
              <a:t>boronization</a:t>
            </a:r>
            <a:r>
              <a:rPr lang="en-US" sz="1400" b="1" dirty="0" smtClean="0">
                <a:solidFill>
                  <a:srgbClr val="7030A0"/>
                </a:solidFill>
              </a:rPr>
              <a:t>)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2541" y="141265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WallDYN</a:t>
            </a:r>
            <a:r>
              <a:rPr lang="en-US" sz="1400" b="1" dirty="0" smtClean="0">
                <a:solidFill>
                  <a:srgbClr val="C00000"/>
                </a:solidFill>
              </a:rPr>
              <a:t> (no thin film model)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3716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7030A0"/>
                </a:solidFill>
              </a:rPr>
              <a:t>WallDYN</a:t>
            </a:r>
            <a:r>
              <a:rPr lang="en-US" sz="1400" b="1" dirty="0" smtClean="0">
                <a:solidFill>
                  <a:srgbClr val="7030A0"/>
                </a:solidFill>
              </a:rPr>
              <a:t> (thin film model, full </a:t>
            </a:r>
            <a:r>
              <a:rPr lang="en-US" sz="1400" b="1" dirty="0" err="1" smtClean="0">
                <a:solidFill>
                  <a:srgbClr val="7030A0"/>
                </a:solidFill>
              </a:rPr>
              <a:t>boronization</a:t>
            </a:r>
            <a:r>
              <a:rPr lang="en-US" sz="1400" b="1" dirty="0" smtClean="0">
                <a:solidFill>
                  <a:srgbClr val="7030A0"/>
                </a:solidFill>
              </a:rPr>
              <a:t>)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0541" y="1380625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WallDYN</a:t>
            </a:r>
            <a:r>
              <a:rPr lang="en-US" sz="1400" b="1" dirty="0" smtClean="0">
                <a:solidFill>
                  <a:srgbClr val="C00000"/>
                </a:solidFill>
              </a:rPr>
              <a:t> (no thin film model)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576" y="2819400"/>
            <a:ext cx="2173288" cy="72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7" y="3052679"/>
            <a:ext cx="3733800" cy="48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47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9084" y="1120588"/>
            <a:ext cx="4419600" cy="53721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Thin film </a:t>
            </a:r>
            <a:r>
              <a:rPr lang="en-US" sz="2000" dirty="0" err="1" smtClean="0"/>
              <a:t>WallDYN</a:t>
            </a:r>
            <a:r>
              <a:rPr lang="en-US" sz="2000" dirty="0" smtClean="0"/>
              <a:t> model capable of differentiating between full and mini </a:t>
            </a:r>
            <a:r>
              <a:rPr lang="en-US" sz="2000" dirty="0" err="1" smtClean="0"/>
              <a:t>boronizations</a:t>
            </a:r>
            <a:endParaRPr lang="en-US" sz="2000" dirty="0" smtClean="0"/>
          </a:p>
          <a:p>
            <a:pPr lvl="1"/>
            <a:r>
              <a:rPr lang="en-US" sz="1600" dirty="0" smtClean="0"/>
              <a:t>Captures faster rise in impurity influx following mini </a:t>
            </a:r>
            <a:r>
              <a:rPr lang="en-US" sz="1600" dirty="0" err="1" smtClean="0"/>
              <a:t>boronization</a:t>
            </a:r>
            <a:endParaRPr lang="en-US" sz="1600" dirty="0" smtClean="0"/>
          </a:p>
          <a:p>
            <a:endParaRPr lang="en-US" sz="2000" dirty="0"/>
          </a:p>
          <a:p>
            <a:r>
              <a:rPr lang="en-US" sz="2000" dirty="0" smtClean="0"/>
              <a:t>Both model and experiment show degradation of mini </a:t>
            </a:r>
            <a:r>
              <a:rPr lang="en-US" sz="2000" dirty="0" err="1" smtClean="0"/>
              <a:t>boronization</a:t>
            </a:r>
            <a:r>
              <a:rPr lang="en-US" sz="2000" dirty="0" smtClean="0"/>
              <a:t> coating on time scale of ~ 1 run day (15 sec plasma exposure)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For mini </a:t>
            </a:r>
            <a:r>
              <a:rPr lang="en-US" sz="2000" dirty="0" err="1" smtClean="0"/>
              <a:t>boronization</a:t>
            </a:r>
            <a:r>
              <a:rPr lang="en-US" sz="2000" dirty="0" smtClean="0"/>
              <a:t>, thin film </a:t>
            </a:r>
            <a:r>
              <a:rPr lang="en-US" sz="2000" dirty="0" err="1" smtClean="0"/>
              <a:t>WallDYN</a:t>
            </a:r>
            <a:r>
              <a:rPr lang="en-US" sz="2000" dirty="0" smtClean="0"/>
              <a:t> model is nearly identical to old </a:t>
            </a:r>
            <a:r>
              <a:rPr lang="en-US" sz="2000" dirty="0" err="1" smtClean="0"/>
              <a:t>WallDYN</a:t>
            </a:r>
            <a:r>
              <a:rPr lang="en-US" sz="2000" dirty="0" smtClean="0"/>
              <a:t> model</a:t>
            </a:r>
          </a:p>
          <a:p>
            <a:pPr lvl="1"/>
            <a:r>
              <a:rPr lang="en-US" sz="1600" dirty="0" smtClean="0"/>
              <a:t>Makes sense, because boron film applied to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(~30 A) is thinner than reaction layer (ion penetration depth ≈ 40 A)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Results: agreement with mini </a:t>
            </a:r>
            <a:r>
              <a:rPr lang="en-US" sz="3200" dirty="0" err="1" smtClean="0"/>
              <a:t>boronization</a:t>
            </a:r>
            <a:r>
              <a:rPr lang="en-US" sz="3200" dirty="0" smtClean="0"/>
              <a:t> emission trends similar with either model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143000"/>
            <a:ext cx="456115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20574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7030A0"/>
                </a:solidFill>
              </a:rPr>
              <a:t>WallDYN</a:t>
            </a:r>
            <a:r>
              <a:rPr lang="en-US" sz="1400" b="1" dirty="0" smtClean="0">
                <a:solidFill>
                  <a:srgbClr val="7030A0"/>
                </a:solidFill>
              </a:rPr>
              <a:t> (thin film model, mini </a:t>
            </a:r>
            <a:r>
              <a:rPr lang="en-US" sz="1400" b="1" dirty="0" err="1" smtClean="0">
                <a:solidFill>
                  <a:srgbClr val="7030A0"/>
                </a:solidFill>
              </a:rPr>
              <a:t>boronization</a:t>
            </a:r>
            <a:r>
              <a:rPr lang="en-US" sz="1400" b="1" dirty="0" smtClean="0">
                <a:solidFill>
                  <a:srgbClr val="7030A0"/>
                </a:solidFill>
              </a:rPr>
              <a:t>)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023" y="2743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WallDYN</a:t>
            </a:r>
            <a:r>
              <a:rPr lang="en-US" sz="1400" b="1" dirty="0" smtClean="0">
                <a:solidFill>
                  <a:srgbClr val="C00000"/>
                </a:solidFill>
              </a:rPr>
              <a:t> (no thin film model)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7907" y="2122822"/>
            <a:ext cx="990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OII/D-</a:t>
            </a:r>
            <a:r>
              <a:rPr lang="el-GR" dirty="0" smtClean="0"/>
              <a:t>γ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64850"/>
            <a:ext cx="2082347" cy="108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51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1011674"/>
            <a:ext cx="4890284" cy="333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" b="3685"/>
          <a:stretch/>
        </p:blipFill>
        <p:spPr bwMode="auto">
          <a:xfrm>
            <a:off x="0" y="3581400"/>
            <a:ext cx="489901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7482" y="1219200"/>
            <a:ext cx="4110318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Both </a:t>
            </a:r>
            <a:r>
              <a:rPr lang="en-US" sz="2000" dirty="0" err="1" smtClean="0"/>
              <a:t>WallDYN</a:t>
            </a:r>
            <a:r>
              <a:rPr lang="en-US" sz="2000" dirty="0" smtClean="0"/>
              <a:t> models underestimate the rise in oxygen surface composition observed in MAPP</a:t>
            </a:r>
          </a:p>
          <a:p>
            <a:r>
              <a:rPr lang="en-US" sz="2000" dirty="0" smtClean="0"/>
              <a:t>Surface boron agreement inconclusive</a:t>
            </a:r>
          </a:p>
          <a:p>
            <a:endParaRPr lang="en-US" sz="2000" dirty="0"/>
          </a:p>
          <a:p>
            <a:r>
              <a:rPr lang="en-US" sz="2000" dirty="0" smtClean="0"/>
              <a:t>Models do not take into account chemical state of surface</a:t>
            </a:r>
          </a:p>
          <a:p>
            <a:pPr lvl="1"/>
            <a:r>
              <a:rPr lang="en-US" sz="1600" dirty="0" smtClean="0"/>
              <a:t>e.g. B-O vs. B-B vs. B-C bonds</a:t>
            </a:r>
          </a:p>
          <a:p>
            <a:pPr lvl="1"/>
            <a:r>
              <a:rPr lang="en-US" sz="1600" dirty="0" smtClean="0"/>
              <a:t>May be important!</a:t>
            </a:r>
          </a:p>
          <a:p>
            <a:pPr marL="228600" lvl="1" indent="0">
              <a:buNone/>
            </a:pPr>
            <a:endParaRPr lang="en-US" sz="1600" i="1" dirty="0" smtClean="0"/>
          </a:p>
          <a:p>
            <a:pPr marL="228600" lvl="1" indent="0">
              <a:buNone/>
            </a:pPr>
            <a:r>
              <a:rPr lang="en-US" sz="1600" i="1" dirty="0" smtClean="0"/>
              <a:t>For more B/C/O surface discussion see:</a:t>
            </a:r>
          </a:p>
          <a:p>
            <a:pPr marL="228600" lvl="1" indent="0">
              <a:buNone/>
            </a:pPr>
            <a:r>
              <a:rPr lang="en-US" sz="1600" i="1" dirty="0" smtClean="0"/>
              <a:t>       F. Bedoya JO4.10 Tue PM</a:t>
            </a:r>
          </a:p>
          <a:p>
            <a:pPr marL="228600" lvl="1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  H. </a:t>
            </a:r>
            <a:r>
              <a:rPr lang="en-US" sz="1600" i="1" dirty="0" err="1" smtClean="0"/>
              <a:t>Schamis</a:t>
            </a:r>
            <a:r>
              <a:rPr lang="en-US" sz="1600" i="1" dirty="0" smtClean="0"/>
              <a:t> PP11.57 Wed PM</a:t>
            </a:r>
            <a:endParaRPr lang="en-US" sz="16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Results: surface concentration evolution during simulations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173506" y="2733821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7030A0"/>
                </a:solidFill>
              </a:rPr>
              <a:t>WallDYN</a:t>
            </a:r>
            <a:r>
              <a:rPr lang="en-US" sz="1400" b="1" dirty="0" smtClean="0">
                <a:solidFill>
                  <a:srgbClr val="7030A0"/>
                </a:solidFill>
              </a:rPr>
              <a:t> (thin film model, full </a:t>
            </a:r>
            <a:r>
              <a:rPr lang="en-US" sz="1400" b="1" dirty="0" err="1" smtClean="0">
                <a:solidFill>
                  <a:srgbClr val="7030A0"/>
                </a:solidFill>
              </a:rPr>
              <a:t>boronization</a:t>
            </a:r>
            <a:r>
              <a:rPr lang="en-US" sz="1400" b="1" dirty="0" smtClean="0">
                <a:solidFill>
                  <a:srgbClr val="7030A0"/>
                </a:solidFill>
              </a:rPr>
              <a:t>)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5576" y="221140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WallDYN</a:t>
            </a:r>
            <a:r>
              <a:rPr lang="en-US" sz="1400" b="1" dirty="0" smtClean="0">
                <a:solidFill>
                  <a:srgbClr val="C00000"/>
                </a:solidFill>
              </a:rPr>
              <a:t> (no thin film model)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109815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MAPP measurements following </a:t>
            </a:r>
            <a:r>
              <a:rPr lang="en-US" sz="1200" b="1" dirty="0" err="1" smtClean="0">
                <a:solidFill>
                  <a:srgbClr val="0070C0"/>
                </a:solidFill>
              </a:rPr>
              <a:t>boronization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4245" y="360194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MAPP measurements following </a:t>
            </a:r>
            <a:r>
              <a:rPr lang="en-US" sz="1200" b="1" dirty="0" err="1" smtClean="0">
                <a:solidFill>
                  <a:srgbClr val="0070C0"/>
                </a:solidFill>
              </a:rPr>
              <a:t>boronization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5576" y="537719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WallDYN</a:t>
            </a:r>
            <a:r>
              <a:rPr lang="en-US" sz="1400" b="1" dirty="0" smtClean="0">
                <a:solidFill>
                  <a:srgbClr val="C00000"/>
                </a:solidFill>
              </a:rPr>
              <a:t> (no thin film model)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5576" y="4650635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7030A0"/>
                </a:solidFill>
              </a:rPr>
              <a:t>WallDYN</a:t>
            </a:r>
            <a:r>
              <a:rPr lang="en-US" sz="1400" b="1" dirty="0" smtClean="0">
                <a:solidFill>
                  <a:srgbClr val="7030A0"/>
                </a:solidFill>
              </a:rPr>
              <a:t> (thin film model, full </a:t>
            </a:r>
            <a:r>
              <a:rPr lang="en-US" sz="1400" b="1" dirty="0" err="1" smtClean="0">
                <a:solidFill>
                  <a:srgbClr val="7030A0"/>
                </a:solidFill>
              </a:rPr>
              <a:t>boronization</a:t>
            </a:r>
            <a:r>
              <a:rPr lang="en-US" sz="1400" b="1" dirty="0" smtClean="0">
                <a:solidFill>
                  <a:srgbClr val="7030A0"/>
                </a:solidFill>
              </a:rPr>
              <a:t>)</a:t>
            </a:r>
            <a:endParaRPr lang="en-US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30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144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Mini </a:t>
            </a:r>
            <a:r>
              <a:rPr lang="en-US" sz="2000" dirty="0" err="1" smtClean="0"/>
              <a:t>Boronization</a:t>
            </a:r>
            <a:r>
              <a:rPr lang="en-US" sz="2000" dirty="0" smtClean="0"/>
              <a:t> #12: 11 consecutive L-Mode fiducial discharges</a:t>
            </a:r>
          </a:p>
          <a:p>
            <a:pPr lvl="1"/>
            <a:r>
              <a:rPr lang="en-US" sz="1600" dirty="0" smtClean="0"/>
              <a:t>Limited Langmuir probe data available for late-campaign L-Mode fiducial</a:t>
            </a:r>
          </a:p>
          <a:p>
            <a:pPr lvl="1"/>
            <a:r>
              <a:rPr lang="en-US" sz="1600" dirty="0" smtClean="0"/>
              <a:t>Direct comparison is possible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Closer look: No evolution observed after exposure to L-Mode fiducial only</a:t>
            </a:r>
            <a:endParaRPr lang="en-US" sz="32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34471" y="1981200"/>
            <a:ext cx="411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No oxygen impurity emission evolution is observed over the course of the run day</a:t>
            </a:r>
          </a:p>
          <a:p>
            <a:pPr lvl="1"/>
            <a:r>
              <a:rPr lang="en-US" sz="1600" dirty="0" smtClean="0"/>
              <a:t>MAPP also shows similar surface oxygen concentration before + after</a:t>
            </a:r>
            <a:endParaRPr lang="en-US" sz="2000" dirty="0" smtClean="0"/>
          </a:p>
          <a:p>
            <a:r>
              <a:rPr lang="en-US" sz="2000" dirty="0" smtClean="0"/>
              <a:t>Model reproduces general trend after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discharge</a:t>
            </a:r>
          </a:p>
          <a:p>
            <a:pPr lvl="1"/>
            <a:r>
              <a:rPr lang="en-US" sz="1600" dirty="0" smtClean="0"/>
              <a:t>OII/D-</a:t>
            </a:r>
            <a:r>
              <a:rPr lang="el-GR" sz="1600" dirty="0" smtClean="0"/>
              <a:t>γ</a:t>
            </a:r>
            <a:r>
              <a:rPr lang="en-US" sz="1600" dirty="0" smtClean="0"/>
              <a:t> magnitude low</a:t>
            </a:r>
          </a:p>
          <a:p>
            <a:pPr marL="228600" lvl="1" indent="0">
              <a:buNone/>
            </a:pPr>
            <a:endParaRPr lang="en-US" sz="1600" dirty="0"/>
          </a:p>
          <a:p>
            <a:endParaRPr lang="en-US" sz="2000" dirty="0"/>
          </a:p>
          <a:p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47918" y="4495800"/>
            <a:ext cx="436132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Highly likely that </a:t>
            </a:r>
            <a:r>
              <a:rPr lang="en-US" sz="2000" dirty="0" err="1" smtClean="0"/>
              <a:t>WallDYN</a:t>
            </a:r>
            <a:r>
              <a:rPr lang="en-US" sz="2000" dirty="0" smtClean="0"/>
              <a:t> L-Mode fiducial model does not fully capture evolution driven by higher-power general purpose L-Modes</a:t>
            </a:r>
          </a:p>
          <a:p>
            <a:pPr lvl="1"/>
            <a:r>
              <a:rPr lang="en-US" sz="1600" dirty="0" smtClean="0"/>
              <a:t>Not enough H-Modes in campaign to explain general OII evolution otherwise</a:t>
            </a:r>
            <a:endParaRPr lang="en-US" sz="1600" dirty="0"/>
          </a:p>
          <a:p>
            <a:endParaRPr lang="en-US" sz="1600" dirty="0" smtClean="0"/>
          </a:p>
          <a:p>
            <a:pPr lvl="1"/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11" y="1905000"/>
            <a:ext cx="4875689" cy="245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60576" y="2362200"/>
            <a:ext cx="990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OII/D-</a:t>
            </a:r>
            <a:r>
              <a:rPr lang="el-GR" dirty="0" smtClean="0"/>
              <a:t>γ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22694"/>
            <a:ext cx="2708928" cy="199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37402" y="3313211"/>
            <a:ext cx="2978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7030A0"/>
                </a:solidFill>
              </a:rPr>
              <a:t>WallDYN</a:t>
            </a:r>
            <a:r>
              <a:rPr lang="en-US" sz="1400" dirty="0" smtClean="0">
                <a:solidFill>
                  <a:srgbClr val="7030A0"/>
                </a:solidFill>
              </a:rPr>
              <a:t> Mini B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(L-Mode fiducial)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2350532"/>
            <a:ext cx="1963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2060"/>
                </a:solidFill>
              </a:rPr>
              <a:t>Shots after Mini B #12</a:t>
            </a:r>
          </a:p>
          <a:p>
            <a:pPr algn="r"/>
            <a:r>
              <a:rPr lang="en-US" sz="1400" dirty="0" smtClean="0">
                <a:solidFill>
                  <a:srgbClr val="002060"/>
                </a:solidFill>
              </a:rPr>
              <a:t>(L-Mode fiducial)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61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28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59" y="5777218"/>
            <a:ext cx="9031942" cy="609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Uniformity of boron coatings is controlled by properties of He glow discharge and the number of anodes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Effect of more uniform boron coverage on oxygen evolution (</a:t>
            </a:r>
            <a:r>
              <a:rPr lang="en-US" sz="3200" i="1" dirty="0" smtClean="0"/>
              <a:t>aka more GDC electrodes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1066800"/>
            <a:ext cx="7632700" cy="470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97824" y="1752600"/>
            <a:ext cx="239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WallDYN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(“Realistic” coverage: 62-227 A)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7824" y="2675930"/>
            <a:ext cx="2317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WallDYN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(Uniform 104 A, same # B atoms as “Realistic”)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7130" y="3876259"/>
            <a:ext cx="2344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WallDYN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(Uniform 522 A, all B atoms in 9.0 g </a:t>
            </a:r>
            <a:r>
              <a:rPr lang="en-US" b="1" dirty="0" err="1" smtClean="0">
                <a:solidFill>
                  <a:srgbClr val="FFC000"/>
                </a:solidFill>
              </a:rPr>
              <a:t>dTMB</a:t>
            </a:r>
            <a:r>
              <a:rPr lang="en-US" b="1" dirty="0" smtClean="0">
                <a:solidFill>
                  <a:srgbClr val="FFC000"/>
                </a:solidFill>
              </a:rPr>
              <a:t> utilized)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29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791200"/>
            <a:ext cx="8153400" cy="685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Bulk oxygen content is typically controlled by pre-campaign conditioning (</a:t>
            </a:r>
            <a:r>
              <a:rPr lang="en-US" sz="2000" dirty="0" err="1" smtClean="0"/>
              <a:t>bakeout</a:t>
            </a:r>
            <a:r>
              <a:rPr lang="en-US" sz="2000" dirty="0" smtClean="0"/>
              <a:t>, etc.)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Effect of lower bulk oxygen concentration on oxygen evolution (</a:t>
            </a:r>
            <a:r>
              <a:rPr lang="en-US" sz="3200" i="1" dirty="0" smtClean="0"/>
              <a:t>aka better </a:t>
            </a:r>
            <a:r>
              <a:rPr lang="en-US" sz="3200" i="1" dirty="0" err="1" smtClean="0"/>
              <a:t>bakeout</a:t>
            </a:r>
            <a:r>
              <a:rPr lang="en-US" sz="3200" dirty="0"/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" y="1066800"/>
            <a:ext cx="7560982" cy="466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213359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WallDYN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(Bulk 20% O)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3505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WallDYN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(Bulk 10% O)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91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integrated material migration model </a:t>
            </a:r>
            <a:r>
              <a:rPr lang="en-US" sz="2000" dirty="0" err="1" smtClean="0"/>
              <a:t>WallDYN</a:t>
            </a:r>
            <a:r>
              <a:rPr lang="en-US" sz="2000" dirty="0" smtClean="0"/>
              <a:t> has been improved through comparison to NSTX-U experimental data</a:t>
            </a:r>
          </a:p>
          <a:p>
            <a:pPr lvl="1"/>
            <a:r>
              <a:rPr lang="en-US" sz="1600" dirty="0" err="1" smtClean="0"/>
              <a:t>WallDYN</a:t>
            </a:r>
            <a:r>
              <a:rPr lang="en-US" sz="1600" dirty="0" smtClean="0"/>
              <a:t> surface model modified to incorporate finite thin films, as used in wall conditioning</a:t>
            </a:r>
          </a:p>
          <a:p>
            <a:pPr lvl="1"/>
            <a:r>
              <a:rPr lang="en-US" sz="1600" dirty="0" smtClean="0"/>
              <a:t>Model reproduces impurity emission trends observed following </a:t>
            </a:r>
            <a:r>
              <a:rPr lang="en-US" sz="1600" dirty="0" err="1" smtClean="0"/>
              <a:t>boronization</a:t>
            </a:r>
            <a:r>
              <a:rPr lang="en-US" sz="1600" dirty="0" smtClean="0"/>
              <a:t> in NSTX-U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 err="1" smtClean="0"/>
              <a:t>Boronization</a:t>
            </a:r>
            <a:r>
              <a:rPr lang="en-US" sz="1400" dirty="0" smtClean="0"/>
              <a:t> suppresses OII emission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 smtClean="0"/>
              <a:t>OII emission increases with plasma exposure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 smtClean="0"/>
              <a:t>OII emission increases faster following a mini </a:t>
            </a:r>
            <a:r>
              <a:rPr lang="en-US" sz="1400" dirty="0" err="1" smtClean="0"/>
              <a:t>boronization</a:t>
            </a:r>
            <a:endParaRPr lang="en-US" sz="1600" dirty="0" smtClean="0"/>
          </a:p>
          <a:p>
            <a:pPr lvl="1"/>
            <a:r>
              <a:rPr lang="en-US" sz="1600" dirty="0" smtClean="0"/>
              <a:t>Model qualitatively reproduces surface composition evolution observed with MAPP</a:t>
            </a:r>
          </a:p>
          <a:p>
            <a:pPr lvl="1"/>
            <a:r>
              <a:rPr lang="en-US" sz="1600" dirty="0" smtClean="0"/>
              <a:t>New multi-layer surface model improves agreement with </a:t>
            </a:r>
            <a:r>
              <a:rPr lang="en-US" sz="1600" dirty="0" err="1" smtClean="0"/>
              <a:t>measurables</a:t>
            </a:r>
            <a:endParaRPr lang="en-US" sz="1600" dirty="0" smtClean="0"/>
          </a:p>
          <a:p>
            <a:endParaRPr lang="en-US" sz="2000" dirty="0"/>
          </a:p>
          <a:p>
            <a:r>
              <a:rPr lang="en-US" sz="2000" dirty="0" smtClean="0"/>
              <a:t>Future work: Full-scale model validation</a:t>
            </a:r>
          </a:p>
          <a:p>
            <a:pPr lvl="1"/>
            <a:r>
              <a:rPr lang="en-US" sz="1600" dirty="0" smtClean="0"/>
              <a:t>Requires repeatable research-grade plasma scenario</a:t>
            </a:r>
          </a:p>
          <a:p>
            <a:pPr lvl="1"/>
            <a:r>
              <a:rPr lang="en-US" sz="1600" dirty="0" smtClean="0"/>
              <a:t>Requires absolutely-calibrated spectroscopic diagnostics</a:t>
            </a:r>
          </a:p>
          <a:p>
            <a:pPr lvl="1"/>
            <a:r>
              <a:rPr lang="en-US" sz="1600" dirty="0" smtClean="0"/>
              <a:t>Requires well-constrained SOL plasma reconstruction</a:t>
            </a:r>
          </a:p>
          <a:p>
            <a:pPr lvl="2"/>
            <a:r>
              <a:rPr lang="en-US" sz="1600" dirty="0" smtClean="0"/>
              <a:t>Independent plasma flow diagnostic highly desirable</a:t>
            </a:r>
          </a:p>
          <a:p>
            <a:pPr lvl="1"/>
            <a:r>
              <a:rPr lang="en-US" sz="1600" dirty="0" smtClean="0"/>
              <a:t>Requires independent validation of mixed-material sputtering model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81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Notable area for model improvement: High-fidelity low-energy sputtering yields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136" b="10923"/>
          <a:stretch/>
        </p:blipFill>
        <p:spPr>
          <a:xfrm>
            <a:off x="152400" y="1066801"/>
            <a:ext cx="4374213" cy="2590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834"/>
          <a:stretch/>
        </p:blipFill>
        <p:spPr>
          <a:xfrm>
            <a:off x="152399" y="3657600"/>
            <a:ext cx="4374213" cy="2998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973"/>
          <a:stretch/>
        </p:blipFill>
        <p:spPr>
          <a:xfrm>
            <a:off x="4815175" y="990601"/>
            <a:ext cx="4298012" cy="2971800"/>
          </a:xfrm>
          <a:prstGeom prst="rect">
            <a:avLst/>
          </a:prstGeom>
        </p:spPr>
      </p:pic>
      <p:sp>
        <p:nvSpPr>
          <p:cNvPr id="7" name="Content Placeholder 18"/>
          <p:cNvSpPr txBox="1">
            <a:spLocks noGrp="1"/>
          </p:cNvSpPr>
          <p:nvPr>
            <p:ph idx="1"/>
          </p:nvPr>
        </p:nvSpPr>
        <p:spPr>
          <a:xfrm>
            <a:off x="4343400" y="3916499"/>
            <a:ext cx="480060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u="sng" dirty="0" err="1" smtClean="0"/>
              <a:t>WallDYN</a:t>
            </a:r>
            <a:r>
              <a:rPr lang="en-US" sz="2000" u="sng" dirty="0" smtClean="0"/>
              <a:t>/TRIM vs. Molecular Dynamics</a:t>
            </a:r>
          </a:p>
          <a:p>
            <a:pPr marL="0" indent="0" algn="ctr">
              <a:buNone/>
            </a:pPr>
            <a:r>
              <a:rPr lang="en-US" sz="2000" dirty="0" smtClean="0"/>
              <a:t>D -&gt; 60%C, 20%B, 20%O at normal incidence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336699"/>
                </a:solidFill>
              </a:rPr>
              <a:t>MD: [J. Dominguez-Gutierrez JAP 2017]</a:t>
            </a:r>
            <a:endParaRPr lang="en-US" sz="1800" dirty="0">
              <a:solidFill>
                <a:srgbClr val="336699"/>
              </a:solidFill>
            </a:endParaRPr>
          </a:p>
        </p:txBody>
      </p:sp>
      <p:sp>
        <p:nvSpPr>
          <p:cNvPr id="8" name="Content Placeholder 18"/>
          <p:cNvSpPr txBox="1">
            <a:spLocks/>
          </p:cNvSpPr>
          <p:nvPr/>
        </p:nvSpPr>
        <p:spPr bwMode="auto">
          <a:xfrm>
            <a:off x="4953000" y="5280213"/>
            <a:ext cx="419100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Y_C well fit when including flux-dependent chem. erosion model</a:t>
            </a:r>
          </a:p>
          <a:p>
            <a:r>
              <a:rPr lang="en-US" sz="1800" dirty="0" smtClean="0"/>
              <a:t>Y_O much higher than model</a:t>
            </a:r>
          </a:p>
          <a:p>
            <a:r>
              <a:rPr lang="en-US" sz="1800" dirty="0" smtClean="0"/>
              <a:t>Y_B much lower than model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65191" y="3003677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</a:t>
            </a:r>
            <a:r>
              <a:rPr lang="el-GR" sz="1100" dirty="0" smtClean="0"/>
              <a:t>Φ</a:t>
            </a:r>
            <a:r>
              <a:rPr lang="en-US" sz="1100" dirty="0" smtClean="0"/>
              <a:t>=10</a:t>
            </a:r>
            <a:r>
              <a:rPr lang="en-US" sz="1100" baseline="30000" dirty="0" smtClean="0"/>
              <a:t>23</a:t>
            </a:r>
            <a:r>
              <a:rPr lang="en-US" sz="1100" dirty="0" smtClean="0"/>
              <a:t> /m</a:t>
            </a:r>
            <a:r>
              <a:rPr lang="en-US" sz="1100" baseline="30000" dirty="0" smtClean="0"/>
              <a:t>2</a:t>
            </a:r>
            <a:r>
              <a:rPr lang="en-US" sz="1100" dirty="0" smtClean="0"/>
              <a:t>s)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397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Plasma-wall system is highly coupled, but operates on a wide range of length (10</a:t>
            </a:r>
            <a:r>
              <a:rPr lang="en-US" sz="2200" baseline="30000" dirty="0" smtClean="0"/>
              <a:t>-10</a:t>
            </a:r>
            <a:r>
              <a:rPr lang="en-US" sz="2200" dirty="0" smtClean="0"/>
              <a:t>-10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m) and time (10</a:t>
            </a:r>
            <a:r>
              <a:rPr lang="en-US" sz="2200" baseline="30000" dirty="0" smtClean="0"/>
              <a:t>-9</a:t>
            </a:r>
            <a:r>
              <a:rPr lang="en-US" sz="2200" dirty="0" smtClean="0"/>
              <a:t>-10</a:t>
            </a:r>
            <a:r>
              <a:rPr lang="en-US" sz="2200" baseline="30000" dirty="0" smtClean="0"/>
              <a:t>4</a:t>
            </a:r>
            <a:r>
              <a:rPr lang="en-US" sz="2200" dirty="0" smtClean="0"/>
              <a:t> s) scales</a:t>
            </a:r>
            <a:endParaRPr lang="en-US" sz="2200" dirty="0"/>
          </a:p>
          <a:p>
            <a:r>
              <a:rPr lang="en-US" sz="2200" dirty="0" smtClean="0"/>
              <a:t>Integrated simulations must make use of one of two approaches:</a:t>
            </a:r>
          </a:p>
          <a:p>
            <a:pPr marL="0" indent="0">
              <a:buNone/>
            </a:pPr>
            <a:r>
              <a:rPr lang="en-US" sz="2200" dirty="0" smtClean="0"/>
              <a:t>                 1.  </a:t>
            </a:r>
            <a:r>
              <a:rPr lang="en-US" sz="2200" dirty="0" err="1" smtClean="0"/>
              <a:t>Exascale</a:t>
            </a:r>
            <a:r>
              <a:rPr lang="en-US" sz="2200" dirty="0" smtClean="0"/>
              <a:t> computing</a:t>
            </a:r>
          </a:p>
          <a:p>
            <a:pPr marL="0" indent="0">
              <a:buNone/>
            </a:pPr>
            <a:r>
              <a:rPr lang="en-US" sz="2200" dirty="0" smtClean="0"/>
              <a:t>                 2.  </a:t>
            </a:r>
            <a:r>
              <a:rPr lang="en-US" sz="2200" u="sng" dirty="0" smtClean="0"/>
              <a:t>Reduced models</a:t>
            </a:r>
            <a:r>
              <a:rPr lang="en-US" sz="2200" dirty="0" smtClean="0"/>
              <a:t>       </a:t>
            </a:r>
            <a:r>
              <a:rPr lang="en-US" sz="2200" dirty="0" smtClean="0">
                <a:sym typeface="Wingdings" panose="05000000000000000000" pitchFamily="2" charset="2"/>
              </a:rPr>
              <a:t> This work</a:t>
            </a:r>
            <a:endParaRPr lang="en-US" sz="2200" u="sng" dirty="0" smtClean="0"/>
          </a:p>
          <a:p>
            <a:pPr lvl="1"/>
            <a:r>
              <a:rPr lang="en-US" sz="1700" dirty="0" smtClean="0"/>
              <a:t>Caveat: Most reduced models have a large number of free parameters, which makes reaching ironclad conclusions difficult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err="1" smtClean="0"/>
              <a:t>WallDYN</a:t>
            </a:r>
            <a:r>
              <a:rPr lang="en-US" sz="2200" dirty="0" smtClean="0"/>
              <a:t> is a global integrated mixed-material reduced model that has shown great promise in high-Z devices (JET-ILW, AUG, ITER)</a:t>
            </a:r>
            <a:endParaRPr lang="en-US" sz="2200" dirty="0"/>
          </a:p>
          <a:p>
            <a:pPr marL="0" indent="0" algn="ctr">
              <a:buNone/>
            </a:pPr>
            <a:r>
              <a:rPr lang="en-US" sz="1700" dirty="0" smtClean="0">
                <a:solidFill>
                  <a:srgbClr val="336699"/>
                </a:solidFill>
              </a:rPr>
              <a:t>[K. </a:t>
            </a:r>
            <a:r>
              <a:rPr lang="en-US" sz="1700" dirty="0" err="1" smtClean="0">
                <a:solidFill>
                  <a:srgbClr val="336699"/>
                </a:solidFill>
              </a:rPr>
              <a:t>Schmid</a:t>
            </a:r>
            <a:r>
              <a:rPr lang="en-US" sz="1700" dirty="0" smtClean="0">
                <a:solidFill>
                  <a:srgbClr val="336699"/>
                </a:solidFill>
              </a:rPr>
              <a:t> JNM 2011], [K. </a:t>
            </a:r>
            <a:r>
              <a:rPr lang="en-US" sz="1700" dirty="0" err="1" smtClean="0">
                <a:solidFill>
                  <a:srgbClr val="336699"/>
                </a:solidFill>
              </a:rPr>
              <a:t>Schmid</a:t>
            </a:r>
            <a:r>
              <a:rPr lang="en-US" sz="1700" dirty="0" smtClean="0">
                <a:solidFill>
                  <a:srgbClr val="336699"/>
                </a:solidFill>
              </a:rPr>
              <a:t> NF 2015], [K. </a:t>
            </a:r>
            <a:r>
              <a:rPr lang="en-US" sz="1700" dirty="0" err="1" smtClean="0">
                <a:solidFill>
                  <a:srgbClr val="336699"/>
                </a:solidFill>
              </a:rPr>
              <a:t>Schmid</a:t>
            </a:r>
            <a:r>
              <a:rPr lang="en-US" sz="1700" dirty="0" smtClean="0">
                <a:solidFill>
                  <a:srgbClr val="336699"/>
                </a:solidFill>
              </a:rPr>
              <a:t> JNM 2015], [G. </a:t>
            </a:r>
            <a:r>
              <a:rPr lang="en-US" sz="1700" dirty="0" err="1" smtClean="0">
                <a:solidFill>
                  <a:srgbClr val="336699"/>
                </a:solidFill>
              </a:rPr>
              <a:t>Meisl</a:t>
            </a:r>
            <a:r>
              <a:rPr lang="en-US" sz="1700" dirty="0" smtClean="0">
                <a:solidFill>
                  <a:srgbClr val="336699"/>
                </a:solidFill>
              </a:rPr>
              <a:t> NF 2016]</a:t>
            </a:r>
          </a:p>
          <a:p>
            <a:pPr marL="0" indent="0">
              <a:buNone/>
            </a:pPr>
            <a:endParaRPr lang="en-US" sz="2200" dirty="0" smtClean="0">
              <a:solidFill>
                <a:srgbClr val="336699"/>
              </a:solidFill>
            </a:endParaRPr>
          </a:p>
          <a:p>
            <a:r>
              <a:rPr lang="en-US" sz="2200" dirty="0" smtClean="0"/>
              <a:t>Improvements have now been added to </a:t>
            </a:r>
            <a:r>
              <a:rPr lang="en-US" sz="2200" dirty="0" err="1" smtClean="0"/>
              <a:t>WallDYN</a:t>
            </a:r>
            <a:r>
              <a:rPr lang="en-US" sz="2200" dirty="0" smtClean="0"/>
              <a:t> that allow it to better capture the evolution of thin films used in wall conditioning</a:t>
            </a:r>
          </a:p>
          <a:p>
            <a:pPr lvl="1"/>
            <a:r>
              <a:rPr lang="en-US" sz="1700" dirty="0"/>
              <a:t>Wall conditioning and impurity control (especially oxygen) are persistent challenges for every device</a:t>
            </a:r>
          </a:p>
          <a:p>
            <a:pPr lvl="1"/>
            <a:r>
              <a:rPr lang="en-US" sz="1700" dirty="0"/>
              <a:t>Lower impurity influx means better plasma performance</a:t>
            </a:r>
          </a:p>
          <a:p>
            <a:pPr lvl="1"/>
            <a:r>
              <a:rPr lang="en-US" sz="1700" dirty="0"/>
              <a:t>Validated models can help optimize this process</a:t>
            </a:r>
          </a:p>
          <a:p>
            <a:pPr lvl="1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Plasma-wall interactions: </a:t>
            </a:r>
            <a:r>
              <a:rPr lang="en-US" sz="3200" smtClean="0"/>
              <a:t>a challenge </a:t>
            </a:r>
            <a:r>
              <a:rPr lang="en-US" sz="3200" dirty="0" smtClean="0"/>
              <a:t>for fusion that demands an integrated modeling approach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543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BORONIZATION IN NSTX-U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2895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NSTX-U conditioned with deuterated </a:t>
            </a:r>
            <a:r>
              <a:rPr lang="en-US" sz="2000" dirty="0" err="1" smtClean="0"/>
              <a:t>trimethylboron</a:t>
            </a:r>
            <a:r>
              <a:rPr lang="en-US" sz="2000" dirty="0" smtClean="0"/>
              <a:t> (</a:t>
            </a:r>
            <a:r>
              <a:rPr lang="en-US" sz="2000" dirty="0" err="1" smtClean="0"/>
              <a:t>dTMB</a:t>
            </a:r>
            <a:r>
              <a:rPr lang="en-US" sz="2000" dirty="0" smtClean="0"/>
              <a:t>) injected into dual-anode He GDC; leads to thin film formation on walls</a:t>
            </a:r>
          </a:p>
          <a:p>
            <a:pPr lvl="1"/>
            <a:r>
              <a:rPr lang="en-US" sz="1800" dirty="0" smtClean="0"/>
              <a:t>B(CD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)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: 17% boron by mass</a:t>
            </a:r>
          </a:p>
          <a:p>
            <a:pPr lvl="1"/>
            <a:r>
              <a:rPr lang="en-US" sz="1800" dirty="0" smtClean="0"/>
              <a:t>MAPP XPS measurement post-</a:t>
            </a:r>
            <a:r>
              <a:rPr lang="en-US" sz="1800" dirty="0" err="1" smtClean="0"/>
              <a:t>boronizations</a:t>
            </a:r>
            <a:r>
              <a:rPr lang="en-US" sz="1800" dirty="0" smtClean="0"/>
              <a:t>: 60%C / 35%B / 5%O</a:t>
            </a:r>
          </a:p>
          <a:p>
            <a:pPr lvl="1"/>
            <a:r>
              <a:rPr lang="en-US" sz="1800" dirty="0" smtClean="0"/>
              <a:t>“Full” </a:t>
            </a:r>
            <a:r>
              <a:rPr lang="en-US" sz="1800" dirty="0" err="1" smtClean="0"/>
              <a:t>boronization</a:t>
            </a:r>
            <a:r>
              <a:rPr lang="en-US" sz="1800" dirty="0" smtClean="0"/>
              <a:t>: 9.0g </a:t>
            </a:r>
            <a:r>
              <a:rPr lang="en-US" sz="1800" dirty="0" err="1" smtClean="0"/>
              <a:t>dTMB</a:t>
            </a:r>
            <a:r>
              <a:rPr lang="en-US" sz="1800" dirty="0" smtClean="0"/>
              <a:t>, ~weekly</a:t>
            </a:r>
          </a:p>
          <a:p>
            <a:pPr lvl="1"/>
            <a:r>
              <a:rPr lang="en-US" sz="1800" dirty="0" smtClean="0"/>
              <a:t>“Mini” </a:t>
            </a:r>
            <a:r>
              <a:rPr lang="en-US" sz="1800" dirty="0" err="1" smtClean="0"/>
              <a:t>boronization</a:t>
            </a:r>
            <a:r>
              <a:rPr lang="en-US" sz="1800" dirty="0" smtClean="0"/>
              <a:t>: 1.8g </a:t>
            </a:r>
            <a:r>
              <a:rPr lang="en-US" sz="1800" dirty="0" err="1" smtClean="0"/>
              <a:t>dTMB</a:t>
            </a:r>
            <a:r>
              <a:rPr lang="en-US" sz="1800" dirty="0" smtClean="0"/>
              <a:t>, ~nightly</a:t>
            </a:r>
          </a:p>
          <a:p>
            <a:r>
              <a:rPr lang="en-US" sz="2000" dirty="0" smtClean="0"/>
              <a:t>Deposition highly peaked near GDC electrodes, but is more uniform when using multiple electrodes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Boronization</a:t>
            </a:r>
            <a:r>
              <a:rPr lang="en-US" sz="3200" dirty="0" smtClean="0"/>
              <a:t> was used in NSTX-U to control impurity influx from the PFCs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7" y="5181600"/>
            <a:ext cx="1230705" cy="1222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1524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73" y="4048122"/>
            <a:ext cx="3022607" cy="2266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10169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One anode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76" y="5506624"/>
            <a:ext cx="98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Two anodes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438400" y="4457700"/>
            <a:ext cx="685800" cy="11438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438400" y="5334000"/>
            <a:ext cx="838200" cy="465012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59060" y="402681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C00000"/>
                </a:solidFill>
              </a:rPr>
              <a:t>QMB data</a:t>
            </a:r>
            <a:endParaRPr lang="en-US" sz="11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14" y="4499679"/>
            <a:ext cx="2524163" cy="197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34554" y="387158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Comparable to 1 vs 2 anode JET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7592165" y="5315441"/>
            <a:ext cx="2561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[</a:t>
            </a:r>
            <a:r>
              <a:rPr lang="en-US" sz="1600" dirty="0" err="1" smtClean="0"/>
              <a:t>Kogut</a:t>
            </a:r>
            <a:r>
              <a:rPr lang="en-US" sz="1600" dirty="0" smtClean="0"/>
              <a:t> PPCF 2015]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6096000" y="3886200"/>
            <a:ext cx="3048000" cy="2667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12276" y="3977086"/>
            <a:ext cx="2514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Per-anode deposition probability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600" y="4392856"/>
            <a:ext cx="1412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8000"/>
                </a:solidFill>
              </a:rPr>
              <a:t>Multiple electrodes reduces size of high-deposition anode glow region</a:t>
            </a:r>
            <a:endParaRPr lang="en-US" sz="11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7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5300960"/>
            <a:ext cx="9046866" cy="1404640"/>
          </a:xfrm>
        </p:spPr>
        <p:txBody>
          <a:bodyPr>
            <a:noAutofit/>
          </a:bodyPr>
          <a:lstStyle/>
          <a:p>
            <a:r>
              <a:rPr lang="en-US" sz="2000" dirty="0" smtClean="0"/>
              <a:t>Divertor </a:t>
            </a:r>
            <a:r>
              <a:rPr lang="en-US" sz="2000" dirty="0" err="1" smtClean="0"/>
              <a:t>filterscopes</a:t>
            </a:r>
            <a:r>
              <a:rPr lang="en-US" sz="2000" dirty="0" smtClean="0"/>
              <a:t> observed sharp decrease in OII/D-</a:t>
            </a:r>
            <a:r>
              <a:rPr lang="el-GR" sz="2000" dirty="0" smtClean="0"/>
              <a:t>γ</a:t>
            </a:r>
            <a:r>
              <a:rPr lang="en-US" sz="2000" dirty="0" smtClean="0"/>
              <a:t> signal after </a:t>
            </a:r>
            <a:r>
              <a:rPr lang="en-US" sz="2000" dirty="0" err="1" smtClean="0"/>
              <a:t>boronization</a:t>
            </a:r>
            <a:r>
              <a:rPr lang="en-US" sz="2000" dirty="0" smtClean="0"/>
              <a:t>, with return to pre-</a:t>
            </a:r>
            <a:r>
              <a:rPr lang="en-US" sz="2000" dirty="0" err="1" smtClean="0"/>
              <a:t>boronized</a:t>
            </a:r>
            <a:r>
              <a:rPr lang="en-US" sz="2000" dirty="0" smtClean="0"/>
              <a:t> O levels after plasma exposure</a:t>
            </a:r>
          </a:p>
          <a:p>
            <a:pPr lvl="1"/>
            <a:r>
              <a:rPr lang="en-US" sz="1600" dirty="0" smtClean="0"/>
              <a:t>Faster deconditioning following mini </a:t>
            </a:r>
            <a:r>
              <a:rPr lang="en-US" sz="1600" dirty="0" err="1" smtClean="0"/>
              <a:t>boronization</a:t>
            </a:r>
            <a:r>
              <a:rPr lang="en-US" sz="1600" dirty="0" smtClean="0"/>
              <a:t> than following full </a:t>
            </a:r>
            <a:r>
              <a:rPr lang="en-US" sz="1600" dirty="0" err="1" smtClean="0"/>
              <a:t>boronization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Filterscope</a:t>
            </a:r>
            <a:r>
              <a:rPr lang="en-US" sz="3200" dirty="0" smtClean="0"/>
              <a:t> data from FY2016 campaign show increasing impurity influx between </a:t>
            </a:r>
            <a:r>
              <a:rPr lang="en-US" sz="3200" dirty="0" err="1" smtClean="0"/>
              <a:t>boronizations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85"/>
          <a:stretch/>
        </p:blipFill>
        <p:spPr>
          <a:xfrm>
            <a:off x="228600" y="1167809"/>
            <a:ext cx="6853518" cy="4118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2118" y="1490974"/>
            <a:ext cx="206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Full </a:t>
            </a:r>
            <a:r>
              <a:rPr lang="en-US" dirty="0" err="1" smtClean="0">
                <a:solidFill>
                  <a:srgbClr val="FF0000"/>
                </a:solidFill>
              </a:rPr>
              <a:t>Boronization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Mini </a:t>
            </a:r>
            <a:r>
              <a:rPr lang="en-US" dirty="0" err="1" smtClean="0">
                <a:solidFill>
                  <a:srgbClr val="0000FF"/>
                </a:solidFill>
              </a:rPr>
              <a:t>Boronization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2118" y="3227267"/>
            <a:ext cx="2061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Langmuir probes inactive most of campaign → precludes absolute calibration of spectroscopic diagnostics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33600" y="3429000"/>
            <a:ext cx="304800" cy="9116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09900" y="3657600"/>
            <a:ext cx="266700" cy="7291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33800" y="3526683"/>
            <a:ext cx="307041" cy="6701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76800" y="3675529"/>
            <a:ext cx="197224" cy="6650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86400" y="3827929"/>
            <a:ext cx="161365" cy="7211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24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510283"/>
            <a:ext cx="8959702" cy="96671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MAPP XPS observed similar trends in total surface oxygen concentration on </a:t>
            </a:r>
            <a:r>
              <a:rPr lang="en-US" sz="2000" i="1" dirty="0" smtClean="0"/>
              <a:t>in situ </a:t>
            </a:r>
            <a:r>
              <a:rPr lang="en-US" sz="2000" dirty="0" smtClean="0"/>
              <a:t>lower </a:t>
            </a:r>
            <a:r>
              <a:rPr lang="en-US" sz="2000" dirty="0" err="1" smtClean="0"/>
              <a:t>divertor</a:t>
            </a:r>
            <a:r>
              <a:rPr lang="en-US" sz="2000" dirty="0" smtClean="0"/>
              <a:t> material probe</a:t>
            </a:r>
          </a:p>
          <a:p>
            <a:pPr lvl="1"/>
            <a:r>
              <a:rPr lang="en-US" sz="1600" dirty="0" smtClean="0"/>
              <a:t>Note: XPS information depth ≈ Ion penetration depth ≈ </a:t>
            </a:r>
            <a:r>
              <a:rPr lang="en-US" sz="1600" dirty="0" err="1" smtClean="0"/>
              <a:t>WallDYN</a:t>
            </a:r>
            <a:r>
              <a:rPr lang="en-US" sz="1600" dirty="0" smtClean="0"/>
              <a:t> reaction zone width ≈ 4 nm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MAPP XPS data from FY2016 campaign corroborates </a:t>
            </a:r>
            <a:r>
              <a:rPr lang="en-US" sz="3200" dirty="0" err="1" smtClean="0"/>
              <a:t>filterscope</a:t>
            </a:r>
            <a:r>
              <a:rPr lang="en-US" sz="3200" dirty="0" smtClean="0"/>
              <a:t> trends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9" b="7718"/>
          <a:stretch/>
        </p:blipFill>
        <p:spPr>
          <a:xfrm>
            <a:off x="914400" y="990600"/>
            <a:ext cx="6858000" cy="451968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905000" y="4401671"/>
            <a:ext cx="1048871" cy="6068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76800" y="4419600"/>
            <a:ext cx="457200" cy="5709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86400" y="4572000"/>
            <a:ext cx="381000" cy="4185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81800" y="4572000"/>
            <a:ext cx="304800" cy="4185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73624" y="993848"/>
            <a:ext cx="1353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Boronization</a:t>
            </a:r>
            <a:r>
              <a:rPr lang="en-US" sz="1000" dirty="0" smtClean="0"/>
              <a:t> # </a:t>
            </a:r>
            <a:r>
              <a:rPr lang="en-US" sz="1000" dirty="0" smtClean="0">
                <a:sym typeface="Wingdings" panose="05000000000000000000" pitchFamily="2" charset="2"/>
              </a:rPr>
              <a:t>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239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05" y="3309785"/>
            <a:ext cx="3569695" cy="32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3026" y="4461554"/>
            <a:ext cx="5585626" cy="2060055"/>
          </a:xfrm>
        </p:spPr>
        <p:txBody>
          <a:bodyPr>
            <a:normAutofit/>
          </a:bodyPr>
          <a:lstStyle/>
          <a:p>
            <a:pPr lvl="1"/>
            <a:r>
              <a:rPr lang="en-US" sz="1900" dirty="0" smtClean="0"/>
              <a:t>Constrained by spatial distribution probability, film thickness scaled to match QMB data</a:t>
            </a:r>
          </a:p>
          <a:p>
            <a:pPr lvl="2"/>
            <a:r>
              <a:rPr lang="en-US" sz="1500" dirty="0" smtClean="0"/>
              <a:t>Note: Only accounts for ~30% boron injected as </a:t>
            </a:r>
            <a:r>
              <a:rPr lang="en-US" sz="1500" dirty="0" err="1" smtClean="0"/>
              <a:t>dTMB</a:t>
            </a:r>
            <a:endParaRPr lang="en-US" sz="1500" dirty="0" smtClean="0"/>
          </a:p>
          <a:p>
            <a:pPr lvl="1"/>
            <a:r>
              <a:rPr lang="en-US" sz="1900" dirty="0" smtClean="0"/>
              <a:t>Film composition: 60%C / 35%B / 5%O   (from MAPP)</a:t>
            </a:r>
          </a:p>
          <a:p>
            <a:pPr lvl="1"/>
            <a:r>
              <a:rPr lang="en-US" sz="1900" dirty="0" err="1" smtClean="0"/>
              <a:t>Toroidally</a:t>
            </a:r>
            <a:r>
              <a:rPr lang="en-US" sz="1900" dirty="0" smtClean="0"/>
              <a:t> averaged for use in </a:t>
            </a:r>
            <a:r>
              <a:rPr lang="en-US" sz="1900" dirty="0" err="1" smtClean="0"/>
              <a:t>WallDYN</a:t>
            </a:r>
            <a:endParaRPr lang="en-US" sz="19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Boronization</a:t>
            </a:r>
            <a:r>
              <a:rPr lang="en-US" sz="3200" dirty="0" smtClean="0"/>
              <a:t> model developed that reproduces observed thin film deposition</a:t>
            </a:r>
            <a:endParaRPr lang="en-US" sz="3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-23026" y="893581"/>
            <a:ext cx="3886200" cy="3567973"/>
            <a:chOff x="-23026" y="893581"/>
            <a:chExt cx="3886200" cy="3567973"/>
          </a:xfrm>
        </p:grpSpPr>
        <p:grpSp>
          <p:nvGrpSpPr>
            <p:cNvPr id="32" name="Group 31"/>
            <p:cNvGrpSpPr/>
            <p:nvPr/>
          </p:nvGrpSpPr>
          <p:grpSpPr>
            <a:xfrm>
              <a:off x="-23026" y="1145841"/>
              <a:ext cx="3886200" cy="3315713"/>
              <a:chOff x="-76200" y="1326982"/>
              <a:chExt cx="3886200" cy="331571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5" t="8013" r="12500" b="7372"/>
              <a:stretch/>
            </p:blipFill>
            <p:spPr>
              <a:xfrm>
                <a:off x="1143000" y="1326982"/>
                <a:ext cx="2514600" cy="304920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199104" y="4253071"/>
                <a:ext cx="132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A</a:t>
                </a:r>
                <a:endParaRPr lang="en-US" sz="10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52343" y="4253071"/>
                <a:ext cx="132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B</a:t>
                </a:r>
                <a:endParaRPr lang="en-US" sz="1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493856" y="4252376"/>
                <a:ext cx="132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C</a:t>
                </a:r>
                <a:endParaRPr lang="en-US" sz="1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36208" y="4251681"/>
                <a:ext cx="132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D</a:t>
                </a:r>
                <a:endParaRPr lang="en-US" sz="1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770189" y="4255443"/>
                <a:ext cx="132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E</a:t>
                </a:r>
                <a:endParaRPr lang="en-US" sz="1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32637" y="4255442"/>
                <a:ext cx="132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F</a:t>
                </a:r>
                <a:endParaRPr lang="en-US" sz="1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076666" y="4251680"/>
                <a:ext cx="132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G</a:t>
                </a:r>
                <a:endParaRPr lang="en-US" sz="1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39114" y="4250985"/>
                <a:ext cx="132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H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391089" y="4255441"/>
                <a:ext cx="132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I</a:t>
                </a:r>
                <a:endParaRPr lang="en-US" sz="1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33441" y="4255440"/>
                <a:ext cx="132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J</a:t>
                </a:r>
                <a:endParaRPr lang="en-US" sz="1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87518" y="4250984"/>
                <a:ext cx="132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K</a:t>
                </a:r>
                <a:endParaRPr lang="en-US" sz="1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39918" y="4251521"/>
                <a:ext cx="132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L</a:t>
                </a:r>
                <a:endParaRPr lang="en-US" sz="1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367418" y="4381085"/>
                <a:ext cx="16202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Toroidal Bay</a:t>
                </a:r>
                <a:endParaRPr lang="en-US" sz="11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5400000">
                <a:off x="2216438" y="2720777"/>
                <a:ext cx="179739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err="1" smtClean="0"/>
                  <a:t>WallDYN</a:t>
                </a:r>
                <a:r>
                  <a:rPr lang="en-US" sz="1100" dirty="0" smtClean="0"/>
                  <a:t> Poloidal Index</a:t>
                </a:r>
                <a:endParaRPr lang="en-US" sz="11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5400000">
                <a:off x="2780496" y="2672894"/>
                <a:ext cx="179739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Film Thickness (A)</a:t>
                </a:r>
                <a:endParaRPr lang="en-US" sz="11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52400" y="1524000"/>
                <a:ext cx="10467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err="1" smtClean="0"/>
                  <a:t>Centerstack</a:t>
                </a:r>
                <a:endParaRPr lang="en-US" sz="10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0" y="1894951"/>
                <a:ext cx="12351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/>
                  <a:t>Upper Inner Div.</a:t>
                </a:r>
                <a:endParaRPr lang="en-US" sz="1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36845" y="2107640"/>
                <a:ext cx="1275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/>
                  <a:t>Upper Outer Div.</a:t>
                </a:r>
                <a:endParaRPr lang="en-US" sz="1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76200" y="2260894"/>
                <a:ext cx="1275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/>
                  <a:t>Upper PP2</a:t>
                </a:r>
                <a:endParaRPr lang="en-US" sz="10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76200" y="2373102"/>
                <a:ext cx="1275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/>
                  <a:t>Upper PP1</a:t>
                </a:r>
                <a:endParaRPr lang="en-US" sz="1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-66989" y="2516308"/>
                <a:ext cx="1275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/>
                  <a:t>Outer </a:t>
                </a:r>
                <a:r>
                  <a:rPr lang="en-US" sz="1000" dirty="0" err="1" smtClean="0"/>
                  <a:t>Midplane</a:t>
                </a:r>
                <a:endParaRPr lang="en-US" sz="10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-76200" y="2680588"/>
                <a:ext cx="1275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/>
                  <a:t>Lower PP1</a:t>
                </a:r>
                <a:endParaRPr lang="en-US" sz="1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-66989" y="2803699"/>
                <a:ext cx="1275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/>
                  <a:t>Lower PP2</a:t>
                </a:r>
                <a:endParaRPr lang="en-US" sz="10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36845" y="3367816"/>
                <a:ext cx="1275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/>
                  <a:t>Lower Outer Div.</a:t>
                </a:r>
                <a:endParaRPr lang="en-US" sz="10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-15909" y="3866104"/>
                <a:ext cx="12753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/>
                  <a:t>Lower Inner Div.</a:t>
                </a:r>
                <a:endParaRPr lang="en-US" sz="1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52400" y="4042869"/>
                <a:ext cx="10467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err="1" smtClean="0"/>
                  <a:t>Centerstack</a:t>
                </a:r>
                <a:endParaRPr lang="en-US" sz="1000" dirty="0"/>
              </a:p>
            </p:txBody>
          </p:sp>
        </p:grpSp>
        <p:sp>
          <p:nvSpPr>
            <p:cNvPr id="33" name="Diamond 32"/>
            <p:cNvSpPr/>
            <p:nvPr/>
          </p:nvSpPr>
          <p:spPr>
            <a:xfrm>
              <a:off x="1385422" y="2408038"/>
              <a:ext cx="132304" cy="132304"/>
            </a:xfrm>
            <a:prstGeom prst="diamond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iamond 33"/>
            <p:cNvSpPr/>
            <p:nvPr/>
          </p:nvSpPr>
          <p:spPr>
            <a:xfrm>
              <a:off x="1845142" y="2090655"/>
              <a:ext cx="132304" cy="132304"/>
            </a:xfrm>
            <a:prstGeom prst="diamond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iamond 34"/>
            <p:cNvSpPr/>
            <p:nvPr/>
          </p:nvSpPr>
          <p:spPr>
            <a:xfrm>
              <a:off x="1997536" y="2792579"/>
              <a:ext cx="132304" cy="132304"/>
            </a:xfrm>
            <a:prstGeom prst="diamond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2728968" y="2752387"/>
              <a:ext cx="173960" cy="162448"/>
            </a:xfrm>
            <a:prstGeom prst="triangle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88285" y="1011862"/>
              <a:ext cx="1788610" cy="2116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iamond 37"/>
            <p:cNvSpPr/>
            <p:nvPr/>
          </p:nvSpPr>
          <p:spPr>
            <a:xfrm>
              <a:off x="1371600" y="1050381"/>
              <a:ext cx="132304" cy="132304"/>
            </a:xfrm>
            <a:prstGeom prst="diamond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7935" y="893581"/>
              <a:ext cx="1788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1200" dirty="0" smtClean="0">
                  <a:latin typeface="Calibri" panose="020F0502020204030204" pitchFamily="34" charset="0"/>
                </a:rPr>
                <a:t>= QMB              = MAPP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2262144" y="1020237"/>
              <a:ext cx="173960" cy="162448"/>
            </a:xfrm>
            <a:prstGeom prst="triangle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/>
          <p:cNvCxnSpPr/>
          <p:nvPr/>
        </p:nvCxnSpPr>
        <p:spPr>
          <a:xfrm flipV="1">
            <a:off x="6172200" y="5674808"/>
            <a:ext cx="2839496" cy="41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324600" y="5668944"/>
            <a:ext cx="0" cy="294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320414" y="5354096"/>
            <a:ext cx="0" cy="314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296548" y="5662247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Reaction Zone</a:t>
            </a:r>
            <a:endParaRPr lang="en-US" sz="1050" dirty="0"/>
          </a:p>
        </p:txBody>
      </p:sp>
      <p:sp>
        <p:nvSpPr>
          <p:cNvPr id="55" name="TextBox 54"/>
          <p:cNvSpPr txBox="1"/>
          <p:nvPr/>
        </p:nvSpPr>
        <p:spPr>
          <a:xfrm>
            <a:off x="6307016" y="5390104"/>
            <a:ext cx="825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Reservoir</a:t>
            </a:r>
            <a:endParaRPr lang="en-US" sz="1050" dirty="0"/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005509"/>
              </p:ext>
            </p:extLst>
          </p:nvPr>
        </p:nvGraphicFramePr>
        <p:xfrm>
          <a:off x="4572000" y="1280186"/>
          <a:ext cx="3901274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8833"/>
                <a:gridCol w="882684"/>
                <a:gridCol w="706148"/>
                <a:gridCol w="723609"/>
              </a:tblGrid>
              <a:tr h="25636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Full </a:t>
                      </a:r>
                      <a:r>
                        <a:rPr lang="en-US" sz="1400" dirty="0" err="1" smtClean="0"/>
                        <a:t>Boronization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 Mid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 Top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 Bot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62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Exp. QMB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1093 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</a:t>
                      </a:r>
                      <a:r>
                        <a:rPr lang="en-US" sz="1400" baseline="0" dirty="0" smtClean="0"/>
                        <a:t> A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 A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6362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Model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1096 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 A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69 A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6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Mini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Boronization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 Mid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 Top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 Bot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62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Exp. QMB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364 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 A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 A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6362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Model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365 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 A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r>
                        <a:rPr lang="en-US" sz="1400" baseline="0" dirty="0" smtClean="0"/>
                        <a:t> A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3531018" y="1092731"/>
            <a:ext cx="251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+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217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WALLDYN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18166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2235</Words>
  <Application>Microsoft Office PowerPoint</Application>
  <PresentationFormat>On-screen Show (4:3)</PresentationFormat>
  <Paragraphs>389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Wingdings</vt:lpstr>
      <vt:lpstr>NSTX Upgrade</vt:lpstr>
      <vt:lpstr>Global modeling of wall material migration following boronization in NSTX-U</vt:lpstr>
      <vt:lpstr>MOTIVATION</vt:lpstr>
      <vt:lpstr>Plasma-wall interactions: a challenge for fusion that demands an integrated modeling approach</vt:lpstr>
      <vt:lpstr>BORONIZATION IN NSTX-U</vt:lpstr>
      <vt:lpstr>Boronization was used in NSTX-U to control impurity influx from the PFCs</vt:lpstr>
      <vt:lpstr>Filterscope data from FY2016 campaign show increasing impurity influx between boronizations</vt:lpstr>
      <vt:lpstr>MAPP XPS data from FY2016 campaign corroborates filterscope trends</vt:lpstr>
      <vt:lpstr>Boronization model developed that reproduces observed thin film deposition</vt:lpstr>
      <vt:lpstr>WALLDYN MODEL</vt:lpstr>
      <vt:lpstr>WallDYN: An integrated global model for mixed material migration</vt:lpstr>
      <vt:lpstr>WallDYN parameterizes plasma impurity transport with DIVIMP 2D Monte Carlo code</vt:lpstr>
      <vt:lpstr>Previous WallDYN surface model</vt:lpstr>
      <vt:lpstr>New WallDYN “thin film” surface model</vt:lpstr>
      <vt:lpstr>WallDYN parameterizes mixed material sputtering and reflection with SDTRIM.SP</vt:lpstr>
      <vt:lpstr>PLASMA MODEL</vt:lpstr>
      <vt:lpstr>Campaign-relevant plasma parameters chosen for plasma model</vt:lpstr>
      <vt:lpstr>Extended grid SOL plasma solution generated with two-fluid onion skin solver</vt:lpstr>
      <vt:lpstr>OSM/EIRENE edge plasma background generated for NSTX-U</vt:lpstr>
      <vt:lpstr>RESULTS</vt:lpstr>
      <vt:lpstr>Results: agreement with OII emission trends greatly improved with thin film model</vt:lpstr>
      <vt:lpstr>Results: agreement with BII, CII emission trends slightly improved with thin film model</vt:lpstr>
      <vt:lpstr>Results: agreement with mini boronization emission trends similar with either model</vt:lpstr>
      <vt:lpstr>Results: surface concentration evolution during simulations</vt:lpstr>
      <vt:lpstr>Closer look: No evolution observed after exposure to L-Mode fiducial only</vt:lpstr>
      <vt:lpstr>PREDICTIONS</vt:lpstr>
      <vt:lpstr>Effect of more uniform boron coverage on oxygen evolution (aka more GDC electrodes)</vt:lpstr>
      <vt:lpstr>Effect of lower bulk oxygen concentration on oxygen evolution (aka better bakeout)</vt:lpstr>
      <vt:lpstr>CONCLUSIONS</vt:lpstr>
      <vt:lpstr>Notable area for model improvement: High-fidelity low-energy sputtering yields</vt:lpstr>
    </vt:vector>
  </TitlesOfParts>
  <Company>PPPL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Jake Nichols</cp:lastModifiedBy>
  <cp:revision>325</cp:revision>
  <cp:lastPrinted>2017-10-20T22:42:35Z</cp:lastPrinted>
  <dcterms:created xsi:type="dcterms:W3CDTF">2015-07-16T16:59:24Z</dcterms:created>
  <dcterms:modified xsi:type="dcterms:W3CDTF">2017-10-30T18:27:15Z</dcterms:modified>
</cp:coreProperties>
</file>