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embeddings/Microsoft_Equation1.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embeddings/Microsoft_Equation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xml" ContentType="application/vnd.openxmlformats-officedocument.presentationml.notesSlide+xml"/>
  <Override PartName="/ppt/embeddings/Microsoft_Equation3.bin" ContentType="application/vnd.openxmlformats-officedocument.oleObject"/>
  <Override PartName="/ppt/embeddings/Microsoft_Equation4.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ppt/embeddings/Microsoft_Equation1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8" r:id="rId2"/>
    <p:sldId id="270" r:id="rId3"/>
    <p:sldId id="272" r:id="rId4"/>
    <p:sldId id="280" r:id="rId5"/>
    <p:sldId id="287" r:id="rId6"/>
    <p:sldId id="284" r:id="rId7"/>
    <p:sldId id="273" r:id="rId8"/>
    <p:sldId id="279" r:id="rId9"/>
    <p:sldId id="274" r:id="rId10"/>
    <p:sldId id="286" r:id="rId11"/>
    <p:sldId id="281" r:id="rId12"/>
    <p:sldId id="277" r:id="rId13"/>
    <p:sldId id="292" r:id="rId14"/>
    <p:sldId id="282" r:id="rId15"/>
    <p:sldId id="288" r:id="rId16"/>
    <p:sldId id="278" r:id="rId17"/>
    <p:sldId id="290" r:id="rId18"/>
    <p:sldId id="297" r:id="rId19"/>
    <p:sldId id="293" r:id="rId20"/>
    <p:sldId id="294" r:id="rId21"/>
    <p:sldId id="295" r:id="rId22"/>
    <p:sldId id="296" r:id="rId23"/>
    <p:sldId id="29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C00F3"/>
    <a:srgbClr val="0A6AFF"/>
    <a:srgbClr val="1BDBFF"/>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0" autoAdjust="0"/>
  </p:normalViewPr>
  <p:slideViewPr>
    <p:cSldViewPr showGuides="1">
      <p:cViewPr varScale="1">
        <p:scale>
          <a:sx n="228" d="100"/>
          <a:sy n="228" d="100"/>
        </p:scale>
        <p:origin x="-168" y="-104"/>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1" Type="http://schemas.openxmlformats.org/officeDocument/2006/relationships/image" Target="../media/image49.emf"/><Relationship Id="rId2"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207F15-7EEB-4A53-B612-E78FBE588E39}" type="datetimeFigureOut">
              <a:rPr lang="en-US"/>
              <a:pPr>
                <a:defRPr/>
              </a:pPr>
              <a:t>10/16/17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814D58-8BAE-47A7-9BC7-BF5F8CB6AD36}" type="slidenum">
              <a:rPr lang="en-US"/>
              <a:pPr>
                <a:defRPr/>
              </a:pPr>
              <a:t>‹#›</a:t>
            </a:fld>
            <a:endParaRPr lang="en-US"/>
          </a:p>
        </p:txBody>
      </p:sp>
    </p:spTree>
    <p:extLst>
      <p:ext uri="{BB962C8B-B14F-4D97-AF65-F5344CB8AC3E}">
        <p14:creationId xmlns:p14="http://schemas.microsoft.com/office/powerpoint/2010/main" val="3333046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814D58-8BAE-47A7-9BC7-BF5F8CB6AD36}" type="slidenum">
              <a:rPr lang="en-US" smtClean="0"/>
              <a:pPr>
                <a:defRPr/>
              </a:pPr>
              <a:t>11</a:t>
            </a:fld>
            <a:endParaRPr lang="en-US"/>
          </a:p>
        </p:txBody>
      </p:sp>
    </p:spTree>
    <p:extLst>
      <p:ext uri="{BB962C8B-B14F-4D97-AF65-F5344CB8AC3E}">
        <p14:creationId xmlns:p14="http://schemas.microsoft.com/office/powerpoint/2010/main" val="1656584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5825" y="4845050"/>
            <a:ext cx="4832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684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21" name="Text Placeholder 20"/>
          <p:cNvSpPr>
            <a:spLocks noGrp="1"/>
          </p:cNvSpPr>
          <p:nvPr>
            <p:ph type="body" sz="quarter" idx="12"/>
          </p:nvPr>
        </p:nvSpPr>
        <p:spPr>
          <a:xfrm>
            <a:off x="53400" y="4876800"/>
            <a:ext cx="2080200" cy="609600"/>
          </a:xfrm>
        </p:spPr>
        <p:txBody>
          <a:bodyPr>
            <a:noAutofit/>
          </a:bodyPr>
          <a:lstStyle>
            <a:lvl1pPr marL="0" indent="0" algn="ctr">
              <a:buNone/>
              <a:defRPr sz="1400"/>
            </a:lvl1pPr>
          </a:lstStyle>
          <a:p>
            <a:pPr lvl="0"/>
            <a:r>
              <a:rPr lang="en-US" smtClean="0"/>
              <a:t>Click to edit Master text styles</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011936"/>
          </a:xfrm>
          <a:prstGeom prst="rect">
            <a:avLst/>
          </a:prstGeom>
        </p:spPr>
      </p:pic>
    </p:spTree>
    <p:extLst>
      <p:ext uri="{BB962C8B-B14F-4D97-AF65-F5344CB8AC3E}">
        <p14:creationId xmlns:p14="http://schemas.microsoft.com/office/powerpoint/2010/main" val="363814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11" name="Text Placeholder 20"/>
          <p:cNvSpPr>
            <a:spLocks noGrp="1"/>
          </p:cNvSpPr>
          <p:nvPr>
            <p:ph type="body" sz="quarter" idx="12"/>
          </p:nvPr>
        </p:nvSpPr>
        <p:spPr>
          <a:xfrm>
            <a:off x="76200" y="5562600"/>
            <a:ext cx="2080200" cy="609600"/>
          </a:xfrm>
        </p:spPr>
        <p:txBody>
          <a:bodyPr>
            <a:noAutofit/>
          </a:bodyPr>
          <a:lstStyle>
            <a:lvl1pPr marL="0" indent="0" algn="ctr">
              <a:buNone/>
              <a:defRPr sz="1400"/>
            </a:lvl1pPr>
          </a:lstStyle>
          <a:p>
            <a:pPr lvl="0"/>
            <a:r>
              <a:rPr lang="en-US" smtClean="0"/>
              <a:t>Click to edit Master text styles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11936"/>
          </a:xfrm>
          <a:prstGeom prst="rect">
            <a:avLst/>
          </a:prstGeom>
        </p:spPr>
      </p:pic>
    </p:spTree>
    <p:extLst>
      <p:ext uri="{BB962C8B-B14F-4D97-AF65-F5344CB8AC3E}">
        <p14:creationId xmlns:p14="http://schemas.microsoft.com/office/powerpoint/2010/main" val="380543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752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76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idx="10"/>
          </p:nvPr>
        </p:nvSpPr>
        <p:spPr>
          <a:xfrm>
            <a:off x="4648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70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618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479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76200" y="1066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0"/>
            <a:ext cx="9144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1" compatLnSpc="1">
            <a:prstTxWarp prst="textNoShape">
              <a:avLst/>
            </a:prstTxWarp>
          </a:bodyPr>
          <a:lstStyle/>
          <a:p>
            <a:pPr lvl="0"/>
            <a:r>
              <a:rPr lang="en-US" altLang="en-US" smtClean="0"/>
              <a:t>Click to edit Master title style</a:t>
            </a:r>
          </a:p>
        </p:txBody>
      </p:sp>
      <p:pic>
        <p:nvPicPr>
          <p:cNvPr id="1029" name="Picture 4" descr="C:\Users\jmenard\My Files\PPPL\Projects\NSTX-U\Presentation template\2015 - New template\logo and banner source\Gray_banner_red_line_bottom_NSTXU_logo.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554788"/>
            <a:ext cx="91440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
          <p:cNvSpPr txBox="1">
            <a:spLocks noChangeArrowheads="1"/>
          </p:cNvSpPr>
          <p:nvPr userDrawn="1"/>
        </p:nvSpPr>
        <p:spPr bwMode="auto">
          <a:xfrm>
            <a:off x="8458200" y="6583363"/>
            <a:ext cx="609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50C44427-FA99-46F6-AD84-71969FA70DF8}" type="slidenum">
              <a:rPr lang="en-US" altLang="en-US" sz="1000" b="1" smtClean="0">
                <a:solidFill>
                  <a:srgbClr val="336699"/>
                </a:solidFill>
              </a:rPr>
              <a:pPr algn="r">
                <a:defRPr/>
              </a:pPr>
              <a:t>‹#›</a:t>
            </a:fld>
            <a:endParaRPr lang="en-US" altLang="en-US" sz="1000" b="1" smtClean="0">
              <a:solidFill>
                <a:srgbClr val="336699"/>
              </a:solidFill>
            </a:endParaRPr>
          </a:p>
        </p:txBody>
      </p:sp>
      <p:sp>
        <p:nvSpPr>
          <p:cNvPr id="1031" name="TextBox 9"/>
          <p:cNvSpPr txBox="1">
            <a:spLocks noChangeArrowheads="1"/>
          </p:cNvSpPr>
          <p:nvPr userDrawn="1"/>
        </p:nvSpPr>
        <p:spPr bwMode="auto">
          <a:xfrm>
            <a:off x="914400" y="6583363"/>
            <a:ext cx="7315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1000" b="1" dirty="0" smtClean="0">
                <a:solidFill>
                  <a:srgbClr val="336699"/>
                </a:solidFill>
              </a:rPr>
              <a:t>59</a:t>
            </a:r>
            <a:r>
              <a:rPr lang="en-US" altLang="en-US" sz="1000" b="1" baseline="30000" dirty="0" smtClean="0">
                <a:solidFill>
                  <a:srgbClr val="336699"/>
                </a:solidFill>
              </a:rPr>
              <a:t>th</a:t>
            </a:r>
            <a:r>
              <a:rPr lang="en-US" altLang="en-US" sz="1000" b="1" dirty="0" smtClean="0">
                <a:solidFill>
                  <a:srgbClr val="336699"/>
                </a:solidFill>
              </a:rPr>
              <a:t> APS DPP </a:t>
            </a:r>
            <a:r>
              <a:rPr lang="en-US" altLang="en-US" sz="1000" b="1" dirty="0" smtClean="0">
                <a:solidFill>
                  <a:srgbClr val="336699"/>
                </a:solidFill>
              </a:rPr>
              <a:t> </a:t>
            </a:r>
            <a:r>
              <a:rPr lang="en-US" altLang="en-US" sz="1000" b="1" dirty="0" smtClean="0">
                <a:solidFill>
                  <a:srgbClr val="336699"/>
                </a:solidFill>
              </a:rPr>
              <a:t>Comparison of neutral density profiles, R.E. Bell, et al., Oct </a:t>
            </a:r>
            <a:r>
              <a:rPr lang="en-US" altLang="en-US" sz="1000" b="1" dirty="0" smtClean="0">
                <a:solidFill>
                  <a:srgbClr val="336699"/>
                </a:solidFill>
              </a:rPr>
              <a:t>23-27</a:t>
            </a:r>
            <a:r>
              <a:rPr lang="en-US" altLang="en-US" sz="1000" b="1" dirty="0" smtClean="0">
                <a:solidFill>
                  <a:srgbClr val="336699"/>
                </a:solidFill>
              </a:rPr>
              <a:t>, 2017</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34" r:id="rId3"/>
    <p:sldLayoutId id="2147483735" r:id="rId4"/>
    <p:sldLayoutId id="2147483736" r:id="rId5"/>
    <p:sldLayoutId id="2147483737" r:id="rId6"/>
  </p:sldLayoutIdLst>
  <p:timing>
    <p:tnLst>
      <p:par>
        <p:cTn xmlns:p14="http://schemas.microsoft.com/office/powerpoint/2010/main" id="1" dur="indefinite" restart="never" nodeType="tmRoot"/>
      </p:par>
    </p:tnLst>
  </p:timing>
  <p:hf hdr="0" dt="0"/>
  <p:txStyles>
    <p:titleStyle>
      <a:lvl1pPr algn="ctr" rtl="0" eaLnBrk="0" fontAlgn="base" hangingPunct="0">
        <a:lnSpc>
          <a:spcPct val="85000"/>
        </a:lnSpc>
        <a:spcBef>
          <a:spcPct val="0"/>
        </a:spcBef>
        <a:spcAft>
          <a:spcPct val="0"/>
        </a:spcAft>
        <a:defRPr sz="4000" kern="1200">
          <a:solidFill>
            <a:srgbClr val="336699"/>
          </a:solidFill>
          <a:latin typeface="Arial" panose="020B0604020202020204" pitchFamily="34" charset="0"/>
          <a:ea typeface="+mj-ea"/>
          <a:cs typeface="Arial" panose="020B0604020202020204" pitchFamily="34" charset="0"/>
        </a:defRPr>
      </a:lvl1pPr>
      <a:lvl2pPr algn="ctr" rtl="0" eaLnBrk="0" fontAlgn="base" hangingPunct="0">
        <a:lnSpc>
          <a:spcPct val="85000"/>
        </a:lnSpc>
        <a:spcBef>
          <a:spcPct val="0"/>
        </a:spcBef>
        <a:spcAft>
          <a:spcPct val="0"/>
        </a:spcAft>
        <a:defRPr sz="4000">
          <a:solidFill>
            <a:srgbClr val="336699"/>
          </a:solidFill>
          <a:latin typeface="Arial" charset="0"/>
          <a:cs typeface="Arial" charset="0"/>
        </a:defRPr>
      </a:lvl2pPr>
      <a:lvl3pPr algn="ctr" rtl="0" eaLnBrk="0" fontAlgn="base" hangingPunct="0">
        <a:lnSpc>
          <a:spcPct val="85000"/>
        </a:lnSpc>
        <a:spcBef>
          <a:spcPct val="0"/>
        </a:spcBef>
        <a:spcAft>
          <a:spcPct val="0"/>
        </a:spcAft>
        <a:defRPr sz="4000">
          <a:solidFill>
            <a:srgbClr val="336699"/>
          </a:solidFill>
          <a:latin typeface="Arial" charset="0"/>
          <a:cs typeface="Arial" charset="0"/>
        </a:defRPr>
      </a:lvl3pPr>
      <a:lvl4pPr algn="ctr" rtl="0" eaLnBrk="0" fontAlgn="base" hangingPunct="0">
        <a:lnSpc>
          <a:spcPct val="85000"/>
        </a:lnSpc>
        <a:spcBef>
          <a:spcPct val="0"/>
        </a:spcBef>
        <a:spcAft>
          <a:spcPct val="0"/>
        </a:spcAft>
        <a:defRPr sz="4000">
          <a:solidFill>
            <a:srgbClr val="336699"/>
          </a:solidFill>
          <a:latin typeface="Arial" charset="0"/>
          <a:cs typeface="Arial" charset="0"/>
        </a:defRPr>
      </a:lvl4pPr>
      <a:lvl5pPr algn="ctr" rtl="0" eaLnBrk="0" fontAlgn="base" hangingPunct="0">
        <a:lnSpc>
          <a:spcPct val="85000"/>
        </a:lnSpc>
        <a:spcBef>
          <a:spcPct val="0"/>
        </a:spcBef>
        <a:spcAft>
          <a:spcPct val="0"/>
        </a:spcAft>
        <a:defRPr sz="4000">
          <a:solidFill>
            <a:srgbClr val="336699"/>
          </a:solidFill>
          <a:latin typeface="Arial" charset="0"/>
          <a:cs typeface="Arial" charset="0"/>
        </a:defRPr>
      </a:lvl5pPr>
      <a:lvl6pPr marL="457200" algn="ctr" rtl="0" fontAlgn="base">
        <a:lnSpc>
          <a:spcPct val="85000"/>
        </a:lnSpc>
        <a:spcBef>
          <a:spcPct val="0"/>
        </a:spcBef>
        <a:spcAft>
          <a:spcPct val="0"/>
        </a:spcAft>
        <a:defRPr sz="4000">
          <a:solidFill>
            <a:srgbClr val="336699"/>
          </a:solidFill>
          <a:latin typeface="Arial" charset="0"/>
          <a:cs typeface="Arial" charset="0"/>
        </a:defRPr>
      </a:lvl6pPr>
      <a:lvl7pPr marL="914400" algn="ctr" rtl="0" fontAlgn="base">
        <a:lnSpc>
          <a:spcPct val="85000"/>
        </a:lnSpc>
        <a:spcBef>
          <a:spcPct val="0"/>
        </a:spcBef>
        <a:spcAft>
          <a:spcPct val="0"/>
        </a:spcAft>
        <a:defRPr sz="4000">
          <a:solidFill>
            <a:srgbClr val="336699"/>
          </a:solidFill>
          <a:latin typeface="Arial" charset="0"/>
          <a:cs typeface="Arial" charset="0"/>
        </a:defRPr>
      </a:lvl7pPr>
      <a:lvl8pPr marL="1371600" algn="ctr" rtl="0" fontAlgn="base">
        <a:lnSpc>
          <a:spcPct val="85000"/>
        </a:lnSpc>
        <a:spcBef>
          <a:spcPct val="0"/>
        </a:spcBef>
        <a:spcAft>
          <a:spcPct val="0"/>
        </a:spcAft>
        <a:defRPr sz="4000">
          <a:solidFill>
            <a:srgbClr val="336699"/>
          </a:solidFill>
          <a:latin typeface="Arial" charset="0"/>
          <a:cs typeface="Arial" charset="0"/>
        </a:defRPr>
      </a:lvl8pPr>
      <a:lvl9pPr marL="1828800" algn="ctr" rtl="0" fontAlgn="base">
        <a:lnSpc>
          <a:spcPct val="85000"/>
        </a:lnSpc>
        <a:spcBef>
          <a:spcPct val="0"/>
        </a:spcBef>
        <a:spcAft>
          <a:spcPct val="0"/>
        </a:spcAft>
        <a:defRPr sz="4000">
          <a:solidFill>
            <a:srgbClr val="336699"/>
          </a:solidFill>
          <a:latin typeface="Arial" charset="0"/>
          <a:cs typeface="Arial" charset="0"/>
        </a:defRPr>
      </a:lvl9pPr>
    </p:titleStyle>
    <p:body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1.emf"/><Relationship Id="rId5" Type="http://schemas.openxmlformats.org/officeDocument/2006/relationships/oleObject" Target="../embeddings/oleObject7.bin"/><Relationship Id="rId6" Type="http://schemas.openxmlformats.org/officeDocument/2006/relationships/image" Target="../media/image22.emf"/><Relationship Id="rId7" Type="http://schemas.openxmlformats.org/officeDocument/2006/relationships/image" Target="../media/image23.png"/><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quation3.bin"/><Relationship Id="rId5" Type="http://schemas.openxmlformats.org/officeDocument/2006/relationships/image" Target="../media/image24.emf"/><Relationship Id="rId6" Type="http://schemas.openxmlformats.org/officeDocument/2006/relationships/oleObject" Target="../embeddings/Microsoft_Equation4.bin"/><Relationship Id="rId7" Type="http://schemas.openxmlformats.org/officeDocument/2006/relationships/image" Target="../media/image25.e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oleObject" Target="../embeddings/oleObject8.bin"/><Relationship Id="rId5" Type="http://schemas.openxmlformats.org/officeDocument/2006/relationships/image" Target="../media/image26.emf"/><Relationship Id="rId6" Type="http://schemas.openxmlformats.org/officeDocument/2006/relationships/oleObject" Target="../embeddings/oleObject9.bin"/><Relationship Id="rId7" Type="http://schemas.openxmlformats.org/officeDocument/2006/relationships/image" Target="../media/image27.emf"/><Relationship Id="rId8" Type="http://schemas.openxmlformats.org/officeDocument/2006/relationships/oleObject" Target="../embeddings/oleObject10.bin"/><Relationship Id="rId9" Type="http://schemas.openxmlformats.org/officeDocument/2006/relationships/image" Target="../media/image28.emf"/><Relationship Id="rId10" Type="http://schemas.openxmlformats.org/officeDocument/2006/relationships/oleObject" Target="../embeddings/oleObject11.bin"/><Relationship Id="rId11" Type="http://schemas.openxmlformats.org/officeDocument/2006/relationships/image" Target="../media/image29.e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9.emf"/><Relationship Id="rId5" Type="http://schemas.openxmlformats.org/officeDocument/2006/relationships/image" Target="../media/image31.png"/><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quation5.bin"/><Relationship Id="rId4" Type="http://schemas.openxmlformats.org/officeDocument/2006/relationships/image" Target="../media/image44.emf"/><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oleObject" Target="../embeddings/Microsoft_Equation6.bin"/><Relationship Id="rId5" Type="http://schemas.openxmlformats.org/officeDocument/2006/relationships/image" Target="../media/image45.emf"/><Relationship Id="rId6" Type="http://schemas.openxmlformats.org/officeDocument/2006/relationships/image" Target="../media/image48.png"/><Relationship Id="rId7" Type="http://schemas.openxmlformats.org/officeDocument/2006/relationships/oleObject" Target="../embeddings/Microsoft_Equation7.bin"/><Relationship Id="rId8" Type="http://schemas.openxmlformats.org/officeDocument/2006/relationships/image" Target="../media/image46.emf"/><Relationship Id="rId1" Type="http://schemas.openxmlformats.org/officeDocument/2006/relationships/vmlDrawing" Target="../drawings/vmlDrawing9.vml"/><Relationship Id="rId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image" Target="../media/image49.emf"/><Relationship Id="rId5" Type="http://schemas.openxmlformats.org/officeDocument/2006/relationships/oleObject" Target="../embeddings/Microsoft_Equation9.bin"/><Relationship Id="rId6" Type="http://schemas.openxmlformats.org/officeDocument/2006/relationships/image" Target="../media/image50.emf"/><Relationship Id="rId7" Type="http://schemas.openxmlformats.org/officeDocument/2006/relationships/oleObject" Target="../embeddings/Microsoft_Equation10.bin"/><Relationship Id="rId8" Type="http://schemas.openxmlformats.org/officeDocument/2006/relationships/image" Target="../media/image51.emf"/><Relationship Id="rId9" Type="http://schemas.openxmlformats.org/officeDocument/2006/relationships/oleObject" Target="../embeddings/Microsoft_Equation11.bin"/><Relationship Id="rId10" Type="http://schemas.openxmlformats.org/officeDocument/2006/relationships/image" Target="../media/image52.emf"/><Relationship Id="rId1" Type="http://schemas.openxmlformats.org/officeDocument/2006/relationships/vmlDrawing" Target="../drawings/vmlDrawing10.vml"/><Relationship Id="rId2"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emf"/><Relationship Id="rId5" Type="http://schemas.openxmlformats.org/officeDocument/2006/relationships/oleObject" Target="../embeddings/oleObject2.bin"/><Relationship Id="rId6"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16.emf"/><Relationship Id="rId5" Type="http://schemas.openxmlformats.org/officeDocument/2006/relationships/oleObject" Target="../embeddings/oleObject3.bin"/><Relationship Id="rId6" Type="http://schemas.openxmlformats.org/officeDocument/2006/relationships/image" Target="../media/image17.emf"/><Relationship Id="rId7" Type="http://schemas.openxmlformats.org/officeDocument/2006/relationships/oleObject" Target="../embeddings/oleObject4.bin"/><Relationship Id="rId8" Type="http://schemas.openxmlformats.org/officeDocument/2006/relationships/image" Target="../media/image18.emf"/><Relationship Id="rId9" Type="http://schemas.openxmlformats.org/officeDocument/2006/relationships/oleObject" Target="../embeddings/oleObject5.bin"/><Relationship Id="rId10" Type="http://schemas.openxmlformats.org/officeDocument/2006/relationships/image" Target="../media/image19.emf"/><Relationship Id="rId11"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nvPr>
        </p:nvSpPr>
        <p:spPr/>
        <p:txBody>
          <a:bodyPr/>
          <a:lstStyle/>
          <a:p>
            <a:pPr eaLnBrk="1" hangingPunct="1"/>
            <a:r>
              <a:rPr lang="en-US" altLang="en-US" dirty="0" smtClean="0">
                <a:latin typeface="Arial" charset="0"/>
                <a:cs typeface="Arial" charset="0"/>
              </a:rPr>
              <a:t>R.E. Bell, F. </a:t>
            </a:r>
            <a:r>
              <a:rPr lang="en-US" altLang="en-US" dirty="0" err="1" smtClean="0">
                <a:latin typeface="Arial" charset="0"/>
                <a:cs typeface="Arial" charset="0"/>
              </a:rPr>
              <a:t>Scotti</a:t>
            </a:r>
            <a:r>
              <a:rPr lang="en-US" altLang="en-US" dirty="0" smtClean="0">
                <a:latin typeface="Arial" charset="0"/>
                <a:cs typeface="Arial" charset="0"/>
              </a:rPr>
              <a:t>, A. </a:t>
            </a:r>
            <a:r>
              <a:rPr lang="en-US" altLang="en-US" dirty="0" err="1" smtClean="0">
                <a:latin typeface="Arial" charset="0"/>
                <a:cs typeface="Arial" charset="0"/>
              </a:rPr>
              <a:t>Diallo</a:t>
            </a:r>
            <a:r>
              <a:rPr lang="en-US" altLang="en-US" dirty="0" smtClean="0">
                <a:latin typeface="Arial" charset="0"/>
                <a:cs typeface="Arial" charset="0"/>
              </a:rPr>
              <a:t>, B.P. LeBlanc, M. </a:t>
            </a:r>
            <a:r>
              <a:rPr lang="en-US" altLang="en-US" dirty="0" err="1" smtClean="0">
                <a:latin typeface="Arial" charset="0"/>
                <a:cs typeface="Arial" charset="0"/>
              </a:rPr>
              <a:t>Podestà</a:t>
            </a:r>
            <a:r>
              <a:rPr lang="en-US" altLang="en-US" dirty="0" smtClean="0">
                <a:latin typeface="Arial" charset="0"/>
                <a:cs typeface="Arial" charset="0"/>
              </a:rPr>
              <a:t>, S. A. </a:t>
            </a:r>
            <a:r>
              <a:rPr lang="en-US" altLang="en-US" dirty="0" err="1" smtClean="0">
                <a:latin typeface="Arial" charset="0"/>
                <a:cs typeface="Arial" charset="0"/>
              </a:rPr>
              <a:t>Sabbagh</a:t>
            </a:r>
            <a:endParaRPr lang="en-US" altLang="en-US" dirty="0" smtClean="0">
              <a:latin typeface="Arial" charset="0"/>
              <a:cs typeface="Arial" charset="0"/>
            </a:endParaRPr>
          </a:p>
        </p:txBody>
      </p:sp>
      <p:sp>
        <p:nvSpPr>
          <p:cNvPr id="4099" name="Title 2"/>
          <p:cNvSpPr>
            <a:spLocks noGrp="1"/>
          </p:cNvSpPr>
          <p:nvPr>
            <p:ph type="title"/>
          </p:nvPr>
        </p:nvSpPr>
        <p:spPr/>
        <p:txBody>
          <a:bodyPr/>
          <a:lstStyle/>
          <a:p>
            <a:pPr eaLnBrk="1" hangingPunct="1"/>
            <a:r>
              <a:rPr lang="en-US" altLang="en-US" dirty="0" smtClean="0">
                <a:latin typeface="Arial" charset="0"/>
                <a:cs typeface="Arial" charset="0"/>
              </a:rPr>
              <a:t>Comparison of neutral density profiles measured using D</a:t>
            </a:r>
            <a:r>
              <a:rPr lang="en-US" altLang="en-US" baseline="-25000" dirty="0" smtClean="0">
                <a:latin typeface="Symbol" charset="2"/>
                <a:cs typeface="Symbol" charset="2"/>
              </a:rPr>
              <a:t>a</a:t>
            </a:r>
            <a:r>
              <a:rPr lang="en-US" altLang="en-US" dirty="0" smtClean="0">
                <a:latin typeface="Arial" charset="0"/>
                <a:cs typeface="Arial" charset="0"/>
              </a:rPr>
              <a:t> and C</a:t>
            </a:r>
            <a:r>
              <a:rPr lang="en-US" altLang="en-US" baseline="30000" dirty="0" smtClean="0">
                <a:latin typeface="Arial" charset="0"/>
                <a:cs typeface="Arial" charset="0"/>
              </a:rPr>
              <a:t>5+</a:t>
            </a:r>
            <a:r>
              <a:rPr lang="en-US" altLang="en-US" dirty="0" smtClean="0">
                <a:latin typeface="Arial" charset="0"/>
                <a:cs typeface="Arial" charset="0"/>
              </a:rPr>
              <a:t> in </a:t>
            </a:r>
            <a:r>
              <a:rPr lang="en-US" altLang="en-US" dirty="0" smtClean="0">
                <a:latin typeface="Arial" charset="0"/>
                <a:cs typeface="Arial" charset="0"/>
              </a:rPr>
              <a:t>NSTXU</a:t>
            </a:r>
            <a:endParaRPr lang="en-US" altLang="en-US" dirty="0" smtClean="0">
              <a:latin typeface="Arial" charset="0"/>
              <a:cs typeface="Arial" charset="0"/>
            </a:endParaRPr>
          </a:p>
        </p:txBody>
      </p:sp>
      <p:sp>
        <p:nvSpPr>
          <p:cNvPr id="4100" name="Text Placeholder 3"/>
          <p:cNvSpPr>
            <a:spLocks noGrp="1"/>
          </p:cNvSpPr>
          <p:nvPr>
            <p:ph type="body" sz="quarter" idx="10"/>
          </p:nvPr>
        </p:nvSpPr>
        <p:spPr/>
        <p:txBody>
          <a:bodyPr/>
          <a:lstStyle/>
          <a:p>
            <a:pPr fontAlgn="base">
              <a:lnSpc>
                <a:spcPct val="85000"/>
              </a:lnSpc>
              <a:spcAft>
                <a:spcPct val="0"/>
              </a:spcAft>
              <a:buFont typeface="Arial" charset="0"/>
              <a:buNone/>
            </a:pPr>
            <a:r>
              <a:rPr lang="en-US" altLang="en-US" dirty="0" smtClean="0">
                <a:latin typeface="Arial" charset="0"/>
                <a:cs typeface="Arial" charset="0"/>
              </a:rPr>
              <a:t>59</a:t>
            </a:r>
            <a:r>
              <a:rPr lang="en-US" altLang="en-US" baseline="30000" dirty="0" smtClean="0">
                <a:latin typeface="Arial" charset="0"/>
                <a:cs typeface="Arial" charset="0"/>
              </a:rPr>
              <a:t>th</a:t>
            </a:r>
            <a:r>
              <a:rPr lang="en-US" altLang="en-US" dirty="0" smtClean="0">
                <a:latin typeface="Arial" charset="0"/>
                <a:cs typeface="Arial" charset="0"/>
              </a:rPr>
              <a:t> Annual Meeting of the APS Division of Plasma Physics</a:t>
            </a:r>
          </a:p>
          <a:p>
            <a:pPr fontAlgn="base">
              <a:lnSpc>
                <a:spcPct val="85000"/>
              </a:lnSpc>
              <a:spcAft>
                <a:spcPct val="0"/>
              </a:spcAft>
              <a:buFont typeface="Arial" charset="0"/>
              <a:buNone/>
            </a:pPr>
            <a:r>
              <a:rPr lang="en-US" altLang="en-US" dirty="0" smtClean="0">
                <a:latin typeface="Arial" charset="0"/>
                <a:cs typeface="Arial" charset="0"/>
              </a:rPr>
              <a:t>Milwaukee, Wisconsin</a:t>
            </a:r>
          </a:p>
          <a:p>
            <a:pPr fontAlgn="base">
              <a:lnSpc>
                <a:spcPct val="85000"/>
              </a:lnSpc>
              <a:spcAft>
                <a:spcPct val="0"/>
              </a:spcAft>
              <a:buFont typeface="Arial" charset="0"/>
              <a:buNone/>
            </a:pPr>
            <a:r>
              <a:rPr lang="en-US" altLang="en-US" dirty="0" smtClean="0">
                <a:latin typeface="Arial" charset="0"/>
                <a:cs typeface="Arial" charset="0"/>
              </a:rPr>
              <a:t>October </a:t>
            </a:r>
            <a:r>
              <a:rPr lang="en-US" altLang="en-US" dirty="0" smtClean="0">
                <a:latin typeface="Arial" charset="0"/>
                <a:cs typeface="Arial" charset="0"/>
              </a:rPr>
              <a:t>23-27</a:t>
            </a:r>
            <a:r>
              <a:rPr lang="en-US" altLang="en-US" dirty="0" smtClean="0">
                <a:latin typeface="Arial" charset="0"/>
                <a:cs typeface="Arial" charset="0"/>
              </a:rPr>
              <a:t>, 2017</a:t>
            </a:r>
          </a:p>
        </p:txBody>
      </p:sp>
      <p:pic>
        <p:nvPicPr>
          <p:cNvPr id="4102"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14988"/>
            <a:ext cx="16065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charset="0"/>
                <a:ea typeface="ＭＳ Ｐゴシック" charset="0"/>
                <a:cs typeface="ＭＳ Ｐゴシック" charset="0"/>
              </a:rPr>
              <a:t>At lower </a:t>
            </a:r>
            <a:r>
              <a:rPr lang="en-US" sz="3200" dirty="0" smtClean="0">
                <a:latin typeface="Arial" charset="0"/>
                <a:ea typeface="ＭＳ Ｐゴシック" charset="0"/>
                <a:cs typeface="ＭＳ Ｐゴシック" charset="0"/>
              </a:rPr>
              <a:t>temperature (plasma edge), </a:t>
            </a:r>
            <a:r>
              <a:rPr lang="en-US" sz="3200" dirty="0">
                <a:latin typeface="Arial" charset="0"/>
                <a:ea typeface="ＭＳ Ｐゴシック" charset="0"/>
                <a:cs typeface="ＭＳ Ｐゴシック" charset="0"/>
              </a:rPr>
              <a:t>electron </a:t>
            </a:r>
            <a:r>
              <a:rPr lang="en-US" sz="3200" dirty="0" smtClean="0">
                <a:latin typeface="Arial" charset="0"/>
                <a:ea typeface="ＭＳ Ｐゴシック" charset="0"/>
                <a:cs typeface="ＭＳ Ｐゴシック" charset="0"/>
              </a:rPr>
              <a:t>impact excitation can </a:t>
            </a:r>
            <a:r>
              <a:rPr lang="en-US" sz="3200" dirty="0">
                <a:latin typeface="Arial" charset="0"/>
                <a:ea typeface="ＭＳ Ｐゴシック" charset="0"/>
                <a:cs typeface="ＭＳ Ｐゴシック" charset="0"/>
              </a:rPr>
              <a:t>be </a:t>
            </a:r>
            <a:r>
              <a:rPr lang="en-US" sz="3200" dirty="0" smtClean="0">
                <a:latin typeface="Arial" charset="0"/>
                <a:ea typeface="ＭＳ Ｐゴシック" charset="0"/>
                <a:cs typeface="ＭＳ Ｐゴシック" charset="0"/>
              </a:rPr>
              <a:t>neglected for carbon</a:t>
            </a:r>
            <a:endParaRPr lang="en-US" sz="3200" dirty="0"/>
          </a:p>
        </p:txBody>
      </p:sp>
      <p:sp>
        <p:nvSpPr>
          <p:cNvPr id="5" name="Content Placeholder 2"/>
          <p:cNvSpPr>
            <a:spLocks noGrp="1"/>
          </p:cNvSpPr>
          <p:nvPr>
            <p:ph idx="1"/>
          </p:nvPr>
        </p:nvSpPr>
        <p:spPr>
          <a:xfrm>
            <a:off x="4191000" y="1143000"/>
            <a:ext cx="4876800" cy="5257800"/>
          </a:xfrm>
        </p:spPr>
        <p:txBody>
          <a:bodyPr>
            <a:normAutofit fontScale="77500" lnSpcReduction="20000"/>
          </a:bodyPr>
          <a:lstStyle/>
          <a:p>
            <a:r>
              <a:rPr lang="en-US" dirty="0">
                <a:latin typeface="Arial" charset="0"/>
                <a:ea typeface="ＭＳ Ｐゴシック" charset="0"/>
                <a:cs typeface="ＭＳ Ｐゴシック" charset="0"/>
              </a:rPr>
              <a:t>For </a:t>
            </a:r>
            <a:r>
              <a:rPr lang="en-US" i="1" dirty="0" err="1">
                <a:latin typeface="Arial" charset="0"/>
                <a:ea typeface="ＭＳ Ｐゴシック" charset="0"/>
                <a:cs typeface="ＭＳ Ｐゴシック" charset="0"/>
              </a:rPr>
              <a:t>T</a:t>
            </a:r>
            <a:r>
              <a:rPr lang="en-US" i="1" baseline="-25000" dirty="0" err="1">
                <a:latin typeface="Arial" charset="0"/>
                <a:ea typeface="ＭＳ Ｐゴシック" charset="0"/>
                <a:cs typeface="ＭＳ Ｐゴシック" charset="0"/>
              </a:rPr>
              <a:t>e</a:t>
            </a:r>
            <a:r>
              <a:rPr lang="en-US" dirty="0">
                <a:latin typeface="Arial" charset="0"/>
                <a:ea typeface="ＭＳ Ｐゴシック" charset="0"/>
                <a:cs typeface="ＭＳ Ｐゴシック" charset="0"/>
              </a:rPr>
              <a:t> &lt; 50 </a:t>
            </a:r>
            <a:r>
              <a:rPr lang="en-US" dirty="0" err="1">
                <a:latin typeface="Arial" charset="0"/>
                <a:ea typeface="ＭＳ Ｐゴシック" charset="0"/>
                <a:cs typeface="ＭＳ Ｐゴシック" charset="0"/>
              </a:rPr>
              <a:t>eV</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the contributions </a:t>
            </a:r>
            <a:r>
              <a:rPr lang="en-US" dirty="0">
                <a:latin typeface="Arial" charset="0"/>
                <a:ea typeface="ＭＳ Ｐゴシック" charset="0"/>
                <a:cs typeface="ＭＳ Ｐゴシック" charset="0"/>
              </a:rPr>
              <a:t>to C</a:t>
            </a:r>
            <a:r>
              <a:rPr lang="en-US" baseline="30000" dirty="0">
                <a:latin typeface="Arial" charset="0"/>
                <a:ea typeface="ＭＳ Ｐゴシック" charset="0"/>
                <a:cs typeface="ＭＳ Ｐゴシック" charset="0"/>
              </a:rPr>
              <a:t>5+</a:t>
            </a:r>
            <a:r>
              <a:rPr lang="en-US" dirty="0">
                <a:latin typeface="Arial" charset="0"/>
                <a:ea typeface="ＭＳ Ｐゴシック" charset="0"/>
                <a:cs typeface="ＭＳ Ｐゴシック" charset="0"/>
              </a:rPr>
              <a:t> emission from electron impact excitation are negligible</a:t>
            </a:r>
          </a:p>
          <a:p>
            <a:r>
              <a:rPr lang="en-US" dirty="0">
                <a:latin typeface="Arial" charset="0"/>
                <a:ea typeface="ＭＳ Ｐゴシック" charset="0"/>
                <a:cs typeface="ＭＳ Ｐゴシック" charset="0"/>
              </a:rPr>
              <a:t>Neglecting electron impact excitation:</a:t>
            </a:r>
          </a:p>
          <a:p>
            <a:pPr>
              <a:buFontTx/>
              <a:buNone/>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pPr>
              <a:buFontTx/>
              <a:buNone/>
            </a:pP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Most of the emission is from thermal charge exchange (second term above is small) </a:t>
            </a:r>
          </a:p>
          <a:p>
            <a:r>
              <a:rPr lang="en-US" dirty="0">
                <a:latin typeface="Arial" charset="0"/>
                <a:ea typeface="ＭＳ Ｐゴシック" charset="0"/>
                <a:cs typeface="ＭＳ Ｐゴシック" charset="0"/>
              </a:rPr>
              <a:t>This sets upper limit on thermal neutral density</a:t>
            </a:r>
          </a:p>
          <a:p>
            <a:r>
              <a:rPr lang="en-US" dirty="0">
                <a:latin typeface="Arial" charset="0"/>
                <a:ea typeface="ＭＳ Ｐゴシック" charset="0"/>
                <a:cs typeface="ＭＳ Ｐゴシック" charset="0"/>
              </a:rPr>
              <a:t>Without electron impact excitation, knowledge of C</a:t>
            </a:r>
            <a:r>
              <a:rPr lang="en-US" baseline="30000" dirty="0">
                <a:latin typeface="Arial" charset="0"/>
                <a:ea typeface="ＭＳ Ｐゴシック" charset="0"/>
                <a:cs typeface="ＭＳ Ｐゴシック" charset="0"/>
              </a:rPr>
              <a:t>5+</a:t>
            </a:r>
            <a:r>
              <a:rPr lang="en-US" dirty="0">
                <a:latin typeface="Arial" charset="0"/>
                <a:ea typeface="ＭＳ Ｐゴシック" charset="0"/>
                <a:cs typeface="ＭＳ Ｐゴシック" charset="0"/>
              </a:rPr>
              <a:t> density is not </a:t>
            </a:r>
            <a:r>
              <a:rPr lang="en-US" dirty="0" smtClean="0">
                <a:latin typeface="Arial" charset="0"/>
                <a:ea typeface="ＭＳ Ｐゴシック" charset="0"/>
                <a:cs typeface="ＭＳ Ｐゴシック" charset="0"/>
              </a:rPr>
              <a:t>needed to determine neutral density</a:t>
            </a:r>
            <a:endParaRPr lang="en-US" dirty="0">
              <a:latin typeface="Arial" charset="0"/>
              <a:ea typeface="ＭＳ Ｐゴシック" charset="0"/>
              <a:cs typeface="ＭＳ Ｐゴシック"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2799390881"/>
              </p:ext>
            </p:extLst>
          </p:nvPr>
        </p:nvGraphicFramePr>
        <p:xfrm>
          <a:off x="4953001" y="2667000"/>
          <a:ext cx="3505199" cy="465512"/>
        </p:xfrm>
        <a:graphic>
          <a:graphicData uri="http://schemas.openxmlformats.org/presentationml/2006/ole">
            <mc:AlternateContent xmlns:mc="http://schemas.openxmlformats.org/markup-compatibility/2006">
              <mc:Choice xmlns:v="urn:schemas-microsoft-com:vml" Requires="v">
                <p:oleObj spid="_x0000_s10401" name="Equation" r:id="rId3" imgW="1816100" imgH="241300" progId="Equation.3">
                  <p:embed/>
                </p:oleObj>
              </mc:Choice>
              <mc:Fallback>
                <p:oleObj name="Equation" r:id="rId3" imgW="18161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2667000"/>
                        <a:ext cx="3505199" cy="465512"/>
                      </a:xfrm>
                      <a:prstGeom prst="rect">
                        <a:avLst/>
                      </a:prstGeom>
                      <a:noFill/>
                      <a:ln>
                        <a:noFill/>
                      </a:ln>
                      <a:effec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2237201457"/>
              </p:ext>
            </p:extLst>
          </p:nvPr>
        </p:nvGraphicFramePr>
        <p:xfrm>
          <a:off x="4937760" y="3124200"/>
          <a:ext cx="2606040" cy="818803"/>
        </p:xfrm>
        <a:graphic>
          <a:graphicData uri="http://schemas.openxmlformats.org/presentationml/2006/ole">
            <mc:AlternateContent xmlns:mc="http://schemas.openxmlformats.org/markup-compatibility/2006">
              <mc:Choice xmlns:v="urn:schemas-microsoft-com:vml" Requires="v">
                <p:oleObj spid="_x0000_s10402" name="Equation" r:id="rId5" imgW="1536700" imgH="482600" progId="Equation.3">
                  <p:embed/>
                </p:oleObj>
              </mc:Choice>
              <mc:Fallback>
                <p:oleObj name="Equation" r:id="rId5" imgW="15367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7760" y="3124200"/>
                        <a:ext cx="2606040" cy="818803"/>
                      </a:xfrm>
                      <a:prstGeom prst="rect">
                        <a:avLst/>
                      </a:prstGeom>
                      <a:noFill/>
                      <a:ln>
                        <a:noFill/>
                      </a:ln>
                      <a:effectLst/>
                    </p:spPr>
                  </p:pic>
                </p:oleObj>
              </mc:Fallback>
            </mc:AlternateContent>
          </a:graphicData>
        </a:graphic>
      </p:graphicFrame>
      <p:pic>
        <p:nvPicPr>
          <p:cNvPr id="8" name="Picture 7" descr="204202_665_Te_Ne_Rate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90600"/>
            <a:ext cx="4183310" cy="5486400"/>
          </a:xfrm>
          <a:prstGeom prst="rect">
            <a:avLst/>
          </a:prstGeom>
        </p:spPr>
      </p:pic>
      <p:sp>
        <p:nvSpPr>
          <p:cNvPr id="9" name="Rounded Rectangle 27"/>
          <p:cNvSpPr>
            <a:spLocks noChangeArrowheads="1"/>
          </p:cNvSpPr>
          <p:nvPr/>
        </p:nvSpPr>
        <p:spPr bwMode="auto">
          <a:xfrm>
            <a:off x="4267200" y="2032000"/>
            <a:ext cx="4343400" cy="1930400"/>
          </a:xfrm>
          <a:prstGeom prst="roundRect">
            <a:avLst>
              <a:gd name="adj" fmla="val 10375"/>
            </a:avLst>
          </a:prstGeom>
          <a:solidFill>
            <a:srgbClr val="FFFF00">
              <a:alpha val="18039"/>
            </a:srgbClr>
          </a:solidFill>
          <a:ln w="15875">
            <a:solidFill>
              <a:srgbClr val="FFFF00"/>
            </a:solidFill>
            <a:round/>
            <a:headEnd/>
            <a:tailEnd type="triangle" w="med" len="med"/>
          </a:ln>
        </p:spPr>
        <p:txBody>
          <a:bodyPr lIns="0" tIns="0" rIns="0" bIns="0"/>
          <a:lstStyle/>
          <a:p>
            <a:pPr>
              <a:spcBef>
                <a:spcPct val="20000"/>
              </a:spcBef>
              <a:buFontTx/>
              <a:buChar char="•"/>
            </a:pPr>
            <a:endParaRPr lang="en-US"/>
          </a:p>
        </p:txBody>
      </p:sp>
    </p:spTree>
    <p:extLst>
      <p:ext uri="{BB962C8B-B14F-4D97-AF65-F5344CB8AC3E}">
        <p14:creationId xmlns:p14="http://schemas.microsoft.com/office/powerpoint/2010/main" val="19329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Neutral density is determined from D</a:t>
            </a:r>
            <a:r>
              <a:rPr lang="en-US" sz="3200" baseline="-25000" dirty="0" smtClean="0">
                <a:latin typeface="Symbol" charset="2"/>
                <a:cs typeface="Symbol" charset="2"/>
              </a:rPr>
              <a:t>a</a:t>
            </a:r>
            <a:r>
              <a:rPr lang="en-US" sz="3200" dirty="0" smtClean="0"/>
              <a:t> emission</a:t>
            </a:r>
            <a:endParaRPr lang="en-US" sz="3200" dirty="0"/>
          </a:p>
        </p:txBody>
      </p:sp>
      <p:sp>
        <p:nvSpPr>
          <p:cNvPr id="4" name="Content Placeholder 2"/>
          <p:cNvSpPr>
            <a:spLocks noGrp="1"/>
          </p:cNvSpPr>
          <p:nvPr>
            <p:ph idx="1"/>
          </p:nvPr>
        </p:nvSpPr>
        <p:spPr>
          <a:xfrm>
            <a:off x="762000" y="3962400"/>
            <a:ext cx="8001000" cy="2514600"/>
          </a:xfrm>
        </p:spPr>
        <p:txBody>
          <a:bodyPr/>
          <a:lstStyle/>
          <a:p>
            <a:pPr>
              <a:buFontTx/>
              <a:buNone/>
            </a:pPr>
            <a:r>
              <a:rPr lang="en-US" sz="1800" b="1" i="1" dirty="0">
                <a:latin typeface="Times New Roman" charset="0"/>
                <a:ea typeface="ＭＳ Ｐゴシック" charset="0"/>
                <a:cs typeface="Times New Roman" charset="0"/>
              </a:rPr>
              <a:t>UNKNOWN:</a:t>
            </a:r>
          </a:p>
          <a:p>
            <a:pPr lvl="1">
              <a:buFontTx/>
              <a:buNone/>
            </a:pPr>
            <a:r>
              <a:rPr lang="en-US" sz="1800" i="1" dirty="0" smtClean="0">
                <a:solidFill>
                  <a:schemeClr val="tx1"/>
                </a:solidFill>
                <a:latin typeface="Times New Roman" charset="0"/>
                <a:ea typeface="ＭＳ Ｐゴシック" charset="0"/>
                <a:cs typeface="Times New Roman" charset="0"/>
              </a:rPr>
              <a:t>n</a:t>
            </a:r>
            <a:r>
              <a:rPr lang="en-US" sz="1800" i="1" baseline="-25000" dirty="0" smtClean="0">
                <a:solidFill>
                  <a:schemeClr val="tx1"/>
                </a:solidFill>
                <a:latin typeface="Times New Roman" charset="0"/>
                <a:ea typeface="ＭＳ Ｐゴシック" charset="0"/>
                <a:cs typeface="Times New Roman" charset="0"/>
              </a:rPr>
              <a:t>0</a:t>
            </a:r>
            <a:r>
              <a:rPr lang="en-US" sz="1800" dirty="0">
                <a:solidFill>
                  <a:schemeClr val="tx1"/>
                </a:solidFill>
                <a:latin typeface="Times New Roman" charset="0"/>
                <a:ea typeface="ＭＳ Ｐゴシック" charset="0"/>
                <a:cs typeface="Times New Roman" charset="0"/>
              </a:rPr>
              <a:t>	   </a:t>
            </a:r>
            <a:r>
              <a:rPr lang="en-US" sz="1800" dirty="0" smtClean="0">
                <a:solidFill>
                  <a:schemeClr val="tx1"/>
                </a:solidFill>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Density of thermal deuterium neutrals</a:t>
            </a:r>
            <a:endParaRPr lang="en-US" sz="1800" b="1" i="1" dirty="0">
              <a:solidFill>
                <a:schemeClr val="tx1"/>
              </a:solidFill>
              <a:latin typeface="Times New Roman" charset="0"/>
              <a:ea typeface="ＭＳ Ｐゴシック" charset="0"/>
              <a:cs typeface="Times New Roman" charset="0"/>
            </a:endParaRPr>
          </a:p>
          <a:p>
            <a:pPr>
              <a:buFontTx/>
              <a:buNone/>
            </a:pPr>
            <a:r>
              <a:rPr lang="en-US" sz="1800" b="1" i="1" dirty="0">
                <a:latin typeface="Times New Roman" charset="0"/>
                <a:ea typeface="ＭＳ Ｐゴシック" charset="0"/>
                <a:cs typeface="Times New Roman" charset="0"/>
              </a:rPr>
              <a:t>MEASURED:</a:t>
            </a:r>
          </a:p>
          <a:p>
            <a:pPr lvl="1">
              <a:buFontTx/>
              <a:buNone/>
            </a:pPr>
            <a:r>
              <a:rPr lang="en-US" sz="1800" i="1" dirty="0">
                <a:solidFill>
                  <a:schemeClr val="tx1"/>
                </a:solidFill>
                <a:latin typeface="Times New Roman" charset="0"/>
                <a:ea typeface="ＭＳ Ｐゴシック" charset="0"/>
                <a:cs typeface="Times New Roman" charset="0"/>
              </a:rPr>
              <a:t>E</a:t>
            </a:r>
            <a:r>
              <a:rPr lang="en-US" sz="1800" dirty="0">
                <a:solidFill>
                  <a:schemeClr val="tx1"/>
                </a:solidFill>
                <a:latin typeface="Times New Roman" charset="0"/>
                <a:ea typeface="ＭＳ Ｐゴシック" charset="0"/>
                <a:cs typeface="Times New Roman" charset="0"/>
              </a:rPr>
              <a:t>	   </a:t>
            </a:r>
            <a:r>
              <a:rPr lang="en-US" sz="1800" dirty="0" smtClean="0">
                <a:solidFill>
                  <a:schemeClr val="tx1"/>
                </a:solidFill>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Emissivity of passive emission from </a:t>
            </a:r>
            <a:r>
              <a:rPr lang="en-US" sz="1800" dirty="0" smtClean="0">
                <a:solidFill>
                  <a:schemeClr val="tx1"/>
                </a:solidFill>
                <a:latin typeface="Times New Roman" charset="0"/>
                <a:ea typeface="ＭＳ Ｐゴシック" charset="0"/>
                <a:cs typeface="Times New Roman" charset="0"/>
              </a:rPr>
              <a:t>D</a:t>
            </a:r>
            <a:r>
              <a:rPr lang="en-US" sz="1800" baseline="-25000" dirty="0" smtClean="0">
                <a:solidFill>
                  <a:schemeClr val="tx1"/>
                </a:solidFill>
                <a:latin typeface="Symbol" charset="2"/>
                <a:ea typeface="ＭＳ Ｐゴシック" charset="0"/>
                <a:cs typeface="Symbol" charset="2"/>
              </a:rPr>
              <a:t>a</a:t>
            </a:r>
            <a:r>
              <a:rPr lang="en-US" sz="1800" dirty="0" smtClean="0">
                <a:solidFill>
                  <a:schemeClr val="tx1"/>
                </a:solidFill>
                <a:latin typeface="Times New Roman" charset="0"/>
                <a:ea typeface="ＭＳ Ｐゴシック" charset="0"/>
                <a:cs typeface="Times New Roman" charset="0"/>
              </a:rPr>
              <a:t> (</a:t>
            </a:r>
            <a:r>
              <a:rPr lang="en-US" sz="1800" i="1" dirty="0" smtClean="0">
                <a:solidFill>
                  <a:schemeClr val="tx1"/>
                </a:solidFill>
                <a:latin typeface="Times New Roman" charset="0"/>
                <a:ea typeface="ＭＳ Ｐゴシック" charset="0"/>
                <a:cs typeface="Times New Roman" charset="0"/>
              </a:rPr>
              <a:t>n</a:t>
            </a:r>
            <a:r>
              <a:rPr lang="en-US" sz="1800" dirty="0">
                <a:latin typeface="Times New Roman" charset="0"/>
                <a:ea typeface="ＭＳ Ｐゴシック" charset="0"/>
                <a:cs typeface="Times New Roman" charset="0"/>
              </a:rPr>
              <a:t> = </a:t>
            </a:r>
            <a:r>
              <a:rPr lang="en-US" sz="1800" dirty="0" smtClean="0">
                <a:solidFill>
                  <a:schemeClr val="tx1"/>
                </a:solidFill>
                <a:latin typeface="Times New Roman" charset="0"/>
                <a:ea typeface="ＭＳ Ｐゴシック" charset="0"/>
                <a:cs typeface="Times New Roman" charset="0"/>
              </a:rPr>
              <a:t>3-2)</a:t>
            </a:r>
            <a:r>
              <a:rPr lang="en-US" sz="1800" dirty="0" smtClean="0">
                <a:solidFill>
                  <a:schemeClr val="tx1"/>
                </a:solidFill>
                <a:latin typeface="Times New Roman" charset="0"/>
                <a:ea typeface="ＭＳ Ｐゴシック" charset="0"/>
                <a:cs typeface="Times New Roman" charset="0"/>
              </a:rPr>
              <a:t> </a:t>
            </a:r>
            <a:endParaRPr lang="en-US" sz="1800" dirty="0">
              <a:solidFill>
                <a:schemeClr val="tx1"/>
              </a:solidFill>
              <a:latin typeface="Times New Roman" charset="0"/>
              <a:ea typeface="ＭＳ Ｐゴシック" charset="0"/>
              <a:cs typeface="Times New Roman" charset="0"/>
            </a:endParaRPr>
          </a:p>
          <a:p>
            <a:pPr lvl="1">
              <a:buFontTx/>
              <a:buNone/>
            </a:pPr>
            <a:r>
              <a:rPr lang="en-US" sz="1800" i="1" dirty="0">
                <a:solidFill>
                  <a:schemeClr val="tx1"/>
                </a:solidFill>
                <a:latin typeface="Times New Roman" charset="0"/>
                <a:ea typeface="ＭＳ Ｐゴシック" charset="0"/>
                <a:cs typeface="Times New Roman" charset="0"/>
              </a:rPr>
              <a:t>n</a:t>
            </a:r>
            <a:r>
              <a:rPr lang="en-US" sz="1800" i="1" baseline="-25000" dirty="0">
                <a:solidFill>
                  <a:schemeClr val="tx1"/>
                </a:solidFill>
                <a:latin typeface="Times New Roman" charset="0"/>
                <a:ea typeface="ＭＳ Ｐゴシック" charset="0"/>
                <a:cs typeface="Times New Roman" charset="0"/>
              </a:rPr>
              <a:t>e</a:t>
            </a:r>
            <a:r>
              <a:rPr lang="en-US" sz="1800" dirty="0">
                <a:solidFill>
                  <a:schemeClr val="tx1"/>
                </a:solidFill>
                <a:latin typeface="Times New Roman" charset="0"/>
                <a:ea typeface="ＭＳ Ｐゴシック" charset="0"/>
                <a:cs typeface="Times New Roman" charset="0"/>
              </a:rPr>
              <a:t>	   </a:t>
            </a:r>
            <a:r>
              <a:rPr lang="en-US" sz="1800" dirty="0" smtClean="0">
                <a:solidFill>
                  <a:schemeClr val="tx1"/>
                </a:solidFill>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Electron density</a:t>
            </a:r>
          </a:p>
          <a:p>
            <a:pPr>
              <a:buFontTx/>
              <a:buNone/>
            </a:pPr>
            <a:r>
              <a:rPr lang="en-US" sz="1800" b="1" i="1" dirty="0" smtClean="0">
                <a:latin typeface="Times New Roman" charset="0"/>
                <a:ea typeface="ＭＳ Ｐゴシック" charset="0"/>
                <a:cs typeface="Times New Roman" charset="0"/>
              </a:rPr>
              <a:t>COMPUTED</a:t>
            </a:r>
            <a:r>
              <a:rPr lang="en-US" sz="1800" b="1" i="1" dirty="0">
                <a:latin typeface="Times New Roman" charset="0"/>
                <a:ea typeface="ＭＳ Ｐゴシック" charset="0"/>
                <a:cs typeface="Times New Roman" charset="0"/>
              </a:rPr>
              <a:t>:</a:t>
            </a:r>
          </a:p>
          <a:p>
            <a:pPr lvl="1">
              <a:buFontTx/>
              <a:buNone/>
            </a:pPr>
            <a:r>
              <a:rPr lang="en-US" sz="1800" i="1" dirty="0" err="1" smtClean="0">
                <a:solidFill>
                  <a:schemeClr val="tx1"/>
                </a:solidFill>
                <a:latin typeface="Times New Roman" charset="0"/>
                <a:ea typeface="ＭＳ Ｐゴシック" charset="0"/>
                <a:cs typeface="Times New Roman" charset="0"/>
              </a:rPr>
              <a:t>Q</a:t>
            </a:r>
            <a:r>
              <a:rPr lang="en-US" sz="1800" i="1" baseline="-25000" dirty="0" err="1" smtClean="0">
                <a:solidFill>
                  <a:schemeClr val="tx1"/>
                </a:solidFill>
                <a:latin typeface="Times New Roman" charset="0"/>
                <a:ea typeface="ＭＳ Ｐゴシック" charset="0"/>
                <a:cs typeface="Times New Roman" charset="0"/>
              </a:rPr>
              <a:t>ex</a:t>
            </a:r>
            <a:r>
              <a:rPr lang="en-US" sz="1800" dirty="0" smtClean="0">
                <a:solidFill>
                  <a:schemeClr val="tx1"/>
                </a:solidFill>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Photoemission rate for electron impact excitation, [</a:t>
            </a:r>
            <a:r>
              <a:rPr lang="en-US" sz="1800" dirty="0" err="1">
                <a:solidFill>
                  <a:schemeClr val="tx1"/>
                </a:solidFill>
                <a:latin typeface="Times New Roman" charset="0"/>
                <a:ea typeface="ＭＳ Ｐゴシック" charset="0"/>
                <a:cs typeface="Times New Roman" charset="0"/>
              </a:rPr>
              <a:t>T</a:t>
            </a:r>
            <a:r>
              <a:rPr lang="en-US" sz="1800" baseline="-25000" dirty="0" err="1">
                <a:solidFill>
                  <a:schemeClr val="tx1"/>
                </a:solidFill>
                <a:latin typeface="Times New Roman" charset="0"/>
                <a:ea typeface="ＭＳ Ｐゴシック" charset="0"/>
                <a:cs typeface="Times New Roman" charset="0"/>
              </a:rPr>
              <a:t>e</a:t>
            </a:r>
            <a:r>
              <a:rPr lang="en-US" sz="1800" dirty="0">
                <a:solidFill>
                  <a:schemeClr val="tx1"/>
                </a:solidFill>
                <a:latin typeface="Times New Roman" charset="0"/>
                <a:ea typeface="ＭＳ Ｐゴシック" charset="0"/>
                <a:cs typeface="Times New Roman" charset="0"/>
              </a:rPr>
              <a:t>, n</a:t>
            </a:r>
            <a:r>
              <a:rPr lang="en-US" sz="1800" baseline="-25000" dirty="0">
                <a:solidFill>
                  <a:schemeClr val="tx1"/>
                </a:solidFill>
                <a:latin typeface="Times New Roman" charset="0"/>
                <a:ea typeface="ＭＳ Ｐゴシック" charset="0"/>
                <a:cs typeface="Times New Roman" charset="0"/>
              </a:rPr>
              <a:t>e</a:t>
            </a:r>
            <a:r>
              <a:rPr lang="en-US" sz="1800" dirty="0" smtClean="0">
                <a:solidFill>
                  <a:schemeClr val="tx1"/>
                </a:solidFill>
                <a:latin typeface="Times New Roman" charset="0"/>
                <a:ea typeface="ＭＳ Ｐゴシック" charset="0"/>
                <a:cs typeface="Times New Roman" charset="0"/>
              </a:rPr>
              <a:t>]</a:t>
            </a:r>
            <a:endParaRPr lang="en-US" sz="1800" dirty="0">
              <a:solidFill>
                <a:schemeClr val="tx1"/>
              </a:solidFill>
              <a:latin typeface="Times New Roman" charset="0"/>
              <a:ea typeface="ＭＳ Ｐゴシック" charset="0"/>
              <a:cs typeface="Times New Roman" charset="0"/>
            </a:endParaRPr>
          </a:p>
        </p:txBody>
      </p:sp>
      <p:grpSp>
        <p:nvGrpSpPr>
          <p:cNvPr id="7" name="Group 26"/>
          <p:cNvGrpSpPr>
            <a:grpSpLocks/>
          </p:cNvGrpSpPr>
          <p:nvPr/>
        </p:nvGrpSpPr>
        <p:grpSpPr bwMode="auto">
          <a:xfrm>
            <a:off x="2362200" y="1752600"/>
            <a:ext cx="2123298" cy="766531"/>
            <a:chOff x="990600" y="1752600"/>
            <a:chExt cx="2123176" cy="766365"/>
          </a:xfrm>
        </p:grpSpPr>
        <p:cxnSp>
          <p:nvCxnSpPr>
            <p:cNvPr id="14" name="Straight Arrow Connector 10"/>
            <p:cNvCxnSpPr>
              <a:cxnSpLocks noChangeShapeType="1"/>
            </p:cNvCxnSpPr>
            <p:nvPr/>
          </p:nvCxnSpPr>
          <p:spPr bwMode="auto">
            <a:xfrm rot="5400000" flipH="1" flipV="1">
              <a:off x="2057400" y="1828800"/>
              <a:ext cx="381000" cy="228600"/>
            </a:xfrm>
            <a:prstGeom prst="straightConnector1">
              <a:avLst/>
            </a:prstGeom>
            <a:noFill/>
            <a:ln w="15875">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 name="TextBox 15"/>
            <p:cNvSpPr txBox="1">
              <a:spLocks noChangeArrowheads="1"/>
            </p:cNvSpPr>
            <p:nvPr/>
          </p:nvSpPr>
          <p:spPr bwMode="auto">
            <a:xfrm>
              <a:off x="990600" y="2057400"/>
              <a:ext cx="2123176" cy="46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r>
                <a:rPr lang="en-US" sz="2400" b="0" dirty="0" smtClean="0">
                  <a:solidFill>
                    <a:srgbClr val="FF0000"/>
                  </a:solidFill>
                  <a:latin typeface="Times New Roman" charset="0"/>
                  <a:cs typeface="Times New Roman" charset="0"/>
                </a:rPr>
                <a:t>Excitation rate</a:t>
              </a:r>
              <a:endParaRPr lang="en-US" sz="2400" b="0" dirty="0">
                <a:solidFill>
                  <a:srgbClr val="FF0000"/>
                </a:solidFill>
                <a:latin typeface="Times New Roman" charset="0"/>
                <a:cs typeface="Times New Roman" charset="0"/>
              </a:endParaRPr>
            </a:p>
          </p:txBody>
        </p:sp>
      </p:grpSp>
      <p:graphicFrame>
        <p:nvGraphicFramePr>
          <p:cNvPr id="20" name="Object 19"/>
          <p:cNvGraphicFramePr>
            <a:graphicFrameLocks noChangeAspect="1"/>
          </p:cNvGraphicFramePr>
          <p:nvPr>
            <p:extLst>
              <p:ext uri="{D42A27DB-BD31-4B8C-83A1-F6EECF244321}">
                <p14:modId xmlns:p14="http://schemas.microsoft.com/office/powerpoint/2010/main" val="3974536731"/>
              </p:ext>
            </p:extLst>
          </p:nvPr>
        </p:nvGraphicFramePr>
        <p:xfrm>
          <a:off x="2514600" y="1066800"/>
          <a:ext cx="2552700" cy="647700"/>
        </p:xfrm>
        <a:graphic>
          <a:graphicData uri="http://schemas.openxmlformats.org/presentationml/2006/ole">
            <mc:AlternateContent xmlns:mc="http://schemas.openxmlformats.org/markup-compatibility/2006">
              <mc:Choice xmlns:v="urn:schemas-microsoft-com:vml" Requires="v">
                <p:oleObj spid="_x0000_s8371" name="Equation" r:id="rId4" imgW="2552700" imgH="647700" progId="Equation.3">
                  <p:embed/>
                </p:oleObj>
              </mc:Choice>
              <mc:Fallback>
                <p:oleObj name="Equation" r:id="rId4" imgW="2552700" imgH="647700" progId="Equation.3">
                  <p:embed/>
                  <p:pic>
                    <p:nvPicPr>
                      <p:cNvPr id="0" name=""/>
                      <p:cNvPicPr/>
                      <p:nvPr/>
                    </p:nvPicPr>
                    <p:blipFill>
                      <a:blip r:embed="rId5"/>
                      <a:stretch>
                        <a:fillRect/>
                      </a:stretch>
                    </p:blipFill>
                    <p:spPr>
                      <a:xfrm>
                        <a:off x="2514600" y="1066800"/>
                        <a:ext cx="2552700" cy="6477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143963993"/>
              </p:ext>
            </p:extLst>
          </p:nvPr>
        </p:nvGraphicFramePr>
        <p:xfrm>
          <a:off x="2438400" y="2667000"/>
          <a:ext cx="2019300" cy="1219200"/>
        </p:xfrm>
        <a:graphic>
          <a:graphicData uri="http://schemas.openxmlformats.org/presentationml/2006/ole">
            <mc:AlternateContent xmlns:mc="http://schemas.openxmlformats.org/markup-compatibility/2006">
              <mc:Choice xmlns:v="urn:schemas-microsoft-com:vml" Requires="v">
                <p:oleObj spid="_x0000_s8372" name="Equation" r:id="rId6" imgW="2019300" imgH="1219200" progId="Equation.3">
                  <p:embed/>
                </p:oleObj>
              </mc:Choice>
              <mc:Fallback>
                <p:oleObj name="Equation" r:id="rId6" imgW="2019300" imgH="1219200" progId="Equation.3">
                  <p:embed/>
                  <p:pic>
                    <p:nvPicPr>
                      <p:cNvPr id="0" name=""/>
                      <p:cNvPicPr/>
                      <p:nvPr/>
                    </p:nvPicPr>
                    <p:blipFill>
                      <a:blip r:embed="rId7"/>
                      <a:stretch>
                        <a:fillRect/>
                      </a:stretch>
                    </p:blipFill>
                    <p:spPr>
                      <a:xfrm>
                        <a:off x="2438400" y="2667000"/>
                        <a:ext cx="2019300" cy="1219200"/>
                      </a:xfrm>
                      <a:prstGeom prst="rect">
                        <a:avLst/>
                      </a:prstGeom>
                    </p:spPr>
                  </p:pic>
                </p:oleObj>
              </mc:Fallback>
            </mc:AlternateContent>
          </a:graphicData>
        </a:graphic>
      </p:graphicFrame>
    </p:spTree>
    <p:extLst>
      <p:ext uri="{BB962C8B-B14F-4D97-AF65-F5344CB8AC3E}">
        <p14:creationId xmlns:p14="http://schemas.microsoft.com/office/powerpoint/2010/main" val="303745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itle 1"/>
          <p:cNvSpPr>
            <a:spLocks noGrp="1"/>
          </p:cNvSpPr>
          <p:nvPr>
            <p:ph type="title"/>
          </p:nvPr>
        </p:nvSpPr>
        <p:spPr/>
        <p:txBody>
          <a:bodyPr/>
          <a:lstStyle/>
          <a:p>
            <a:r>
              <a:rPr lang="en-US" sz="2800" dirty="0" smtClean="0">
                <a:latin typeface="Arial" charset="0"/>
                <a:ea typeface="ＭＳ Ｐゴシック" charset="0"/>
                <a:cs typeface="ＭＳ Ｐゴシック" charset="0"/>
              </a:rPr>
              <a:t>Local carbon </a:t>
            </a:r>
            <a:r>
              <a:rPr lang="en-US" sz="2800" dirty="0">
                <a:latin typeface="Arial" charset="0"/>
                <a:ea typeface="ＭＳ Ｐゴシック" charset="0"/>
                <a:cs typeface="ＭＳ Ｐゴシック" charset="0"/>
              </a:rPr>
              <a:t>values are extracted from </a:t>
            </a:r>
            <a:r>
              <a:rPr lang="en-US" sz="2800" dirty="0" smtClean="0">
                <a:latin typeface="Arial" charset="0"/>
                <a:ea typeface="ＭＳ Ｐゴシック" charset="0"/>
                <a:cs typeface="ＭＳ Ｐゴシック" charset="0"/>
              </a:rPr>
              <a:t>line-integrated </a:t>
            </a:r>
            <a:r>
              <a:rPr lang="en-US" sz="2800" dirty="0">
                <a:latin typeface="Arial" charset="0"/>
                <a:ea typeface="ＭＳ Ｐゴシック" charset="0"/>
                <a:cs typeface="ＭＳ Ｐゴシック" charset="0"/>
              </a:rPr>
              <a:t>measurements with a matrix inversion approach</a:t>
            </a:r>
          </a:p>
        </p:txBody>
      </p:sp>
      <p:sp>
        <p:nvSpPr>
          <p:cNvPr id="12" name="Content Placeholder 11"/>
          <p:cNvSpPr>
            <a:spLocks noGrp="1"/>
          </p:cNvSpPr>
          <p:nvPr>
            <p:ph idx="1"/>
          </p:nvPr>
        </p:nvSpPr>
        <p:spPr>
          <a:xfrm>
            <a:off x="152400" y="990600"/>
            <a:ext cx="5029200" cy="2819400"/>
          </a:xfrm>
        </p:spPr>
        <p:txBody>
          <a:bodyPr/>
          <a:lstStyle/>
          <a:p>
            <a:pPr>
              <a:buFontTx/>
              <a:buNone/>
            </a:pPr>
            <a:r>
              <a:rPr lang="en-US" sz="1800" b="1" i="1" dirty="0">
                <a:solidFill>
                  <a:srgbClr val="0000FF"/>
                </a:solidFill>
                <a:latin typeface="Arial"/>
                <a:ea typeface="ＭＳ Ｐゴシック" charset="0"/>
                <a:cs typeface="Arial"/>
              </a:rPr>
              <a:t>Line integrated measurements </a:t>
            </a:r>
          </a:p>
          <a:p>
            <a:r>
              <a:rPr lang="en-US" sz="1800" dirty="0">
                <a:latin typeface="Times New Roman" charset="0"/>
                <a:ea typeface="ＭＳ Ｐゴシック" charset="0"/>
                <a:cs typeface="Times New Roman" charset="0"/>
              </a:rPr>
              <a:t>Spectral Brightness, </a:t>
            </a:r>
            <a:r>
              <a:rPr lang="en-US" sz="1800" dirty="0" err="1">
                <a:latin typeface="Times New Roman" charset="0"/>
                <a:ea typeface="ＭＳ Ｐゴシック" charset="0"/>
                <a:cs typeface="Times New Roman" charset="0"/>
              </a:rPr>
              <a:t>B</a:t>
            </a:r>
            <a:r>
              <a:rPr lang="en-US" sz="1800" baseline="30000" dirty="0" err="1">
                <a:latin typeface="Symbol" charset="0"/>
                <a:ea typeface="ＭＳ Ｐゴシック" charset="0"/>
                <a:cs typeface="Symbol" charset="0"/>
              </a:rPr>
              <a:t>l</a:t>
            </a:r>
            <a:endParaRPr lang="en-US" sz="1800" dirty="0">
              <a:latin typeface="Symbol" charset="0"/>
              <a:ea typeface="ＭＳ Ｐゴシック" charset="0"/>
              <a:cs typeface="Symbol" charset="0"/>
            </a:endParaRPr>
          </a:p>
          <a:p>
            <a:r>
              <a:rPr lang="en-US" sz="1800" dirty="0">
                <a:latin typeface="Times New Roman" charset="0"/>
                <a:ea typeface="ＭＳ Ｐゴシック" charset="0"/>
                <a:cs typeface="Times New Roman" charset="0"/>
              </a:rPr>
              <a:t>Total Brightness, </a:t>
            </a:r>
          </a:p>
          <a:p>
            <a:pPr>
              <a:buFontTx/>
              <a:buNone/>
            </a:pPr>
            <a:endParaRPr lang="en-US" sz="1800" dirty="0">
              <a:latin typeface="Times New Roman" charset="0"/>
              <a:ea typeface="ＭＳ Ｐゴシック" charset="0"/>
              <a:cs typeface="Times New Roman" charset="0"/>
            </a:endParaRPr>
          </a:p>
          <a:p>
            <a:pPr>
              <a:buFontTx/>
              <a:buNone/>
            </a:pPr>
            <a:r>
              <a:rPr lang="en-US" sz="1800" b="1" i="1" dirty="0">
                <a:solidFill>
                  <a:srgbClr val="0000FF"/>
                </a:solidFill>
                <a:latin typeface="Arial"/>
                <a:ea typeface="ＭＳ Ｐゴシック" charset="0"/>
                <a:cs typeface="Arial"/>
              </a:rPr>
              <a:t>Fitted Parameters</a:t>
            </a:r>
          </a:p>
          <a:p>
            <a:r>
              <a:rPr lang="en-US" sz="1800" dirty="0">
                <a:latin typeface="Times New Roman" charset="0"/>
                <a:ea typeface="ＭＳ Ｐゴシック" charset="0"/>
                <a:cs typeface="Times New Roman" charset="0"/>
              </a:rPr>
              <a:t>Amplitude, </a:t>
            </a:r>
            <a:r>
              <a:rPr lang="en-US" sz="1800" i="1" dirty="0">
                <a:latin typeface="Times New Roman" charset="0"/>
                <a:ea typeface="ＭＳ Ｐゴシック" charset="0"/>
                <a:cs typeface="Times New Roman" charset="0"/>
              </a:rPr>
              <a:t>A</a:t>
            </a:r>
          </a:p>
          <a:p>
            <a:r>
              <a:rPr lang="en-US" sz="1800" dirty="0">
                <a:latin typeface="Times New Roman" charset="0"/>
                <a:ea typeface="ＭＳ Ｐゴシック" charset="0"/>
                <a:cs typeface="Times New Roman" charset="0"/>
              </a:rPr>
              <a:t>Line width, </a:t>
            </a:r>
            <a:r>
              <a:rPr lang="en-US" sz="1800" i="1" dirty="0">
                <a:latin typeface="Times New Roman" charset="0"/>
                <a:ea typeface="ＭＳ Ｐゴシック" charset="0"/>
                <a:cs typeface="Times New Roman" charset="0"/>
              </a:rPr>
              <a:t>w</a:t>
            </a:r>
          </a:p>
          <a:p>
            <a:r>
              <a:rPr lang="en-US" sz="1800" dirty="0">
                <a:latin typeface="Times New Roman" charset="0"/>
                <a:ea typeface="ＭＳ Ｐゴシック" charset="0"/>
                <a:cs typeface="Times New Roman" charset="0"/>
              </a:rPr>
              <a:t>Line shift, </a:t>
            </a:r>
            <a:r>
              <a:rPr lang="en-US" sz="1800" i="1" dirty="0">
                <a:latin typeface="Times New Roman" charset="0"/>
                <a:ea typeface="ＭＳ Ｐゴシック" charset="0"/>
                <a:cs typeface="Times New Roman" charset="0"/>
              </a:rPr>
              <a:t>(</a:t>
            </a:r>
            <a:r>
              <a:rPr lang="en-US" sz="1800" i="1" dirty="0">
                <a:latin typeface="Symbol" charset="0"/>
                <a:ea typeface="ＭＳ Ｐゴシック" charset="0"/>
                <a:cs typeface="Symbol" charset="0"/>
              </a:rPr>
              <a:t>dl</a:t>
            </a:r>
            <a:r>
              <a:rPr lang="en-US" sz="1800" i="1" dirty="0">
                <a:latin typeface="Times New Roman" charset="0"/>
                <a:ea typeface="ＭＳ Ｐゴシック" charset="0"/>
                <a:cs typeface="Times New Roman" charset="0"/>
              </a:rPr>
              <a:t>)</a:t>
            </a:r>
          </a:p>
          <a:p>
            <a:endParaRPr lang="en-US" sz="1800" dirty="0">
              <a:latin typeface="Times New Roman" charset="0"/>
              <a:ea typeface="ＭＳ Ｐゴシック" charset="0"/>
              <a:cs typeface="Times New Roman" charset="0"/>
            </a:endParaRPr>
          </a:p>
          <a:p>
            <a:endParaRPr lang="en-US" sz="1800" dirty="0">
              <a:latin typeface="Times New Roman" charset="0"/>
              <a:ea typeface="ＭＳ Ｐゴシック" charset="0"/>
              <a:cs typeface="Times New Roman" charset="0"/>
            </a:endParaRPr>
          </a:p>
        </p:txBody>
      </p:sp>
      <p:grpSp>
        <p:nvGrpSpPr>
          <p:cNvPr id="10249" name="Group 20"/>
          <p:cNvGrpSpPr>
            <a:grpSpLocks/>
          </p:cNvGrpSpPr>
          <p:nvPr/>
        </p:nvGrpSpPr>
        <p:grpSpPr bwMode="auto">
          <a:xfrm>
            <a:off x="5791200" y="1143000"/>
            <a:ext cx="3159125" cy="2060575"/>
            <a:chOff x="5791200" y="1371600"/>
            <a:chExt cx="3159760" cy="2060377"/>
          </a:xfrm>
        </p:grpSpPr>
        <p:pic>
          <p:nvPicPr>
            <p:cNvPr id="10252" name="Picture 10" descr="gaussian_schemat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1600"/>
              <a:ext cx="3159760" cy="17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53" name="Straight Arrow Connector 13"/>
            <p:cNvCxnSpPr>
              <a:cxnSpLocks noChangeShapeType="1"/>
            </p:cNvCxnSpPr>
            <p:nvPr/>
          </p:nvCxnSpPr>
          <p:spPr bwMode="auto">
            <a:xfrm rot="5400000">
              <a:off x="5715000" y="2362200"/>
              <a:ext cx="1371600" cy="1588"/>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254" name="Straight Arrow Connector 15"/>
            <p:cNvCxnSpPr>
              <a:cxnSpLocks noChangeShapeType="1"/>
            </p:cNvCxnSpPr>
            <p:nvPr/>
          </p:nvCxnSpPr>
          <p:spPr bwMode="auto">
            <a:xfrm>
              <a:off x="7239000" y="2362200"/>
              <a:ext cx="609600" cy="1588"/>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0255" name="TextBox 16"/>
            <p:cNvSpPr txBox="1">
              <a:spLocks noChangeArrowheads="1"/>
            </p:cNvSpPr>
            <p:nvPr/>
          </p:nvSpPr>
          <p:spPr bwMode="auto">
            <a:xfrm>
              <a:off x="6248400" y="2209800"/>
              <a:ext cx="3048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r>
                <a:rPr lang="en-US"/>
                <a:t>A</a:t>
              </a:r>
            </a:p>
          </p:txBody>
        </p:sp>
        <p:sp>
          <p:nvSpPr>
            <p:cNvPr id="10256" name="TextBox 17"/>
            <p:cNvSpPr txBox="1">
              <a:spLocks noChangeArrowheads="1"/>
            </p:cNvSpPr>
            <p:nvPr/>
          </p:nvSpPr>
          <p:spPr bwMode="auto">
            <a:xfrm>
              <a:off x="7391400" y="2209800"/>
              <a:ext cx="3048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r>
                <a:rPr lang="en-US"/>
                <a:t>w</a:t>
              </a:r>
            </a:p>
          </p:txBody>
        </p:sp>
        <p:sp>
          <p:nvSpPr>
            <p:cNvPr id="10257" name="TextBox 18"/>
            <p:cNvSpPr txBox="1">
              <a:spLocks noChangeArrowheads="1"/>
            </p:cNvSpPr>
            <p:nvPr/>
          </p:nvSpPr>
          <p:spPr bwMode="auto">
            <a:xfrm>
              <a:off x="6934200" y="3124200"/>
              <a:ext cx="3810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r>
                <a:rPr lang="en-US" sz="1400">
                  <a:latin typeface="Symbol" charset="0"/>
                  <a:cs typeface="Symbol" charset="0"/>
                </a:rPr>
                <a:t>l</a:t>
              </a:r>
              <a:r>
                <a:rPr lang="en-US" sz="1400" baseline="-25000">
                  <a:latin typeface="Symbol" charset="0"/>
                  <a:cs typeface="Symbol" charset="0"/>
                </a:rPr>
                <a:t>0</a:t>
              </a:r>
            </a:p>
          </p:txBody>
        </p:sp>
        <p:sp>
          <p:nvSpPr>
            <p:cNvPr id="10258" name="TextBox 19"/>
            <p:cNvSpPr txBox="1">
              <a:spLocks noChangeArrowheads="1"/>
            </p:cNvSpPr>
            <p:nvPr/>
          </p:nvSpPr>
          <p:spPr bwMode="auto">
            <a:xfrm>
              <a:off x="7391400" y="3124200"/>
              <a:ext cx="3810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r>
                <a:rPr lang="en-US" sz="1400">
                  <a:latin typeface="Symbol" charset="0"/>
                  <a:cs typeface="Symbol" charset="0"/>
                </a:rPr>
                <a:t>l</a:t>
              </a:r>
              <a:endParaRPr lang="en-US" sz="1400" baseline="-25000">
                <a:latin typeface="Symbol" charset="0"/>
                <a:cs typeface="Symbol" charset="0"/>
              </a:endParaRPr>
            </a:p>
          </p:txBody>
        </p:sp>
      </p:grpSp>
      <p:graphicFrame>
        <p:nvGraphicFramePr>
          <p:cNvPr id="10242" name="Object 2"/>
          <p:cNvGraphicFramePr>
            <a:graphicFrameLocks noChangeAspect="1"/>
          </p:cNvGraphicFramePr>
          <p:nvPr/>
        </p:nvGraphicFramePr>
        <p:xfrm>
          <a:off x="5181600" y="3276600"/>
          <a:ext cx="3568700" cy="609600"/>
        </p:xfrm>
        <a:graphic>
          <a:graphicData uri="http://schemas.openxmlformats.org/presentationml/2006/ole">
            <mc:AlternateContent xmlns:mc="http://schemas.openxmlformats.org/markup-compatibility/2006">
              <mc:Choice xmlns:v="urn:schemas-microsoft-com:vml" Requires="v">
                <p:oleObj spid="_x0000_s4526" name="Equation" r:id="rId4" imgW="3048000" imgH="520700" progId="Equation.3">
                  <p:embed/>
                </p:oleObj>
              </mc:Choice>
              <mc:Fallback>
                <p:oleObj name="Equation" r:id="rId4" imgW="3048000" imgH="520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276600"/>
                        <a:ext cx="3568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2209800" y="2514600"/>
          <a:ext cx="1371600" cy="609600"/>
        </p:xfrm>
        <a:graphic>
          <a:graphicData uri="http://schemas.openxmlformats.org/presentationml/2006/ole">
            <mc:AlternateContent xmlns:mc="http://schemas.openxmlformats.org/markup-compatibility/2006">
              <mc:Choice xmlns:v="urn:schemas-microsoft-com:vml" Requires="v">
                <p:oleObj spid="_x0000_s4527" name="Equation" r:id="rId6" imgW="1028700" imgH="457200" progId="Equation.3">
                  <p:embed/>
                </p:oleObj>
              </mc:Choice>
              <mc:Fallback>
                <p:oleObj name="Equation" r:id="rId6" imgW="10287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2514600"/>
                        <a:ext cx="137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2438400" y="1676400"/>
          <a:ext cx="1143000" cy="381000"/>
        </p:xfrm>
        <a:graphic>
          <a:graphicData uri="http://schemas.openxmlformats.org/presentationml/2006/ole">
            <mc:AlternateContent xmlns:mc="http://schemas.openxmlformats.org/markup-compatibility/2006">
              <mc:Choice xmlns:v="urn:schemas-microsoft-com:vml" Requires="v">
                <p:oleObj spid="_x0000_s4528" name="Equation" r:id="rId8" imgW="876300" imgH="292100" progId="Equation.3">
                  <p:embed/>
                </p:oleObj>
              </mc:Choice>
              <mc:Fallback>
                <p:oleObj name="Equation" r:id="rId8" imgW="876300" imgH="292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16764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 name="TextBox 25"/>
          <p:cNvSpPr txBox="1"/>
          <p:nvPr/>
        </p:nvSpPr>
        <p:spPr>
          <a:xfrm>
            <a:off x="152400" y="3810000"/>
            <a:ext cx="7178675" cy="2770188"/>
          </a:xfrm>
          <a:prstGeom prst="rect">
            <a:avLst/>
          </a:prstGeom>
          <a:noFill/>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r>
              <a:rPr lang="en-US" sz="1800" dirty="0">
                <a:solidFill>
                  <a:srgbClr val="0000FF"/>
                </a:solidFill>
                <a:latin typeface="Arial"/>
                <a:cs typeface="Arial"/>
              </a:rPr>
              <a:t>Emissivity from Brightness</a:t>
            </a:r>
          </a:p>
          <a:p>
            <a:pPr eaLnBrk="1" hangingPunct="1">
              <a:spcAft>
                <a:spcPts val="600"/>
              </a:spcAft>
              <a:buFont typeface="Arial" charset="0"/>
              <a:buChar char="•"/>
            </a:pPr>
            <a:r>
              <a:rPr lang="en-US" sz="1800" b="0" i="0" dirty="0">
                <a:solidFill>
                  <a:schemeClr val="tx1"/>
                </a:solidFill>
                <a:latin typeface="Times New Roman" charset="0"/>
                <a:cs typeface="Times New Roman" charset="0"/>
              </a:rPr>
              <a:t>Subscript </a:t>
            </a:r>
            <a:r>
              <a:rPr lang="en-US" sz="1800" b="0" dirty="0" err="1">
                <a:solidFill>
                  <a:schemeClr val="tx1"/>
                </a:solidFill>
                <a:latin typeface="Times New Roman" charset="0"/>
                <a:cs typeface="Times New Roman" charset="0"/>
              </a:rPr>
              <a:t>i</a:t>
            </a:r>
            <a:r>
              <a:rPr lang="en-US" sz="1800" b="0" i="0" dirty="0">
                <a:solidFill>
                  <a:schemeClr val="tx1"/>
                </a:solidFill>
                <a:latin typeface="Times New Roman" charset="0"/>
                <a:cs typeface="Times New Roman" charset="0"/>
              </a:rPr>
              <a:t> refers to a particular sightline (</a:t>
            </a:r>
            <a:r>
              <a:rPr lang="en-US" sz="1800" b="0" dirty="0" smtClean="0">
                <a:solidFill>
                  <a:schemeClr val="tx1"/>
                </a:solidFill>
                <a:latin typeface="Times New Roman" charset="0"/>
                <a:cs typeface="Times New Roman" charset="0"/>
              </a:rPr>
              <a:t>line-integrated </a:t>
            </a:r>
            <a:r>
              <a:rPr lang="en-US" sz="1800" b="0" i="0" dirty="0">
                <a:solidFill>
                  <a:schemeClr val="tx1"/>
                </a:solidFill>
                <a:latin typeface="Times New Roman" charset="0"/>
                <a:cs typeface="Times New Roman" charset="0"/>
              </a:rPr>
              <a:t>measurement)</a:t>
            </a:r>
          </a:p>
          <a:p>
            <a:pPr eaLnBrk="1" hangingPunct="1">
              <a:spcAft>
                <a:spcPts val="600"/>
              </a:spcAft>
              <a:buFont typeface="Arial" charset="0"/>
              <a:buChar char="•"/>
            </a:pPr>
            <a:r>
              <a:rPr lang="en-US" sz="1800" b="0" i="0" dirty="0">
                <a:solidFill>
                  <a:schemeClr val="tx1"/>
                </a:solidFill>
                <a:latin typeface="Times New Roman" charset="0"/>
                <a:cs typeface="Times New Roman" charset="0"/>
              </a:rPr>
              <a:t>Subscript </a:t>
            </a:r>
            <a:r>
              <a:rPr lang="en-US" sz="1800" b="0" dirty="0">
                <a:solidFill>
                  <a:schemeClr val="tx1"/>
                </a:solidFill>
                <a:latin typeface="Times New Roman" charset="0"/>
                <a:cs typeface="Times New Roman" charset="0"/>
              </a:rPr>
              <a:t>j</a:t>
            </a:r>
            <a:r>
              <a:rPr lang="en-US" sz="1800" b="0" i="0" dirty="0">
                <a:solidFill>
                  <a:schemeClr val="tx1"/>
                </a:solidFill>
                <a:latin typeface="Times New Roman" charset="0"/>
                <a:cs typeface="Times New Roman" charset="0"/>
              </a:rPr>
              <a:t> refers to a particular zone in the plasma (</a:t>
            </a:r>
            <a:r>
              <a:rPr lang="en-US" sz="1800" b="0" dirty="0">
                <a:solidFill>
                  <a:schemeClr val="tx1"/>
                </a:solidFill>
                <a:latin typeface="Times New Roman" charset="0"/>
                <a:cs typeface="Times New Roman" charset="0"/>
              </a:rPr>
              <a:t>local</a:t>
            </a:r>
            <a:r>
              <a:rPr lang="en-US" sz="1800" b="0" i="0" dirty="0">
                <a:solidFill>
                  <a:schemeClr val="tx1"/>
                </a:solidFill>
                <a:latin typeface="Times New Roman" charset="0"/>
                <a:cs typeface="Times New Roman" charset="0"/>
              </a:rPr>
              <a:t> value) </a:t>
            </a:r>
          </a:p>
          <a:p>
            <a:pPr eaLnBrk="1" hangingPunct="1">
              <a:spcAft>
                <a:spcPts val="600"/>
              </a:spcAft>
              <a:buFont typeface="Arial" charset="0"/>
              <a:buChar char="•"/>
            </a:pPr>
            <a:r>
              <a:rPr lang="en-US" sz="1800" b="0" dirty="0" err="1">
                <a:solidFill>
                  <a:schemeClr val="tx1"/>
                </a:solidFill>
                <a:latin typeface="Times New Roman" charset="0"/>
                <a:cs typeface="Times New Roman" charset="0"/>
              </a:rPr>
              <a:t>L</a:t>
            </a:r>
            <a:r>
              <a:rPr lang="en-US" sz="1800" b="0" baseline="-25000" dirty="0" err="1">
                <a:solidFill>
                  <a:schemeClr val="tx1"/>
                </a:solidFill>
                <a:latin typeface="Times New Roman" charset="0"/>
                <a:cs typeface="Times New Roman" charset="0"/>
              </a:rPr>
              <a:t>ij</a:t>
            </a:r>
            <a:r>
              <a:rPr lang="en-US" sz="1800" b="0" i="0" dirty="0">
                <a:solidFill>
                  <a:schemeClr val="tx1"/>
                </a:solidFill>
                <a:latin typeface="Times New Roman" charset="0"/>
                <a:cs typeface="Times New Roman" charset="0"/>
              </a:rPr>
              <a:t> is a matrix of path lengths</a:t>
            </a:r>
          </a:p>
          <a:p>
            <a:pPr eaLnBrk="1" hangingPunct="1">
              <a:spcAft>
                <a:spcPts val="600"/>
              </a:spcAft>
              <a:buFont typeface="Arial" charset="0"/>
              <a:buChar char="•"/>
            </a:pPr>
            <a:r>
              <a:rPr lang="en-US" sz="1800" b="0" i="0" dirty="0" smtClean="0">
                <a:solidFill>
                  <a:schemeClr val="tx1"/>
                </a:solidFill>
                <a:latin typeface="Times New Roman" charset="0"/>
                <a:cs typeface="Times New Roman" charset="0"/>
              </a:rPr>
              <a:t>Line-integrated </a:t>
            </a:r>
            <a:r>
              <a:rPr lang="en-US" sz="1800" b="0" i="0" dirty="0">
                <a:solidFill>
                  <a:schemeClr val="tx1"/>
                </a:solidFill>
                <a:latin typeface="Times New Roman" charset="0"/>
                <a:cs typeface="Times New Roman" charset="0"/>
              </a:rPr>
              <a:t>brightness </a:t>
            </a:r>
            <a:r>
              <a:rPr lang="en-US" sz="1800" b="0" dirty="0">
                <a:solidFill>
                  <a:schemeClr val="tx1"/>
                </a:solidFill>
                <a:latin typeface="Times New Roman" charset="0"/>
                <a:cs typeface="Times New Roman" charset="0"/>
              </a:rPr>
              <a:t>(</a:t>
            </a:r>
            <a:r>
              <a:rPr lang="en-US" sz="1800" b="0" dirty="0" err="1">
                <a:solidFill>
                  <a:schemeClr val="tx1"/>
                </a:solidFill>
                <a:latin typeface="Times New Roman" charset="0"/>
                <a:cs typeface="Times New Roman" charset="0"/>
              </a:rPr>
              <a:t>ph</a:t>
            </a:r>
            <a:r>
              <a:rPr lang="en-US" sz="1800" b="0" dirty="0">
                <a:solidFill>
                  <a:schemeClr val="tx1"/>
                </a:solidFill>
                <a:latin typeface="Times New Roman" charset="0"/>
                <a:cs typeface="Times New Roman" charset="0"/>
              </a:rPr>
              <a:t>/s/cm</a:t>
            </a:r>
            <a:r>
              <a:rPr lang="en-US" sz="1800" b="0" baseline="30000" dirty="0">
                <a:solidFill>
                  <a:schemeClr val="tx1"/>
                </a:solidFill>
                <a:latin typeface="Times New Roman" charset="0"/>
                <a:cs typeface="Times New Roman" charset="0"/>
              </a:rPr>
              <a:t>2</a:t>
            </a:r>
            <a:r>
              <a:rPr lang="en-US" sz="1800" b="0" dirty="0">
                <a:solidFill>
                  <a:schemeClr val="tx1"/>
                </a:solidFill>
                <a:latin typeface="Times New Roman" charset="0"/>
                <a:cs typeface="Times New Roman" charset="0"/>
              </a:rPr>
              <a:t>/</a:t>
            </a:r>
            <a:r>
              <a:rPr lang="en-US" sz="1800" b="0" dirty="0" err="1">
                <a:solidFill>
                  <a:schemeClr val="tx1"/>
                </a:solidFill>
                <a:latin typeface="Times New Roman" charset="0"/>
                <a:cs typeface="Times New Roman" charset="0"/>
              </a:rPr>
              <a:t>st</a:t>
            </a:r>
            <a:r>
              <a:rPr lang="en-US" sz="1800" b="0" dirty="0">
                <a:solidFill>
                  <a:schemeClr val="tx1"/>
                </a:solidFill>
                <a:latin typeface="Times New Roman" charset="0"/>
                <a:cs typeface="Times New Roman" charset="0"/>
              </a:rPr>
              <a:t>)</a:t>
            </a:r>
            <a:r>
              <a:rPr lang="en-US" sz="1800" b="0" i="0" dirty="0">
                <a:solidFill>
                  <a:schemeClr val="tx1"/>
                </a:solidFill>
                <a:latin typeface="Times New Roman" charset="0"/>
                <a:cs typeface="Times New Roman" charset="0"/>
              </a:rPr>
              <a:t> can be related</a:t>
            </a:r>
          </a:p>
          <a:p>
            <a:pPr eaLnBrk="1" hangingPunct="1">
              <a:spcAft>
                <a:spcPts val="600"/>
              </a:spcAft>
            </a:pPr>
            <a:r>
              <a:rPr lang="en-US" sz="1800" b="0" i="0" dirty="0">
                <a:solidFill>
                  <a:schemeClr val="tx1"/>
                </a:solidFill>
                <a:latin typeface="Times New Roman" charset="0"/>
                <a:cs typeface="Times New Roman" charset="0"/>
              </a:rPr>
              <a:t>   to local emissivity </a:t>
            </a:r>
            <a:r>
              <a:rPr lang="en-US" sz="1800" b="0" dirty="0">
                <a:solidFill>
                  <a:schemeClr val="tx1"/>
                </a:solidFill>
                <a:latin typeface="Times New Roman" charset="0"/>
                <a:cs typeface="Times New Roman" charset="0"/>
              </a:rPr>
              <a:t>(</a:t>
            </a:r>
            <a:r>
              <a:rPr lang="en-US" sz="1800" b="0" dirty="0" err="1">
                <a:solidFill>
                  <a:schemeClr val="tx1"/>
                </a:solidFill>
                <a:latin typeface="Times New Roman" charset="0"/>
                <a:cs typeface="Times New Roman" charset="0"/>
              </a:rPr>
              <a:t>ph</a:t>
            </a:r>
            <a:r>
              <a:rPr lang="en-US" sz="1800" b="0" dirty="0">
                <a:solidFill>
                  <a:schemeClr val="tx1"/>
                </a:solidFill>
                <a:latin typeface="Times New Roman" charset="0"/>
                <a:cs typeface="Times New Roman" charset="0"/>
              </a:rPr>
              <a:t>/s/cm</a:t>
            </a:r>
            <a:r>
              <a:rPr lang="en-US" sz="1800" b="0" baseline="30000" dirty="0">
                <a:solidFill>
                  <a:schemeClr val="tx1"/>
                </a:solidFill>
                <a:latin typeface="Times New Roman" charset="0"/>
                <a:cs typeface="Times New Roman" charset="0"/>
              </a:rPr>
              <a:t>3</a:t>
            </a:r>
            <a:r>
              <a:rPr lang="en-US" sz="1800" b="0" dirty="0">
                <a:solidFill>
                  <a:schemeClr val="tx1"/>
                </a:solidFill>
                <a:latin typeface="Times New Roman" charset="0"/>
                <a:cs typeface="Times New Roman" charset="0"/>
              </a:rPr>
              <a:t>) </a:t>
            </a:r>
            <a:r>
              <a:rPr lang="en-US" sz="1800" b="0" i="0" dirty="0">
                <a:solidFill>
                  <a:schemeClr val="tx1"/>
                </a:solidFill>
                <a:latin typeface="Times New Roman" charset="0"/>
                <a:cs typeface="Times New Roman" charset="0"/>
              </a:rPr>
              <a:t>by length matrix</a:t>
            </a:r>
          </a:p>
          <a:p>
            <a:pPr eaLnBrk="1" hangingPunct="1">
              <a:spcAft>
                <a:spcPts val="600"/>
              </a:spcAft>
              <a:buFont typeface="Arial" charset="0"/>
              <a:buChar char="•"/>
            </a:pPr>
            <a:r>
              <a:rPr lang="en-US" sz="1800" b="0" i="0" dirty="0">
                <a:solidFill>
                  <a:schemeClr val="tx1"/>
                </a:solidFill>
                <a:latin typeface="Times New Roman" charset="0"/>
                <a:cs typeface="Times New Roman" charset="0"/>
              </a:rPr>
              <a:t>Local emissivity is obtained using inverted length matrix</a:t>
            </a:r>
          </a:p>
          <a:p>
            <a:pPr eaLnBrk="1" hangingPunct="1"/>
            <a:endParaRPr lang="en-US" sz="1800" b="0" i="0" dirty="0">
              <a:solidFill>
                <a:schemeClr val="tx1"/>
              </a:solidFill>
              <a:latin typeface="Times New Roman" charset="0"/>
              <a:cs typeface="Times New Roman" charset="0"/>
            </a:endParaRPr>
          </a:p>
        </p:txBody>
      </p:sp>
      <p:sp>
        <p:nvSpPr>
          <p:cNvPr id="10251" name="TextBox 29"/>
          <p:cNvSpPr txBox="1">
            <a:spLocks noChangeArrowheads="1"/>
          </p:cNvSpPr>
          <p:nvPr/>
        </p:nvSpPr>
        <p:spPr bwMode="auto">
          <a:xfrm>
            <a:off x="6096000" y="3886200"/>
            <a:ext cx="2611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r>
              <a:rPr lang="en-US"/>
              <a:t>(Form for a Gaussian line shape)</a:t>
            </a:r>
          </a:p>
        </p:txBody>
      </p:sp>
      <p:grpSp>
        <p:nvGrpSpPr>
          <p:cNvPr id="2" name="Group 1"/>
          <p:cNvGrpSpPr/>
          <p:nvPr/>
        </p:nvGrpSpPr>
        <p:grpSpPr>
          <a:xfrm>
            <a:off x="6629400" y="4648200"/>
            <a:ext cx="2057400" cy="1600200"/>
            <a:chOff x="6629400" y="4648200"/>
            <a:chExt cx="2057400" cy="1600200"/>
          </a:xfrm>
        </p:grpSpPr>
        <p:sp>
          <p:nvSpPr>
            <p:cNvPr id="20" name="Rounded Rectangle 27"/>
            <p:cNvSpPr>
              <a:spLocks noChangeArrowheads="1"/>
            </p:cNvSpPr>
            <p:nvPr/>
          </p:nvSpPr>
          <p:spPr bwMode="auto">
            <a:xfrm>
              <a:off x="6629400" y="4648200"/>
              <a:ext cx="2057400" cy="1600200"/>
            </a:xfrm>
            <a:prstGeom prst="roundRect">
              <a:avLst>
                <a:gd name="adj" fmla="val 10375"/>
              </a:avLst>
            </a:prstGeom>
            <a:solidFill>
              <a:srgbClr val="FFFF00">
                <a:alpha val="18039"/>
              </a:srgbClr>
            </a:solidFill>
            <a:ln w="15875">
              <a:solidFill>
                <a:srgbClr val="FFFF00"/>
              </a:solidFill>
              <a:round/>
              <a:headEnd/>
              <a:tailEnd type="triangle" w="med" len="med"/>
            </a:ln>
          </p:spPr>
          <p:txBody>
            <a:bodyPr lIns="0" tIns="0" rIns="0" bIns="0"/>
            <a:lstStyle/>
            <a:p>
              <a:pPr>
                <a:spcBef>
                  <a:spcPct val="20000"/>
                </a:spcBef>
                <a:buFontTx/>
                <a:buChar char="•"/>
              </a:pPr>
              <a:endParaRPr lang="en-US"/>
            </a:p>
          </p:txBody>
        </p:sp>
        <p:graphicFrame>
          <p:nvGraphicFramePr>
            <p:cNvPr id="21" name="Object 5"/>
            <p:cNvGraphicFramePr>
              <a:graphicFrameLocks noChangeAspect="1"/>
            </p:cNvGraphicFramePr>
            <p:nvPr>
              <p:extLst>
                <p:ext uri="{D42A27DB-BD31-4B8C-83A1-F6EECF244321}">
                  <p14:modId xmlns:p14="http://schemas.microsoft.com/office/powerpoint/2010/main" val="1069526045"/>
                </p:ext>
              </p:extLst>
            </p:nvPr>
          </p:nvGraphicFramePr>
          <p:xfrm>
            <a:off x="6675438" y="4730913"/>
            <a:ext cx="1966912" cy="1443037"/>
          </p:xfrm>
          <a:graphic>
            <a:graphicData uri="http://schemas.openxmlformats.org/presentationml/2006/ole">
              <mc:AlternateContent xmlns:mc="http://schemas.openxmlformats.org/markup-compatibility/2006">
                <mc:Choice xmlns:v="urn:schemas-microsoft-com:vml" Requires="v">
                  <p:oleObj spid="_x0000_s4529" name="Equation" r:id="rId10" imgW="1193800" imgH="876300" progId="Equation.3">
                    <p:embed/>
                  </p:oleObj>
                </mc:Choice>
                <mc:Fallback>
                  <p:oleObj name="Equation" r:id="rId10" imgW="1193800" imgH="876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5438" y="4730913"/>
                          <a:ext cx="1966912" cy="144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Tree>
    <p:extLst>
      <p:ext uri="{BB962C8B-B14F-4D97-AF65-F5344CB8AC3E}">
        <p14:creationId xmlns:p14="http://schemas.microsoft.com/office/powerpoint/2010/main" val="7400385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itle 1"/>
          <p:cNvSpPr>
            <a:spLocks noGrp="1"/>
          </p:cNvSpPr>
          <p:nvPr>
            <p:ph type="title"/>
          </p:nvPr>
        </p:nvSpPr>
        <p:spPr/>
        <p:txBody>
          <a:bodyPr/>
          <a:lstStyle/>
          <a:p>
            <a:r>
              <a:rPr lang="en-US" sz="2800" dirty="0" smtClean="0">
                <a:latin typeface="Arial" charset="0"/>
                <a:ea typeface="ＭＳ Ｐゴシック" charset="0"/>
                <a:cs typeface="ＭＳ Ｐゴシック" charset="0"/>
              </a:rPr>
              <a:t>Local D</a:t>
            </a:r>
            <a:r>
              <a:rPr lang="en-US" sz="2800" baseline="-25000" dirty="0" smtClean="0">
                <a:latin typeface="Symbol" charset="2"/>
                <a:ea typeface="ＭＳ Ｐゴシック" charset="0"/>
                <a:cs typeface="Symbol" charset="2"/>
              </a:rPr>
              <a:t>a</a:t>
            </a:r>
            <a:r>
              <a:rPr lang="en-US" sz="2800" dirty="0" smtClean="0">
                <a:latin typeface="Arial" charset="0"/>
                <a:ea typeface="ＭＳ Ｐゴシック" charset="0"/>
                <a:cs typeface="ＭＳ Ｐゴシック" charset="0"/>
              </a:rPr>
              <a:t> emissivity from line-integrated </a:t>
            </a:r>
            <a:r>
              <a:rPr lang="en-US" sz="2800" dirty="0">
                <a:latin typeface="Arial" charset="0"/>
                <a:ea typeface="ＭＳ Ｐゴシック" charset="0"/>
                <a:cs typeface="ＭＳ Ｐゴシック" charset="0"/>
              </a:rPr>
              <a:t>measurements with a matrix inversion approach</a:t>
            </a:r>
          </a:p>
        </p:txBody>
      </p:sp>
      <p:sp>
        <p:nvSpPr>
          <p:cNvPr id="12" name="Content Placeholder 11"/>
          <p:cNvSpPr>
            <a:spLocks noGrp="1"/>
          </p:cNvSpPr>
          <p:nvPr>
            <p:ph idx="1"/>
          </p:nvPr>
        </p:nvSpPr>
        <p:spPr>
          <a:xfrm>
            <a:off x="152400" y="990600"/>
            <a:ext cx="5029200" cy="2819400"/>
          </a:xfrm>
        </p:spPr>
        <p:txBody>
          <a:bodyPr>
            <a:normAutofit/>
          </a:bodyPr>
          <a:lstStyle/>
          <a:p>
            <a:endParaRPr lang="en-US" sz="1800" dirty="0">
              <a:latin typeface="Times New Roman" charset="0"/>
              <a:ea typeface="ＭＳ Ｐゴシック" charset="0"/>
              <a:cs typeface="Times New Roman" charset="0"/>
            </a:endParaRPr>
          </a:p>
          <a:p>
            <a:pPr marL="0" indent="0">
              <a:buNone/>
            </a:pPr>
            <a:endParaRPr lang="en-US" sz="1800" dirty="0">
              <a:latin typeface="Times New Roman" charset="0"/>
              <a:ea typeface="ＭＳ Ｐゴシック" charset="0"/>
              <a:cs typeface="Times New Roman" charset="0"/>
            </a:endParaRPr>
          </a:p>
        </p:txBody>
      </p:sp>
      <p:grpSp>
        <p:nvGrpSpPr>
          <p:cNvPr id="3" name="Group 2"/>
          <p:cNvGrpSpPr/>
          <p:nvPr/>
        </p:nvGrpSpPr>
        <p:grpSpPr>
          <a:xfrm>
            <a:off x="5867400" y="4495800"/>
            <a:ext cx="2057400" cy="1600200"/>
            <a:chOff x="4953000" y="4495800"/>
            <a:chExt cx="2057400" cy="1600200"/>
          </a:xfrm>
        </p:grpSpPr>
        <p:sp>
          <p:nvSpPr>
            <p:cNvPr id="10246" name="Rounded Rectangle 27"/>
            <p:cNvSpPr>
              <a:spLocks noChangeArrowheads="1"/>
            </p:cNvSpPr>
            <p:nvPr/>
          </p:nvSpPr>
          <p:spPr bwMode="auto">
            <a:xfrm>
              <a:off x="4953000" y="4495800"/>
              <a:ext cx="2057400" cy="1600200"/>
            </a:xfrm>
            <a:prstGeom prst="roundRect">
              <a:avLst>
                <a:gd name="adj" fmla="val 10375"/>
              </a:avLst>
            </a:prstGeom>
            <a:solidFill>
              <a:srgbClr val="FFFF00">
                <a:alpha val="18039"/>
              </a:srgbClr>
            </a:solidFill>
            <a:ln w="15875">
              <a:solidFill>
                <a:srgbClr val="FFFF00"/>
              </a:solidFill>
              <a:round/>
              <a:headEnd/>
              <a:tailEnd type="triangle" w="med" len="med"/>
            </a:ln>
          </p:spPr>
          <p:txBody>
            <a:bodyPr lIns="0" tIns="0" rIns="0" bIns="0"/>
            <a:lstStyle/>
            <a:p>
              <a:pPr>
                <a:spcBef>
                  <a:spcPct val="20000"/>
                </a:spcBef>
                <a:buFontTx/>
                <a:buChar char="•"/>
              </a:pPr>
              <a:endParaRPr lang="en-US"/>
            </a:p>
          </p:txBody>
        </p:sp>
        <p:graphicFrame>
          <p:nvGraphicFramePr>
            <p:cNvPr id="10245" name="Object 5"/>
            <p:cNvGraphicFramePr>
              <a:graphicFrameLocks noChangeAspect="1"/>
            </p:cNvGraphicFramePr>
            <p:nvPr>
              <p:extLst>
                <p:ext uri="{D42A27DB-BD31-4B8C-83A1-F6EECF244321}">
                  <p14:modId xmlns:p14="http://schemas.microsoft.com/office/powerpoint/2010/main" val="2218971047"/>
                </p:ext>
              </p:extLst>
            </p:nvPr>
          </p:nvGraphicFramePr>
          <p:xfrm>
            <a:off x="4999038" y="4578513"/>
            <a:ext cx="1966912" cy="1443037"/>
          </p:xfrm>
          <a:graphic>
            <a:graphicData uri="http://schemas.openxmlformats.org/presentationml/2006/ole">
              <mc:AlternateContent xmlns:mc="http://schemas.openxmlformats.org/markup-compatibility/2006">
                <mc:Choice xmlns:v="urn:schemas-microsoft-com:vml" Requires="v">
                  <p:oleObj spid="_x0000_s11325" name="Equation" r:id="rId3" imgW="1193800" imgH="876300" progId="Equation.3">
                    <p:embed/>
                  </p:oleObj>
                </mc:Choice>
                <mc:Fallback>
                  <p:oleObj name="Equation" r:id="rId3" imgW="1193800" imgH="876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038" y="4578513"/>
                          <a:ext cx="1966912" cy="144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pic>
        <p:nvPicPr>
          <p:cNvPr id="2" name="Picture 1" descr="aps17_fig_204202_ENDD_CHERS_tangency_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1066800"/>
            <a:ext cx="3276600" cy="3079853"/>
          </a:xfrm>
          <a:prstGeom prst="rect">
            <a:avLst/>
          </a:prstGeom>
        </p:spPr>
      </p:pic>
      <p:sp>
        <p:nvSpPr>
          <p:cNvPr id="20" name="Content Placeholder 2"/>
          <p:cNvSpPr txBox="1">
            <a:spLocks/>
          </p:cNvSpPr>
          <p:nvPr/>
        </p:nvSpPr>
        <p:spPr bwMode="auto">
          <a:xfrm>
            <a:off x="381000" y="1295400"/>
            <a:ext cx="441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altLang="en-US" dirty="0" smtClean="0">
                <a:latin typeface="Arial" charset="0"/>
                <a:cs typeface="Arial" charset="0"/>
              </a:rPr>
              <a:t>Line</a:t>
            </a:r>
            <a:r>
              <a:rPr lang="en-US" altLang="en-US" dirty="0">
                <a:latin typeface="Arial" charset="0"/>
                <a:cs typeface="Arial" charset="0"/>
              </a:rPr>
              <a:t>-integrated measurements </a:t>
            </a:r>
          </a:p>
          <a:p>
            <a:pPr lvl="1" eaLnBrk="1" hangingPunct="1"/>
            <a:r>
              <a:rPr lang="en-US" altLang="en-US" dirty="0" smtClean="0">
                <a:latin typeface="Arial" charset="0"/>
                <a:cs typeface="Arial" charset="0"/>
              </a:rPr>
              <a:t>Camera with 127 </a:t>
            </a:r>
            <a:r>
              <a:rPr lang="en-US" altLang="en-US" dirty="0">
                <a:latin typeface="Arial" charset="0"/>
                <a:cs typeface="Arial" charset="0"/>
              </a:rPr>
              <a:t>x 128 </a:t>
            </a:r>
            <a:r>
              <a:rPr lang="en-US" altLang="en-US" dirty="0" smtClean="0">
                <a:latin typeface="Arial" charset="0"/>
                <a:cs typeface="Arial" charset="0"/>
              </a:rPr>
              <a:t>pixels </a:t>
            </a:r>
          </a:p>
          <a:p>
            <a:pPr lvl="1" eaLnBrk="1" hangingPunct="1"/>
            <a:r>
              <a:rPr lang="en-US" altLang="en-US" dirty="0" smtClean="0">
                <a:latin typeface="Arial" charset="0"/>
                <a:cs typeface="Arial" charset="0"/>
              </a:rPr>
              <a:t>D</a:t>
            </a:r>
            <a:r>
              <a:rPr lang="en-US" altLang="en-US" baseline="-25000" dirty="0" smtClean="0">
                <a:latin typeface="Symbol" charset="2"/>
                <a:cs typeface="Symbol" charset="2"/>
              </a:rPr>
              <a:t>a</a:t>
            </a:r>
            <a:r>
              <a:rPr lang="en-US" altLang="en-US" dirty="0" smtClean="0">
                <a:latin typeface="Arial" charset="0"/>
                <a:cs typeface="Arial" charset="0"/>
              </a:rPr>
              <a:t> filter</a:t>
            </a:r>
            <a:endParaRPr lang="en-US" altLang="en-US" dirty="0">
              <a:latin typeface="Arial" charset="0"/>
              <a:cs typeface="Arial" charset="0"/>
            </a:endParaRPr>
          </a:p>
          <a:p>
            <a:pPr lvl="1" eaLnBrk="1" hangingPunct="1"/>
            <a:r>
              <a:rPr lang="en-US" altLang="en-US" dirty="0">
                <a:latin typeface="Arial" charset="0"/>
                <a:cs typeface="Arial" charset="0"/>
              </a:rPr>
              <a:t>Absolutely calibrated</a:t>
            </a:r>
          </a:p>
          <a:p>
            <a:pPr marL="0" indent="0" eaLnBrk="1" hangingPunct="1">
              <a:buNone/>
            </a:pPr>
            <a:endParaRPr lang="en-US" altLang="en-US" dirty="0">
              <a:latin typeface="Arial" charset="0"/>
              <a:cs typeface="Arial" charset="0"/>
            </a:endParaRPr>
          </a:p>
          <a:p>
            <a:pPr eaLnBrk="1" hangingPunct="1"/>
            <a:r>
              <a:rPr lang="en-US" altLang="en-US" dirty="0">
                <a:latin typeface="Arial" charset="0"/>
                <a:cs typeface="Arial" charset="0"/>
              </a:rPr>
              <a:t>Local tangency of </a:t>
            </a:r>
            <a:r>
              <a:rPr lang="en-US" altLang="en-US" dirty="0" smtClean="0">
                <a:latin typeface="Arial" charset="0"/>
                <a:cs typeface="Arial" charset="0"/>
              </a:rPr>
              <a:t>sightline  </a:t>
            </a:r>
            <a:r>
              <a:rPr lang="en-US" altLang="en-US" dirty="0">
                <a:latin typeface="Arial" charset="0"/>
                <a:cs typeface="Arial" charset="0"/>
              </a:rPr>
              <a:t>each pixel computed using </a:t>
            </a:r>
            <a:r>
              <a:rPr lang="en-US" altLang="en-US" dirty="0" smtClean="0">
                <a:latin typeface="Arial" charset="0"/>
                <a:cs typeface="Arial" charset="0"/>
              </a:rPr>
              <a:t>EFIT equilibrium code</a:t>
            </a:r>
          </a:p>
          <a:p>
            <a:pPr eaLnBrk="1" hangingPunct="1"/>
            <a:endParaRPr lang="en-US" altLang="en-US" dirty="0">
              <a:latin typeface="Arial" charset="0"/>
              <a:cs typeface="Arial" charset="0"/>
            </a:endParaRPr>
          </a:p>
          <a:p>
            <a:pPr eaLnBrk="1" hangingPunct="1"/>
            <a:r>
              <a:rPr lang="en-US" altLang="en-US" dirty="0">
                <a:latin typeface="Arial" charset="0"/>
                <a:cs typeface="Arial" charset="0"/>
              </a:rPr>
              <a:t>Tangency mapped to R at Z=0</a:t>
            </a:r>
          </a:p>
          <a:p>
            <a:pPr eaLnBrk="1" hangingPunct="1"/>
            <a:endParaRPr lang="en-US" altLang="en-US" dirty="0">
              <a:latin typeface="Arial" charset="0"/>
              <a:cs typeface="Arial" charset="0"/>
            </a:endParaRPr>
          </a:p>
          <a:p>
            <a:pPr eaLnBrk="1" hangingPunct="1"/>
            <a:r>
              <a:rPr lang="en-US" altLang="en-US" dirty="0">
                <a:latin typeface="Arial" charset="0"/>
                <a:cs typeface="Arial" charset="0"/>
              </a:rPr>
              <a:t>Pixels binned to improve S/N</a:t>
            </a:r>
          </a:p>
          <a:p>
            <a:pPr eaLnBrk="1" hangingPunct="1"/>
            <a:endParaRPr lang="en-US" altLang="en-US" dirty="0">
              <a:latin typeface="Arial" charset="0"/>
              <a:cs typeface="Arial" charset="0"/>
            </a:endParaRPr>
          </a:p>
          <a:p>
            <a:pPr eaLnBrk="1" hangingPunct="1"/>
            <a:r>
              <a:rPr lang="en-US" altLang="en-US" dirty="0">
                <a:latin typeface="Arial" charset="0"/>
                <a:cs typeface="Arial" charset="0"/>
              </a:rPr>
              <a:t>Emissivity from Brightness using matrix </a:t>
            </a:r>
            <a:r>
              <a:rPr lang="en-US" altLang="en-US" dirty="0" smtClean="0">
                <a:latin typeface="Arial" charset="0"/>
                <a:cs typeface="Arial" charset="0"/>
              </a:rPr>
              <a:t>inversion with length matrix calculated for 3D geometry</a:t>
            </a:r>
            <a:endParaRPr lang="en-US" altLang="en-US" dirty="0">
              <a:latin typeface="Arial" charset="0"/>
              <a:cs typeface="Arial" charset="0"/>
            </a:endParaRPr>
          </a:p>
        </p:txBody>
      </p:sp>
    </p:spTree>
    <p:extLst>
      <p:ext uri="{BB962C8B-B14F-4D97-AF65-F5344CB8AC3E}">
        <p14:creationId xmlns:p14="http://schemas.microsoft.com/office/powerpoint/2010/main" val="6981693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Neutral density profiles from C</a:t>
            </a:r>
            <a:r>
              <a:rPr lang="en-US" sz="3200" baseline="30000" dirty="0" smtClean="0"/>
              <a:t>5+</a:t>
            </a:r>
            <a:r>
              <a:rPr lang="en-US" sz="3200" dirty="0" smtClean="0"/>
              <a:t> and D</a:t>
            </a:r>
            <a:r>
              <a:rPr lang="en-US" sz="3200" baseline="-25000" dirty="0" smtClean="0">
                <a:latin typeface="Symbol" charset="2"/>
                <a:cs typeface="Symbol" charset="2"/>
              </a:rPr>
              <a:t>a</a:t>
            </a:r>
            <a:r>
              <a:rPr lang="en-US" sz="3200" dirty="0" smtClean="0"/>
              <a:t> are comparable inside plasma edge</a:t>
            </a:r>
            <a:endParaRPr lang="en-US" sz="3200" dirty="0"/>
          </a:p>
        </p:txBody>
      </p:sp>
      <p:pic>
        <p:nvPicPr>
          <p:cNvPr id="5" name="Picture 4" descr="204202_665ms_Neutral_density_compar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6800"/>
            <a:ext cx="4737100" cy="4835194"/>
          </a:xfrm>
          <a:prstGeom prst="rect">
            <a:avLst/>
          </a:prstGeom>
        </p:spPr>
      </p:pic>
      <p:sp>
        <p:nvSpPr>
          <p:cNvPr id="6" name="Content Placeholder 3"/>
          <p:cNvSpPr>
            <a:spLocks noGrp="1"/>
          </p:cNvSpPr>
          <p:nvPr>
            <p:ph idx="4294967295"/>
          </p:nvPr>
        </p:nvSpPr>
        <p:spPr>
          <a:xfrm>
            <a:off x="4648200" y="1066800"/>
            <a:ext cx="4419600" cy="5410200"/>
          </a:xfrm>
          <a:prstGeom prst="rect">
            <a:avLst/>
          </a:prstGeom>
        </p:spPr>
        <p:txBody>
          <a:bodyPr/>
          <a:lstStyle/>
          <a:p>
            <a:pPr eaLnBrk="1" hangingPunct="1"/>
            <a:r>
              <a:rPr lang="en-US" altLang="en-US" dirty="0" smtClean="0">
                <a:latin typeface="Arial" charset="0"/>
                <a:cs typeface="Arial" charset="0"/>
              </a:rPr>
              <a:t>L mode plasma edge</a:t>
            </a:r>
          </a:p>
          <a:p>
            <a:pPr eaLnBrk="1" hangingPunct="1"/>
            <a:r>
              <a:rPr lang="en-US" altLang="en-US" dirty="0" smtClean="0">
                <a:latin typeface="Arial" charset="0"/>
                <a:cs typeface="Arial" charset="0"/>
              </a:rPr>
              <a:t>Similar neutral density  profiles over 45 cm inside LCFS</a:t>
            </a:r>
          </a:p>
          <a:p>
            <a:pPr eaLnBrk="1" hangingPunct="1"/>
            <a:r>
              <a:rPr lang="en-US" altLang="en-US" dirty="0" smtClean="0">
                <a:latin typeface="Arial" charset="0"/>
                <a:cs typeface="Arial" charset="0"/>
              </a:rPr>
              <a:t>Neutral densities strongly diverge outside LCFS</a:t>
            </a:r>
          </a:p>
          <a:p>
            <a:pPr eaLnBrk="1" hangingPunct="1"/>
            <a:r>
              <a:rPr lang="en-US" altLang="en-US" dirty="0" smtClean="0">
                <a:latin typeface="Arial" charset="0"/>
                <a:cs typeface="Arial" charset="0"/>
              </a:rPr>
              <a:t>n</a:t>
            </a:r>
            <a:r>
              <a:rPr lang="en-US" altLang="en-US" baseline="-25000" dirty="0" smtClean="0">
                <a:latin typeface="Arial" charset="0"/>
                <a:cs typeface="Arial" charset="0"/>
              </a:rPr>
              <a:t>0</a:t>
            </a:r>
            <a:r>
              <a:rPr lang="en-US" altLang="en-US" dirty="0" smtClean="0">
                <a:latin typeface="Arial" charset="0"/>
                <a:cs typeface="Arial" charset="0"/>
              </a:rPr>
              <a:t> from C</a:t>
            </a:r>
            <a:r>
              <a:rPr lang="en-US" altLang="en-US" baseline="30000" dirty="0" smtClean="0">
                <a:latin typeface="Arial" charset="0"/>
                <a:cs typeface="Arial" charset="0"/>
              </a:rPr>
              <a:t>5+</a:t>
            </a:r>
            <a:r>
              <a:rPr lang="en-US" altLang="en-US" dirty="0" smtClean="0">
                <a:latin typeface="Arial" charset="0"/>
                <a:cs typeface="Arial" charset="0"/>
              </a:rPr>
              <a:t> exceeds </a:t>
            </a:r>
            <a:r>
              <a:rPr lang="en-US" altLang="en-US" dirty="0">
                <a:latin typeface="Arial" charset="0"/>
                <a:cs typeface="Arial" charset="0"/>
              </a:rPr>
              <a:t>n</a:t>
            </a:r>
            <a:r>
              <a:rPr lang="en-US" altLang="en-US" baseline="-25000" dirty="0">
                <a:latin typeface="Arial" charset="0"/>
                <a:cs typeface="Arial" charset="0"/>
              </a:rPr>
              <a:t>0</a:t>
            </a:r>
            <a:r>
              <a:rPr lang="en-US" altLang="en-US" dirty="0" smtClean="0">
                <a:latin typeface="Arial" charset="0"/>
                <a:cs typeface="Arial" charset="0"/>
              </a:rPr>
              <a:t> from D</a:t>
            </a:r>
            <a:r>
              <a:rPr lang="en-US" altLang="en-US" baseline="-25000" dirty="0" smtClean="0">
                <a:latin typeface="Symbol" charset="2"/>
                <a:cs typeface="Symbol" charset="2"/>
              </a:rPr>
              <a:t>a</a:t>
            </a:r>
            <a:r>
              <a:rPr lang="en-US" altLang="en-US" dirty="0" smtClean="0">
                <a:latin typeface="Arial" charset="0"/>
                <a:cs typeface="Arial" charset="0"/>
              </a:rPr>
              <a:t> by an order of magnitude just a few cm away from edge</a:t>
            </a:r>
            <a:endParaRPr lang="en-US" altLang="en-US" dirty="0" smtClean="0">
              <a:latin typeface="Arial" charset="0"/>
              <a:cs typeface="Arial" charset="0"/>
            </a:endParaRPr>
          </a:p>
        </p:txBody>
      </p:sp>
      <p:sp>
        <p:nvSpPr>
          <p:cNvPr id="7" name="TextBox 6"/>
          <p:cNvSpPr txBox="1"/>
          <p:nvPr/>
        </p:nvSpPr>
        <p:spPr>
          <a:xfrm>
            <a:off x="990600" y="1676400"/>
            <a:ext cx="804915" cy="646331"/>
          </a:xfrm>
          <a:prstGeom prst="rect">
            <a:avLst/>
          </a:prstGeom>
          <a:noFill/>
        </p:spPr>
        <p:txBody>
          <a:bodyPr wrap="none" rtlCol="0">
            <a:spAutoFit/>
          </a:bodyPr>
          <a:lstStyle/>
          <a:p>
            <a:r>
              <a:rPr lang="en-US" dirty="0"/>
              <a:t>n</a:t>
            </a:r>
            <a:r>
              <a:rPr lang="en-US" baseline="-25000" dirty="0" smtClean="0"/>
              <a:t>0</a:t>
            </a:r>
            <a:r>
              <a:rPr lang="en-US" dirty="0" smtClean="0"/>
              <a:t> C</a:t>
            </a:r>
            <a:r>
              <a:rPr lang="en-US" baseline="30000" dirty="0" smtClean="0"/>
              <a:t>5+</a:t>
            </a:r>
          </a:p>
          <a:p>
            <a:r>
              <a:rPr lang="en-US" dirty="0">
                <a:solidFill>
                  <a:srgbClr val="FF0000"/>
                </a:solidFill>
              </a:rPr>
              <a:t>n</a:t>
            </a:r>
            <a:r>
              <a:rPr lang="en-US" baseline="-25000" dirty="0" smtClean="0">
                <a:solidFill>
                  <a:srgbClr val="FF0000"/>
                </a:solidFill>
              </a:rPr>
              <a:t>0</a:t>
            </a:r>
            <a:r>
              <a:rPr lang="en-US" dirty="0" smtClean="0">
                <a:solidFill>
                  <a:srgbClr val="FF0000"/>
                </a:solidFill>
              </a:rPr>
              <a:t> D</a:t>
            </a:r>
            <a:r>
              <a:rPr lang="en-US" baseline="-25000" dirty="0" smtClean="0">
                <a:solidFill>
                  <a:srgbClr val="FF0000"/>
                </a:solidFill>
                <a:latin typeface="Symbol" charset="2"/>
                <a:cs typeface="Symbol" charset="2"/>
              </a:rPr>
              <a:t>a</a:t>
            </a:r>
            <a:endParaRPr lang="en-US" baseline="-25000" dirty="0">
              <a:solidFill>
                <a:srgbClr val="FF0000"/>
              </a:solidFill>
              <a:latin typeface="Symbol" charset="2"/>
              <a:cs typeface="Symbol" charset="2"/>
            </a:endParaRPr>
          </a:p>
        </p:txBody>
      </p:sp>
      <p:sp>
        <p:nvSpPr>
          <p:cNvPr id="8" name="TextBox 7"/>
          <p:cNvSpPr txBox="1"/>
          <p:nvPr/>
        </p:nvSpPr>
        <p:spPr>
          <a:xfrm>
            <a:off x="609600" y="3505200"/>
            <a:ext cx="2286000" cy="400110"/>
          </a:xfrm>
          <a:prstGeom prst="rect">
            <a:avLst/>
          </a:prstGeom>
          <a:noFill/>
        </p:spPr>
        <p:txBody>
          <a:bodyPr wrap="square" rtlCol="0">
            <a:spAutoFit/>
          </a:bodyPr>
          <a:lstStyle/>
          <a:p>
            <a:r>
              <a:rPr lang="en-US" sz="1000" dirty="0" smtClean="0"/>
              <a:t>Various curves reflect range of assumed C</a:t>
            </a:r>
            <a:r>
              <a:rPr lang="en-US" sz="1000" baseline="30000" dirty="0" smtClean="0"/>
              <a:t>5+</a:t>
            </a:r>
            <a:r>
              <a:rPr lang="en-US" sz="1000" dirty="0" smtClean="0"/>
              <a:t>/C</a:t>
            </a:r>
            <a:r>
              <a:rPr lang="en-US" sz="1000" baseline="30000" dirty="0" smtClean="0"/>
              <a:t>6+</a:t>
            </a:r>
            <a:r>
              <a:rPr lang="en-US" sz="1000" dirty="0" smtClean="0"/>
              <a:t> density ratio</a:t>
            </a:r>
            <a:endParaRPr lang="en-US" sz="1000" dirty="0"/>
          </a:p>
        </p:txBody>
      </p:sp>
      <p:cxnSp>
        <p:nvCxnSpPr>
          <p:cNvPr id="10" name="Straight Arrow Connector 9"/>
          <p:cNvCxnSpPr/>
          <p:nvPr/>
        </p:nvCxnSpPr>
        <p:spPr>
          <a:xfrm flipH="1">
            <a:off x="838200" y="3886200"/>
            <a:ext cx="533400" cy="685800"/>
          </a:xfrm>
          <a:prstGeom prst="straightConnector1">
            <a:avLst/>
          </a:prstGeom>
          <a:ln w="15875">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143000" y="4800600"/>
            <a:ext cx="1524000" cy="553998"/>
          </a:xfrm>
          <a:prstGeom prst="rect">
            <a:avLst/>
          </a:prstGeom>
          <a:noFill/>
        </p:spPr>
        <p:txBody>
          <a:bodyPr wrap="square" rtlCol="0">
            <a:spAutoFit/>
          </a:bodyPr>
          <a:lstStyle/>
          <a:p>
            <a:r>
              <a:rPr lang="en-US" sz="1000" dirty="0" smtClean="0"/>
              <a:t>Electron impact excitation small outside this radius</a:t>
            </a:r>
            <a:endParaRPr lang="en-US" sz="1000" dirty="0"/>
          </a:p>
        </p:txBody>
      </p:sp>
      <p:cxnSp>
        <p:nvCxnSpPr>
          <p:cNvPr id="13" name="Straight Arrow Connector 12"/>
          <p:cNvCxnSpPr>
            <a:stCxn id="12" idx="0"/>
          </p:cNvCxnSpPr>
          <p:nvPr/>
        </p:nvCxnSpPr>
        <p:spPr>
          <a:xfrm flipV="1">
            <a:off x="1905000" y="4267200"/>
            <a:ext cx="381000" cy="533400"/>
          </a:xfrm>
          <a:prstGeom prst="straightConnector1">
            <a:avLst/>
          </a:prstGeom>
          <a:ln w="15875">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59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Some variation is observed in neutral density profiles</a:t>
            </a:r>
            <a:r>
              <a:rPr lang="en-US" sz="3200" dirty="0"/>
              <a:t> </a:t>
            </a:r>
            <a:r>
              <a:rPr lang="en-US" sz="3200" dirty="0" smtClean="0"/>
              <a:t>inferred from </a:t>
            </a:r>
            <a:r>
              <a:rPr lang="en-US" sz="3200" dirty="0"/>
              <a:t>C</a:t>
            </a:r>
            <a:r>
              <a:rPr lang="en-US" sz="3200" baseline="30000" dirty="0"/>
              <a:t>5+</a:t>
            </a:r>
            <a:r>
              <a:rPr lang="en-US" sz="3200" dirty="0"/>
              <a:t> and D</a:t>
            </a:r>
            <a:r>
              <a:rPr lang="en-US" sz="3200" baseline="-25000" dirty="0">
                <a:latin typeface="Symbol" charset="2"/>
                <a:cs typeface="Symbol" charset="2"/>
              </a:rPr>
              <a:t>a</a:t>
            </a:r>
            <a:r>
              <a:rPr lang="en-US" sz="3200" dirty="0"/>
              <a:t> </a:t>
            </a:r>
            <a:endParaRPr lang="en-US" sz="3600" dirty="0"/>
          </a:p>
        </p:txBody>
      </p:sp>
      <p:pic>
        <p:nvPicPr>
          <p:cNvPr id="4" name="Picture 3" descr="204202_605ms_Neutral_density_compar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151380"/>
            <a:ext cx="2933700" cy="2999740"/>
          </a:xfrm>
          <a:prstGeom prst="rect">
            <a:avLst/>
          </a:prstGeom>
        </p:spPr>
      </p:pic>
      <p:pic>
        <p:nvPicPr>
          <p:cNvPr id="5" name="Picture 4" descr="204202_645ms_Neutral_density_compar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640" y="2179320"/>
            <a:ext cx="2928620" cy="3002280"/>
          </a:xfrm>
          <a:prstGeom prst="rect">
            <a:avLst/>
          </a:prstGeom>
        </p:spPr>
      </p:pic>
      <p:pic>
        <p:nvPicPr>
          <p:cNvPr id="6" name="Picture 5" descr="204202_695ms_Neutral_density_compar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103120"/>
            <a:ext cx="2971800" cy="3044031"/>
          </a:xfrm>
          <a:prstGeom prst="rect">
            <a:avLst/>
          </a:prstGeom>
        </p:spPr>
      </p:pic>
      <p:sp>
        <p:nvSpPr>
          <p:cNvPr id="7" name="TextBox 6"/>
          <p:cNvSpPr txBox="1"/>
          <p:nvPr/>
        </p:nvSpPr>
        <p:spPr>
          <a:xfrm>
            <a:off x="1219200" y="1752600"/>
            <a:ext cx="946030" cy="369332"/>
          </a:xfrm>
          <a:prstGeom prst="rect">
            <a:avLst/>
          </a:prstGeom>
          <a:noFill/>
        </p:spPr>
        <p:txBody>
          <a:bodyPr wrap="none" rtlCol="0">
            <a:spAutoFit/>
          </a:bodyPr>
          <a:lstStyle/>
          <a:p>
            <a:r>
              <a:rPr lang="en-US" dirty="0" smtClean="0"/>
              <a:t>L mode</a:t>
            </a:r>
            <a:endParaRPr lang="en-US" dirty="0"/>
          </a:p>
        </p:txBody>
      </p:sp>
      <p:sp>
        <p:nvSpPr>
          <p:cNvPr id="8" name="TextBox 7"/>
          <p:cNvSpPr txBox="1"/>
          <p:nvPr/>
        </p:nvSpPr>
        <p:spPr>
          <a:xfrm>
            <a:off x="4152900" y="1752600"/>
            <a:ext cx="946030" cy="369332"/>
          </a:xfrm>
          <a:prstGeom prst="rect">
            <a:avLst/>
          </a:prstGeom>
          <a:noFill/>
        </p:spPr>
        <p:txBody>
          <a:bodyPr wrap="none" rtlCol="0">
            <a:spAutoFit/>
          </a:bodyPr>
          <a:lstStyle/>
          <a:p>
            <a:r>
              <a:rPr lang="en-US" dirty="0" smtClean="0"/>
              <a:t>L mode</a:t>
            </a:r>
            <a:endParaRPr lang="en-US" dirty="0"/>
          </a:p>
        </p:txBody>
      </p:sp>
      <p:sp>
        <p:nvSpPr>
          <p:cNvPr id="9" name="TextBox 8"/>
          <p:cNvSpPr txBox="1"/>
          <p:nvPr/>
        </p:nvSpPr>
        <p:spPr>
          <a:xfrm>
            <a:off x="7236682" y="1752600"/>
            <a:ext cx="992918" cy="369332"/>
          </a:xfrm>
          <a:prstGeom prst="rect">
            <a:avLst/>
          </a:prstGeom>
          <a:noFill/>
        </p:spPr>
        <p:txBody>
          <a:bodyPr wrap="none" rtlCol="0">
            <a:spAutoFit/>
          </a:bodyPr>
          <a:lstStyle/>
          <a:p>
            <a:r>
              <a:rPr lang="en-US" dirty="0"/>
              <a:t>H</a:t>
            </a:r>
            <a:r>
              <a:rPr lang="en-US" dirty="0" smtClean="0"/>
              <a:t> mode</a:t>
            </a:r>
            <a:endParaRPr lang="en-US" dirty="0"/>
          </a:p>
        </p:txBody>
      </p:sp>
    </p:spTree>
    <p:extLst>
      <p:ext uri="{BB962C8B-B14F-4D97-AF65-F5344CB8AC3E}">
        <p14:creationId xmlns:p14="http://schemas.microsoft.com/office/powerpoint/2010/main" val="811091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Better agreement </a:t>
            </a:r>
            <a:r>
              <a:rPr lang="en-US" sz="3200" dirty="0" smtClean="0"/>
              <a:t>between n</a:t>
            </a:r>
            <a:r>
              <a:rPr lang="en-US" sz="3200" baseline="-25000" dirty="0" smtClean="0"/>
              <a:t>0</a:t>
            </a:r>
            <a:r>
              <a:rPr lang="en-US" sz="3200" dirty="0" smtClean="0"/>
              <a:t> measurements</a:t>
            </a:r>
            <a:br>
              <a:rPr lang="en-US" sz="3200" dirty="0" smtClean="0"/>
            </a:br>
            <a:r>
              <a:rPr lang="en-US" sz="3200" dirty="0" smtClean="0"/>
              <a:t> at higher </a:t>
            </a:r>
            <a:r>
              <a:rPr lang="en-US" sz="3200" dirty="0" err="1" smtClean="0"/>
              <a:t>T</a:t>
            </a:r>
            <a:r>
              <a:rPr lang="en-US" sz="3200" baseline="-25000" dirty="0" err="1" smtClean="0"/>
              <a:t>e</a:t>
            </a:r>
            <a:endParaRPr lang="en-US" sz="3200" baseline="-25000" dirty="0"/>
          </a:p>
        </p:txBody>
      </p:sp>
      <p:pic>
        <p:nvPicPr>
          <p:cNvPr id="9" name="Picture 8" descr="204202_Neutral_Ratio_vs_Te_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0600"/>
            <a:ext cx="4599238" cy="5486401"/>
          </a:xfrm>
          <a:prstGeom prst="rect">
            <a:avLst/>
          </a:prstGeom>
        </p:spPr>
      </p:pic>
      <p:sp>
        <p:nvSpPr>
          <p:cNvPr id="10" name="Content Placeholder 3"/>
          <p:cNvSpPr>
            <a:spLocks noGrp="1"/>
          </p:cNvSpPr>
          <p:nvPr>
            <p:ph idx="4294967295"/>
          </p:nvPr>
        </p:nvSpPr>
        <p:spPr>
          <a:xfrm>
            <a:off x="4648200" y="1066800"/>
            <a:ext cx="4419600" cy="5410200"/>
          </a:xfrm>
          <a:prstGeom prst="rect">
            <a:avLst/>
          </a:prstGeom>
        </p:spPr>
        <p:txBody>
          <a:bodyPr/>
          <a:lstStyle/>
          <a:p>
            <a:pPr eaLnBrk="1" hangingPunct="1"/>
            <a:r>
              <a:rPr lang="en-US" altLang="en-US" dirty="0" smtClean="0">
                <a:latin typeface="Arial" charset="0"/>
                <a:cs typeface="Arial" charset="0"/>
              </a:rPr>
              <a:t>Ratio of neutral densities plotted for multiple time</a:t>
            </a:r>
          </a:p>
          <a:p>
            <a:pPr eaLnBrk="1" hangingPunct="1"/>
            <a:r>
              <a:rPr lang="en-US" altLang="en-US" dirty="0" smtClean="0">
                <a:latin typeface="Arial" charset="0"/>
                <a:cs typeface="Arial" charset="0"/>
              </a:rPr>
              <a:t>Ratio trends toward 1 as </a:t>
            </a:r>
            <a:r>
              <a:rPr lang="en-US" altLang="en-US" dirty="0" err="1" smtClean="0">
                <a:latin typeface="Arial" charset="0"/>
                <a:cs typeface="Arial" charset="0"/>
              </a:rPr>
              <a:t>T</a:t>
            </a:r>
            <a:r>
              <a:rPr lang="en-US" altLang="en-US" baseline="-25000" dirty="0" err="1" smtClean="0">
                <a:latin typeface="Arial" charset="0"/>
                <a:cs typeface="Arial" charset="0"/>
              </a:rPr>
              <a:t>e</a:t>
            </a:r>
            <a:r>
              <a:rPr lang="en-US" altLang="en-US" dirty="0" smtClean="0">
                <a:latin typeface="Arial" charset="0"/>
                <a:cs typeface="Arial" charset="0"/>
              </a:rPr>
              <a:t> increases</a:t>
            </a:r>
          </a:p>
          <a:p>
            <a:pPr eaLnBrk="1" hangingPunct="1"/>
            <a:r>
              <a:rPr lang="en-US" altLang="en-US" dirty="0" smtClean="0">
                <a:latin typeface="Arial" charset="0"/>
                <a:cs typeface="Arial" charset="0"/>
              </a:rPr>
              <a:t>At </a:t>
            </a:r>
            <a:r>
              <a:rPr lang="en-US" altLang="en-US" dirty="0">
                <a:latin typeface="Arial" charset="0"/>
                <a:cs typeface="Arial" charset="0"/>
              </a:rPr>
              <a:t>higher </a:t>
            </a:r>
            <a:r>
              <a:rPr lang="en-US" altLang="en-US" dirty="0" err="1">
                <a:latin typeface="Arial" charset="0"/>
                <a:cs typeface="Arial" charset="0"/>
              </a:rPr>
              <a:t>T</a:t>
            </a:r>
            <a:r>
              <a:rPr lang="en-US" altLang="en-US" baseline="-25000" dirty="0" err="1">
                <a:latin typeface="Arial" charset="0"/>
                <a:cs typeface="Arial" charset="0"/>
              </a:rPr>
              <a:t>e</a:t>
            </a:r>
            <a:r>
              <a:rPr lang="en-US" altLang="en-US" dirty="0" smtClean="0">
                <a:latin typeface="Arial" charset="0"/>
                <a:cs typeface="Arial" charset="0"/>
              </a:rPr>
              <a:t>, agreement within a factor of 2</a:t>
            </a:r>
          </a:p>
          <a:p>
            <a:pPr eaLnBrk="1" hangingPunct="1"/>
            <a:r>
              <a:rPr lang="en-US" altLang="en-US" dirty="0" smtClean="0">
                <a:latin typeface="Arial" charset="0"/>
                <a:cs typeface="Arial" charset="0"/>
              </a:rPr>
              <a:t>At lower </a:t>
            </a:r>
            <a:r>
              <a:rPr lang="en-US" altLang="en-US" dirty="0" err="1">
                <a:latin typeface="Arial" charset="0"/>
                <a:cs typeface="Arial" charset="0"/>
              </a:rPr>
              <a:t>T</a:t>
            </a:r>
            <a:r>
              <a:rPr lang="en-US" altLang="en-US" baseline="-25000" dirty="0" err="1">
                <a:latin typeface="Arial" charset="0"/>
                <a:cs typeface="Arial" charset="0"/>
              </a:rPr>
              <a:t>e</a:t>
            </a:r>
            <a:r>
              <a:rPr lang="en-US" altLang="en-US" dirty="0" smtClean="0">
                <a:latin typeface="Arial" charset="0"/>
                <a:cs typeface="Arial" charset="0"/>
              </a:rPr>
              <a:t>, ratio of neutral densities ~10</a:t>
            </a:r>
          </a:p>
          <a:p>
            <a:pPr eaLnBrk="1" hangingPunct="1"/>
            <a:r>
              <a:rPr lang="en-US" altLang="en-US" dirty="0" smtClean="0">
                <a:latin typeface="Arial" charset="0"/>
                <a:cs typeface="Arial" charset="0"/>
              </a:rPr>
              <a:t>Plotting data vs. R shows strong deviation outside LCFS</a:t>
            </a:r>
            <a:endParaRPr lang="en-US" altLang="en-US" dirty="0" smtClean="0">
              <a:latin typeface="Arial" charset="0"/>
              <a:cs typeface="Arial" charset="0"/>
            </a:endParaRPr>
          </a:p>
        </p:txBody>
      </p:sp>
    </p:spTree>
    <p:extLst>
      <p:ext uri="{BB962C8B-B14F-4D97-AF65-F5344CB8AC3E}">
        <p14:creationId xmlns:p14="http://schemas.microsoft.com/office/powerpoint/2010/main" val="251191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0438"/>
          </a:xfrm>
        </p:spPr>
        <p:txBody>
          <a:bodyPr/>
          <a:lstStyle/>
          <a:p>
            <a:r>
              <a:rPr lang="en-US" sz="3600" dirty="0" smtClean="0"/>
              <a:t>C</a:t>
            </a:r>
            <a:r>
              <a:rPr lang="en-US" sz="3600" baseline="30000" dirty="0" smtClean="0"/>
              <a:t>5+</a:t>
            </a:r>
            <a:r>
              <a:rPr lang="en-US" sz="3600" dirty="0" smtClean="0"/>
              <a:t> emission observed beyond the LCFS</a:t>
            </a:r>
            <a:endParaRPr lang="en-US" sz="3600" dirty="0"/>
          </a:p>
        </p:txBody>
      </p:sp>
      <p:pic>
        <p:nvPicPr>
          <p:cNvPr id="5" name="Picture 4" descr="204202_665_spectra_145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2742"/>
            <a:ext cx="3007487" cy="1668907"/>
          </a:xfrm>
          <a:prstGeom prst="rect">
            <a:avLst/>
          </a:prstGeom>
        </p:spPr>
      </p:pic>
      <p:pic>
        <p:nvPicPr>
          <p:cNvPr id="7" name="Picture 6" descr="204202_665_spectra_148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5471"/>
            <a:ext cx="3005328" cy="1668907"/>
          </a:xfrm>
          <a:prstGeom prst="rect">
            <a:avLst/>
          </a:prstGeom>
        </p:spPr>
      </p:pic>
      <p:pic>
        <p:nvPicPr>
          <p:cNvPr id="8" name="Picture 7" descr="204202_665_spectra_15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8200"/>
            <a:ext cx="3011805" cy="1673225"/>
          </a:xfrm>
          <a:prstGeom prst="rect">
            <a:avLst/>
          </a:prstGeom>
        </p:spPr>
      </p:pic>
      <p:pic>
        <p:nvPicPr>
          <p:cNvPr id="9" name="Picture 8" descr="204202_665_spectra_1518.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799" y="1104901"/>
            <a:ext cx="3005328" cy="1664589"/>
          </a:xfrm>
          <a:prstGeom prst="rect">
            <a:avLst/>
          </a:prstGeom>
        </p:spPr>
      </p:pic>
      <p:pic>
        <p:nvPicPr>
          <p:cNvPr id="10" name="Picture 9" descr="204202_665_spectra_153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799" y="2880328"/>
            <a:ext cx="2996692" cy="1662430"/>
          </a:xfrm>
          <a:prstGeom prst="rect">
            <a:avLst/>
          </a:prstGeom>
        </p:spPr>
      </p:pic>
      <p:pic>
        <p:nvPicPr>
          <p:cNvPr id="11" name="Picture 10" descr="204202_665_spectra_1547.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1799" y="4653597"/>
            <a:ext cx="3013964" cy="1662430"/>
          </a:xfrm>
          <a:prstGeom prst="rect">
            <a:avLst/>
          </a:prstGeom>
        </p:spPr>
      </p:pic>
      <p:pic>
        <p:nvPicPr>
          <p:cNvPr id="13" name="Picture 12" descr="204202_665_spectra_1561.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9800" y="4648201"/>
            <a:ext cx="3009646" cy="1671066"/>
          </a:xfrm>
          <a:prstGeom prst="rect">
            <a:avLst/>
          </a:prstGeom>
        </p:spPr>
      </p:pic>
      <p:sp>
        <p:nvSpPr>
          <p:cNvPr id="14" name="TextBox 13"/>
          <p:cNvSpPr txBox="1"/>
          <p:nvPr/>
        </p:nvSpPr>
        <p:spPr>
          <a:xfrm>
            <a:off x="1737949" y="1219200"/>
            <a:ext cx="1157651" cy="307777"/>
          </a:xfrm>
          <a:prstGeom prst="rect">
            <a:avLst/>
          </a:prstGeom>
          <a:noFill/>
        </p:spPr>
        <p:txBody>
          <a:bodyPr wrap="none" rtlCol="0">
            <a:spAutoFit/>
          </a:bodyPr>
          <a:lstStyle/>
          <a:p>
            <a:r>
              <a:rPr lang="en-US" sz="1400" dirty="0" smtClean="0"/>
              <a:t>R=145.8 cm</a:t>
            </a:r>
            <a:endParaRPr lang="en-US" sz="1400" dirty="0"/>
          </a:p>
        </p:txBody>
      </p:sp>
      <p:sp>
        <p:nvSpPr>
          <p:cNvPr id="15" name="TextBox 14"/>
          <p:cNvSpPr txBox="1"/>
          <p:nvPr/>
        </p:nvSpPr>
        <p:spPr>
          <a:xfrm>
            <a:off x="1737949" y="2971800"/>
            <a:ext cx="1157651" cy="307777"/>
          </a:xfrm>
          <a:prstGeom prst="rect">
            <a:avLst/>
          </a:prstGeom>
          <a:noFill/>
        </p:spPr>
        <p:txBody>
          <a:bodyPr wrap="none" rtlCol="0">
            <a:spAutoFit/>
          </a:bodyPr>
          <a:lstStyle/>
          <a:p>
            <a:r>
              <a:rPr lang="en-US" sz="1400" dirty="0" smtClean="0"/>
              <a:t>R=148.8 cm</a:t>
            </a:r>
            <a:endParaRPr lang="en-US" sz="1400" dirty="0"/>
          </a:p>
        </p:txBody>
      </p:sp>
      <p:sp>
        <p:nvSpPr>
          <p:cNvPr id="16" name="TextBox 15"/>
          <p:cNvSpPr txBox="1"/>
          <p:nvPr/>
        </p:nvSpPr>
        <p:spPr>
          <a:xfrm>
            <a:off x="1737949" y="4724400"/>
            <a:ext cx="1157651" cy="307777"/>
          </a:xfrm>
          <a:prstGeom prst="rect">
            <a:avLst/>
          </a:prstGeom>
          <a:noFill/>
        </p:spPr>
        <p:txBody>
          <a:bodyPr wrap="none" rtlCol="0">
            <a:spAutoFit/>
          </a:bodyPr>
          <a:lstStyle/>
          <a:p>
            <a:r>
              <a:rPr lang="en-US" sz="1400" dirty="0" smtClean="0"/>
              <a:t>R=150.3 cm</a:t>
            </a:r>
            <a:endParaRPr lang="en-US" sz="1400" dirty="0"/>
          </a:p>
        </p:txBody>
      </p:sp>
      <p:sp>
        <p:nvSpPr>
          <p:cNvPr id="17" name="TextBox 16"/>
          <p:cNvSpPr txBox="1"/>
          <p:nvPr/>
        </p:nvSpPr>
        <p:spPr>
          <a:xfrm>
            <a:off x="4709749" y="1219200"/>
            <a:ext cx="1157651" cy="307777"/>
          </a:xfrm>
          <a:prstGeom prst="rect">
            <a:avLst/>
          </a:prstGeom>
          <a:noFill/>
        </p:spPr>
        <p:txBody>
          <a:bodyPr wrap="none" rtlCol="0">
            <a:spAutoFit/>
          </a:bodyPr>
          <a:lstStyle/>
          <a:p>
            <a:r>
              <a:rPr lang="en-US" sz="1400" dirty="0" smtClean="0"/>
              <a:t>R=151.8 cm</a:t>
            </a:r>
            <a:endParaRPr lang="en-US" sz="1400" dirty="0"/>
          </a:p>
        </p:txBody>
      </p:sp>
      <p:sp>
        <p:nvSpPr>
          <p:cNvPr id="18" name="TextBox 17"/>
          <p:cNvSpPr txBox="1"/>
          <p:nvPr/>
        </p:nvSpPr>
        <p:spPr>
          <a:xfrm>
            <a:off x="4709749" y="2971800"/>
            <a:ext cx="1157651" cy="307777"/>
          </a:xfrm>
          <a:prstGeom prst="rect">
            <a:avLst/>
          </a:prstGeom>
          <a:noFill/>
        </p:spPr>
        <p:txBody>
          <a:bodyPr wrap="none" rtlCol="0">
            <a:spAutoFit/>
          </a:bodyPr>
          <a:lstStyle/>
          <a:p>
            <a:r>
              <a:rPr lang="en-US" sz="1400" dirty="0" smtClean="0"/>
              <a:t>R=153.2 cm</a:t>
            </a:r>
            <a:endParaRPr lang="en-US" sz="1400" dirty="0"/>
          </a:p>
        </p:txBody>
      </p:sp>
      <p:sp>
        <p:nvSpPr>
          <p:cNvPr id="19" name="TextBox 18"/>
          <p:cNvSpPr txBox="1"/>
          <p:nvPr/>
        </p:nvSpPr>
        <p:spPr>
          <a:xfrm>
            <a:off x="4709749" y="4727377"/>
            <a:ext cx="1157651" cy="307777"/>
          </a:xfrm>
          <a:prstGeom prst="rect">
            <a:avLst/>
          </a:prstGeom>
          <a:noFill/>
        </p:spPr>
        <p:txBody>
          <a:bodyPr wrap="none" rtlCol="0">
            <a:spAutoFit/>
          </a:bodyPr>
          <a:lstStyle/>
          <a:p>
            <a:r>
              <a:rPr lang="en-US" sz="1400" dirty="0" smtClean="0"/>
              <a:t>R=154.7 cm</a:t>
            </a:r>
            <a:endParaRPr lang="en-US" sz="1400" dirty="0"/>
          </a:p>
        </p:txBody>
      </p:sp>
      <p:sp>
        <p:nvSpPr>
          <p:cNvPr id="20" name="TextBox 19"/>
          <p:cNvSpPr txBox="1"/>
          <p:nvPr/>
        </p:nvSpPr>
        <p:spPr>
          <a:xfrm>
            <a:off x="7757749" y="4724400"/>
            <a:ext cx="1157651" cy="307777"/>
          </a:xfrm>
          <a:prstGeom prst="rect">
            <a:avLst/>
          </a:prstGeom>
          <a:noFill/>
        </p:spPr>
        <p:txBody>
          <a:bodyPr wrap="none" rtlCol="0">
            <a:spAutoFit/>
          </a:bodyPr>
          <a:lstStyle/>
          <a:p>
            <a:r>
              <a:rPr lang="en-US" sz="1400" dirty="0" smtClean="0"/>
              <a:t>R=156.1 cm</a:t>
            </a:r>
            <a:endParaRPr lang="en-US" sz="1400" dirty="0"/>
          </a:p>
        </p:txBody>
      </p:sp>
      <p:sp>
        <p:nvSpPr>
          <p:cNvPr id="21" name="TextBox 20"/>
          <p:cNvSpPr txBox="1"/>
          <p:nvPr/>
        </p:nvSpPr>
        <p:spPr>
          <a:xfrm>
            <a:off x="877278" y="2137136"/>
            <a:ext cx="450785" cy="307777"/>
          </a:xfrm>
          <a:prstGeom prst="rect">
            <a:avLst/>
          </a:prstGeom>
          <a:noFill/>
        </p:spPr>
        <p:txBody>
          <a:bodyPr wrap="none" rtlCol="0">
            <a:spAutoFit/>
          </a:bodyPr>
          <a:lstStyle/>
          <a:p>
            <a:r>
              <a:rPr lang="en-US" sz="1400" dirty="0" smtClean="0"/>
              <a:t>C</a:t>
            </a:r>
            <a:r>
              <a:rPr lang="en-US" sz="1400" baseline="30000" dirty="0" smtClean="0"/>
              <a:t>5+</a:t>
            </a:r>
            <a:endParaRPr lang="en-US" sz="1400" baseline="30000" dirty="0"/>
          </a:p>
        </p:txBody>
      </p:sp>
      <p:sp>
        <p:nvSpPr>
          <p:cNvPr id="22" name="TextBox 21"/>
          <p:cNvSpPr txBox="1"/>
          <p:nvPr/>
        </p:nvSpPr>
        <p:spPr>
          <a:xfrm>
            <a:off x="2140015" y="1828800"/>
            <a:ext cx="450785" cy="307777"/>
          </a:xfrm>
          <a:prstGeom prst="rect">
            <a:avLst/>
          </a:prstGeom>
          <a:noFill/>
        </p:spPr>
        <p:txBody>
          <a:bodyPr wrap="none" rtlCol="0">
            <a:spAutoFit/>
          </a:bodyPr>
          <a:lstStyle/>
          <a:p>
            <a:r>
              <a:rPr lang="en-US" sz="1400" dirty="0" smtClean="0"/>
              <a:t>C</a:t>
            </a:r>
            <a:r>
              <a:rPr lang="en-US" sz="1400" baseline="30000" dirty="0" smtClean="0"/>
              <a:t>2+</a:t>
            </a:r>
            <a:endParaRPr lang="en-US" sz="1400" baseline="30000" dirty="0"/>
          </a:p>
        </p:txBody>
      </p:sp>
      <p:sp>
        <p:nvSpPr>
          <p:cNvPr id="23" name="TextBox 22"/>
          <p:cNvSpPr txBox="1"/>
          <p:nvPr/>
        </p:nvSpPr>
        <p:spPr>
          <a:xfrm>
            <a:off x="6884052" y="5562600"/>
            <a:ext cx="450785" cy="307777"/>
          </a:xfrm>
          <a:prstGeom prst="rect">
            <a:avLst/>
          </a:prstGeom>
          <a:noFill/>
        </p:spPr>
        <p:txBody>
          <a:bodyPr wrap="none" rtlCol="0">
            <a:spAutoFit/>
          </a:bodyPr>
          <a:lstStyle/>
          <a:p>
            <a:r>
              <a:rPr lang="en-US" sz="1400" dirty="0" smtClean="0"/>
              <a:t>C</a:t>
            </a:r>
            <a:r>
              <a:rPr lang="en-US" sz="1400" baseline="30000" dirty="0" smtClean="0"/>
              <a:t>5+</a:t>
            </a:r>
            <a:endParaRPr lang="en-US" sz="1400" baseline="30000" dirty="0"/>
          </a:p>
        </p:txBody>
      </p:sp>
      <p:sp>
        <p:nvSpPr>
          <p:cNvPr id="24" name="TextBox 23"/>
          <p:cNvSpPr txBox="1"/>
          <p:nvPr/>
        </p:nvSpPr>
        <p:spPr>
          <a:xfrm>
            <a:off x="3842565" y="5562600"/>
            <a:ext cx="450785" cy="307777"/>
          </a:xfrm>
          <a:prstGeom prst="rect">
            <a:avLst/>
          </a:prstGeom>
          <a:noFill/>
        </p:spPr>
        <p:txBody>
          <a:bodyPr wrap="none" rtlCol="0">
            <a:spAutoFit/>
          </a:bodyPr>
          <a:lstStyle/>
          <a:p>
            <a:r>
              <a:rPr lang="en-US" sz="1400" dirty="0" smtClean="0"/>
              <a:t>C</a:t>
            </a:r>
            <a:r>
              <a:rPr lang="en-US" sz="1400" baseline="30000" dirty="0" smtClean="0"/>
              <a:t>5+</a:t>
            </a:r>
            <a:endParaRPr lang="en-US" sz="1400" baseline="30000" dirty="0"/>
          </a:p>
        </p:txBody>
      </p:sp>
      <p:sp>
        <p:nvSpPr>
          <p:cNvPr id="25" name="TextBox 24"/>
          <p:cNvSpPr txBox="1"/>
          <p:nvPr/>
        </p:nvSpPr>
        <p:spPr>
          <a:xfrm>
            <a:off x="2122530" y="5238261"/>
            <a:ext cx="450785" cy="307777"/>
          </a:xfrm>
          <a:prstGeom prst="rect">
            <a:avLst/>
          </a:prstGeom>
          <a:noFill/>
        </p:spPr>
        <p:txBody>
          <a:bodyPr wrap="none" rtlCol="0">
            <a:spAutoFit/>
          </a:bodyPr>
          <a:lstStyle/>
          <a:p>
            <a:r>
              <a:rPr lang="en-US" sz="1400" dirty="0" smtClean="0"/>
              <a:t>C</a:t>
            </a:r>
            <a:r>
              <a:rPr lang="en-US" sz="1400" baseline="30000" dirty="0" smtClean="0"/>
              <a:t>2+</a:t>
            </a:r>
            <a:endParaRPr lang="en-US" sz="1400" baseline="30000" dirty="0"/>
          </a:p>
        </p:txBody>
      </p:sp>
      <p:sp>
        <p:nvSpPr>
          <p:cNvPr id="26" name="TextBox 25"/>
          <p:cNvSpPr txBox="1"/>
          <p:nvPr/>
        </p:nvSpPr>
        <p:spPr>
          <a:xfrm>
            <a:off x="3868617" y="1902023"/>
            <a:ext cx="450785" cy="307777"/>
          </a:xfrm>
          <a:prstGeom prst="rect">
            <a:avLst/>
          </a:prstGeom>
          <a:noFill/>
        </p:spPr>
        <p:txBody>
          <a:bodyPr wrap="none" rtlCol="0">
            <a:spAutoFit/>
          </a:bodyPr>
          <a:lstStyle/>
          <a:p>
            <a:r>
              <a:rPr lang="en-US" sz="1400" dirty="0" smtClean="0"/>
              <a:t>C</a:t>
            </a:r>
            <a:r>
              <a:rPr lang="en-US" sz="1400" baseline="30000" dirty="0" smtClean="0"/>
              <a:t>5+</a:t>
            </a:r>
            <a:endParaRPr lang="en-US" sz="1400" baseline="30000" dirty="0"/>
          </a:p>
        </p:txBody>
      </p:sp>
      <p:sp>
        <p:nvSpPr>
          <p:cNvPr id="27" name="TextBox 26"/>
          <p:cNvSpPr txBox="1"/>
          <p:nvPr/>
        </p:nvSpPr>
        <p:spPr>
          <a:xfrm>
            <a:off x="5124841" y="1978223"/>
            <a:ext cx="450785" cy="307777"/>
          </a:xfrm>
          <a:prstGeom prst="rect">
            <a:avLst/>
          </a:prstGeom>
          <a:noFill/>
        </p:spPr>
        <p:txBody>
          <a:bodyPr wrap="none" rtlCol="0">
            <a:spAutoFit/>
          </a:bodyPr>
          <a:lstStyle/>
          <a:p>
            <a:r>
              <a:rPr lang="en-US" sz="1400" dirty="0" smtClean="0"/>
              <a:t>C</a:t>
            </a:r>
            <a:r>
              <a:rPr lang="en-US" sz="1400" baseline="30000" dirty="0" smtClean="0"/>
              <a:t>2+</a:t>
            </a:r>
            <a:endParaRPr lang="en-US" sz="1400" baseline="30000" dirty="0"/>
          </a:p>
        </p:txBody>
      </p:sp>
      <p:sp>
        <p:nvSpPr>
          <p:cNvPr id="28" name="TextBox 27"/>
          <p:cNvSpPr txBox="1"/>
          <p:nvPr/>
        </p:nvSpPr>
        <p:spPr>
          <a:xfrm>
            <a:off x="920814" y="5227191"/>
            <a:ext cx="450786" cy="307777"/>
          </a:xfrm>
          <a:prstGeom prst="rect">
            <a:avLst/>
          </a:prstGeom>
          <a:noFill/>
        </p:spPr>
        <p:txBody>
          <a:bodyPr wrap="none" rtlCol="0">
            <a:spAutoFit/>
          </a:bodyPr>
          <a:lstStyle/>
          <a:p>
            <a:r>
              <a:rPr lang="en-US" sz="1400" dirty="0" smtClean="0"/>
              <a:t>C</a:t>
            </a:r>
            <a:r>
              <a:rPr lang="en-US" sz="1400" baseline="30000" dirty="0" smtClean="0"/>
              <a:t>5+</a:t>
            </a:r>
            <a:endParaRPr lang="en-US" sz="1400" baseline="30000" dirty="0"/>
          </a:p>
        </p:txBody>
      </p:sp>
      <p:sp>
        <p:nvSpPr>
          <p:cNvPr id="29" name="TextBox 28"/>
          <p:cNvSpPr txBox="1"/>
          <p:nvPr/>
        </p:nvSpPr>
        <p:spPr>
          <a:xfrm>
            <a:off x="2133600" y="3429000"/>
            <a:ext cx="450785" cy="307777"/>
          </a:xfrm>
          <a:prstGeom prst="rect">
            <a:avLst/>
          </a:prstGeom>
          <a:noFill/>
        </p:spPr>
        <p:txBody>
          <a:bodyPr wrap="none" rtlCol="0">
            <a:spAutoFit/>
          </a:bodyPr>
          <a:lstStyle/>
          <a:p>
            <a:r>
              <a:rPr lang="en-US" sz="1400" dirty="0" smtClean="0"/>
              <a:t>C</a:t>
            </a:r>
            <a:r>
              <a:rPr lang="en-US" sz="1400" baseline="30000" dirty="0" smtClean="0"/>
              <a:t>2+</a:t>
            </a:r>
            <a:endParaRPr lang="en-US" sz="1400" baseline="30000" dirty="0"/>
          </a:p>
        </p:txBody>
      </p:sp>
      <p:sp>
        <p:nvSpPr>
          <p:cNvPr id="30" name="TextBox 29"/>
          <p:cNvSpPr txBox="1"/>
          <p:nvPr/>
        </p:nvSpPr>
        <p:spPr>
          <a:xfrm>
            <a:off x="914400" y="3045023"/>
            <a:ext cx="450785" cy="307777"/>
          </a:xfrm>
          <a:prstGeom prst="rect">
            <a:avLst/>
          </a:prstGeom>
          <a:noFill/>
        </p:spPr>
        <p:txBody>
          <a:bodyPr wrap="none" rtlCol="0">
            <a:spAutoFit/>
          </a:bodyPr>
          <a:lstStyle/>
          <a:p>
            <a:r>
              <a:rPr lang="en-US" sz="1400" dirty="0" smtClean="0"/>
              <a:t>C</a:t>
            </a:r>
            <a:r>
              <a:rPr lang="en-US" sz="1400" baseline="30000" dirty="0" smtClean="0"/>
              <a:t>5+</a:t>
            </a:r>
            <a:endParaRPr lang="en-US" sz="1400" baseline="30000" dirty="0"/>
          </a:p>
        </p:txBody>
      </p:sp>
      <p:sp>
        <p:nvSpPr>
          <p:cNvPr id="31" name="TextBox 30"/>
          <p:cNvSpPr txBox="1"/>
          <p:nvPr/>
        </p:nvSpPr>
        <p:spPr>
          <a:xfrm>
            <a:off x="3810000" y="3730823"/>
            <a:ext cx="450785" cy="307777"/>
          </a:xfrm>
          <a:prstGeom prst="rect">
            <a:avLst/>
          </a:prstGeom>
          <a:noFill/>
        </p:spPr>
        <p:txBody>
          <a:bodyPr wrap="none" rtlCol="0">
            <a:spAutoFit/>
          </a:bodyPr>
          <a:lstStyle/>
          <a:p>
            <a:r>
              <a:rPr lang="en-US" sz="1400" dirty="0" smtClean="0"/>
              <a:t>C</a:t>
            </a:r>
            <a:r>
              <a:rPr lang="en-US" sz="1400" baseline="30000" dirty="0" smtClean="0"/>
              <a:t>5+</a:t>
            </a:r>
            <a:endParaRPr lang="en-US" sz="1400" baseline="30000" dirty="0"/>
          </a:p>
        </p:txBody>
      </p:sp>
      <p:sp>
        <p:nvSpPr>
          <p:cNvPr id="34" name="Content Placeholder 3"/>
          <p:cNvSpPr>
            <a:spLocks noGrp="1"/>
          </p:cNvSpPr>
          <p:nvPr>
            <p:ph idx="4294967295"/>
          </p:nvPr>
        </p:nvSpPr>
        <p:spPr>
          <a:xfrm>
            <a:off x="5943600" y="1219200"/>
            <a:ext cx="3124200" cy="3048000"/>
          </a:xfrm>
          <a:prstGeom prst="rect">
            <a:avLst/>
          </a:prstGeom>
        </p:spPr>
        <p:txBody>
          <a:bodyPr/>
          <a:lstStyle/>
          <a:p>
            <a:r>
              <a:rPr lang="en-US" sz="2000" dirty="0"/>
              <a:t>C</a:t>
            </a:r>
            <a:r>
              <a:rPr lang="en-US" sz="2000" baseline="30000" dirty="0"/>
              <a:t>5+</a:t>
            </a:r>
            <a:r>
              <a:rPr lang="en-US" sz="2000" dirty="0"/>
              <a:t> emission in SOL is inconsistent with local </a:t>
            </a:r>
            <a:r>
              <a:rPr lang="en-US" sz="2000" dirty="0" err="1"/>
              <a:t>T</a:t>
            </a:r>
            <a:r>
              <a:rPr lang="en-US" sz="2000" baseline="-25000" dirty="0" err="1"/>
              <a:t>e</a:t>
            </a:r>
            <a:r>
              <a:rPr lang="en-US" sz="2000" dirty="0"/>
              <a:t>, </a:t>
            </a:r>
            <a:r>
              <a:rPr lang="en-US" sz="2000" dirty="0" smtClean="0"/>
              <a:t>N</a:t>
            </a:r>
            <a:r>
              <a:rPr lang="en-US" sz="2000" baseline="-25000" dirty="0" smtClean="0"/>
              <a:t>e</a:t>
            </a:r>
          </a:p>
          <a:p>
            <a:endParaRPr lang="en-US" sz="2000" dirty="0" smtClean="0"/>
          </a:p>
          <a:p>
            <a:r>
              <a:rPr lang="en-US" sz="2000" dirty="0" smtClean="0"/>
              <a:t>C</a:t>
            </a:r>
            <a:r>
              <a:rPr lang="en-US" sz="2000" baseline="30000" dirty="0" smtClean="0"/>
              <a:t>5</a:t>
            </a:r>
            <a:r>
              <a:rPr lang="en-US" sz="2000" baseline="30000" dirty="0"/>
              <a:t>+</a:t>
            </a:r>
            <a:r>
              <a:rPr lang="en-US" sz="2000" dirty="0"/>
              <a:t> emission </a:t>
            </a:r>
            <a:r>
              <a:rPr lang="en-US" sz="2000" dirty="0" smtClean="0"/>
              <a:t>is observed outside of C</a:t>
            </a:r>
            <a:r>
              <a:rPr lang="en-US" sz="2000" baseline="30000" dirty="0" smtClean="0"/>
              <a:t>2+</a:t>
            </a:r>
            <a:r>
              <a:rPr lang="en-US" sz="2000" dirty="0" smtClean="0"/>
              <a:t> emission shell</a:t>
            </a:r>
            <a:endParaRPr lang="en-US" sz="2000" baseline="-25000" dirty="0" smtClean="0"/>
          </a:p>
          <a:p>
            <a:endParaRPr lang="en-US" baseline="-25000" dirty="0"/>
          </a:p>
        </p:txBody>
      </p:sp>
    </p:spTree>
    <p:extLst>
      <p:ext uri="{BB962C8B-B14F-4D97-AF65-F5344CB8AC3E}">
        <p14:creationId xmlns:p14="http://schemas.microsoft.com/office/powerpoint/2010/main" val="13168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4267200" cy="2133600"/>
          </a:xfrm>
        </p:spPr>
        <p:txBody>
          <a:bodyPr>
            <a:normAutofit lnSpcReduction="10000"/>
          </a:bodyPr>
          <a:lstStyle/>
          <a:p>
            <a:r>
              <a:rPr lang="en-US" sz="2000" dirty="0" smtClean="0"/>
              <a:t>C</a:t>
            </a:r>
            <a:r>
              <a:rPr lang="en-US" sz="2000" baseline="30000" dirty="0" smtClean="0"/>
              <a:t>6+</a:t>
            </a:r>
            <a:r>
              <a:rPr lang="en-US" sz="2000" dirty="0" smtClean="0"/>
              <a:t> lifetime ~ 10</a:t>
            </a:r>
            <a:r>
              <a:rPr lang="en-US" sz="2000" baseline="30000" dirty="0" smtClean="0"/>
              <a:t>-9</a:t>
            </a:r>
            <a:r>
              <a:rPr lang="en-US" sz="2000" dirty="0" smtClean="0"/>
              <a:t> sec</a:t>
            </a:r>
          </a:p>
          <a:p>
            <a:r>
              <a:rPr lang="en-US" sz="2000" dirty="0" smtClean="0"/>
              <a:t>Distance into SOL ~ 5 cm</a:t>
            </a:r>
          </a:p>
          <a:p>
            <a:r>
              <a:rPr lang="en-US" sz="2000" dirty="0" smtClean="0"/>
              <a:t>Blob velocity ~ 10</a:t>
            </a:r>
            <a:r>
              <a:rPr lang="en-US" sz="2000" baseline="30000" dirty="0" smtClean="0"/>
              <a:t>5</a:t>
            </a:r>
            <a:r>
              <a:rPr lang="en-US" sz="2000" dirty="0" smtClean="0"/>
              <a:t> cm/s</a:t>
            </a:r>
          </a:p>
          <a:p>
            <a:r>
              <a:rPr lang="en-US" sz="2000" dirty="0" smtClean="0"/>
              <a:t>Edge </a:t>
            </a:r>
            <a:r>
              <a:rPr lang="en-US" sz="2000" dirty="0" err="1" smtClean="0"/>
              <a:t>T</a:t>
            </a:r>
            <a:r>
              <a:rPr lang="en-US" sz="2000" baseline="-25000" dirty="0" err="1" smtClean="0"/>
              <a:t>e</a:t>
            </a:r>
            <a:r>
              <a:rPr lang="en-US" sz="2000" dirty="0" smtClean="0"/>
              <a:t> ~ 50 </a:t>
            </a:r>
            <a:r>
              <a:rPr lang="en-US" sz="2000" dirty="0" err="1" smtClean="0"/>
              <a:t>eV</a:t>
            </a:r>
            <a:endParaRPr lang="en-US" sz="2000" dirty="0" smtClean="0"/>
          </a:p>
          <a:p>
            <a:r>
              <a:rPr lang="en-US" sz="2000" dirty="0"/>
              <a:t>Edge n</a:t>
            </a:r>
            <a:r>
              <a:rPr lang="en-US" sz="2000" baseline="-25000" dirty="0"/>
              <a:t>e</a:t>
            </a:r>
            <a:r>
              <a:rPr lang="en-US" sz="2000" dirty="0"/>
              <a:t> ~ 10</a:t>
            </a:r>
            <a:r>
              <a:rPr lang="en-US" sz="2000" baseline="30000" dirty="0"/>
              <a:t>13</a:t>
            </a:r>
            <a:r>
              <a:rPr lang="en-US" sz="2000" dirty="0"/>
              <a:t> cm</a:t>
            </a:r>
            <a:r>
              <a:rPr lang="en-US" sz="2000" baseline="30000" dirty="0"/>
              <a:t>-</a:t>
            </a:r>
            <a:r>
              <a:rPr lang="en-US" sz="2000" baseline="30000" dirty="0" smtClean="0"/>
              <a:t>3</a:t>
            </a:r>
            <a:endParaRPr lang="en-US" sz="2000" dirty="0" smtClean="0"/>
          </a:p>
          <a:p>
            <a:r>
              <a:rPr lang="en-US" sz="2000" dirty="0" smtClean="0"/>
              <a:t>Edge n</a:t>
            </a:r>
            <a:r>
              <a:rPr lang="en-US" sz="2000" baseline="-25000" dirty="0"/>
              <a:t>0</a:t>
            </a:r>
            <a:r>
              <a:rPr lang="en-US" sz="2000" dirty="0" smtClean="0"/>
              <a:t> ~ 10</a:t>
            </a:r>
            <a:r>
              <a:rPr lang="en-US" sz="2000" baseline="30000" dirty="0" smtClean="0"/>
              <a:t>11</a:t>
            </a:r>
            <a:r>
              <a:rPr lang="en-US" sz="2000" dirty="0" smtClean="0"/>
              <a:t> cm</a:t>
            </a:r>
            <a:r>
              <a:rPr lang="en-US" sz="2000" baseline="30000" dirty="0" smtClean="0"/>
              <a:t>-3</a:t>
            </a:r>
          </a:p>
        </p:txBody>
      </p:sp>
      <p:sp>
        <p:nvSpPr>
          <p:cNvPr id="3" name="Title 2"/>
          <p:cNvSpPr>
            <a:spLocks noGrp="1"/>
          </p:cNvSpPr>
          <p:nvPr>
            <p:ph type="title"/>
          </p:nvPr>
        </p:nvSpPr>
        <p:spPr/>
        <p:txBody>
          <a:bodyPr/>
          <a:lstStyle/>
          <a:p>
            <a:r>
              <a:rPr lang="en-US" sz="3200" dirty="0" smtClean="0"/>
              <a:t>Convective transport from “blobs” could explain “extra” C</a:t>
            </a:r>
            <a:r>
              <a:rPr lang="en-US" sz="3200" baseline="30000" dirty="0" smtClean="0"/>
              <a:t>6+</a:t>
            </a:r>
            <a:r>
              <a:rPr lang="en-US" sz="3200" dirty="0" smtClean="0"/>
              <a:t> beyond LCFS</a:t>
            </a:r>
            <a:endParaRPr lang="en-US" sz="3200" dirty="0"/>
          </a:p>
        </p:txBody>
      </p:sp>
      <p:sp>
        <p:nvSpPr>
          <p:cNvPr id="5" name="Content Placeholder 3"/>
          <p:cNvSpPr txBox="1">
            <a:spLocks/>
          </p:cNvSpPr>
          <p:nvPr/>
        </p:nvSpPr>
        <p:spPr>
          <a:xfrm>
            <a:off x="3429000" y="1066800"/>
            <a:ext cx="5638800" cy="2438400"/>
          </a:xfrm>
          <a:prstGeom prst="rect">
            <a:avLst/>
          </a:prstGeom>
        </p:spPr>
        <p:txBody>
          <a:bodyPr/>
          <a:lst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altLang="en-US" sz="2000" dirty="0" smtClean="0">
                <a:latin typeface="Arial" charset="0"/>
                <a:cs typeface="Arial" charset="0"/>
              </a:rPr>
              <a:t>Total recombination rate for Carbon Z=6</a:t>
            </a:r>
          </a:p>
          <a:p>
            <a:pPr marL="0" indent="0" eaLnBrk="1" hangingPunct="1">
              <a:buNone/>
            </a:pPr>
            <a:r>
              <a:rPr lang="en-US" altLang="en-US" sz="2000" dirty="0">
                <a:latin typeface="Arial" charset="0"/>
                <a:cs typeface="Arial" charset="0"/>
              </a:rPr>
              <a:t> </a:t>
            </a:r>
            <a:r>
              <a:rPr lang="en-US" altLang="en-US" sz="2000" dirty="0" smtClean="0">
                <a:latin typeface="Arial" charset="0"/>
                <a:cs typeface="Arial" charset="0"/>
              </a:rPr>
              <a:t>     </a:t>
            </a:r>
            <a:r>
              <a:rPr lang="en-US" altLang="en-US" sz="2000" dirty="0" err="1" smtClean="0">
                <a:latin typeface="Arial" charset="0"/>
                <a:cs typeface="Arial" charset="0"/>
              </a:rPr>
              <a:t>Q</a:t>
            </a:r>
            <a:r>
              <a:rPr lang="en-US" altLang="en-US" sz="2000" baseline="-25000" dirty="0" err="1" smtClean="0">
                <a:latin typeface="Arial" charset="0"/>
                <a:cs typeface="Arial" charset="0"/>
              </a:rPr>
              <a:t>rec</a:t>
            </a:r>
            <a:r>
              <a:rPr lang="en-US" altLang="en-US" sz="2000" dirty="0" smtClean="0">
                <a:latin typeface="Arial" charset="0"/>
                <a:cs typeface="Arial" charset="0"/>
              </a:rPr>
              <a:t>(50 </a:t>
            </a:r>
            <a:r>
              <a:rPr lang="en-US" altLang="en-US" sz="2000" dirty="0" err="1" smtClean="0">
                <a:latin typeface="Arial" charset="0"/>
                <a:cs typeface="Arial" charset="0"/>
              </a:rPr>
              <a:t>eV</a:t>
            </a:r>
            <a:r>
              <a:rPr lang="en-US" altLang="en-US" sz="2000" dirty="0" smtClean="0">
                <a:latin typeface="Arial" charset="0"/>
                <a:cs typeface="Arial" charset="0"/>
              </a:rPr>
              <a:t>, 10</a:t>
            </a:r>
            <a:r>
              <a:rPr lang="en-US" altLang="en-US" sz="2000" baseline="30000" dirty="0" smtClean="0">
                <a:latin typeface="Arial" charset="0"/>
                <a:cs typeface="Arial" charset="0"/>
              </a:rPr>
              <a:t>13</a:t>
            </a:r>
            <a:r>
              <a:rPr lang="en-US" altLang="en-US" sz="2000" dirty="0" smtClean="0">
                <a:latin typeface="Arial" charset="0"/>
                <a:cs typeface="Arial" charset="0"/>
              </a:rPr>
              <a:t> cm</a:t>
            </a:r>
            <a:r>
              <a:rPr lang="en-US" altLang="en-US" sz="2000" baseline="30000" dirty="0" smtClean="0">
                <a:latin typeface="Arial" charset="0"/>
                <a:cs typeface="Arial" charset="0"/>
              </a:rPr>
              <a:t>-3</a:t>
            </a:r>
            <a:r>
              <a:rPr lang="en-US" altLang="en-US" sz="2000" dirty="0" smtClean="0">
                <a:latin typeface="Arial" charset="0"/>
                <a:cs typeface="Arial" charset="0"/>
              </a:rPr>
              <a:t>) = 2.7 x 10</a:t>
            </a:r>
            <a:r>
              <a:rPr lang="en-US" altLang="en-US" sz="2000" baseline="30000" dirty="0" smtClean="0">
                <a:latin typeface="Arial" charset="0"/>
                <a:cs typeface="Arial" charset="0"/>
              </a:rPr>
              <a:t>-13 </a:t>
            </a:r>
            <a:r>
              <a:rPr lang="en-US" altLang="en-US" sz="2000" dirty="0" smtClean="0">
                <a:latin typeface="Arial" charset="0"/>
                <a:cs typeface="Arial" charset="0"/>
              </a:rPr>
              <a:t>cm</a:t>
            </a:r>
            <a:r>
              <a:rPr lang="en-US" altLang="en-US" sz="2000" baseline="30000" dirty="0">
                <a:latin typeface="Arial" charset="0"/>
                <a:cs typeface="Arial" charset="0"/>
              </a:rPr>
              <a:t>2</a:t>
            </a:r>
            <a:r>
              <a:rPr lang="en-US" altLang="en-US" sz="2000" dirty="0" smtClean="0">
                <a:latin typeface="Arial" charset="0"/>
                <a:cs typeface="Arial" charset="0"/>
              </a:rPr>
              <a:t>/s</a:t>
            </a:r>
          </a:p>
          <a:p>
            <a:pPr marL="0" indent="0" eaLnBrk="1" hangingPunct="1">
              <a:buNone/>
            </a:pPr>
            <a:endParaRPr lang="en-US" altLang="en-US" sz="2000" baseline="30000" dirty="0" smtClean="0">
              <a:latin typeface="Arial" charset="0"/>
              <a:cs typeface="Arial" charset="0"/>
            </a:endParaRPr>
          </a:p>
          <a:p>
            <a:pPr eaLnBrk="1" hangingPunct="1"/>
            <a:r>
              <a:rPr lang="en-US" altLang="en-US" sz="2000" dirty="0">
                <a:latin typeface="Arial" charset="0"/>
                <a:cs typeface="Arial" charset="0"/>
              </a:rPr>
              <a:t>Total </a:t>
            </a:r>
            <a:r>
              <a:rPr lang="en-US" altLang="en-US" sz="2000" dirty="0" smtClean="0">
                <a:latin typeface="Arial" charset="0"/>
                <a:cs typeface="Arial" charset="0"/>
              </a:rPr>
              <a:t>charge exchange rate </a:t>
            </a:r>
            <a:r>
              <a:rPr lang="en-US" altLang="en-US" sz="2000" dirty="0">
                <a:latin typeface="Arial" charset="0"/>
                <a:cs typeface="Arial" charset="0"/>
              </a:rPr>
              <a:t>for Carbon Z=6</a:t>
            </a:r>
          </a:p>
          <a:p>
            <a:pPr marL="0" indent="0" eaLnBrk="1" hangingPunct="1">
              <a:buNone/>
            </a:pPr>
            <a:r>
              <a:rPr lang="en-US" altLang="en-US" sz="2000" dirty="0">
                <a:latin typeface="Arial" charset="0"/>
                <a:cs typeface="Arial" charset="0"/>
              </a:rPr>
              <a:t>  </a:t>
            </a:r>
            <a:r>
              <a:rPr lang="en-US" altLang="en-US" sz="2000" dirty="0" smtClean="0">
                <a:latin typeface="Arial" charset="0"/>
                <a:cs typeface="Arial" charset="0"/>
              </a:rPr>
              <a:t>     </a:t>
            </a:r>
            <a:r>
              <a:rPr lang="en-US" altLang="en-US" sz="2000" dirty="0" err="1" smtClean="0">
                <a:latin typeface="Arial" charset="0"/>
                <a:cs typeface="Arial" charset="0"/>
              </a:rPr>
              <a:t>Q</a:t>
            </a:r>
            <a:r>
              <a:rPr lang="en-US" altLang="en-US" sz="2000" baseline="-25000" dirty="0" err="1" smtClean="0">
                <a:latin typeface="Arial" charset="0"/>
                <a:cs typeface="Arial" charset="0"/>
              </a:rPr>
              <a:t>cx</a:t>
            </a:r>
            <a:r>
              <a:rPr lang="en-US" altLang="en-US" sz="2000" dirty="0" smtClean="0">
                <a:latin typeface="Arial" charset="0"/>
                <a:cs typeface="Arial" charset="0"/>
              </a:rPr>
              <a:t>(</a:t>
            </a:r>
            <a:r>
              <a:rPr lang="en-US" altLang="en-US" sz="2000" dirty="0">
                <a:latin typeface="Arial" charset="0"/>
                <a:cs typeface="Arial" charset="0"/>
              </a:rPr>
              <a:t>50 </a:t>
            </a:r>
            <a:r>
              <a:rPr lang="en-US" altLang="en-US" sz="2000" dirty="0" err="1">
                <a:latin typeface="Arial" charset="0"/>
                <a:cs typeface="Arial" charset="0"/>
              </a:rPr>
              <a:t>eV</a:t>
            </a:r>
            <a:r>
              <a:rPr lang="en-US" altLang="en-US" sz="2000" dirty="0">
                <a:latin typeface="Arial" charset="0"/>
                <a:cs typeface="Arial" charset="0"/>
              </a:rPr>
              <a:t>, 10</a:t>
            </a:r>
            <a:r>
              <a:rPr lang="en-US" altLang="en-US" sz="2000" baseline="30000" dirty="0">
                <a:latin typeface="Arial" charset="0"/>
                <a:cs typeface="Arial" charset="0"/>
              </a:rPr>
              <a:t>13</a:t>
            </a:r>
            <a:r>
              <a:rPr lang="en-US" altLang="en-US" sz="2000" dirty="0">
                <a:latin typeface="Arial" charset="0"/>
                <a:cs typeface="Arial" charset="0"/>
              </a:rPr>
              <a:t> cm</a:t>
            </a:r>
            <a:r>
              <a:rPr lang="en-US" altLang="en-US" sz="2000" baseline="30000" dirty="0">
                <a:latin typeface="Arial" charset="0"/>
                <a:cs typeface="Arial" charset="0"/>
              </a:rPr>
              <a:t>-3</a:t>
            </a:r>
            <a:r>
              <a:rPr lang="en-US" altLang="en-US" sz="2000" dirty="0" smtClean="0">
                <a:latin typeface="Arial" charset="0"/>
                <a:cs typeface="Arial" charset="0"/>
              </a:rPr>
              <a:t>) = 6.9 x </a:t>
            </a:r>
            <a:r>
              <a:rPr lang="en-US" altLang="en-US" sz="2000" dirty="0">
                <a:latin typeface="Arial" charset="0"/>
                <a:cs typeface="Arial" charset="0"/>
              </a:rPr>
              <a:t>10</a:t>
            </a:r>
            <a:r>
              <a:rPr lang="en-US" altLang="en-US" sz="2000" baseline="30000" dirty="0" smtClean="0">
                <a:latin typeface="Arial" charset="0"/>
                <a:cs typeface="Arial" charset="0"/>
              </a:rPr>
              <a:t>-8 </a:t>
            </a:r>
            <a:r>
              <a:rPr lang="en-US" altLang="en-US" sz="2000" dirty="0">
                <a:latin typeface="Arial" charset="0"/>
                <a:cs typeface="Arial" charset="0"/>
              </a:rPr>
              <a:t>cm</a:t>
            </a:r>
            <a:r>
              <a:rPr lang="en-US" altLang="en-US" sz="2000" baseline="30000" dirty="0">
                <a:latin typeface="Arial" charset="0"/>
                <a:cs typeface="Arial" charset="0"/>
              </a:rPr>
              <a:t>2</a:t>
            </a:r>
            <a:r>
              <a:rPr lang="en-US" altLang="en-US" sz="2000" dirty="0">
                <a:latin typeface="Arial" charset="0"/>
                <a:cs typeface="Arial" charset="0"/>
              </a:rPr>
              <a:t>/s</a:t>
            </a:r>
            <a:endParaRPr lang="en-US" altLang="en-US" sz="2000" baseline="30000" dirty="0">
              <a:latin typeface="Arial" charset="0"/>
              <a:cs typeface="Arial" charset="0"/>
            </a:endParaRPr>
          </a:p>
          <a:p>
            <a:pPr marL="0" indent="0" eaLnBrk="1" hangingPunct="1">
              <a:buNone/>
            </a:pPr>
            <a:endParaRPr lang="en-US" altLang="en-US" sz="2000" baseline="30000" dirty="0" smtClean="0">
              <a:latin typeface="Arial" charset="0"/>
              <a:cs typeface="Arial" charset="0"/>
            </a:endParaRPr>
          </a:p>
        </p:txBody>
      </p:sp>
      <p:sp>
        <p:nvSpPr>
          <p:cNvPr id="6" name="Rectangle 5"/>
          <p:cNvSpPr/>
          <p:nvPr/>
        </p:nvSpPr>
        <p:spPr>
          <a:xfrm>
            <a:off x="1905000" y="3276600"/>
            <a:ext cx="4572000" cy="646331"/>
          </a:xfrm>
          <a:prstGeom prst="rect">
            <a:avLst/>
          </a:prstGeom>
        </p:spPr>
        <p:txBody>
          <a:bodyPr>
            <a:spAutoFit/>
          </a:bodyPr>
          <a:lstStyle/>
          <a:p>
            <a:pPr eaLnBrk="1" hangingPunct="1"/>
            <a:r>
              <a:rPr lang="en-US" altLang="en-US" sz="2400" dirty="0" smtClean="0"/>
              <a:t>Characteristic Times:</a:t>
            </a:r>
          </a:p>
          <a:p>
            <a:pPr eaLnBrk="1" hangingPunct="1"/>
            <a:endParaRPr lang="en-US" altLang="en-US" baseline="30000" dirty="0"/>
          </a:p>
        </p:txBody>
      </p:sp>
      <p:graphicFrame>
        <p:nvGraphicFramePr>
          <p:cNvPr id="7" name="Object 6"/>
          <p:cNvGraphicFramePr>
            <a:graphicFrameLocks noChangeAspect="1"/>
          </p:cNvGraphicFramePr>
          <p:nvPr>
            <p:extLst>
              <p:ext uri="{D42A27DB-BD31-4B8C-83A1-F6EECF244321}">
                <p14:modId xmlns:p14="http://schemas.microsoft.com/office/powerpoint/2010/main" val="3396737576"/>
              </p:ext>
            </p:extLst>
          </p:nvPr>
        </p:nvGraphicFramePr>
        <p:xfrm>
          <a:off x="2743200" y="3892468"/>
          <a:ext cx="3206750" cy="2432132"/>
        </p:xfrm>
        <a:graphic>
          <a:graphicData uri="http://schemas.openxmlformats.org/presentationml/2006/ole">
            <mc:AlternateContent xmlns:mc="http://schemas.openxmlformats.org/markup-compatibility/2006">
              <mc:Choice xmlns:v="urn:schemas-microsoft-com:vml" Requires="v">
                <p:oleObj spid="_x0000_s14353" name="Equation" r:id="rId3" imgW="4889500" imgH="3708400" progId="Equation.3">
                  <p:embed/>
                </p:oleObj>
              </mc:Choice>
              <mc:Fallback>
                <p:oleObj name="Equation" r:id="rId3" imgW="4889500" imgH="3708400" progId="Equation.3">
                  <p:embed/>
                  <p:pic>
                    <p:nvPicPr>
                      <p:cNvPr id="0" name=""/>
                      <p:cNvPicPr/>
                      <p:nvPr/>
                    </p:nvPicPr>
                    <p:blipFill>
                      <a:blip r:embed="rId4"/>
                      <a:stretch>
                        <a:fillRect/>
                      </a:stretch>
                    </p:blipFill>
                    <p:spPr>
                      <a:xfrm>
                        <a:off x="2743200" y="3892468"/>
                        <a:ext cx="3206750" cy="2432132"/>
                      </a:xfrm>
                      <a:prstGeom prst="rect">
                        <a:avLst/>
                      </a:prstGeom>
                    </p:spPr>
                  </p:pic>
                </p:oleObj>
              </mc:Fallback>
            </mc:AlternateContent>
          </a:graphicData>
        </a:graphic>
      </p:graphicFrame>
    </p:spTree>
    <p:extLst>
      <p:ext uri="{BB962C8B-B14F-4D97-AF65-F5344CB8AC3E}">
        <p14:creationId xmlns:p14="http://schemas.microsoft.com/office/powerpoint/2010/main" val="1421597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76200" y="1905000"/>
            <a:ext cx="5557431" cy="4572000"/>
            <a:chOff x="105324" y="1447800"/>
            <a:chExt cx="5557431" cy="4572000"/>
          </a:xfrm>
        </p:grpSpPr>
        <p:pic>
          <p:nvPicPr>
            <p:cNvPr id="32" name="Picture 31" descr="204202_665_Q(r)_extra_Cv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4" y="1447800"/>
              <a:ext cx="5557431" cy="4572000"/>
            </a:xfrm>
            <a:prstGeom prst="rect">
              <a:avLst/>
            </a:prstGeom>
          </p:spPr>
        </p:pic>
        <p:grpSp>
          <p:nvGrpSpPr>
            <p:cNvPr id="30" name="Group 29"/>
            <p:cNvGrpSpPr/>
            <p:nvPr/>
          </p:nvGrpSpPr>
          <p:grpSpPr>
            <a:xfrm>
              <a:off x="1295400" y="2438400"/>
              <a:ext cx="4047905" cy="2776954"/>
              <a:chOff x="1295400" y="2362200"/>
              <a:chExt cx="4047905" cy="2776954"/>
            </a:xfrm>
          </p:grpSpPr>
          <p:cxnSp>
            <p:nvCxnSpPr>
              <p:cNvPr id="9" name="Straight Arrow Connector 8"/>
              <p:cNvCxnSpPr/>
              <p:nvPr/>
            </p:nvCxnSpPr>
            <p:spPr>
              <a:xfrm flipH="1">
                <a:off x="4194278" y="2362200"/>
                <a:ext cx="72922" cy="26302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3968067402"/>
                  </p:ext>
                </p:extLst>
              </p:nvPr>
            </p:nvGraphicFramePr>
            <p:xfrm>
              <a:off x="2590800" y="2655860"/>
              <a:ext cx="268357" cy="228600"/>
            </p:xfrm>
            <a:graphic>
              <a:graphicData uri="http://schemas.openxmlformats.org/presentationml/2006/ole">
                <mc:AlternateContent xmlns:mc="http://schemas.openxmlformats.org/markup-compatibility/2006">
                  <mc:Choice xmlns:v="urn:schemas-microsoft-com:vml" Requires="v">
                    <p:oleObj spid="_x0000_s12372" name="Equation" r:id="rId4" imgW="685800" imgH="584200" progId="Equation.3">
                      <p:embed/>
                    </p:oleObj>
                  </mc:Choice>
                  <mc:Fallback>
                    <p:oleObj name="Equation" r:id="rId4" imgW="685800" imgH="584200" progId="Equation.3">
                      <p:embed/>
                      <p:pic>
                        <p:nvPicPr>
                          <p:cNvPr id="0" name=""/>
                          <p:cNvPicPr/>
                          <p:nvPr/>
                        </p:nvPicPr>
                        <p:blipFill>
                          <a:blip r:embed="rId5"/>
                          <a:stretch>
                            <a:fillRect/>
                          </a:stretch>
                        </p:blipFill>
                        <p:spPr>
                          <a:xfrm>
                            <a:off x="2590800" y="2655860"/>
                            <a:ext cx="268357" cy="228600"/>
                          </a:xfrm>
                          <a:prstGeom prst="rect">
                            <a:avLst/>
                          </a:prstGeom>
                        </p:spPr>
                      </p:pic>
                    </p:oleObj>
                  </mc:Fallback>
                </mc:AlternateContent>
              </a:graphicData>
            </a:graphic>
          </p:graphicFrame>
          <p:cxnSp>
            <p:nvCxnSpPr>
              <p:cNvPr id="14" name="Straight Arrow Connector 13"/>
              <p:cNvCxnSpPr/>
              <p:nvPr/>
            </p:nvCxnSpPr>
            <p:spPr>
              <a:xfrm flipV="1">
                <a:off x="2895600" y="2619655"/>
                <a:ext cx="468735" cy="123545"/>
              </a:xfrm>
              <a:prstGeom prst="straightConnector1">
                <a:avLst/>
              </a:prstGeom>
              <a:ln w="9525">
                <a:solidFill>
                  <a:srgbClr val="FF0000"/>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524000" y="3886200"/>
                <a:ext cx="687026" cy="338554"/>
              </a:xfrm>
              <a:prstGeom prst="rect">
                <a:avLst/>
              </a:prstGeom>
              <a:noFill/>
            </p:spPr>
            <p:txBody>
              <a:bodyPr wrap="none" rtlCol="0">
                <a:spAutoFit/>
              </a:bodyPr>
              <a:lstStyle/>
              <a:p>
                <a:r>
                  <a:rPr lang="en-US" sz="1600" i="1" dirty="0" err="1" smtClean="0">
                    <a:solidFill>
                      <a:srgbClr val="008080"/>
                    </a:solidFill>
                  </a:rPr>
                  <a:t>E</a:t>
                </a:r>
                <a:r>
                  <a:rPr lang="en-US" sz="1600" i="1" baseline="30000" dirty="0" err="1" smtClean="0">
                    <a:solidFill>
                      <a:srgbClr val="008080"/>
                    </a:solidFill>
                  </a:rPr>
                  <a:t>meas</a:t>
                </a:r>
                <a:endParaRPr lang="en-US" sz="1600" i="1" baseline="30000" dirty="0">
                  <a:solidFill>
                    <a:srgbClr val="008080"/>
                  </a:solidFill>
                </a:endParaRPr>
              </a:p>
            </p:txBody>
          </p:sp>
          <p:sp>
            <p:nvSpPr>
              <p:cNvPr id="21" name="TextBox 20"/>
              <p:cNvSpPr txBox="1"/>
              <p:nvPr/>
            </p:nvSpPr>
            <p:spPr>
              <a:xfrm>
                <a:off x="2514600" y="4572000"/>
                <a:ext cx="595788" cy="338554"/>
              </a:xfrm>
              <a:prstGeom prst="rect">
                <a:avLst/>
              </a:prstGeom>
              <a:noFill/>
            </p:spPr>
            <p:txBody>
              <a:bodyPr wrap="none" rtlCol="0">
                <a:spAutoFit/>
              </a:bodyPr>
              <a:lstStyle/>
              <a:p>
                <a:r>
                  <a:rPr lang="en-US" sz="1600" i="1" dirty="0" err="1" smtClean="0">
                    <a:solidFill>
                      <a:srgbClr val="008080"/>
                    </a:solidFill>
                  </a:rPr>
                  <a:t>E</a:t>
                </a:r>
                <a:r>
                  <a:rPr lang="en-US" sz="1600" i="1" baseline="30000" dirty="0" err="1" smtClean="0">
                    <a:solidFill>
                      <a:srgbClr val="008080"/>
                    </a:solidFill>
                  </a:rPr>
                  <a:t>calc</a:t>
                </a:r>
                <a:endParaRPr lang="en-US" sz="1600" i="1" baseline="30000" dirty="0">
                  <a:solidFill>
                    <a:srgbClr val="008080"/>
                  </a:solidFill>
                </a:endParaRPr>
              </a:p>
            </p:txBody>
          </p:sp>
          <p:cxnSp>
            <p:nvCxnSpPr>
              <p:cNvPr id="22" name="Straight Arrow Connector 21"/>
              <p:cNvCxnSpPr/>
              <p:nvPr/>
            </p:nvCxnSpPr>
            <p:spPr>
              <a:xfrm>
                <a:off x="3048000" y="4724400"/>
                <a:ext cx="494578" cy="139945"/>
              </a:xfrm>
              <a:prstGeom prst="straightConnector1">
                <a:avLst/>
              </a:prstGeom>
              <a:ln w="9525">
                <a:solidFill>
                  <a:srgbClr val="008000"/>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91000" y="4233446"/>
                <a:ext cx="1135465" cy="338554"/>
              </a:xfrm>
              <a:prstGeom prst="rect">
                <a:avLst/>
              </a:prstGeom>
              <a:noFill/>
            </p:spPr>
            <p:txBody>
              <a:bodyPr wrap="none" rtlCol="0">
                <a:spAutoFit/>
              </a:bodyPr>
              <a:lstStyle/>
              <a:p>
                <a:r>
                  <a:rPr lang="en-US" sz="1600" i="1" dirty="0" err="1" smtClean="0">
                    <a:solidFill>
                      <a:srgbClr val="3366FF"/>
                    </a:solidFill>
                  </a:rPr>
                  <a:t>E</a:t>
                </a:r>
                <a:r>
                  <a:rPr lang="en-US" sz="1600" i="1" baseline="30000" dirty="0" err="1" smtClean="0">
                    <a:solidFill>
                      <a:srgbClr val="3366FF"/>
                    </a:solidFill>
                  </a:rPr>
                  <a:t>meas</a:t>
                </a:r>
                <a:r>
                  <a:rPr lang="en-US" sz="1600" i="1" dirty="0" err="1" smtClean="0">
                    <a:solidFill>
                      <a:srgbClr val="3366FF"/>
                    </a:solidFill>
                  </a:rPr>
                  <a:t>-E</a:t>
                </a:r>
                <a:r>
                  <a:rPr lang="en-US" sz="1600" i="1" baseline="30000" dirty="0" err="1" smtClean="0">
                    <a:solidFill>
                      <a:srgbClr val="3366FF"/>
                    </a:solidFill>
                  </a:rPr>
                  <a:t>calc</a:t>
                </a:r>
                <a:endParaRPr lang="en-US" sz="1600" i="1" baseline="30000" dirty="0">
                  <a:solidFill>
                    <a:srgbClr val="3366FF"/>
                  </a:solidFill>
                </a:endParaRPr>
              </a:p>
            </p:txBody>
          </p:sp>
          <p:cxnSp>
            <p:nvCxnSpPr>
              <p:cNvPr id="25" name="Straight Arrow Connector 24"/>
              <p:cNvCxnSpPr/>
              <p:nvPr/>
            </p:nvCxnSpPr>
            <p:spPr>
              <a:xfrm flipH="1">
                <a:off x="3965905" y="4572000"/>
                <a:ext cx="301295" cy="353614"/>
              </a:xfrm>
              <a:prstGeom prst="straightConnector1">
                <a:avLst/>
              </a:prstGeom>
              <a:ln w="9525">
                <a:solidFill>
                  <a:srgbClr val="3366FF"/>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295400" y="4800600"/>
                <a:ext cx="591607" cy="338554"/>
              </a:xfrm>
              <a:prstGeom prst="rect">
                <a:avLst/>
              </a:prstGeom>
              <a:noFill/>
            </p:spPr>
            <p:txBody>
              <a:bodyPr wrap="none" rtlCol="0">
                <a:spAutoFit/>
              </a:bodyPr>
              <a:lstStyle/>
              <a:p>
                <a:r>
                  <a:rPr lang="en-US" sz="1600" i="1" dirty="0" smtClean="0"/>
                  <a:t>n</a:t>
                </a:r>
                <a:r>
                  <a:rPr lang="en-US" sz="1600" i="1" baseline="-25000" dirty="0" smtClean="0"/>
                  <a:t>C6+</a:t>
                </a:r>
                <a:endParaRPr lang="en-US" sz="1600" i="1" baseline="-25000" dirty="0"/>
              </a:p>
            </p:txBody>
          </p:sp>
          <p:sp>
            <p:nvSpPr>
              <p:cNvPr id="29" name="TextBox 28"/>
              <p:cNvSpPr txBox="1"/>
              <p:nvPr/>
            </p:nvSpPr>
            <p:spPr>
              <a:xfrm>
                <a:off x="4495800" y="4648200"/>
                <a:ext cx="847505" cy="338554"/>
              </a:xfrm>
              <a:prstGeom prst="rect">
                <a:avLst/>
              </a:prstGeom>
              <a:noFill/>
            </p:spPr>
            <p:txBody>
              <a:bodyPr wrap="none" rtlCol="0">
                <a:spAutoFit/>
              </a:bodyPr>
              <a:lstStyle/>
              <a:p>
                <a:r>
                  <a:rPr lang="en-US" sz="1600" i="1" dirty="0" smtClean="0">
                    <a:solidFill>
                      <a:srgbClr val="FF0000"/>
                    </a:solidFill>
                  </a:rPr>
                  <a:t>n</a:t>
                </a:r>
                <a:r>
                  <a:rPr lang="en-US" sz="1600" i="1" baseline="-25000" dirty="0" smtClean="0">
                    <a:solidFill>
                      <a:srgbClr val="FF0000"/>
                    </a:solidFill>
                  </a:rPr>
                  <a:t>0</a:t>
                </a:r>
                <a:r>
                  <a:rPr lang="en-US" sz="1600" i="1" baseline="30000" dirty="0" smtClean="0">
                    <a:solidFill>
                      <a:srgbClr val="FF0000"/>
                    </a:solidFill>
                  </a:rPr>
                  <a:t>Dalpha</a:t>
                </a:r>
                <a:endParaRPr lang="en-US" sz="1600" i="1" baseline="30000" dirty="0">
                  <a:solidFill>
                    <a:srgbClr val="FF0000"/>
                  </a:solidFill>
                </a:endParaRPr>
              </a:p>
            </p:txBody>
          </p:sp>
        </p:grpSp>
      </p:grpSp>
      <p:sp>
        <p:nvSpPr>
          <p:cNvPr id="3" name="Title 2"/>
          <p:cNvSpPr>
            <a:spLocks noGrp="1"/>
          </p:cNvSpPr>
          <p:nvPr>
            <p:ph type="title"/>
          </p:nvPr>
        </p:nvSpPr>
        <p:spPr/>
        <p:txBody>
          <a:bodyPr/>
          <a:lstStyle/>
          <a:p>
            <a:r>
              <a:rPr lang="en-US" sz="2800" dirty="0" smtClean="0"/>
              <a:t>Neutral density from C</a:t>
            </a:r>
            <a:r>
              <a:rPr lang="en-US" sz="2800" baseline="30000" dirty="0" smtClean="0"/>
              <a:t>5+</a:t>
            </a:r>
            <a:r>
              <a:rPr lang="en-US" sz="2800" dirty="0" smtClean="0"/>
              <a:t> is overestimated outside LCFS due to “extra” C</a:t>
            </a:r>
            <a:r>
              <a:rPr lang="en-US" sz="2800" baseline="30000" dirty="0" smtClean="0"/>
              <a:t>5+</a:t>
            </a:r>
            <a:r>
              <a:rPr lang="en-US" sz="2800" dirty="0" smtClean="0"/>
              <a:t> emission</a:t>
            </a:r>
            <a:endParaRPr lang="en-US" dirty="0"/>
          </a:p>
        </p:txBody>
      </p:sp>
      <p:sp>
        <p:nvSpPr>
          <p:cNvPr id="41" name="Content Placeholder 2"/>
          <p:cNvSpPr>
            <a:spLocks noGrp="1"/>
          </p:cNvSpPr>
          <p:nvPr>
            <p:ph idx="1"/>
          </p:nvPr>
        </p:nvSpPr>
        <p:spPr>
          <a:xfrm>
            <a:off x="5410200" y="3581400"/>
            <a:ext cx="3657600" cy="2743200"/>
          </a:xfrm>
        </p:spPr>
        <p:txBody>
          <a:bodyPr>
            <a:normAutofit/>
          </a:bodyPr>
          <a:lstStyle/>
          <a:p>
            <a:pPr eaLnBrk="1" hangingPunct="1"/>
            <a:r>
              <a:rPr lang="en-US" altLang="en-US" sz="1800" dirty="0" smtClean="0">
                <a:latin typeface="Arial" charset="0"/>
                <a:cs typeface="Arial" charset="0"/>
              </a:rPr>
              <a:t>The required photoemission rate, Q</a:t>
            </a:r>
            <a:r>
              <a:rPr lang="en-US" altLang="en-US" sz="1800" baseline="-25000" dirty="0" smtClean="0">
                <a:latin typeface="Arial" charset="0"/>
                <a:cs typeface="Arial" charset="0"/>
              </a:rPr>
              <a:t>CX</a:t>
            </a:r>
            <a:r>
              <a:rPr lang="en-US" altLang="en-US" sz="1800" dirty="0" smtClean="0">
                <a:latin typeface="Arial" charset="0"/>
                <a:cs typeface="Arial" charset="0"/>
              </a:rPr>
              <a:t>*=Q</a:t>
            </a:r>
            <a:r>
              <a:rPr lang="en-US" altLang="en-US" sz="1800" baseline="-25000" dirty="0" smtClean="0">
                <a:latin typeface="Arial" charset="0"/>
                <a:cs typeface="Arial" charset="0"/>
              </a:rPr>
              <a:t>CX</a:t>
            </a:r>
            <a:r>
              <a:rPr lang="en-US" altLang="en-US" sz="1800" dirty="0" smtClean="0">
                <a:latin typeface="Arial" charset="0"/>
                <a:cs typeface="Arial" charset="0"/>
              </a:rPr>
              <a:t>(</a:t>
            </a:r>
            <a:r>
              <a:rPr lang="en-US" altLang="en-US" sz="1800" dirty="0" err="1" smtClean="0">
                <a:latin typeface="Arial" charset="0"/>
                <a:cs typeface="Arial" charset="0"/>
              </a:rPr>
              <a:t>T</a:t>
            </a:r>
            <a:r>
              <a:rPr lang="en-US" altLang="en-US" sz="1800" baseline="-25000" dirty="0" err="1" smtClean="0">
                <a:latin typeface="Arial" charset="0"/>
                <a:cs typeface="Arial" charset="0"/>
              </a:rPr>
              <a:t>e</a:t>
            </a:r>
            <a:r>
              <a:rPr lang="en-US" altLang="en-US" sz="1800" dirty="0" smtClean="0">
                <a:latin typeface="Arial" charset="0"/>
                <a:cs typeface="Arial" charset="0"/>
              </a:rPr>
              <a:t>*, n</a:t>
            </a:r>
            <a:r>
              <a:rPr lang="en-US" altLang="en-US" sz="1800" baseline="-25000" dirty="0" smtClean="0">
                <a:latin typeface="Arial" charset="0"/>
                <a:cs typeface="Arial" charset="0"/>
              </a:rPr>
              <a:t>e</a:t>
            </a:r>
            <a:r>
              <a:rPr lang="en-US" altLang="en-US" sz="1800" dirty="0" smtClean="0">
                <a:latin typeface="Arial" charset="0"/>
                <a:cs typeface="Arial" charset="0"/>
              </a:rPr>
              <a:t>*) corresponds to different values of electron temperature and density</a:t>
            </a:r>
          </a:p>
          <a:p>
            <a:pPr eaLnBrk="1" hangingPunct="1"/>
            <a:r>
              <a:rPr lang="en-US" altLang="en-US" sz="1800" dirty="0" smtClean="0">
                <a:latin typeface="Arial" charset="0"/>
                <a:cs typeface="Arial" charset="0"/>
              </a:rPr>
              <a:t>Subtracting the expected emission from the measured emission shows an excess signal,       </a:t>
            </a:r>
            <a:r>
              <a:rPr lang="en-US" altLang="en-US" sz="1800" dirty="0" smtClean="0">
                <a:solidFill>
                  <a:srgbClr val="3366FF"/>
                </a:solidFill>
                <a:latin typeface="Arial" charset="0"/>
                <a:cs typeface="Arial" charset="0"/>
              </a:rPr>
              <a:t>(</a:t>
            </a:r>
            <a:r>
              <a:rPr lang="en-US" altLang="en-US" sz="1800" dirty="0" err="1" smtClean="0">
                <a:solidFill>
                  <a:srgbClr val="3366FF"/>
                </a:solidFill>
                <a:latin typeface="Arial" charset="0"/>
                <a:cs typeface="Arial" charset="0"/>
              </a:rPr>
              <a:t>E</a:t>
            </a:r>
            <a:r>
              <a:rPr lang="en-US" altLang="en-US" sz="1800" baseline="30000" dirty="0" err="1" smtClean="0">
                <a:solidFill>
                  <a:srgbClr val="3366FF"/>
                </a:solidFill>
                <a:latin typeface="Arial" charset="0"/>
                <a:cs typeface="Arial" charset="0"/>
              </a:rPr>
              <a:t>meas</a:t>
            </a:r>
            <a:r>
              <a:rPr lang="en-US" altLang="en-US" sz="1800" dirty="0" err="1" smtClean="0">
                <a:solidFill>
                  <a:srgbClr val="3366FF"/>
                </a:solidFill>
                <a:latin typeface="Arial" charset="0"/>
                <a:cs typeface="Arial" charset="0"/>
              </a:rPr>
              <a:t>-E</a:t>
            </a:r>
            <a:r>
              <a:rPr lang="en-US" altLang="en-US" sz="1800" baseline="30000" dirty="0" err="1" smtClean="0">
                <a:solidFill>
                  <a:srgbClr val="3366FF"/>
                </a:solidFill>
                <a:latin typeface="Arial" charset="0"/>
                <a:cs typeface="Arial" charset="0"/>
              </a:rPr>
              <a:t>calc</a:t>
            </a:r>
            <a:r>
              <a:rPr lang="en-US" altLang="en-US" sz="1800" dirty="0" smtClean="0">
                <a:solidFill>
                  <a:srgbClr val="3366FF"/>
                </a:solidFill>
                <a:latin typeface="Arial" charset="0"/>
                <a:cs typeface="Arial" charset="0"/>
              </a:rPr>
              <a:t>)</a:t>
            </a:r>
            <a:endParaRPr lang="en-US" altLang="en-US" sz="1800" dirty="0">
              <a:solidFill>
                <a:srgbClr val="3366FF"/>
              </a:solidFill>
              <a:latin typeface="Arial" charset="0"/>
              <a:cs typeface="Arial" charset="0"/>
            </a:endParaRPr>
          </a:p>
        </p:txBody>
      </p:sp>
      <p:pic>
        <p:nvPicPr>
          <p:cNvPr id="42" name="Picture 41" descr="204202_Ne_vs_Te_data.png"/>
          <p:cNvPicPr>
            <a:picLocks noChangeAspect="1"/>
          </p:cNvPicPr>
          <p:nvPr/>
        </p:nvPicPr>
        <p:blipFill rotWithShape="1">
          <a:blip r:embed="rId6" cstate="print">
            <a:extLst>
              <a:ext uri="{28A0092B-C50C-407E-A947-70E740481C1C}">
                <a14:useLocalDpi xmlns:a14="http://schemas.microsoft.com/office/drawing/2010/main" val="0"/>
              </a:ext>
            </a:extLst>
          </a:blip>
          <a:srcRect t="-1" b="50212"/>
          <a:stretch/>
        </p:blipFill>
        <p:spPr>
          <a:xfrm>
            <a:off x="5562600" y="1600199"/>
            <a:ext cx="3276600" cy="1979002"/>
          </a:xfrm>
          <a:prstGeom prst="rect">
            <a:avLst/>
          </a:prstGeom>
        </p:spPr>
      </p:pic>
      <p:sp>
        <p:nvSpPr>
          <p:cNvPr id="44" name="Content Placeholder 2"/>
          <p:cNvSpPr txBox="1">
            <a:spLocks/>
          </p:cNvSpPr>
          <p:nvPr/>
        </p:nvSpPr>
        <p:spPr bwMode="auto">
          <a:xfrm>
            <a:off x="76200" y="10668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altLang="en-US" sz="1800" dirty="0" smtClean="0">
                <a:latin typeface="Arial" charset="0"/>
                <a:cs typeface="Arial" charset="0"/>
              </a:rPr>
              <a:t>Measured C</a:t>
            </a:r>
            <a:r>
              <a:rPr lang="en-US" altLang="en-US" sz="1800" baseline="30000" dirty="0" smtClean="0">
                <a:latin typeface="Arial" charset="0"/>
                <a:cs typeface="Arial" charset="0"/>
              </a:rPr>
              <a:t>5+</a:t>
            </a:r>
            <a:r>
              <a:rPr lang="en-US" altLang="en-US" sz="1800" dirty="0" smtClean="0">
                <a:latin typeface="Arial" charset="0"/>
                <a:cs typeface="Arial" charset="0"/>
              </a:rPr>
              <a:t> emissivity exceeds that expected with local </a:t>
            </a:r>
            <a:r>
              <a:rPr lang="en-US" altLang="en-US" sz="1800" dirty="0" err="1" smtClean="0">
                <a:latin typeface="Arial" charset="0"/>
                <a:cs typeface="Arial" charset="0"/>
              </a:rPr>
              <a:t>T</a:t>
            </a:r>
            <a:r>
              <a:rPr lang="en-US" altLang="en-US" sz="1800" baseline="-25000" dirty="0" err="1" smtClean="0">
                <a:latin typeface="Arial" charset="0"/>
                <a:cs typeface="Arial" charset="0"/>
              </a:rPr>
              <a:t>e</a:t>
            </a:r>
            <a:r>
              <a:rPr lang="en-US" altLang="en-US" sz="1800" dirty="0" smtClean="0">
                <a:latin typeface="Arial" charset="0"/>
                <a:cs typeface="Arial" charset="0"/>
              </a:rPr>
              <a:t>, n</a:t>
            </a:r>
            <a:r>
              <a:rPr lang="en-US" altLang="en-US" sz="1800" baseline="-25000" dirty="0" smtClean="0">
                <a:latin typeface="Arial" charset="0"/>
                <a:cs typeface="Arial" charset="0"/>
              </a:rPr>
              <a:t>e</a:t>
            </a:r>
            <a:r>
              <a:rPr lang="en-US" altLang="en-US" sz="1800" dirty="0" smtClean="0">
                <a:latin typeface="Arial" charset="0"/>
                <a:cs typeface="Arial" charset="0"/>
              </a:rPr>
              <a:t> measurements and D</a:t>
            </a:r>
            <a:r>
              <a:rPr lang="en-US" altLang="en-US" sz="1800" baseline="-25000" dirty="0" smtClean="0">
                <a:latin typeface="Symbol" charset="2"/>
                <a:cs typeface="Symbol" charset="2"/>
              </a:rPr>
              <a:t>a</a:t>
            </a:r>
            <a:r>
              <a:rPr lang="en-US" altLang="en-US" sz="1800" dirty="0" smtClean="0">
                <a:latin typeface="Arial" charset="0"/>
                <a:cs typeface="Arial" charset="0"/>
              </a:rPr>
              <a:t> neutral density measurement</a:t>
            </a:r>
            <a:endParaRPr lang="en-US" altLang="en-US" sz="1800" dirty="0">
              <a:latin typeface="Arial" charset="0"/>
              <a:cs typeface="Arial"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1670592724"/>
              </p:ext>
            </p:extLst>
          </p:nvPr>
        </p:nvGraphicFramePr>
        <p:xfrm>
          <a:off x="3792648" y="2438400"/>
          <a:ext cx="1388952" cy="533400"/>
        </p:xfrm>
        <a:graphic>
          <a:graphicData uri="http://schemas.openxmlformats.org/presentationml/2006/ole">
            <mc:AlternateContent xmlns:mc="http://schemas.openxmlformats.org/markup-compatibility/2006">
              <mc:Choice xmlns:v="urn:schemas-microsoft-com:vml" Requires="v">
                <p:oleObj spid="_x0000_s12373" name="Equation" r:id="rId7" imgW="3340100" imgH="1282700" progId="Equation.3">
                  <p:embed/>
                </p:oleObj>
              </mc:Choice>
              <mc:Fallback>
                <p:oleObj name="Equation" r:id="rId7" imgW="3340100" imgH="1282700" progId="Equation.3">
                  <p:embed/>
                  <p:pic>
                    <p:nvPicPr>
                      <p:cNvPr id="0" name=""/>
                      <p:cNvPicPr/>
                      <p:nvPr/>
                    </p:nvPicPr>
                    <p:blipFill>
                      <a:blip r:embed="rId8"/>
                      <a:stretch>
                        <a:fillRect/>
                      </a:stretch>
                    </p:blipFill>
                    <p:spPr>
                      <a:xfrm>
                        <a:off x="3792648" y="2438400"/>
                        <a:ext cx="1388952" cy="533400"/>
                      </a:xfrm>
                      <a:prstGeom prst="rect">
                        <a:avLst/>
                      </a:prstGeom>
                    </p:spPr>
                  </p:pic>
                </p:oleObj>
              </mc:Fallback>
            </mc:AlternateContent>
          </a:graphicData>
        </a:graphic>
      </p:graphicFrame>
    </p:spTree>
    <p:extLst>
      <p:ext uri="{BB962C8B-B14F-4D97-AF65-F5344CB8AC3E}">
        <p14:creationId xmlns:p14="http://schemas.microsoft.com/office/powerpoint/2010/main" val="311006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19200"/>
            <a:ext cx="8991600" cy="5029200"/>
          </a:xfrm>
        </p:spPr>
        <p:txBody>
          <a:bodyPr>
            <a:normAutofit lnSpcReduction="10000"/>
          </a:bodyPr>
          <a:lstStyle/>
          <a:p>
            <a:pPr marL="0" indent="0">
              <a:buNone/>
            </a:pPr>
            <a:r>
              <a:rPr lang="en-US" sz="2200" dirty="0" smtClean="0">
                <a:latin typeface="Times New Roman"/>
                <a:cs typeface="Times New Roman"/>
              </a:rPr>
              <a:t>Edge </a:t>
            </a:r>
            <a:r>
              <a:rPr lang="en-US" sz="2200" dirty="0">
                <a:latin typeface="Times New Roman"/>
                <a:cs typeface="Times New Roman"/>
              </a:rPr>
              <a:t>neutral density profiles determined from two different measurements are compared on </a:t>
            </a:r>
            <a:r>
              <a:rPr lang="en-US" sz="2200" dirty="0" smtClean="0">
                <a:latin typeface="Times New Roman"/>
                <a:cs typeface="Times New Roman"/>
              </a:rPr>
              <a:t>NSTXU </a:t>
            </a:r>
            <a:r>
              <a:rPr lang="en-US" sz="2200" dirty="0">
                <a:latin typeface="Times New Roman"/>
                <a:cs typeface="Times New Roman"/>
              </a:rPr>
              <a:t>plasmas. Neutral density measurements were not typical on NSTX plasmas. An array of fibers dedicated to the measurement of passive emission of </a:t>
            </a:r>
            <a:r>
              <a:rPr lang="en-US" sz="2200" dirty="0" smtClean="0">
                <a:latin typeface="Times New Roman"/>
                <a:cs typeface="Times New Roman"/>
              </a:rPr>
              <a:t>C</a:t>
            </a:r>
            <a:r>
              <a:rPr lang="en-US" sz="2200" baseline="30000" dirty="0" smtClean="0">
                <a:latin typeface="Times New Roman"/>
                <a:cs typeface="Times New Roman"/>
              </a:rPr>
              <a:t>5+</a:t>
            </a:r>
            <a:r>
              <a:rPr lang="en-US" sz="2200" dirty="0" smtClean="0">
                <a:latin typeface="Times New Roman"/>
                <a:cs typeface="Times New Roman"/>
              </a:rPr>
              <a:t>, </a:t>
            </a:r>
            <a:r>
              <a:rPr lang="en-US" sz="2200" dirty="0">
                <a:latin typeface="Times New Roman"/>
                <a:cs typeface="Times New Roman"/>
              </a:rPr>
              <a:t>used to subtract background emission for charge exchange recombination spectroscopy (CHERS), can be used to infer deuterium neutral density near the plasma edge. The line emission from C</a:t>
            </a:r>
            <a:r>
              <a:rPr lang="en-US" sz="2200" baseline="30000" dirty="0">
                <a:latin typeface="Times New Roman"/>
                <a:cs typeface="Times New Roman"/>
              </a:rPr>
              <a:t>5+</a:t>
            </a:r>
            <a:r>
              <a:rPr lang="en-US" sz="2200" dirty="0" smtClean="0">
                <a:latin typeface="Times New Roman"/>
                <a:cs typeface="Times New Roman"/>
              </a:rPr>
              <a:t> </a:t>
            </a:r>
            <a:r>
              <a:rPr lang="en-US" sz="2200" dirty="0">
                <a:latin typeface="Times New Roman"/>
                <a:cs typeface="Times New Roman"/>
              </a:rPr>
              <a:t>is dominated by charge exchange with neutral deuterium near the plasma edge. An edge neutral density diagnostic </a:t>
            </a:r>
            <a:r>
              <a:rPr lang="en-US" sz="2200" dirty="0" smtClean="0">
                <a:latin typeface="Times New Roman"/>
                <a:cs typeface="Times New Roman"/>
              </a:rPr>
              <a:t>(ENDD) consisting </a:t>
            </a:r>
            <a:r>
              <a:rPr lang="en-US" sz="2200" dirty="0">
                <a:latin typeface="Times New Roman"/>
                <a:cs typeface="Times New Roman"/>
              </a:rPr>
              <a:t>of a camera with a </a:t>
            </a:r>
            <a:r>
              <a:rPr lang="en-US" sz="2200" dirty="0" smtClean="0">
                <a:latin typeface="Times New Roman"/>
                <a:cs typeface="Times New Roman"/>
              </a:rPr>
              <a:t>D</a:t>
            </a:r>
            <a:r>
              <a:rPr lang="en-US" sz="2400" baseline="-25000" dirty="0" smtClean="0">
                <a:latin typeface="Symbol" charset="2"/>
                <a:cs typeface="Symbol" charset="2"/>
              </a:rPr>
              <a:t>a</a:t>
            </a:r>
            <a:r>
              <a:rPr lang="en-US" sz="2200" dirty="0" smtClean="0">
                <a:latin typeface="Times New Roman"/>
                <a:cs typeface="Times New Roman"/>
              </a:rPr>
              <a:t> filter </a:t>
            </a:r>
            <a:r>
              <a:rPr lang="en-US" sz="2200" dirty="0">
                <a:latin typeface="Times New Roman"/>
                <a:cs typeface="Times New Roman"/>
              </a:rPr>
              <a:t>was installed on </a:t>
            </a:r>
            <a:r>
              <a:rPr lang="en-US" sz="2200" dirty="0" smtClean="0">
                <a:latin typeface="Times New Roman"/>
                <a:cs typeface="Times New Roman"/>
              </a:rPr>
              <a:t>NSTXU</a:t>
            </a:r>
            <a:r>
              <a:rPr lang="en-US" sz="2200" dirty="0">
                <a:latin typeface="Times New Roman"/>
                <a:cs typeface="Times New Roman"/>
              </a:rPr>
              <a:t>. The </a:t>
            </a:r>
            <a:r>
              <a:rPr lang="en-US" sz="2200" dirty="0" smtClean="0">
                <a:latin typeface="Times New Roman"/>
                <a:cs typeface="Times New Roman"/>
              </a:rPr>
              <a:t>line-integrated </a:t>
            </a:r>
            <a:r>
              <a:rPr lang="en-US" sz="2200" dirty="0">
                <a:latin typeface="Times New Roman"/>
                <a:cs typeface="Times New Roman"/>
              </a:rPr>
              <a:t>measurements from both diagnostics are inverted to obtain local emissivity profiles. Neutral density is then inferred using atomics rates from ADAS and profile measurements from Thomson scattering and CHERS. Comparing neutral density profiles from the two diagnostic measurements helps determine the utility of using the more routinely available C</a:t>
            </a:r>
            <a:r>
              <a:rPr lang="en-US" sz="2200" baseline="30000" dirty="0">
                <a:latin typeface="Times New Roman"/>
                <a:cs typeface="Times New Roman"/>
              </a:rPr>
              <a:t>5+</a:t>
            </a:r>
            <a:r>
              <a:rPr lang="en-US" sz="2200" dirty="0" smtClean="0">
                <a:latin typeface="Times New Roman"/>
                <a:cs typeface="Times New Roman"/>
              </a:rPr>
              <a:t> </a:t>
            </a:r>
            <a:r>
              <a:rPr lang="en-US" sz="2200" dirty="0">
                <a:latin typeface="Times New Roman"/>
                <a:cs typeface="Times New Roman"/>
              </a:rPr>
              <a:t>measurements for neutral density profiles. Initial comparisons show good agreement between the two measurements inside the </a:t>
            </a:r>
            <a:r>
              <a:rPr lang="en-US" sz="2200" dirty="0" err="1">
                <a:latin typeface="Times New Roman"/>
                <a:cs typeface="Times New Roman"/>
              </a:rPr>
              <a:t>separatrix</a:t>
            </a:r>
            <a:r>
              <a:rPr lang="en-US" sz="2200" dirty="0">
                <a:latin typeface="Times New Roman"/>
                <a:cs typeface="Times New Roman"/>
              </a:rPr>
              <a:t>. </a:t>
            </a:r>
          </a:p>
          <a:p>
            <a:endParaRPr lang="en-US" dirty="0"/>
          </a:p>
        </p:txBody>
      </p:sp>
      <p:sp>
        <p:nvSpPr>
          <p:cNvPr id="3" name="Title 2"/>
          <p:cNvSpPr>
            <a:spLocks noGrp="1"/>
          </p:cNvSpPr>
          <p:nvPr>
            <p:ph type="title"/>
          </p:nvPr>
        </p:nvSpPr>
        <p:spPr/>
        <p:txBody>
          <a:bodyPr/>
          <a:lstStyle/>
          <a:p>
            <a:r>
              <a:rPr lang="en-US" dirty="0" smtClean="0"/>
              <a:t>Abstract</a:t>
            </a:r>
            <a:endParaRPr lang="en-US" dirty="0"/>
          </a:p>
        </p:txBody>
      </p:sp>
    </p:spTree>
    <p:extLst>
      <p:ext uri="{BB962C8B-B14F-4D97-AF65-F5344CB8AC3E}">
        <p14:creationId xmlns:p14="http://schemas.microsoft.com/office/powerpoint/2010/main" val="683481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Measured emissivity is a time average of steady emission and intermittent “blob” emission</a:t>
            </a:r>
            <a:endParaRPr lang="en-US" sz="3200" dirty="0"/>
          </a:p>
        </p:txBody>
      </p:sp>
      <p:grpSp>
        <p:nvGrpSpPr>
          <p:cNvPr id="69" name="Group 68"/>
          <p:cNvGrpSpPr/>
          <p:nvPr/>
        </p:nvGrpSpPr>
        <p:grpSpPr>
          <a:xfrm>
            <a:off x="4648200" y="2362200"/>
            <a:ext cx="4419600" cy="4114800"/>
            <a:chOff x="3733800" y="1512332"/>
            <a:chExt cx="5004803" cy="4716904"/>
          </a:xfrm>
        </p:grpSpPr>
        <p:sp>
          <p:nvSpPr>
            <p:cNvPr id="5" name="Rectangle 4"/>
            <p:cNvSpPr/>
            <p:nvPr/>
          </p:nvSpPr>
          <p:spPr>
            <a:xfrm>
              <a:off x="5257800" y="1905000"/>
              <a:ext cx="2286000" cy="381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5257800" y="2971800"/>
              <a:ext cx="2286000" cy="1295400"/>
              <a:chOff x="4800600" y="1066800"/>
              <a:chExt cx="2286000" cy="1295400"/>
            </a:xfrm>
          </p:grpSpPr>
          <p:sp>
            <p:nvSpPr>
              <p:cNvPr id="12" name="Rectangle 11"/>
              <p:cNvSpPr/>
              <p:nvPr/>
            </p:nvSpPr>
            <p:spPr>
              <a:xfrm>
                <a:off x="4800600" y="1981200"/>
                <a:ext cx="2286000" cy="381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5029200" y="1066800"/>
                <a:ext cx="1981200" cy="914400"/>
                <a:chOff x="5029200" y="1066800"/>
                <a:chExt cx="1981200" cy="914400"/>
              </a:xfrm>
            </p:grpSpPr>
            <p:sp>
              <p:nvSpPr>
                <p:cNvPr id="14" name="Rectangle 13"/>
                <p:cNvSpPr/>
                <p:nvPr/>
              </p:nvSpPr>
              <p:spPr>
                <a:xfrm>
                  <a:off x="5029200" y="1066800"/>
                  <a:ext cx="762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1066800"/>
                  <a:ext cx="762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981700" y="1066800"/>
                  <a:ext cx="762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5486400" y="5029200"/>
              <a:ext cx="1981200" cy="914400"/>
              <a:chOff x="5029200" y="1066800"/>
              <a:chExt cx="1981200" cy="914400"/>
            </a:xfrm>
          </p:grpSpPr>
          <p:sp>
            <p:nvSpPr>
              <p:cNvPr id="20" name="Rectangle 19"/>
              <p:cNvSpPr/>
              <p:nvPr/>
            </p:nvSpPr>
            <p:spPr>
              <a:xfrm>
                <a:off x="5029200" y="1066800"/>
                <a:ext cx="762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934200" y="1066800"/>
                <a:ext cx="762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981700" y="1066800"/>
                <a:ext cx="762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a:off x="4953000" y="5943600"/>
              <a:ext cx="2819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953000" y="5791200"/>
              <a:ext cx="2819400" cy="0"/>
            </a:xfrm>
            <a:prstGeom prst="line">
              <a:avLst/>
            </a:prstGeom>
            <a:ln w="1270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800600" y="3733800"/>
              <a:ext cx="3200400" cy="0"/>
            </a:xfrm>
            <a:prstGeom prst="line">
              <a:avLst/>
            </a:prstGeom>
            <a:ln w="1270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724400" y="1905000"/>
              <a:ext cx="3048000" cy="0"/>
            </a:xfrm>
            <a:prstGeom prst="line">
              <a:avLst/>
            </a:prstGeom>
            <a:ln w="1270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800600" y="4267200"/>
              <a:ext cx="381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724400" y="2286000"/>
              <a:ext cx="381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343400" y="5726668"/>
              <a:ext cx="751321" cy="369332"/>
            </a:xfrm>
            <a:prstGeom prst="rect">
              <a:avLst/>
            </a:prstGeom>
            <a:noFill/>
          </p:spPr>
          <p:txBody>
            <a:bodyPr wrap="none" rtlCol="0">
              <a:spAutoFit/>
            </a:bodyPr>
            <a:lstStyle/>
            <a:p>
              <a:r>
                <a:rPr lang="en-US" i="1" dirty="0" smtClean="0"/>
                <a:t>E</a:t>
              </a:r>
              <a:r>
                <a:rPr lang="en-US" i="1" baseline="-25000" dirty="0" smtClean="0"/>
                <a:t>0</a:t>
              </a:r>
              <a:r>
                <a:rPr lang="en-US" i="1" dirty="0" smtClean="0"/>
                <a:t>=0</a:t>
              </a:r>
              <a:endParaRPr lang="en-US" i="1" dirty="0"/>
            </a:p>
          </p:txBody>
        </p:sp>
        <p:sp>
          <p:nvSpPr>
            <p:cNvPr id="40" name="TextBox 39"/>
            <p:cNvSpPr txBox="1"/>
            <p:nvPr/>
          </p:nvSpPr>
          <p:spPr>
            <a:xfrm>
              <a:off x="4867622" y="3657600"/>
              <a:ext cx="466378" cy="369332"/>
            </a:xfrm>
            <a:prstGeom prst="rect">
              <a:avLst/>
            </a:prstGeom>
            <a:noFill/>
          </p:spPr>
          <p:txBody>
            <a:bodyPr wrap="none" rtlCol="0">
              <a:spAutoFit/>
            </a:bodyPr>
            <a:lstStyle/>
            <a:p>
              <a:r>
                <a:rPr lang="en-US" i="1" dirty="0" smtClean="0"/>
                <a:t>E</a:t>
              </a:r>
              <a:r>
                <a:rPr lang="en-US" i="1" baseline="-25000" dirty="0" smtClean="0"/>
                <a:t>0</a:t>
              </a:r>
              <a:endParaRPr lang="en-US" i="1" baseline="-25000" dirty="0"/>
            </a:p>
          </p:txBody>
        </p:sp>
        <p:cxnSp>
          <p:nvCxnSpPr>
            <p:cNvPr id="41" name="Straight Connector 40"/>
            <p:cNvCxnSpPr/>
            <p:nvPr/>
          </p:nvCxnSpPr>
          <p:spPr>
            <a:xfrm>
              <a:off x="5486400" y="2667000"/>
              <a:ext cx="0" cy="228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562600" y="2667000"/>
              <a:ext cx="0" cy="228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439790" y="2672570"/>
              <a:ext cx="0" cy="228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334000" y="2362200"/>
              <a:ext cx="524138" cy="369332"/>
            </a:xfrm>
            <a:prstGeom prst="rect">
              <a:avLst/>
            </a:prstGeom>
            <a:noFill/>
          </p:spPr>
          <p:txBody>
            <a:bodyPr wrap="none" rtlCol="0">
              <a:spAutoFit/>
            </a:bodyPr>
            <a:lstStyle/>
            <a:p>
              <a:r>
                <a:rPr lang="en-US" i="1" dirty="0" smtClean="0">
                  <a:latin typeface="Symbol" charset="2"/>
                  <a:cs typeface="Symbol" charset="2"/>
                </a:rPr>
                <a:t>D</a:t>
              </a:r>
              <a:r>
                <a:rPr lang="en-US" i="1" dirty="0" smtClean="0"/>
                <a:t>t</a:t>
              </a:r>
              <a:r>
                <a:rPr lang="en-US" i="1" baseline="-25000" dirty="0" smtClean="0"/>
                <a:t>1</a:t>
              </a:r>
              <a:endParaRPr lang="en-US" i="1" baseline="-25000" dirty="0"/>
            </a:p>
          </p:txBody>
        </p:sp>
        <p:sp>
          <p:nvSpPr>
            <p:cNvPr id="46" name="TextBox 45"/>
            <p:cNvSpPr txBox="1"/>
            <p:nvPr/>
          </p:nvSpPr>
          <p:spPr>
            <a:xfrm>
              <a:off x="5791200" y="2388798"/>
              <a:ext cx="524138" cy="369332"/>
            </a:xfrm>
            <a:prstGeom prst="rect">
              <a:avLst/>
            </a:prstGeom>
            <a:noFill/>
          </p:spPr>
          <p:txBody>
            <a:bodyPr wrap="none" rtlCol="0">
              <a:spAutoFit/>
            </a:bodyPr>
            <a:lstStyle/>
            <a:p>
              <a:r>
                <a:rPr lang="en-US" i="1" dirty="0" smtClean="0">
                  <a:latin typeface="Symbol" charset="2"/>
                  <a:cs typeface="Symbol" charset="2"/>
                </a:rPr>
                <a:t>D</a:t>
              </a:r>
              <a:r>
                <a:rPr lang="en-US" i="1" dirty="0" smtClean="0"/>
                <a:t>t</a:t>
              </a:r>
              <a:r>
                <a:rPr lang="en-US" i="1" baseline="-25000" dirty="0"/>
                <a:t>2</a:t>
              </a:r>
            </a:p>
          </p:txBody>
        </p:sp>
        <p:sp>
          <p:nvSpPr>
            <p:cNvPr id="47" name="TextBox 46"/>
            <p:cNvSpPr txBox="1"/>
            <p:nvPr/>
          </p:nvSpPr>
          <p:spPr>
            <a:xfrm>
              <a:off x="6934200" y="1512332"/>
              <a:ext cx="1549703" cy="369332"/>
            </a:xfrm>
            <a:prstGeom prst="rect">
              <a:avLst/>
            </a:prstGeom>
            <a:noFill/>
          </p:spPr>
          <p:txBody>
            <a:bodyPr wrap="none" rtlCol="0">
              <a:spAutoFit/>
            </a:bodyPr>
            <a:lstStyle/>
            <a:p>
              <a:r>
                <a:rPr lang="en-US" i="1" dirty="0" smtClean="0"/>
                <a:t>A. Inner radii</a:t>
              </a:r>
            </a:p>
          </p:txBody>
        </p:sp>
        <p:sp>
          <p:nvSpPr>
            <p:cNvPr id="48" name="TextBox 47"/>
            <p:cNvSpPr txBox="1"/>
            <p:nvPr/>
          </p:nvSpPr>
          <p:spPr>
            <a:xfrm>
              <a:off x="7095782" y="4560332"/>
              <a:ext cx="981418" cy="369332"/>
            </a:xfrm>
            <a:prstGeom prst="rect">
              <a:avLst/>
            </a:prstGeom>
            <a:noFill/>
          </p:spPr>
          <p:txBody>
            <a:bodyPr wrap="none" rtlCol="0">
              <a:spAutoFit/>
            </a:bodyPr>
            <a:lstStyle/>
            <a:p>
              <a:r>
                <a:rPr lang="en-US" i="1" dirty="0" smtClean="0"/>
                <a:t>C. SOL</a:t>
              </a:r>
              <a:endParaRPr lang="en-US" i="1" baseline="-25000" dirty="0"/>
            </a:p>
          </p:txBody>
        </p:sp>
        <p:sp>
          <p:nvSpPr>
            <p:cNvPr id="49" name="TextBox 48"/>
            <p:cNvSpPr txBox="1"/>
            <p:nvPr/>
          </p:nvSpPr>
          <p:spPr>
            <a:xfrm>
              <a:off x="6934200" y="2390001"/>
              <a:ext cx="1804403" cy="646331"/>
            </a:xfrm>
            <a:prstGeom prst="rect">
              <a:avLst/>
            </a:prstGeom>
            <a:noFill/>
          </p:spPr>
          <p:txBody>
            <a:bodyPr wrap="none" rtlCol="0">
              <a:spAutoFit/>
            </a:bodyPr>
            <a:lstStyle/>
            <a:p>
              <a:r>
                <a:rPr lang="en-US" i="1" dirty="0" smtClean="0"/>
                <a:t>B. Intermediate</a:t>
              </a:r>
            </a:p>
            <a:p>
              <a:r>
                <a:rPr lang="en-US" i="1" dirty="0"/>
                <a:t> </a:t>
              </a:r>
              <a:r>
                <a:rPr lang="en-US" i="1" dirty="0" smtClean="0"/>
                <a:t>   radii</a:t>
              </a:r>
            </a:p>
          </p:txBody>
        </p:sp>
        <p:cxnSp>
          <p:nvCxnSpPr>
            <p:cNvPr id="50" name="Straight Connector 49"/>
            <p:cNvCxnSpPr/>
            <p:nvPr/>
          </p:nvCxnSpPr>
          <p:spPr>
            <a:xfrm flipH="1">
              <a:off x="5562600" y="2743200"/>
              <a:ext cx="838200" cy="0"/>
            </a:xfrm>
            <a:prstGeom prst="line">
              <a:avLst/>
            </a:prstGeom>
            <a:ln w="3175" cap="flat">
              <a:solidFill>
                <a:schemeClr val="tx1"/>
              </a:solidFill>
              <a:beve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733800" y="1676400"/>
              <a:ext cx="1125456" cy="553998"/>
            </a:xfrm>
            <a:prstGeom prst="rect">
              <a:avLst/>
            </a:prstGeom>
            <a:noFill/>
          </p:spPr>
          <p:txBody>
            <a:bodyPr wrap="none" rtlCol="0">
              <a:spAutoFit/>
            </a:bodyPr>
            <a:lstStyle/>
            <a:p>
              <a:r>
                <a:rPr lang="en-US" i="1" dirty="0" err="1" smtClean="0">
                  <a:solidFill>
                    <a:srgbClr val="FF0000"/>
                  </a:solidFill>
                </a:rPr>
                <a:t>E</a:t>
              </a:r>
              <a:r>
                <a:rPr lang="en-US" i="1" baseline="30000" dirty="0" err="1" smtClean="0">
                  <a:solidFill>
                    <a:srgbClr val="FF0000"/>
                  </a:solidFill>
                </a:rPr>
                <a:t>meas</a:t>
              </a:r>
              <a:r>
                <a:rPr lang="en-US" i="1" dirty="0" smtClean="0">
                  <a:solidFill>
                    <a:srgbClr val="FF0000"/>
                  </a:solidFill>
                </a:rPr>
                <a:t>,</a:t>
              </a:r>
              <a:r>
                <a:rPr lang="en-US" i="1" dirty="0"/>
                <a:t> E</a:t>
              </a:r>
              <a:r>
                <a:rPr lang="en-US" i="1" baseline="-25000" dirty="0"/>
                <a:t>0</a:t>
              </a:r>
            </a:p>
            <a:p>
              <a:endParaRPr lang="en-US" i="1" baseline="30000" dirty="0">
                <a:solidFill>
                  <a:srgbClr val="FF0000"/>
                </a:solidFill>
              </a:endParaRPr>
            </a:p>
          </p:txBody>
        </p:sp>
        <p:sp>
          <p:nvSpPr>
            <p:cNvPr id="54" name="TextBox 53"/>
            <p:cNvSpPr txBox="1"/>
            <p:nvPr/>
          </p:nvSpPr>
          <p:spPr>
            <a:xfrm>
              <a:off x="4576902" y="5486400"/>
              <a:ext cx="757098" cy="369332"/>
            </a:xfrm>
            <a:prstGeom prst="rect">
              <a:avLst/>
            </a:prstGeom>
            <a:noFill/>
          </p:spPr>
          <p:txBody>
            <a:bodyPr wrap="none" rtlCol="0">
              <a:spAutoFit/>
            </a:bodyPr>
            <a:lstStyle/>
            <a:p>
              <a:r>
                <a:rPr lang="en-US" i="1" dirty="0" err="1" smtClean="0">
                  <a:solidFill>
                    <a:srgbClr val="FF0000"/>
                  </a:solidFill>
                </a:rPr>
                <a:t>E</a:t>
              </a:r>
              <a:r>
                <a:rPr lang="en-US" i="1" baseline="30000" dirty="0" err="1" smtClean="0">
                  <a:solidFill>
                    <a:srgbClr val="FF0000"/>
                  </a:solidFill>
                </a:rPr>
                <a:t>meas</a:t>
              </a:r>
              <a:r>
                <a:rPr lang="en-US" i="1" baseline="30000" dirty="0" smtClean="0">
                  <a:solidFill>
                    <a:srgbClr val="FF0000"/>
                  </a:solidFill>
                </a:rPr>
                <a:t> </a:t>
              </a:r>
              <a:endParaRPr lang="en-US" i="1" baseline="30000" dirty="0">
                <a:solidFill>
                  <a:srgbClr val="FF0000"/>
                </a:solidFill>
              </a:endParaRPr>
            </a:p>
          </p:txBody>
        </p:sp>
        <p:cxnSp>
          <p:nvCxnSpPr>
            <p:cNvPr id="55" name="Straight Connector 54"/>
            <p:cNvCxnSpPr/>
            <p:nvPr/>
          </p:nvCxnSpPr>
          <p:spPr>
            <a:xfrm>
              <a:off x="7620000" y="3886200"/>
              <a:ext cx="381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848600" y="5638800"/>
              <a:ext cx="574242" cy="369332"/>
            </a:xfrm>
            <a:prstGeom prst="rect">
              <a:avLst/>
            </a:prstGeom>
            <a:noFill/>
          </p:spPr>
          <p:txBody>
            <a:bodyPr wrap="none" rtlCol="0">
              <a:spAutoFit/>
            </a:bodyPr>
            <a:lstStyle/>
            <a:p>
              <a:r>
                <a:rPr lang="en-US" sz="1200" dirty="0" smtClean="0"/>
                <a:t>]</a:t>
              </a:r>
              <a:r>
                <a:rPr lang="en-US" dirty="0" smtClean="0"/>
                <a:t> </a:t>
              </a:r>
              <a:r>
                <a:rPr lang="en-US" i="1" dirty="0" smtClean="0"/>
                <a:t>E</a:t>
              </a:r>
              <a:r>
                <a:rPr lang="en-US" i="1" baseline="-25000" dirty="0" smtClean="0"/>
                <a:t>1</a:t>
              </a:r>
              <a:endParaRPr lang="en-US" i="1" baseline="-25000" dirty="0"/>
            </a:p>
          </p:txBody>
        </p:sp>
        <p:sp>
          <p:nvSpPr>
            <p:cNvPr id="58" name="TextBox 57"/>
            <p:cNvSpPr txBox="1"/>
            <p:nvPr/>
          </p:nvSpPr>
          <p:spPr>
            <a:xfrm>
              <a:off x="7315200" y="5859904"/>
              <a:ext cx="660642" cy="369332"/>
            </a:xfrm>
            <a:prstGeom prst="rect">
              <a:avLst/>
            </a:prstGeom>
            <a:noFill/>
          </p:spPr>
          <p:txBody>
            <a:bodyPr wrap="none" rtlCol="0">
              <a:spAutoFit/>
            </a:bodyPr>
            <a:lstStyle/>
            <a:p>
              <a:r>
                <a:rPr lang="en-US" i="1" dirty="0" smtClean="0"/>
                <a:t>time</a:t>
              </a:r>
              <a:endParaRPr lang="en-US" i="1" baseline="-25000" dirty="0"/>
            </a:p>
          </p:txBody>
        </p:sp>
        <p:sp>
          <p:nvSpPr>
            <p:cNvPr id="60" name="TextBox 59"/>
            <p:cNvSpPr txBox="1"/>
            <p:nvPr/>
          </p:nvSpPr>
          <p:spPr>
            <a:xfrm rot="16200000">
              <a:off x="3521836" y="5164964"/>
              <a:ext cx="1250460" cy="369332"/>
            </a:xfrm>
            <a:prstGeom prst="rect">
              <a:avLst/>
            </a:prstGeom>
            <a:noFill/>
          </p:spPr>
          <p:txBody>
            <a:bodyPr wrap="none" rtlCol="0">
              <a:spAutoFit/>
            </a:bodyPr>
            <a:lstStyle/>
            <a:p>
              <a:r>
                <a:rPr lang="en-US" i="1" dirty="0" smtClean="0"/>
                <a:t>Emissivity</a:t>
              </a:r>
              <a:endParaRPr lang="en-US" i="1" baseline="-25000" dirty="0"/>
            </a:p>
          </p:txBody>
        </p:sp>
        <p:graphicFrame>
          <p:nvGraphicFramePr>
            <p:cNvPr id="61" name="Object 60"/>
            <p:cNvGraphicFramePr>
              <a:graphicFrameLocks noChangeAspect="1"/>
            </p:cNvGraphicFramePr>
            <p:nvPr>
              <p:extLst>
                <p:ext uri="{D42A27DB-BD31-4B8C-83A1-F6EECF244321}">
                  <p14:modId xmlns:p14="http://schemas.microsoft.com/office/powerpoint/2010/main" val="903195093"/>
                </p:ext>
              </p:extLst>
            </p:nvPr>
          </p:nvGraphicFramePr>
          <p:xfrm>
            <a:off x="5562600" y="1962150"/>
            <a:ext cx="869950" cy="323850"/>
          </p:xfrm>
          <a:graphic>
            <a:graphicData uri="http://schemas.openxmlformats.org/presentationml/2006/ole">
              <mc:AlternateContent xmlns:mc="http://schemas.openxmlformats.org/markup-compatibility/2006">
                <mc:Choice xmlns:v="urn:schemas-microsoft-com:vml" Requires="v">
                  <p:oleObj spid="_x0000_s13429" name="Equation" r:id="rId3" imgW="1739900" imgH="647700" progId="Equation.3">
                    <p:embed/>
                  </p:oleObj>
                </mc:Choice>
                <mc:Fallback>
                  <p:oleObj name="Equation" r:id="rId3" imgW="1739900" imgH="647700" progId="Equation.3">
                    <p:embed/>
                    <p:pic>
                      <p:nvPicPr>
                        <p:cNvPr id="0" name=""/>
                        <p:cNvPicPr/>
                        <p:nvPr/>
                      </p:nvPicPr>
                      <p:blipFill>
                        <a:blip r:embed="rId4"/>
                        <a:stretch>
                          <a:fillRect/>
                        </a:stretch>
                      </p:blipFill>
                      <p:spPr>
                        <a:xfrm>
                          <a:off x="5562600" y="1962150"/>
                          <a:ext cx="869950" cy="323850"/>
                        </a:xfrm>
                        <a:prstGeom prst="rect">
                          <a:avLst/>
                        </a:prstGeom>
                      </p:spPr>
                    </p:pic>
                  </p:oleObj>
                </mc:Fallback>
              </mc:AlternateContent>
            </a:graphicData>
          </a:graphic>
        </p:graphicFrame>
        <p:cxnSp>
          <p:nvCxnSpPr>
            <p:cNvPr id="62" name="Straight Connector 61"/>
            <p:cNvCxnSpPr/>
            <p:nvPr/>
          </p:nvCxnSpPr>
          <p:spPr>
            <a:xfrm>
              <a:off x="4648200" y="2971800"/>
              <a:ext cx="3200400" cy="0"/>
            </a:xfrm>
            <a:prstGeom prst="line">
              <a:avLst/>
            </a:prstGeom>
            <a:ln w="12700">
              <a:solidFill>
                <a:srgbClr val="3366FF"/>
              </a:solidFill>
              <a:prstDash val="dash"/>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876800" y="3200400"/>
              <a:ext cx="466378" cy="369332"/>
            </a:xfrm>
            <a:prstGeom prst="rect">
              <a:avLst/>
            </a:prstGeom>
            <a:noFill/>
          </p:spPr>
          <p:txBody>
            <a:bodyPr wrap="none" rtlCol="0">
              <a:spAutoFit/>
            </a:bodyPr>
            <a:lstStyle/>
            <a:p>
              <a:r>
                <a:rPr lang="en-US" i="1" dirty="0" err="1" smtClean="0">
                  <a:solidFill>
                    <a:srgbClr val="3366FF"/>
                  </a:solidFill>
                </a:rPr>
                <a:t>E</a:t>
              </a:r>
              <a:r>
                <a:rPr lang="en-US" i="1" baseline="-25000" dirty="0" err="1">
                  <a:solidFill>
                    <a:srgbClr val="3366FF"/>
                  </a:solidFill>
                </a:rPr>
                <a:t>b</a:t>
              </a:r>
              <a:endParaRPr lang="en-US" i="1" baseline="-25000" dirty="0">
                <a:solidFill>
                  <a:srgbClr val="3366FF"/>
                </a:solidFill>
              </a:endParaRPr>
            </a:p>
          </p:txBody>
        </p:sp>
        <p:cxnSp>
          <p:nvCxnSpPr>
            <p:cNvPr id="64" name="Straight Connector 63"/>
            <p:cNvCxnSpPr/>
            <p:nvPr/>
          </p:nvCxnSpPr>
          <p:spPr>
            <a:xfrm flipV="1">
              <a:off x="5334000" y="2971800"/>
              <a:ext cx="0" cy="914400"/>
            </a:xfrm>
            <a:prstGeom prst="line">
              <a:avLst/>
            </a:prstGeom>
            <a:ln w="3175" cap="flat">
              <a:solidFill>
                <a:srgbClr val="3366FF"/>
              </a:solidFill>
              <a:beve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4195902" y="3505200"/>
              <a:ext cx="757098" cy="369332"/>
            </a:xfrm>
            <a:prstGeom prst="rect">
              <a:avLst/>
            </a:prstGeom>
            <a:noFill/>
          </p:spPr>
          <p:txBody>
            <a:bodyPr wrap="none" rtlCol="0">
              <a:spAutoFit/>
            </a:bodyPr>
            <a:lstStyle/>
            <a:p>
              <a:r>
                <a:rPr lang="en-US" i="1" dirty="0" err="1" smtClean="0">
                  <a:solidFill>
                    <a:srgbClr val="FF0000"/>
                  </a:solidFill>
                </a:rPr>
                <a:t>E</a:t>
              </a:r>
              <a:r>
                <a:rPr lang="en-US" i="1" baseline="30000" dirty="0" err="1" smtClean="0">
                  <a:solidFill>
                    <a:srgbClr val="FF0000"/>
                  </a:solidFill>
                </a:rPr>
                <a:t>meas</a:t>
              </a:r>
              <a:r>
                <a:rPr lang="en-US" i="1" baseline="30000" dirty="0" smtClean="0">
                  <a:solidFill>
                    <a:srgbClr val="FF0000"/>
                  </a:solidFill>
                </a:rPr>
                <a:t> </a:t>
              </a:r>
              <a:endParaRPr lang="en-US" i="1" baseline="30000" dirty="0">
                <a:solidFill>
                  <a:srgbClr val="FF0000"/>
                </a:solidFill>
              </a:endParaRPr>
            </a:p>
          </p:txBody>
        </p:sp>
      </p:grpSp>
      <p:graphicFrame>
        <p:nvGraphicFramePr>
          <p:cNvPr id="68" name="Object 67"/>
          <p:cNvGraphicFramePr>
            <a:graphicFrameLocks noChangeAspect="1"/>
          </p:cNvGraphicFramePr>
          <p:nvPr>
            <p:extLst>
              <p:ext uri="{D42A27DB-BD31-4B8C-83A1-F6EECF244321}">
                <p14:modId xmlns:p14="http://schemas.microsoft.com/office/powerpoint/2010/main" val="2275432435"/>
              </p:ext>
            </p:extLst>
          </p:nvPr>
        </p:nvGraphicFramePr>
        <p:xfrm>
          <a:off x="609600" y="2819400"/>
          <a:ext cx="2743200" cy="1885444"/>
        </p:xfrm>
        <a:graphic>
          <a:graphicData uri="http://schemas.openxmlformats.org/presentationml/2006/ole">
            <mc:AlternateContent xmlns:mc="http://schemas.openxmlformats.org/markup-compatibility/2006">
              <mc:Choice xmlns:v="urn:schemas-microsoft-com:vml" Requires="v">
                <p:oleObj spid="_x0000_s13430" name="Equation" r:id="rId5" imgW="4305300" imgH="2959100" progId="Equation.3">
                  <p:embed/>
                </p:oleObj>
              </mc:Choice>
              <mc:Fallback>
                <p:oleObj name="Equation" r:id="rId5" imgW="4305300" imgH="2959100" progId="Equation.3">
                  <p:embed/>
                  <p:pic>
                    <p:nvPicPr>
                      <p:cNvPr id="0" name=""/>
                      <p:cNvPicPr/>
                      <p:nvPr/>
                    </p:nvPicPr>
                    <p:blipFill>
                      <a:blip r:embed="rId6"/>
                      <a:stretch>
                        <a:fillRect/>
                      </a:stretch>
                    </p:blipFill>
                    <p:spPr>
                      <a:xfrm>
                        <a:off x="609600" y="2819400"/>
                        <a:ext cx="2743200" cy="1885444"/>
                      </a:xfrm>
                      <a:prstGeom prst="rect">
                        <a:avLst/>
                      </a:prstGeom>
                    </p:spPr>
                  </p:pic>
                </p:oleObj>
              </mc:Fallback>
            </mc:AlternateContent>
          </a:graphicData>
        </a:graphic>
      </p:graphicFrame>
      <p:sp>
        <p:nvSpPr>
          <p:cNvPr id="70" name="Content Placeholder 2"/>
          <p:cNvSpPr>
            <a:spLocks noGrp="1"/>
          </p:cNvSpPr>
          <p:nvPr>
            <p:ph idx="1"/>
          </p:nvPr>
        </p:nvSpPr>
        <p:spPr>
          <a:xfrm>
            <a:off x="76200" y="1066800"/>
            <a:ext cx="8610600" cy="1295400"/>
          </a:xfrm>
        </p:spPr>
        <p:txBody>
          <a:bodyPr>
            <a:noAutofit/>
          </a:bodyPr>
          <a:lstStyle/>
          <a:p>
            <a:pPr eaLnBrk="1" hangingPunct="1"/>
            <a:r>
              <a:rPr lang="en-US" altLang="en-US" sz="1800" dirty="0" smtClean="0">
                <a:latin typeface="Arial" charset="0"/>
                <a:cs typeface="Arial" charset="0"/>
              </a:rPr>
              <a:t>Introduce a simple model to describe the measurements</a:t>
            </a:r>
          </a:p>
          <a:p>
            <a:pPr eaLnBrk="1" hangingPunct="1"/>
            <a:r>
              <a:rPr lang="en-US" altLang="en-US" sz="1800" dirty="0" smtClean="0">
                <a:latin typeface="Arial" charset="0"/>
                <a:cs typeface="Arial" charset="0"/>
              </a:rPr>
              <a:t>Steady emission (</a:t>
            </a:r>
            <a:r>
              <a:rPr lang="en-US" altLang="en-US" sz="1800" i="1" dirty="0" smtClean="0">
                <a:latin typeface="Arial" charset="0"/>
                <a:cs typeface="Arial" charset="0"/>
              </a:rPr>
              <a:t>E</a:t>
            </a:r>
            <a:r>
              <a:rPr lang="en-US" altLang="en-US" sz="1800" i="1" baseline="-25000" dirty="0" smtClean="0">
                <a:latin typeface="Arial" charset="0"/>
                <a:cs typeface="Arial" charset="0"/>
              </a:rPr>
              <a:t>0</a:t>
            </a:r>
            <a:r>
              <a:rPr lang="en-US" altLang="en-US" sz="1800" dirty="0" smtClean="0">
                <a:latin typeface="Arial" charset="0"/>
                <a:cs typeface="Arial" charset="0"/>
              </a:rPr>
              <a:t>) is consistent with local measured </a:t>
            </a:r>
            <a:r>
              <a:rPr lang="en-US" altLang="en-US" sz="1800" dirty="0" err="1" smtClean="0">
                <a:latin typeface="Arial" charset="0"/>
                <a:cs typeface="Arial" charset="0"/>
              </a:rPr>
              <a:t>T</a:t>
            </a:r>
            <a:r>
              <a:rPr lang="en-US" altLang="en-US" sz="1800" baseline="-25000" dirty="0" err="1" smtClean="0">
                <a:latin typeface="Arial" charset="0"/>
                <a:cs typeface="Arial" charset="0"/>
              </a:rPr>
              <a:t>e</a:t>
            </a:r>
            <a:r>
              <a:rPr lang="en-US" altLang="en-US" sz="1800" dirty="0" smtClean="0">
                <a:latin typeface="Arial" charset="0"/>
                <a:cs typeface="Arial" charset="0"/>
              </a:rPr>
              <a:t>, n</a:t>
            </a:r>
            <a:r>
              <a:rPr lang="en-US" altLang="en-US" sz="1800" baseline="-25000" dirty="0" smtClean="0">
                <a:latin typeface="Arial" charset="0"/>
                <a:cs typeface="Arial" charset="0"/>
              </a:rPr>
              <a:t>e</a:t>
            </a:r>
          </a:p>
          <a:p>
            <a:pPr eaLnBrk="1" hangingPunct="1"/>
            <a:r>
              <a:rPr lang="en-US" altLang="en-US" sz="1800" dirty="0" smtClean="0">
                <a:latin typeface="Arial" charset="0"/>
                <a:cs typeface="Arial" charset="0"/>
              </a:rPr>
              <a:t>Intermittent “blob” (</a:t>
            </a:r>
            <a:r>
              <a:rPr lang="en-US" altLang="en-US" sz="1800" i="1" dirty="0" smtClean="0">
                <a:latin typeface="Arial" charset="0"/>
                <a:cs typeface="Arial" charset="0"/>
              </a:rPr>
              <a:t>E</a:t>
            </a:r>
            <a:r>
              <a:rPr lang="en-US" altLang="en-US" sz="1800" i="1" baseline="-25000" dirty="0" smtClean="0">
                <a:latin typeface="Arial" charset="0"/>
                <a:cs typeface="Arial" charset="0"/>
              </a:rPr>
              <a:t>1</a:t>
            </a:r>
            <a:r>
              <a:rPr lang="en-US" altLang="en-US" sz="1800" dirty="0" smtClean="0">
                <a:latin typeface="Arial" charset="0"/>
                <a:cs typeface="Arial" charset="0"/>
              </a:rPr>
              <a:t>) emission </a:t>
            </a:r>
            <a:r>
              <a:rPr lang="en-US" altLang="en-US" sz="1800" dirty="0">
                <a:latin typeface="Arial" charset="0"/>
                <a:cs typeface="Arial" charset="0"/>
              </a:rPr>
              <a:t>would correspond to different values (</a:t>
            </a:r>
            <a:r>
              <a:rPr lang="en-US" altLang="en-US" sz="1800" dirty="0" err="1">
                <a:latin typeface="Arial" charset="0"/>
                <a:cs typeface="Arial" charset="0"/>
              </a:rPr>
              <a:t>T</a:t>
            </a:r>
            <a:r>
              <a:rPr lang="en-US" altLang="en-US" sz="1800" baseline="-25000" dirty="0" err="1">
                <a:latin typeface="Arial" charset="0"/>
                <a:cs typeface="Arial" charset="0"/>
              </a:rPr>
              <a:t>e</a:t>
            </a:r>
            <a:r>
              <a:rPr lang="en-US" altLang="en-US" sz="1800" dirty="0">
                <a:latin typeface="Arial" charset="0"/>
                <a:cs typeface="Arial" charset="0"/>
              </a:rPr>
              <a:t>*, n</a:t>
            </a:r>
            <a:r>
              <a:rPr lang="en-US" altLang="en-US" sz="1800" baseline="-25000" dirty="0">
                <a:latin typeface="Arial" charset="0"/>
                <a:cs typeface="Arial" charset="0"/>
              </a:rPr>
              <a:t>e</a:t>
            </a:r>
            <a:r>
              <a:rPr lang="en-US" altLang="en-US" sz="1800" dirty="0">
                <a:latin typeface="Arial" charset="0"/>
                <a:cs typeface="Arial" charset="0"/>
              </a:rPr>
              <a:t>*</a:t>
            </a:r>
            <a:r>
              <a:rPr lang="en-US" altLang="en-US" sz="1800" dirty="0" smtClean="0">
                <a:latin typeface="Arial" charset="0"/>
                <a:cs typeface="Arial" charset="0"/>
              </a:rPr>
              <a:t>)</a:t>
            </a:r>
          </a:p>
          <a:p>
            <a:pPr eaLnBrk="1" hangingPunct="1"/>
            <a:endParaRPr lang="en-US" altLang="en-US" sz="1800" dirty="0" smtClean="0">
              <a:latin typeface="Arial" charset="0"/>
              <a:cs typeface="Arial" charset="0"/>
            </a:endParaRPr>
          </a:p>
          <a:p>
            <a:pPr eaLnBrk="1" hangingPunct="1"/>
            <a:r>
              <a:rPr lang="en-US" altLang="en-US" sz="1800" dirty="0" smtClean="0">
                <a:latin typeface="Arial" charset="0"/>
                <a:cs typeface="Arial" charset="0"/>
              </a:rPr>
              <a:t>The “duty cycle” of the blobs is given as </a:t>
            </a:r>
            <a:r>
              <a:rPr lang="en-US" altLang="en-US" sz="1800" i="1" dirty="0" smtClean="0">
                <a:latin typeface="Times New Roman"/>
                <a:cs typeface="Times New Roman"/>
              </a:rPr>
              <a:t>f</a:t>
            </a:r>
            <a:endParaRPr lang="en-US" altLang="en-US" sz="1800" i="1" dirty="0">
              <a:latin typeface="Times New Roman"/>
              <a:cs typeface="Times New Roman"/>
            </a:endParaRPr>
          </a:p>
          <a:p>
            <a:pPr eaLnBrk="1" hangingPunct="1"/>
            <a:endParaRPr lang="en-US" altLang="en-US" sz="1600" baseline="-25000" dirty="0" smtClean="0">
              <a:latin typeface="Arial" charset="0"/>
              <a:cs typeface="Arial" charset="0"/>
            </a:endParaRPr>
          </a:p>
          <a:p>
            <a:pPr marL="0" indent="0" eaLnBrk="1" hangingPunct="1">
              <a:buNone/>
            </a:pPr>
            <a:endParaRPr lang="en-US" altLang="en-US" sz="1600" dirty="0" smtClean="0">
              <a:latin typeface="Arial" charset="0"/>
              <a:cs typeface="Arial" charset="0"/>
            </a:endParaRPr>
          </a:p>
        </p:txBody>
      </p:sp>
      <p:sp>
        <p:nvSpPr>
          <p:cNvPr id="71" name="Content Placeholder 2"/>
          <p:cNvSpPr txBox="1">
            <a:spLocks/>
          </p:cNvSpPr>
          <p:nvPr/>
        </p:nvSpPr>
        <p:spPr bwMode="auto">
          <a:xfrm>
            <a:off x="381000" y="4800600"/>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altLang="en-US" sz="1600" dirty="0" smtClean="0">
                <a:latin typeface="Arial" charset="0"/>
                <a:cs typeface="Arial" charset="0"/>
              </a:rPr>
              <a:t>If the neutral density remains relatively constant, then in the SOL,</a:t>
            </a:r>
          </a:p>
          <a:p>
            <a:pPr marL="0" indent="0" eaLnBrk="1" hangingPunct="1">
              <a:buNone/>
            </a:pPr>
            <a:endParaRPr lang="en-US" altLang="en-US" sz="1800" dirty="0">
              <a:latin typeface="Arial" charset="0"/>
              <a:cs typeface="Arial" charset="0"/>
            </a:endParaRPr>
          </a:p>
          <a:p>
            <a:pPr marL="0" indent="0" eaLnBrk="1" hangingPunct="1">
              <a:buNone/>
            </a:pPr>
            <a:endParaRPr lang="en-US" altLang="en-US" sz="1800" dirty="0" smtClean="0">
              <a:latin typeface="Arial" charset="0"/>
              <a:cs typeface="Arial" charset="0"/>
            </a:endParaRPr>
          </a:p>
          <a:p>
            <a:pPr marL="0" indent="0" eaLnBrk="1" hangingPunct="1">
              <a:buNone/>
            </a:pPr>
            <a:endParaRPr lang="en-US" altLang="en-US" sz="1800" dirty="0">
              <a:latin typeface="Arial" charset="0"/>
              <a:cs typeface="Arial" charset="0"/>
            </a:endParaRPr>
          </a:p>
          <a:p>
            <a:pPr eaLnBrk="1" hangingPunct="1"/>
            <a:endParaRPr lang="en-US" altLang="en-US" sz="1800" dirty="0" smtClean="0">
              <a:latin typeface="Arial" charset="0"/>
              <a:cs typeface="Arial" charset="0"/>
            </a:endParaRPr>
          </a:p>
          <a:p>
            <a:pPr marL="0" indent="0" eaLnBrk="1" hangingPunct="1">
              <a:buNone/>
            </a:pPr>
            <a:endParaRPr lang="en-US" altLang="en-US" sz="2400" baseline="-25000" dirty="0" smtClean="0">
              <a:latin typeface="Arial" charset="0"/>
              <a:cs typeface="Arial" charset="0"/>
            </a:endParaRPr>
          </a:p>
          <a:p>
            <a:pPr marL="0" indent="0" eaLnBrk="1" hangingPunct="1">
              <a:buFont typeface="Arial" charset="0"/>
              <a:buNone/>
            </a:pPr>
            <a:endParaRPr lang="en-US" altLang="en-US" dirty="0" smtClean="0">
              <a:latin typeface="Arial" charset="0"/>
              <a:cs typeface="Arial" charset="0"/>
            </a:endParaRPr>
          </a:p>
        </p:txBody>
      </p:sp>
      <p:graphicFrame>
        <p:nvGraphicFramePr>
          <p:cNvPr id="73" name="Object 72"/>
          <p:cNvGraphicFramePr>
            <a:graphicFrameLocks noChangeAspect="1"/>
          </p:cNvGraphicFramePr>
          <p:nvPr>
            <p:extLst>
              <p:ext uri="{D42A27DB-BD31-4B8C-83A1-F6EECF244321}">
                <p14:modId xmlns:p14="http://schemas.microsoft.com/office/powerpoint/2010/main" val="268136483"/>
              </p:ext>
            </p:extLst>
          </p:nvPr>
        </p:nvGraphicFramePr>
        <p:xfrm>
          <a:off x="685800" y="2057400"/>
          <a:ext cx="2667000" cy="354573"/>
        </p:xfrm>
        <a:graphic>
          <a:graphicData uri="http://schemas.openxmlformats.org/presentationml/2006/ole">
            <mc:AlternateContent xmlns:mc="http://schemas.openxmlformats.org/markup-compatibility/2006">
              <mc:Choice xmlns:v="urn:schemas-microsoft-com:vml" Requires="v">
                <p:oleObj spid="_x0000_s13431" name="Equation" r:id="rId7" imgW="4394200" imgH="584200" progId="Equation.3">
                  <p:embed/>
                </p:oleObj>
              </mc:Choice>
              <mc:Fallback>
                <p:oleObj name="Equation" r:id="rId7" imgW="4394200" imgH="584200" progId="Equation.3">
                  <p:embed/>
                  <p:pic>
                    <p:nvPicPr>
                      <p:cNvPr id="0" name=""/>
                      <p:cNvPicPr/>
                      <p:nvPr/>
                    </p:nvPicPr>
                    <p:blipFill>
                      <a:blip r:embed="rId8"/>
                      <a:stretch>
                        <a:fillRect/>
                      </a:stretch>
                    </p:blipFill>
                    <p:spPr>
                      <a:xfrm>
                        <a:off x="685800" y="2057400"/>
                        <a:ext cx="2667000" cy="354573"/>
                      </a:xfrm>
                      <a:prstGeom prst="rect">
                        <a:avLst/>
                      </a:prstGeom>
                    </p:spPr>
                  </p:pic>
                </p:oleObj>
              </mc:Fallback>
            </mc:AlternateContent>
          </a:graphicData>
        </a:graphic>
      </p:graphicFrame>
      <p:graphicFrame>
        <p:nvGraphicFramePr>
          <p:cNvPr id="75" name="Object 74"/>
          <p:cNvGraphicFramePr>
            <a:graphicFrameLocks noChangeAspect="1"/>
          </p:cNvGraphicFramePr>
          <p:nvPr>
            <p:extLst>
              <p:ext uri="{D42A27DB-BD31-4B8C-83A1-F6EECF244321}">
                <p14:modId xmlns:p14="http://schemas.microsoft.com/office/powerpoint/2010/main" val="458021452"/>
              </p:ext>
            </p:extLst>
          </p:nvPr>
        </p:nvGraphicFramePr>
        <p:xfrm>
          <a:off x="762000" y="5410200"/>
          <a:ext cx="2127250" cy="857371"/>
        </p:xfrm>
        <a:graphic>
          <a:graphicData uri="http://schemas.openxmlformats.org/presentationml/2006/ole">
            <mc:AlternateContent xmlns:mc="http://schemas.openxmlformats.org/markup-compatibility/2006">
              <mc:Choice xmlns:v="urn:schemas-microsoft-com:vml" Requires="v">
                <p:oleObj spid="_x0000_s13432" name="Equation" r:id="rId9" imgW="3340100" imgH="1346200" progId="Equation.3">
                  <p:embed/>
                </p:oleObj>
              </mc:Choice>
              <mc:Fallback>
                <p:oleObj name="Equation" r:id="rId9" imgW="3340100" imgH="1346200" progId="Equation.3">
                  <p:embed/>
                  <p:pic>
                    <p:nvPicPr>
                      <p:cNvPr id="0" name=""/>
                      <p:cNvPicPr/>
                      <p:nvPr/>
                    </p:nvPicPr>
                    <p:blipFill>
                      <a:blip r:embed="rId10"/>
                      <a:stretch>
                        <a:fillRect/>
                      </a:stretch>
                    </p:blipFill>
                    <p:spPr>
                      <a:xfrm>
                        <a:off x="762000" y="5410200"/>
                        <a:ext cx="2127250" cy="857371"/>
                      </a:xfrm>
                      <a:prstGeom prst="rect">
                        <a:avLst/>
                      </a:prstGeom>
                    </p:spPr>
                  </p:pic>
                </p:oleObj>
              </mc:Fallback>
            </mc:AlternateContent>
          </a:graphicData>
        </a:graphic>
      </p:graphicFrame>
    </p:spTree>
    <p:extLst>
      <p:ext uri="{BB962C8B-B14F-4D97-AF65-F5344CB8AC3E}">
        <p14:creationId xmlns:p14="http://schemas.microsoft.com/office/powerpoint/2010/main" val="2065933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Intermittent signal from fast </a:t>
            </a:r>
            <a:br>
              <a:rPr lang="en-US" sz="3200" dirty="0" smtClean="0"/>
            </a:br>
            <a:r>
              <a:rPr lang="en-US" sz="3200" dirty="0" smtClean="0"/>
              <a:t>Gas Puff Imaging (GPI) system</a:t>
            </a:r>
            <a:endParaRPr lang="en-US" sz="3200" dirty="0"/>
          </a:p>
        </p:txBody>
      </p:sp>
      <p:pic>
        <p:nvPicPr>
          <p:cNvPr id="5" name="Picture 4" descr="204502_GPI_fluctuation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819400"/>
            <a:ext cx="8440877" cy="3517900"/>
          </a:xfrm>
          <a:prstGeom prst="rect">
            <a:avLst/>
          </a:prstGeom>
        </p:spPr>
      </p:pic>
      <p:sp>
        <p:nvSpPr>
          <p:cNvPr id="6" name="Content Placeholder 2"/>
          <p:cNvSpPr>
            <a:spLocks noGrp="1"/>
          </p:cNvSpPr>
          <p:nvPr>
            <p:ph idx="1"/>
          </p:nvPr>
        </p:nvSpPr>
        <p:spPr>
          <a:xfrm>
            <a:off x="533400" y="1066800"/>
            <a:ext cx="8153400" cy="1752600"/>
          </a:xfrm>
        </p:spPr>
        <p:txBody>
          <a:bodyPr>
            <a:normAutofit/>
          </a:bodyPr>
          <a:lstStyle/>
          <a:p>
            <a:pPr eaLnBrk="1" hangingPunct="1"/>
            <a:r>
              <a:rPr lang="en-US" altLang="en-US" sz="2200" dirty="0" smtClean="0">
                <a:latin typeface="Arial" charset="0"/>
                <a:cs typeface="Arial" charset="0"/>
              </a:rPr>
              <a:t>Signal from GPI across L-H transition </a:t>
            </a:r>
          </a:p>
          <a:p>
            <a:pPr eaLnBrk="1" hangingPunct="1"/>
            <a:r>
              <a:rPr lang="en-US" altLang="en-US" sz="2200" dirty="0" smtClean="0">
                <a:latin typeface="Arial" charset="0"/>
                <a:cs typeface="Arial" charset="0"/>
              </a:rPr>
              <a:t>Estimated “duty cycle” of blobs ~ 8% during L-mode</a:t>
            </a:r>
          </a:p>
          <a:p>
            <a:pPr eaLnBrk="1" hangingPunct="1"/>
            <a:r>
              <a:rPr lang="en-US" altLang="en-US" sz="2200" dirty="0" smtClean="0">
                <a:latin typeface="Arial" charset="0"/>
                <a:cs typeface="Arial" charset="0"/>
              </a:rPr>
              <a:t>ENDD and CHERS signals will be time-averaged over many milliseconds</a:t>
            </a:r>
            <a:endParaRPr lang="en-US" altLang="en-US" sz="2200" dirty="0" smtClean="0">
              <a:latin typeface="Arial" charset="0"/>
              <a:cs typeface="Arial" charset="0"/>
            </a:endParaRPr>
          </a:p>
        </p:txBody>
      </p:sp>
      <p:cxnSp>
        <p:nvCxnSpPr>
          <p:cNvPr id="8" name="Straight Arrow Connector 7"/>
          <p:cNvCxnSpPr/>
          <p:nvPr/>
        </p:nvCxnSpPr>
        <p:spPr>
          <a:xfrm>
            <a:off x="3124200" y="3962400"/>
            <a:ext cx="4495800" cy="0"/>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09600" y="3886200"/>
            <a:ext cx="2514600" cy="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71600" y="3429000"/>
            <a:ext cx="967332" cy="369332"/>
          </a:xfrm>
          <a:prstGeom prst="rect">
            <a:avLst/>
          </a:prstGeom>
          <a:solidFill>
            <a:srgbClr val="FFFF00">
              <a:alpha val="63000"/>
            </a:srgbClr>
          </a:solidFill>
        </p:spPr>
        <p:txBody>
          <a:bodyPr wrap="none" rtlCol="0">
            <a:spAutoFit/>
          </a:bodyPr>
          <a:lstStyle/>
          <a:p>
            <a:r>
              <a:rPr lang="en-US" dirty="0" smtClean="0"/>
              <a:t>L-mode</a:t>
            </a:r>
            <a:endParaRPr lang="en-US" dirty="0"/>
          </a:p>
        </p:txBody>
      </p:sp>
      <p:sp>
        <p:nvSpPr>
          <p:cNvPr id="13" name="TextBox 12"/>
          <p:cNvSpPr txBox="1"/>
          <p:nvPr/>
        </p:nvSpPr>
        <p:spPr>
          <a:xfrm>
            <a:off x="4876800" y="3505200"/>
            <a:ext cx="1005654" cy="369332"/>
          </a:xfrm>
          <a:prstGeom prst="rect">
            <a:avLst/>
          </a:prstGeom>
          <a:solidFill>
            <a:srgbClr val="FFFF00">
              <a:alpha val="61000"/>
            </a:srgbClr>
          </a:solidFill>
        </p:spPr>
        <p:txBody>
          <a:bodyPr wrap="none" rtlCol="0">
            <a:spAutoFit/>
          </a:bodyPr>
          <a:lstStyle/>
          <a:p>
            <a:r>
              <a:rPr lang="en-US" dirty="0">
                <a:solidFill>
                  <a:srgbClr val="FF0000"/>
                </a:solidFill>
              </a:rPr>
              <a:t>H</a:t>
            </a:r>
            <a:r>
              <a:rPr lang="en-US" dirty="0" smtClean="0">
                <a:solidFill>
                  <a:srgbClr val="FF0000"/>
                </a:solidFill>
              </a:rPr>
              <a:t>-mode</a:t>
            </a:r>
            <a:endParaRPr lang="en-US" dirty="0">
              <a:solidFill>
                <a:srgbClr val="FF0000"/>
              </a:solidFill>
            </a:endParaRPr>
          </a:p>
        </p:txBody>
      </p:sp>
      <p:cxnSp>
        <p:nvCxnSpPr>
          <p:cNvPr id="15" name="Straight Arrow Connector 14"/>
          <p:cNvCxnSpPr>
            <a:stCxn id="5" idx="1"/>
          </p:cNvCxnSpPr>
          <p:nvPr/>
        </p:nvCxnSpPr>
        <p:spPr>
          <a:xfrm flipV="1">
            <a:off x="152400" y="3200400"/>
            <a:ext cx="0" cy="137795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16200000">
            <a:off x="-620119" y="5127587"/>
            <a:ext cx="1480506" cy="369332"/>
          </a:xfrm>
          <a:prstGeom prst="rect">
            <a:avLst/>
          </a:prstGeom>
          <a:noFill/>
        </p:spPr>
        <p:txBody>
          <a:bodyPr wrap="none" rtlCol="0">
            <a:spAutoFit/>
          </a:bodyPr>
          <a:lstStyle/>
          <a:p>
            <a:r>
              <a:rPr lang="en-US" dirty="0" smtClean="0"/>
              <a:t>Increasing R</a:t>
            </a:r>
            <a:endParaRPr lang="en-US" dirty="0"/>
          </a:p>
        </p:txBody>
      </p:sp>
    </p:spTree>
    <p:extLst>
      <p:ext uri="{BB962C8B-B14F-4D97-AF65-F5344CB8AC3E}">
        <p14:creationId xmlns:p14="http://schemas.microsoft.com/office/powerpoint/2010/main" val="427538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Comments</a:t>
            </a:r>
            <a:endParaRPr lang="en-US" dirty="0"/>
          </a:p>
        </p:txBody>
      </p:sp>
      <p:grpSp>
        <p:nvGrpSpPr>
          <p:cNvPr id="9" name="Group 8"/>
          <p:cNvGrpSpPr/>
          <p:nvPr/>
        </p:nvGrpSpPr>
        <p:grpSpPr>
          <a:xfrm>
            <a:off x="3733800" y="4114800"/>
            <a:ext cx="5143500" cy="2400300"/>
            <a:chOff x="4267200" y="3276600"/>
            <a:chExt cx="3848100" cy="1562100"/>
          </a:xfrm>
        </p:grpSpPr>
        <p:pic>
          <p:nvPicPr>
            <p:cNvPr id="4" name="Picture 3" descr="204202_665ms_D_fractional_population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3276600"/>
              <a:ext cx="3848100" cy="1562100"/>
            </a:xfrm>
            <a:prstGeom prst="rect">
              <a:avLst/>
            </a:prstGeom>
          </p:spPr>
        </p:pic>
        <p:grpSp>
          <p:nvGrpSpPr>
            <p:cNvPr id="8" name="Group 7"/>
            <p:cNvGrpSpPr/>
            <p:nvPr/>
          </p:nvGrpSpPr>
          <p:grpSpPr>
            <a:xfrm>
              <a:off x="5181600" y="3581400"/>
              <a:ext cx="1556011" cy="748267"/>
              <a:chOff x="5181600" y="3581400"/>
              <a:chExt cx="1556011" cy="748267"/>
            </a:xfrm>
          </p:grpSpPr>
          <p:sp>
            <p:nvSpPr>
              <p:cNvPr id="5" name="TextBox 4"/>
              <p:cNvSpPr txBox="1"/>
              <p:nvPr/>
            </p:nvSpPr>
            <p:spPr>
              <a:xfrm>
                <a:off x="6248400" y="3581400"/>
                <a:ext cx="489211" cy="307777"/>
              </a:xfrm>
              <a:prstGeom prst="rect">
                <a:avLst/>
              </a:prstGeom>
              <a:noFill/>
            </p:spPr>
            <p:txBody>
              <a:bodyPr wrap="none" rtlCol="0">
                <a:spAutoFit/>
              </a:bodyPr>
              <a:lstStyle/>
              <a:p>
                <a:r>
                  <a:rPr lang="en-US" sz="1400" dirty="0">
                    <a:solidFill>
                      <a:srgbClr val="FF0000"/>
                    </a:solidFill>
                  </a:rPr>
                  <a:t>n</a:t>
                </a:r>
                <a:r>
                  <a:rPr lang="en-US" sz="1400" dirty="0" smtClean="0">
                    <a:solidFill>
                      <a:srgbClr val="FF0000"/>
                    </a:solidFill>
                  </a:rPr>
                  <a:t>=2</a:t>
                </a:r>
                <a:endParaRPr lang="en-US" sz="1400" dirty="0">
                  <a:solidFill>
                    <a:srgbClr val="FF0000"/>
                  </a:solidFill>
                </a:endParaRPr>
              </a:p>
            </p:txBody>
          </p:sp>
          <p:sp>
            <p:nvSpPr>
              <p:cNvPr id="6" name="TextBox 5"/>
              <p:cNvSpPr txBox="1"/>
              <p:nvPr/>
            </p:nvSpPr>
            <p:spPr>
              <a:xfrm>
                <a:off x="5715000" y="3810000"/>
                <a:ext cx="489211" cy="307777"/>
              </a:xfrm>
              <a:prstGeom prst="rect">
                <a:avLst/>
              </a:prstGeom>
              <a:noFill/>
            </p:spPr>
            <p:txBody>
              <a:bodyPr wrap="none" rtlCol="0">
                <a:spAutoFit/>
              </a:bodyPr>
              <a:lstStyle/>
              <a:p>
                <a:r>
                  <a:rPr lang="en-US" sz="1400" dirty="0">
                    <a:solidFill>
                      <a:srgbClr val="008000"/>
                    </a:solidFill>
                  </a:rPr>
                  <a:t>n</a:t>
                </a:r>
                <a:r>
                  <a:rPr lang="en-US" sz="1400" dirty="0" smtClean="0">
                    <a:solidFill>
                      <a:srgbClr val="008000"/>
                    </a:solidFill>
                  </a:rPr>
                  <a:t>=3</a:t>
                </a:r>
                <a:endParaRPr lang="en-US" sz="1400" dirty="0">
                  <a:solidFill>
                    <a:srgbClr val="008000"/>
                  </a:solidFill>
                </a:endParaRPr>
              </a:p>
            </p:txBody>
          </p:sp>
          <p:sp>
            <p:nvSpPr>
              <p:cNvPr id="7" name="TextBox 6"/>
              <p:cNvSpPr txBox="1"/>
              <p:nvPr/>
            </p:nvSpPr>
            <p:spPr>
              <a:xfrm>
                <a:off x="5181600" y="4021890"/>
                <a:ext cx="489211" cy="307777"/>
              </a:xfrm>
              <a:prstGeom prst="rect">
                <a:avLst/>
              </a:prstGeom>
              <a:noFill/>
            </p:spPr>
            <p:txBody>
              <a:bodyPr wrap="none" rtlCol="0">
                <a:spAutoFit/>
              </a:bodyPr>
              <a:lstStyle/>
              <a:p>
                <a:r>
                  <a:rPr lang="en-US" sz="1400" dirty="0">
                    <a:solidFill>
                      <a:srgbClr val="3366FF"/>
                    </a:solidFill>
                  </a:rPr>
                  <a:t>n</a:t>
                </a:r>
                <a:r>
                  <a:rPr lang="en-US" sz="1400" dirty="0" smtClean="0">
                    <a:solidFill>
                      <a:srgbClr val="3366FF"/>
                    </a:solidFill>
                  </a:rPr>
                  <a:t>=4</a:t>
                </a:r>
                <a:endParaRPr lang="en-US" sz="1400" dirty="0">
                  <a:solidFill>
                    <a:srgbClr val="3366FF"/>
                  </a:solidFill>
                </a:endParaRPr>
              </a:p>
            </p:txBody>
          </p:sp>
        </p:grpSp>
      </p:grpSp>
      <p:sp>
        <p:nvSpPr>
          <p:cNvPr id="10" name="Content Placeholder 2"/>
          <p:cNvSpPr>
            <a:spLocks noGrp="1"/>
          </p:cNvSpPr>
          <p:nvPr>
            <p:ph idx="1"/>
          </p:nvPr>
        </p:nvSpPr>
        <p:spPr>
          <a:xfrm>
            <a:off x="76200" y="1066800"/>
            <a:ext cx="8686800" cy="3733800"/>
          </a:xfrm>
        </p:spPr>
        <p:txBody>
          <a:bodyPr/>
          <a:lstStyle/>
          <a:p>
            <a:pPr eaLnBrk="1" hangingPunct="1"/>
            <a:r>
              <a:rPr lang="en-US" altLang="en-US" dirty="0" smtClean="0">
                <a:latin typeface="Arial" charset="0"/>
                <a:cs typeface="Arial" charset="0"/>
              </a:rPr>
              <a:t>Reflections (ruled on for NSTX-U views) might cause unexplained emission in edge</a:t>
            </a:r>
          </a:p>
          <a:p>
            <a:pPr eaLnBrk="1" hangingPunct="1"/>
            <a:r>
              <a:rPr lang="en-US" altLang="en-US" dirty="0" smtClean="0">
                <a:latin typeface="Arial" charset="0"/>
                <a:cs typeface="Arial" charset="0"/>
              </a:rPr>
              <a:t>n</a:t>
            </a:r>
            <a:r>
              <a:rPr lang="en-US" altLang="en-US" baseline="-25000" dirty="0" smtClean="0">
                <a:latin typeface="Arial" charset="0"/>
                <a:cs typeface="Arial" charset="0"/>
              </a:rPr>
              <a:t>0</a:t>
            </a:r>
            <a:r>
              <a:rPr lang="en-US" altLang="en-US" dirty="0" smtClean="0">
                <a:latin typeface="Arial" charset="0"/>
                <a:cs typeface="Arial" charset="0"/>
              </a:rPr>
              <a:t> from D</a:t>
            </a:r>
            <a:r>
              <a:rPr lang="en-US" altLang="en-US" baseline="-25000" dirty="0" smtClean="0">
                <a:latin typeface="Symbol" charset="2"/>
                <a:cs typeface="Symbol" charset="2"/>
              </a:rPr>
              <a:t>a</a:t>
            </a:r>
            <a:r>
              <a:rPr lang="en-US" altLang="en-US" dirty="0" smtClean="0">
                <a:latin typeface="Arial" charset="0"/>
                <a:cs typeface="Arial" charset="0"/>
              </a:rPr>
              <a:t> is an upper limit due to contributions to emission from molecular D</a:t>
            </a:r>
            <a:r>
              <a:rPr lang="en-US" altLang="en-US" baseline="-25000" dirty="0" smtClean="0">
                <a:latin typeface="Arial" charset="0"/>
                <a:cs typeface="Arial" charset="0"/>
              </a:rPr>
              <a:t>2</a:t>
            </a:r>
          </a:p>
          <a:p>
            <a:pPr eaLnBrk="1" hangingPunct="1"/>
            <a:r>
              <a:rPr lang="en-US" altLang="en-US" dirty="0" smtClean="0">
                <a:latin typeface="Arial" charset="0"/>
                <a:cs typeface="Arial" charset="0"/>
              </a:rPr>
              <a:t>The effective thermal-thermal charge exchange rate for carbon does not take into account contributions from n=3 and n=4 levels</a:t>
            </a:r>
            <a:endParaRPr lang="en-US" altLang="en-US" dirty="0" smtClean="0">
              <a:latin typeface="Arial" charset="0"/>
              <a:cs typeface="Arial" charset="0"/>
            </a:endParaRPr>
          </a:p>
        </p:txBody>
      </p:sp>
    </p:spTree>
    <p:extLst>
      <p:ext uri="{BB962C8B-B14F-4D97-AF65-F5344CB8AC3E}">
        <p14:creationId xmlns:p14="http://schemas.microsoft.com/office/powerpoint/2010/main" val="1478348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Neutral </a:t>
            </a:r>
            <a:r>
              <a:rPr lang="en-US" dirty="0"/>
              <a:t>density measurements made with </a:t>
            </a:r>
            <a:r>
              <a:rPr lang="en-US" i="1" dirty="0" smtClean="0"/>
              <a:t>C</a:t>
            </a:r>
            <a:r>
              <a:rPr lang="en-US" i="1" baseline="30000" dirty="0" smtClean="0"/>
              <a:t>5</a:t>
            </a:r>
            <a:r>
              <a:rPr lang="en-US" i="1" baseline="30000" dirty="0"/>
              <a:t>+</a:t>
            </a:r>
            <a:r>
              <a:rPr lang="en-US" dirty="0"/>
              <a:t> emission and </a:t>
            </a:r>
            <a:r>
              <a:rPr lang="en-US" i="1" dirty="0"/>
              <a:t>D</a:t>
            </a:r>
            <a:r>
              <a:rPr lang="en-US" i="1" baseline="-25000" dirty="0">
                <a:latin typeface="Symbol" charset="2"/>
                <a:cs typeface="Symbol" charset="2"/>
              </a:rPr>
              <a:t>a</a:t>
            </a:r>
            <a:r>
              <a:rPr lang="en-US" dirty="0"/>
              <a:t> </a:t>
            </a:r>
            <a:r>
              <a:rPr lang="en-US" dirty="0" smtClean="0"/>
              <a:t>emission</a:t>
            </a:r>
          </a:p>
          <a:p>
            <a:r>
              <a:rPr lang="en-US" dirty="0" smtClean="0"/>
              <a:t>Neutral density profiles agree </a:t>
            </a:r>
            <a:r>
              <a:rPr lang="en-US" dirty="0"/>
              <a:t>within a factor of 2 </a:t>
            </a:r>
            <a:r>
              <a:rPr lang="en-US" i="1" dirty="0"/>
              <a:t>inside the </a:t>
            </a:r>
            <a:r>
              <a:rPr lang="en-US" i="1" dirty="0" smtClean="0"/>
              <a:t>LCFS </a:t>
            </a:r>
            <a:r>
              <a:rPr lang="en-US" dirty="0" smtClean="0"/>
              <a:t>for L-mode plasmas</a:t>
            </a:r>
            <a:endParaRPr lang="en-US" dirty="0"/>
          </a:p>
          <a:p>
            <a:r>
              <a:rPr lang="en-US" dirty="0"/>
              <a:t>N</a:t>
            </a:r>
            <a:r>
              <a:rPr lang="en-US" dirty="0" smtClean="0"/>
              <a:t>eutral </a:t>
            </a:r>
            <a:r>
              <a:rPr lang="en-US" dirty="0"/>
              <a:t>density </a:t>
            </a:r>
            <a:r>
              <a:rPr lang="en-US" dirty="0" smtClean="0"/>
              <a:t>profiles </a:t>
            </a:r>
            <a:r>
              <a:rPr lang="en-US" i="1" dirty="0"/>
              <a:t>outside the LCFS </a:t>
            </a:r>
            <a:r>
              <a:rPr lang="en-US" dirty="0" smtClean="0"/>
              <a:t>deviate up to an order of magnitude</a:t>
            </a:r>
            <a:endParaRPr lang="en-US" dirty="0"/>
          </a:p>
          <a:p>
            <a:r>
              <a:rPr lang="en-US" i="1" dirty="0" smtClean="0"/>
              <a:t>C</a:t>
            </a:r>
            <a:r>
              <a:rPr lang="en-US" i="1" baseline="30000" dirty="0" smtClean="0"/>
              <a:t>5</a:t>
            </a:r>
            <a:r>
              <a:rPr lang="en-US" i="1" baseline="30000" dirty="0"/>
              <a:t>+</a:t>
            </a:r>
            <a:r>
              <a:rPr lang="en-US" dirty="0" smtClean="0"/>
              <a:t> </a:t>
            </a:r>
            <a:r>
              <a:rPr lang="en-US" dirty="0"/>
              <a:t>emission is observed in SOL</a:t>
            </a:r>
          </a:p>
          <a:p>
            <a:r>
              <a:rPr lang="en-US" dirty="0" smtClean="0"/>
              <a:t>Estimate </a:t>
            </a:r>
            <a:r>
              <a:rPr lang="en-US" dirty="0"/>
              <a:t>of necessary photoemission rate outside LCFS suggests higher </a:t>
            </a:r>
            <a:r>
              <a:rPr lang="en-US" i="1" dirty="0" err="1"/>
              <a:t>T</a:t>
            </a:r>
            <a:r>
              <a:rPr lang="en-US" i="1" baseline="-25000" dirty="0" err="1"/>
              <a:t>e</a:t>
            </a:r>
            <a:r>
              <a:rPr lang="en-US" dirty="0"/>
              <a:t>, </a:t>
            </a:r>
            <a:r>
              <a:rPr lang="en-US" i="1" dirty="0"/>
              <a:t>N</a:t>
            </a:r>
            <a:r>
              <a:rPr lang="en-US" i="1" baseline="-25000" dirty="0"/>
              <a:t>e</a:t>
            </a:r>
            <a:r>
              <a:rPr lang="en-US" dirty="0"/>
              <a:t> values than local measurements</a:t>
            </a:r>
          </a:p>
          <a:p>
            <a:r>
              <a:rPr lang="en-US" dirty="0"/>
              <a:t>C</a:t>
            </a:r>
            <a:r>
              <a:rPr lang="en-US" dirty="0" smtClean="0"/>
              <a:t>onvective </a:t>
            </a:r>
            <a:r>
              <a:rPr lang="en-US" dirty="0"/>
              <a:t>transport (blobs) of </a:t>
            </a:r>
            <a:r>
              <a:rPr lang="en-US" i="1" dirty="0"/>
              <a:t>C</a:t>
            </a:r>
            <a:r>
              <a:rPr lang="en-US" i="1" baseline="30000" dirty="0"/>
              <a:t>6+</a:t>
            </a:r>
            <a:r>
              <a:rPr lang="en-US" dirty="0"/>
              <a:t> could explain 'extra' </a:t>
            </a:r>
            <a:r>
              <a:rPr lang="en-US" i="1" dirty="0"/>
              <a:t>C</a:t>
            </a:r>
            <a:r>
              <a:rPr lang="en-US" i="1" baseline="30000" dirty="0"/>
              <a:t>5+</a:t>
            </a:r>
            <a:r>
              <a:rPr lang="en-US" dirty="0" smtClean="0"/>
              <a:t> </a:t>
            </a:r>
            <a:r>
              <a:rPr lang="en-US" dirty="0"/>
              <a:t>emission in SOL</a:t>
            </a:r>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377098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NSTXU </a:t>
            </a:r>
            <a:r>
              <a:rPr lang="en-US" dirty="0" smtClean="0"/>
              <a:t>Viewing Geometry</a:t>
            </a:r>
            <a:endParaRPr lang="en-US" dirty="0"/>
          </a:p>
        </p:txBody>
      </p:sp>
      <p:pic>
        <p:nvPicPr>
          <p:cNvPr id="6" name="Picture 5" descr="IG_NSTX-U_all_sightlines_end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1524000"/>
            <a:ext cx="4723257" cy="4781931"/>
          </a:xfrm>
          <a:prstGeom prst="rect">
            <a:avLst/>
          </a:prstGeom>
        </p:spPr>
      </p:pic>
      <p:sp>
        <p:nvSpPr>
          <p:cNvPr id="2" name="TextBox 1"/>
          <p:cNvSpPr txBox="1"/>
          <p:nvPr/>
        </p:nvSpPr>
        <p:spPr>
          <a:xfrm>
            <a:off x="4267200" y="2362200"/>
            <a:ext cx="1074333" cy="830997"/>
          </a:xfrm>
          <a:prstGeom prst="rect">
            <a:avLst/>
          </a:prstGeom>
          <a:noFill/>
        </p:spPr>
        <p:txBody>
          <a:bodyPr wrap="none" rtlCol="0">
            <a:spAutoFit/>
          </a:bodyPr>
          <a:lstStyle/>
          <a:p>
            <a:r>
              <a:rPr lang="en-US" sz="1600" dirty="0" smtClean="0"/>
              <a:t>CHERS </a:t>
            </a:r>
          </a:p>
          <a:p>
            <a:r>
              <a:rPr lang="en-US" sz="1600" dirty="0" smtClean="0"/>
              <a:t>Active</a:t>
            </a:r>
          </a:p>
          <a:p>
            <a:r>
              <a:rPr lang="en-US" sz="1600" dirty="0" smtClean="0"/>
              <a:t>Sightlines</a:t>
            </a:r>
            <a:endParaRPr lang="en-US" sz="1600" dirty="0"/>
          </a:p>
        </p:txBody>
      </p:sp>
      <p:sp>
        <p:nvSpPr>
          <p:cNvPr id="5" name="TextBox 4"/>
          <p:cNvSpPr txBox="1"/>
          <p:nvPr/>
        </p:nvSpPr>
        <p:spPr>
          <a:xfrm>
            <a:off x="1600200" y="1143000"/>
            <a:ext cx="2057400" cy="584776"/>
          </a:xfrm>
          <a:prstGeom prst="rect">
            <a:avLst/>
          </a:prstGeom>
          <a:noFill/>
        </p:spPr>
        <p:txBody>
          <a:bodyPr wrap="square" rtlCol="0">
            <a:spAutoFit/>
          </a:bodyPr>
          <a:lstStyle/>
          <a:p>
            <a:r>
              <a:rPr lang="en-US" sz="1600" dirty="0" smtClean="0">
                <a:solidFill>
                  <a:srgbClr val="FF0000"/>
                </a:solidFill>
              </a:rPr>
              <a:t>CHERS Background</a:t>
            </a:r>
          </a:p>
          <a:p>
            <a:r>
              <a:rPr lang="en-US" sz="1600" dirty="0" smtClean="0">
                <a:solidFill>
                  <a:srgbClr val="FF0000"/>
                </a:solidFill>
              </a:rPr>
              <a:t>Sightlines</a:t>
            </a:r>
            <a:endParaRPr lang="en-US" sz="1600" dirty="0">
              <a:solidFill>
                <a:srgbClr val="FF0000"/>
              </a:solidFill>
            </a:endParaRPr>
          </a:p>
        </p:txBody>
      </p:sp>
      <p:sp>
        <p:nvSpPr>
          <p:cNvPr id="7" name="TextBox 6"/>
          <p:cNvSpPr txBox="1"/>
          <p:nvPr/>
        </p:nvSpPr>
        <p:spPr>
          <a:xfrm>
            <a:off x="1973667" y="5943600"/>
            <a:ext cx="1074333" cy="584776"/>
          </a:xfrm>
          <a:prstGeom prst="rect">
            <a:avLst/>
          </a:prstGeom>
          <a:noFill/>
        </p:spPr>
        <p:txBody>
          <a:bodyPr wrap="none" rtlCol="0">
            <a:spAutoFit/>
          </a:bodyPr>
          <a:lstStyle/>
          <a:p>
            <a:r>
              <a:rPr lang="en-US" sz="1600" dirty="0" smtClean="0">
                <a:solidFill>
                  <a:srgbClr val="008000"/>
                </a:solidFill>
              </a:rPr>
              <a:t>ENDD</a:t>
            </a:r>
          </a:p>
          <a:p>
            <a:r>
              <a:rPr lang="en-US" sz="1600" dirty="0" smtClean="0">
                <a:solidFill>
                  <a:srgbClr val="008000"/>
                </a:solidFill>
              </a:rPr>
              <a:t>Sightlines</a:t>
            </a:r>
            <a:endParaRPr lang="en-US" sz="1600" dirty="0">
              <a:solidFill>
                <a:srgbClr val="008000"/>
              </a:solidFill>
            </a:endParaRPr>
          </a:p>
        </p:txBody>
      </p:sp>
      <p:sp>
        <p:nvSpPr>
          <p:cNvPr id="4" name="TextBox 3"/>
          <p:cNvSpPr txBox="1"/>
          <p:nvPr/>
        </p:nvSpPr>
        <p:spPr>
          <a:xfrm>
            <a:off x="2566693" y="1905000"/>
            <a:ext cx="633707" cy="369332"/>
          </a:xfrm>
          <a:prstGeom prst="rect">
            <a:avLst/>
          </a:prstGeom>
          <a:noFill/>
        </p:spPr>
        <p:txBody>
          <a:bodyPr wrap="none" rtlCol="0">
            <a:spAutoFit/>
          </a:bodyPr>
          <a:lstStyle/>
          <a:p>
            <a:r>
              <a:rPr lang="en-US" dirty="0" smtClean="0">
                <a:solidFill>
                  <a:srgbClr val="3366FF"/>
                </a:solidFill>
              </a:rPr>
              <a:t>NB1</a:t>
            </a:r>
            <a:endParaRPr lang="en-US" dirty="0">
              <a:solidFill>
                <a:srgbClr val="3366FF"/>
              </a:solidFill>
            </a:endParaRPr>
          </a:p>
        </p:txBody>
      </p:sp>
      <p:sp>
        <p:nvSpPr>
          <p:cNvPr id="8" name="TextBox 7"/>
          <p:cNvSpPr txBox="1"/>
          <p:nvPr/>
        </p:nvSpPr>
        <p:spPr>
          <a:xfrm>
            <a:off x="304800" y="2373868"/>
            <a:ext cx="633707" cy="369332"/>
          </a:xfrm>
          <a:prstGeom prst="rect">
            <a:avLst/>
          </a:prstGeom>
          <a:noFill/>
        </p:spPr>
        <p:txBody>
          <a:bodyPr wrap="none" rtlCol="0">
            <a:spAutoFit/>
          </a:bodyPr>
          <a:lstStyle/>
          <a:p>
            <a:r>
              <a:rPr lang="en-US" dirty="0" smtClean="0">
                <a:solidFill>
                  <a:srgbClr val="FF0000"/>
                </a:solidFill>
              </a:rPr>
              <a:t>NB2</a:t>
            </a:r>
            <a:endParaRPr lang="en-US" dirty="0">
              <a:solidFill>
                <a:srgbClr val="FF0000"/>
              </a:solidFill>
            </a:endParaRPr>
          </a:p>
        </p:txBody>
      </p:sp>
      <p:sp>
        <p:nvSpPr>
          <p:cNvPr id="9" name="TextBox 8"/>
          <p:cNvSpPr txBox="1"/>
          <p:nvPr/>
        </p:nvSpPr>
        <p:spPr>
          <a:xfrm>
            <a:off x="838200" y="5791200"/>
            <a:ext cx="954107" cy="307777"/>
          </a:xfrm>
          <a:prstGeom prst="rect">
            <a:avLst/>
          </a:prstGeom>
          <a:noFill/>
        </p:spPr>
        <p:txBody>
          <a:bodyPr wrap="none" rtlCol="0">
            <a:spAutoFit/>
          </a:bodyPr>
          <a:lstStyle/>
          <a:p>
            <a:r>
              <a:rPr lang="en-US" sz="1400" dirty="0" smtClean="0"/>
              <a:t>NB armor</a:t>
            </a:r>
            <a:endParaRPr lang="en-US" sz="1400" dirty="0"/>
          </a:p>
        </p:txBody>
      </p:sp>
      <p:sp>
        <p:nvSpPr>
          <p:cNvPr id="10" name="TextBox 9"/>
          <p:cNvSpPr txBox="1"/>
          <p:nvPr/>
        </p:nvSpPr>
        <p:spPr>
          <a:xfrm>
            <a:off x="0" y="4038600"/>
            <a:ext cx="680319" cy="307777"/>
          </a:xfrm>
          <a:prstGeom prst="rect">
            <a:avLst/>
          </a:prstGeom>
          <a:noFill/>
        </p:spPr>
        <p:txBody>
          <a:bodyPr wrap="none" rtlCol="0">
            <a:spAutoFit/>
          </a:bodyPr>
          <a:lstStyle/>
          <a:p>
            <a:r>
              <a:rPr lang="en-US" sz="1400" dirty="0" smtClean="0"/>
              <a:t>SFLIP</a:t>
            </a:r>
            <a:endParaRPr lang="en-US" sz="1400" dirty="0"/>
          </a:p>
        </p:txBody>
      </p:sp>
      <p:cxnSp>
        <p:nvCxnSpPr>
          <p:cNvPr id="12" name="Straight Arrow Connector 11"/>
          <p:cNvCxnSpPr/>
          <p:nvPr/>
        </p:nvCxnSpPr>
        <p:spPr>
          <a:xfrm flipV="1">
            <a:off x="1143000" y="5486400"/>
            <a:ext cx="228600" cy="381000"/>
          </a:xfrm>
          <a:prstGeom prst="straightConnector1">
            <a:avLst/>
          </a:prstGeom>
          <a:ln w="12700">
            <a:solidFill>
              <a:schemeClr val="tx1"/>
            </a:solidFill>
            <a:miter lim="800000"/>
            <a:tailEnd type="triangle" w="med" len="lg"/>
          </a:ln>
          <a:effectLst>
            <a:outerShdw blurRad="40000" dist="200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idx="1"/>
          </p:nvPr>
        </p:nvSpPr>
        <p:spPr>
          <a:xfrm>
            <a:off x="5105400" y="1066800"/>
            <a:ext cx="3962400" cy="5410200"/>
          </a:xfrm>
        </p:spPr>
        <p:txBody>
          <a:bodyPr>
            <a:normAutofit fontScale="85000" lnSpcReduction="20000"/>
          </a:bodyPr>
          <a:lstStyle/>
          <a:p>
            <a:r>
              <a:rPr lang="en-US" sz="2200" dirty="0" smtClean="0"/>
              <a:t>CHERS Active </a:t>
            </a:r>
            <a:r>
              <a:rPr lang="en-US" sz="2200" dirty="0" smtClean="0"/>
              <a:t>views</a:t>
            </a:r>
          </a:p>
          <a:p>
            <a:pPr lvl="1"/>
            <a:r>
              <a:rPr lang="en-US" sz="1800" dirty="0" smtClean="0"/>
              <a:t>Charge exchange recombination spectroscopy measuring T</a:t>
            </a:r>
            <a:r>
              <a:rPr lang="en-US" sz="1800" baseline="-25000" dirty="0" smtClean="0"/>
              <a:t>i</a:t>
            </a:r>
            <a:r>
              <a:rPr lang="en-US" sz="1800" dirty="0" smtClean="0"/>
              <a:t>, N</a:t>
            </a:r>
            <a:r>
              <a:rPr lang="en-US" sz="1800" baseline="-25000" dirty="0" smtClean="0"/>
              <a:t>C</a:t>
            </a:r>
            <a:r>
              <a:rPr lang="en-US" sz="1800" dirty="0" smtClean="0"/>
              <a:t>, </a:t>
            </a:r>
            <a:r>
              <a:rPr lang="en-US" sz="1800" dirty="0" err="1" smtClean="0"/>
              <a:t>V</a:t>
            </a:r>
            <a:r>
              <a:rPr lang="en-US" sz="1800" baseline="-25000" dirty="0" err="1" smtClean="0">
                <a:latin typeface="Symbol" charset="2"/>
                <a:cs typeface="Symbol" charset="2"/>
              </a:rPr>
              <a:t>f</a:t>
            </a:r>
            <a:endParaRPr lang="en-US" sz="1800" baseline="-25000" dirty="0" smtClean="0">
              <a:latin typeface="Symbol" charset="2"/>
              <a:cs typeface="Symbol" charset="2"/>
            </a:endParaRPr>
          </a:p>
          <a:p>
            <a:pPr lvl="1"/>
            <a:r>
              <a:rPr lang="en-US" sz="1900" dirty="0" smtClean="0"/>
              <a:t>Optimized views across NB1</a:t>
            </a:r>
          </a:p>
          <a:p>
            <a:pPr lvl="1"/>
            <a:r>
              <a:rPr lang="en-US" sz="1900" dirty="0" smtClean="0"/>
              <a:t>Views CX emission and background emission for C</a:t>
            </a:r>
            <a:r>
              <a:rPr lang="en-US" sz="1900" baseline="30000" dirty="0" smtClean="0"/>
              <a:t>5</a:t>
            </a:r>
            <a:r>
              <a:rPr lang="en-US" sz="1900" baseline="30000" dirty="0" smtClean="0"/>
              <a:t>+</a:t>
            </a:r>
            <a:endParaRPr lang="en-US" sz="1900" baseline="30000" dirty="0" smtClean="0"/>
          </a:p>
          <a:p>
            <a:r>
              <a:rPr lang="en-US" sz="2200" dirty="0" smtClean="0">
                <a:solidFill>
                  <a:srgbClr val="FF0000"/>
                </a:solidFill>
              </a:rPr>
              <a:t>CHERS Background views</a:t>
            </a:r>
          </a:p>
          <a:p>
            <a:pPr lvl="1"/>
            <a:r>
              <a:rPr lang="en-US" sz="1900" dirty="0" smtClean="0"/>
              <a:t>View parallel to NB1</a:t>
            </a:r>
          </a:p>
          <a:p>
            <a:pPr lvl="1"/>
            <a:r>
              <a:rPr lang="en-US" sz="1900" dirty="0" smtClean="0"/>
              <a:t>View </a:t>
            </a:r>
            <a:r>
              <a:rPr lang="en-US" sz="1900" i="1" dirty="0" smtClean="0"/>
              <a:t>only</a:t>
            </a:r>
            <a:r>
              <a:rPr lang="en-US" sz="1900" dirty="0" smtClean="0"/>
              <a:t> </a:t>
            </a:r>
            <a:r>
              <a:rPr lang="en-US" sz="1900" dirty="0"/>
              <a:t>C</a:t>
            </a:r>
            <a:r>
              <a:rPr lang="en-US" sz="1900" baseline="30000" dirty="0"/>
              <a:t>5+</a:t>
            </a:r>
            <a:r>
              <a:rPr lang="en-US" sz="1900" dirty="0" smtClean="0"/>
              <a:t>background emission </a:t>
            </a:r>
          </a:p>
          <a:p>
            <a:pPr lvl="1"/>
            <a:r>
              <a:rPr lang="en-US" sz="1900" dirty="0" smtClean="0"/>
              <a:t>Background measurement </a:t>
            </a:r>
            <a:r>
              <a:rPr lang="en-US" sz="1900" i="1" dirty="0" smtClean="0"/>
              <a:t>simultaneous</a:t>
            </a:r>
            <a:r>
              <a:rPr lang="en-US" sz="1900" dirty="0" smtClean="0"/>
              <a:t> with active </a:t>
            </a:r>
            <a:r>
              <a:rPr lang="en-US" sz="1900" dirty="0" smtClean="0"/>
              <a:t>measurement</a:t>
            </a:r>
            <a:endParaRPr lang="en-US" sz="1900" dirty="0" smtClean="0"/>
          </a:p>
          <a:p>
            <a:r>
              <a:rPr lang="en-US" sz="2200" dirty="0" smtClean="0">
                <a:solidFill>
                  <a:srgbClr val="008000"/>
                </a:solidFill>
              </a:rPr>
              <a:t>ENDD</a:t>
            </a:r>
            <a:r>
              <a:rPr lang="en-US" sz="2200" dirty="0" smtClean="0"/>
              <a:t> </a:t>
            </a:r>
          </a:p>
          <a:p>
            <a:pPr lvl="1"/>
            <a:r>
              <a:rPr lang="en-US" sz="1900" dirty="0" smtClean="0"/>
              <a:t>Edge Neutral Density </a:t>
            </a:r>
            <a:r>
              <a:rPr lang="en-US" sz="1900" dirty="0" smtClean="0"/>
              <a:t>Diagnostic </a:t>
            </a:r>
            <a:r>
              <a:rPr lang="en-US" sz="1900" dirty="0" smtClean="0"/>
              <a:t>sightlines below </a:t>
            </a:r>
            <a:r>
              <a:rPr lang="en-US" sz="1900" dirty="0" err="1" smtClean="0"/>
              <a:t>midplane</a:t>
            </a:r>
            <a:r>
              <a:rPr lang="en-US" sz="1900" dirty="0" smtClean="0"/>
              <a:t> viewing </a:t>
            </a:r>
            <a:r>
              <a:rPr lang="en-US" sz="1900" dirty="0" smtClean="0"/>
              <a:t>upward</a:t>
            </a:r>
            <a:endParaRPr lang="en-US" sz="1900" dirty="0" smtClean="0"/>
          </a:p>
          <a:p>
            <a:r>
              <a:rPr lang="en-US" sz="2300" dirty="0" smtClean="0"/>
              <a:t>Second neutral beam (NB2) compromises CHERS Background views</a:t>
            </a:r>
          </a:p>
          <a:p>
            <a:pPr lvl="1"/>
            <a:r>
              <a:rPr lang="en-US" sz="1900" dirty="0"/>
              <a:t>Bright CX emission contaminates background </a:t>
            </a:r>
            <a:r>
              <a:rPr lang="en-US" sz="1900" dirty="0" smtClean="0"/>
              <a:t>views</a:t>
            </a:r>
            <a:endParaRPr lang="en-US" sz="1900" dirty="0" smtClean="0"/>
          </a:p>
          <a:p>
            <a:pPr lvl="1"/>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46621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NSTXU </a:t>
            </a:r>
            <a:r>
              <a:rPr lang="en-US" dirty="0" smtClean="0"/>
              <a:t>Viewing Geometry</a:t>
            </a:r>
            <a:endParaRPr lang="en-US" dirty="0"/>
          </a:p>
        </p:txBody>
      </p:sp>
      <p:sp>
        <p:nvSpPr>
          <p:cNvPr id="5" name="TextBox 4"/>
          <p:cNvSpPr txBox="1"/>
          <p:nvPr/>
        </p:nvSpPr>
        <p:spPr>
          <a:xfrm>
            <a:off x="3962400" y="3048000"/>
            <a:ext cx="1371600" cy="830997"/>
          </a:xfrm>
          <a:prstGeom prst="rect">
            <a:avLst/>
          </a:prstGeom>
          <a:noFill/>
        </p:spPr>
        <p:txBody>
          <a:bodyPr wrap="square" rtlCol="0">
            <a:spAutoFit/>
          </a:bodyPr>
          <a:lstStyle/>
          <a:p>
            <a:r>
              <a:rPr lang="en-US" sz="1600" dirty="0" smtClean="0">
                <a:solidFill>
                  <a:srgbClr val="FF0000"/>
                </a:solidFill>
              </a:rPr>
              <a:t>CHERS Background</a:t>
            </a:r>
          </a:p>
          <a:p>
            <a:r>
              <a:rPr lang="en-US" sz="1600" dirty="0" smtClean="0">
                <a:solidFill>
                  <a:srgbClr val="FF0000"/>
                </a:solidFill>
              </a:rPr>
              <a:t>Sightlines</a:t>
            </a:r>
            <a:endParaRPr lang="en-US" sz="1600" dirty="0">
              <a:solidFill>
                <a:srgbClr val="FF0000"/>
              </a:solidFill>
            </a:endParaRPr>
          </a:p>
        </p:txBody>
      </p:sp>
      <p:sp>
        <p:nvSpPr>
          <p:cNvPr id="7" name="TextBox 6"/>
          <p:cNvSpPr txBox="1"/>
          <p:nvPr/>
        </p:nvSpPr>
        <p:spPr>
          <a:xfrm>
            <a:off x="4038600" y="3886200"/>
            <a:ext cx="1074333" cy="584776"/>
          </a:xfrm>
          <a:prstGeom prst="rect">
            <a:avLst/>
          </a:prstGeom>
          <a:noFill/>
        </p:spPr>
        <p:txBody>
          <a:bodyPr wrap="none" rtlCol="0">
            <a:spAutoFit/>
          </a:bodyPr>
          <a:lstStyle/>
          <a:p>
            <a:r>
              <a:rPr lang="en-US" sz="1600" dirty="0" smtClean="0">
                <a:solidFill>
                  <a:srgbClr val="008000"/>
                </a:solidFill>
              </a:rPr>
              <a:t>ENDD</a:t>
            </a:r>
          </a:p>
          <a:p>
            <a:r>
              <a:rPr lang="en-US" sz="1600" dirty="0" smtClean="0">
                <a:solidFill>
                  <a:srgbClr val="008000"/>
                </a:solidFill>
              </a:rPr>
              <a:t>Sightlines</a:t>
            </a:r>
            <a:endParaRPr lang="en-US" sz="1600" dirty="0">
              <a:solidFill>
                <a:srgbClr val="008000"/>
              </a:solidFill>
            </a:endParaRPr>
          </a:p>
        </p:txBody>
      </p:sp>
      <p:sp>
        <p:nvSpPr>
          <p:cNvPr id="19" name="Content Placeholder 2"/>
          <p:cNvSpPr>
            <a:spLocks noGrp="1"/>
          </p:cNvSpPr>
          <p:nvPr>
            <p:ph idx="1"/>
          </p:nvPr>
        </p:nvSpPr>
        <p:spPr>
          <a:xfrm>
            <a:off x="5105400" y="1066800"/>
            <a:ext cx="3962400" cy="5410200"/>
          </a:xfrm>
        </p:spPr>
        <p:txBody>
          <a:bodyPr>
            <a:normAutofit lnSpcReduction="10000"/>
          </a:bodyPr>
          <a:lstStyle/>
          <a:p>
            <a:r>
              <a:rPr lang="en-US" sz="2200" dirty="0" smtClean="0">
                <a:solidFill>
                  <a:srgbClr val="FF0000"/>
                </a:solidFill>
              </a:rPr>
              <a:t>CHERS Background views</a:t>
            </a:r>
          </a:p>
          <a:p>
            <a:pPr lvl="1"/>
            <a:r>
              <a:rPr lang="en-US" sz="1900" dirty="0" smtClean="0"/>
              <a:t>On </a:t>
            </a:r>
            <a:r>
              <a:rPr lang="en-US" sz="1900" dirty="0" err="1" smtClean="0"/>
              <a:t>midplane</a:t>
            </a:r>
            <a:endParaRPr lang="en-US" sz="1900" dirty="0" smtClean="0"/>
          </a:p>
          <a:p>
            <a:pPr lvl="1"/>
            <a:r>
              <a:rPr lang="en-US" sz="1900" dirty="0" smtClean="0"/>
              <a:t>CHERS exposure 10 </a:t>
            </a:r>
            <a:r>
              <a:rPr lang="en-US" sz="1900" dirty="0" err="1" smtClean="0"/>
              <a:t>ms</a:t>
            </a:r>
            <a:endParaRPr lang="en-US" sz="1900" dirty="0" smtClean="0"/>
          </a:p>
          <a:p>
            <a:pPr lvl="1"/>
            <a:r>
              <a:rPr lang="en-US" sz="1900" dirty="0" smtClean="0"/>
              <a:t>37 fibers in background view</a:t>
            </a:r>
            <a:endParaRPr lang="en-US" sz="1900" dirty="0" smtClean="0"/>
          </a:p>
          <a:p>
            <a:pPr marL="228600" lvl="1" indent="0">
              <a:buNone/>
            </a:pPr>
            <a:endParaRPr lang="en-US" sz="1900" dirty="0"/>
          </a:p>
          <a:p>
            <a:pPr marL="228600" lvl="1" indent="0">
              <a:buNone/>
            </a:pPr>
            <a:endParaRPr lang="en-US" sz="1900" dirty="0"/>
          </a:p>
          <a:p>
            <a:pPr marL="228600" lvl="1" indent="0">
              <a:buNone/>
            </a:pPr>
            <a:endParaRPr lang="en-US" sz="1900" dirty="0"/>
          </a:p>
          <a:p>
            <a:pPr marL="228600" lvl="1" indent="0">
              <a:buNone/>
            </a:pPr>
            <a:endParaRPr lang="en-US" sz="1900" dirty="0" smtClean="0"/>
          </a:p>
          <a:p>
            <a:r>
              <a:rPr lang="en-US" sz="2200" dirty="0" smtClean="0">
                <a:solidFill>
                  <a:srgbClr val="008000"/>
                </a:solidFill>
              </a:rPr>
              <a:t>ENDD</a:t>
            </a:r>
            <a:r>
              <a:rPr lang="en-US" sz="2200" dirty="0" smtClean="0"/>
              <a:t> </a:t>
            </a:r>
          </a:p>
          <a:p>
            <a:pPr lvl="1"/>
            <a:r>
              <a:rPr lang="en-US" sz="1900" dirty="0" smtClean="0"/>
              <a:t>Edge Neutral Density Diagnostic sightlines below </a:t>
            </a:r>
            <a:r>
              <a:rPr lang="en-US" sz="1900" dirty="0" err="1" smtClean="0"/>
              <a:t>midplane</a:t>
            </a:r>
            <a:r>
              <a:rPr lang="en-US" sz="1900" dirty="0" smtClean="0"/>
              <a:t> viewing </a:t>
            </a:r>
            <a:r>
              <a:rPr lang="en-US" sz="1900" dirty="0" smtClean="0"/>
              <a:t>upward</a:t>
            </a:r>
          </a:p>
          <a:p>
            <a:pPr lvl="1"/>
            <a:r>
              <a:rPr lang="en-US" sz="1900" dirty="0" smtClean="0"/>
              <a:t>ENDD exposure 3.7 </a:t>
            </a:r>
            <a:r>
              <a:rPr lang="en-US" sz="1900" dirty="0" err="1" smtClean="0"/>
              <a:t>ms</a:t>
            </a:r>
            <a:endParaRPr lang="en-US" sz="1900" dirty="0" smtClean="0"/>
          </a:p>
          <a:p>
            <a:pPr lvl="1"/>
            <a:r>
              <a:rPr lang="en-US" sz="1900" dirty="0" smtClean="0"/>
              <a:t>Camera with D</a:t>
            </a:r>
            <a:r>
              <a:rPr lang="en-US" sz="1900" baseline="-25000" dirty="0" smtClean="0">
                <a:latin typeface="Symbol" charset="2"/>
                <a:cs typeface="Symbol" charset="2"/>
              </a:rPr>
              <a:t>a</a:t>
            </a:r>
            <a:r>
              <a:rPr lang="en-US" sz="1900" dirty="0" smtClean="0"/>
              <a:t> filter</a:t>
            </a:r>
          </a:p>
          <a:p>
            <a:pPr lvl="1"/>
            <a:r>
              <a:rPr lang="en-US" sz="1900" dirty="0" smtClean="0"/>
              <a:t>Subset of 127 x 128 pixels used</a:t>
            </a:r>
            <a:endParaRPr lang="en-US" sz="1900" dirty="0" smtClean="0"/>
          </a:p>
          <a:p>
            <a:pPr marL="228600" lvl="1" indent="0">
              <a:buNone/>
            </a:pPr>
            <a:endParaRPr lang="en-US" sz="1900" dirty="0" smtClean="0"/>
          </a:p>
          <a:p>
            <a:pPr lvl="1"/>
            <a:endParaRPr lang="en-US" dirty="0" smtClean="0"/>
          </a:p>
          <a:p>
            <a:pPr lvl="1"/>
            <a:endParaRPr lang="en-US" dirty="0" smtClean="0"/>
          </a:p>
          <a:p>
            <a:pPr marL="0" indent="0">
              <a:buNone/>
            </a:pPr>
            <a:endParaRPr lang="en-US" dirty="0"/>
          </a:p>
        </p:txBody>
      </p:sp>
      <p:pic>
        <p:nvPicPr>
          <p:cNvPr id="2" name="Picture 1" descr="aps17_fig_204202_ENDD_CHERS_tangenc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 y="990600"/>
            <a:ext cx="4079869" cy="5562600"/>
          </a:xfrm>
          <a:prstGeom prst="rect">
            <a:avLst/>
          </a:prstGeom>
        </p:spPr>
      </p:pic>
    </p:spTree>
    <p:extLst>
      <p:ext uri="{BB962C8B-B14F-4D97-AF65-F5344CB8AC3E}">
        <p14:creationId xmlns:p14="http://schemas.microsoft.com/office/powerpoint/2010/main" val="43092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NSTX-U L-mode plasma</a:t>
            </a:r>
            <a:endParaRPr lang="en-US" dirty="0"/>
          </a:p>
        </p:txBody>
      </p:sp>
      <p:pic>
        <p:nvPicPr>
          <p:cNvPr id="5" name="Picture 4" descr="204202_665_Ti9.png"/>
          <p:cNvPicPr>
            <a:picLocks noChangeAspect="1"/>
          </p:cNvPicPr>
          <p:nvPr/>
        </p:nvPicPr>
        <p:blipFill rotWithShape="1">
          <a:blip r:embed="rId2" cstate="print">
            <a:extLst>
              <a:ext uri="{28A0092B-C50C-407E-A947-70E740481C1C}">
                <a14:useLocalDpi xmlns:a14="http://schemas.microsoft.com/office/drawing/2010/main" val="0"/>
              </a:ext>
            </a:extLst>
          </a:blip>
          <a:srcRect t="-1" b="51313"/>
          <a:stretch/>
        </p:blipFill>
        <p:spPr>
          <a:xfrm>
            <a:off x="0" y="4038600"/>
            <a:ext cx="6477000" cy="2514600"/>
          </a:xfrm>
          <a:prstGeom prst="rect">
            <a:avLst/>
          </a:prstGeom>
        </p:spPr>
      </p:pic>
      <p:sp>
        <p:nvSpPr>
          <p:cNvPr id="8" name="Content Placeholder 3"/>
          <p:cNvSpPr>
            <a:spLocks noGrp="1"/>
          </p:cNvSpPr>
          <p:nvPr>
            <p:ph idx="4294967295"/>
          </p:nvPr>
        </p:nvSpPr>
        <p:spPr>
          <a:xfrm>
            <a:off x="4038600" y="1066800"/>
            <a:ext cx="5029200" cy="2895600"/>
          </a:xfrm>
          <a:prstGeom prst="rect">
            <a:avLst/>
          </a:prstGeom>
        </p:spPr>
        <p:txBody>
          <a:bodyPr/>
          <a:lstStyle/>
          <a:p>
            <a:pPr eaLnBrk="1" hangingPunct="1"/>
            <a:r>
              <a:rPr lang="en-US" altLang="en-US" dirty="0" smtClean="0">
                <a:latin typeface="Arial" charset="0"/>
                <a:cs typeface="Arial" charset="0"/>
              </a:rPr>
              <a:t>L-mode plasma</a:t>
            </a:r>
          </a:p>
          <a:p>
            <a:pPr eaLnBrk="1" hangingPunct="1"/>
            <a:r>
              <a:rPr lang="en-US" altLang="en-US" dirty="0" smtClean="0">
                <a:latin typeface="Arial" charset="0"/>
                <a:cs typeface="Arial" charset="0"/>
              </a:rPr>
              <a:t>Brief H-mode 690-700 </a:t>
            </a:r>
            <a:r>
              <a:rPr lang="en-US" altLang="en-US" dirty="0" err="1" smtClean="0">
                <a:latin typeface="Arial" charset="0"/>
                <a:cs typeface="Arial" charset="0"/>
              </a:rPr>
              <a:t>ms</a:t>
            </a:r>
            <a:endParaRPr lang="en-US" altLang="en-US" dirty="0" smtClean="0">
              <a:latin typeface="Arial" charset="0"/>
              <a:cs typeface="Arial" charset="0"/>
            </a:endParaRPr>
          </a:p>
          <a:p>
            <a:pPr eaLnBrk="1" hangingPunct="1"/>
            <a:r>
              <a:rPr lang="en-US" altLang="en-US" dirty="0" err="1" smtClean="0">
                <a:latin typeface="Arial" charset="0"/>
                <a:cs typeface="Arial" charset="0"/>
              </a:rPr>
              <a:t>I</a:t>
            </a:r>
            <a:r>
              <a:rPr lang="en-US" altLang="en-US" baseline="-25000" dirty="0" err="1" smtClean="0">
                <a:latin typeface="Arial" charset="0"/>
                <a:cs typeface="Arial" charset="0"/>
              </a:rPr>
              <a:t>p</a:t>
            </a:r>
            <a:r>
              <a:rPr lang="en-US" altLang="en-US" dirty="0" smtClean="0">
                <a:latin typeface="Arial" charset="0"/>
                <a:cs typeface="Arial" charset="0"/>
              </a:rPr>
              <a:t>= 700 kA</a:t>
            </a:r>
            <a:endParaRPr lang="en-US" altLang="en-US" dirty="0" smtClean="0">
              <a:latin typeface="Arial" charset="0"/>
              <a:cs typeface="Arial" charset="0"/>
            </a:endParaRPr>
          </a:p>
        </p:txBody>
      </p:sp>
      <p:grpSp>
        <p:nvGrpSpPr>
          <p:cNvPr id="17" name="Group 16"/>
          <p:cNvGrpSpPr/>
          <p:nvPr/>
        </p:nvGrpSpPr>
        <p:grpSpPr>
          <a:xfrm>
            <a:off x="76200" y="1066800"/>
            <a:ext cx="3702785" cy="3048000"/>
            <a:chOff x="76200" y="990600"/>
            <a:chExt cx="3702785" cy="3048000"/>
          </a:xfrm>
        </p:grpSpPr>
        <p:pic>
          <p:nvPicPr>
            <p:cNvPr id="4" name="Picture 3" descr="204202_pts_summa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90600"/>
              <a:ext cx="3702785" cy="3048000"/>
            </a:xfrm>
            <a:prstGeom prst="rect">
              <a:avLst/>
            </a:prstGeom>
          </p:spPr>
        </p:pic>
        <p:sp>
          <p:nvSpPr>
            <p:cNvPr id="6" name="Rectangle 5"/>
            <p:cNvSpPr/>
            <p:nvPr/>
          </p:nvSpPr>
          <p:spPr>
            <a:xfrm>
              <a:off x="2794000" y="1206500"/>
              <a:ext cx="53975" cy="2476500"/>
            </a:xfrm>
            <a:prstGeom prst="rect">
              <a:avLst/>
            </a:prstGeom>
            <a:solidFill>
              <a:srgbClr val="FF6600">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76400" y="2057400"/>
              <a:ext cx="453970" cy="307777"/>
            </a:xfrm>
            <a:prstGeom prst="rect">
              <a:avLst/>
            </a:prstGeom>
            <a:noFill/>
          </p:spPr>
          <p:txBody>
            <a:bodyPr wrap="none" rtlCol="0">
              <a:spAutoFit/>
            </a:bodyPr>
            <a:lstStyle/>
            <a:p>
              <a:r>
                <a:rPr lang="en-US" sz="1400" dirty="0" err="1"/>
                <a:t>n</a:t>
              </a:r>
              <a:r>
                <a:rPr lang="en-US" sz="1400" baseline="-25000" dirty="0" err="1" smtClean="0"/>
                <a:t>e</a:t>
              </a:r>
              <a:r>
                <a:rPr lang="en-US" sz="1400" dirty="0" err="1" smtClean="0"/>
                <a:t>L</a:t>
              </a:r>
              <a:endParaRPr lang="en-US" sz="1400" dirty="0"/>
            </a:p>
          </p:txBody>
        </p:sp>
        <p:sp>
          <p:nvSpPr>
            <p:cNvPr id="10" name="TextBox 9"/>
            <p:cNvSpPr txBox="1"/>
            <p:nvPr/>
          </p:nvSpPr>
          <p:spPr>
            <a:xfrm>
              <a:off x="2057400" y="1371600"/>
              <a:ext cx="427466" cy="307777"/>
            </a:xfrm>
            <a:prstGeom prst="rect">
              <a:avLst/>
            </a:prstGeom>
            <a:noFill/>
          </p:spPr>
          <p:txBody>
            <a:bodyPr wrap="none" rtlCol="0">
              <a:spAutoFit/>
            </a:bodyPr>
            <a:lstStyle/>
            <a:p>
              <a:r>
                <a:rPr lang="en-US" sz="1400" dirty="0" smtClean="0">
                  <a:solidFill>
                    <a:srgbClr val="FF0000"/>
                  </a:solidFill>
                </a:rPr>
                <a:t>T</a:t>
              </a:r>
              <a:r>
                <a:rPr lang="en-US" sz="1400" baseline="-25000" dirty="0" smtClean="0">
                  <a:solidFill>
                    <a:srgbClr val="FF0000"/>
                  </a:solidFill>
                </a:rPr>
                <a:t>e0</a:t>
              </a:r>
              <a:endParaRPr lang="en-US" sz="1400" dirty="0">
                <a:solidFill>
                  <a:srgbClr val="FF0000"/>
                </a:solidFill>
              </a:endParaRPr>
            </a:p>
          </p:txBody>
        </p:sp>
        <p:sp>
          <p:nvSpPr>
            <p:cNvPr id="11" name="TextBox 10"/>
            <p:cNvSpPr txBox="1"/>
            <p:nvPr/>
          </p:nvSpPr>
          <p:spPr>
            <a:xfrm>
              <a:off x="2286000" y="2455110"/>
              <a:ext cx="301113" cy="307777"/>
            </a:xfrm>
            <a:prstGeom prst="rect">
              <a:avLst/>
            </a:prstGeom>
            <a:noFill/>
          </p:spPr>
          <p:txBody>
            <a:bodyPr wrap="none" rtlCol="0">
              <a:spAutoFit/>
            </a:bodyPr>
            <a:lstStyle/>
            <a:p>
              <a:r>
                <a:rPr lang="en-US" sz="1400" dirty="0" err="1" smtClean="0">
                  <a:solidFill>
                    <a:srgbClr val="3366FF"/>
                  </a:solidFill>
                </a:rPr>
                <a:t>I</a:t>
              </a:r>
              <a:r>
                <a:rPr lang="en-US" sz="1400" baseline="-25000" dirty="0" err="1">
                  <a:solidFill>
                    <a:srgbClr val="3366FF"/>
                  </a:solidFill>
                </a:rPr>
                <a:t>p</a:t>
              </a:r>
              <a:endParaRPr lang="en-US" sz="1400" dirty="0">
                <a:solidFill>
                  <a:srgbClr val="3366FF"/>
                </a:solidFill>
              </a:endParaRPr>
            </a:p>
          </p:txBody>
        </p:sp>
        <p:sp>
          <p:nvSpPr>
            <p:cNvPr id="13" name="TextBox 12"/>
            <p:cNvSpPr txBox="1"/>
            <p:nvPr/>
          </p:nvSpPr>
          <p:spPr>
            <a:xfrm>
              <a:off x="2209800" y="2878890"/>
              <a:ext cx="470685" cy="307777"/>
            </a:xfrm>
            <a:prstGeom prst="rect">
              <a:avLst/>
            </a:prstGeom>
            <a:noFill/>
          </p:spPr>
          <p:txBody>
            <a:bodyPr wrap="none" rtlCol="0">
              <a:spAutoFit/>
            </a:bodyPr>
            <a:lstStyle/>
            <a:p>
              <a:r>
                <a:rPr lang="en-US" sz="1400" dirty="0" smtClean="0">
                  <a:solidFill>
                    <a:srgbClr val="0A6AFF"/>
                  </a:solidFill>
                </a:rPr>
                <a:t>P</a:t>
              </a:r>
              <a:r>
                <a:rPr lang="en-US" sz="1400" baseline="-25000" dirty="0" smtClean="0">
                  <a:solidFill>
                    <a:srgbClr val="0A6AFF"/>
                  </a:solidFill>
                </a:rPr>
                <a:t>NB</a:t>
              </a:r>
              <a:endParaRPr lang="en-US" sz="1400" dirty="0">
                <a:solidFill>
                  <a:srgbClr val="0A6AFF"/>
                </a:solidFill>
              </a:endParaRPr>
            </a:p>
          </p:txBody>
        </p:sp>
        <p:sp>
          <p:nvSpPr>
            <p:cNvPr id="14" name="TextBox 13"/>
            <p:cNvSpPr txBox="1"/>
            <p:nvPr/>
          </p:nvSpPr>
          <p:spPr>
            <a:xfrm>
              <a:off x="2277171" y="3352800"/>
              <a:ext cx="389829" cy="307777"/>
            </a:xfrm>
            <a:prstGeom prst="rect">
              <a:avLst/>
            </a:prstGeom>
            <a:noFill/>
          </p:spPr>
          <p:txBody>
            <a:bodyPr wrap="none" rtlCol="0">
              <a:spAutoFit/>
            </a:bodyPr>
            <a:lstStyle/>
            <a:p>
              <a:r>
                <a:rPr lang="en-US" sz="1400" dirty="0" smtClean="0">
                  <a:solidFill>
                    <a:srgbClr val="FC00F3"/>
                  </a:solidFill>
                </a:rPr>
                <a:t>D</a:t>
              </a:r>
              <a:r>
                <a:rPr lang="en-US" sz="1400" baseline="-25000" dirty="0" smtClean="0">
                  <a:solidFill>
                    <a:srgbClr val="FC00F3"/>
                  </a:solidFill>
                  <a:latin typeface="Symbol" charset="2"/>
                  <a:cs typeface="Symbol" charset="2"/>
                </a:rPr>
                <a:t>a</a:t>
              </a:r>
              <a:endParaRPr lang="en-US" sz="1400" dirty="0">
                <a:solidFill>
                  <a:srgbClr val="FC00F3"/>
                </a:solidFill>
                <a:latin typeface="Symbol" charset="2"/>
                <a:cs typeface="Symbol" charset="2"/>
              </a:endParaRPr>
            </a:p>
          </p:txBody>
        </p:sp>
      </p:grpSp>
      <p:sp>
        <p:nvSpPr>
          <p:cNvPr id="15" name="TextBox 14"/>
          <p:cNvSpPr txBox="1"/>
          <p:nvPr/>
        </p:nvSpPr>
        <p:spPr>
          <a:xfrm>
            <a:off x="2681988" y="914400"/>
            <a:ext cx="823212" cy="307777"/>
          </a:xfrm>
          <a:prstGeom prst="rect">
            <a:avLst/>
          </a:prstGeom>
          <a:noFill/>
        </p:spPr>
        <p:txBody>
          <a:bodyPr wrap="none" rtlCol="0">
            <a:spAutoFit/>
          </a:bodyPr>
          <a:lstStyle/>
          <a:p>
            <a:r>
              <a:rPr lang="en-US" sz="1400" dirty="0" smtClean="0">
                <a:solidFill>
                  <a:srgbClr val="FF6600"/>
                </a:solidFill>
              </a:rPr>
              <a:t>H-mode</a:t>
            </a:r>
            <a:endParaRPr lang="en-US" sz="1400" dirty="0">
              <a:solidFill>
                <a:srgbClr val="FF6600"/>
              </a:solidFill>
            </a:endParaRPr>
          </a:p>
        </p:txBody>
      </p:sp>
      <p:cxnSp>
        <p:nvCxnSpPr>
          <p:cNvPr id="19" name="Straight Arrow Connector 18"/>
          <p:cNvCxnSpPr/>
          <p:nvPr/>
        </p:nvCxnSpPr>
        <p:spPr>
          <a:xfrm flipH="1">
            <a:off x="2834388" y="1147410"/>
            <a:ext cx="167891" cy="300390"/>
          </a:xfrm>
          <a:prstGeom prst="straightConnector1">
            <a:avLst/>
          </a:prstGeom>
          <a:ln w="12700">
            <a:solidFill>
              <a:srgbClr val="FF6600"/>
            </a:solidFill>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119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Measured profiles of temperature and density are interpolated or extrapolated onto common fine grid</a:t>
            </a:r>
            <a:endParaRPr lang="en-US" dirty="0"/>
          </a:p>
        </p:txBody>
      </p:sp>
      <p:pic>
        <p:nvPicPr>
          <p:cNvPr id="5" name="Picture 4" descr="204202_665ms_Nc_Ti_interpo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5400"/>
            <a:ext cx="4204345" cy="5181600"/>
          </a:xfrm>
          <a:prstGeom prst="rect">
            <a:avLst/>
          </a:prstGeom>
        </p:spPr>
      </p:pic>
      <p:pic>
        <p:nvPicPr>
          <p:cNvPr id="6" name="Picture 5" descr="204202_665ms_Te_Ne_Em_Rate_Dalph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1963" y="1219200"/>
            <a:ext cx="4583437" cy="5334000"/>
          </a:xfrm>
          <a:prstGeom prst="rect">
            <a:avLst/>
          </a:prstGeom>
        </p:spPr>
      </p:pic>
    </p:spTree>
    <p:extLst>
      <p:ext uri="{BB962C8B-B14F-4D97-AF65-F5344CB8AC3E}">
        <p14:creationId xmlns:p14="http://schemas.microsoft.com/office/powerpoint/2010/main" val="50923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Three Processes Contribute to</a:t>
            </a:r>
            <a:br>
              <a:rPr lang="en-US" sz="3600" dirty="0" smtClean="0"/>
            </a:br>
            <a:r>
              <a:rPr lang="en-US" sz="3600" dirty="0" smtClean="0"/>
              <a:t> C</a:t>
            </a:r>
            <a:r>
              <a:rPr lang="en-US" sz="3600" baseline="30000" dirty="0" smtClean="0"/>
              <a:t>5+</a:t>
            </a:r>
            <a:r>
              <a:rPr lang="en-US" sz="3600" dirty="0" smtClean="0"/>
              <a:t> passive emission</a:t>
            </a:r>
            <a:endParaRPr lang="en-US" sz="3600" dirty="0"/>
          </a:p>
        </p:txBody>
      </p:sp>
      <p:sp>
        <p:nvSpPr>
          <p:cNvPr id="4" name="Content Placeholder 2"/>
          <p:cNvSpPr>
            <a:spLocks noGrp="1"/>
          </p:cNvSpPr>
          <p:nvPr>
            <p:ph idx="1"/>
          </p:nvPr>
        </p:nvSpPr>
        <p:spPr>
          <a:xfrm>
            <a:off x="762000" y="2667000"/>
            <a:ext cx="8001000" cy="3733800"/>
          </a:xfrm>
        </p:spPr>
        <p:txBody>
          <a:bodyPr/>
          <a:lstStyle/>
          <a:p>
            <a:pPr>
              <a:buFontTx/>
              <a:buNone/>
            </a:pPr>
            <a:r>
              <a:rPr lang="en-US" sz="1800" b="1" i="1" dirty="0">
                <a:latin typeface="Times New Roman" charset="0"/>
                <a:ea typeface="ＭＳ Ｐゴシック" charset="0"/>
                <a:cs typeface="Times New Roman" charset="0"/>
              </a:rPr>
              <a:t>UNKNOWN:</a:t>
            </a:r>
          </a:p>
          <a:p>
            <a:pPr lvl="1">
              <a:buFontTx/>
              <a:buNone/>
            </a:pPr>
            <a:r>
              <a:rPr lang="en-US" sz="1800" i="1" dirty="0">
                <a:solidFill>
                  <a:schemeClr val="tx1"/>
                </a:solidFill>
                <a:latin typeface="Times New Roman" charset="0"/>
                <a:ea typeface="ＭＳ Ｐゴシック" charset="0"/>
                <a:cs typeface="Times New Roman" charset="0"/>
              </a:rPr>
              <a:t>n</a:t>
            </a:r>
            <a:r>
              <a:rPr lang="en-US" sz="1800" i="1" baseline="-25000" dirty="0">
                <a:solidFill>
                  <a:schemeClr val="tx1"/>
                </a:solidFill>
                <a:latin typeface="Times New Roman" charset="0"/>
                <a:ea typeface="ＭＳ Ｐゴシック" charset="0"/>
                <a:cs typeface="Times New Roman" charset="0"/>
              </a:rPr>
              <a:t>C</a:t>
            </a:r>
            <a:r>
              <a:rPr lang="en-US" sz="1000" i="1" dirty="0">
                <a:solidFill>
                  <a:schemeClr val="tx1"/>
                </a:solidFill>
                <a:latin typeface="Times New Roman" charset="0"/>
                <a:ea typeface="ＭＳ Ｐゴシック" charset="0"/>
                <a:cs typeface="Times New Roman" charset="0"/>
              </a:rPr>
              <a:t>5+</a:t>
            </a:r>
            <a:r>
              <a:rPr lang="en-US" sz="1800" i="1" baseline="-25000" dirty="0">
                <a:solidFill>
                  <a:schemeClr val="tx1"/>
                </a:solidFill>
                <a:latin typeface="Times New Roman" charset="0"/>
                <a:ea typeface="ＭＳ Ｐゴシック" charset="0"/>
                <a:cs typeface="Times New Roman" charset="0"/>
              </a:rPr>
              <a:t> </a:t>
            </a:r>
            <a:r>
              <a:rPr lang="en-US" sz="1800" dirty="0" smtClean="0">
                <a:solidFill>
                  <a:srgbClr val="000000"/>
                </a:solidFill>
                <a:latin typeface="Times New Roman" charset="0"/>
                <a:ea typeface="ＭＳ Ｐゴシック" charset="0"/>
                <a:cs typeface="Times New Roman" charset="0"/>
              </a:rPr>
              <a:t> </a:t>
            </a:r>
            <a:r>
              <a:rPr lang="en-US" sz="1800" dirty="0">
                <a:solidFill>
                  <a:srgbClr val="000000"/>
                </a:solidFill>
                <a:latin typeface="Times New Roman" charset="0"/>
                <a:ea typeface="ＭＳ Ｐゴシック" charset="0"/>
                <a:cs typeface="Times New Roman" charset="0"/>
              </a:rPr>
              <a:t>D</a:t>
            </a:r>
            <a:r>
              <a:rPr lang="en-US" sz="1800" dirty="0">
                <a:solidFill>
                  <a:schemeClr val="tx1"/>
                </a:solidFill>
                <a:latin typeface="Times New Roman" charset="0"/>
                <a:ea typeface="ＭＳ Ｐゴシック" charset="0"/>
                <a:cs typeface="Times New Roman" charset="0"/>
              </a:rPr>
              <a:t>ensity of C</a:t>
            </a:r>
            <a:r>
              <a:rPr lang="en-US" sz="1800" baseline="30000" dirty="0">
                <a:solidFill>
                  <a:schemeClr val="tx1"/>
                </a:solidFill>
                <a:latin typeface="Times New Roman" charset="0"/>
                <a:ea typeface="ＭＳ Ｐゴシック" charset="0"/>
                <a:cs typeface="Times New Roman" charset="0"/>
              </a:rPr>
              <a:t>5+</a:t>
            </a:r>
            <a:endParaRPr lang="en-US" sz="1800" i="1" dirty="0">
              <a:solidFill>
                <a:schemeClr val="tx1"/>
              </a:solidFill>
              <a:latin typeface="Times New Roman" charset="0"/>
              <a:ea typeface="ＭＳ Ｐゴシック" charset="0"/>
              <a:cs typeface="Times New Roman" charset="0"/>
            </a:endParaRPr>
          </a:p>
          <a:p>
            <a:pPr lvl="1">
              <a:buFontTx/>
              <a:buNone/>
            </a:pPr>
            <a:r>
              <a:rPr lang="en-US" sz="1800" i="1" dirty="0">
                <a:solidFill>
                  <a:schemeClr val="tx1"/>
                </a:solidFill>
                <a:latin typeface="Times New Roman" charset="0"/>
                <a:ea typeface="ＭＳ Ｐゴシック" charset="0"/>
                <a:cs typeface="Times New Roman" charset="0"/>
              </a:rPr>
              <a:t>n</a:t>
            </a:r>
            <a:r>
              <a:rPr lang="en-US" sz="1800" i="1" baseline="-25000" dirty="0">
                <a:solidFill>
                  <a:schemeClr val="tx1"/>
                </a:solidFill>
                <a:latin typeface="Times New Roman" charset="0"/>
                <a:ea typeface="ＭＳ Ｐゴシック" charset="0"/>
                <a:cs typeface="Times New Roman" charset="0"/>
              </a:rPr>
              <a:t>0</a:t>
            </a:r>
            <a:r>
              <a:rPr lang="en-US" sz="1800" dirty="0">
                <a:solidFill>
                  <a:schemeClr val="tx1"/>
                </a:solidFill>
                <a:latin typeface="Times New Roman" charset="0"/>
                <a:ea typeface="ＭＳ Ｐゴシック" charset="0"/>
                <a:cs typeface="Times New Roman" charset="0"/>
              </a:rPr>
              <a:t>	   </a:t>
            </a:r>
            <a:r>
              <a:rPr lang="en-US" sz="1800" dirty="0" smtClean="0">
                <a:solidFill>
                  <a:schemeClr val="tx1"/>
                </a:solidFill>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Density of thermal deuterium neutrals</a:t>
            </a:r>
            <a:endParaRPr lang="en-US" sz="1800" b="1" i="1" dirty="0">
              <a:solidFill>
                <a:schemeClr val="tx1"/>
              </a:solidFill>
              <a:latin typeface="Times New Roman" charset="0"/>
              <a:ea typeface="ＭＳ Ｐゴシック" charset="0"/>
              <a:cs typeface="Times New Roman" charset="0"/>
            </a:endParaRPr>
          </a:p>
          <a:p>
            <a:pPr>
              <a:buFontTx/>
              <a:buNone/>
            </a:pPr>
            <a:r>
              <a:rPr lang="en-US" sz="1800" b="1" i="1" dirty="0">
                <a:latin typeface="Times New Roman" charset="0"/>
                <a:ea typeface="ＭＳ Ｐゴシック" charset="0"/>
                <a:cs typeface="Times New Roman" charset="0"/>
              </a:rPr>
              <a:t>MEASURED:</a:t>
            </a:r>
          </a:p>
          <a:p>
            <a:pPr lvl="1">
              <a:buFontTx/>
              <a:buNone/>
            </a:pPr>
            <a:r>
              <a:rPr lang="en-US" sz="1800" i="1" dirty="0">
                <a:solidFill>
                  <a:schemeClr val="tx1"/>
                </a:solidFill>
                <a:latin typeface="Times New Roman" charset="0"/>
                <a:ea typeface="ＭＳ Ｐゴシック" charset="0"/>
                <a:cs typeface="Times New Roman" charset="0"/>
              </a:rPr>
              <a:t>E</a:t>
            </a:r>
            <a:r>
              <a:rPr lang="en-US" sz="1800" dirty="0">
                <a:solidFill>
                  <a:schemeClr val="tx1"/>
                </a:solidFill>
                <a:latin typeface="Times New Roman" charset="0"/>
                <a:ea typeface="ＭＳ Ｐゴシック" charset="0"/>
                <a:cs typeface="Times New Roman" charset="0"/>
              </a:rPr>
              <a:t>	   </a:t>
            </a:r>
            <a:r>
              <a:rPr lang="en-US" sz="1800" dirty="0" smtClean="0">
                <a:solidFill>
                  <a:schemeClr val="tx1"/>
                </a:solidFill>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Emissivity of passive emission from C</a:t>
            </a:r>
            <a:r>
              <a:rPr lang="en-US" sz="1800" baseline="30000" dirty="0">
                <a:solidFill>
                  <a:schemeClr val="tx1"/>
                </a:solidFill>
                <a:latin typeface="Times New Roman" charset="0"/>
                <a:ea typeface="ＭＳ Ｐゴシック" charset="0"/>
                <a:cs typeface="Times New Roman" charset="0"/>
              </a:rPr>
              <a:t>5+</a:t>
            </a:r>
            <a:r>
              <a:rPr lang="en-US" sz="1800" dirty="0">
                <a:solidFill>
                  <a:schemeClr val="tx1"/>
                </a:solidFill>
                <a:latin typeface="Times New Roman" charset="0"/>
                <a:ea typeface="ＭＳ Ｐゴシック" charset="0"/>
                <a:cs typeface="Times New Roman" charset="0"/>
              </a:rPr>
              <a:t> </a:t>
            </a:r>
            <a:r>
              <a:rPr lang="en-US" sz="1800" i="1" dirty="0">
                <a:solidFill>
                  <a:schemeClr val="tx1"/>
                </a:solidFill>
                <a:latin typeface="Times New Roman" charset="0"/>
                <a:ea typeface="ＭＳ Ｐゴシック" charset="0"/>
                <a:cs typeface="Times New Roman" charset="0"/>
              </a:rPr>
              <a:t>n</a:t>
            </a:r>
            <a:r>
              <a:rPr lang="en-US" sz="1800" dirty="0">
                <a:latin typeface="Times New Roman" charset="0"/>
                <a:ea typeface="ＭＳ Ｐゴシック" charset="0"/>
                <a:cs typeface="Times New Roman" charset="0"/>
              </a:rPr>
              <a:t> = </a:t>
            </a:r>
            <a:r>
              <a:rPr lang="en-US" sz="1800" dirty="0" smtClean="0">
                <a:solidFill>
                  <a:schemeClr val="tx1"/>
                </a:solidFill>
                <a:latin typeface="Times New Roman" charset="0"/>
                <a:ea typeface="ＭＳ Ｐゴシック" charset="0"/>
                <a:cs typeface="Times New Roman" charset="0"/>
              </a:rPr>
              <a:t>87 </a:t>
            </a:r>
            <a:endParaRPr lang="en-US" sz="1800" dirty="0">
              <a:solidFill>
                <a:schemeClr val="tx1"/>
              </a:solidFill>
              <a:latin typeface="Times New Roman" charset="0"/>
              <a:ea typeface="ＭＳ Ｐゴシック" charset="0"/>
              <a:cs typeface="Times New Roman" charset="0"/>
            </a:endParaRPr>
          </a:p>
          <a:p>
            <a:pPr lvl="1">
              <a:buFontTx/>
              <a:buNone/>
            </a:pPr>
            <a:r>
              <a:rPr lang="en-US" sz="1800" i="1" dirty="0">
                <a:solidFill>
                  <a:schemeClr val="tx1"/>
                </a:solidFill>
                <a:latin typeface="Times New Roman" charset="0"/>
                <a:ea typeface="ＭＳ Ｐゴシック" charset="0"/>
                <a:cs typeface="Times New Roman" charset="0"/>
              </a:rPr>
              <a:t>n</a:t>
            </a:r>
            <a:r>
              <a:rPr lang="en-US" sz="1800" i="1" baseline="-25000" dirty="0">
                <a:solidFill>
                  <a:schemeClr val="tx1"/>
                </a:solidFill>
                <a:latin typeface="Times New Roman" charset="0"/>
                <a:ea typeface="ＭＳ Ｐゴシック" charset="0"/>
                <a:cs typeface="Times New Roman" charset="0"/>
              </a:rPr>
              <a:t>e</a:t>
            </a:r>
            <a:r>
              <a:rPr lang="en-US" sz="1800" dirty="0">
                <a:solidFill>
                  <a:schemeClr val="tx1"/>
                </a:solidFill>
                <a:latin typeface="Times New Roman" charset="0"/>
                <a:ea typeface="ＭＳ Ｐゴシック" charset="0"/>
                <a:cs typeface="Times New Roman" charset="0"/>
              </a:rPr>
              <a:t>	   </a:t>
            </a:r>
            <a:r>
              <a:rPr lang="en-US" sz="1800" dirty="0" smtClean="0">
                <a:solidFill>
                  <a:schemeClr val="tx1"/>
                </a:solidFill>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Electron density</a:t>
            </a:r>
          </a:p>
          <a:p>
            <a:pPr lvl="1">
              <a:buFontTx/>
              <a:buNone/>
            </a:pPr>
            <a:r>
              <a:rPr lang="en-US" sz="1800" i="1" dirty="0">
                <a:solidFill>
                  <a:schemeClr val="tx1"/>
                </a:solidFill>
                <a:latin typeface="Times New Roman" charset="0"/>
                <a:ea typeface="ＭＳ Ｐゴシック" charset="0"/>
                <a:cs typeface="Times New Roman" charset="0"/>
              </a:rPr>
              <a:t>n</a:t>
            </a:r>
            <a:r>
              <a:rPr lang="en-US" sz="1800" i="1" baseline="-25000" dirty="0">
                <a:solidFill>
                  <a:schemeClr val="tx1"/>
                </a:solidFill>
                <a:latin typeface="Times New Roman" charset="0"/>
                <a:ea typeface="ＭＳ Ｐゴシック" charset="0"/>
                <a:cs typeface="Times New Roman" charset="0"/>
              </a:rPr>
              <a:t>C</a:t>
            </a:r>
            <a:r>
              <a:rPr lang="en-US" sz="1000" i="1" dirty="0">
                <a:solidFill>
                  <a:schemeClr val="tx1"/>
                </a:solidFill>
                <a:latin typeface="Times New Roman" charset="0"/>
                <a:ea typeface="ＭＳ Ｐゴシック" charset="0"/>
                <a:cs typeface="Times New Roman" charset="0"/>
              </a:rPr>
              <a:t>6+</a:t>
            </a:r>
            <a:r>
              <a:rPr lang="en-US" sz="1800" dirty="0">
                <a:latin typeface="Times New Roman" charset="0"/>
                <a:ea typeface="ＭＳ Ｐゴシック" charset="0"/>
                <a:cs typeface="Times New Roman" charset="0"/>
              </a:rPr>
              <a:t> </a:t>
            </a:r>
            <a:r>
              <a:rPr lang="en-US" sz="1800" dirty="0" smtClean="0">
                <a:solidFill>
                  <a:schemeClr val="tx1"/>
                </a:solidFill>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Density of C</a:t>
            </a:r>
            <a:r>
              <a:rPr lang="en-US" sz="1800" baseline="30000" dirty="0">
                <a:solidFill>
                  <a:schemeClr val="tx1"/>
                </a:solidFill>
                <a:latin typeface="Times New Roman" charset="0"/>
                <a:ea typeface="ＭＳ Ｐゴシック" charset="0"/>
                <a:cs typeface="Times New Roman" charset="0"/>
              </a:rPr>
              <a:t>6+</a:t>
            </a:r>
            <a:endParaRPr lang="en-US" sz="1800" dirty="0">
              <a:solidFill>
                <a:schemeClr val="tx1"/>
              </a:solidFill>
              <a:latin typeface="Times New Roman" charset="0"/>
              <a:ea typeface="ＭＳ Ｐゴシック" charset="0"/>
              <a:cs typeface="Times New Roman" charset="0"/>
            </a:endParaRPr>
          </a:p>
          <a:p>
            <a:pPr>
              <a:buFontTx/>
              <a:buNone/>
            </a:pPr>
            <a:r>
              <a:rPr lang="en-US" sz="1800" b="1" i="1" dirty="0">
                <a:latin typeface="Times New Roman" charset="0"/>
                <a:ea typeface="ＭＳ Ｐゴシック" charset="0"/>
                <a:cs typeface="Times New Roman" charset="0"/>
              </a:rPr>
              <a:t>COMPUTED:</a:t>
            </a:r>
          </a:p>
          <a:p>
            <a:pPr lvl="1">
              <a:buFontTx/>
              <a:buNone/>
            </a:pPr>
            <a:r>
              <a:rPr lang="en-US" sz="1800" i="1" dirty="0" err="1" smtClean="0">
                <a:solidFill>
                  <a:schemeClr val="tx1"/>
                </a:solidFill>
                <a:latin typeface="Times New Roman" charset="0"/>
                <a:ea typeface="ＭＳ Ｐゴシック" charset="0"/>
                <a:cs typeface="Times New Roman" charset="0"/>
              </a:rPr>
              <a:t>Q</a:t>
            </a:r>
            <a:r>
              <a:rPr lang="en-US" sz="1800" i="1" baseline="-25000" dirty="0" err="1" smtClean="0">
                <a:solidFill>
                  <a:schemeClr val="tx1"/>
                </a:solidFill>
                <a:latin typeface="Times New Roman" charset="0"/>
                <a:ea typeface="ＭＳ Ｐゴシック" charset="0"/>
                <a:cs typeface="Times New Roman" charset="0"/>
              </a:rPr>
              <a:t>ex</a:t>
            </a:r>
            <a:r>
              <a:rPr lang="en-US" sz="1800" dirty="0" smtClean="0">
                <a:solidFill>
                  <a:schemeClr val="tx1"/>
                </a:solidFill>
                <a:latin typeface="Times New Roman" charset="0"/>
                <a:ea typeface="ＭＳ Ｐゴシック" charset="0"/>
                <a:cs typeface="Times New Roman" charset="0"/>
              </a:rPr>
              <a:t>   </a:t>
            </a:r>
            <a:r>
              <a:rPr lang="en-US" sz="1800" dirty="0" smtClean="0">
                <a:solidFill>
                  <a:schemeClr val="tx1"/>
                </a:solidFill>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Photoemission rate for electron impact excitation, [</a:t>
            </a:r>
            <a:r>
              <a:rPr lang="en-US" sz="1800" dirty="0" err="1">
                <a:solidFill>
                  <a:schemeClr val="tx1"/>
                </a:solidFill>
                <a:latin typeface="Times New Roman" charset="0"/>
                <a:ea typeface="ＭＳ Ｐゴシック" charset="0"/>
                <a:cs typeface="Times New Roman" charset="0"/>
              </a:rPr>
              <a:t>T</a:t>
            </a:r>
            <a:r>
              <a:rPr lang="en-US" sz="1800" baseline="-25000" dirty="0" err="1">
                <a:solidFill>
                  <a:schemeClr val="tx1"/>
                </a:solidFill>
                <a:latin typeface="Times New Roman" charset="0"/>
                <a:ea typeface="ＭＳ Ｐゴシック" charset="0"/>
                <a:cs typeface="Times New Roman" charset="0"/>
              </a:rPr>
              <a:t>e</a:t>
            </a:r>
            <a:r>
              <a:rPr lang="en-US" sz="1800" dirty="0">
                <a:solidFill>
                  <a:schemeClr val="tx1"/>
                </a:solidFill>
                <a:latin typeface="Times New Roman" charset="0"/>
                <a:ea typeface="ＭＳ Ｐゴシック" charset="0"/>
                <a:cs typeface="Times New Roman" charset="0"/>
              </a:rPr>
              <a:t>, n</a:t>
            </a:r>
            <a:r>
              <a:rPr lang="en-US" sz="1800" baseline="-25000" dirty="0">
                <a:solidFill>
                  <a:schemeClr val="tx1"/>
                </a:solidFill>
                <a:latin typeface="Times New Roman" charset="0"/>
                <a:ea typeface="ＭＳ Ｐゴシック" charset="0"/>
                <a:cs typeface="Times New Roman" charset="0"/>
              </a:rPr>
              <a:t>e</a:t>
            </a:r>
            <a:r>
              <a:rPr lang="en-US" sz="1800" dirty="0">
                <a:solidFill>
                  <a:schemeClr val="tx1"/>
                </a:solidFill>
                <a:latin typeface="Times New Roman" charset="0"/>
                <a:ea typeface="ＭＳ Ｐゴシック" charset="0"/>
                <a:cs typeface="Times New Roman" charset="0"/>
              </a:rPr>
              <a:t>]</a:t>
            </a:r>
          </a:p>
          <a:p>
            <a:pPr lvl="1">
              <a:buFontTx/>
              <a:buNone/>
            </a:pPr>
            <a:r>
              <a:rPr lang="en-US" sz="1800" i="1" dirty="0" err="1">
                <a:solidFill>
                  <a:schemeClr val="tx1"/>
                </a:solidFill>
                <a:latin typeface="Times New Roman" charset="0"/>
                <a:ea typeface="ＭＳ Ｐゴシック" charset="0"/>
                <a:cs typeface="Times New Roman" charset="0"/>
              </a:rPr>
              <a:t>Q</a:t>
            </a:r>
            <a:r>
              <a:rPr lang="en-US" sz="1800" i="1" baseline="-25000" dirty="0" err="1">
                <a:solidFill>
                  <a:schemeClr val="tx1"/>
                </a:solidFill>
                <a:latin typeface="Times New Roman" charset="0"/>
                <a:ea typeface="ＭＳ Ｐゴシック" charset="0"/>
                <a:cs typeface="Times New Roman" charset="0"/>
              </a:rPr>
              <a:t>rec</a:t>
            </a:r>
            <a:r>
              <a:rPr lang="en-US" sz="1800" dirty="0">
                <a:latin typeface="Times New Roman" charset="0"/>
                <a:ea typeface="ＭＳ Ｐゴシック" charset="0"/>
                <a:cs typeface="Times New Roman" charset="0"/>
              </a:rPr>
              <a:t>  </a:t>
            </a:r>
            <a:r>
              <a:rPr lang="en-US" sz="1800" dirty="0" smtClean="0">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Photoemission rate for recombination from C</a:t>
            </a:r>
            <a:r>
              <a:rPr lang="en-US" sz="1800" baseline="30000" dirty="0">
                <a:solidFill>
                  <a:schemeClr val="tx1"/>
                </a:solidFill>
                <a:latin typeface="Times New Roman" charset="0"/>
                <a:ea typeface="ＭＳ Ｐゴシック" charset="0"/>
                <a:cs typeface="Times New Roman" charset="0"/>
              </a:rPr>
              <a:t>6+</a:t>
            </a:r>
            <a:r>
              <a:rPr lang="en-US" sz="1800" dirty="0">
                <a:solidFill>
                  <a:schemeClr val="tx1"/>
                </a:solidFill>
                <a:latin typeface="Times New Roman" charset="0"/>
                <a:ea typeface="ＭＳ Ｐゴシック" charset="0"/>
                <a:cs typeface="Times New Roman" charset="0"/>
              </a:rPr>
              <a:t> to C</a:t>
            </a:r>
            <a:r>
              <a:rPr lang="en-US" sz="1800" baseline="30000" dirty="0">
                <a:solidFill>
                  <a:schemeClr val="tx1"/>
                </a:solidFill>
                <a:latin typeface="Times New Roman" charset="0"/>
                <a:ea typeface="ＭＳ Ｐゴシック" charset="0"/>
                <a:cs typeface="Times New Roman" charset="0"/>
              </a:rPr>
              <a:t>5+</a:t>
            </a:r>
            <a:r>
              <a:rPr lang="en-US" sz="1800" dirty="0">
                <a:solidFill>
                  <a:schemeClr val="tx1"/>
                </a:solidFill>
                <a:latin typeface="Times New Roman" charset="0"/>
                <a:ea typeface="ＭＳ Ｐゴシック" charset="0"/>
                <a:cs typeface="Times New Roman" charset="0"/>
              </a:rPr>
              <a:t>, [</a:t>
            </a:r>
            <a:r>
              <a:rPr lang="en-US" sz="1800" dirty="0" err="1">
                <a:solidFill>
                  <a:schemeClr val="tx1"/>
                </a:solidFill>
                <a:latin typeface="Times New Roman" charset="0"/>
                <a:ea typeface="ＭＳ Ｐゴシック" charset="0"/>
                <a:cs typeface="Times New Roman" charset="0"/>
              </a:rPr>
              <a:t>T</a:t>
            </a:r>
            <a:r>
              <a:rPr lang="en-US" sz="1800" baseline="-25000" dirty="0" err="1">
                <a:solidFill>
                  <a:schemeClr val="tx1"/>
                </a:solidFill>
                <a:latin typeface="Times New Roman" charset="0"/>
                <a:ea typeface="ＭＳ Ｐゴシック" charset="0"/>
                <a:cs typeface="Times New Roman" charset="0"/>
              </a:rPr>
              <a:t>e</a:t>
            </a:r>
            <a:r>
              <a:rPr lang="en-US" sz="1800" dirty="0">
                <a:solidFill>
                  <a:schemeClr val="tx1"/>
                </a:solidFill>
                <a:latin typeface="Times New Roman" charset="0"/>
                <a:ea typeface="ＭＳ Ｐゴシック" charset="0"/>
                <a:cs typeface="Times New Roman" charset="0"/>
              </a:rPr>
              <a:t>, n</a:t>
            </a:r>
            <a:r>
              <a:rPr lang="en-US" sz="1800" baseline="-25000" dirty="0">
                <a:solidFill>
                  <a:schemeClr val="tx1"/>
                </a:solidFill>
                <a:latin typeface="Times New Roman" charset="0"/>
                <a:ea typeface="ＭＳ Ｐゴシック" charset="0"/>
                <a:cs typeface="Times New Roman" charset="0"/>
              </a:rPr>
              <a:t>e</a:t>
            </a:r>
            <a:r>
              <a:rPr lang="en-US" sz="1800" dirty="0">
                <a:solidFill>
                  <a:schemeClr val="tx1"/>
                </a:solidFill>
                <a:latin typeface="Times New Roman" charset="0"/>
                <a:ea typeface="ＭＳ Ｐゴシック" charset="0"/>
                <a:cs typeface="Times New Roman" charset="0"/>
              </a:rPr>
              <a:t>]</a:t>
            </a:r>
          </a:p>
          <a:p>
            <a:pPr lvl="1">
              <a:buFontTx/>
              <a:buNone/>
            </a:pPr>
            <a:r>
              <a:rPr lang="en-US" sz="1800" i="1" dirty="0" err="1" smtClean="0">
                <a:solidFill>
                  <a:schemeClr val="tx1"/>
                </a:solidFill>
                <a:latin typeface="Times New Roman" charset="0"/>
                <a:ea typeface="ＭＳ Ｐゴシック" charset="0"/>
                <a:cs typeface="Times New Roman" charset="0"/>
              </a:rPr>
              <a:t>Q</a:t>
            </a:r>
            <a:r>
              <a:rPr lang="en-US" sz="1800" i="1" baseline="-25000" dirty="0" err="1" smtClean="0">
                <a:solidFill>
                  <a:schemeClr val="tx1"/>
                </a:solidFill>
                <a:latin typeface="Times New Roman" charset="0"/>
                <a:ea typeface="ＭＳ Ｐゴシック" charset="0"/>
                <a:cs typeface="Times New Roman" charset="0"/>
              </a:rPr>
              <a:t>cx</a:t>
            </a:r>
            <a:r>
              <a:rPr lang="en-US" sz="1800" dirty="0">
                <a:solidFill>
                  <a:schemeClr val="tx1"/>
                </a:solidFill>
                <a:latin typeface="Times New Roman" charset="0"/>
                <a:ea typeface="ＭＳ Ｐゴシック" charset="0"/>
                <a:cs typeface="Times New Roman" charset="0"/>
              </a:rPr>
              <a:t> </a:t>
            </a:r>
            <a:r>
              <a:rPr lang="en-US" sz="1800" dirty="0" smtClean="0">
                <a:solidFill>
                  <a:schemeClr val="tx1"/>
                </a:solidFill>
                <a:latin typeface="Times New Roman" charset="0"/>
                <a:ea typeface="ＭＳ Ｐゴシック" charset="0"/>
                <a:cs typeface="Times New Roman" charset="0"/>
              </a:rPr>
              <a:t>  </a:t>
            </a:r>
            <a:r>
              <a:rPr lang="en-US" sz="1800" dirty="0" smtClean="0">
                <a:solidFill>
                  <a:schemeClr val="tx1"/>
                </a:solidFill>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Photoemission rate for </a:t>
            </a:r>
            <a:r>
              <a:rPr lang="en-US" sz="1800" dirty="0" err="1" smtClean="0">
                <a:solidFill>
                  <a:schemeClr val="tx1"/>
                </a:solidFill>
                <a:latin typeface="Times New Roman" charset="0"/>
                <a:ea typeface="ＭＳ Ｐゴシック" charset="0"/>
                <a:cs typeface="Times New Roman" charset="0"/>
              </a:rPr>
              <a:t>thermalthermal</a:t>
            </a:r>
            <a:r>
              <a:rPr lang="en-US" sz="1800" dirty="0" smtClean="0">
                <a:solidFill>
                  <a:schemeClr val="tx1"/>
                </a:solidFill>
                <a:latin typeface="Times New Roman" charset="0"/>
                <a:ea typeface="ＭＳ Ｐゴシック" charset="0"/>
                <a:cs typeface="Times New Roman" charset="0"/>
              </a:rPr>
              <a:t> </a:t>
            </a:r>
            <a:r>
              <a:rPr lang="en-US" sz="1800" dirty="0">
                <a:solidFill>
                  <a:schemeClr val="tx1"/>
                </a:solidFill>
                <a:latin typeface="Times New Roman" charset="0"/>
                <a:ea typeface="ＭＳ Ｐゴシック" charset="0"/>
                <a:cs typeface="Times New Roman" charset="0"/>
              </a:rPr>
              <a:t>charge exchange [</a:t>
            </a:r>
            <a:r>
              <a:rPr lang="en-US" sz="1800" dirty="0" err="1" smtClean="0">
                <a:solidFill>
                  <a:schemeClr val="tx1"/>
                </a:solidFill>
                <a:latin typeface="Times New Roman" charset="0"/>
                <a:ea typeface="ＭＳ Ｐゴシック" charset="0"/>
                <a:cs typeface="Times New Roman" charset="0"/>
              </a:rPr>
              <a:t>T</a:t>
            </a:r>
            <a:r>
              <a:rPr lang="en-US" sz="1800" baseline="-25000" dirty="0" err="1" smtClean="0">
                <a:solidFill>
                  <a:schemeClr val="tx1"/>
                </a:solidFill>
                <a:latin typeface="Times New Roman" charset="0"/>
                <a:ea typeface="ＭＳ Ｐゴシック" charset="0"/>
                <a:cs typeface="Times New Roman" charset="0"/>
              </a:rPr>
              <a:t>e</a:t>
            </a:r>
            <a:r>
              <a:rPr lang="en-US" sz="1800" dirty="0" smtClean="0">
                <a:solidFill>
                  <a:schemeClr val="tx1"/>
                </a:solidFill>
                <a:latin typeface="Times New Roman" charset="0"/>
                <a:ea typeface="ＭＳ Ｐゴシック" charset="0"/>
                <a:cs typeface="Times New Roman" charset="0"/>
              </a:rPr>
              <a:t>, n</a:t>
            </a:r>
            <a:r>
              <a:rPr lang="en-US" sz="1800" baseline="-25000" dirty="0" smtClean="0">
                <a:solidFill>
                  <a:schemeClr val="tx1"/>
                </a:solidFill>
                <a:latin typeface="Times New Roman" charset="0"/>
                <a:ea typeface="ＭＳ Ｐゴシック" charset="0"/>
                <a:cs typeface="Times New Roman" charset="0"/>
              </a:rPr>
              <a:t>e</a:t>
            </a:r>
            <a:r>
              <a:rPr lang="en-US" sz="1800" dirty="0" smtClean="0">
                <a:solidFill>
                  <a:schemeClr val="tx1"/>
                </a:solidFill>
                <a:latin typeface="Times New Roman" charset="0"/>
                <a:ea typeface="ＭＳ Ｐゴシック" charset="0"/>
                <a:cs typeface="Times New Roman" charset="0"/>
              </a:rPr>
              <a:t>, </a:t>
            </a:r>
            <a:r>
              <a:rPr lang="en-US" sz="1800" dirty="0" err="1" smtClean="0">
                <a:solidFill>
                  <a:schemeClr val="tx1"/>
                </a:solidFill>
                <a:latin typeface="Times New Roman" charset="0"/>
                <a:ea typeface="ＭＳ Ｐゴシック" charset="0"/>
                <a:cs typeface="Times New Roman" charset="0"/>
              </a:rPr>
              <a:t>Z</a:t>
            </a:r>
            <a:r>
              <a:rPr lang="en-US" sz="1800" baseline="-25000" dirty="0" err="1" smtClean="0">
                <a:solidFill>
                  <a:schemeClr val="tx1"/>
                </a:solidFill>
                <a:latin typeface="Times New Roman" charset="0"/>
                <a:ea typeface="ＭＳ Ｐゴシック" charset="0"/>
                <a:cs typeface="Times New Roman" charset="0"/>
              </a:rPr>
              <a:t>eff</a:t>
            </a:r>
            <a:r>
              <a:rPr lang="en-US" sz="1800" dirty="0" smtClean="0">
                <a:solidFill>
                  <a:schemeClr val="tx1"/>
                </a:solidFill>
                <a:latin typeface="Times New Roman" charset="0"/>
                <a:ea typeface="ＭＳ Ｐゴシック" charset="0"/>
                <a:cs typeface="Times New Roman" charset="0"/>
              </a:rPr>
              <a:t>]</a:t>
            </a:r>
            <a:r>
              <a:rPr lang="en-US" sz="1800" dirty="0" smtClean="0">
                <a:latin typeface="Times New Roman" charset="0"/>
                <a:ea typeface="ＭＳ Ｐゴシック" charset="0"/>
                <a:cs typeface="Times New Roman" charset="0"/>
              </a:rPr>
              <a:t> </a:t>
            </a:r>
            <a:endParaRPr lang="en-US" sz="1800" dirty="0">
              <a:latin typeface="Times New Roman" charset="0"/>
              <a:ea typeface="ＭＳ Ｐゴシック" charset="0"/>
              <a:cs typeface="Times New Roman" charset="0"/>
            </a:endParaRPr>
          </a:p>
        </p:txBody>
      </p:sp>
      <p:grpSp>
        <p:nvGrpSpPr>
          <p:cNvPr id="5" name="Group 31"/>
          <p:cNvGrpSpPr>
            <a:grpSpLocks/>
          </p:cNvGrpSpPr>
          <p:nvPr/>
        </p:nvGrpSpPr>
        <p:grpSpPr bwMode="auto">
          <a:xfrm>
            <a:off x="762000" y="1677309"/>
            <a:ext cx="8027988" cy="842053"/>
            <a:chOff x="990600" y="1677194"/>
            <a:chExt cx="8027529" cy="841871"/>
          </a:xfrm>
        </p:grpSpPr>
        <p:grpSp>
          <p:nvGrpSpPr>
            <p:cNvPr id="7" name="Group 26"/>
            <p:cNvGrpSpPr>
              <a:grpSpLocks/>
            </p:cNvGrpSpPr>
            <p:nvPr/>
          </p:nvGrpSpPr>
          <p:grpSpPr bwMode="auto">
            <a:xfrm>
              <a:off x="990600" y="1752600"/>
              <a:ext cx="1550575" cy="766465"/>
              <a:chOff x="990600" y="1752600"/>
              <a:chExt cx="1550575" cy="766465"/>
            </a:xfrm>
          </p:grpSpPr>
          <p:cxnSp>
            <p:nvCxnSpPr>
              <p:cNvPr id="14" name="Straight Arrow Connector 10"/>
              <p:cNvCxnSpPr>
                <a:cxnSpLocks noChangeShapeType="1"/>
              </p:cNvCxnSpPr>
              <p:nvPr/>
            </p:nvCxnSpPr>
            <p:spPr bwMode="auto">
              <a:xfrm rot="5400000" flipH="1" flipV="1">
                <a:off x="2057400" y="1828800"/>
                <a:ext cx="381000" cy="228600"/>
              </a:xfrm>
              <a:prstGeom prst="straightConnector1">
                <a:avLst/>
              </a:prstGeom>
              <a:noFill/>
              <a:ln w="15875">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 name="TextBox 15"/>
              <p:cNvSpPr txBox="1">
                <a:spLocks noChangeArrowheads="1"/>
              </p:cNvSpPr>
              <p:nvPr/>
            </p:nvSpPr>
            <p:spPr bwMode="auto">
              <a:xfrm>
                <a:off x="990600" y="2057400"/>
                <a:ext cx="1550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r>
                  <a:rPr lang="en-US" sz="2400" b="0">
                    <a:solidFill>
                      <a:srgbClr val="FF0000"/>
                    </a:solidFill>
                    <a:latin typeface="Times New Roman" charset="0"/>
                    <a:cs typeface="Times New Roman" charset="0"/>
                  </a:rPr>
                  <a:t>Excitation</a:t>
                </a:r>
              </a:p>
            </p:txBody>
          </p:sp>
        </p:grpSp>
        <p:grpSp>
          <p:nvGrpSpPr>
            <p:cNvPr id="8" name="Group 27"/>
            <p:cNvGrpSpPr>
              <a:grpSpLocks/>
            </p:cNvGrpSpPr>
            <p:nvPr/>
          </p:nvGrpSpPr>
          <p:grpSpPr bwMode="auto">
            <a:xfrm>
              <a:off x="3124200" y="1752600"/>
              <a:ext cx="2148996" cy="766465"/>
              <a:chOff x="3124200" y="1752600"/>
              <a:chExt cx="2148996" cy="766465"/>
            </a:xfrm>
          </p:grpSpPr>
          <p:cxnSp>
            <p:nvCxnSpPr>
              <p:cNvPr id="12" name="Straight Arrow Connector 13"/>
              <p:cNvCxnSpPr>
                <a:cxnSpLocks noChangeShapeType="1"/>
              </p:cNvCxnSpPr>
              <p:nvPr/>
            </p:nvCxnSpPr>
            <p:spPr bwMode="auto">
              <a:xfrm rot="5400000" flipH="1" flipV="1">
                <a:off x="4000500" y="1866900"/>
                <a:ext cx="381000" cy="152400"/>
              </a:xfrm>
              <a:prstGeom prst="straightConnector1">
                <a:avLst/>
              </a:prstGeom>
              <a:noFill/>
              <a:ln w="15875">
                <a:solidFill>
                  <a:srgbClr val="008000"/>
                </a:solidFill>
                <a:round/>
                <a:headEnd/>
                <a:tailEnd type="arrow" w="med" len="med"/>
              </a:ln>
              <a:extLst>
                <a:ext uri="{909E8E84-426E-40dd-AFC4-6F175D3DCCD1}">
                  <a14:hiddenFill xmlns:a14="http://schemas.microsoft.com/office/drawing/2010/main">
                    <a:noFill/>
                  </a14:hiddenFill>
                </a:ext>
              </a:extLst>
            </p:spPr>
          </p:cxnSp>
          <p:sp>
            <p:nvSpPr>
              <p:cNvPr id="13" name="TextBox 16"/>
              <p:cNvSpPr txBox="1">
                <a:spLocks noChangeArrowheads="1"/>
              </p:cNvSpPr>
              <p:nvPr/>
            </p:nvSpPr>
            <p:spPr bwMode="auto">
              <a:xfrm>
                <a:off x="3124200" y="2057400"/>
                <a:ext cx="2148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r>
                  <a:rPr lang="en-US" sz="2400" b="0" dirty="0">
                    <a:solidFill>
                      <a:srgbClr val="008000"/>
                    </a:solidFill>
                    <a:latin typeface="Times New Roman" charset="0"/>
                    <a:cs typeface="Times New Roman" charset="0"/>
                  </a:rPr>
                  <a:t>Recombination</a:t>
                </a:r>
              </a:p>
            </p:txBody>
          </p:sp>
        </p:grpSp>
        <p:grpSp>
          <p:nvGrpSpPr>
            <p:cNvPr id="9" name="Group 30"/>
            <p:cNvGrpSpPr>
              <a:grpSpLocks/>
            </p:cNvGrpSpPr>
            <p:nvPr/>
          </p:nvGrpSpPr>
          <p:grpSpPr bwMode="auto">
            <a:xfrm>
              <a:off x="5410200" y="1677194"/>
              <a:ext cx="3607929" cy="841871"/>
              <a:chOff x="5410200" y="1677194"/>
              <a:chExt cx="3607929" cy="841871"/>
            </a:xfrm>
          </p:grpSpPr>
          <p:cxnSp>
            <p:nvCxnSpPr>
              <p:cNvPr id="10" name="Straight Arrow Connector 14"/>
              <p:cNvCxnSpPr>
                <a:cxnSpLocks noChangeShapeType="1"/>
              </p:cNvCxnSpPr>
              <p:nvPr/>
            </p:nvCxnSpPr>
            <p:spPr bwMode="auto">
              <a:xfrm rot="5400000" flipH="1" flipV="1">
                <a:off x="6629400" y="1905000"/>
                <a:ext cx="457200" cy="1588"/>
              </a:xfrm>
              <a:prstGeom prst="straightConnector1">
                <a:avLst/>
              </a:prstGeom>
              <a:noFill/>
              <a:ln w="15875">
                <a:solidFill>
                  <a:srgbClr val="0000FF"/>
                </a:solidFill>
                <a:round/>
                <a:headEnd/>
                <a:tailEnd type="arrow" w="med" len="med"/>
              </a:ln>
              <a:extLst>
                <a:ext uri="{909E8E84-426E-40dd-AFC4-6F175D3DCCD1}">
                  <a14:hiddenFill xmlns:a14="http://schemas.microsoft.com/office/drawing/2010/main">
                    <a:noFill/>
                  </a14:hiddenFill>
                </a:ext>
              </a:extLst>
            </p:spPr>
          </p:cxnSp>
          <p:sp>
            <p:nvSpPr>
              <p:cNvPr id="11" name="TextBox 17"/>
              <p:cNvSpPr txBox="1">
                <a:spLocks noChangeArrowheads="1"/>
              </p:cNvSpPr>
              <p:nvPr/>
            </p:nvSpPr>
            <p:spPr bwMode="auto">
              <a:xfrm>
                <a:off x="5410200" y="2057400"/>
                <a:ext cx="3607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r>
                  <a:rPr lang="en-US" sz="2400" b="0">
                    <a:solidFill>
                      <a:srgbClr val="0000FF"/>
                    </a:solidFill>
                    <a:latin typeface="Times New Roman" charset="0"/>
                    <a:cs typeface="Times New Roman" charset="0"/>
                  </a:rPr>
                  <a:t>Thermal Charge Exchange</a:t>
                </a:r>
              </a:p>
            </p:txBody>
          </p:sp>
        </p:grpSp>
      </p:grpSp>
      <p:graphicFrame>
        <p:nvGraphicFramePr>
          <p:cNvPr id="16" name="Object 15"/>
          <p:cNvGraphicFramePr>
            <a:graphicFrameLocks noChangeAspect="1"/>
          </p:cNvGraphicFramePr>
          <p:nvPr>
            <p:extLst>
              <p:ext uri="{D42A27DB-BD31-4B8C-83A1-F6EECF244321}">
                <p14:modId xmlns:p14="http://schemas.microsoft.com/office/powerpoint/2010/main" val="518363561"/>
              </p:ext>
            </p:extLst>
          </p:nvPr>
        </p:nvGraphicFramePr>
        <p:xfrm>
          <a:off x="912341" y="1066800"/>
          <a:ext cx="6936259" cy="609600"/>
        </p:xfrm>
        <a:graphic>
          <a:graphicData uri="http://schemas.openxmlformats.org/presentationml/2006/ole">
            <mc:AlternateContent xmlns:mc="http://schemas.openxmlformats.org/markup-compatibility/2006">
              <mc:Choice xmlns:v="urn:schemas-microsoft-com:vml" Requires="v">
                <p:oleObj spid="_x0000_s1142" name="Equation" r:id="rId3" imgW="5346700" imgH="469900" progId="Equation.3">
                  <p:embed/>
                </p:oleObj>
              </mc:Choice>
              <mc:Fallback>
                <p:oleObj name="Equation" r:id="rId3" imgW="5346700" imgH="469900" progId="Equation.3">
                  <p:embed/>
                  <p:pic>
                    <p:nvPicPr>
                      <p:cNvPr id="0" name=""/>
                      <p:cNvPicPr/>
                      <p:nvPr/>
                    </p:nvPicPr>
                    <p:blipFill>
                      <a:blip r:embed="rId4"/>
                      <a:stretch>
                        <a:fillRect/>
                      </a:stretch>
                    </p:blipFill>
                    <p:spPr>
                      <a:xfrm>
                        <a:off x="912341" y="1066800"/>
                        <a:ext cx="6936259" cy="609600"/>
                      </a:xfrm>
                      <a:prstGeom prst="rect">
                        <a:avLst/>
                      </a:prstGeom>
                    </p:spPr>
                  </p:pic>
                </p:oleObj>
              </mc:Fallback>
            </mc:AlternateContent>
          </a:graphicData>
        </a:graphic>
      </p:graphicFrame>
    </p:spTree>
    <p:extLst>
      <p:ext uri="{BB962C8B-B14F-4D97-AF65-F5344CB8AC3E}">
        <p14:creationId xmlns:p14="http://schemas.microsoft.com/office/powerpoint/2010/main" val="40319640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p:txBody>
          <a:bodyPr/>
          <a:lstStyle/>
          <a:p>
            <a:r>
              <a:rPr lang="en-US" sz="3200" dirty="0">
                <a:latin typeface="Arial" charset="0"/>
                <a:ea typeface="ＭＳ Ｐゴシック" charset="0"/>
                <a:cs typeface="ＭＳ Ｐゴシック" charset="0"/>
              </a:rPr>
              <a:t>Cannot </a:t>
            </a:r>
            <a:r>
              <a:rPr lang="en-US" sz="3200" dirty="0" smtClean="0">
                <a:latin typeface="Arial" charset="0"/>
                <a:ea typeface="ＭＳ Ｐゴシック" charset="0"/>
                <a:cs typeface="ＭＳ Ｐゴシック" charset="0"/>
              </a:rPr>
              <a:t>independently determine </a:t>
            </a:r>
            <a:r>
              <a:rPr lang="en-US" sz="3200" dirty="0">
                <a:latin typeface="Arial" charset="0"/>
                <a:ea typeface="ＭＳ Ｐゴシック" charset="0"/>
                <a:cs typeface="ＭＳ Ｐゴシック" charset="0"/>
              </a:rPr>
              <a:t>both C</a:t>
            </a:r>
            <a:r>
              <a:rPr lang="en-US" sz="3200" baseline="30000" dirty="0">
                <a:latin typeface="Arial" charset="0"/>
                <a:ea typeface="ＭＳ Ｐゴシック" charset="0"/>
                <a:cs typeface="ＭＳ Ｐゴシック" charset="0"/>
              </a:rPr>
              <a:t>5+</a:t>
            </a:r>
            <a:r>
              <a:rPr lang="en-US" sz="3200" dirty="0">
                <a:latin typeface="Arial" charset="0"/>
                <a:ea typeface="ＭＳ Ｐゴシック" charset="0"/>
                <a:cs typeface="ＭＳ Ｐゴシック" charset="0"/>
              </a:rPr>
              <a:t> density and thermal neutral </a:t>
            </a:r>
            <a:r>
              <a:rPr lang="en-US" sz="3200" dirty="0" smtClean="0">
                <a:latin typeface="Arial" charset="0"/>
                <a:ea typeface="ＭＳ Ｐゴシック" charset="0"/>
                <a:cs typeface="ＭＳ Ｐゴシック" charset="0"/>
              </a:rPr>
              <a:t>density</a:t>
            </a:r>
            <a:endParaRPr lang="en-US" sz="3200" dirty="0">
              <a:latin typeface="Arial" charset="0"/>
              <a:ea typeface="ＭＳ Ｐゴシック" charset="0"/>
              <a:cs typeface="ＭＳ Ｐゴシック" charset="0"/>
            </a:endParaRPr>
          </a:p>
        </p:txBody>
      </p:sp>
      <p:sp>
        <p:nvSpPr>
          <p:cNvPr id="14341" name="Content Placeholder 2"/>
          <p:cNvSpPr>
            <a:spLocks noGrp="1"/>
          </p:cNvSpPr>
          <p:nvPr>
            <p:ph idx="1"/>
          </p:nvPr>
        </p:nvSpPr>
        <p:spPr/>
        <p:txBody>
          <a:bodyPr/>
          <a:lstStyle/>
          <a:p>
            <a:r>
              <a:rPr lang="en-US" dirty="0">
                <a:latin typeface="Arial" charset="0"/>
                <a:ea typeface="ＭＳ Ｐゴシック" charset="0"/>
                <a:cs typeface="ＭＳ Ｐゴシック" charset="0"/>
              </a:rPr>
              <a:t>Determination of density of C</a:t>
            </a:r>
            <a:r>
              <a:rPr lang="en-US" baseline="30000" dirty="0">
                <a:latin typeface="Arial" charset="0"/>
                <a:ea typeface="ＭＳ Ｐゴシック" charset="0"/>
                <a:cs typeface="ＭＳ Ｐゴシック" charset="0"/>
              </a:rPr>
              <a:t>5+</a:t>
            </a:r>
            <a:r>
              <a:rPr lang="en-US" dirty="0">
                <a:latin typeface="Arial" charset="0"/>
                <a:ea typeface="ＭＳ Ｐゴシック" charset="0"/>
                <a:cs typeface="ＭＳ Ｐゴシック" charset="0"/>
              </a:rPr>
              <a:t> requires thermal neutral deuterium </a:t>
            </a:r>
            <a:r>
              <a:rPr lang="en-US" i="1" dirty="0">
                <a:latin typeface="Arial" charset="0"/>
                <a:ea typeface="ＭＳ Ｐゴシック" charset="0"/>
                <a:cs typeface="ＭＳ Ｐゴシック" charset="0"/>
              </a:rPr>
              <a:t>(n</a:t>
            </a:r>
            <a:r>
              <a:rPr lang="en-US" i="1" baseline="-25000" dirty="0">
                <a:latin typeface="Arial" charset="0"/>
                <a:ea typeface="ＭＳ Ｐゴシック" charset="0"/>
                <a:cs typeface="ＭＳ Ｐゴシック" charset="0"/>
              </a:rPr>
              <a:t>0</a:t>
            </a:r>
            <a:r>
              <a:rPr lang="en-US" i="1"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profile</a:t>
            </a: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pPr marL="0" indent="0">
              <a:buNone/>
            </a:pP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Conversely, the thermal neutral density depends on the C</a:t>
            </a:r>
            <a:r>
              <a:rPr lang="en-US" baseline="30000" dirty="0">
                <a:latin typeface="Arial" charset="0"/>
                <a:ea typeface="ＭＳ Ｐゴシック" charset="0"/>
                <a:cs typeface="ＭＳ Ｐゴシック" charset="0"/>
              </a:rPr>
              <a:t>5+</a:t>
            </a:r>
            <a:r>
              <a:rPr lang="en-US" dirty="0">
                <a:latin typeface="Arial" charset="0"/>
                <a:ea typeface="ＭＳ Ｐゴシック" charset="0"/>
                <a:cs typeface="ＭＳ Ｐゴシック" charset="0"/>
              </a:rPr>
              <a:t> density or on the </a:t>
            </a:r>
            <a:r>
              <a:rPr lang="en-US" i="1" dirty="0">
                <a:latin typeface="Arial" charset="0"/>
                <a:ea typeface="ＭＳ Ｐゴシック" charset="0"/>
                <a:cs typeface="ＭＳ Ｐゴシック" charset="0"/>
              </a:rPr>
              <a:t>ratio</a:t>
            </a:r>
            <a:r>
              <a:rPr lang="en-US" dirty="0">
                <a:latin typeface="Arial" charset="0"/>
                <a:ea typeface="ＭＳ Ｐゴシック" charset="0"/>
                <a:cs typeface="ＭＳ Ｐゴシック" charset="0"/>
              </a:rPr>
              <a:t> of densities of C</a:t>
            </a:r>
            <a:r>
              <a:rPr lang="en-US" baseline="30000" dirty="0">
                <a:latin typeface="Arial" charset="0"/>
                <a:ea typeface="ＭＳ Ｐゴシック" charset="0"/>
                <a:cs typeface="ＭＳ Ｐゴシック" charset="0"/>
              </a:rPr>
              <a:t>5+</a:t>
            </a:r>
            <a:r>
              <a:rPr lang="en-US" dirty="0">
                <a:latin typeface="Arial" charset="0"/>
                <a:ea typeface="ＭＳ Ｐゴシック" charset="0"/>
                <a:cs typeface="ＭＳ Ｐゴシック" charset="0"/>
              </a:rPr>
              <a:t> to C</a:t>
            </a:r>
            <a:r>
              <a:rPr lang="en-US" baseline="30000" dirty="0">
                <a:latin typeface="Arial" charset="0"/>
                <a:ea typeface="ＭＳ Ｐゴシック" charset="0"/>
                <a:cs typeface="ＭＳ Ｐゴシック" charset="0"/>
              </a:rPr>
              <a:t>6+</a:t>
            </a:r>
          </a:p>
        </p:txBody>
      </p:sp>
      <p:graphicFrame>
        <p:nvGraphicFramePr>
          <p:cNvPr id="14338" name="Object 2"/>
          <p:cNvGraphicFramePr>
            <a:graphicFrameLocks noChangeAspect="1"/>
          </p:cNvGraphicFramePr>
          <p:nvPr/>
        </p:nvGraphicFramePr>
        <p:xfrm>
          <a:off x="1752600" y="2209800"/>
          <a:ext cx="4638675" cy="1022350"/>
        </p:xfrm>
        <a:graphic>
          <a:graphicData uri="http://schemas.openxmlformats.org/presentationml/2006/ole">
            <mc:AlternateContent xmlns:mc="http://schemas.openxmlformats.org/markup-compatibility/2006">
              <mc:Choice xmlns:v="urn:schemas-microsoft-com:vml" Requires="v">
                <p:oleObj spid="_x0000_s5322" name="Equation" r:id="rId3" imgW="2362200" imgH="520700" progId="Equation.3">
                  <p:embed/>
                </p:oleObj>
              </mc:Choice>
              <mc:Fallback>
                <p:oleObj name="Equation" r:id="rId3" imgW="2362200" imgH="520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09800"/>
                        <a:ext cx="463867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1752600" y="4724400"/>
          <a:ext cx="4664075" cy="1066800"/>
        </p:xfrm>
        <a:graphic>
          <a:graphicData uri="http://schemas.openxmlformats.org/presentationml/2006/ole">
            <mc:AlternateContent xmlns:mc="http://schemas.openxmlformats.org/markup-compatibility/2006">
              <mc:Choice xmlns:v="urn:schemas-microsoft-com:vml" Requires="v">
                <p:oleObj spid="_x0000_s5323" name="Equation" r:id="rId5" imgW="2387600" imgH="546100" progId="Equation.3">
                  <p:embed/>
                </p:oleObj>
              </mc:Choice>
              <mc:Fallback>
                <p:oleObj name="Equation" r:id="rId5" imgW="2387600" imgH="546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724400"/>
                        <a:ext cx="4664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960824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charset="0"/>
                <a:ea typeface="ＭＳ Ｐゴシック" charset="0"/>
                <a:cs typeface="ＭＳ Ｐゴシック" charset="0"/>
              </a:rPr>
              <a:t>Effective </a:t>
            </a:r>
            <a:r>
              <a:rPr lang="en-US" sz="2800" dirty="0" smtClean="0">
                <a:latin typeface="Arial" charset="0"/>
                <a:ea typeface="ＭＳ Ｐゴシック" charset="0"/>
                <a:cs typeface="ＭＳ Ｐゴシック" charset="0"/>
              </a:rPr>
              <a:t>thermal-thermal charge-exchange </a:t>
            </a:r>
            <a:r>
              <a:rPr lang="en-US" sz="2800" dirty="0">
                <a:latin typeface="Arial" charset="0"/>
                <a:ea typeface="ＭＳ Ｐゴシック" charset="0"/>
                <a:cs typeface="ＭＳ Ｐゴシック" charset="0"/>
              </a:rPr>
              <a:t>rate is </a:t>
            </a:r>
            <a:r>
              <a:rPr lang="en-US" sz="2800" dirty="0" smtClean="0">
                <a:latin typeface="Arial" charset="0"/>
                <a:ea typeface="ＭＳ Ｐゴシック" charset="0"/>
                <a:cs typeface="ＭＳ Ｐゴシック" charset="0"/>
              </a:rPr>
              <a:t>dominated by </a:t>
            </a:r>
            <a:r>
              <a:rPr lang="en-US" sz="2800" dirty="0">
                <a:latin typeface="Arial" charset="0"/>
                <a:ea typeface="ＭＳ Ｐゴシック" charset="0"/>
                <a:cs typeface="ＭＳ Ｐゴシック" charset="0"/>
              </a:rPr>
              <a:t>n=2 excited population fraction</a:t>
            </a:r>
            <a:endParaRPr lang="en-US" sz="2800" dirty="0"/>
          </a:p>
        </p:txBody>
      </p:sp>
      <p:sp>
        <p:nvSpPr>
          <p:cNvPr id="6" name="TextBox 5"/>
          <p:cNvSpPr txBox="1"/>
          <p:nvPr/>
        </p:nvSpPr>
        <p:spPr>
          <a:xfrm>
            <a:off x="827128" y="1178821"/>
            <a:ext cx="184666" cy="369332"/>
          </a:xfrm>
          <a:prstGeom prst="rect">
            <a:avLst/>
          </a:prstGeom>
          <a:noFill/>
        </p:spPr>
        <p:txBody>
          <a:bodyPr wrap="none" rtlCol="0">
            <a:spAutoFit/>
          </a:bodyPr>
          <a:lstStyle/>
          <a:p>
            <a:endParaRPr lang="en-US" dirty="0"/>
          </a:p>
        </p:txBody>
      </p:sp>
      <p:graphicFrame>
        <p:nvGraphicFramePr>
          <p:cNvPr id="7" name="Object 2"/>
          <p:cNvGraphicFramePr>
            <a:graphicFrameLocks noChangeAspect="1"/>
          </p:cNvGraphicFramePr>
          <p:nvPr>
            <p:extLst>
              <p:ext uri="{D42A27DB-BD31-4B8C-83A1-F6EECF244321}">
                <p14:modId xmlns:p14="http://schemas.microsoft.com/office/powerpoint/2010/main" val="3322670401"/>
              </p:ext>
            </p:extLst>
          </p:nvPr>
        </p:nvGraphicFramePr>
        <p:xfrm>
          <a:off x="2667000" y="1126885"/>
          <a:ext cx="3124200" cy="473315"/>
        </p:xfrm>
        <a:graphic>
          <a:graphicData uri="http://schemas.openxmlformats.org/presentationml/2006/ole">
            <mc:AlternateContent xmlns:mc="http://schemas.openxmlformats.org/markup-compatibility/2006">
              <mc:Choice xmlns:v="urn:schemas-microsoft-com:vml" Requires="v">
                <p:oleObj spid="_x0000_s2532" name="Equation" r:id="rId3" imgW="3733800" imgH="584200" progId="Equation.3">
                  <p:embed/>
                </p:oleObj>
              </mc:Choice>
              <mc:Fallback>
                <p:oleObj name="Equation" r:id="rId3" imgW="3733800" imgH="584200" progId="Equation.3">
                  <p:embed/>
                  <p:pic>
                    <p:nvPicPr>
                      <p:cNvPr id="0" name=""/>
                      <p:cNvPicPr>
                        <a:picLocks noChangeAspect="1" noChangeArrowheads="1"/>
                      </p:cNvPicPr>
                      <p:nvPr/>
                    </p:nvPicPr>
                    <p:blipFill>
                      <a:blip r:embed="rId4"/>
                      <a:srcRect/>
                      <a:stretch>
                        <a:fillRect/>
                      </a:stretch>
                    </p:blipFill>
                    <p:spPr bwMode="auto">
                      <a:xfrm>
                        <a:off x="2667000" y="1126885"/>
                        <a:ext cx="3124200" cy="473315"/>
                      </a:xfrm>
                      <a:prstGeom prst="rect">
                        <a:avLst/>
                      </a:prstGeom>
                      <a:noFill/>
                      <a:ln>
                        <a:noFill/>
                      </a:ln>
                      <a:effectLst/>
                      <a:extLst/>
                    </p:spPr>
                  </p:pic>
                </p:oleObj>
              </mc:Fallback>
            </mc:AlternateContent>
          </a:graphicData>
        </a:graphic>
      </p:graphicFrame>
      <p:sp>
        <p:nvSpPr>
          <p:cNvPr id="8" name="Content Placeholder 2"/>
          <p:cNvSpPr>
            <a:spLocks noGrp="1"/>
          </p:cNvSpPr>
          <p:nvPr>
            <p:ph idx="1"/>
          </p:nvPr>
        </p:nvSpPr>
        <p:spPr>
          <a:xfrm>
            <a:off x="5791200" y="1676400"/>
            <a:ext cx="3124200" cy="4572000"/>
          </a:xfrm>
        </p:spPr>
        <p:txBody>
          <a:bodyPr>
            <a:normAutofit/>
          </a:bodyPr>
          <a:lstStyle/>
          <a:p>
            <a:r>
              <a:rPr lang="en-US" sz="1400" dirty="0" err="1" smtClean="0">
                <a:solidFill>
                  <a:srgbClr val="008000"/>
                </a:solidFill>
                <a:cs typeface="Helvetica" charset="0"/>
              </a:rPr>
              <a:t>Thermalthermal</a:t>
            </a:r>
            <a:r>
              <a:rPr lang="en-US" sz="1400" dirty="0" smtClean="0">
                <a:solidFill>
                  <a:srgbClr val="008000"/>
                </a:solidFill>
                <a:cs typeface="Helvetica" charset="0"/>
              </a:rPr>
              <a:t> </a:t>
            </a:r>
            <a:r>
              <a:rPr lang="en-US" sz="1400" dirty="0">
                <a:solidFill>
                  <a:srgbClr val="008000"/>
                </a:solidFill>
                <a:cs typeface="Helvetica" charset="0"/>
              </a:rPr>
              <a:t>charge exchange rates for C</a:t>
            </a:r>
            <a:r>
              <a:rPr lang="en-US" sz="1400" baseline="30000" dirty="0">
                <a:solidFill>
                  <a:srgbClr val="008000"/>
                </a:solidFill>
                <a:cs typeface="Helvetica" charset="0"/>
              </a:rPr>
              <a:t>6+</a:t>
            </a:r>
            <a:r>
              <a:rPr lang="en-US" sz="1400" dirty="0">
                <a:solidFill>
                  <a:srgbClr val="008000"/>
                </a:solidFill>
                <a:cs typeface="Helvetica" charset="0"/>
              </a:rPr>
              <a:t> and D computed using ADAS 308 data</a:t>
            </a:r>
            <a:r>
              <a:rPr lang="en-US" sz="1400" dirty="0" smtClean="0">
                <a:solidFill>
                  <a:srgbClr val="008000"/>
                </a:solidFill>
                <a:cs typeface="Helvetica" charset="0"/>
              </a:rPr>
              <a:t>.</a:t>
            </a:r>
          </a:p>
          <a:p>
            <a:r>
              <a:rPr lang="en-US" sz="1400" dirty="0" smtClean="0">
                <a:solidFill>
                  <a:srgbClr val="008000"/>
                </a:solidFill>
                <a:cs typeface="Helvetica" charset="0"/>
              </a:rPr>
              <a:t>Population fraction derived from </a:t>
            </a:r>
            <a:r>
              <a:rPr lang="en-US" sz="1400" dirty="0">
                <a:solidFill>
                  <a:srgbClr val="008000"/>
                </a:solidFill>
                <a:cs typeface="Helvetica" charset="0"/>
              </a:rPr>
              <a:t>ADAS photoemission </a:t>
            </a:r>
            <a:r>
              <a:rPr lang="en-US" sz="1400" dirty="0" smtClean="0">
                <a:solidFill>
                  <a:srgbClr val="008000"/>
                </a:solidFill>
                <a:cs typeface="Helvetica" charset="0"/>
              </a:rPr>
              <a:t>coefficients,         </a:t>
            </a:r>
            <a:r>
              <a:rPr lang="en-US" sz="1400" dirty="0" smtClean="0">
                <a:solidFill>
                  <a:schemeClr val="bg1"/>
                </a:solidFill>
                <a:cs typeface="Helvetica" charset="0"/>
              </a:rPr>
              <a:t>_________________________________________________________________________________</a:t>
            </a:r>
            <a:r>
              <a:rPr lang="en-US" sz="1400" dirty="0" smtClean="0">
                <a:solidFill>
                  <a:srgbClr val="008000"/>
                </a:solidFill>
                <a:cs typeface="Helvetica" charset="0"/>
              </a:rPr>
              <a:t>or a from </a:t>
            </a:r>
            <a:r>
              <a:rPr lang="en-US" sz="1400" dirty="0" err="1" smtClean="0">
                <a:solidFill>
                  <a:srgbClr val="008000"/>
                </a:solidFill>
                <a:cs typeface="Helvetica" charset="0"/>
              </a:rPr>
              <a:t>CollisionalRadiative</a:t>
            </a:r>
            <a:r>
              <a:rPr lang="en-US" sz="1400" dirty="0" smtClean="0">
                <a:solidFill>
                  <a:srgbClr val="008000"/>
                </a:solidFill>
                <a:cs typeface="Helvetica" charset="0"/>
              </a:rPr>
              <a:t> model from DEGAS 2*</a:t>
            </a:r>
            <a:endParaRPr lang="en-US" sz="1400" dirty="0">
              <a:solidFill>
                <a:srgbClr val="008000"/>
              </a:solidFill>
              <a:cs typeface="Helvetica" charset="0"/>
            </a:endParaRPr>
          </a:p>
          <a:p>
            <a:r>
              <a:rPr lang="en-US" sz="1400" dirty="0" smtClean="0">
                <a:solidFill>
                  <a:srgbClr val="008000"/>
                </a:solidFill>
                <a:cs typeface="Helvetica" charset="0"/>
              </a:rPr>
              <a:t>n</a:t>
            </a:r>
            <a:r>
              <a:rPr lang="en-US" sz="1400" dirty="0">
                <a:solidFill>
                  <a:srgbClr val="008000"/>
                </a:solidFill>
                <a:cs typeface="Helvetica" charset="0"/>
              </a:rPr>
              <a:t>=2 neutral fraction varies with electron density</a:t>
            </a:r>
          </a:p>
          <a:p>
            <a:r>
              <a:rPr lang="en-US" sz="1400" dirty="0">
                <a:solidFill>
                  <a:srgbClr val="008000"/>
                </a:solidFill>
                <a:cs typeface="Helvetica" charset="0"/>
              </a:rPr>
              <a:t>n=2 population is less than a percent of the thermal neutral density</a:t>
            </a:r>
            <a:endParaRPr lang="en-US" sz="1400" dirty="0">
              <a:latin typeface="Times New Roman" charset="0"/>
              <a:cs typeface="Times New Roman" charset="0"/>
            </a:endParaRPr>
          </a:p>
          <a:p>
            <a:pPr eaLnBrk="1" hangingPunct="1"/>
            <a:r>
              <a:rPr lang="en-US" sz="1400" dirty="0" smtClean="0">
                <a:solidFill>
                  <a:srgbClr val="008000"/>
                </a:solidFill>
                <a:cs typeface="Helvetica" charset="0"/>
              </a:rPr>
              <a:t>Contribution </a:t>
            </a:r>
            <a:r>
              <a:rPr lang="en-US" sz="1400" dirty="0">
                <a:solidFill>
                  <a:srgbClr val="008000"/>
                </a:solidFill>
                <a:cs typeface="Helvetica" charset="0"/>
              </a:rPr>
              <a:t>from n=1 ground state neutrals </a:t>
            </a:r>
            <a:r>
              <a:rPr lang="en-US" sz="1400" dirty="0" smtClean="0">
                <a:solidFill>
                  <a:srgbClr val="008000"/>
                </a:solidFill>
                <a:cs typeface="Helvetica" charset="0"/>
              </a:rPr>
              <a:t>are only </a:t>
            </a:r>
            <a:r>
              <a:rPr lang="en-US" sz="1400" dirty="0">
                <a:solidFill>
                  <a:srgbClr val="008000"/>
                </a:solidFill>
                <a:cs typeface="Helvetica" charset="0"/>
              </a:rPr>
              <a:t>important at lower densities or low </a:t>
            </a:r>
            <a:r>
              <a:rPr lang="en-US" sz="1400" dirty="0" smtClean="0">
                <a:solidFill>
                  <a:srgbClr val="008000"/>
                </a:solidFill>
                <a:cs typeface="Helvetica" charset="0"/>
              </a:rPr>
              <a:t>temperature</a:t>
            </a:r>
          </a:p>
          <a:p>
            <a:pPr eaLnBrk="1" hangingPunct="1"/>
            <a:endParaRPr lang="en-US" altLang="en-US" dirty="0" smtClean="0">
              <a:latin typeface="Arial" charset="0"/>
              <a:cs typeface="Arial" charset="0"/>
            </a:endParaRPr>
          </a:p>
        </p:txBody>
      </p:sp>
      <p:sp>
        <p:nvSpPr>
          <p:cNvPr id="9" name="Content Placeholder 2"/>
          <p:cNvSpPr>
            <a:spLocks noGrp="1"/>
          </p:cNvSpPr>
          <p:nvPr>
            <p:ph idx="1"/>
          </p:nvPr>
        </p:nvSpPr>
        <p:spPr>
          <a:xfrm>
            <a:off x="76200" y="1143000"/>
            <a:ext cx="2895600" cy="457200"/>
          </a:xfrm>
        </p:spPr>
        <p:txBody>
          <a:bodyPr>
            <a:normAutofit/>
          </a:bodyPr>
          <a:lstStyle/>
          <a:p>
            <a:pPr marL="0" indent="0" eaLnBrk="1" hangingPunct="1">
              <a:buNone/>
            </a:pPr>
            <a:r>
              <a:rPr lang="en-US" altLang="en-US" sz="2400" dirty="0" smtClean="0">
                <a:latin typeface="Arial" charset="0"/>
                <a:cs typeface="Arial" charset="0"/>
              </a:rPr>
              <a:t>Effective CX rate:</a:t>
            </a:r>
          </a:p>
        </p:txBody>
      </p:sp>
      <p:graphicFrame>
        <p:nvGraphicFramePr>
          <p:cNvPr id="10" name="Object 3"/>
          <p:cNvGraphicFramePr>
            <a:graphicFrameLocks noChangeAspect="1"/>
          </p:cNvGraphicFramePr>
          <p:nvPr>
            <p:extLst>
              <p:ext uri="{D42A27DB-BD31-4B8C-83A1-F6EECF244321}">
                <p14:modId xmlns:p14="http://schemas.microsoft.com/office/powerpoint/2010/main" val="1532899137"/>
              </p:ext>
            </p:extLst>
          </p:nvPr>
        </p:nvGraphicFramePr>
        <p:xfrm>
          <a:off x="5943600" y="1143000"/>
          <a:ext cx="1511300" cy="430213"/>
        </p:xfrm>
        <a:graphic>
          <a:graphicData uri="http://schemas.openxmlformats.org/presentationml/2006/ole">
            <mc:AlternateContent xmlns:mc="http://schemas.openxmlformats.org/markup-compatibility/2006">
              <mc:Choice xmlns:v="urn:schemas-microsoft-com:vml" Requires="v">
                <p:oleObj spid="_x0000_s2533" name="Equation" r:id="rId5" imgW="1028700" imgH="292100" progId="Equation.3">
                  <p:embed/>
                </p:oleObj>
              </mc:Choice>
              <mc:Fallback>
                <p:oleObj name="Equation" r:id="rId5" imgW="1028700" imgH="292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143000"/>
                        <a:ext cx="15113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806401766"/>
              </p:ext>
            </p:extLst>
          </p:nvPr>
        </p:nvGraphicFramePr>
        <p:xfrm>
          <a:off x="7772400" y="1143000"/>
          <a:ext cx="914400" cy="438150"/>
        </p:xfrm>
        <a:graphic>
          <a:graphicData uri="http://schemas.openxmlformats.org/presentationml/2006/ole">
            <mc:AlternateContent xmlns:mc="http://schemas.openxmlformats.org/markup-compatibility/2006">
              <mc:Choice xmlns:v="urn:schemas-microsoft-com:vml" Requires="v">
                <p:oleObj spid="_x0000_s2534" name="Equation" r:id="rId7" imgW="609600" imgH="292100" progId="Equation.3">
                  <p:embed/>
                </p:oleObj>
              </mc:Choice>
              <mc:Fallback>
                <p:oleObj name="Equation" r:id="rId7" imgW="609600" imgH="292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1143000"/>
                        <a:ext cx="9144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67640204"/>
              </p:ext>
            </p:extLst>
          </p:nvPr>
        </p:nvGraphicFramePr>
        <p:xfrm>
          <a:off x="6400800" y="2895600"/>
          <a:ext cx="1917700" cy="546100"/>
        </p:xfrm>
        <a:graphic>
          <a:graphicData uri="http://schemas.openxmlformats.org/presentationml/2006/ole">
            <mc:AlternateContent xmlns:mc="http://schemas.openxmlformats.org/markup-compatibility/2006">
              <mc:Choice xmlns:v="urn:schemas-microsoft-com:vml" Requires="v">
                <p:oleObj spid="_x0000_s2535" name="Equation" r:id="rId9" imgW="1917700" imgH="546100" progId="Equation.3">
                  <p:embed/>
                </p:oleObj>
              </mc:Choice>
              <mc:Fallback>
                <p:oleObj name="Equation" r:id="rId9" imgW="1917700" imgH="546100" progId="Equation.3">
                  <p:embed/>
                  <p:pic>
                    <p:nvPicPr>
                      <p:cNvPr id="0" name=""/>
                      <p:cNvPicPr/>
                      <p:nvPr/>
                    </p:nvPicPr>
                    <p:blipFill>
                      <a:blip r:embed="rId10"/>
                      <a:stretch>
                        <a:fillRect/>
                      </a:stretch>
                    </p:blipFill>
                    <p:spPr>
                      <a:xfrm>
                        <a:off x="6400800" y="2895600"/>
                        <a:ext cx="1917700" cy="546100"/>
                      </a:xfrm>
                      <a:prstGeom prst="rect">
                        <a:avLst/>
                      </a:prstGeom>
                    </p:spPr>
                  </p:pic>
                </p:oleObj>
              </mc:Fallback>
            </mc:AlternateContent>
          </a:graphicData>
        </a:graphic>
      </p:graphicFrame>
      <p:pic>
        <p:nvPicPr>
          <p:cNvPr id="17" name="Picture 16" descr="APS17_fig_plot_rates.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800" y="1676400"/>
            <a:ext cx="6096000" cy="4572000"/>
          </a:xfrm>
          <a:prstGeom prst="rect">
            <a:avLst/>
          </a:prstGeom>
        </p:spPr>
      </p:pic>
      <p:sp>
        <p:nvSpPr>
          <p:cNvPr id="18" name="TextBox 17"/>
          <p:cNvSpPr txBox="1"/>
          <p:nvPr/>
        </p:nvSpPr>
        <p:spPr>
          <a:xfrm>
            <a:off x="6096000" y="6248400"/>
            <a:ext cx="2362200" cy="246221"/>
          </a:xfrm>
          <a:prstGeom prst="rect">
            <a:avLst/>
          </a:prstGeom>
          <a:noFill/>
        </p:spPr>
        <p:txBody>
          <a:bodyPr wrap="square" rtlCol="0">
            <a:spAutoFit/>
          </a:bodyPr>
          <a:lstStyle/>
          <a:p>
            <a:r>
              <a:rPr lang="en-US" sz="1000" dirty="0"/>
              <a:t>*http://w3.pppl.gov/degas2/ehr3.dat</a:t>
            </a:r>
            <a:endParaRPr lang="en-US" sz="1000" dirty="0"/>
          </a:p>
        </p:txBody>
      </p:sp>
    </p:spTree>
    <p:extLst>
      <p:ext uri="{BB962C8B-B14F-4D97-AF65-F5344CB8AC3E}">
        <p14:creationId xmlns:p14="http://schemas.microsoft.com/office/powerpoint/2010/main" val="1380770995"/>
      </p:ext>
    </p:extLst>
  </p:cSld>
  <p:clrMapOvr>
    <a:masterClrMapping/>
  </p:clrMapOvr>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91823</TotalTime>
  <Words>1507</Words>
  <Application>Microsoft Macintosh PowerPoint</Application>
  <PresentationFormat>On-screen Show (4:3)</PresentationFormat>
  <Paragraphs>256</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NSTX Upgrade</vt:lpstr>
      <vt:lpstr>Equation</vt:lpstr>
      <vt:lpstr>Microsoft Equation</vt:lpstr>
      <vt:lpstr>Comparison of neutral density profiles measured using Da and C5+ in NSTXU</vt:lpstr>
      <vt:lpstr>Abstract</vt:lpstr>
      <vt:lpstr>NSTXU Viewing Geometry</vt:lpstr>
      <vt:lpstr>NSTXU Viewing Geometry</vt:lpstr>
      <vt:lpstr>NSTX-U L-mode plasma</vt:lpstr>
      <vt:lpstr>Measured profiles of temperature and density are interpolated or extrapolated onto common fine grid</vt:lpstr>
      <vt:lpstr>Three Processes Contribute to  C5+ passive emission</vt:lpstr>
      <vt:lpstr>Cannot independently determine both C5+ density and thermal neutral density</vt:lpstr>
      <vt:lpstr>Effective thermal-thermal charge-exchange rate is dominated by n=2 excited population fraction</vt:lpstr>
      <vt:lpstr>At lower temperature (plasma edge), electron impact excitation can be neglected for carbon</vt:lpstr>
      <vt:lpstr>Neutral density is determined from Da emission</vt:lpstr>
      <vt:lpstr>Local carbon values are extracted from line-integrated measurements with a matrix inversion approach</vt:lpstr>
      <vt:lpstr>Local Da emissivity from line-integrated measurements with a matrix inversion approach</vt:lpstr>
      <vt:lpstr>Neutral density profiles from C5+ and Da are comparable inside plasma edge</vt:lpstr>
      <vt:lpstr>Some variation is observed in neutral density profiles inferred from C5+ and Da </vt:lpstr>
      <vt:lpstr>Better agreement between n0 measurements  at higher Te</vt:lpstr>
      <vt:lpstr>C5+ emission observed beyond the LCFS</vt:lpstr>
      <vt:lpstr>Convective transport from “blobs” could explain “extra” C6+ beyond LCFS</vt:lpstr>
      <vt:lpstr>Neutral density from C5+ is overestimated outside LCFS due to “extra” C5+ emission</vt:lpstr>
      <vt:lpstr>Measured emissivity is a time average of steady emission and intermittent “blob” emission</vt:lpstr>
      <vt:lpstr>Intermittent signal from fast  Gas Puff Imaging (GPI) system</vt:lpstr>
      <vt:lpstr>Other Comments</vt:lpstr>
      <vt:lpstr>Summary</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Ronald E. Bell</cp:lastModifiedBy>
  <cp:revision>251</cp:revision>
  <cp:lastPrinted>2017-10-30T14:37:59Z</cp:lastPrinted>
  <dcterms:created xsi:type="dcterms:W3CDTF">2015-07-16T16:59:24Z</dcterms:created>
  <dcterms:modified xsi:type="dcterms:W3CDTF">2017-10-30T14:46:14Z</dcterms:modified>
</cp:coreProperties>
</file>