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0" r:id="rId2"/>
    <p:sldMasterId id="2147483752" r:id="rId3"/>
  </p:sldMasterIdLst>
  <p:notesMasterIdLst>
    <p:notesMasterId r:id="rId32"/>
  </p:notesMasterIdLst>
  <p:sldIdLst>
    <p:sldId id="268" r:id="rId4"/>
    <p:sldId id="282" r:id="rId5"/>
    <p:sldId id="296" r:id="rId6"/>
    <p:sldId id="298" r:id="rId7"/>
    <p:sldId id="297" r:id="rId8"/>
    <p:sldId id="299" r:id="rId9"/>
    <p:sldId id="295" r:id="rId10"/>
    <p:sldId id="284" r:id="rId11"/>
    <p:sldId id="300" r:id="rId12"/>
    <p:sldId id="293" r:id="rId13"/>
    <p:sldId id="289" r:id="rId14"/>
    <p:sldId id="279" r:id="rId15"/>
    <p:sldId id="272" r:id="rId16"/>
    <p:sldId id="280" r:id="rId17"/>
    <p:sldId id="294" r:id="rId18"/>
    <p:sldId id="288" r:id="rId19"/>
    <p:sldId id="320" r:id="rId20"/>
    <p:sldId id="321" r:id="rId21"/>
    <p:sldId id="322" r:id="rId22"/>
    <p:sldId id="323" r:id="rId23"/>
    <p:sldId id="286" r:id="rId24"/>
    <p:sldId id="290" r:id="rId25"/>
    <p:sldId id="285" r:id="rId26"/>
    <p:sldId id="271" r:id="rId27"/>
    <p:sldId id="327" r:id="rId28"/>
    <p:sldId id="301" r:id="rId29"/>
    <p:sldId id="302" r:id="rId30"/>
    <p:sldId id="319" r:id="rId31"/>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030" autoAdjust="0"/>
  </p:normalViewPr>
  <p:slideViewPr>
    <p:cSldViewPr showGuides="1">
      <p:cViewPr varScale="1">
        <p:scale>
          <a:sx n="110" d="100"/>
          <a:sy n="110" d="100"/>
        </p:scale>
        <p:origin x="-163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fontAlgn="auto">
              <a:spcBef>
                <a:spcPts val="0"/>
              </a:spcBef>
              <a:spcAft>
                <a:spcPts val="0"/>
              </a:spcAft>
              <a:defRPr sz="1200">
                <a:latin typeface="+mn-lt"/>
                <a:cs typeface="+mn-cs"/>
              </a:defRPr>
            </a:lvl1pPr>
          </a:lstStyle>
          <a:p>
            <a:pPr>
              <a:defRPr/>
            </a:pPr>
            <a:fld id="{70207F15-7EEB-4A53-B612-E78FBE588E39}" type="datetimeFigureOut">
              <a:rPr lang="en-US"/>
              <a:pPr>
                <a:defRPr/>
              </a:pPr>
              <a:t>10/29/2017</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pPr lvl="0"/>
            <a:endParaRPr lang="en-US" noProof="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fontAlgn="auto">
              <a:spcBef>
                <a:spcPts val="0"/>
              </a:spcBef>
              <a:spcAft>
                <a:spcPts val="0"/>
              </a:spcAft>
              <a:defRPr sz="1200">
                <a:latin typeface="+mn-lt"/>
                <a:cs typeface="+mn-cs"/>
              </a:defRPr>
            </a:lvl1pPr>
          </a:lstStyle>
          <a:p>
            <a:pPr>
              <a:defRPr/>
            </a:pPr>
            <a:fld id="{81814D58-8BAE-47A7-9BC7-BF5F8CB6AD36}" type="slidenum">
              <a:rPr lang="en-US"/>
              <a:pPr>
                <a:defRPr/>
              </a:pPr>
              <a:t>‹#›</a:t>
            </a:fld>
            <a:endParaRPr lang="en-US"/>
          </a:p>
        </p:txBody>
      </p:sp>
    </p:spTree>
    <p:extLst>
      <p:ext uri="{BB962C8B-B14F-4D97-AF65-F5344CB8AC3E}">
        <p14:creationId xmlns:p14="http://schemas.microsoft.com/office/powerpoint/2010/main" val="3333046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5825" y="4845050"/>
            <a:ext cx="48323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nstx.pppl.gov/DragNDrop/Presentation_Template/NSTX-U_cutaway_low_re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9000" y="4953000"/>
            <a:ext cx="16684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21" name="Text Placeholder 20"/>
          <p:cNvSpPr>
            <a:spLocks noGrp="1"/>
          </p:cNvSpPr>
          <p:nvPr>
            <p:ph type="body" sz="quarter" idx="12"/>
          </p:nvPr>
        </p:nvSpPr>
        <p:spPr>
          <a:xfrm>
            <a:off x="53400" y="4876800"/>
            <a:ext cx="2080200" cy="609600"/>
          </a:xfrm>
        </p:spPr>
        <p:txBody>
          <a:bodyPr>
            <a:noAutofit/>
          </a:bodyPr>
          <a:lstStyle>
            <a:lvl1pPr marL="0" indent="0" algn="ctr">
              <a:buNone/>
              <a:defRPr sz="1400"/>
            </a:lvl1pPr>
          </a:lstStyle>
          <a:p>
            <a:pPr lvl="0"/>
            <a:r>
              <a:rPr lang="en-US" smtClean="0"/>
              <a:t>Click to edit Master text styles</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011936"/>
          </a:xfrm>
          <a:prstGeom prst="rect">
            <a:avLst/>
          </a:prstGeom>
        </p:spPr>
      </p:pic>
    </p:spTree>
    <p:extLst>
      <p:ext uri="{BB962C8B-B14F-4D97-AF65-F5344CB8AC3E}">
        <p14:creationId xmlns:p14="http://schemas.microsoft.com/office/powerpoint/2010/main" val="363814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DF158-DB5F-4F30-A747-EE44BE61062C}"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409371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EDF158-DB5F-4F30-A747-EE44BE61062C}"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179895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EDF158-DB5F-4F30-A747-EE44BE61062C}" type="datetimeFigureOut">
              <a:rPr lang="en-US" smtClean="0"/>
              <a:t>10/29/2017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1351050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EDF158-DB5F-4F30-A747-EE44BE61062C}" type="datetimeFigureOut">
              <a:rPr lang="en-US" smtClean="0"/>
              <a:t>10/29/2017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3140079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DF158-DB5F-4F30-A747-EE44BE61062C}" type="datetimeFigureOut">
              <a:rPr lang="en-US" smtClean="0"/>
              <a:t>10/29/2017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128026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DF158-DB5F-4F30-A747-EE44BE61062C}"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295894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DF158-DB5F-4F30-A747-EE44BE61062C}"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442885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DF158-DB5F-4F30-A747-EE44BE61062C}"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3453697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DF158-DB5F-4F30-A747-EE44BE61062C}"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796919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0C3772-0944-4CAD-8FCA-B0FE2D513DA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209922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6" name="Rectangle 5"/>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533400" y="26670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40386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11" name="Text Placeholder 20"/>
          <p:cNvSpPr>
            <a:spLocks noGrp="1"/>
          </p:cNvSpPr>
          <p:nvPr>
            <p:ph type="body" sz="quarter" idx="12"/>
          </p:nvPr>
        </p:nvSpPr>
        <p:spPr>
          <a:xfrm>
            <a:off x="76200" y="5562600"/>
            <a:ext cx="2080200" cy="609600"/>
          </a:xfrm>
        </p:spPr>
        <p:txBody>
          <a:bodyPr>
            <a:noAutofit/>
          </a:bodyPr>
          <a:lstStyle>
            <a:lvl1pPr marL="0" indent="0" algn="ctr">
              <a:buNone/>
              <a:defRPr sz="1400"/>
            </a:lvl1pPr>
          </a:lstStyle>
          <a:p>
            <a:pPr lvl="0"/>
            <a:r>
              <a:rPr lang="en-US" smtClean="0"/>
              <a:t>Click to edit Master text styles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11936"/>
          </a:xfrm>
          <a:prstGeom prst="rect">
            <a:avLst/>
          </a:prstGeom>
        </p:spPr>
      </p:pic>
    </p:spTree>
    <p:extLst>
      <p:ext uri="{BB962C8B-B14F-4D97-AF65-F5344CB8AC3E}">
        <p14:creationId xmlns:p14="http://schemas.microsoft.com/office/powerpoint/2010/main" val="3805434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0C3772-0944-4CAD-8FCA-B0FE2D513DA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3746926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0C3772-0944-4CAD-8FCA-B0FE2D513DA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1186288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0C3772-0944-4CAD-8FCA-B0FE2D513DA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4128801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0C3772-0944-4CAD-8FCA-B0FE2D513DA5}" type="datetimeFigureOut">
              <a:rPr lang="en-US" smtClean="0"/>
              <a:t>10/29/2017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30782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0C3772-0944-4CAD-8FCA-B0FE2D513DA5}" type="datetimeFigureOut">
              <a:rPr lang="en-US" smtClean="0"/>
              <a:t>10/29/2017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2400931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C3772-0944-4CAD-8FCA-B0FE2D513DA5}" type="datetimeFigureOut">
              <a:rPr lang="en-US" smtClean="0"/>
              <a:t>10/29/2017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2738990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0C3772-0944-4CAD-8FCA-B0FE2D513DA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3746294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0C3772-0944-4CAD-8FCA-B0FE2D513DA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2650856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0C3772-0944-4CAD-8FCA-B0FE2D513DA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688730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0C3772-0944-4CAD-8FCA-B0FE2D513DA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6D132-4EC7-48E0-9D56-CF937EB11A47}" type="slidenum">
              <a:rPr lang="en-US" smtClean="0"/>
              <a:t>‹#›</a:t>
            </a:fld>
            <a:endParaRPr lang="en-US"/>
          </a:p>
        </p:txBody>
      </p:sp>
    </p:spTree>
    <p:extLst>
      <p:ext uri="{BB962C8B-B14F-4D97-AF65-F5344CB8AC3E}">
        <p14:creationId xmlns:p14="http://schemas.microsoft.com/office/powerpoint/2010/main" val="6255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7526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idx="10"/>
          </p:nvPr>
        </p:nvSpPr>
        <p:spPr>
          <a:xfrm>
            <a:off x="4648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970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618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479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A865192-3001-4522-9FBE-241B86E1D620}" type="datetime1">
              <a:rPr lang="en-US" smtClean="0"/>
              <a:t>10/29/2017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376F98A-B311-420C-8730-1B43357855BE}" type="slidenum">
              <a:rPr lang="en-US"/>
              <a:pPr>
                <a:defRPr/>
              </a:pPr>
              <a:t>‹#›</a:t>
            </a:fld>
            <a:endParaRPr lang="en-US"/>
          </a:p>
        </p:txBody>
      </p:sp>
    </p:spTree>
    <p:extLst>
      <p:ext uri="{BB962C8B-B14F-4D97-AF65-F5344CB8AC3E}">
        <p14:creationId xmlns:p14="http://schemas.microsoft.com/office/powerpoint/2010/main" val="1755568862"/>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EDF158-DB5F-4F30-A747-EE44BE61062C}"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141550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DF158-DB5F-4F30-A747-EE44BE61062C}"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D10AA-AA2D-429F-9890-29A02B7C6AA9}" type="slidenum">
              <a:rPr lang="en-US" smtClean="0"/>
              <a:t>‹#›</a:t>
            </a:fld>
            <a:endParaRPr lang="en-US"/>
          </a:p>
        </p:txBody>
      </p:sp>
    </p:spTree>
    <p:extLst>
      <p:ext uri="{BB962C8B-B14F-4D97-AF65-F5344CB8AC3E}">
        <p14:creationId xmlns:p14="http://schemas.microsoft.com/office/powerpoint/2010/main" val="370442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1066800"/>
            <a:ext cx="8991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1027" name="Picture 2" descr="C:\Users\jmenard\My Files\PPPL\Projects\NSTX-U\Presentation template\2015 - New template\logo and banner source\Gray_banner_red_li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smtClean="0"/>
              <a:t>Click to edit Master title style</a:t>
            </a:r>
          </a:p>
        </p:txBody>
      </p:sp>
      <p:pic>
        <p:nvPicPr>
          <p:cNvPr id="1029" name="Picture 4" descr="C:\Users\jmenard\My Files\PPPL\Projects\NSTX-U\Presentation template\2015 - New template\logo and banner source\Gray_banner_red_line_bottom_NSTXU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554788"/>
            <a:ext cx="91440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1"/>
          <p:cNvSpPr txBox="1">
            <a:spLocks noChangeArrowheads="1"/>
          </p:cNvSpPr>
          <p:nvPr/>
        </p:nvSpPr>
        <p:spPr bwMode="auto">
          <a:xfrm>
            <a:off x="8458200" y="6583363"/>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50C44427-FA99-46F6-AD84-71969FA70DF8}" type="slidenum">
              <a:rPr lang="en-US" altLang="en-US" sz="1000" b="1" smtClean="0">
                <a:solidFill>
                  <a:srgbClr val="336699"/>
                </a:solidFill>
              </a:rPr>
              <a:pPr algn="r">
                <a:defRPr/>
              </a:pPr>
              <a:t>‹#›</a:t>
            </a:fld>
            <a:endParaRPr lang="en-US" altLang="en-US" sz="1000" b="1" smtClean="0">
              <a:solidFill>
                <a:srgbClr val="336699"/>
              </a:solidFill>
            </a:endParaRPr>
          </a:p>
        </p:txBody>
      </p:sp>
      <p:sp>
        <p:nvSpPr>
          <p:cNvPr id="1031" name="TextBox 9"/>
          <p:cNvSpPr txBox="1">
            <a:spLocks noChangeArrowheads="1"/>
          </p:cNvSpPr>
          <p:nvPr/>
        </p:nvSpPr>
        <p:spPr bwMode="auto">
          <a:xfrm>
            <a:off x="914400" y="6583363"/>
            <a:ext cx="7315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1000" b="1" dirty="0" smtClean="0">
                <a:solidFill>
                  <a:srgbClr val="336699"/>
                </a:solidFill>
              </a:rPr>
              <a:t>59</a:t>
            </a:r>
            <a:r>
              <a:rPr lang="en-US" altLang="en-US" sz="1000" b="1" baseline="30000" dirty="0" smtClean="0">
                <a:solidFill>
                  <a:srgbClr val="336699"/>
                </a:solidFill>
              </a:rPr>
              <a:t>th</a:t>
            </a:r>
            <a:r>
              <a:rPr lang="en-US" altLang="en-US" sz="1000" b="1" dirty="0" smtClean="0">
                <a:solidFill>
                  <a:srgbClr val="336699"/>
                </a:solidFill>
              </a:rPr>
              <a:t> APS-DPP, PP11.67, Upgrade</a:t>
            </a:r>
            <a:r>
              <a:rPr lang="en-US" altLang="en-US" sz="1000" b="1" baseline="0" dirty="0" smtClean="0">
                <a:solidFill>
                  <a:srgbClr val="336699"/>
                </a:solidFill>
              </a:rPr>
              <a:t> to the MPTS …</a:t>
            </a:r>
            <a:r>
              <a:rPr lang="en-US" altLang="en-US" sz="1000" b="1" dirty="0" smtClean="0">
                <a:solidFill>
                  <a:srgbClr val="336699"/>
                </a:solidFill>
              </a:rPr>
              <a:t>, B.P. LeBlanc, A. Diallo, October</a:t>
            </a:r>
            <a:r>
              <a:rPr lang="en-US" altLang="en-US" sz="1000" b="1" baseline="0" dirty="0" smtClean="0">
                <a:solidFill>
                  <a:srgbClr val="336699"/>
                </a:solidFill>
              </a:rPr>
              <a:t> 25, </a:t>
            </a:r>
            <a:r>
              <a:rPr lang="en-US" altLang="en-US" sz="1000" b="1" dirty="0" smtClean="0">
                <a:solidFill>
                  <a:srgbClr val="336699"/>
                </a:solidFill>
              </a:rPr>
              <a:t>2017</a:t>
            </a: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34" r:id="rId3"/>
    <p:sldLayoutId id="2147483735" r:id="rId4"/>
    <p:sldLayoutId id="2147483736" r:id="rId5"/>
    <p:sldLayoutId id="2147483737" r:id="rId6"/>
    <p:sldLayoutId id="2147483764" r:id="rId7"/>
  </p:sldLayoutIdLst>
  <p:timing>
    <p:tnLst>
      <p:par>
        <p:cTn id="1" dur="indefinite" restart="never" nodeType="tmRoot"/>
      </p:par>
    </p:tnLst>
  </p:timing>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DF158-DB5F-4F30-A747-EE44BE61062C}" type="datetimeFigureOut">
              <a:rPr lang="en-US" smtClean="0"/>
              <a:t>10/29/2017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D10AA-AA2D-429F-9890-29A02B7C6AA9}" type="slidenum">
              <a:rPr lang="en-US" smtClean="0"/>
              <a:t>‹#›</a:t>
            </a:fld>
            <a:endParaRPr lang="en-US"/>
          </a:p>
        </p:txBody>
      </p:sp>
    </p:spTree>
    <p:extLst>
      <p:ext uri="{BB962C8B-B14F-4D97-AF65-F5344CB8AC3E}">
        <p14:creationId xmlns:p14="http://schemas.microsoft.com/office/powerpoint/2010/main" val="152445921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C3772-0944-4CAD-8FCA-B0FE2D513DA5}" type="datetimeFigureOut">
              <a:rPr lang="en-US" smtClean="0"/>
              <a:t>10/29/2017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6D132-4EC7-48E0-9D56-CF937EB11A47}" type="slidenum">
              <a:rPr lang="en-US" smtClean="0"/>
              <a:t>‹#›</a:t>
            </a:fld>
            <a:endParaRPr lang="en-US"/>
          </a:p>
        </p:txBody>
      </p:sp>
    </p:spTree>
    <p:extLst>
      <p:ext uri="{BB962C8B-B14F-4D97-AF65-F5344CB8AC3E}">
        <p14:creationId xmlns:p14="http://schemas.microsoft.com/office/powerpoint/2010/main" val="958563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1"/>
          <p:cNvSpPr>
            <a:spLocks noGrp="1"/>
          </p:cNvSpPr>
          <p:nvPr>
            <p:ph type="subTitle" idx="1"/>
          </p:nvPr>
        </p:nvSpPr>
        <p:spPr>
          <a:xfrm>
            <a:off x="533400" y="2514600"/>
            <a:ext cx="8077200" cy="1066800"/>
          </a:xfrm>
        </p:spPr>
        <p:txBody>
          <a:bodyPr/>
          <a:lstStyle/>
          <a:p>
            <a:pPr eaLnBrk="1" hangingPunct="1"/>
            <a:r>
              <a:rPr lang="en-US" altLang="en-US" dirty="0" smtClean="0">
                <a:latin typeface="Arial" charset="0"/>
                <a:cs typeface="Arial" charset="0"/>
              </a:rPr>
              <a:t>B.P. LeBlanc and A. Diallo</a:t>
            </a:r>
          </a:p>
        </p:txBody>
      </p:sp>
      <p:sp>
        <p:nvSpPr>
          <p:cNvPr id="4099" name="Title 2"/>
          <p:cNvSpPr>
            <a:spLocks noGrp="1"/>
          </p:cNvSpPr>
          <p:nvPr>
            <p:ph type="title"/>
          </p:nvPr>
        </p:nvSpPr>
        <p:spPr>
          <a:xfrm>
            <a:off x="152400" y="1143000"/>
            <a:ext cx="8915400" cy="1600200"/>
          </a:xfrm>
        </p:spPr>
        <p:txBody>
          <a:bodyPr/>
          <a:lstStyle/>
          <a:p>
            <a:pPr eaLnBrk="1" hangingPunct="1"/>
            <a:r>
              <a:rPr lang="en-US" dirty="0"/>
              <a:t>Upgrade to the MPTS </a:t>
            </a:r>
            <a:r>
              <a:rPr lang="en-US" dirty="0" smtClean="0"/>
              <a:t>Thomson scattering diagnostic in </a:t>
            </a:r>
            <a:br>
              <a:rPr lang="en-US" dirty="0" smtClean="0"/>
            </a:br>
            <a:r>
              <a:rPr lang="en-US" dirty="0" smtClean="0"/>
              <a:t>preparation </a:t>
            </a:r>
            <a:r>
              <a:rPr lang="en-US" dirty="0"/>
              <a:t>for NSTX-U </a:t>
            </a:r>
            <a:r>
              <a:rPr lang="en-US" dirty="0" smtClean="0"/>
              <a:t>restart</a:t>
            </a:r>
            <a:r>
              <a:rPr lang="en-US" baseline="30000" dirty="0" smtClean="0">
                <a:sym typeface="Symbol"/>
              </a:rPr>
              <a:t></a:t>
            </a:r>
            <a:endParaRPr lang="en-US" altLang="en-US" baseline="30000" dirty="0" smtClean="0">
              <a:latin typeface="Arial" charset="0"/>
              <a:cs typeface="Arial" charset="0"/>
            </a:endParaRPr>
          </a:p>
        </p:txBody>
      </p:sp>
      <p:sp>
        <p:nvSpPr>
          <p:cNvPr id="4100" name="Text Placeholder 3"/>
          <p:cNvSpPr>
            <a:spLocks noGrp="1"/>
          </p:cNvSpPr>
          <p:nvPr>
            <p:ph type="body" sz="quarter" idx="10"/>
          </p:nvPr>
        </p:nvSpPr>
        <p:spPr>
          <a:xfrm>
            <a:off x="914400" y="3352800"/>
            <a:ext cx="7391400" cy="1371600"/>
          </a:xfrm>
        </p:spPr>
        <p:txBody>
          <a:bodyPr>
            <a:normAutofit/>
          </a:bodyPr>
          <a:lstStyle/>
          <a:p>
            <a:pPr fontAlgn="base">
              <a:lnSpc>
                <a:spcPct val="85000"/>
              </a:lnSpc>
              <a:spcAft>
                <a:spcPct val="0"/>
              </a:spcAft>
            </a:pPr>
            <a:r>
              <a:rPr lang="en-US" altLang="en-US" dirty="0">
                <a:latin typeface="Arial" charset="0"/>
                <a:cs typeface="Arial" charset="0"/>
              </a:rPr>
              <a:t>59th Annual Meeting of the APS Division of Plasma </a:t>
            </a:r>
            <a:r>
              <a:rPr lang="en-US" altLang="en-US" dirty="0" smtClean="0">
                <a:latin typeface="Arial" charset="0"/>
                <a:cs typeface="Arial" charset="0"/>
              </a:rPr>
              <a:t>Physics</a:t>
            </a:r>
          </a:p>
          <a:p>
            <a:pPr fontAlgn="base">
              <a:lnSpc>
                <a:spcPct val="85000"/>
              </a:lnSpc>
              <a:spcAft>
                <a:spcPct val="0"/>
              </a:spcAft>
            </a:pPr>
            <a:r>
              <a:rPr lang="en-US" altLang="en-US" dirty="0">
                <a:latin typeface="Arial" charset="0"/>
                <a:cs typeface="Arial" charset="0"/>
              </a:rPr>
              <a:t>Milwaukee, </a:t>
            </a:r>
            <a:r>
              <a:rPr lang="en-US" altLang="en-US" dirty="0" smtClean="0">
                <a:latin typeface="Arial" charset="0"/>
                <a:cs typeface="Arial" charset="0"/>
              </a:rPr>
              <a:t>Wisconsin</a:t>
            </a:r>
          </a:p>
          <a:p>
            <a:pPr fontAlgn="base">
              <a:lnSpc>
                <a:spcPct val="85000"/>
              </a:lnSpc>
              <a:spcAft>
                <a:spcPct val="0"/>
              </a:spcAft>
            </a:pPr>
            <a:r>
              <a:rPr lang="en-US" altLang="en-US" dirty="0">
                <a:latin typeface="Arial" charset="0"/>
                <a:cs typeface="Arial" charset="0"/>
              </a:rPr>
              <a:t>October 23 - 27, </a:t>
            </a:r>
            <a:r>
              <a:rPr lang="en-US" altLang="en-US" dirty="0" smtClean="0">
                <a:latin typeface="Arial" charset="0"/>
                <a:cs typeface="Arial" charset="0"/>
              </a:rPr>
              <a:t>2017</a:t>
            </a:r>
          </a:p>
          <a:p>
            <a:pPr fontAlgn="base">
              <a:lnSpc>
                <a:spcPct val="85000"/>
              </a:lnSpc>
              <a:spcAft>
                <a:spcPct val="0"/>
              </a:spcAft>
            </a:pPr>
            <a:r>
              <a:rPr lang="en-US" sz="1600" baseline="30000" dirty="0">
                <a:solidFill>
                  <a:schemeClr val="tx1"/>
                </a:solidFill>
                <a:sym typeface="Symbol"/>
              </a:rPr>
              <a:t> </a:t>
            </a:r>
            <a:r>
              <a:rPr lang="en-US" sz="1500" dirty="0" smtClean="0">
                <a:solidFill>
                  <a:schemeClr val="tx1"/>
                </a:solidFill>
              </a:rPr>
              <a:t>This </a:t>
            </a:r>
            <a:r>
              <a:rPr lang="en-US" sz="1500" dirty="0">
                <a:solidFill>
                  <a:schemeClr val="tx1"/>
                </a:solidFill>
              </a:rPr>
              <a:t>work is supported by US DoE Contract DE-AC02-09CH11466 and ECRP funding</a:t>
            </a:r>
            <a:endParaRPr lang="en-US" altLang="en-US" sz="1500" dirty="0" smtClean="0">
              <a:solidFill>
                <a:schemeClr val="tx1"/>
              </a:solidFill>
              <a:latin typeface="Arial" charset="0"/>
              <a:cs typeface="Arial" charset="0"/>
            </a:endParaRPr>
          </a:p>
        </p:txBody>
      </p:sp>
      <p:sp>
        <p:nvSpPr>
          <p:cNvPr id="4101" name="Text Placeholder 4"/>
          <p:cNvSpPr>
            <a:spLocks noGrp="1"/>
          </p:cNvSpPr>
          <p:nvPr>
            <p:ph type="body" sz="quarter" idx="12"/>
          </p:nvPr>
        </p:nvSpPr>
        <p:spPr>
          <a:xfrm>
            <a:off x="53975" y="4876800"/>
            <a:ext cx="2079625" cy="609600"/>
          </a:xfrm>
        </p:spPr>
        <p:txBody>
          <a:bodyPr/>
          <a:lstStyle/>
          <a:p>
            <a:pPr eaLnBrk="1" hangingPunct="1"/>
            <a:endParaRPr lang="en-US" altLang="en-US" smtClean="0">
              <a:latin typeface="Arial" charset="0"/>
              <a:cs typeface="Arial" charset="0"/>
            </a:endParaRPr>
          </a:p>
        </p:txBody>
      </p:sp>
      <p:pic>
        <p:nvPicPr>
          <p:cNvPr id="4102"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14988"/>
            <a:ext cx="1606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Beam Combiner Arrangement</a:t>
            </a:r>
            <a:endParaRPr lang="en-US" dirty="0"/>
          </a:p>
        </p:txBody>
      </p:sp>
      <p:pic>
        <p:nvPicPr>
          <p:cNvPr id="11" name="Content Placeholder 10"/>
          <p:cNvPicPr>
            <a:picLocks noGrp="1" noChangeAspect="1"/>
          </p:cNvPicPr>
          <p:nvPr>
            <p:ph idx="10"/>
          </p:nvPr>
        </p:nvPicPr>
        <p:blipFill>
          <a:blip r:embed="rId2" cstate="print">
            <a:extLst>
              <a:ext uri="{28A0092B-C50C-407E-A947-70E740481C1C}">
                <a14:useLocalDpi xmlns:a14="http://schemas.microsoft.com/office/drawing/2010/main" val="0"/>
              </a:ext>
            </a:extLst>
          </a:blip>
          <a:stretch>
            <a:fillRect/>
          </a:stretch>
        </p:blipFill>
        <p:spPr>
          <a:xfrm>
            <a:off x="4648200" y="2114550"/>
            <a:ext cx="4419600" cy="3314700"/>
          </a:xfrm>
        </p:spPr>
      </p:pic>
      <p:sp>
        <p:nvSpPr>
          <p:cNvPr id="12" name="TextBox 11"/>
          <p:cNvSpPr txBox="1"/>
          <p:nvPr/>
        </p:nvSpPr>
        <p:spPr>
          <a:xfrm>
            <a:off x="1899374" y="1219200"/>
            <a:ext cx="5258812" cy="369332"/>
          </a:xfrm>
          <a:prstGeom prst="rect">
            <a:avLst/>
          </a:prstGeom>
          <a:noFill/>
        </p:spPr>
        <p:txBody>
          <a:bodyPr wrap="none" rtlCol="0">
            <a:spAutoFit/>
          </a:bodyPr>
          <a:lstStyle/>
          <a:p>
            <a:r>
              <a:rPr lang="en-US" dirty="0" smtClean="0"/>
              <a:t>TFP to combine beams, PC to rectify polarization</a:t>
            </a:r>
            <a:endParaRPr lang="en-US" dirty="0"/>
          </a:p>
        </p:txBody>
      </p:sp>
      <p:pic>
        <p:nvPicPr>
          <p:cNvPr id="102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11304"/>
            <a:ext cx="4419600" cy="332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70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Pulsed Bursting Laser System (PBLS)</a:t>
            </a:r>
            <a:endParaRPr lang="en-US" dirty="0"/>
          </a:p>
        </p:txBody>
      </p:sp>
      <p:pic>
        <p:nvPicPr>
          <p:cNvPr id="6" name="Content Placeholder 5"/>
          <p:cNvPicPr>
            <a:picLocks noGrp="1" noChangeAspect="1"/>
          </p:cNvPicPr>
          <p:nvPr>
            <p:ph idx="10"/>
          </p:nvPr>
        </p:nvPicPr>
        <p:blipFill>
          <a:blip r:embed="rId2" cstate="print">
            <a:extLst>
              <a:ext uri="{28A0092B-C50C-407E-A947-70E740481C1C}">
                <a14:useLocalDpi xmlns:a14="http://schemas.microsoft.com/office/drawing/2010/main" val="0"/>
              </a:ext>
            </a:extLst>
          </a:blip>
          <a:stretch>
            <a:fillRect/>
          </a:stretch>
        </p:blipFill>
        <p:spPr>
          <a:xfrm rot="5400000">
            <a:off x="4648200" y="2114550"/>
            <a:ext cx="4419600" cy="3314700"/>
          </a:xfrm>
        </p:spPr>
      </p:pic>
      <p:sp>
        <p:nvSpPr>
          <p:cNvPr id="2" name="TextBox 1"/>
          <p:cNvSpPr txBox="1"/>
          <p:nvPr/>
        </p:nvSpPr>
        <p:spPr>
          <a:xfrm>
            <a:off x="466282" y="5267678"/>
            <a:ext cx="3262881" cy="461665"/>
          </a:xfrm>
          <a:prstGeom prst="rect">
            <a:avLst/>
          </a:prstGeom>
          <a:noFill/>
        </p:spPr>
        <p:txBody>
          <a:bodyPr wrap="none" rtlCol="0">
            <a:spAutoFit/>
          </a:bodyPr>
          <a:lstStyle/>
          <a:p>
            <a:r>
              <a:rPr lang="da-DK" sz="1200" dirty="0" smtClean="0"/>
              <a:t>A. Diallo </a:t>
            </a:r>
            <a:r>
              <a:rPr lang="da-DK" sz="1200" i="1" dirty="0" smtClean="0"/>
              <a:t>et al</a:t>
            </a:r>
            <a:r>
              <a:rPr lang="da-DK" sz="1200" dirty="0" smtClean="0"/>
              <a:t>, HTPD 2016, Madison, WI</a:t>
            </a:r>
          </a:p>
          <a:p>
            <a:r>
              <a:rPr lang="da-DK" sz="1200" dirty="0" smtClean="0"/>
              <a:t>D.J</a:t>
            </a:r>
            <a:r>
              <a:rPr lang="da-DK" sz="1200" dirty="0"/>
              <a:t>. Den Hartog </a:t>
            </a:r>
            <a:r>
              <a:rPr lang="da-DK" sz="1200" i="1" dirty="0"/>
              <a:t>et al </a:t>
            </a:r>
            <a:r>
              <a:rPr lang="da-DK" sz="1200" dirty="0"/>
              <a:t>2017 JINST 12 C10002</a:t>
            </a:r>
            <a:endParaRPr lang="en-US" sz="1200" dirty="0"/>
          </a:p>
        </p:txBody>
      </p:sp>
      <p:sp>
        <p:nvSpPr>
          <p:cNvPr id="5" name="Content Placeholder 4"/>
          <p:cNvSpPr>
            <a:spLocks noGrp="1"/>
          </p:cNvSpPr>
          <p:nvPr>
            <p:ph idx="1"/>
          </p:nvPr>
        </p:nvSpPr>
        <p:spPr>
          <a:xfrm>
            <a:off x="76200" y="1066800"/>
            <a:ext cx="4419600" cy="4191000"/>
          </a:xfrm>
        </p:spPr>
        <p:txBody>
          <a:bodyPr/>
          <a:lstStyle/>
          <a:p>
            <a:r>
              <a:rPr lang="en-US" sz="2400" dirty="0" smtClean="0"/>
              <a:t>A laser operating on a base of 30 Hz, but capable of two burst modes:</a:t>
            </a:r>
          </a:p>
          <a:p>
            <a:pPr lvl="1"/>
            <a:r>
              <a:rPr lang="en-US" sz="2000" dirty="0" smtClean="0"/>
              <a:t>Slow burst: 50 pulses at 1 kHz</a:t>
            </a:r>
          </a:p>
          <a:p>
            <a:pPr lvl="1"/>
            <a:r>
              <a:rPr lang="en-US" sz="2000" dirty="0" smtClean="0"/>
              <a:t>Fast burst: 50 pulses at 10 kHz</a:t>
            </a:r>
          </a:p>
          <a:p>
            <a:pPr lvl="1"/>
            <a:r>
              <a:rPr lang="en-US" sz="2000" dirty="0" smtClean="0"/>
              <a:t>Work done in collaboration with D. Den </a:t>
            </a:r>
            <a:r>
              <a:rPr lang="en-US" sz="2000" dirty="0" err="1" smtClean="0"/>
              <a:t>Hartog</a:t>
            </a:r>
            <a:r>
              <a:rPr lang="en-US" sz="2000" dirty="0" smtClean="0"/>
              <a:t> of UW and PSL</a:t>
            </a:r>
          </a:p>
          <a:p>
            <a:pPr lvl="1"/>
            <a:r>
              <a:rPr lang="en-US" sz="2000" dirty="0" smtClean="0"/>
              <a:t>PBLS will supplement two existing 30-Hz lasers</a:t>
            </a:r>
          </a:p>
          <a:p>
            <a:r>
              <a:rPr lang="en-US" sz="1600" dirty="0" smtClean="0"/>
              <a:t>PBLS made possible by DOE Early Career Research Program fellowship granted to Ahmed Diallo</a:t>
            </a:r>
            <a:endParaRPr lang="en-US" sz="1600" dirty="0"/>
          </a:p>
        </p:txBody>
      </p:sp>
    </p:spTree>
    <p:extLst>
      <p:ext uri="{BB962C8B-B14F-4D97-AF65-F5344CB8AC3E}">
        <p14:creationId xmlns:p14="http://schemas.microsoft.com/office/powerpoint/2010/main" val="3105128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idx="4294967295"/>
          </p:nvPr>
        </p:nvSpPr>
        <p:spPr/>
        <p:txBody>
          <a:bodyPr/>
          <a:lstStyle/>
          <a:p>
            <a:r>
              <a:rPr lang="en-US" altLang="en-US" dirty="0" err="1" smtClean="0">
                <a:latin typeface="Arial" charset="0"/>
                <a:cs typeface="Arial" charset="0"/>
              </a:rPr>
              <a:t>Quantel</a:t>
            </a:r>
            <a:r>
              <a:rPr lang="en-US" altLang="en-US" dirty="0" smtClean="0">
                <a:latin typeface="Arial" charset="0"/>
                <a:cs typeface="Arial" charset="0"/>
              </a:rPr>
              <a:t> Laser Optics used on PBLS</a:t>
            </a:r>
          </a:p>
        </p:txBody>
      </p:sp>
      <p:pic>
        <p:nvPicPr>
          <p:cNvPr id="1843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1630363"/>
            <a:ext cx="8991600" cy="4283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1524000"/>
            <a:ext cx="3657600" cy="369332"/>
          </a:xfrm>
          <a:prstGeom prst="rect">
            <a:avLst/>
          </a:prstGeom>
          <a:noFill/>
        </p:spPr>
        <p:txBody>
          <a:bodyPr wrap="square" rtlCol="0">
            <a:spAutoFit/>
          </a:bodyPr>
          <a:lstStyle/>
          <a:p>
            <a:r>
              <a:rPr lang="en-US" b="1" i="1" dirty="0" smtClean="0">
                <a:solidFill>
                  <a:srgbClr val="0070C0"/>
                </a:solidFill>
              </a:rPr>
              <a:t>OSC: 2 heads, 4 </a:t>
            </a:r>
            <a:r>
              <a:rPr lang="en-US" b="1" i="1" dirty="0" err="1" smtClean="0">
                <a:solidFill>
                  <a:srgbClr val="0070C0"/>
                </a:solidFill>
              </a:rPr>
              <a:t>flashlamps</a:t>
            </a:r>
            <a:r>
              <a:rPr lang="en-US" b="1" i="1" dirty="0" smtClean="0">
                <a:solidFill>
                  <a:srgbClr val="0070C0"/>
                </a:solidFill>
              </a:rPr>
              <a:t> </a:t>
            </a:r>
            <a:endParaRPr lang="en-US" b="1" i="1" dirty="0">
              <a:solidFill>
                <a:srgbClr val="0070C0"/>
              </a:solidFill>
            </a:endParaRPr>
          </a:p>
        </p:txBody>
      </p:sp>
      <p:sp>
        <p:nvSpPr>
          <p:cNvPr id="5" name="TextBox 4"/>
          <p:cNvSpPr txBox="1"/>
          <p:nvPr/>
        </p:nvSpPr>
        <p:spPr>
          <a:xfrm>
            <a:off x="533400" y="5715000"/>
            <a:ext cx="3657600" cy="369332"/>
          </a:xfrm>
          <a:prstGeom prst="rect">
            <a:avLst/>
          </a:prstGeom>
          <a:noFill/>
        </p:spPr>
        <p:txBody>
          <a:bodyPr wrap="square" rtlCol="0">
            <a:spAutoFit/>
          </a:bodyPr>
          <a:lstStyle/>
          <a:p>
            <a:r>
              <a:rPr lang="en-US" b="1" i="1" dirty="0" smtClean="0">
                <a:solidFill>
                  <a:srgbClr val="00B050"/>
                </a:solidFill>
              </a:rPr>
              <a:t>AMP2: 1 head, 4 </a:t>
            </a:r>
            <a:r>
              <a:rPr lang="en-US" b="1" i="1" dirty="0" err="1" smtClean="0">
                <a:solidFill>
                  <a:srgbClr val="00B050"/>
                </a:solidFill>
              </a:rPr>
              <a:t>flashlamps</a:t>
            </a:r>
            <a:r>
              <a:rPr lang="en-US" b="1" i="1" dirty="0" smtClean="0">
                <a:solidFill>
                  <a:srgbClr val="00B050"/>
                </a:solidFill>
              </a:rPr>
              <a:t> </a:t>
            </a:r>
            <a:endParaRPr lang="en-US" b="1" i="1" dirty="0">
              <a:solidFill>
                <a:srgbClr val="00B050"/>
              </a:solidFill>
            </a:endParaRPr>
          </a:p>
        </p:txBody>
      </p:sp>
      <p:sp>
        <p:nvSpPr>
          <p:cNvPr id="6" name="TextBox 5"/>
          <p:cNvSpPr txBox="1"/>
          <p:nvPr/>
        </p:nvSpPr>
        <p:spPr>
          <a:xfrm>
            <a:off x="4114800" y="5791200"/>
            <a:ext cx="3657600" cy="369332"/>
          </a:xfrm>
          <a:prstGeom prst="rect">
            <a:avLst/>
          </a:prstGeom>
          <a:noFill/>
        </p:spPr>
        <p:txBody>
          <a:bodyPr wrap="square" rtlCol="0">
            <a:spAutoFit/>
          </a:bodyPr>
          <a:lstStyle/>
          <a:p>
            <a:r>
              <a:rPr lang="en-US" b="1" i="1" dirty="0" smtClean="0">
                <a:solidFill>
                  <a:srgbClr val="00B050"/>
                </a:solidFill>
              </a:rPr>
              <a:t>AMP1: 1 head, 4 </a:t>
            </a:r>
            <a:r>
              <a:rPr lang="en-US" b="1" i="1" dirty="0" err="1" smtClean="0">
                <a:solidFill>
                  <a:srgbClr val="00B050"/>
                </a:solidFill>
              </a:rPr>
              <a:t>flashlamps</a:t>
            </a:r>
            <a:r>
              <a:rPr lang="en-US" b="1" i="1" dirty="0" smtClean="0">
                <a:solidFill>
                  <a:srgbClr val="00B050"/>
                </a:solidFill>
              </a:rPr>
              <a:t> </a:t>
            </a:r>
            <a:endParaRPr lang="en-US" b="1" i="1" dirty="0">
              <a:solidFill>
                <a:srgbClr val="00B050"/>
              </a:solidFill>
            </a:endParaRPr>
          </a:p>
        </p:txBody>
      </p:sp>
      <p:cxnSp>
        <p:nvCxnSpPr>
          <p:cNvPr id="4" name="Straight Arrow Connector 3"/>
          <p:cNvCxnSpPr/>
          <p:nvPr/>
        </p:nvCxnSpPr>
        <p:spPr>
          <a:xfrm flipV="1">
            <a:off x="1828800" y="4648200"/>
            <a:ext cx="152400" cy="114300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038600" y="4579160"/>
            <a:ext cx="838200" cy="114300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57400" y="1981200"/>
            <a:ext cx="685800" cy="1219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07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PBLS Power Supplies </a:t>
            </a:r>
            <a:br>
              <a:rPr lang="en-US" dirty="0" smtClean="0"/>
            </a:br>
            <a:r>
              <a:rPr lang="en-US" sz="3200" i="1" dirty="0" smtClean="0"/>
              <a:t>PSL from University of Wisconsin</a:t>
            </a:r>
            <a:endParaRPr lang="en-US" sz="3200" i="1" dirty="0"/>
          </a:p>
        </p:txBody>
      </p:sp>
      <p:pic>
        <p:nvPicPr>
          <p:cNvPr id="10" name="Content Placeholder 9"/>
          <p:cNvPicPr>
            <a:picLocks noGrp="1" noChangeAspect="1"/>
          </p:cNvPicPr>
          <p:nvPr>
            <p:ph idx="10"/>
          </p:nvPr>
        </p:nvPicPr>
        <p:blipFill>
          <a:blip r:embed="rId2" cstate="print">
            <a:extLst>
              <a:ext uri="{28A0092B-C50C-407E-A947-70E740481C1C}">
                <a14:useLocalDpi xmlns:a14="http://schemas.microsoft.com/office/drawing/2010/main" val="0"/>
              </a:ext>
            </a:extLst>
          </a:blip>
          <a:stretch>
            <a:fillRect/>
          </a:stretch>
        </p:blipFill>
        <p:spPr>
          <a:xfrm>
            <a:off x="4648200" y="1475262"/>
            <a:ext cx="4419600" cy="4593276"/>
          </a:xfrm>
        </p:spPr>
      </p:pic>
      <p:sp>
        <p:nvSpPr>
          <p:cNvPr id="2" name="TextBox 1"/>
          <p:cNvSpPr txBox="1"/>
          <p:nvPr/>
        </p:nvSpPr>
        <p:spPr>
          <a:xfrm>
            <a:off x="6540927" y="1776448"/>
            <a:ext cx="914400" cy="369332"/>
          </a:xfrm>
          <a:prstGeom prst="rect">
            <a:avLst/>
          </a:prstGeom>
          <a:solidFill>
            <a:schemeClr val="bg1"/>
          </a:solidFill>
        </p:spPr>
        <p:txBody>
          <a:bodyPr wrap="square" rtlCol="0">
            <a:spAutoFit/>
          </a:bodyPr>
          <a:lstStyle/>
          <a:p>
            <a:r>
              <a:rPr lang="en-US" b="1" dirty="0" smtClean="0"/>
              <a:t>AMP 1</a:t>
            </a:r>
            <a:endParaRPr lang="en-US" b="1" dirty="0"/>
          </a:p>
        </p:txBody>
      </p:sp>
      <p:sp>
        <p:nvSpPr>
          <p:cNvPr id="6" name="TextBox 5"/>
          <p:cNvSpPr txBox="1"/>
          <p:nvPr/>
        </p:nvSpPr>
        <p:spPr>
          <a:xfrm>
            <a:off x="5638800" y="1779328"/>
            <a:ext cx="685800" cy="369332"/>
          </a:xfrm>
          <a:prstGeom prst="rect">
            <a:avLst/>
          </a:prstGeom>
          <a:solidFill>
            <a:schemeClr val="bg1"/>
          </a:solidFill>
        </p:spPr>
        <p:txBody>
          <a:bodyPr wrap="square" rtlCol="0">
            <a:spAutoFit/>
          </a:bodyPr>
          <a:lstStyle/>
          <a:p>
            <a:r>
              <a:rPr lang="en-US" b="1" dirty="0" smtClean="0"/>
              <a:t>OSC</a:t>
            </a:r>
            <a:endParaRPr lang="en-US" b="1" dirty="0"/>
          </a:p>
        </p:txBody>
      </p:sp>
      <p:sp>
        <p:nvSpPr>
          <p:cNvPr id="12" name="TextBox 11"/>
          <p:cNvSpPr txBox="1"/>
          <p:nvPr/>
        </p:nvSpPr>
        <p:spPr>
          <a:xfrm>
            <a:off x="7772400" y="1776448"/>
            <a:ext cx="914400" cy="369332"/>
          </a:xfrm>
          <a:prstGeom prst="rect">
            <a:avLst/>
          </a:prstGeom>
          <a:solidFill>
            <a:schemeClr val="bg1"/>
          </a:solidFill>
        </p:spPr>
        <p:txBody>
          <a:bodyPr wrap="square" rtlCol="0">
            <a:spAutoFit/>
          </a:bodyPr>
          <a:lstStyle/>
          <a:p>
            <a:r>
              <a:rPr lang="en-US" b="1" dirty="0" smtClean="0"/>
              <a:t>AMP 2</a:t>
            </a:r>
            <a:endParaRPr lang="en-US" b="1" dirty="0"/>
          </a:p>
        </p:txBody>
      </p:sp>
      <p:sp>
        <p:nvSpPr>
          <p:cNvPr id="4" name="TextBox 3"/>
          <p:cNvSpPr txBox="1"/>
          <p:nvPr/>
        </p:nvSpPr>
        <p:spPr>
          <a:xfrm>
            <a:off x="1678111" y="1519210"/>
            <a:ext cx="1005403" cy="369332"/>
          </a:xfrm>
          <a:prstGeom prst="rect">
            <a:avLst/>
          </a:prstGeom>
          <a:noFill/>
        </p:spPr>
        <p:txBody>
          <a:bodyPr wrap="none" rtlCol="0">
            <a:spAutoFit/>
          </a:bodyPr>
          <a:lstStyle/>
          <a:p>
            <a:r>
              <a:rPr lang="en-US" b="1" dirty="0" smtClean="0"/>
              <a:t>Control</a:t>
            </a:r>
            <a:endParaRPr lang="en-US" b="1" dirty="0"/>
          </a:p>
        </p:txBody>
      </p:sp>
      <p:cxnSp>
        <p:nvCxnSpPr>
          <p:cNvPr id="13" name="Straight Arrow Connector 12"/>
          <p:cNvCxnSpPr/>
          <p:nvPr/>
        </p:nvCxnSpPr>
        <p:spPr>
          <a:xfrm>
            <a:off x="2895600" y="1779328"/>
            <a:ext cx="2667000" cy="8876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 y="2148660"/>
            <a:ext cx="4480714" cy="646331"/>
          </a:xfrm>
          <a:prstGeom prst="rect">
            <a:avLst/>
          </a:prstGeom>
          <a:noFill/>
        </p:spPr>
        <p:txBody>
          <a:bodyPr wrap="none" rtlCol="0">
            <a:spAutoFit/>
          </a:bodyPr>
          <a:lstStyle/>
          <a:p>
            <a:r>
              <a:rPr lang="en-US" b="1" dirty="0" smtClean="0"/>
              <a:t>Charging power supplies</a:t>
            </a:r>
            <a:endParaRPr lang="en-US" b="1" dirty="0"/>
          </a:p>
          <a:p>
            <a:r>
              <a:rPr lang="en-US" b="1" dirty="0"/>
              <a:t>I</a:t>
            </a:r>
            <a:r>
              <a:rPr lang="en-US" b="1" dirty="0" smtClean="0"/>
              <a:t>nsulated-gate </a:t>
            </a:r>
            <a:r>
              <a:rPr lang="en-US" b="1" dirty="0"/>
              <a:t>bipolar transistor (IGBT</a:t>
            </a:r>
            <a:r>
              <a:rPr lang="en-US" dirty="0"/>
              <a:t>)</a:t>
            </a:r>
            <a:endParaRPr lang="en-US" b="1" dirty="0" smtClean="0"/>
          </a:p>
        </p:txBody>
      </p:sp>
      <p:sp>
        <p:nvSpPr>
          <p:cNvPr id="16" name="TextBox 15"/>
          <p:cNvSpPr txBox="1"/>
          <p:nvPr/>
        </p:nvSpPr>
        <p:spPr>
          <a:xfrm>
            <a:off x="990600" y="5249593"/>
            <a:ext cx="1980029" cy="369332"/>
          </a:xfrm>
          <a:prstGeom prst="rect">
            <a:avLst/>
          </a:prstGeom>
          <a:noFill/>
        </p:spPr>
        <p:txBody>
          <a:bodyPr wrap="none" rtlCol="0">
            <a:spAutoFit/>
          </a:bodyPr>
          <a:lstStyle/>
          <a:p>
            <a:r>
              <a:rPr lang="en-US" b="1" dirty="0" smtClean="0"/>
              <a:t>Capacitor banks</a:t>
            </a:r>
            <a:endParaRPr lang="en-US" b="1" dirty="0"/>
          </a:p>
        </p:txBody>
      </p:sp>
      <p:cxnSp>
        <p:nvCxnSpPr>
          <p:cNvPr id="17" name="Straight Arrow Connector 16"/>
          <p:cNvCxnSpPr/>
          <p:nvPr/>
        </p:nvCxnSpPr>
        <p:spPr>
          <a:xfrm flipV="1">
            <a:off x="2970629" y="4592040"/>
            <a:ext cx="2667000" cy="7663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3"/>
          </p:cNvCxnSpPr>
          <p:nvPr/>
        </p:nvCxnSpPr>
        <p:spPr>
          <a:xfrm flipV="1">
            <a:off x="2970629" y="5242528"/>
            <a:ext cx="2744371" cy="1917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886200" y="3003612"/>
            <a:ext cx="1828800" cy="7301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13" y="3003612"/>
            <a:ext cx="3733800" cy="1723939"/>
          </a:xfrm>
          <a:prstGeom prst="rect">
            <a:avLst/>
          </a:prstGeom>
        </p:spPr>
      </p:pic>
    </p:spTree>
    <p:extLst>
      <p:ext uri="{BB962C8B-B14F-4D97-AF65-F5344CB8AC3E}">
        <p14:creationId xmlns:p14="http://schemas.microsoft.com/office/powerpoint/2010/main" val="2024240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6538" y="1455738"/>
            <a:ext cx="6130925" cy="4632325"/>
          </a:xfrm>
        </p:spPr>
      </p:pic>
      <p:sp>
        <p:nvSpPr>
          <p:cNvPr id="19459" name="Title 2"/>
          <p:cNvSpPr>
            <a:spLocks noGrp="1"/>
          </p:cNvSpPr>
          <p:nvPr>
            <p:ph type="title" idx="4294967295"/>
          </p:nvPr>
        </p:nvSpPr>
        <p:spPr/>
        <p:txBody>
          <a:bodyPr/>
          <a:lstStyle/>
          <a:p>
            <a:r>
              <a:rPr lang="en-US" altLang="en-US" dirty="0" smtClean="0">
                <a:latin typeface="Arial" charset="0"/>
                <a:cs typeface="Arial" charset="0"/>
              </a:rPr>
              <a:t>PBLS Time Patterns</a:t>
            </a:r>
          </a:p>
        </p:txBody>
      </p:sp>
      <p:sp>
        <p:nvSpPr>
          <p:cNvPr id="2" name="Right Arrow 1"/>
          <p:cNvSpPr/>
          <p:nvPr/>
        </p:nvSpPr>
        <p:spPr>
          <a:xfrm>
            <a:off x="91031" y="3352800"/>
            <a:ext cx="1447800" cy="533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Slow Burst</a:t>
            </a:r>
            <a:endParaRPr lang="en-US" dirty="0"/>
          </a:p>
        </p:txBody>
      </p:sp>
      <p:sp>
        <p:nvSpPr>
          <p:cNvPr id="7" name="Right Arrow 6"/>
          <p:cNvSpPr/>
          <p:nvPr/>
        </p:nvSpPr>
        <p:spPr>
          <a:xfrm>
            <a:off x="207377" y="1828800"/>
            <a:ext cx="1219200" cy="533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Baseline</a:t>
            </a:r>
            <a:endParaRPr lang="en-US" dirty="0"/>
          </a:p>
        </p:txBody>
      </p:sp>
      <p:sp>
        <p:nvSpPr>
          <p:cNvPr id="8" name="Right Arrow 7"/>
          <p:cNvSpPr/>
          <p:nvPr/>
        </p:nvSpPr>
        <p:spPr>
          <a:xfrm>
            <a:off x="93077" y="4953000"/>
            <a:ext cx="1447800" cy="5334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Fast Burst</a:t>
            </a:r>
            <a:endParaRPr lang="en-US" dirty="0"/>
          </a:p>
        </p:txBody>
      </p:sp>
      <p:sp>
        <p:nvSpPr>
          <p:cNvPr id="3" name="TextBox 2"/>
          <p:cNvSpPr txBox="1"/>
          <p:nvPr/>
        </p:nvSpPr>
        <p:spPr>
          <a:xfrm>
            <a:off x="304800" y="2286000"/>
            <a:ext cx="787395" cy="369332"/>
          </a:xfrm>
          <a:prstGeom prst="rect">
            <a:avLst/>
          </a:prstGeom>
          <a:noFill/>
        </p:spPr>
        <p:txBody>
          <a:bodyPr wrap="none" rtlCol="0">
            <a:spAutoFit/>
          </a:bodyPr>
          <a:lstStyle/>
          <a:p>
            <a:r>
              <a:rPr lang="en-US" dirty="0" smtClean="0">
                <a:solidFill>
                  <a:srgbClr val="FF0000"/>
                </a:solidFill>
              </a:rPr>
              <a:t>30 Hz</a:t>
            </a:r>
            <a:endParaRPr lang="en-US" dirty="0">
              <a:solidFill>
                <a:srgbClr val="FF0000"/>
              </a:solidFill>
            </a:endParaRPr>
          </a:p>
        </p:txBody>
      </p:sp>
      <p:sp>
        <p:nvSpPr>
          <p:cNvPr id="10" name="TextBox 9"/>
          <p:cNvSpPr txBox="1"/>
          <p:nvPr/>
        </p:nvSpPr>
        <p:spPr>
          <a:xfrm>
            <a:off x="323035" y="3886200"/>
            <a:ext cx="774571" cy="369332"/>
          </a:xfrm>
          <a:prstGeom prst="rect">
            <a:avLst/>
          </a:prstGeom>
          <a:noFill/>
        </p:spPr>
        <p:txBody>
          <a:bodyPr wrap="none" rtlCol="0">
            <a:spAutoFit/>
          </a:bodyPr>
          <a:lstStyle/>
          <a:p>
            <a:r>
              <a:rPr lang="en-US" dirty="0">
                <a:solidFill>
                  <a:srgbClr val="FF0000"/>
                </a:solidFill>
              </a:rPr>
              <a:t>1</a:t>
            </a:r>
            <a:r>
              <a:rPr lang="en-US" dirty="0" smtClean="0">
                <a:solidFill>
                  <a:srgbClr val="FF0000"/>
                </a:solidFill>
              </a:rPr>
              <a:t> kHz</a:t>
            </a:r>
            <a:endParaRPr lang="en-US" dirty="0">
              <a:solidFill>
                <a:srgbClr val="FF0000"/>
              </a:solidFill>
            </a:endParaRPr>
          </a:p>
        </p:txBody>
      </p:sp>
      <p:sp>
        <p:nvSpPr>
          <p:cNvPr id="11" name="TextBox 10"/>
          <p:cNvSpPr txBox="1"/>
          <p:nvPr/>
        </p:nvSpPr>
        <p:spPr>
          <a:xfrm>
            <a:off x="304800" y="5410200"/>
            <a:ext cx="902811" cy="369332"/>
          </a:xfrm>
          <a:prstGeom prst="rect">
            <a:avLst/>
          </a:prstGeom>
          <a:noFill/>
        </p:spPr>
        <p:txBody>
          <a:bodyPr wrap="none" rtlCol="0">
            <a:spAutoFit/>
          </a:bodyPr>
          <a:lstStyle/>
          <a:p>
            <a:r>
              <a:rPr lang="en-US" dirty="0">
                <a:solidFill>
                  <a:srgbClr val="FF0000"/>
                </a:solidFill>
              </a:rPr>
              <a:t>1</a:t>
            </a:r>
            <a:r>
              <a:rPr lang="en-US" dirty="0" smtClean="0">
                <a:solidFill>
                  <a:srgbClr val="FF0000"/>
                </a:solidFill>
              </a:rPr>
              <a:t>0 kHz</a:t>
            </a:r>
            <a:endParaRPr lang="en-US" dirty="0">
              <a:solidFill>
                <a:srgbClr val="FF0000"/>
              </a:solidFill>
            </a:endParaRPr>
          </a:p>
        </p:txBody>
      </p:sp>
    </p:spTree>
    <p:extLst>
      <p:ext uri="{BB962C8B-B14F-4D97-AF65-F5344CB8AC3E}">
        <p14:creationId xmlns:p14="http://schemas.microsoft.com/office/powerpoint/2010/main" val="370473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600" dirty="0">
                <a:latin typeface="Arial" charset="0"/>
                <a:cs typeface="Arial" charset="0"/>
              </a:rPr>
              <a:t>90-Hz Laser Configuration</a:t>
            </a:r>
            <a:r>
              <a:rPr lang="en-US" altLang="en-US" dirty="0">
                <a:latin typeface="Arial" charset="0"/>
                <a:cs typeface="Arial" charset="0"/>
              </a:rPr>
              <a:t/>
            </a:r>
            <a:br>
              <a:rPr lang="en-US" altLang="en-US" dirty="0">
                <a:latin typeface="Arial" charset="0"/>
                <a:cs typeface="Arial" charset="0"/>
              </a:rPr>
            </a:br>
            <a:r>
              <a:rPr lang="en-US" altLang="en-US" sz="3200" i="1" dirty="0" smtClean="0">
                <a:latin typeface="Arial" charset="0"/>
                <a:cs typeface="Arial" charset="0"/>
              </a:rPr>
              <a:t>Three 30-Hz lasers combined on two paths</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667818"/>
            <a:ext cx="8991600" cy="4208163"/>
          </a:xfrm>
        </p:spPr>
      </p:pic>
    </p:spTree>
    <p:extLst>
      <p:ext uri="{BB962C8B-B14F-4D97-AF65-F5344CB8AC3E}">
        <p14:creationId xmlns:p14="http://schemas.microsoft.com/office/powerpoint/2010/main" val="2907247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5200" y="1066800"/>
            <a:ext cx="7213600" cy="5410200"/>
          </a:xfrm>
        </p:spPr>
      </p:pic>
      <p:sp>
        <p:nvSpPr>
          <p:cNvPr id="5"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200" dirty="0" smtClean="0">
                <a:latin typeface="Arial" charset="0"/>
                <a:cs typeface="Arial" charset="0"/>
              </a:rPr>
              <a:t>PBLS Installed in Laser Room</a:t>
            </a:r>
          </a:p>
          <a:p>
            <a:r>
              <a:rPr lang="en-US" altLang="en-US" sz="2800" i="1" dirty="0" smtClean="0">
                <a:latin typeface="Arial" charset="0"/>
                <a:cs typeface="Arial" charset="0"/>
              </a:rPr>
              <a:t>Lasers 1, 2 and PBLS</a:t>
            </a:r>
          </a:p>
        </p:txBody>
      </p:sp>
      <p:grpSp>
        <p:nvGrpSpPr>
          <p:cNvPr id="13" name="Group 12"/>
          <p:cNvGrpSpPr/>
          <p:nvPr/>
        </p:nvGrpSpPr>
        <p:grpSpPr>
          <a:xfrm rot="2700000">
            <a:off x="2855538" y="2512350"/>
            <a:ext cx="728663" cy="404038"/>
            <a:chOff x="-1566862" y="3177362"/>
            <a:chExt cx="728663" cy="404038"/>
          </a:xfrm>
        </p:grpSpPr>
        <p:sp>
          <p:nvSpPr>
            <p:cNvPr id="8" name="Down Arrow 7"/>
            <p:cNvSpPr/>
            <p:nvPr/>
          </p:nvSpPr>
          <p:spPr>
            <a:xfrm rot="16200000">
              <a:off x="-1404550" y="3015050"/>
              <a:ext cx="404038" cy="72866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62099" y="3240881"/>
              <a:ext cx="723900" cy="276999"/>
            </a:xfrm>
            <a:prstGeom prst="rect">
              <a:avLst/>
            </a:prstGeom>
            <a:noFill/>
          </p:spPr>
          <p:txBody>
            <a:bodyPr wrap="square" rtlCol="0">
              <a:spAutoFit/>
            </a:bodyPr>
            <a:lstStyle/>
            <a:p>
              <a:r>
                <a:rPr lang="en-US" sz="1200" dirty="0" smtClean="0">
                  <a:solidFill>
                    <a:srgbClr val="FF0000"/>
                  </a:solidFill>
                </a:rPr>
                <a:t>Laser 1</a:t>
              </a:r>
              <a:endParaRPr lang="en-US" sz="1200" dirty="0">
                <a:solidFill>
                  <a:srgbClr val="FF0000"/>
                </a:solidFill>
              </a:endParaRPr>
            </a:p>
          </p:txBody>
        </p:sp>
      </p:grpSp>
      <p:grpSp>
        <p:nvGrpSpPr>
          <p:cNvPr id="12" name="Group 11"/>
          <p:cNvGrpSpPr/>
          <p:nvPr/>
        </p:nvGrpSpPr>
        <p:grpSpPr>
          <a:xfrm rot="2700000">
            <a:off x="2564654" y="3004670"/>
            <a:ext cx="728663" cy="404038"/>
            <a:chOff x="-1300163" y="1993878"/>
            <a:chExt cx="728663" cy="404038"/>
          </a:xfrm>
        </p:grpSpPr>
        <p:sp>
          <p:nvSpPr>
            <p:cNvPr id="10" name="Down Arrow 9"/>
            <p:cNvSpPr/>
            <p:nvPr/>
          </p:nvSpPr>
          <p:spPr>
            <a:xfrm rot="16200000">
              <a:off x="-1137851" y="1831566"/>
              <a:ext cx="404038" cy="72866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95400" y="2057397"/>
              <a:ext cx="723900" cy="276999"/>
            </a:xfrm>
            <a:prstGeom prst="rect">
              <a:avLst/>
            </a:prstGeom>
            <a:noFill/>
          </p:spPr>
          <p:txBody>
            <a:bodyPr wrap="square" rtlCol="0">
              <a:spAutoFit/>
            </a:bodyPr>
            <a:lstStyle/>
            <a:p>
              <a:r>
                <a:rPr lang="en-US" sz="1200" dirty="0" smtClean="0">
                  <a:solidFill>
                    <a:srgbClr val="FF0000"/>
                  </a:solidFill>
                </a:rPr>
                <a:t>Laser 2</a:t>
              </a:r>
              <a:endParaRPr lang="en-US" sz="1200" dirty="0">
                <a:solidFill>
                  <a:srgbClr val="FF0000"/>
                </a:solidFill>
              </a:endParaRPr>
            </a:p>
          </p:txBody>
        </p:sp>
      </p:grpSp>
      <p:grpSp>
        <p:nvGrpSpPr>
          <p:cNvPr id="14" name="Group 13"/>
          <p:cNvGrpSpPr/>
          <p:nvPr/>
        </p:nvGrpSpPr>
        <p:grpSpPr>
          <a:xfrm rot="2700000">
            <a:off x="4074738" y="3329438"/>
            <a:ext cx="728663" cy="404038"/>
            <a:chOff x="-1300163" y="1993878"/>
            <a:chExt cx="728663" cy="404038"/>
          </a:xfrm>
        </p:grpSpPr>
        <p:sp>
          <p:nvSpPr>
            <p:cNvPr id="15" name="Down Arrow 14"/>
            <p:cNvSpPr/>
            <p:nvPr/>
          </p:nvSpPr>
          <p:spPr>
            <a:xfrm rot="16200000">
              <a:off x="-1137851" y="1831566"/>
              <a:ext cx="404038" cy="72866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TextBox 15"/>
            <p:cNvSpPr txBox="1"/>
            <p:nvPr/>
          </p:nvSpPr>
          <p:spPr>
            <a:xfrm>
              <a:off x="-1295400" y="2057397"/>
              <a:ext cx="723900" cy="276999"/>
            </a:xfrm>
            <a:prstGeom prst="rect">
              <a:avLst/>
            </a:prstGeom>
            <a:noFill/>
          </p:spPr>
          <p:txBody>
            <a:bodyPr wrap="square" rtlCol="0">
              <a:spAutoFit/>
            </a:bodyPr>
            <a:lstStyle/>
            <a:p>
              <a:r>
                <a:rPr lang="en-US" sz="1200" dirty="0" smtClean="0">
                  <a:solidFill>
                    <a:srgbClr val="FF0000"/>
                  </a:solidFill>
                </a:rPr>
                <a:t>PBLS</a:t>
              </a:r>
              <a:endParaRPr lang="en-US" sz="1200" dirty="0">
                <a:solidFill>
                  <a:srgbClr val="FF0000"/>
                </a:solidFill>
              </a:endParaRPr>
            </a:p>
          </p:txBody>
        </p:sp>
      </p:grpSp>
    </p:spTree>
    <p:extLst>
      <p:ext uri="{BB962C8B-B14F-4D97-AF65-F5344CB8AC3E}">
        <p14:creationId xmlns:p14="http://schemas.microsoft.com/office/powerpoint/2010/main" val="1970184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dirty="0" smtClean="0"/>
              <a:t>PBLS Pulse </a:t>
            </a:r>
            <a:r>
              <a:rPr lang="en-US" dirty="0"/>
              <a:t>E</a:t>
            </a:r>
            <a:r>
              <a:rPr lang="en-US" dirty="0" smtClean="0"/>
              <a:t>nergy </a:t>
            </a:r>
            <a:r>
              <a:rPr lang="en-US" dirty="0"/>
              <a:t>S</a:t>
            </a:r>
            <a:r>
              <a:rPr lang="en-US" dirty="0" smtClean="0"/>
              <a:t>ufficient</a:t>
            </a:r>
            <a:endParaRPr lang="en-US" altLang="en-US" sz="3200" i="1" dirty="0" smtClean="0">
              <a:latin typeface="Arial" charset="0"/>
              <a:cs typeface="Arial" charset="0"/>
            </a:endParaRPr>
          </a:p>
        </p:txBody>
      </p:sp>
      <p:pic>
        <p:nvPicPr>
          <p:cNvPr id="4" name="Energies_for_threemode_operations.pdf"/>
          <p:cNvPicPr>
            <a:picLocks noChangeAspect="1"/>
          </p:cNvPicPr>
          <p:nvPr/>
        </p:nvPicPr>
        <p:blipFill>
          <a:blip r:embed="rId2">
            <a:extLst/>
          </a:blip>
          <a:srcRect b="52068"/>
          <a:stretch>
            <a:fillRect/>
          </a:stretch>
        </p:blipFill>
        <p:spPr>
          <a:xfrm>
            <a:off x="225541" y="1467908"/>
            <a:ext cx="8366983" cy="4130589"/>
          </a:xfrm>
          <a:prstGeom prst="rect">
            <a:avLst/>
          </a:prstGeom>
          <a:ln w="12700">
            <a:miter lim="400000"/>
          </a:ln>
        </p:spPr>
      </p:pic>
    </p:spTree>
    <p:extLst>
      <p:ext uri="{BB962C8B-B14F-4D97-AF65-F5344CB8AC3E}">
        <p14:creationId xmlns:p14="http://schemas.microsoft.com/office/powerpoint/2010/main" val="2886935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0" y="0"/>
            <a:ext cx="90678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sz="3200" dirty="0"/>
              <a:t>30-Hz Operation: beam profile in far field</a:t>
            </a:r>
            <a:endParaRPr lang="en-US" altLang="en-US" sz="3200" i="1" dirty="0" smtClean="0">
              <a:latin typeface="Arial" charset="0"/>
              <a:cs typeface="Arial" charset="0"/>
            </a:endParaRPr>
          </a:p>
        </p:txBody>
      </p:sp>
      <p:sp>
        <p:nvSpPr>
          <p:cNvPr id="4" name="Shape 207"/>
          <p:cNvSpPr/>
          <p:nvPr/>
        </p:nvSpPr>
        <p:spPr>
          <a:xfrm>
            <a:off x="3001350" y="6113612"/>
            <a:ext cx="5874363"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vl1pPr>
          </a:lstStyle>
          <a:p>
            <a:r>
              <a:t>Thanks to R. Perkins, M. Jaworski, F. Scotti for the initial assistance in operating the camera.</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98226"/>
            <a:ext cx="3998913"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88352"/>
            <a:ext cx="4267200" cy="384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95600" y="1002268"/>
            <a:ext cx="2929007" cy="369332"/>
          </a:xfrm>
          <a:prstGeom prst="rect">
            <a:avLst/>
          </a:prstGeom>
          <a:noFill/>
        </p:spPr>
        <p:txBody>
          <a:bodyPr wrap="none" rtlCol="0">
            <a:spAutoFit/>
          </a:bodyPr>
          <a:lstStyle/>
          <a:p>
            <a:r>
              <a:rPr lang="en-US" dirty="0"/>
              <a:t>Images at 8.5 m from laser</a:t>
            </a:r>
          </a:p>
        </p:txBody>
      </p:sp>
    </p:spTree>
    <p:extLst>
      <p:ext uri="{BB962C8B-B14F-4D97-AF65-F5344CB8AC3E}">
        <p14:creationId xmlns:p14="http://schemas.microsoft.com/office/powerpoint/2010/main" val="3256965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sz="3200" dirty="0"/>
              <a:t>SLOW BURST: mode has increased elongation </a:t>
            </a:r>
            <a:r>
              <a:rPr lang="en-US" sz="2800" i="1" dirty="0"/>
              <a:t>Further investigation warranted</a:t>
            </a:r>
            <a:endParaRPr lang="en-US" altLang="en-US" sz="2800" i="1" dirty="0" smtClean="0">
              <a:latin typeface="Arial" charset="0"/>
              <a:cs typeface="Arial"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399" y="1578768"/>
            <a:ext cx="3883025"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81138"/>
            <a:ext cx="45847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95600" y="1002268"/>
            <a:ext cx="2929007" cy="369332"/>
          </a:xfrm>
          <a:prstGeom prst="rect">
            <a:avLst/>
          </a:prstGeom>
          <a:noFill/>
        </p:spPr>
        <p:txBody>
          <a:bodyPr wrap="none" rtlCol="0">
            <a:spAutoFit/>
          </a:bodyPr>
          <a:lstStyle/>
          <a:p>
            <a:r>
              <a:rPr lang="en-US" dirty="0"/>
              <a:t>Images at 8.5 m from laser</a:t>
            </a:r>
          </a:p>
        </p:txBody>
      </p:sp>
    </p:spTree>
    <p:extLst>
      <p:ext uri="{BB962C8B-B14F-4D97-AF65-F5344CB8AC3E}">
        <p14:creationId xmlns:p14="http://schemas.microsoft.com/office/powerpoint/2010/main" val="93649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idx="4294967295"/>
          </p:nvPr>
        </p:nvSpPr>
        <p:spPr/>
        <p:txBody>
          <a:bodyPr/>
          <a:lstStyle/>
          <a:p>
            <a:r>
              <a:rPr lang="en-US" altLang="en-US" dirty="0" smtClean="0">
                <a:latin typeface="Arial" charset="0"/>
                <a:cs typeface="Arial" charset="0"/>
              </a:rPr>
              <a:t>Abstract</a:t>
            </a:r>
          </a:p>
        </p:txBody>
      </p:sp>
      <p:sp>
        <p:nvSpPr>
          <p:cNvPr id="2" name="Content Placeholder 1"/>
          <p:cNvSpPr>
            <a:spLocks noGrp="1"/>
          </p:cNvSpPr>
          <p:nvPr>
            <p:ph idx="1"/>
          </p:nvPr>
        </p:nvSpPr>
        <p:spPr>
          <a:xfrm>
            <a:off x="914400" y="1219200"/>
            <a:ext cx="6772275" cy="4876800"/>
          </a:xfrm>
        </p:spPr>
        <p:txBody>
          <a:bodyPr>
            <a:normAutofit fontScale="55000" lnSpcReduction="20000"/>
          </a:bodyPr>
          <a:lstStyle/>
          <a:p>
            <a:pPr marL="0" indent="0">
              <a:buNone/>
            </a:pPr>
            <a:endParaRPr lang="en-US" dirty="0" smtClean="0"/>
          </a:p>
          <a:p>
            <a:pPr marL="0" indent="0" algn="just">
              <a:buNone/>
            </a:pPr>
            <a:r>
              <a:rPr lang="en-US" dirty="0" smtClean="0"/>
              <a:t>Upgrades </a:t>
            </a:r>
            <a:r>
              <a:rPr lang="en-US" dirty="0"/>
              <a:t>to Multi-Pulse Thomson </a:t>
            </a:r>
            <a:r>
              <a:rPr lang="en-US" dirty="0" smtClean="0"/>
              <a:t>Scattering </a:t>
            </a:r>
            <a:r>
              <a:rPr lang="en-US" dirty="0"/>
              <a:t>(MPTS) diagnostic are in progress. An innovative laser is </a:t>
            </a:r>
            <a:r>
              <a:rPr lang="en-US" dirty="0" smtClean="0"/>
              <a:t>being added </a:t>
            </a:r>
            <a:r>
              <a:rPr lang="en-US" dirty="0"/>
              <a:t>to existing the two 30-Hz </a:t>
            </a:r>
            <a:r>
              <a:rPr lang="en-US" dirty="0" err="1"/>
              <a:t>Nd:YAG</a:t>
            </a:r>
            <a:r>
              <a:rPr lang="en-US" dirty="0"/>
              <a:t> lasers. The new laser also </a:t>
            </a:r>
            <a:r>
              <a:rPr lang="en-US" dirty="0" smtClean="0"/>
              <a:t>has30-Hz </a:t>
            </a:r>
            <a:r>
              <a:rPr lang="en-US" dirty="0"/>
              <a:t>base operation, but </a:t>
            </a:r>
            <a:r>
              <a:rPr lang="en-US" dirty="0" err="1"/>
              <a:t>diers</a:t>
            </a:r>
            <a:r>
              <a:rPr lang="en-US" dirty="0"/>
              <a:t> notably in its capacity of </a:t>
            </a:r>
            <a:r>
              <a:rPr lang="en-US" dirty="0" smtClean="0"/>
              <a:t>generating rapid </a:t>
            </a:r>
            <a:r>
              <a:rPr lang="en-US" dirty="0"/>
              <a:t>bursts of nominally 50 pulses at either 1 KHz or 10 KHz. </a:t>
            </a:r>
            <a:r>
              <a:rPr lang="en-US" dirty="0" smtClean="0"/>
              <a:t>This Pulsed-Bursting </a:t>
            </a:r>
            <a:r>
              <a:rPr lang="en-US" dirty="0"/>
              <a:t>Laser System (PBLS) is described elsewhere [1]. </a:t>
            </a:r>
            <a:r>
              <a:rPr lang="en-US" dirty="0" smtClean="0"/>
              <a:t>The current </a:t>
            </a:r>
            <a:r>
              <a:rPr lang="en-US" dirty="0"/>
              <a:t>laser delivery optics, which supports two paraxial beam </a:t>
            </a:r>
            <a:r>
              <a:rPr lang="en-US" dirty="0" smtClean="0"/>
              <a:t>paths, is </a:t>
            </a:r>
            <a:r>
              <a:rPr lang="en-US" dirty="0"/>
              <a:t>maintained. One beam path will be occupied by PBLS. The </a:t>
            </a:r>
            <a:r>
              <a:rPr lang="en-US" dirty="0" smtClean="0"/>
              <a:t>other two </a:t>
            </a:r>
            <a:r>
              <a:rPr lang="en-US" dirty="0"/>
              <a:t>laser beams will be actively combined coaxially and will occupy </a:t>
            </a:r>
            <a:r>
              <a:rPr lang="en-US" dirty="0" smtClean="0"/>
              <a:t>the second </a:t>
            </a:r>
            <a:r>
              <a:rPr lang="en-US" dirty="0"/>
              <a:t>beam path. The new laser arrangement will result in a </a:t>
            </a:r>
            <a:r>
              <a:rPr lang="en-US" dirty="0" smtClean="0"/>
              <a:t>90-Hzbaseline </a:t>
            </a:r>
            <a:r>
              <a:rPr lang="en-US" dirty="0"/>
              <a:t>operation, plus the PBLS burst capability. While the </a:t>
            </a:r>
            <a:r>
              <a:rPr lang="en-US" dirty="0" smtClean="0"/>
              <a:t>existing sample-and-hold </a:t>
            </a:r>
            <a:r>
              <a:rPr lang="en-US" dirty="0"/>
              <a:t>electronics is expected to track a 1-KHz sequence, </a:t>
            </a:r>
            <a:r>
              <a:rPr lang="en-US" dirty="0" smtClean="0"/>
              <a:t>it will </a:t>
            </a:r>
            <a:r>
              <a:rPr lang="en-US" dirty="0"/>
              <a:t>not be able to follow a 10-KHz burst. For this purpose, ten </a:t>
            </a:r>
            <a:r>
              <a:rPr lang="en-US" dirty="0" smtClean="0"/>
              <a:t>radial </a:t>
            </a:r>
            <a:r>
              <a:rPr lang="en-US" dirty="0"/>
              <a:t>channels, dedicated to the pedestal region, will be </a:t>
            </a:r>
            <a:r>
              <a:rPr lang="en-US" dirty="0" smtClean="0"/>
              <a:t>instrumented with </a:t>
            </a:r>
            <a:r>
              <a:rPr lang="en-US" dirty="0"/>
              <a:t>250-MHz </a:t>
            </a:r>
            <a:r>
              <a:rPr lang="en-US" dirty="0" smtClean="0"/>
              <a:t>digitizers. The </a:t>
            </a:r>
            <a:r>
              <a:rPr lang="en-US" dirty="0"/>
              <a:t>NSTX-U longer plasma duration and </a:t>
            </a:r>
            <a:r>
              <a:rPr lang="en-US" dirty="0" smtClean="0"/>
              <a:t>increased </a:t>
            </a:r>
            <a:r>
              <a:rPr lang="en-US" dirty="0"/>
              <a:t>heating power will be conducive to situations with </a:t>
            </a:r>
            <a:r>
              <a:rPr lang="en-US" dirty="0" smtClean="0"/>
              <a:t>sustained high </a:t>
            </a:r>
            <a:r>
              <a:rPr lang="en-US" dirty="0"/>
              <a:t>background light, a </a:t>
            </a:r>
            <a:r>
              <a:rPr lang="en-US" dirty="0" smtClean="0"/>
              <a:t>condition exacerbated </a:t>
            </a:r>
            <a:r>
              <a:rPr lang="en-US" dirty="0"/>
              <a:t>by the absence of </a:t>
            </a:r>
            <a:r>
              <a:rPr lang="en-US" dirty="0" smtClean="0"/>
              <a:t>viewing </a:t>
            </a:r>
            <a:r>
              <a:rPr lang="en-US" dirty="0"/>
              <a:t>dump necessitated by </a:t>
            </a:r>
            <a:r>
              <a:rPr lang="en-US" dirty="0" smtClean="0"/>
              <a:t>machine geometry</a:t>
            </a:r>
            <a:r>
              <a:rPr lang="en-US" dirty="0"/>
              <a:t>. Additional work is </a:t>
            </a:r>
            <a:r>
              <a:rPr lang="en-US" dirty="0" smtClean="0"/>
              <a:t>slated to </a:t>
            </a:r>
            <a:r>
              <a:rPr lang="en-US" dirty="0"/>
              <a:t>study the behavior of the fast signal detection in presence of </a:t>
            </a:r>
            <a:r>
              <a:rPr lang="en-US" dirty="0" smtClean="0"/>
              <a:t>strong background </a:t>
            </a:r>
            <a:r>
              <a:rPr lang="en-US" dirty="0"/>
              <a:t>light. [1] A. Diallo et al., HTPD 2016, Madison, WI</a:t>
            </a:r>
          </a:p>
          <a:p>
            <a:pPr marL="0" indent="0" algn="just">
              <a:buNone/>
            </a:pPr>
            <a:r>
              <a:rPr lang="en-US" dirty="0" smtClean="0"/>
              <a:t>This </a:t>
            </a:r>
            <a:r>
              <a:rPr lang="en-US" dirty="0"/>
              <a:t>work is supported by US DoE Contract DE-AC02-09CH11466 and</a:t>
            </a:r>
          </a:p>
          <a:p>
            <a:pPr marL="0" indent="0" algn="just">
              <a:buNone/>
            </a:pPr>
            <a:r>
              <a:rPr lang="en-US" dirty="0"/>
              <a:t>ECRP funding.</a:t>
            </a:r>
          </a:p>
          <a:p>
            <a:pPr marL="0" indent="0">
              <a:buNone/>
            </a:pPr>
            <a:endParaRPr lang="en-US" dirty="0"/>
          </a:p>
        </p:txBody>
      </p:sp>
    </p:spTree>
    <p:extLst>
      <p:ext uri="{BB962C8B-B14F-4D97-AF65-F5344CB8AC3E}">
        <p14:creationId xmlns:p14="http://schemas.microsoft.com/office/powerpoint/2010/main" val="3974232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sz="3200" dirty="0"/>
              <a:t>FAST BURST: mode has acceptable properties</a:t>
            </a:r>
            <a:endParaRPr lang="en-US" altLang="en-US" sz="3200" i="1" dirty="0" smtClean="0">
              <a:latin typeface="Arial" charset="0"/>
              <a:cs typeface="Arial"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43635"/>
            <a:ext cx="3487737"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4541837"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95600" y="1002268"/>
            <a:ext cx="2929007" cy="369332"/>
          </a:xfrm>
          <a:prstGeom prst="rect">
            <a:avLst/>
          </a:prstGeom>
          <a:noFill/>
        </p:spPr>
        <p:txBody>
          <a:bodyPr wrap="none" rtlCol="0">
            <a:spAutoFit/>
          </a:bodyPr>
          <a:lstStyle/>
          <a:p>
            <a:r>
              <a:rPr lang="en-US" dirty="0"/>
              <a:t>Images at 8.5 m from laser</a:t>
            </a:r>
          </a:p>
        </p:txBody>
      </p:sp>
    </p:spTree>
    <p:extLst>
      <p:ext uri="{BB962C8B-B14F-4D97-AF65-F5344CB8AC3E}">
        <p14:creationId xmlns:p14="http://schemas.microsoft.com/office/powerpoint/2010/main" val="93649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dirty="0" err="1" smtClean="0">
                <a:latin typeface="Arial" charset="0"/>
                <a:cs typeface="Arial" charset="0"/>
              </a:rPr>
              <a:t>Polychromator</a:t>
            </a:r>
            <a:r>
              <a:rPr lang="en-US" altLang="en-US" dirty="0" smtClean="0">
                <a:latin typeface="Arial" charset="0"/>
                <a:cs typeface="Arial" charset="0"/>
              </a:rPr>
              <a:t> and Laser Rooms</a:t>
            </a:r>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542061" y="27460"/>
            <a:ext cx="3721787" cy="7653291"/>
          </a:xfrm>
        </p:spPr>
      </p:pic>
    </p:spTree>
    <p:extLst>
      <p:ext uri="{BB962C8B-B14F-4D97-AF65-F5344CB8AC3E}">
        <p14:creationId xmlns:p14="http://schemas.microsoft.com/office/powerpoint/2010/main" val="1225344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Polychromator</a:t>
            </a:r>
            <a:r>
              <a:rPr lang="en-US" dirty="0" smtClean="0"/>
              <a:t> Room</a:t>
            </a:r>
            <a:endParaRPr lang="en-US" dirty="0"/>
          </a:p>
        </p:txBody>
      </p:sp>
      <p:sp>
        <p:nvSpPr>
          <p:cNvPr id="5" name="Content Placeholder 4"/>
          <p:cNvSpPr>
            <a:spLocks noGrp="1"/>
          </p:cNvSpPr>
          <p:nvPr>
            <p:ph idx="1"/>
          </p:nvPr>
        </p:nvSpPr>
        <p:spPr/>
        <p:txBody>
          <a:bodyPr/>
          <a:lstStyle/>
          <a:p>
            <a:r>
              <a:rPr lang="en-US" dirty="0" smtClean="0"/>
              <a:t>42 radial channels</a:t>
            </a:r>
          </a:p>
          <a:p>
            <a:pPr lvl="1"/>
            <a:r>
              <a:rPr lang="en-US" dirty="0"/>
              <a:t>O</a:t>
            </a:r>
            <a:r>
              <a:rPr lang="en-US" dirty="0" smtClean="0"/>
              <a:t>ne </a:t>
            </a:r>
            <a:r>
              <a:rPr lang="en-US" dirty="0" err="1" smtClean="0"/>
              <a:t>polychromator</a:t>
            </a:r>
            <a:r>
              <a:rPr lang="en-US" dirty="0" smtClean="0"/>
              <a:t> (PCM) per radial position</a:t>
            </a:r>
          </a:p>
          <a:p>
            <a:pPr lvl="1"/>
            <a:r>
              <a:rPr lang="en-US" dirty="0" smtClean="0"/>
              <a:t>32 PCMs with 6 filters</a:t>
            </a:r>
          </a:p>
          <a:p>
            <a:pPr lvl="1"/>
            <a:r>
              <a:rPr lang="en-US" dirty="0" smtClean="0"/>
              <a:t>10 PCMs with 4 filters</a:t>
            </a:r>
          </a:p>
          <a:p>
            <a:r>
              <a:rPr lang="en-US" dirty="0" smtClean="0"/>
              <a:t>232 APDs</a:t>
            </a:r>
          </a:p>
          <a:p>
            <a:r>
              <a:rPr lang="en-US" dirty="0" smtClean="0"/>
              <a:t>Spectral calibration equipment shown</a:t>
            </a:r>
          </a:p>
          <a:p>
            <a:pPr lvl="1"/>
            <a:endParaRPr lang="en-US" dirty="0" smtClean="0"/>
          </a:p>
          <a:p>
            <a:endParaRPr lang="en-US" dirty="0"/>
          </a:p>
        </p:txBody>
      </p:sp>
      <p:pic>
        <p:nvPicPr>
          <p:cNvPr id="2050" name="Picture 2"/>
          <p:cNvPicPr>
            <a:picLocks noGrp="1" noChangeAspect="1" noChangeArrowheads="1"/>
          </p:cNvPicPr>
          <p:nvPr>
            <p:ph idx="10"/>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740345"/>
            <a:ext cx="4419600" cy="406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248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327" y="1066800"/>
            <a:ext cx="8557346" cy="5410200"/>
          </a:xfrm>
        </p:spPr>
      </p:pic>
      <p:sp>
        <p:nvSpPr>
          <p:cNvPr id="9"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dirty="0" smtClean="0">
                <a:latin typeface="Arial" charset="0"/>
                <a:cs typeface="Arial" charset="0"/>
              </a:rPr>
              <a:t>Laser Beam Delivery Path</a:t>
            </a:r>
          </a:p>
          <a:p>
            <a:r>
              <a:rPr lang="en-US" altLang="en-US" sz="3200" i="1" dirty="0" smtClean="0">
                <a:latin typeface="Arial" charset="0"/>
                <a:cs typeface="Arial" charset="0"/>
              </a:rPr>
              <a:t>Laser room and test cell</a:t>
            </a:r>
          </a:p>
        </p:txBody>
      </p:sp>
    </p:spTree>
    <p:extLst>
      <p:ext uri="{BB962C8B-B14F-4D97-AF65-F5344CB8AC3E}">
        <p14:creationId xmlns:p14="http://schemas.microsoft.com/office/powerpoint/2010/main" val="1812588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841750" y="1873250"/>
            <a:ext cx="5232400" cy="3924300"/>
          </a:xfrm>
        </p:spPr>
      </p:pic>
      <p:sp>
        <p:nvSpPr>
          <p:cNvPr id="4" name="Title 1"/>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pPr eaLnBrk="1" hangingPunct="1"/>
            <a:r>
              <a:rPr lang="en-US" altLang="en-US" sz="3200" smtClean="0">
                <a:latin typeface="Arial" charset="0"/>
                <a:cs typeface="Arial" charset="0"/>
              </a:rPr>
              <a:t>New Fast Digitizer Electronics</a:t>
            </a:r>
            <a:br>
              <a:rPr lang="en-US" altLang="en-US" sz="3200" smtClean="0">
                <a:latin typeface="Arial" charset="0"/>
                <a:cs typeface="Arial" charset="0"/>
              </a:rPr>
            </a:br>
            <a:r>
              <a:rPr lang="en-US" altLang="en-US" sz="3200" i="1" smtClean="0">
                <a:latin typeface="Arial" charset="0"/>
                <a:cs typeface="Arial" charset="0"/>
              </a:rPr>
              <a:t>STRUCK S3316-250-14</a:t>
            </a:r>
            <a:endParaRPr lang="en-US" altLang="en-US" sz="3200" i="1" dirty="0" smtClean="0">
              <a:latin typeface="Arial" charset="0"/>
              <a:cs typeface="Arial" charset="0"/>
            </a:endParaRPr>
          </a:p>
        </p:txBody>
      </p:sp>
      <p:sp>
        <p:nvSpPr>
          <p:cNvPr id="5" name="Content Placeholder 2"/>
          <p:cNvSpPr txBox="1">
            <a:spLocks/>
          </p:cNvSpPr>
          <p:nvPr/>
        </p:nvSpPr>
        <p:spPr bwMode="auto">
          <a:xfrm>
            <a:off x="152400" y="1066800"/>
            <a:ext cx="4495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10000"/>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r>
              <a:rPr lang="en-US" altLang="en-US" dirty="0" smtClean="0">
                <a:latin typeface="Arial" charset="0"/>
                <a:cs typeface="Arial" charset="0"/>
              </a:rPr>
              <a:t>S3316-250-14</a:t>
            </a:r>
          </a:p>
          <a:p>
            <a:pPr eaLnBrk="1" hangingPunct="1"/>
            <a:r>
              <a:rPr lang="en-US" altLang="en-US" dirty="0" smtClean="0">
                <a:latin typeface="Arial" charset="0"/>
                <a:cs typeface="Arial" charset="0"/>
              </a:rPr>
              <a:t>Single width </a:t>
            </a:r>
            <a:r>
              <a:rPr lang="en-US" altLang="en-US" dirty="0">
                <a:latin typeface="Arial" charset="0"/>
                <a:cs typeface="Arial" charset="0"/>
              </a:rPr>
              <a:t>VME card</a:t>
            </a:r>
          </a:p>
          <a:p>
            <a:pPr eaLnBrk="1" hangingPunct="1"/>
            <a:r>
              <a:rPr lang="en-US" altLang="en-US" dirty="0">
                <a:latin typeface="Arial" charset="0"/>
                <a:cs typeface="Arial" charset="0"/>
              </a:rPr>
              <a:t>16 channels</a:t>
            </a:r>
          </a:p>
          <a:p>
            <a:pPr eaLnBrk="1" hangingPunct="1"/>
            <a:r>
              <a:rPr lang="en-US" altLang="en-US" dirty="0" smtClean="0">
                <a:latin typeface="Arial" charset="0"/>
                <a:cs typeface="Arial" charset="0"/>
              </a:rPr>
              <a:t>250 </a:t>
            </a:r>
            <a:r>
              <a:rPr lang="en-US" altLang="en-US" dirty="0">
                <a:latin typeface="Arial" charset="0"/>
                <a:cs typeface="Arial" charset="0"/>
              </a:rPr>
              <a:t>MS/s per channel</a:t>
            </a:r>
          </a:p>
          <a:p>
            <a:pPr eaLnBrk="1" hangingPunct="1"/>
            <a:r>
              <a:rPr lang="en-US" altLang="en-US" dirty="0" smtClean="0">
                <a:latin typeface="Arial" charset="0"/>
                <a:cs typeface="Arial" charset="0"/>
              </a:rPr>
              <a:t>14-bit resolution</a:t>
            </a:r>
          </a:p>
          <a:p>
            <a:pPr eaLnBrk="1" hangingPunct="1"/>
            <a:r>
              <a:rPr lang="en-US" altLang="en-US" dirty="0" smtClean="0">
                <a:latin typeface="Arial" charset="0"/>
                <a:cs typeface="Arial" charset="0"/>
              </a:rPr>
              <a:t>Ultimately eight S3316 modules will be in service: enough to support 20 of the 42 radial channels</a:t>
            </a:r>
          </a:p>
          <a:p>
            <a:pPr eaLnBrk="1" hangingPunct="1"/>
            <a:r>
              <a:rPr lang="en-US" altLang="en-US" dirty="0" smtClean="0">
                <a:latin typeface="Arial" charset="0"/>
                <a:cs typeface="Arial" charset="0"/>
              </a:rPr>
              <a:t>10 channels for pedestal physics</a:t>
            </a:r>
            <a:r>
              <a:rPr lang="en-US" altLang="en-US" baseline="30000" dirty="0" smtClean="0">
                <a:latin typeface="Arial" charset="0"/>
                <a:cs typeface="Arial" charset="0"/>
              </a:rPr>
              <a:t>1</a:t>
            </a:r>
          </a:p>
          <a:p>
            <a:pPr eaLnBrk="1" hangingPunct="1"/>
            <a:r>
              <a:rPr lang="en-US" altLang="en-US" dirty="0" smtClean="0">
                <a:latin typeface="Arial" charset="0"/>
                <a:cs typeface="Arial" charset="0"/>
              </a:rPr>
              <a:t>10 channels for real-time plasma control</a:t>
            </a:r>
            <a:r>
              <a:rPr lang="en-US" altLang="en-US" baseline="30000" dirty="0" smtClean="0">
                <a:latin typeface="Arial" charset="0"/>
                <a:cs typeface="Arial" charset="0"/>
              </a:rPr>
              <a:t>2</a:t>
            </a:r>
          </a:p>
          <a:p>
            <a:pPr eaLnBrk="1" hangingPunct="1"/>
            <a:r>
              <a:rPr lang="en-US" altLang="en-US" sz="1800" baseline="30000" dirty="0" smtClean="0">
                <a:latin typeface="Arial" charset="0"/>
                <a:cs typeface="Arial" charset="0"/>
              </a:rPr>
              <a:t>1</a:t>
            </a:r>
            <a:r>
              <a:rPr lang="en-US" altLang="en-US" sz="1800" dirty="0" smtClean="0">
                <a:latin typeface="Arial" charset="0"/>
                <a:cs typeface="Arial" charset="0"/>
              </a:rPr>
              <a:t>A. Diallo, DOE ECRP</a:t>
            </a:r>
          </a:p>
          <a:p>
            <a:pPr eaLnBrk="1" hangingPunct="1"/>
            <a:r>
              <a:rPr lang="en-US" altLang="en-US" sz="1800" baseline="30000" dirty="0" smtClean="0">
                <a:latin typeface="Arial" charset="0"/>
                <a:cs typeface="Arial" charset="0"/>
              </a:rPr>
              <a:t>2</a:t>
            </a:r>
            <a:r>
              <a:rPr lang="en-US" altLang="en-US" sz="1800" dirty="0" smtClean="0">
                <a:latin typeface="Arial" charset="0"/>
                <a:cs typeface="Arial" charset="0"/>
              </a:rPr>
              <a:t>E. </a:t>
            </a:r>
            <a:r>
              <a:rPr lang="en-US" altLang="en-US" sz="1800" dirty="0" err="1" smtClean="0">
                <a:latin typeface="Arial" charset="0"/>
                <a:cs typeface="Arial" charset="0"/>
              </a:rPr>
              <a:t>Kolemen</a:t>
            </a:r>
            <a:r>
              <a:rPr lang="en-US" altLang="en-US" sz="1800" dirty="0" smtClean="0">
                <a:latin typeface="Arial" charset="0"/>
                <a:cs typeface="Arial" charset="0"/>
              </a:rPr>
              <a:t>, DOE-SC grant </a:t>
            </a:r>
            <a:r>
              <a:rPr lang="en-US" sz="1800" dirty="0" smtClean="0"/>
              <a:t>DE-SC0015480</a:t>
            </a:r>
            <a:r>
              <a:rPr lang="en-US" altLang="en-US" sz="1800" dirty="0" smtClean="0">
                <a:latin typeface="Arial" charset="0"/>
                <a:cs typeface="Arial" charset="0"/>
              </a:rPr>
              <a:t> </a:t>
            </a:r>
            <a:endParaRPr lang="en-US" altLang="en-US" sz="1800" dirty="0">
              <a:latin typeface="Arial" charset="0"/>
              <a:cs typeface="Arial" charset="0"/>
            </a:endParaRPr>
          </a:p>
        </p:txBody>
      </p:sp>
    </p:spTree>
    <p:extLst>
      <p:ext uri="{BB962C8B-B14F-4D97-AF65-F5344CB8AC3E}">
        <p14:creationId xmlns:p14="http://schemas.microsoft.com/office/powerpoint/2010/main" val="3021989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Fast-digitizer Signal</a:t>
            </a:r>
            <a:endParaRPr lang="en-US" dirty="0"/>
          </a:p>
        </p:txBody>
      </p:sp>
      <p:pic>
        <p:nvPicPr>
          <p:cNvPr id="5124" name="Picture 4"/>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4648200" y="2295539"/>
            <a:ext cx="4419600" cy="295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2224394"/>
            <a:ext cx="4419600" cy="309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438400" y="1213145"/>
            <a:ext cx="4495800" cy="461665"/>
          </a:xfrm>
          <a:prstGeom prst="rect">
            <a:avLst/>
          </a:prstGeom>
          <a:noFill/>
        </p:spPr>
        <p:txBody>
          <a:bodyPr wrap="square" rtlCol="0">
            <a:spAutoFit/>
          </a:bodyPr>
          <a:lstStyle/>
          <a:p>
            <a:r>
              <a:rPr lang="en-US" sz="2400" dirty="0" smtClean="0"/>
              <a:t>Raman scattering in Nitrogen</a:t>
            </a:r>
            <a:endParaRPr lang="en-US" sz="2400" dirty="0"/>
          </a:p>
        </p:txBody>
      </p:sp>
      <p:sp>
        <p:nvSpPr>
          <p:cNvPr id="10" name="TextBox 9"/>
          <p:cNvSpPr txBox="1"/>
          <p:nvPr/>
        </p:nvSpPr>
        <p:spPr>
          <a:xfrm>
            <a:off x="1981200" y="5486400"/>
            <a:ext cx="1150700" cy="369332"/>
          </a:xfrm>
          <a:prstGeom prst="rect">
            <a:avLst/>
          </a:prstGeom>
          <a:noFill/>
        </p:spPr>
        <p:txBody>
          <a:bodyPr wrap="none" rtlCol="0">
            <a:spAutoFit/>
          </a:bodyPr>
          <a:lstStyle/>
          <a:p>
            <a:r>
              <a:rPr lang="en-US" dirty="0" smtClean="0"/>
              <a:t>Time (ns)</a:t>
            </a:r>
            <a:endParaRPr lang="en-US" dirty="0"/>
          </a:p>
        </p:txBody>
      </p:sp>
      <p:sp>
        <p:nvSpPr>
          <p:cNvPr id="16" name="TextBox 15"/>
          <p:cNvSpPr txBox="1"/>
          <p:nvPr/>
        </p:nvSpPr>
        <p:spPr>
          <a:xfrm>
            <a:off x="5998101" y="5562600"/>
            <a:ext cx="1150700" cy="369332"/>
          </a:xfrm>
          <a:prstGeom prst="rect">
            <a:avLst/>
          </a:prstGeom>
          <a:noFill/>
        </p:spPr>
        <p:txBody>
          <a:bodyPr wrap="none" rtlCol="0">
            <a:spAutoFit/>
          </a:bodyPr>
          <a:lstStyle/>
          <a:p>
            <a:r>
              <a:rPr lang="en-US" dirty="0" smtClean="0"/>
              <a:t>Time (ns)</a:t>
            </a:r>
            <a:endParaRPr lang="en-US" dirty="0"/>
          </a:p>
        </p:txBody>
      </p:sp>
      <p:sp>
        <p:nvSpPr>
          <p:cNvPr id="11" name="TextBox 10"/>
          <p:cNvSpPr txBox="1"/>
          <p:nvPr/>
        </p:nvSpPr>
        <p:spPr>
          <a:xfrm>
            <a:off x="1827193" y="2590800"/>
            <a:ext cx="990600" cy="369332"/>
          </a:xfrm>
          <a:prstGeom prst="rect">
            <a:avLst/>
          </a:prstGeom>
          <a:noFill/>
        </p:spPr>
        <p:txBody>
          <a:bodyPr wrap="square" rtlCol="0">
            <a:spAutoFit/>
          </a:bodyPr>
          <a:lstStyle/>
          <a:p>
            <a:r>
              <a:rPr lang="en-US" dirty="0" smtClean="0">
                <a:solidFill>
                  <a:srgbClr val="FF0000"/>
                </a:solidFill>
              </a:rPr>
              <a:t>Laser 1</a:t>
            </a:r>
          </a:p>
        </p:txBody>
      </p:sp>
      <p:sp>
        <p:nvSpPr>
          <p:cNvPr id="12" name="TextBox 11"/>
          <p:cNvSpPr txBox="1"/>
          <p:nvPr/>
        </p:nvSpPr>
        <p:spPr>
          <a:xfrm>
            <a:off x="2654846" y="3962400"/>
            <a:ext cx="954107" cy="369332"/>
          </a:xfrm>
          <a:prstGeom prst="rect">
            <a:avLst/>
          </a:prstGeom>
          <a:noFill/>
        </p:spPr>
        <p:txBody>
          <a:bodyPr wrap="none" rtlCol="0">
            <a:spAutoFit/>
          </a:bodyPr>
          <a:lstStyle/>
          <a:p>
            <a:r>
              <a:rPr lang="en-US" dirty="0">
                <a:solidFill>
                  <a:srgbClr val="0070C0"/>
                </a:solidFill>
              </a:rPr>
              <a:t>Laser </a:t>
            </a:r>
            <a:r>
              <a:rPr lang="en-US" dirty="0" smtClean="0">
                <a:solidFill>
                  <a:srgbClr val="0070C0"/>
                </a:solidFill>
              </a:rPr>
              <a:t>2</a:t>
            </a:r>
            <a:endParaRPr lang="en-US" dirty="0">
              <a:solidFill>
                <a:srgbClr val="0070C0"/>
              </a:solidFill>
            </a:endParaRPr>
          </a:p>
        </p:txBody>
      </p:sp>
      <p:cxnSp>
        <p:nvCxnSpPr>
          <p:cNvPr id="17" name="Straight Arrow Connector 16"/>
          <p:cNvCxnSpPr/>
          <p:nvPr/>
        </p:nvCxnSpPr>
        <p:spPr>
          <a:xfrm flipH="1" flipV="1">
            <a:off x="1297007" y="2775466"/>
            <a:ext cx="530186" cy="439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244050" y="4191000"/>
            <a:ext cx="312500" cy="4627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76600" y="2458647"/>
            <a:ext cx="982901" cy="369332"/>
          </a:xfrm>
          <a:prstGeom prst="rect">
            <a:avLst/>
          </a:prstGeom>
          <a:noFill/>
        </p:spPr>
        <p:txBody>
          <a:bodyPr wrap="square" rtlCol="0">
            <a:spAutoFit/>
          </a:bodyPr>
          <a:lstStyle/>
          <a:p>
            <a:r>
              <a:rPr lang="en-US" dirty="0"/>
              <a:t>5</a:t>
            </a:r>
            <a:r>
              <a:rPr lang="en-US" dirty="0" smtClean="0"/>
              <a:t>0 </a:t>
            </a:r>
            <a:r>
              <a:rPr lang="en-US" dirty="0" err="1" smtClean="0"/>
              <a:t>Torr</a:t>
            </a:r>
            <a:endParaRPr lang="en-US" dirty="0"/>
          </a:p>
        </p:txBody>
      </p:sp>
      <p:sp>
        <p:nvSpPr>
          <p:cNvPr id="33" name="TextBox 32"/>
          <p:cNvSpPr txBox="1"/>
          <p:nvPr/>
        </p:nvSpPr>
        <p:spPr>
          <a:xfrm>
            <a:off x="7543800" y="2667000"/>
            <a:ext cx="982901" cy="369332"/>
          </a:xfrm>
          <a:prstGeom prst="rect">
            <a:avLst/>
          </a:prstGeom>
          <a:noFill/>
        </p:spPr>
        <p:txBody>
          <a:bodyPr wrap="square" rtlCol="0">
            <a:spAutoFit/>
          </a:bodyPr>
          <a:lstStyle/>
          <a:p>
            <a:r>
              <a:rPr lang="en-US" dirty="0" smtClean="0"/>
              <a:t>10 </a:t>
            </a:r>
            <a:r>
              <a:rPr lang="en-US" dirty="0" err="1" smtClean="0"/>
              <a:t>Torr</a:t>
            </a:r>
            <a:endParaRPr lang="en-US" dirty="0"/>
          </a:p>
        </p:txBody>
      </p:sp>
    </p:spTree>
    <p:extLst>
      <p:ext uri="{BB962C8B-B14F-4D97-AF65-F5344CB8AC3E}">
        <p14:creationId xmlns:p14="http://schemas.microsoft.com/office/powerpoint/2010/main" val="3057468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Used to track viewing window spectral transmission</a:t>
            </a:r>
          </a:p>
          <a:p>
            <a:pPr lvl="1"/>
            <a:r>
              <a:rPr lang="en-US" dirty="0" smtClean="0"/>
              <a:t>Typically weekly measurement…</a:t>
            </a:r>
          </a:p>
          <a:p>
            <a:pPr lvl="1"/>
            <a:r>
              <a:rPr lang="en-US" dirty="0" smtClean="0"/>
              <a:t>… or after special “event”</a:t>
            </a:r>
          </a:p>
          <a:p>
            <a:r>
              <a:rPr lang="en-US" dirty="0" smtClean="0"/>
              <a:t>Light source outside vessel sends light though a fiber bundle</a:t>
            </a:r>
          </a:p>
          <a:p>
            <a:pPr lvl="1"/>
            <a:r>
              <a:rPr lang="en-US" dirty="0" smtClean="0"/>
              <a:t>Light is optically coupled through a window onto a in-vacuum fiber bundle</a:t>
            </a:r>
          </a:p>
          <a:p>
            <a:pPr lvl="1"/>
            <a:r>
              <a:rPr lang="en-US" dirty="0" smtClean="0"/>
              <a:t>The exit end of the vacuum fiber bundle illuminates a screen located a the focus point of one of the radial channels</a:t>
            </a:r>
          </a:p>
          <a:p>
            <a:pPr lvl="1"/>
            <a:r>
              <a:rPr lang="en-US" dirty="0" smtClean="0"/>
              <a:t>The screen is moveable along the laser beam path</a:t>
            </a:r>
          </a:p>
        </p:txBody>
      </p:sp>
      <p:sp>
        <p:nvSpPr>
          <p:cNvPr id="3"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200" dirty="0" smtClean="0">
                <a:latin typeface="Arial" charset="0"/>
                <a:cs typeface="Arial" charset="0"/>
              </a:rPr>
              <a:t>Calibration Probe</a:t>
            </a:r>
          </a:p>
        </p:txBody>
      </p:sp>
    </p:spTree>
    <p:extLst>
      <p:ext uri="{BB962C8B-B14F-4D97-AF65-F5344CB8AC3E}">
        <p14:creationId xmlns:p14="http://schemas.microsoft.com/office/powerpoint/2010/main" val="2691957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1000"/>
                    </a14:imgEffect>
                    <a14:imgEffect>
                      <a14:brightnessContrast contrast="25000"/>
                    </a14:imgEffect>
                  </a14:imgLayer>
                </a14:imgProps>
              </a:ext>
              <a:ext uri="{28A0092B-C50C-407E-A947-70E740481C1C}">
                <a14:useLocalDpi xmlns:a14="http://schemas.microsoft.com/office/drawing/2010/main"/>
              </a:ext>
            </a:extLst>
          </a:blip>
          <a:srcRect/>
          <a:stretch/>
        </p:blipFill>
        <p:spPr bwMode="auto">
          <a:xfrm>
            <a:off x="1116254" y="1066800"/>
            <a:ext cx="6915103" cy="544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200" dirty="0" smtClean="0">
                <a:latin typeface="Arial" charset="0"/>
                <a:cs typeface="Arial" charset="0"/>
              </a:rPr>
              <a:t>Calibration Probe Assembly</a:t>
            </a:r>
          </a:p>
        </p:txBody>
      </p:sp>
    </p:spTree>
    <p:extLst>
      <p:ext uri="{BB962C8B-B14F-4D97-AF65-F5344CB8AC3E}">
        <p14:creationId xmlns:p14="http://schemas.microsoft.com/office/powerpoint/2010/main" val="2082058367"/>
      </p:ext>
    </p:extLst>
  </p:cSld>
  <p:clrMapOvr>
    <a:masterClrMapping/>
  </p:clrMapOvr>
  <p:transition>
    <p:randomBa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MPTS is undergoing a major reconfiguration of its laser system, which is expected to provide 90-Hz base operation with the added capability of 1-kHz or 10-kHz burst</a:t>
            </a:r>
          </a:p>
          <a:p>
            <a:pPr lvl="1"/>
            <a:r>
              <a:rPr lang="en-US" dirty="0" smtClean="0"/>
              <a:t>PBLS installed in laser room</a:t>
            </a:r>
          </a:p>
          <a:p>
            <a:pPr lvl="1"/>
            <a:r>
              <a:rPr lang="en-US" dirty="0" smtClean="0"/>
              <a:t>Beam combiner installed</a:t>
            </a:r>
          </a:p>
          <a:p>
            <a:pPr lvl="1"/>
            <a:r>
              <a:rPr lang="en-US" dirty="0" smtClean="0"/>
              <a:t>Both systems need further work and testing</a:t>
            </a:r>
          </a:p>
          <a:p>
            <a:r>
              <a:rPr lang="en-US" dirty="0" smtClean="0"/>
              <a:t>128 fast digitizers will replace part of the existing sample-and-hold electronics in order to be able to measure during PBLS  fast-burst (10 kHz) operation</a:t>
            </a:r>
          </a:p>
          <a:p>
            <a:pPr lvl="1"/>
            <a:r>
              <a:rPr lang="en-US" dirty="0" smtClean="0"/>
              <a:t>20 of the 42 radial channels will be fitted with fast digitizers</a:t>
            </a:r>
          </a:p>
          <a:p>
            <a:r>
              <a:rPr lang="en-US" dirty="0" smtClean="0"/>
              <a:t>New viewing window calibration probe is also being implemented</a:t>
            </a:r>
          </a:p>
          <a:p>
            <a:r>
              <a:rPr lang="en-US" sz="1700" dirty="0"/>
              <a:t>This work is supported by US DoE Contract DE-AC02-09CH11466 </a:t>
            </a:r>
            <a:r>
              <a:rPr lang="en-US" sz="1700" dirty="0" smtClean="0"/>
              <a:t>and ECRP </a:t>
            </a:r>
            <a:r>
              <a:rPr lang="en-US" sz="1700" dirty="0"/>
              <a:t>funding.</a:t>
            </a:r>
          </a:p>
          <a:p>
            <a:endParaRPr lang="en-US" dirty="0" smtClean="0"/>
          </a:p>
          <a:p>
            <a:endParaRPr lang="en-US" dirty="0"/>
          </a:p>
          <a:p>
            <a:pPr marL="0" indent="0">
              <a:buNone/>
            </a:pPr>
            <a:endParaRPr lang="en-US" dirty="0"/>
          </a:p>
        </p:txBody>
      </p:sp>
      <p:sp>
        <p:nvSpPr>
          <p:cNvPr id="3"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dirty="0" smtClean="0">
                <a:latin typeface="Arial" charset="0"/>
                <a:cs typeface="Arial" charset="0"/>
              </a:rPr>
              <a:t>End Remarks</a:t>
            </a:r>
            <a:endParaRPr lang="en-US" altLang="en-US" sz="3200" i="1" dirty="0" smtClean="0">
              <a:latin typeface="Arial" charset="0"/>
              <a:cs typeface="Arial" charset="0"/>
            </a:endParaRPr>
          </a:p>
        </p:txBody>
      </p:sp>
    </p:spTree>
    <p:extLst>
      <p:ext uri="{BB962C8B-B14F-4D97-AF65-F5344CB8AC3E}">
        <p14:creationId xmlns:p14="http://schemas.microsoft.com/office/powerpoint/2010/main" val="417595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Laser system</a:t>
            </a:r>
          </a:p>
          <a:p>
            <a:pPr lvl="1"/>
            <a:r>
              <a:rPr lang="en-US" dirty="0" smtClean="0"/>
              <a:t>Three laser beams on two para-axial beam paths</a:t>
            </a:r>
          </a:p>
          <a:p>
            <a:pPr lvl="2"/>
            <a:r>
              <a:rPr lang="en-US" dirty="0" smtClean="0"/>
              <a:t>Two Spectra-Physics (SP) laser beams combined actively onto path “A”</a:t>
            </a:r>
          </a:p>
          <a:p>
            <a:pPr lvl="2"/>
            <a:r>
              <a:rPr lang="en-US" dirty="0" smtClean="0"/>
              <a:t>Pulse Bursting Laser System (PBLS) beam on path “B” </a:t>
            </a:r>
            <a:endParaRPr lang="en-US" dirty="0"/>
          </a:p>
          <a:p>
            <a:pPr lvl="2"/>
            <a:endParaRPr lang="en-US" dirty="0" smtClean="0"/>
          </a:p>
          <a:p>
            <a:r>
              <a:rPr lang="en-US" dirty="0" smtClean="0"/>
              <a:t>Detection electronics</a:t>
            </a:r>
          </a:p>
          <a:p>
            <a:pPr lvl="1"/>
            <a:r>
              <a:rPr lang="en-US" dirty="0" smtClean="0"/>
              <a:t>New fast digitizer for 20 of the 42 radial channels</a:t>
            </a:r>
          </a:p>
          <a:p>
            <a:pPr lvl="2"/>
            <a:r>
              <a:rPr lang="en-US" dirty="0" smtClean="0"/>
              <a:t>VME Struck S3316, 250-MHz, 14-bit, 16 inputs per module</a:t>
            </a:r>
          </a:p>
          <a:p>
            <a:pPr lvl="3"/>
            <a:r>
              <a:rPr lang="en-US" dirty="0" smtClean="0"/>
              <a:t>4 modules for the pedestal region; 10 radial locations</a:t>
            </a:r>
            <a:endParaRPr lang="en-US" dirty="0"/>
          </a:p>
          <a:p>
            <a:pPr lvl="3"/>
            <a:r>
              <a:rPr lang="en-US" dirty="0" smtClean="0"/>
              <a:t>4 modules for real-time plasma control; 10 radial locations</a:t>
            </a:r>
          </a:p>
          <a:p>
            <a:r>
              <a:rPr lang="en-US" dirty="0" smtClean="0"/>
              <a:t>Calibration probe</a:t>
            </a:r>
          </a:p>
          <a:p>
            <a:pPr lvl="1"/>
            <a:r>
              <a:rPr lang="en-US" dirty="0"/>
              <a:t>V</a:t>
            </a:r>
            <a:r>
              <a:rPr lang="en-US" dirty="0" smtClean="0"/>
              <a:t>iewing window spectral transmission monitoring</a:t>
            </a:r>
          </a:p>
          <a:p>
            <a:pPr lvl="1"/>
            <a:r>
              <a:rPr lang="en-US" dirty="0" smtClean="0"/>
              <a:t>Improve arrangement for faster measurement </a:t>
            </a:r>
            <a:endParaRPr lang="en-US" dirty="0"/>
          </a:p>
        </p:txBody>
      </p:sp>
      <p:sp>
        <p:nvSpPr>
          <p:cNvPr id="4"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dirty="0" smtClean="0">
                <a:latin typeface="Arial" charset="0"/>
                <a:cs typeface="Arial" charset="0"/>
              </a:rPr>
              <a:t>MPTS Upgrades for NSTX-U Restart</a:t>
            </a:r>
          </a:p>
        </p:txBody>
      </p:sp>
    </p:spTree>
    <p:extLst>
      <p:ext uri="{BB962C8B-B14F-4D97-AF65-F5344CB8AC3E}">
        <p14:creationId xmlns:p14="http://schemas.microsoft.com/office/powerpoint/2010/main" val="109336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The </a:t>
            </a:r>
            <a:r>
              <a:rPr lang="en-US" dirty="0"/>
              <a:t>two laser beams follow almost identical paths, but </a:t>
            </a:r>
            <a:r>
              <a:rPr lang="en-US" dirty="0" smtClean="0"/>
              <a:t>crisscross </a:t>
            </a:r>
            <a:r>
              <a:rPr lang="en-US" dirty="0"/>
              <a:t>at a very shallow angle about 1 meter before the focal point. </a:t>
            </a:r>
            <a:r>
              <a:rPr lang="en-US" dirty="0" smtClean="0">
                <a:solidFill>
                  <a:srgbClr val="FF0000"/>
                </a:solidFill>
              </a:rPr>
              <a:t>(See Fig. 1) </a:t>
            </a:r>
            <a:r>
              <a:rPr lang="en-US" dirty="0" smtClean="0"/>
              <a:t>The </a:t>
            </a:r>
            <a:r>
              <a:rPr lang="en-US" dirty="0"/>
              <a:t>laser beams enter the </a:t>
            </a:r>
            <a:r>
              <a:rPr lang="en-US" dirty="0" smtClean="0"/>
              <a:t>NSTX test cell (NTC) </a:t>
            </a:r>
            <a:r>
              <a:rPr lang="en-US" dirty="0"/>
              <a:t>through a penetration in the east wall. </a:t>
            </a:r>
            <a:r>
              <a:rPr lang="en-US" dirty="0" smtClean="0"/>
              <a:t>The </a:t>
            </a:r>
            <a:r>
              <a:rPr lang="en-US" dirty="0"/>
              <a:t>laser beams travel </a:t>
            </a:r>
            <a:r>
              <a:rPr lang="en-US" dirty="0" smtClean="0"/>
              <a:t>along </a:t>
            </a:r>
            <a:r>
              <a:rPr lang="en-US" dirty="0"/>
              <a:t>the south wall at machine </a:t>
            </a:r>
            <a:r>
              <a:rPr lang="en-US" dirty="0" err="1"/>
              <a:t>midplane</a:t>
            </a:r>
            <a:r>
              <a:rPr lang="en-US" dirty="0"/>
              <a:t> elevation. </a:t>
            </a:r>
            <a:r>
              <a:rPr lang="en-US" dirty="0" smtClean="0"/>
              <a:t>Optical </a:t>
            </a:r>
            <a:r>
              <a:rPr lang="en-US" dirty="0"/>
              <a:t>elements inside </a:t>
            </a:r>
            <a:r>
              <a:rPr lang="en-US" dirty="0" smtClean="0"/>
              <a:t>an enclosure focus </a:t>
            </a:r>
            <a:r>
              <a:rPr lang="en-US" dirty="0"/>
              <a:t>and redirect the laser beams toward the vacuum vessel (VV). The laser beams enter the plasma chamber and are focused near the outside wall, </a:t>
            </a:r>
            <a:r>
              <a:rPr lang="en-US" dirty="0" smtClean="0"/>
              <a:t>R</a:t>
            </a:r>
            <a:r>
              <a:rPr lang="en-US" dirty="0" smtClean="0">
                <a:sym typeface="Symbol"/>
              </a:rPr>
              <a:t></a:t>
            </a:r>
            <a:r>
              <a:rPr lang="en-US" dirty="0" smtClean="0"/>
              <a:t>156 </a:t>
            </a:r>
            <a:r>
              <a:rPr lang="en-US" dirty="0"/>
              <a:t>cm. The beams leave the plasma chamber and are directed through an exit flight path constituted of three mirrors and evacuated tube sections. At the end of this path the beams re-enter the air side through a vacuum window. </a:t>
            </a:r>
            <a:r>
              <a:rPr lang="en-US" dirty="0" smtClean="0"/>
              <a:t>A </a:t>
            </a:r>
            <a:r>
              <a:rPr lang="en-US" dirty="0"/>
              <a:t>laser </a:t>
            </a:r>
            <a:r>
              <a:rPr lang="en-US" dirty="0" smtClean="0"/>
              <a:t>enclosure (BD) </a:t>
            </a:r>
            <a:r>
              <a:rPr lang="en-US" dirty="0"/>
              <a:t>containing the beam dump and imaging equipment. </a:t>
            </a:r>
          </a:p>
        </p:txBody>
      </p:sp>
      <p:sp>
        <p:nvSpPr>
          <p:cNvPr id="3"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dirty="0" smtClean="0">
                <a:latin typeface="Arial" charset="0"/>
                <a:cs typeface="Arial" charset="0"/>
              </a:rPr>
              <a:t>Previous Laser Configuration</a:t>
            </a:r>
          </a:p>
          <a:p>
            <a:r>
              <a:rPr lang="en-US" altLang="en-US" sz="3200" i="1" dirty="0">
                <a:latin typeface="Arial" charset="0"/>
                <a:cs typeface="Arial" charset="0"/>
              </a:rPr>
              <a:t>Two para-axial paths with two laser beams</a:t>
            </a:r>
          </a:p>
        </p:txBody>
      </p:sp>
    </p:spTree>
    <p:extLst>
      <p:ext uri="{BB962C8B-B14F-4D97-AF65-F5344CB8AC3E}">
        <p14:creationId xmlns:p14="http://schemas.microsoft.com/office/powerpoint/2010/main" val="777450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600" dirty="0" smtClean="0">
                <a:latin typeface="Arial" charset="0"/>
                <a:cs typeface="Arial" charset="0"/>
              </a:rPr>
              <a:t>Previous Configuration</a:t>
            </a:r>
          </a:p>
          <a:p>
            <a:r>
              <a:rPr lang="en-US" altLang="en-US" sz="3200" i="1" dirty="0" smtClean="0">
                <a:latin typeface="Arial" charset="0"/>
                <a:cs typeface="Arial" charset="0"/>
              </a:rPr>
              <a:t>Two laser beams on two para-axial paths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502" y="1066800"/>
            <a:ext cx="6800996" cy="5410200"/>
          </a:xfrm>
        </p:spPr>
      </p:pic>
      <p:sp>
        <p:nvSpPr>
          <p:cNvPr id="7" name="TextBox 6"/>
          <p:cNvSpPr txBox="1"/>
          <p:nvPr/>
        </p:nvSpPr>
        <p:spPr>
          <a:xfrm>
            <a:off x="6096000" y="1600200"/>
            <a:ext cx="2886635" cy="646331"/>
          </a:xfrm>
          <a:prstGeom prst="rect">
            <a:avLst/>
          </a:prstGeom>
          <a:noFill/>
          <a:ln>
            <a:solidFill>
              <a:srgbClr val="FF0000"/>
            </a:solidFill>
          </a:ln>
        </p:spPr>
        <p:txBody>
          <a:bodyPr wrap="square" rtlCol="0">
            <a:spAutoFit/>
          </a:bodyPr>
          <a:lstStyle/>
          <a:p>
            <a:r>
              <a:rPr lang="en-US" dirty="0" smtClean="0">
                <a:solidFill>
                  <a:srgbClr val="FF0000"/>
                </a:solidFill>
              </a:rPr>
              <a:t>Laser-1 beam  on path A </a:t>
            </a:r>
            <a:r>
              <a:rPr lang="en-US" dirty="0">
                <a:solidFill>
                  <a:srgbClr val="FF0000"/>
                </a:solidFill>
              </a:rPr>
              <a:t>L</a:t>
            </a:r>
            <a:r>
              <a:rPr lang="en-US" dirty="0" smtClean="0">
                <a:solidFill>
                  <a:srgbClr val="FF0000"/>
                </a:solidFill>
              </a:rPr>
              <a:t>aser-2 beam on path B </a:t>
            </a:r>
            <a:endParaRPr lang="en-US" dirty="0">
              <a:solidFill>
                <a:srgbClr val="FF0000"/>
              </a:solidFill>
            </a:endParaRPr>
          </a:p>
        </p:txBody>
      </p:sp>
      <p:sp>
        <p:nvSpPr>
          <p:cNvPr id="8" name="TextBox 7"/>
          <p:cNvSpPr txBox="1"/>
          <p:nvPr/>
        </p:nvSpPr>
        <p:spPr>
          <a:xfrm>
            <a:off x="762000" y="5861788"/>
            <a:ext cx="3736920" cy="369332"/>
          </a:xfrm>
          <a:prstGeom prst="rect">
            <a:avLst/>
          </a:prstGeom>
          <a:noFill/>
          <a:ln>
            <a:solidFill>
              <a:srgbClr val="FF0000"/>
            </a:solidFill>
          </a:ln>
        </p:spPr>
        <p:txBody>
          <a:bodyPr wrap="none" rtlCol="0">
            <a:spAutoFit/>
          </a:bodyPr>
          <a:lstStyle/>
          <a:p>
            <a:r>
              <a:rPr lang="en-US" dirty="0" smtClean="0">
                <a:solidFill>
                  <a:srgbClr val="FF0000"/>
                </a:solidFill>
              </a:rPr>
              <a:t>Fig. 1: Previous laser configuration</a:t>
            </a:r>
            <a:endParaRPr lang="en-US" dirty="0">
              <a:solidFill>
                <a:srgbClr val="FF0000"/>
              </a:solidFill>
            </a:endParaRPr>
          </a:p>
        </p:txBody>
      </p:sp>
    </p:spTree>
    <p:extLst>
      <p:ext uri="{BB962C8B-B14F-4D97-AF65-F5344CB8AC3E}">
        <p14:creationId xmlns:p14="http://schemas.microsoft.com/office/powerpoint/2010/main" val="1579371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The </a:t>
            </a:r>
            <a:r>
              <a:rPr lang="en-US" dirty="0"/>
              <a:t>laser-beam delivery optics </a:t>
            </a:r>
            <a:r>
              <a:rPr lang="en-US" dirty="0" smtClean="0"/>
              <a:t>retain the original two </a:t>
            </a:r>
            <a:r>
              <a:rPr lang="en-US" dirty="0"/>
              <a:t>beam </a:t>
            </a:r>
            <a:r>
              <a:rPr lang="en-US" dirty="0" smtClean="0"/>
              <a:t>paths. In </a:t>
            </a:r>
            <a:r>
              <a:rPr lang="en-US" dirty="0"/>
              <a:t>the past each SP laser beam followed one of these para-axial paths. The laser configuration has been changed such that PBLS will use one of the para-axial paths. The two SP lasers will use the other para-axial path after being made coaxial – and with same vertical polarization – by using an “active” combination technique. </a:t>
            </a:r>
            <a:r>
              <a:rPr lang="en-US" dirty="0" smtClean="0">
                <a:solidFill>
                  <a:srgbClr val="FF0000"/>
                </a:solidFill>
              </a:rPr>
              <a:t>(See Fig. 2)</a:t>
            </a:r>
          </a:p>
          <a:p>
            <a:r>
              <a:rPr lang="en-US" dirty="0" smtClean="0"/>
              <a:t>A </a:t>
            </a:r>
            <a:r>
              <a:rPr lang="en-US" dirty="0"/>
              <a:t>thin-film polarizer (TFP) combines the two SP beams coaxially: one beam is transmitted through the TFP, while the other beam is reflected off it (the TFP). A </a:t>
            </a:r>
            <a:r>
              <a:rPr lang="en-US" dirty="0" err="1"/>
              <a:t>Pockels</a:t>
            </a:r>
            <a:r>
              <a:rPr lang="en-US" dirty="0"/>
              <a:t> cell (PC) actively rectifies the polarization of the transmitted beam. The PC is the active component and needs triggering coincident with the transmitted beam. </a:t>
            </a:r>
            <a:r>
              <a:rPr lang="en-US" dirty="0" smtClean="0">
                <a:solidFill>
                  <a:srgbClr val="FF0000"/>
                </a:solidFill>
              </a:rPr>
              <a:t>(See Fig.3)</a:t>
            </a:r>
            <a:endParaRPr lang="en-US" dirty="0">
              <a:solidFill>
                <a:srgbClr val="FF0000"/>
              </a:solidFill>
            </a:endParaRPr>
          </a:p>
        </p:txBody>
      </p:sp>
      <p:sp>
        <p:nvSpPr>
          <p:cNvPr id="3"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600" dirty="0">
                <a:latin typeface="Arial" charset="0"/>
                <a:cs typeface="Arial" charset="0"/>
              </a:rPr>
              <a:t>Configuration for NSTX-U Restart</a:t>
            </a:r>
          </a:p>
          <a:p>
            <a:r>
              <a:rPr lang="en-US" altLang="en-US" sz="3200" i="1" dirty="0">
                <a:latin typeface="Arial" charset="0"/>
                <a:cs typeface="Arial" charset="0"/>
              </a:rPr>
              <a:t>T</a:t>
            </a:r>
            <a:r>
              <a:rPr lang="en-US" altLang="en-US" sz="3200" i="1" dirty="0" smtClean="0">
                <a:latin typeface="Arial" charset="0"/>
                <a:cs typeface="Arial" charset="0"/>
              </a:rPr>
              <a:t>hree </a:t>
            </a:r>
            <a:r>
              <a:rPr lang="en-US" altLang="en-US" sz="3200" i="1" dirty="0">
                <a:latin typeface="Arial" charset="0"/>
                <a:cs typeface="Arial" charset="0"/>
              </a:rPr>
              <a:t>laser </a:t>
            </a:r>
            <a:r>
              <a:rPr lang="en-US" altLang="en-US" sz="3200" i="1" dirty="0" smtClean="0">
                <a:latin typeface="Arial" charset="0"/>
                <a:cs typeface="Arial" charset="0"/>
              </a:rPr>
              <a:t>beams on two para-axial paths</a:t>
            </a:r>
            <a:endParaRPr lang="en-US" altLang="en-US" sz="3200" i="1" dirty="0">
              <a:latin typeface="Arial" charset="0"/>
              <a:cs typeface="Arial" charset="0"/>
            </a:endParaRPr>
          </a:p>
        </p:txBody>
      </p:sp>
    </p:spTree>
    <p:extLst>
      <p:ext uri="{BB962C8B-B14F-4D97-AF65-F5344CB8AC3E}">
        <p14:creationId xmlns:p14="http://schemas.microsoft.com/office/powerpoint/2010/main" val="2362316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600" dirty="0" smtClean="0">
                <a:latin typeface="Arial" charset="0"/>
                <a:cs typeface="Arial" charset="0"/>
              </a:rPr>
              <a:t>Configuration for NSTX-U Restart</a:t>
            </a:r>
          </a:p>
          <a:p>
            <a:r>
              <a:rPr lang="en-US" altLang="en-US" sz="3200" i="1" dirty="0" smtClean="0">
                <a:latin typeface="Arial" charset="0"/>
                <a:cs typeface="Arial" charset="0"/>
              </a:rPr>
              <a:t>Two para-axial paths</a:t>
            </a:r>
            <a:r>
              <a:rPr lang="en-US" altLang="en-US" sz="3200" i="1" dirty="0">
                <a:latin typeface="Arial" charset="0"/>
                <a:cs typeface="Arial" charset="0"/>
              </a:rPr>
              <a:t> </a:t>
            </a:r>
            <a:r>
              <a:rPr lang="en-US" altLang="en-US" sz="3200" i="1" dirty="0" smtClean="0">
                <a:latin typeface="Arial" charset="0"/>
                <a:cs typeface="Arial" charset="0"/>
              </a:rPr>
              <a:t>with three laser beams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066800"/>
            <a:ext cx="5975349" cy="5410200"/>
          </a:xfrm>
        </p:spPr>
      </p:pic>
      <p:sp>
        <p:nvSpPr>
          <p:cNvPr id="5" name="TextBox 4"/>
          <p:cNvSpPr txBox="1"/>
          <p:nvPr/>
        </p:nvSpPr>
        <p:spPr>
          <a:xfrm>
            <a:off x="5486400" y="1840911"/>
            <a:ext cx="3733800" cy="646331"/>
          </a:xfrm>
          <a:prstGeom prst="rect">
            <a:avLst/>
          </a:prstGeom>
          <a:noFill/>
        </p:spPr>
        <p:txBody>
          <a:bodyPr wrap="square" rtlCol="0">
            <a:spAutoFit/>
          </a:bodyPr>
          <a:lstStyle/>
          <a:p>
            <a:r>
              <a:rPr lang="en-US" dirty="0" smtClean="0">
                <a:solidFill>
                  <a:srgbClr val="FF0000"/>
                </a:solidFill>
              </a:rPr>
              <a:t>Laser-1 and -2 beams  on path A, PBLS beam on path B</a:t>
            </a:r>
            <a:endParaRPr lang="en-US" dirty="0">
              <a:solidFill>
                <a:srgbClr val="FF0000"/>
              </a:solidFill>
            </a:endParaRPr>
          </a:p>
        </p:txBody>
      </p:sp>
      <p:sp>
        <p:nvSpPr>
          <p:cNvPr id="7" name="TextBox 6"/>
          <p:cNvSpPr txBox="1"/>
          <p:nvPr/>
        </p:nvSpPr>
        <p:spPr>
          <a:xfrm>
            <a:off x="533400" y="6019800"/>
            <a:ext cx="4237057" cy="369332"/>
          </a:xfrm>
          <a:prstGeom prst="rect">
            <a:avLst/>
          </a:prstGeom>
          <a:noFill/>
          <a:ln>
            <a:solidFill>
              <a:srgbClr val="FF0000"/>
            </a:solidFill>
          </a:ln>
        </p:spPr>
        <p:txBody>
          <a:bodyPr wrap="none" rtlCol="0">
            <a:spAutoFit/>
          </a:bodyPr>
          <a:lstStyle/>
          <a:p>
            <a:r>
              <a:rPr lang="en-US" dirty="0" smtClean="0">
                <a:solidFill>
                  <a:srgbClr val="FF0000"/>
                </a:solidFill>
              </a:rPr>
              <a:t>Fig. 2: Configuration for NSTX-U restart</a:t>
            </a:r>
            <a:endParaRPr lang="en-US" dirty="0">
              <a:solidFill>
                <a:srgbClr val="FF0000"/>
              </a:solidFill>
            </a:endParaRPr>
          </a:p>
        </p:txBody>
      </p:sp>
    </p:spTree>
    <p:extLst>
      <p:ext uri="{BB962C8B-B14F-4D97-AF65-F5344CB8AC3E}">
        <p14:creationId xmlns:p14="http://schemas.microsoft.com/office/powerpoint/2010/main" val="1034697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a:lstStyle>
          <a:p>
            <a:r>
              <a:rPr lang="en-US" altLang="en-US" sz="3600" dirty="0" smtClean="0">
                <a:latin typeface="Arial" charset="0"/>
                <a:cs typeface="Arial" charset="0"/>
              </a:rPr>
              <a:t>Beam Combiner</a:t>
            </a:r>
          </a:p>
          <a:p>
            <a:r>
              <a:rPr lang="en-US" altLang="en-US" sz="2800" i="1" dirty="0" smtClean="0">
                <a:latin typeface="Arial" charset="0"/>
                <a:cs typeface="Arial" charset="0"/>
              </a:rPr>
              <a:t>Overlay Lasers 1 and 2 on one para-axial beam path</a:t>
            </a:r>
          </a:p>
        </p:txBody>
      </p:sp>
      <p:sp>
        <p:nvSpPr>
          <p:cNvPr id="5" name="TextBox 4"/>
          <p:cNvSpPr txBox="1"/>
          <p:nvPr/>
        </p:nvSpPr>
        <p:spPr>
          <a:xfrm>
            <a:off x="2286000" y="6096000"/>
            <a:ext cx="2505814" cy="369332"/>
          </a:xfrm>
          <a:prstGeom prst="rect">
            <a:avLst/>
          </a:prstGeom>
          <a:noFill/>
          <a:ln>
            <a:solidFill>
              <a:srgbClr val="FF0000"/>
            </a:solidFill>
          </a:ln>
        </p:spPr>
        <p:txBody>
          <a:bodyPr wrap="none" rtlCol="0">
            <a:spAutoFit/>
          </a:bodyPr>
          <a:lstStyle/>
          <a:p>
            <a:r>
              <a:rPr lang="en-US" dirty="0" smtClean="0">
                <a:solidFill>
                  <a:srgbClr val="FF0000"/>
                </a:solidFill>
              </a:rPr>
              <a:t>Fig. 3: Beam combiner</a:t>
            </a:r>
            <a:endParaRPr lang="en-US" dirty="0">
              <a:solidFill>
                <a:srgbClr val="FF0000"/>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180" y="1053113"/>
            <a:ext cx="8355639" cy="5410200"/>
          </a:xfrm>
          <a:noFill/>
          <a:ln>
            <a:noFill/>
          </a:ln>
        </p:spPr>
      </p:pic>
      <p:sp>
        <p:nvSpPr>
          <p:cNvPr id="2" name="TextBox 1"/>
          <p:cNvSpPr txBox="1"/>
          <p:nvPr/>
        </p:nvSpPr>
        <p:spPr>
          <a:xfrm>
            <a:off x="6172200" y="4584111"/>
            <a:ext cx="2454518" cy="646331"/>
          </a:xfrm>
          <a:prstGeom prst="rect">
            <a:avLst/>
          </a:prstGeom>
          <a:noFill/>
          <a:ln>
            <a:solidFill>
              <a:srgbClr val="FF0000"/>
            </a:solidFill>
          </a:ln>
        </p:spPr>
        <p:txBody>
          <a:bodyPr wrap="none" rtlCol="0">
            <a:spAutoFit/>
          </a:bodyPr>
          <a:lstStyle/>
          <a:p>
            <a:r>
              <a:rPr lang="en-US" dirty="0" err="1" smtClean="0">
                <a:solidFill>
                  <a:srgbClr val="FF0000"/>
                </a:solidFill>
              </a:rPr>
              <a:t>Pockels</a:t>
            </a:r>
            <a:r>
              <a:rPr lang="en-US" dirty="0" smtClean="0">
                <a:solidFill>
                  <a:srgbClr val="FF0000"/>
                </a:solidFill>
              </a:rPr>
              <a:t> cell rectifies</a:t>
            </a:r>
          </a:p>
          <a:p>
            <a:r>
              <a:rPr lang="en-US" dirty="0">
                <a:solidFill>
                  <a:srgbClr val="FF0000"/>
                </a:solidFill>
              </a:rPr>
              <a:t>p</a:t>
            </a:r>
            <a:r>
              <a:rPr lang="en-US" dirty="0" smtClean="0">
                <a:solidFill>
                  <a:srgbClr val="FF0000"/>
                </a:solidFill>
              </a:rPr>
              <a:t>olarization of Laser 1</a:t>
            </a:r>
            <a:endParaRPr lang="en-US" dirty="0">
              <a:solidFill>
                <a:srgbClr val="FF0000"/>
              </a:solidFill>
            </a:endParaRPr>
          </a:p>
        </p:txBody>
      </p:sp>
      <p:cxnSp>
        <p:nvCxnSpPr>
          <p:cNvPr id="6" name="Straight Arrow Connector 5"/>
          <p:cNvCxnSpPr/>
          <p:nvPr/>
        </p:nvCxnSpPr>
        <p:spPr>
          <a:xfrm flipH="1" flipV="1">
            <a:off x="6248400" y="3352800"/>
            <a:ext cx="7620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33600" y="6019800"/>
            <a:ext cx="2505814" cy="369332"/>
          </a:xfrm>
          <a:prstGeom prst="rect">
            <a:avLst/>
          </a:prstGeom>
          <a:noFill/>
          <a:ln>
            <a:solidFill>
              <a:srgbClr val="FF0000"/>
            </a:solidFill>
          </a:ln>
        </p:spPr>
        <p:txBody>
          <a:bodyPr wrap="none" rtlCol="0">
            <a:spAutoFit/>
          </a:bodyPr>
          <a:lstStyle/>
          <a:p>
            <a:r>
              <a:rPr lang="en-US" dirty="0" smtClean="0">
                <a:solidFill>
                  <a:srgbClr val="FF0000"/>
                </a:solidFill>
              </a:rPr>
              <a:t>Fig. 3: Beam combiner</a:t>
            </a:r>
            <a:endParaRPr lang="en-US" dirty="0">
              <a:solidFill>
                <a:srgbClr val="FF0000"/>
              </a:solidFill>
            </a:endParaRPr>
          </a:p>
        </p:txBody>
      </p:sp>
    </p:spTree>
    <p:extLst>
      <p:ext uri="{BB962C8B-B14F-4D97-AF65-F5344CB8AC3E}">
        <p14:creationId xmlns:p14="http://schemas.microsoft.com/office/powerpoint/2010/main" val="2492031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Two Laser Beams Combined with TFP</a:t>
            </a:r>
            <a:endParaRPr lang="en-US" dirty="0"/>
          </a:p>
        </p:txBody>
      </p:sp>
      <p:sp>
        <p:nvSpPr>
          <p:cNvPr id="6" name="Content Placeholder 5"/>
          <p:cNvSpPr>
            <a:spLocks noGrp="1"/>
          </p:cNvSpPr>
          <p:nvPr>
            <p:ph idx="1"/>
          </p:nvPr>
        </p:nvSpPr>
        <p:spPr/>
        <p:txBody>
          <a:bodyPr>
            <a:normAutofit fontScale="70000" lnSpcReduction="20000"/>
          </a:bodyPr>
          <a:lstStyle/>
          <a:p>
            <a:r>
              <a:rPr lang="en-US" dirty="0" smtClean="0"/>
              <a:t>For this strip burn, the film </a:t>
            </a:r>
            <a:r>
              <a:rPr lang="en-US" dirty="0"/>
              <a:t>was </a:t>
            </a:r>
            <a:r>
              <a:rPr lang="en-US" dirty="0" smtClean="0"/>
              <a:t>moved laterally up in </a:t>
            </a:r>
            <a:r>
              <a:rPr lang="en-US" dirty="0"/>
              <a:t>front of a cross-hair located at about two meters away from </a:t>
            </a:r>
            <a:r>
              <a:rPr lang="en-US" dirty="0" smtClean="0"/>
              <a:t>the </a:t>
            </a:r>
            <a:r>
              <a:rPr lang="en-US" dirty="0"/>
              <a:t>thin film polarizer (TFP). The TFP was used to combine the beams of our two PRO-290-30 30-Hz Spectra-physics lasers. The </a:t>
            </a:r>
            <a:r>
              <a:rPr lang="en-US" dirty="0" smtClean="0"/>
              <a:t>lasers </a:t>
            </a:r>
            <a:r>
              <a:rPr lang="en-US" dirty="0"/>
              <a:t>are </a:t>
            </a:r>
            <a:r>
              <a:rPr lang="en-US" dirty="0" smtClean="0"/>
              <a:t>interwoven </a:t>
            </a:r>
            <a:r>
              <a:rPr lang="en-US" dirty="0"/>
              <a:t>in time to produce a 60-Hz stream</a:t>
            </a:r>
            <a:r>
              <a:rPr lang="en-US" dirty="0" smtClean="0"/>
              <a:t>. The </a:t>
            </a:r>
            <a:r>
              <a:rPr lang="en-US" dirty="0"/>
              <a:t>strip shows a succession of burns from laser 1 and laser 2. The shadow of the cross-hair shows that the two laser beams were combined on the same optical axis</a:t>
            </a:r>
            <a:r>
              <a:rPr lang="en-US" dirty="0" smtClean="0"/>
              <a:t>.</a:t>
            </a:r>
          </a:p>
          <a:p>
            <a:r>
              <a:rPr lang="en-US" dirty="0" smtClean="0"/>
              <a:t>The burn strip </a:t>
            </a:r>
            <a:r>
              <a:rPr lang="en-US" dirty="0"/>
              <a:t>was obtained without Laser-1 </a:t>
            </a:r>
            <a:r>
              <a:rPr lang="en-US" dirty="0" smtClean="0"/>
              <a:t>polarization rectification – no </a:t>
            </a:r>
            <a:r>
              <a:rPr lang="en-US" dirty="0" err="1" smtClean="0"/>
              <a:t>Pockels</a:t>
            </a:r>
            <a:r>
              <a:rPr lang="en-US" dirty="0" smtClean="0"/>
              <a:t> cell in the path.</a:t>
            </a:r>
            <a:endParaRPr lang="en-US" dirty="0"/>
          </a:p>
        </p:txBody>
      </p:sp>
      <p:pic>
        <p:nvPicPr>
          <p:cNvPr id="8" name="Content Placeholder 7"/>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5314950" y="2528887"/>
            <a:ext cx="3086100" cy="2486025"/>
          </a:xfrm>
        </p:spPr>
      </p:pic>
      <p:sp>
        <p:nvSpPr>
          <p:cNvPr id="9" name="TextBox 8"/>
          <p:cNvSpPr txBox="1"/>
          <p:nvPr/>
        </p:nvSpPr>
        <p:spPr>
          <a:xfrm>
            <a:off x="5486400" y="1415534"/>
            <a:ext cx="954107" cy="369332"/>
          </a:xfrm>
          <a:prstGeom prst="rect">
            <a:avLst/>
          </a:prstGeom>
          <a:noFill/>
        </p:spPr>
        <p:txBody>
          <a:bodyPr wrap="none" rtlCol="0">
            <a:spAutoFit/>
          </a:bodyPr>
          <a:lstStyle/>
          <a:p>
            <a:r>
              <a:rPr lang="en-US" dirty="0" smtClean="0">
                <a:solidFill>
                  <a:srgbClr val="FF0000"/>
                </a:solidFill>
              </a:rPr>
              <a:t>Laser 1</a:t>
            </a:r>
            <a:endParaRPr lang="en-US" dirty="0">
              <a:solidFill>
                <a:srgbClr val="FF0000"/>
              </a:solidFill>
            </a:endParaRPr>
          </a:p>
        </p:txBody>
      </p:sp>
      <p:cxnSp>
        <p:nvCxnSpPr>
          <p:cNvPr id="11" name="Straight Arrow Connector 10"/>
          <p:cNvCxnSpPr>
            <a:stCxn id="9" idx="2"/>
          </p:cNvCxnSpPr>
          <p:nvPr/>
        </p:nvCxnSpPr>
        <p:spPr>
          <a:xfrm>
            <a:off x="5963454" y="1784866"/>
            <a:ext cx="361146" cy="11869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05600" y="1567934"/>
            <a:ext cx="954107" cy="369332"/>
          </a:xfrm>
          <a:prstGeom prst="rect">
            <a:avLst/>
          </a:prstGeom>
          <a:noFill/>
        </p:spPr>
        <p:txBody>
          <a:bodyPr wrap="none" rtlCol="0">
            <a:spAutoFit/>
          </a:bodyPr>
          <a:lstStyle/>
          <a:p>
            <a:r>
              <a:rPr lang="en-US" dirty="0" smtClean="0">
                <a:solidFill>
                  <a:schemeClr val="accent1"/>
                </a:solidFill>
              </a:rPr>
              <a:t>Laser 2</a:t>
            </a:r>
            <a:endParaRPr lang="en-US" dirty="0">
              <a:solidFill>
                <a:schemeClr val="accent1"/>
              </a:solidFill>
            </a:endParaRPr>
          </a:p>
        </p:txBody>
      </p:sp>
      <p:cxnSp>
        <p:nvCxnSpPr>
          <p:cNvPr id="18" name="Straight Arrow Connector 17"/>
          <p:cNvCxnSpPr/>
          <p:nvPr/>
        </p:nvCxnSpPr>
        <p:spPr>
          <a:xfrm flipH="1">
            <a:off x="6553200" y="1981200"/>
            <a:ext cx="457200" cy="1143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76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29338</TotalTime>
  <Words>1492</Words>
  <Application>Microsoft Office PowerPoint</Application>
  <PresentationFormat>On-screen Show (4:3)</PresentationFormat>
  <Paragraphs>143</Paragraphs>
  <Slides>28</Slides>
  <Notes>0</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NSTX Upgrade</vt:lpstr>
      <vt:lpstr>Custom Design</vt:lpstr>
      <vt:lpstr>1_Custom Design</vt:lpstr>
      <vt:lpstr>Upgrade to the MPTS Thomson scattering diagnostic in  preparation for NSTX-U restart</vt:lpstr>
      <vt:lpstr>Abstract</vt:lpstr>
      <vt:lpstr>PowerPoint Presentation</vt:lpstr>
      <vt:lpstr>PowerPoint Presentation</vt:lpstr>
      <vt:lpstr>PowerPoint Presentation</vt:lpstr>
      <vt:lpstr>PowerPoint Presentation</vt:lpstr>
      <vt:lpstr>PowerPoint Presentation</vt:lpstr>
      <vt:lpstr>PowerPoint Presentation</vt:lpstr>
      <vt:lpstr>Two Laser Beams Combined with TFP</vt:lpstr>
      <vt:lpstr>Beam Combiner Arrangement</vt:lpstr>
      <vt:lpstr>Pulsed Bursting Laser System (PBLS)</vt:lpstr>
      <vt:lpstr>Quantel Laser Optics used on PBLS</vt:lpstr>
      <vt:lpstr>PBLS Power Supplies  PSL from University of Wisconsin</vt:lpstr>
      <vt:lpstr>PBLS Time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Polychromator Room</vt:lpstr>
      <vt:lpstr>PowerPoint Presentation</vt:lpstr>
      <vt:lpstr>PowerPoint Presentation</vt:lpstr>
      <vt:lpstr>Fast-digitizer Signal</vt:lpstr>
      <vt:lpstr>PowerPoint Presentation</vt:lpstr>
      <vt:lpstr>PowerPoint Presentation</vt:lpstr>
      <vt:lpstr>PowerPoint Presentation</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Benoit P. LeBlanc</cp:lastModifiedBy>
  <cp:revision>258</cp:revision>
  <cp:lastPrinted>2017-10-21T21:20:09Z</cp:lastPrinted>
  <dcterms:created xsi:type="dcterms:W3CDTF">2015-07-16T16:59:24Z</dcterms:created>
  <dcterms:modified xsi:type="dcterms:W3CDTF">2017-10-29T20:05:22Z</dcterms:modified>
</cp:coreProperties>
</file>