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558" r:id="rId2"/>
    <p:sldId id="898" r:id="rId3"/>
    <p:sldId id="894" r:id="rId4"/>
    <p:sldId id="901" r:id="rId5"/>
    <p:sldId id="751" r:id="rId6"/>
    <p:sldId id="827" r:id="rId7"/>
    <p:sldId id="767" r:id="rId8"/>
    <p:sldId id="768" r:id="rId9"/>
    <p:sldId id="860" r:id="rId10"/>
    <p:sldId id="757" r:id="rId11"/>
    <p:sldId id="868" r:id="rId12"/>
    <p:sldId id="831" r:id="rId13"/>
    <p:sldId id="891" r:id="rId14"/>
    <p:sldId id="915" r:id="rId15"/>
    <p:sldId id="913" r:id="rId16"/>
    <p:sldId id="854" r:id="rId17"/>
    <p:sldId id="871" r:id="rId18"/>
    <p:sldId id="888" r:id="rId19"/>
    <p:sldId id="890" r:id="rId20"/>
    <p:sldId id="876" r:id="rId21"/>
    <p:sldId id="863" r:id="rId22"/>
    <p:sldId id="873" r:id="rId23"/>
    <p:sldId id="771" r:id="rId24"/>
    <p:sldId id="914" r:id="rId25"/>
    <p:sldId id="848" r:id="rId26"/>
    <p:sldId id="846" r:id="rId27"/>
    <p:sldId id="847" r:id="rId28"/>
    <p:sldId id="909" r:id="rId29"/>
    <p:sldId id="850" r:id="rId30"/>
    <p:sldId id="867" r:id="rId31"/>
    <p:sldId id="877" r:id="rId32"/>
    <p:sldId id="851" r:id="rId33"/>
    <p:sldId id="878" r:id="rId34"/>
    <p:sldId id="763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6600FF"/>
    <a:srgbClr val="EAEAEA"/>
    <a:srgbClr val="9933FF"/>
    <a:srgbClr val="0000FF"/>
    <a:srgbClr val="FFFF00"/>
    <a:srgbClr val="D3F5FD"/>
    <a:srgbClr val="A7EBFB"/>
    <a:srgbClr val="99C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92372" autoAdjust="0"/>
  </p:normalViewPr>
  <p:slideViewPr>
    <p:cSldViewPr snapToGrid="0">
      <p:cViewPr varScale="1">
        <p:scale>
          <a:sx n="90" d="100"/>
          <a:sy n="90" d="100"/>
        </p:scale>
        <p:origin x="-234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Histogram </a:t>
            </a:r>
            <a:r>
              <a:rPr lang="en-US" dirty="0" smtClean="0"/>
              <a:t>of               event</a:t>
            </a:r>
            <a:endParaRPr lang="en-US" dirty="0"/>
          </a:p>
        </c:rich>
      </c:tx>
      <c:layout>
        <c:manualLayout>
          <c:xMode val="edge"/>
          <c:yMode val="edge"/>
          <c:x val="0.22634033245844268"/>
          <c:y val="2.38095238095238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86073279431252"/>
          <c:y val="0.14182938635111408"/>
          <c:w val="0.80210847543322161"/>
          <c:h val="0.62056865637825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Sheet10!$A$2:$A$42</c:f>
              <c:numCache>
                <c:formatCode>General</c:formatCode>
                <c:ptCount val="41"/>
                <c:pt idx="0">
                  <c:v>0.1</c:v>
                </c:pt>
                <c:pt idx="1">
                  <c:v>9.5000000000000001E-2</c:v>
                </c:pt>
                <c:pt idx="2">
                  <c:v>0.09</c:v>
                </c:pt>
                <c:pt idx="3">
                  <c:v>8.5000000000000006E-2</c:v>
                </c:pt>
                <c:pt idx="4">
                  <c:v>0.08</c:v>
                </c:pt>
                <c:pt idx="5">
                  <c:v>7.4999999999999997E-2</c:v>
                </c:pt>
                <c:pt idx="6">
                  <c:v>7.0000000000000007E-2</c:v>
                </c:pt>
                <c:pt idx="7">
                  <c:v>6.5000000000000002E-2</c:v>
                </c:pt>
                <c:pt idx="8">
                  <c:v>0.06</c:v>
                </c:pt>
                <c:pt idx="9">
                  <c:v>5.5E-2</c:v>
                </c:pt>
                <c:pt idx="10">
                  <c:v>0.05</c:v>
                </c:pt>
                <c:pt idx="11">
                  <c:v>4.4999999999999998E-2</c:v>
                </c:pt>
                <c:pt idx="12">
                  <c:v>0.04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2.5000000000000001E-2</c:v>
                </c:pt>
                <c:pt idx="16">
                  <c:v>0.02</c:v>
                </c:pt>
                <c:pt idx="17">
                  <c:v>1.4999999999999999E-2</c:v>
                </c:pt>
                <c:pt idx="18">
                  <c:v>0.01</c:v>
                </c:pt>
                <c:pt idx="19">
                  <c:v>4.9999999999999897E-3</c:v>
                </c:pt>
                <c:pt idx="20">
                  <c:v>0</c:v>
                </c:pt>
                <c:pt idx="21">
                  <c:v>-4.9999999999999099E-3</c:v>
                </c:pt>
                <c:pt idx="22">
                  <c:v>-9.99999999999991E-3</c:v>
                </c:pt>
                <c:pt idx="23">
                  <c:v>-1.4999999999999901E-2</c:v>
                </c:pt>
                <c:pt idx="24">
                  <c:v>-1.99999999999999E-2</c:v>
                </c:pt>
                <c:pt idx="25">
                  <c:v>-2.4999999999999901E-2</c:v>
                </c:pt>
                <c:pt idx="26">
                  <c:v>-2.9999999999999898E-2</c:v>
                </c:pt>
                <c:pt idx="27">
                  <c:v>-3.4999999999999899E-2</c:v>
                </c:pt>
                <c:pt idx="28">
                  <c:v>-3.9999999999999897E-2</c:v>
                </c:pt>
                <c:pt idx="29">
                  <c:v>-4.4999999999999998E-2</c:v>
                </c:pt>
                <c:pt idx="30">
                  <c:v>-0.05</c:v>
                </c:pt>
                <c:pt idx="31">
                  <c:v>-5.5E-2</c:v>
                </c:pt>
                <c:pt idx="32">
                  <c:v>-0.06</c:v>
                </c:pt>
                <c:pt idx="33">
                  <c:v>-6.5000000000000002E-2</c:v>
                </c:pt>
                <c:pt idx="34">
                  <c:v>-7.0000000000000007E-2</c:v>
                </c:pt>
                <c:pt idx="35">
                  <c:v>-7.4999999999999997E-2</c:v>
                </c:pt>
                <c:pt idx="36">
                  <c:v>-0.08</c:v>
                </c:pt>
                <c:pt idx="37">
                  <c:v>-8.5000000000000006E-2</c:v>
                </c:pt>
                <c:pt idx="38">
                  <c:v>-0.09</c:v>
                </c:pt>
                <c:pt idx="39">
                  <c:v>-9.5000000000000001E-2</c:v>
                </c:pt>
                <c:pt idx="40">
                  <c:v>-0.1</c:v>
                </c:pt>
              </c:numCache>
            </c:numRef>
          </c:cat>
          <c:val>
            <c:numRef>
              <c:f>Sheet10!$B$2:$B$42</c:f>
              <c:numCache>
                <c:formatCode>General</c:formatCode>
                <c:ptCount val="41"/>
                <c:pt idx="0">
                  <c:v>8</c:v>
                </c:pt>
                <c:pt idx="1">
                  <c:v>4</c:v>
                </c:pt>
                <c:pt idx="2">
                  <c:v>14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14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16</c:v>
                </c:pt>
                <c:pt idx="11">
                  <c:v>25</c:v>
                </c:pt>
                <c:pt idx="12">
                  <c:v>19</c:v>
                </c:pt>
                <c:pt idx="13">
                  <c:v>37</c:v>
                </c:pt>
                <c:pt idx="14">
                  <c:v>44</c:v>
                </c:pt>
                <c:pt idx="15">
                  <c:v>48</c:v>
                </c:pt>
                <c:pt idx="16">
                  <c:v>86</c:v>
                </c:pt>
                <c:pt idx="17">
                  <c:v>230</c:v>
                </c:pt>
                <c:pt idx="18">
                  <c:v>385</c:v>
                </c:pt>
                <c:pt idx="19">
                  <c:v>748</c:v>
                </c:pt>
                <c:pt idx="20">
                  <c:v>86</c:v>
                </c:pt>
                <c:pt idx="21">
                  <c:v>28</c:v>
                </c:pt>
                <c:pt idx="22">
                  <c:v>18</c:v>
                </c:pt>
                <c:pt idx="23">
                  <c:v>11</c:v>
                </c:pt>
                <c:pt idx="24">
                  <c:v>9</c:v>
                </c:pt>
                <c:pt idx="25">
                  <c:v>11</c:v>
                </c:pt>
                <c:pt idx="26">
                  <c:v>5</c:v>
                </c:pt>
                <c:pt idx="27">
                  <c:v>3</c:v>
                </c:pt>
                <c:pt idx="28">
                  <c:v>0</c:v>
                </c:pt>
                <c:pt idx="29">
                  <c:v>2</c:v>
                </c:pt>
                <c:pt idx="30">
                  <c:v>1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5</c:v>
                </c:pt>
                <c:pt idx="35">
                  <c:v>4</c:v>
                </c:pt>
                <c:pt idx="36">
                  <c:v>2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F-4484-9999-C6F2E3254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31680"/>
        <c:axId val="170045824"/>
      </c:barChart>
      <c:catAx>
        <c:axId val="16663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>
                    <a:effectLst/>
                  </a:rPr>
                  <a:t>Time before disruption (s)</a:t>
                </a:r>
                <a:endParaRPr lang="en-US" sz="12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045824"/>
        <c:crosses val="autoZero"/>
        <c:auto val="1"/>
        <c:lblAlgn val="ctr"/>
        <c:lblOffset val="100"/>
        <c:tickLblSkip val="2"/>
        <c:noMultiLvlLbl val="0"/>
      </c:catAx>
      <c:valAx>
        <c:axId val="170045824"/>
        <c:scaling>
          <c:orientation val="minMax"/>
          <c:max val="90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Occurrences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63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6051628819032"/>
          <c:y val="3.550646158190373E-2"/>
          <c:w val="0.80210873067294253"/>
          <c:h val="0.675885066702173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Sheet10!$A$2:$A$42</c:f>
              <c:numCache>
                <c:formatCode>General</c:formatCode>
                <c:ptCount val="41"/>
                <c:pt idx="0">
                  <c:v>0.1</c:v>
                </c:pt>
                <c:pt idx="1">
                  <c:v>9.5000000000000001E-2</c:v>
                </c:pt>
                <c:pt idx="2">
                  <c:v>0.09</c:v>
                </c:pt>
                <c:pt idx="3">
                  <c:v>8.5000000000000006E-2</c:v>
                </c:pt>
                <c:pt idx="4">
                  <c:v>0.08</c:v>
                </c:pt>
                <c:pt idx="5">
                  <c:v>7.4999999999999997E-2</c:v>
                </c:pt>
                <c:pt idx="6">
                  <c:v>7.0000000000000007E-2</c:v>
                </c:pt>
                <c:pt idx="7">
                  <c:v>6.5000000000000002E-2</c:v>
                </c:pt>
                <c:pt idx="8">
                  <c:v>0.06</c:v>
                </c:pt>
                <c:pt idx="9">
                  <c:v>5.5E-2</c:v>
                </c:pt>
                <c:pt idx="10">
                  <c:v>0.05</c:v>
                </c:pt>
                <c:pt idx="11">
                  <c:v>4.4999999999999998E-2</c:v>
                </c:pt>
                <c:pt idx="12">
                  <c:v>0.04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2.5000000000000001E-2</c:v>
                </c:pt>
                <c:pt idx="16">
                  <c:v>0.02</c:v>
                </c:pt>
                <c:pt idx="17">
                  <c:v>1.4999999999999999E-2</c:v>
                </c:pt>
                <c:pt idx="18">
                  <c:v>0.01</c:v>
                </c:pt>
                <c:pt idx="19">
                  <c:v>4.9999999999999897E-3</c:v>
                </c:pt>
                <c:pt idx="20">
                  <c:v>0</c:v>
                </c:pt>
                <c:pt idx="21">
                  <c:v>-4.9999999999999099E-3</c:v>
                </c:pt>
                <c:pt idx="22">
                  <c:v>-9.99999999999991E-3</c:v>
                </c:pt>
                <c:pt idx="23">
                  <c:v>-1.4999999999999901E-2</c:v>
                </c:pt>
                <c:pt idx="24">
                  <c:v>-1.99999999999999E-2</c:v>
                </c:pt>
                <c:pt idx="25">
                  <c:v>-2.4999999999999901E-2</c:v>
                </c:pt>
                <c:pt idx="26">
                  <c:v>-2.9999999999999898E-2</c:v>
                </c:pt>
                <c:pt idx="27">
                  <c:v>-3.4999999999999899E-2</c:v>
                </c:pt>
                <c:pt idx="28">
                  <c:v>-3.9999999999999897E-2</c:v>
                </c:pt>
                <c:pt idx="29">
                  <c:v>-4.4999999999999998E-2</c:v>
                </c:pt>
                <c:pt idx="30">
                  <c:v>-0.05</c:v>
                </c:pt>
                <c:pt idx="31">
                  <c:v>-5.5E-2</c:v>
                </c:pt>
                <c:pt idx="32">
                  <c:v>-0.06</c:v>
                </c:pt>
                <c:pt idx="33">
                  <c:v>-6.5000000000000002E-2</c:v>
                </c:pt>
                <c:pt idx="34">
                  <c:v>-7.0000000000000007E-2</c:v>
                </c:pt>
                <c:pt idx="35">
                  <c:v>-7.4999999999999997E-2</c:v>
                </c:pt>
                <c:pt idx="36">
                  <c:v>-0.08</c:v>
                </c:pt>
                <c:pt idx="37">
                  <c:v>-8.5000000000000006E-2</c:v>
                </c:pt>
                <c:pt idx="38">
                  <c:v>-0.09</c:v>
                </c:pt>
                <c:pt idx="39">
                  <c:v>-9.5000000000000001E-2</c:v>
                </c:pt>
                <c:pt idx="40">
                  <c:v>-0.1</c:v>
                </c:pt>
              </c:numCache>
            </c:numRef>
          </c:cat>
          <c:val>
            <c:numRef>
              <c:f>Sheet10!$B$2:$B$42</c:f>
              <c:numCache>
                <c:formatCode>General</c:formatCode>
                <c:ptCount val="41"/>
                <c:pt idx="0">
                  <c:v>32</c:v>
                </c:pt>
                <c:pt idx="1">
                  <c:v>26</c:v>
                </c:pt>
                <c:pt idx="2">
                  <c:v>37</c:v>
                </c:pt>
                <c:pt idx="3">
                  <c:v>42</c:v>
                </c:pt>
                <c:pt idx="4">
                  <c:v>43</c:v>
                </c:pt>
                <c:pt idx="5">
                  <c:v>57</c:v>
                </c:pt>
                <c:pt idx="6">
                  <c:v>50</c:v>
                </c:pt>
                <c:pt idx="7">
                  <c:v>86</c:v>
                </c:pt>
                <c:pt idx="8">
                  <c:v>102</c:v>
                </c:pt>
                <c:pt idx="9">
                  <c:v>144</c:v>
                </c:pt>
                <c:pt idx="10">
                  <c:v>159</c:v>
                </c:pt>
                <c:pt idx="11">
                  <c:v>270</c:v>
                </c:pt>
                <c:pt idx="12">
                  <c:v>374</c:v>
                </c:pt>
                <c:pt idx="13">
                  <c:v>439</c:v>
                </c:pt>
                <c:pt idx="14">
                  <c:v>683</c:v>
                </c:pt>
                <c:pt idx="15">
                  <c:v>805</c:v>
                </c:pt>
                <c:pt idx="16">
                  <c:v>619</c:v>
                </c:pt>
                <c:pt idx="17">
                  <c:v>321</c:v>
                </c:pt>
                <c:pt idx="18">
                  <c:v>321</c:v>
                </c:pt>
                <c:pt idx="19">
                  <c:v>582</c:v>
                </c:pt>
                <c:pt idx="20">
                  <c:v>360</c:v>
                </c:pt>
                <c:pt idx="21">
                  <c:v>136</c:v>
                </c:pt>
                <c:pt idx="22">
                  <c:v>61</c:v>
                </c:pt>
                <c:pt idx="23">
                  <c:v>58</c:v>
                </c:pt>
                <c:pt idx="24">
                  <c:v>27</c:v>
                </c:pt>
                <c:pt idx="25">
                  <c:v>42</c:v>
                </c:pt>
                <c:pt idx="26">
                  <c:v>28</c:v>
                </c:pt>
                <c:pt idx="27">
                  <c:v>10</c:v>
                </c:pt>
                <c:pt idx="28">
                  <c:v>7</c:v>
                </c:pt>
                <c:pt idx="29">
                  <c:v>10</c:v>
                </c:pt>
                <c:pt idx="30">
                  <c:v>8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2</c:v>
                </c:pt>
                <c:pt idx="37">
                  <c:v>5</c:v>
                </c:pt>
                <c:pt idx="38">
                  <c:v>5</c:v>
                </c:pt>
                <c:pt idx="39">
                  <c:v>3</c:v>
                </c:pt>
                <c:pt idx="4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E0-4E2A-B8E1-2C0733077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84672"/>
        <c:axId val="173086592"/>
      </c:barChart>
      <c:catAx>
        <c:axId val="17308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800" b="1" i="0" baseline="0" dirty="0">
                    <a:effectLst/>
                  </a:rPr>
                  <a:t>Time before disruption (s)</a:t>
                </a:r>
                <a:endParaRPr lang="en-US" sz="18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086592"/>
        <c:crosses val="autoZero"/>
        <c:auto val="1"/>
        <c:lblAlgn val="ctr"/>
        <c:lblOffset val="100"/>
        <c:tickLblSkip val="2"/>
        <c:noMultiLvlLbl val="0"/>
      </c:catAx>
      <c:valAx>
        <c:axId val="1730865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800" dirty="0" smtClean="0"/>
                  <a:t>Occurrences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08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533660" y="8897220"/>
            <a:ext cx="406122" cy="3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10" tIns="45248" rIns="92110" bIns="45248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C3CB75F-D00C-44DC-AA74-CDEEED0FE5DA}" type="slidenum">
              <a:rPr lang="en-US" altLang="en-US" sz="140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88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112"/>
            <a:ext cx="5142244" cy="4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0" tIns="45248" rIns="92110" bIns="45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533660" y="8898019"/>
            <a:ext cx="406122" cy="3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10" tIns="45248" rIns="92110" bIns="45248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D358436-4925-4B8F-8600-1EA1FE32D2F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516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72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561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85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662" y="13885"/>
            <a:ext cx="3951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Supported by the</a:t>
            </a:r>
          </a:p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U.S. Department of Energy Office of Science</a:t>
            </a:r>
          </a:p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Fusion Energy Sciences</a:t>
            </a:r>
            <a:endParaRPr lang="ko-KR" alt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" y="4494179"/>
            <a:ext cx="1659636" cy="6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33" y="5264027"/>
            <a:ext cx="1292649" cy="66183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8908" y="2536608"/>
            <a:ext cx="883833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083682" y="4326058"/>
            <a:ext cx="2977484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52525" y="846667"/>
            <a:ext cx="8839430" cy="16552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4696" y="4326058"/>
            <a:ext cx="3008313" cy="18738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486608"/>
            <a:ext cx="9144000" cy="3672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4792" y="6382792"/>
            <a:ext cx="6533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2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Supported by US DOE </a:t>
            </a:r>
            <a:r>
              <a:rPr lang="en-US" sz="1200" b="1" i="1" kern="1200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grants DE-SC0016614, DE-SC0018623, </a:t>
            </a:r>
            <a:r>
              <a:rPr lang="en-US" sz="1200" b="1" i="1" kern="120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DE-FG02-99ER54524</a:t>
            </a:r>
          </a:p>
          <a:p>
            <a:pPr algn="r" eaLnBrk="1" hangingPunct="1"/>
            <a:r>
              <a:rPr lang="en-US" sz="1200" b="1" i="1" kern="120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and</a:t>
            </a:r>
            <a:r>
              <a:rPr lang="en-US" sz="1200" b="1" i="1" kern="1200" baseline="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 contract DE-AC02-09CH11466</a:t>
            </a:r>
            <a:endParaRPr lang="en-US" altLang="en-US" sz="1200" b="1" i="1" kern="1200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9" y="5191364"/>
            <a:ext cx="1704088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US doe office of science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42" y="13116"/>
            <a:ext cx="962901" cy="7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u_fontoutline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" y="5929533"/>
            <a:ext cx="2950995" cy="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8997" r="6932" b="19902"/>
          <a:stretch/>
        </p:blipFill>
        <p:spPr bwMode="auto">
          <a:xfrm>
            <a:off x="0" y="5287509"/>
            <a:ext cx="1621766" cy="63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6979555" y="4552780"/>
            <a:ext cx="16296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MAST-U</a:t>
            </a:r>
          </a:p>
        </p:txBody>
      </p:sp>
      <p:pic>
        <p:nvPicPr>
          <p:cNvPr id="4098" name="Picture 2" descr="D:\Users\SAS\Documents\2015+\Posters &amp; Talks 2015+\Major meetings\IAEA 2016\Logos and banners\NSTX-U_logo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37" y="5733717"/>
            <a:ext cx="1628770" cy="3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800100"/>
            <a:ext cx="7772400" cy="5481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58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05932"/>
            <a:ext cx="8722784" cy="5375805"/>
          </a:xfrm>
          <a:prstGeom prst="rect">
            <a:avLst/>
          </a:prstGeom>
        </p:spPr>
        <p:txBody>
          <a:bodyPr/>
          <a:lstStyle>
            <a:lvl1pPr marL="287338" indent="-287338">
              <a:defRPr/>
            </a:lvl1pPr>
            <a:lvl2pPr marL="576263" indent="-288925">
              <a:lnSpc>
                <a:spcPct val="100000"/>
              </a:lnSpc>
              <a:spcBef>
                <a:spcPts val="600"/>
              </a:spcBef>
              <a:defRPr/>
            </a:lvl2pPr>
            <a:lvl3pPr marL="804863" indent="-228600">
              <a:lnSpc>
                <a:spcPct val="100000"/>
              </a:lnSpc>
              <a:spcBef>
                <a:spcPts val="600"/>
              </a:spcBef>
              <a:defRPr/>
            </a:lvl3pPr>
            <a:lvl4pPr marL="1033463" indent="-228600">
              <a:lnSpc>
                <a:spcPct val="100000"/>
              </a:lnSpc>
              <a:spcBef>
                <a:spcPts val="600"/>
              </a:spcBef>
              <a:defRPr/>
            </a:lvl4pPr>
            <a:lvl5pPr marL="1262063" indent="-228600"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1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3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9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7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1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68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9144000" cy="0"/>
          </a:xfrm>
          <a:prstGeom prst="line">
            <a:avLst/>
          </a:prstGeom>
          <a:noFill/>
          <a:ln w="76200">
            <a:solidFill>
              <a:srgbClr val="BF1D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-2269" y="6566666"/>
            <a:ext cx="9148538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86522" y="6597261"/>
            <a:ext cx="399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10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ko-KR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5027" y="6609828"/>
            <a:ext cx="7027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60</a:t>
            </a:r>
            <a:r>
              <a:rPr lang="en-US" altLang="ko-KR" sz="900" b="1" baseline="30000" dirty="0" smtClean="0">
                <a:solidFill>
                  <a:srgbClr val="005288"/>
                </a:solidFill>
                <a:latin typeface="Arial" pitchFamily="34" charset="0"/>
              </a:rPr>
              <a:t>th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 APS-DPP Mtg. (GI3.00002): </a:t>
            </a:r>
            <a:r>
              <a:rPr lang="en-US" altLang="ko-KR" sz="900" b="1" dirty="0">
                <a:solidFill>
                  <a:srgbClr val="005288"/>
                </a:solidFill>
                <a:latin typeface="Arial" pitchFamily="34" charset="0"/>
              </a:rPr>
              <a:t>Disruption Event Characterization and Forecasting in Tokamaks </a:t>
            </a:r>
            <a:r>
              <a:rPr lang="en-US" altLang="ko-KR" sz="900" b="1" baseline="0" dirty="0">
                <a:solidFill>
                  <a:srgbClr val="005288"/>
                </a:solidFill>
                <a:latin typeface="Arial" pitchFamily="34" charset="0"/>
              </a:rPr>
              <a:t>(</a:t>
            </a:r>
            <a:r>
              <a:rPr lang="en-US" altLang="ko-KR" sz="900" b="1" dirty="0">
                <a:solidFill>
                  <a:srgbClr val="005288"/>
                </a:solidFill>
                <a:latin typeface="Arial" pitchFamily="34" charset="0"/>
              </a:rPr>
              <a:t>S.A. Sabbagh, et al.</a:t>
            </a:r>
            <a:r>
              <a:rPr lang="en-US" altLang="ko-KR" sz="900" b="1" baseline="0" dirty="0">
                <a:solidFill>
                  <a:srgbClr val="005288"/>
                </a:solidFill>
                <a:latin typeface="Arial" pitchFamily="34" charset="0"/>
              </a:rPr>
              <a:t> 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11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/6/18</a:t>
            </a:r>
            <a:r>
              <a:rPr lang="en-US" altLang="ko-KR" sz="900" b="1" dirty="0">
                <a:solidFill>
                  <a:srgbClr val="005288"/>
                </a:solidFill>
                <a:latin typeface="Arial" pitchFamily="34" charset="0"/>
              </a:rPr>
              <a:t>)</a:t>
            </a:r>
            <a:endParaRPr lang="ko-KR" altLang="en-US" sz="900" b="1" dirty="0">
              <a:solidFill>
                <a:srgbClr val="00528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5.png"/><Relationship Id="rId7" Type="http://schemas.openxmlformats.org/officeDocument/2006/relationships/image" Target="../media/image380.png"/><Relationship Id="rId12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420.png"/><Relationship Id="rId5" Type="http://schemas.openxmlformats.org/officeDocument/2006/relationships/image" Target="../media/image63.png"/><Relationship Id="rId10" Type="http://schemas.openxmlformats.org/officeDocument/2006/relationships/image" Target="../media/image410.png"/><Relationship Id="rId4" Type="http://schemas.openxmlformats.org/officeDocument/2006/relationships/image" Target="../media/image470.png"/><Relationship Id="rId9" Type="http://schemas.openxmlformats.org/officeDocument/2006/relationships/image" Target="../media/image4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2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9.png"/><Relationship Id="rId4" Type="http://schemas.openxmlformats.org/officeDocument/2006/relationships/image" Target="../media/image6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8900" y="129690"/>
            <a:ext cx="8972550" cy="11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u="sng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970" y="1854386"/>
            <a:ext cx="90014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Helvetica" pitchFamily="34" charset="0"/>
              </a:rPr>
              <a:t>S.A. Sabbagh</a:t>
            </a:r>
            <a:r>
              <a:rPr lang="en-US" altLang="en-US" sz="2000" b="1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J.W. Berkery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Y.S. Park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J.H. Ahn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 Jiang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J.D. Riquezes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R.E. Bell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M.D. Boyer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A.H. Glasser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 Hollocombe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 Kim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A. Kirk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 Ko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W. Ko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L. Kogan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B. LeBlanc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J.H. Lee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Y.K. Oh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F. Poli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S.D. Scott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A. Thornton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L. Terzolo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S.W. Yoon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S.J. Wang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Z.R. Wang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endParaRPr lang="en-US" alt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73870" y="6543191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tx2"/>
                </a:solidFill>
              </a:rPr>
              <a:t>V2.7</a:t>
            </a: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908" y="3248025"/>
            <a:ext cx="8838338" cy="1736484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1</a:t>
            </a:r>
            <a:r>
              <a:rPr lang="en-US" altLang="en-US" sz="1600" dirty="0">
                <a:solidFill>
                  <a:srgbClr val="0000FF"/>
                </a:solidFill>
              </a:rPr>
              <a:t>Department of Applied Physics, Columbia University, New York, NY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2</a:t>
            </a:r>
            <a:r>
              <a:rPr lang="en-US" altLang="en-US" sz="1600" dirty="0">
                <a:solidFill>
                  <a:srgbClr val="0000FF"/>
                </a:solidFill>
              </a:rPr>
              <a:t>Princeton Plasma Physics Laboratory, Princeton, NJ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3</a:t>
            </a:r>
            <a:r>
              <a:rPr lang="en-US" altLang="en-US" sz="1600" dirty="0">
                <a:solidFill>
                  <a:srgbClr val="0000FF"/>
                </a:solidFill>
              </a:rPr>
              <a:t>Fusion Theory and Computation, Inc., Kingston, WA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4</a:t>
            </a:r>
            <a:r>
              <a:rPr lang="en-US" altLang="en-US" sz="1600" dirty="0">
                <a:solidFill>
                  <a:srgbClr val="0000FF"/>
                </a:solidFill>
              </a:rPr>
              <a:t>Culham Centre for Fusion Energy, UKAEA, Abingdon, UK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5</a:t>
            </a:r>
            <a:r>
              <a:rPr lang="en-US" altLang="en-US" sz="1600" dirty="0">
                <a:solidFill>
                  <a:srgbClr val="0000FF"/>
                </a:solidFill>
              </a:rPr>
              <a:t>National Fusion Research Institute, Daejeon, Republic of Korea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2525" y="726888"/>
            <a:ext cx="8839430" cy="1111437"/>
          </a:xfrm>
        </p:spPr>
        <p:txBody>
          <a:bodyPr/>
          <a:lstStyle/>
          <a:p>
            <a:r>
              <a:rPr lang="en-US" dirty="0"/>
              <a:t>Disruption Event Characterization and Forecasting (</a:t>
            </a:r>
            <a:r>
              <a:rPr lang="en-US" dirty="0">
                <a:solidFill>
                  <a:srgbClr val="FF0000"/>
                </a:solidFill>
              </a:rPr>
              <a:t>DECAF</a:t>
            </a:r>
            <a:r>
              <a:rPr lang="en-US" dirty="0"/>
              <a:t>) in Tokamaks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10044" y="4819650"/>
            <a:ext cx="3008313" cy="1624987"/>
          </a:xfrm>
        </p:spPr>
        <p:txBody>
          <a:bodyPr/>
          <a:lstStyle/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60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 APS Division of Plasma Physics Meeting</a:t>
            </a:r>
            <a:endParaRPr lang="en-US" sz="1800" b="1" dirty="0">
              <a:solidFill>
                <a:srgbClr val="FF0000"/>
              </a:solidFill>
              <a:latin typeface="Helvetica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6</a:t>
            </a:r>
            <a:r>
              <a:rPr lang="en-US" sz="18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 November </a:t>
            </a:r>
            <a:r>
              <a:rPr lang="en-US" sz="1800" b="1" dirty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2018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Portland, OR</a:t>
            </a:r>
            <a:endParaRPr lang="en-US" sz="1800" b="1" dirty="0">
              <a:solidFill>
                <a:schemeClr val="tx1"/>
              </a:solidFill>
              <a:latin typeface="Helvetica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DECAF now </a:t>
            </a:r>
            <a:r>
              <a:rPr lang="en-US" dirty="0"/>
              <a:t>moving to processing of </a:t>
            </a:r>
            <a:r>
              <a:rPr lang="en-US" dirty="0" smtClean="0"/>
              <a:t>multi-machine </a:t>
            </a:r>
            <a:r>
              <a:rPr lang="en-US" dirty="0"/>
              <a:t>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1" y="926864"/>
            <a:ext cx="2105037" cy="5375805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Kinetic equilibrium / stability analysis on KSTAR; planned for MAST</a:t>
            </a:r>
          </a:p>
          <a:p>
            <a:r>
              <a:rPr lang="en-US" dirty="0"/>
              <a:t>DECAF database started</a:t>
            </a:r>
          </a:p>
          <a:p>
            <a:pPr lvl="1"/>
            <a:r>
              <a:rPr lang="en-US" dirty="0"/>
              <a:t>Requires storage of DECAF analysis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98511"/>
              </p:ext>
            </p:extLst>
          </p:nvPr>
        </p:nvGraphicFramePr>
        <p:xfrm>
          <a:off x="2088859" y="1199904"/>
          <a:ext cx="6962862" cy="45684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63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7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70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80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76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86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795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Device /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KSTAR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MAST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NSTX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DIII-D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TCV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9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Full 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database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access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(type)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(UDA)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Database 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continuing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continuing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continuing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Equilibrium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Kinetic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+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Kinetic</a:t>
                      </a:r>
                      <a:r>
                        <a:rPr lang="en-US" sz="1400" baseline="0" dirty="0"/>
                        <a:t> +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MSE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Stability</a:t>
                      </a: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Ideal,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Resistive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Kinetic MHD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Ideal,</a:t>
                      </a:r>
                    </a:p>
                    <a:p>
                      <a:pPr algn="ctr"/>
                      <a:r>
                        <a:rPr lang="en-US" sz="1400" dirty="0"/>
                        <a:t>kinetic MHD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resistive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Ideal,</a:t>
                      </a:r>
                    </a:p>
                    <a:p>
                      <a:pPr algn="ctr"/>
                      <a:r>
                        <a:rPr lang="en-US" sz="1400" dirty="0"/>
                        <a:t>kinetic MHD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shot*seconds (for</a:t>
                      </a:r>
                      <a:r>
                        <a:rPr lang="en-US" sz="1400" baseline="0" dirty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kinetic</a:t>
                      </a:r>
                    </a:p>
                    <a:p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 analysis)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1,886</a:t>
                      </a:r>
                    </a:p>
                    <a:p>
                      <a:pPr algn="ctr"/>
                      <a:r>
                        <a:rPr lang="en-US" sz="1400" dirty="0"/>
                        <a:t>(2016+2017)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2,667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M5</a:t>
                      </a:r>
                      <a:r>
                        <a:rPr lang="en-US" sz="1400" baseline="0" dirty="0"/>
                        <a:t> - M9   runs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2,000 / year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059" y="6013212"/>
            <a:ext cx="655179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kern="0" dirty="0">
                <a:solidFill>
                  <a:srgbClr val="FF0000"/>
                </a:solidFill>
              </a:rPr>
              <a:t>Aim to </a:t>
            </a:r>
            <a:r>
              <a:rPr lang="en-US" sz="1800" kern="0" dirty="0">
                <a:solidFill>
                  <a:srgbClr val="FF0000"/>
                </a:solidFill>
              </a:rPr>
              <a:t>add </a:t>
            </a:r>
            <a:r>
              <a:rPr lang="en-US" sz="1800" kern="0" dirty="0" smtClean="0">
                <a:solidFill>
                  <a:srgbClr val="FF0000"/>
                </a:solidFill>
              </a:rPr>
              <a:t>ASDEX-U </a:t>
            </a:r>
            <a:r>
              <a:rPr lang="en-US" sz="1800" kern="0" dirty="0">
                <a:solidFill>
                  <a:srgbClr val="FF0000"/>
                </a:solidFill>
              </a:rPr>
              <a:t>next, then JET and</a:t>
            </a:r>
            <a:r>
              <a:rPr lang="en-US" sz="1800" i="0" kern="0" dirty="0">
                <a:solidFill>
                  <a:srgbClr val="FF0000"/>
                </a:solidFill>
              </a:rPr>
              <a:t> C-Mod databases</a:t>
            </a:r>
          </a:p>
        </p:txBody>
      </p:sp>
    </p:spTree>
    <p:extLst>
      <p:ext uri="{BB962C8B-B14F-4D97-AF65-F5344CB8AC3E}">
        <p14:creationId xmlns:p14="http://schemas.microsoft.com/office/powerpoint/2010/main" val="3116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865152"/>
            <a:ext cx="4203156" cy="33092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/>
        </p:blipFill>
        <p:spPr>
          <a:xfrm>
            <a:off x="4716379" y="880117"/>
            <a:ext cx="4207548" cy="3236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9268" y="1011611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800" u="sng" dirty="0">
                <a:solidFill>
                  <a:srgbClr val="00B050"/>
                </a:solidFill>
              </a:rPr>
              <a:t>Hig</a:t>
            </a:r>
            <a:r>
              <a:rPr lang="en-US" altLang="ko-KR" sz="1800" u="sng" dirty="0">
                <a:solidFill>
                  <a:srgbClr val="00B050"/>
                </a:solidFill>
                <a:latin typeface="+mn-lt"/>
              </a:rPr>
              <a:t>her </a:t>
            </a:r>
            <a:r>
              <a:rPr lang="en-US" altLang="ko-KR" sz="1800" i="1" u="sng" dirty="0">
                <a:solidFill>
                  <a:srgbClr val="00B050"/>
                </a:solidFill>
                <a:latin typeface="+mn-lt"/>
              </a:rPr>
              <a:t>q</a:t>
            </a:r>
            <a:r>
              <a:rPr lang="en-US" altLang="ko-KR" sz="1800" u="sng" baseline="-25000" dirty="0">
                <a:solidFill>
                  <a:srgbClr val="00B050"/>
                </a:solidFill>
                <a:latin typeface="+mn-lt"/>
              </a:rPr>
              <a:t>95</a:t>
            </a:r>
            <a:r>
              <a:rPr lang="en-US" altLang="ko-KR" sz="1800" u="sng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ko-KR" sz="1800" u="sng" dirty="0" smtClean="0">
                <a:solidFill>
                  <a:srgbClr val="00B050"/>
                </a:solidFill>
              </a:rPr>
              <a:t>plasma (tearing stable)</a:t>
            </a:r>
            <a:endParaRPr lang="en-US" altLang="ko-KR" sz="1800" u="sng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68789" y="1344107"/>
                <a:ext cx="19880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u="sng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</a:t>
                </a:r>
                <a:r>
                  <a:rPr lang="en-US" altLang="ko-KR" sz="1600" u="sng" dirty="0">
                    <a:solidFill>
                      <a:schemeClr val="tx1"/>
                    </a:solidFill>
                  </a:rPr>
                  <a:t>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89" y="1344107"/>
                <a:ext cx="1988045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27330" y="304973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B050"/>
                </a:solidFill>
              </a:rPr>
              <a:t>16325</a:t>
            </a:r>
            <a:endParaRPr lang="ko-KR" alt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914" y="304973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</a:rPr>
              <a:t>16295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2931" y="4197647"/>
            <a:ext cx="8999698" cy="186745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Classical tearing stability index,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, computed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= 2 surface using outer layer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solutions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higher q</a:t>
            </a:r>
            <a:r>
              <a:rPr lang="en-US" altLang="ko-KR" sz="1800" kern="0" baseline="-25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 is mostly positive predicting unstable classical tearing mode</a:t>
            </a:r>
          </a:p>
          <a:p>
            <a:pPr marL="625475" lvl="1" indent="-279400">
              <a:spcBef>
                <a:spcPts val="60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Indicates neoclassical </a:t>
            </a: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effects, </a:t>
            </a: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additional physics are </a:t>
            </a: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needed </a:t>
            </a:r>
            <a:r>
              <a:rPr lang="en-US" altLang="ko-KR" sz="18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to produce stability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Time evolution of ideal MHD stability </a:t>
            </a:r>
            <a:r>
              <a:rPr lang="en-US" altLang="ko-KR" sz="1800" u="sng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also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computed with DCON to support DECAF</a:t>
            </a:r>
            <a:endParaRPr lang="en-US" altLang="ko-KR" sz="1800" kern="0" dirty="0" smtClean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0357" y="3747490"/>
            <a:ext cx="2152536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baseline="300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*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PoP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(2016)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Tearing mode </a:t>
            </a:r>
            <a:r>
              <a:rPr lang="en-US" dirty="0"/>
              <a:t>stability examined in KSTAR plasmas varied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 , </a:t>
            </a:r>
            <a:r>
              <a:rPr lang="en-US" dirty="0" smtClean="0"/>
              <a:t>q</a:t>
            </a:r>
            <a:r>
              <a:rPr lang="en-US" baseline="-25000" dirty="0" smtClean="0"/>
              <a:t>95</a:t>
            </a:r>
            <a:r>
              <a:rPr lang="en-US" dirty="0" smtClean="0"/>
              <a:t> (supports future DECAF models)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856366" y="1682661"/>
            <a:ext cx="0" cy="18291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16024" y="2782621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Experimentally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Unstable 2/1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885223" y="3392725"/>
            <a:ext cx="1262667" cy="7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21125" y="2819565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Experimentally</a:t>
            </a:r>
          </a:p>
          <a:p>
            <a:r>
              <a:rPr lang="en-US" altLang="ko-KR" sz="1600" dirty="0">
                <a:solidFill>
                  <a:srgbClr val="00B050"/>
                </a:solidFill>
              </a:rPr>
              <a:t>2/1 stable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pic>
        <p:nvPicPr>
          <p:cNvPr id="21" name="Picture 49" descr="kstar_soft_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459507" y="6160982"/>
            <a:ext cx="2292268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CP11.00100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: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Y.S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Park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970" y="1011611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800" u="sng" dirty="0">
                <a:solidFill>
                  <a:srgbClr val="FF0000"/>
                </a:solidFill>
              </a:rPr>
              <a:t>High</a:t>
            </a:r>
            <a:r>
              <a:rPr lang="en-US" altLang="ko-KR" sz="1800" u="sng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ko-KR" sz="1800" u="sng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800" u="sng" baseline="-25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ko-KR" sz="1800" u="sng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ko-KR" sz="1800" u="sng" dirty="0" smtClean="0">
                <a:solidFill>
                  <a:srgbClr val="FF0000"/>
                </a:solidFill>
              </a:rPr>
              <a:t>plasma (tearing unstable)</a:t>
            </a:r>
            <a:endParaRPr lang="en-US" altLang="ko-KR" sz="18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841749" y="1344107"/>
                <a:ext cx="19992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u="sng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</a:t>
                </a:r>
                <a:r>
                  <a:rPr lang="en-US" altLang="ko-KR" sz="1600" u="sng" dirty="0">
                    <a:solidFill>
                      <a:schemeClr val="tx1"/>
                    </a:solidFill>
                  </a:rPr>
                  <a:t>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49" y="1344107"/>
                <a:ext cx="199926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821881" y="6156666"/>
            <a:ext cx="2263976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CP11.00099: Y. Jiang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6053" y="1948036"/>
            <a:ext cx="788385" cy="282573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600" dirty="0" smtClean="0">
                <a:solidFill>
                  <a:schemeClr val="tx1"/>
                </a:solidFill>
              </a:rPr>
              <a:t> ~ 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1395663" y="3002884"/>
            <a:ext cx="148276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901848" y="3062560"/>
            <a:ext cx="788385" cy="282573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600" dirty="0" smtClean="0">
                <a:solidFill>
                  <a:schemeClr val="tx1"/>
                </a:solidFill>
              </a:rPr>
              <a:t> &gt; 3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074" y="6166989"/>
            <a:ext cx="4280932" cy="307777"/>
          </a:xfrm>
          <a:prstGeom prst="rect">
            <a:avLst/>
          </a:prstGeom>
          <a:solidFill>
            <a:srgbClr val="FFFFCC"/>
          </a:solidFill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+mj-ea"/>
              </a:rPr>
              <a:t>See </a:t>
            </a:r>
            <a:r>
              <a:rPr lang="en-US" altLang="ko-KR" sz="1400" dirty="0" smtClean="0">
                <a:solidFill>
                  <a:srgbClr val="FF0000"/>
                </a:solidFill>
                <a:latin typeface="+mj-ea"/>
              </a:rPr>
              <a:t>POSTER version of talk (next session) for more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7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9371" t="5510" r="4092" b="7697"/>
          <a:stretch/>
        </p:blipFill>
        <p:spPr>
          <a:xfrm>
            <a:off x="141628" y="3538684"/>
            <a:ext cx="3563597" cy="29761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9417" t="5508" r="4045" b="18183"/>
          <a:stretch/>
        </p:blipFill>
        <p:spPr>
          <a:xfrm>
            <a:off x="141628" y="869527"/>
            <a:ext cx="3563597" cy="2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Initial </a:t>
            </a:r>
            <a:r>
              <a:rPr lang="en-US" sz="2400" dirty="0" smtClean="0"/>
              <a:t>DECAF analysis </a:t>
            </a:r>
            <a:r>
              <a:rPr lang="en-US" sz="2400" dirty="0"/>
              <a:t>of large databases further supports </a:t>
            </a:r>
            <a:r>
              <a:rPr lang="en-US" sz="2400" dirty="0" smtClean="0"/>
              <a:t>result </a:t>
            </a:r>
            <a:r>
              <a:rPr lang="en-US" sz="2400" dirty="0"/>
              <a:t>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with β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43725" y="3932030"/>
            <a:ext cx="5374121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DECAF analysis of         </a:t>
            </a:r>
            <a:r>
              <a:rPr lang="en-US" sz="2200" dirty="0" smtClean="0"/>
              <a:t>event alone</a:t>
            </a:r>
            <a:endParaRPr lang="en-US" sz="2200" dirty="0"/>
          </a:p>
          <a:p>
            <a:pPr lvl="1">
              <a:spcBef>
                <a:spcPts val="300"/>
              </a:spcBef>
            </a:pPr>
            <a:r>
              <a:rPr lang="en-US" sz="1800" dirty="0"/>
              <a:t>Similar to a “standard” </a:t>
            </a:r>
            <a:r>
              <a:rPr lang="en-US" sz="1800" dirty="0" err="1"/>
              <a:t>disruptivity</a:t>
            </a:r>
            <a:r>
              <a:rPr lang="en-US" sz="1800" dirty="0"/>
              <a:t> </a:t>
            </a:r>
            <a:r>
              <a:rPr lang="en-US" sz="1800" dirty="0" smtClean="0"/>
              <a:t>analysis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A</a:t>
            </a:r>
            <a:r>
              <a:rPr lang="en-US" sz="1800" dirty="0" smtClean="0"/>
              <a:t>nalyzed </a:t>
            </a:r>
            <a:r>
              <a:rPr lang="en-US" sz="1800" dirty="0"/>
              <a:t>at 10 </a:t>
            </a:r>
            <a:r>
              <a:rPr lang="en-US" sz="1800" dirty="0" err="1"/>
              <a:t>ms</a:t>
            </a:r>
            <a:r>
              <a:rPr lang="en-US" sz="1800" dirty="0"/>
              <a:t> </a:t>
            </a:r>
            <a:r>
              <a:rPr lang="en-US" sz="1800" dirty="0" smtClean="0"/>
              <a:t>intervals (&gt; million tests)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2200" dirty="0" smtClean="0"/>
              <a:t>Analysis during</a:t>
            </a:r>
            <a:r>
              <a:rPr lang="en-US" sz="2200" dirty="0" smtClean="0"/>
              <a:t> </a:t>
            </a:r>
            <a:r>
              <a:rPr lang="en-US" sz="2200" dirty="0" smtClean="0"/>
              <a:t>steady plasma current</a:t>
            </a:r>
            <a:endParaRPr lang="en-US" sz="2200" dirty="0"/>
          </a:p>
          <a:p>
            <a:pPr lvl="1">
              <a:spcBef>
                <a:spcPts val="300"/>
              </a:spcBef>
            </a:pPr>
            <a:r>
              <a:rPr lang="en-US" sz="1800" dirty="0"/>
              <a:t>MAST: </a:t>
            </a:r>
            <a:r>
              <a:rPr lang="en-US" sz="1800" dirty="0" smtClean="0"/>
              <a:t>8,902 </a:t>
            </a:r>
            <a:r>
              <a:rPr lang="en-US" sz="1800" dirty="0"/>
              <a:t>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NSTX: 10,432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KSTAR: </a:t>
            </a:r>
            <a:r>
              <a:rPr lang="en-US" sz="1800" dirty="0" smtClean="0"/>
              <a:t>1,309 </a:t>
            </a:r>
            <a:r>
              <a:rPr lang="en-US" sz="1800" dirty="0"/>
              <a:t>plasmas analyzed</a:t>
            </a:r>
          </a:p>
          <a:p>
            <a:pPr marL="287338" lvl="1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60545" y="3916834"/>
            <a:ext cx="529307" cy="338554"/>
            <a:chOff x="5127533" y="4256377"/>
            <a:chExt cx="529307" cy="33855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54" t="4913" r="5302" b="6457"/>
          <a:stretch/>
        </p:blipFill>
        <p:spPr>
          <a:xfrm>
            <a:off x="4701312" y="849750"/>
            <a:ext cx="3528292" cy="30369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28759" y="965911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0331" y="36126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28387" y="991590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590399" y="2368210"/>
            <a:ext cx="70768" cy="940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229013" y="4829175"/>
            <a:ext cx="85437" cy="9960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179220" y="2440267"/>
            <a:ext cx="0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377665" y="3541896"/>
            <a:ext cx="2055371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solidFill>
                  <a:schemeClr val="tx1"/>
                </a:solidFill>
              </a:rPr>
              <a:t>(internal inductance)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086484" y="1912910"/>
            <a:ext cx="2576346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solidFill>
                  <a:schemeClr val="tx1"/>
                </a:solidFill>
              </a:rPr>
              <a:t>Plasma normalized beta</a:t>
            </a:r>
          </a:p>
          <a:p>
            <a:r>
              <a:rPr lang="en-US" sz="1600" i="0" kern="0" dirty="0" smtClean="0">
                <a:solidFill>
                  <a:schemeClr val="tx1"/>
                </a:solidFill>
              </a:rPr>
              <a:t>(~ plasma energy content)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3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9371" t="5510" r="5503" b="7697"/>
          <a:stretch/>
        </p:blipFill>
        <p:spPr>
          <a:xfrm>
            <a:off x="173802" y="844645"/>
            <a:ext cx="4263508" cy="361968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505075" y="1004185"/>
            <a:ext cx="947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DECAF </a:t>
            </a:r>
            <a:r>
              <a:rPr lang="en-US" sz="2400" dirty="0" smtClean="0"/>
              <a:t>provides early disruption warning and understanding of disruption event chain beyond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</a:t>
            </a:r>
            <a:endParaRPr lang="en-US" sz="2400" baseline="-25000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928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1384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9371" t="5510" r="5503" b="7697"/>
          <a:stretch/>
        </p:blipFill>
        <p:spPr>
          <a:xfrm>
            <a:off x="173802" y="844645"/>
            <a:ext cx="4263508" cy="361968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897429" y="3218898"/>
            <a:ext cx="142020" cy="142020"/>
            <a:chOff x="1916065" y="5326825"/>
            <a:chExt cx="138891" cy="138891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1879915" y="3547645"/>
            <a:ext cx="142020" cy="142020"/>
            <a:chOff x="1916065" y="5326825"/>
            <a:chExt cx="138891" cy="138891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Rectangle 43"/>
          <p:cNvSpPr/>
          <p:nvPr/>
        </p:nvSpPr>
        <p:spPr>
          <a:xfrm>
            <a:off x="2505075" y="1004185"/>
            <a:ext cx="947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DECAF </a:t>
            </a:r>
            <a:r>
              <a:rPr lang="en-US" sz="2400" dirty="0" smtClean="0"/>
              <a:t>provides early disruption warning and understanding of disruption event chain beyond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</a:t>
            </a:r>
            <a:endParaRPr lang="en-US" sz="2400" baseline="-25000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928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Studies usually focus on the high </a:t>
            </a:r>
            <a:r>
              <a:rPr lang="en-US" kern="0" dirty="0" smtClean="0">
                <a:solidFill>
                  <a:srgbClr val="FF0000"/>
                </a:solidFill>
              </a:rPr>
              <a:t>disruption </a:t>
            </a:r>
            <a:r>
              <a:rPr lang="en-US" kern="0" dirty="0" smtClean="0">
                <a:solidFill>
                  <a:srgbClr val="FF0000"/>
                </a:solidFill>
              </a:rPr>
              <a:t>probability regions</a:t>
            </a:r>
          </a:p>
          <a:p>
            <a:pPr lvl="1">
              <a:spcBef>
                <a:spcPts val="800"/>
              </a:spcBef>
            </a:pPr>
            <a:r>
              <a:rPr lang="en-US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What causes the disruptions? (low </a:t>
            </a:r>
            <a:r>
              <a:rPr lang="en-US" kern="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kern="0" baseline="-25000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en-US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, mid-l</a:t>
            </a:r>
            <a:r>
              <a:rPr lang="en-US" kern="0" baseline="-25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???)</a:t>
            </a:r>
            <a:endParaRPr lang="en-US" kern="0" dirty="0" smtClean="0">
              <a:solidFill>
                <a:srgbClr val="00B0F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u="sng" kern="0" dirty="0" smtClean="0"/>
              <a:t>Problem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plasma conditions can change significantly between first problem detected and when disruption happens</a:t>
            </a:r>
            <a:endParaRPr lang="en-US" kern="0" dirty="0" smtClean="0"/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255032" y="4355678"/>
            <a:ext cx="529307" cy="338554"/>
            <a:chOff x="5127533" y="4256377"/>
            <a:chExt cx="529307" cy="33855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602" y="4209045"/>
            <a:ext cx="529307" cy="338554"/>
            <a:chOff x="5127533" y="4256377"/>
            <a:chExt cx="529307" cy="33855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1519685" y="3759238"/>
            <a:ext cx="341180" cy="5936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3" idx="0"/>
          </p:cNvCxnSpPr>
          <p:nvPr/>
        </p:nvCxnSpPr>
        <p:spPr bwMode="auto">
          <a:xfrm flipV="1">
            <a:off x="890361" y="3392990"/>
            <a:ext cx="938412" cy="8212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Oval 51"/>
          <p:cNvSpPr/>
          <p:nvPr/>
        </p:nvSpPr>
        <p:spPr bwMode="auto">
          <a:xfrm rot="18387922">
            <a:off x="2179584" y="3262610"/>
            <a:ext cx="1092207" cy="5798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 rot="6451311">
            <a:off x="453208" y="3261664"/>
            <a:ext cx="1282199" cy="4755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 rot="3876386">
            <a:off x="1628719" y="2090873"/>
            <a:ext cx="1557932" cy="5683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8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1894" y="5089445"/>
            <a:ext cx="7987077" cy="546245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3802" y="844645"/>
            <a:ext cx="4263508" cy="3619686"/>
            <a:chOff x="173802" y="844645"/>
            <a:chExt cx="4263508" cy="361968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 bwMode="auto">
            <a:xfrm>
              <a:off x="1399059" y="2106299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52358" y="2316994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897429" y="3218898"/>
              <a:ext cx="142020" cy="142020"/>
              <a:chOff x="1916065" y="5326825"/>
              <a:chExt cx="138891" cy="138891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1879915" y="3547645"/>
              <a:ext cx="142020" cy="142020"/>
              <a:chOff x="1916065" y="5326825"/>
              <a:chExt cx="138891" cy="138891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0" name="Straight Arrow Connector 39"/>
            <p:cNvCxnSpPr/>
            <p:nvPr/>
          </p:nvCxnSpPr>
          <p:spPr bwMode="auto">
            <a:xfrm>
              <a:off x="1541993" y="2387687"/>
              <a:ext cx="338810" cy="7432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>
              <a:off x="2123252" y="3200770"/>
              <a:ext cx="282311" cy="3120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28773" y="2525415"/>
              <a:ext cx="576789" cy="7109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  <a:endPara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DECAF </a:t>
            </a:r>
            <a:r>
              <a:rPr lang="en-US" sz="2400" dirty="0" smtClean="0"/>
              <a:t>provides early disruption warning and understanding of disruption event chain beyond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</a:t>
            </a:r>
            <a:endParaRPr lang="en-US" sz="2400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55032" y="4355678"/>
            <a:ext cx="529307" cy="338554"/>
            <a:chOff x="5127533" y="4256377"/>
            <a:chExt cx="529307" cy="33855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602" y="4209045"/>
            <a:ext cx="529307" cy="338554"/>
            <a:chOff x="5127533" y="4256377"/>
            <a:chExt cx="529307" cy="33855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1519685" y="3759238"/>
            <a:ext cx="341180" cy="5936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3" idx="0"/>
          </p:cNvCxnSpPr>
          <p:nvPr/>
        </p:nvCxnSpPr>
        <p:spPr bwMode="auto">
          <a:xfrm flipV="1">
            <a:off x="890361" y="3392990"/>
            <a:ext cx="938412" cy="8212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111894" y="5260828"/>
            <a:ext cx="8922378" cy="1129686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>
                <a:solidFill>
                  <a:srgbClr val="6600FF"/>
                </a:solidFill>
              </a:rPr>
              <a:t>Answer</a:t>
            </a:r>
            <a:r>
              <a:rPr lang="en-US" kern="0" dirty="0" smtClean="0">
                <a:solidFill>
                  <a:srgbClr val="6600FF"/>
                </a:solidFill>
              </a:rPr>
              <a:t>: the </a:t>
            </a:r>
            <a:r>
              <a:rPr lang="en-US" u="sng" kern="0" dirty="0" smtClean="0">
                <a:solidFill>
                  <a:srgbClr val="6600FF"/>
                </a:solidFill>
              </a:rPr>
              <a:t>circles</a:t>
            </a:r>
            <a:r>
              <a:rPr lang="en-US" kern="0" dirty="0" smtClean="0">
                <a:solidFill>
                  <a:srgbClr val="6600FF"/>
                </a:solidFill>
              </a:rPr>
              <a:t>      mark the key region to study!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>
                <a:solidFill>
                  <a:srgbClr val="FF0000"/>
                </a:solidFill>
              </a:rPr>
              <a:t>DECAF shows</a:t>
            </a:r>
            <a:r>
              <a:rPr lang="en-US" sz="1800" kern="0" dirty="0" smtClean="0"/>
              <a:t> the plasmas suffer several “events” that are started in this region, and end up far from that region when they disrupt (at the crosses       )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2438906" y="4248151"/>
            <a:ext cx="170064" cy="885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3076213" y="5133816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9504" y="5343124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431431" y="5898968"/>
            <a:ext cx="138891" cy="138891"/>
            <a:chOff x="1916065" y="5326825"/>
            <a:chExt cx="138891" cy="138891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7554191" y="6104096"/>
            <a:ext cx="138891" cy="138891"/>
            <a:chOff x="1916065" y="5326825"/>
            <a:chExt cx="138891" cy="138891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Oval 51"/>
          <p:cNvSpPr/>
          <p:nvPr/>
        </p:nvSpPr>
        <p:spPr bwMode="auto">
          <a:xfrm rot="18387922">
            <a:off x="2179584" y="3262610"/>
            <a:ext cx="1092207" cy="5798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 rot="6451311">
            <a:off x="453208" y="3261664"/>
            <a:ext cx="1282199" cy="4755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 rot="3876386">
            <a:off x="1628719" y="2090873"/>
            <a:ext cx="1557932" cy="5683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437310" y="928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Studies usually focus on the high event probability regions</a:t>
            </a:r>
          </a:p>
          <a:p>
            <a:pPr lvl="1">
              <a:spcBef>
                <a:spcPts val="800"/>
              </a:spcBef>
            </a:pPr>
            <a:r>
              <a:rPr lang="en-US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What causes the disruptions? (low </a:t>
            </a:r>
            <a:r>
              <a:rPr lang="en-US" kern="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kern="0" baseline="-25000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en-US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, mid-l</a:t>
            </a:r>
            <a:r>
              <a:rPr lang="en-US" kern="0" baseline="-25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???)</a:t>
            </a:r>
            <a:endParaRPr lang="en-US" kern="0" dirty="0" smtClean="0">
              <a:solidFill>
                <a:srgbClr val="00B0F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u="sng" kern="0" dirty="0" smtClean="0"/>
              <a:t>Problem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plasma conditions can change significantly between first problem detected and when disruption happens</a:t>
            </a:r>
            <a:endParaRPr lang="en-US" kern="0" dirty="0" smtClean="0"/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72717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 DECAF shows plasma parameters of VDE event can occur far from those of DIS event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5385914"/>
            <a:ext cx="8722784" cy="956111"/>
          </a:xfrm>
        </p:spPr>
        <p:txBody>
          <a:bodyPr/>
          <a:lstStyle/>
          <a:p>
            <a:r>
              <a:rPr lang="en-US" dirty="0"/>
              <a:t>Largest portion of detected VDE events appear at (</a:t>
            </a:r>
            <a:r>
              <a:rPr lang="en-US" i="1" dirty="0" err="1"/>
              <a:t>l</a:t>
            </a:r>
            <a:r>
              <a:rPr lang="en-US" i="1" baseline="-25000" dirty="0" err="1"/>
              <a:t>i</a:t>
            </a:r>
            <a:r>
              <a:rPr lang="en-US" dirty="0" err="1"/>
              <a:t>,</a:t>
            </a:r>
            <a:r>
              <a:rPr lang="en-US" i="1" dirty="0" err="1">
                <a:latin typeface="Symbol" panose="05050102010706020507" pitchFamily="18" charset="2"/>
              </a:rPr>
              <a:t>k</a:t>
            </a:r>
            <a:r>
              <a:rPr lang="en-US" dirty="0"/>
              <a:t>) with very small portion of DIS events detected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0" y="1217207"/>
            <a:ext cx="8131714" cy="39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6126" y="4088296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709260" y="2695180"/>
            <a:ext cx="208262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 smtClean="0">
                <a:solidFill>
                  <a:schemeClr val="tx1"/>
                </a:solidFill>
              </a:rPr>
              <a:t>Plasma elongation</a:t>
            </a:r>
            <a:endParaRPr lang="en-US" sz="1800" i="0" kern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9163" y="4812433"/>
            <a:ext cx="227498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 smtClean="0">
                <a:solidFill>
                  <a:schemeClr val="tx1"/>
                </a:solidFill>
              </a:rPr>
              <a:t>(internal inductance)</a:t>
            </a:r>
            <a:endParaRPr lang="en-US" sz="1800" i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4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DECAF provides an </a:t>
            </a:r>
            <a:r>
              <a:rPr lang="en-US" sz="2400" dirty="0">
                <a:solidFill>
                  <a:srgbClr val="FF0000"/>
                </a:solidFill>
              </a:rPr>
              <a:t>early disruption forecast </a:t>
            </a:r>
            <a:r>
              <a:rPr lang="en-US" sz="2400" dirty="0"/>
              <a:t>- on </a:t>
            </a:r>
            <a:r>
              <a:rPr lang="en-US" sz="2400" u="sng" dirty="0"/>
              <a:t>transport timescales</a:t>
            </a:r>
            <a:r>
              <a:rPr lang="en-US" sz="2400" dirty="0"/>
              <a:t> – </a:t>
            </a:r>
            <a:r>
              <a:rPr lang="en-US" sz="2400" dirty="0" smtClean="0"/>
              <a:t>giving potential </a:t>
            </a:r>
            <a:r>
              <a:rPr lang="en-US" sz="2400" dirty="0"/>
              <a:t>for disruption avoidance</a:t>
            </a:r>
            <a:endParaRPr lang="en-US" sz="2400" baseline="-250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14" y="1675809"/>
            <a:ext cx="4285977" cy="247044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>
          <a:xfrm>
            <a:off x="4412351" y="3740970"/>
            <a:ext cx="4336740" cy="2143672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 bwMode="auto">
          <a:xfrm>
            <a:off x="5025942" y="4277906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68143" y="5349621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/>
              <a:t>DECAF event chain reveals physics</a:t>
            </a:r>
          </a:p>
          <a:p>
            <a:pPr lvl="1">
              <a:spcBef>
                <a:spcPts val="300"/>
              </a:spcBef>
            </a:pPr>
            <a:r>
              <a:rPr lang="en-US" sz="1600" kern="0" dirty="0">
                <a:solidFill>
                  <a:srgbClr val="FF0000"/>
                </a:solidFill>
              </a:rPr>
              <a:t>Rotating MHD</a:t>
            </a:r>
            <a:r>
              <a:rPr lang="en-US" sz="1600" kern="0" dirty="0"/>
              <a:t> slows, bifurcates, and locks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61372" y="3471397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126962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926098" y="3822022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Disruption forecast level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857215" y="1820107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40950" y="1965862"/>
            <a:ext cx="114677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>
                <a:solidFill>
                  <a:srgbClr val="FF0000"/>
                </a:solidFill>
              </a:rPr>
              <a:t>DECAF MHD events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2026610" y="884552"/>
            <a:ext cx="6563358" cy="634057"/>
            <a:chOff x="2026610" y="884552"/>
            <a:chExt cx="6563358" cy="634057"/>
          </a:xfrm>
        </p:grpSpPr>
        <p:sp>
          <p:nvSpPr>
            <p:cNvPr id="54" name="Chevron 53"/>
            <p:cNvSpPr/>
            <p:nvPr/>
          </p:nvSpPr>
          <p:spPr bwMode="auto">
            <a:xfrm>
              <a:off x="2026610" y="912291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12142" y="889708"/>
              <a:ext cx="10752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4816449" y="899938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01981" y="890607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PRP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217875" y="899937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14108" y="894729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5583340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29254" y="89472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IPR</a:t>
              </a: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6354671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40203" y="894729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WPC</a:t>
              </a: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7770560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56092" y="894729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VDE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40110" y="1205074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(0.490s)</a:t>
              </a:r>
            </a:p>
          </p:txBody>
        </p:sp>
        <p:sp>
          <p:nvSpPr>
            <p:cNvPr id="83" name="Chevron 82"/>
            <p:cNvSpPr/>
            <p:nvPr/>
          </p:nvSpPr>
          <p:spPr bwMode="auto">
            <a:xfrm>
              <a:off x="3034535" y="907840"/>
              <a:ext cx="914663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20067" y="885257"/>
              <a:ext cx="829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BIF-n1</a:t>
              </a:r>
            </a:p>
          </p:txBody>
        </p:sp>
        <p:sp>
          <p:nvSpPr>
            <p:cNvPr id="85" name="Chevron 84"/>
            <p:cNvSpPr/>
            <p:nvPr/>
          </p:nvSpPr>
          <p:spPr bwMode="auto">
            <a:xfrm>
              <a:off x="3877365" y="907135"/>
              <a:ext cx="99703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65469" y="884552"/>
              <a:ext cx="908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LTM-n1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46713" y="1201165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(+.068s)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38278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(+.073s)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02373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(+.073s)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38495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(+.077s)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744865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(+.080s)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60224" y="121083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(+.005s)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12865" y="120680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(+.045s)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58078" y="814413"/>
            <a:ext cx="12924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>
                <a:solidFill>
                  <a:srgbClr val="FF0000"/>
                </a:solidFill>
              </a:rPr>
              <a:t>DECAF event chain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79691" y="5909966"/>
            <a:ext cx="8921070" cy="594352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/>
              <a:t>Then, plasma has an H-L back-transition (pressure peaking warning PRP) before DIS</a:t>
            </a:r>
          </a:p>
          <a:p>
            <a:pPr lvl="1">
              <a:spcBef>
                <a:spcPts val="300"/>
              </a:spcBef>
            </a:pPr>
            <a:r>
              <a:rPr lang="en-US" sz="1600" kern="0" dirty="0"/>
              <a:t>Early warning gives the potential for disruption avoidance by plasma profile control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1523" y="1666767"/>
            <a:ext cx="4263508" cy="3619686"/>
            <a:chOff x="173802" y="844645"/>
            <a:chExt cx="4263508" cy="361968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52" name="Oval 51"/>
            <p:cNvSpPr/>
            <p:nvPr/>
          </p:nvSpPr>
          <p:spPr bwMode="auto">
            <a:xfrm>
              <a:off x="1652358" y="2316994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79915" y="3547645"/>
              <a:ext cx="142020" cy="142020"/>
              <a:chOff x="1916065" y="5326825"/>
              <a:chExt cx="138891" cy="138891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8" name="Straight Arrow Connector 57"/>
            <p:cNvCxnSpPr/>
            <p:nvPr/>
          </p:nvCxnSpPr>
          <p:spPr bwMode="auto">
            <a:xfrm>
              <a:off x="1769140" y="2597338"/>
              <a:ext cx="160533" cy="8411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5003148" y="4312921"/>
            <a:ext cx="2418732" cy="114808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8438" y="4401135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486145" y="1963320"/>
            <a:ext cx="689075" cy="1407188"/>
            <a:chOff x="5141771" y="2279875"/>
            <a:chExt cx="689075" cy="1407188"/>
          </a:xfrm>
        </p:grpSpPr>
        <p:sp>
          <p:nvSpPr>
            <p:cNvPr id="101" name="TextBox 100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6" name="Straight Connector 105"/>
          <p:cNvCxnSpPr/>
          <p:nvPr/>
        </p:nvCxnSpPr>
        <p:spPr bwMode="auto">
          <a:xfrm>
            <a:off x="7429695" y="1976120"/>
            <a:ext cx="0" cy="218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3034535" y="1508942"/>
            <a:ext cx="4402975" cy="4671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7484553" y="1902854"/>
            <a:ext cx="0" cy="18310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7706982" y="1864360"/>
            <a:ext cx="0" cy="18614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7815650" y="1826307"/>
            <a:ext cx="0" cy="18995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877498" y="1783080"/>
            <a:ext cx="6100" cy="19376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7908283" y="1666767"/>
            <a:ext cx="0" cy="20656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937223" y="1783080"/>
            <a:ext cx="0" cy="1943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3877365" y="1508942"/>
            <a:ext cx="3607188" cy="3939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746713" y="1508942"/>
            <a:ext cx="2963146" cy="355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538278" y="1508942"/>
            <a:ext cx="2277372" cy="3173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7866004" y="1783080"/>
            <a:ext cx="0" cy="19484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6302373" y="1518609"/>
            <a:ext cx="1575125" cy="264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7533513" y="1463040"/>
            <a:ext cx="37985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7937225" y="1453062"/>
            <a:ext cx="307384" cy="3300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6857087" y="1514579"/>
            <a:ext cx="1023461" cy="268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7439169" y="4739689"/>
            <a:ext cx="0" cy="74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8089536" y="5902023"/>
            <a:ext cx="529307" cy="338554"/>
            <a:chOff x="5127533" y="4256377"/>
            <a:chExt cx="529307" cy="338554"/>
          </a:xfrm>
        </p:grpSpPr>
        <p:sp>
          <p:nvSpPr>
            <p:cNvPr id="74" name="Rectangle 73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48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event analysis of large databases</a:t>
            </a:r>
            <a:r>
              <a:rPr lang="en-US" dirty="0"/>
              <a:t> </a:t>
            </a:r>
            <a:r>
              <a:rPr lang="en-US" dirty="0" smtClean="0"/>
              <a:t>of different devices</a:t>
            </a:r>
            <a:r>
              <a:rPr lang="en-US" dirty="0"/>
              <a:t> </a:t>
            </a:r>
            <a:r>
              <a:rPr lang="en-US" dirty="0" smtClean="0"/>
              <a:t>shows physical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431" y="877459"/>
            <a:ext cx="3608670" cy="559723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MAST: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8,789 shots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(3,360 shots*seconds)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NSTX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10,094 shots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(6,400 shot*seconds)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vertical stability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occurs closer in time to disruption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MAST compared to NSTX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be due to presence of copper stabilizing plates in NSTX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aids in DECAF extrapolation to new devices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669119"/>
              </p:ext>
            </p:extLst>
          </p:nvPr>
        </p:nvGraphicFramePr>
        <p:xfrm>
          <a:off x="287317" y="843379"/>
          <a:ext cx="4651892" cy="310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4811" y="1587794"/>
            <a:ext cx="105670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i="0" u="sng" kern="0" dirty="0" smtClean="0">
                <a:solidFill>
                  <a:srgbClr val="9933FF"/>
                </a:solidFill>
              </a:rPr>
              <a:t>MAST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934648" y="1633974"/>
            <a:ext cx="0" cy="13418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2913007" y="1600208"/>
            <a:ext cx="529307" cy="338554"/>
            <a:chOff x="5127533" y="4256377"/>
            <a:chExt cx="529307" cy="33855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32003" y="914085"/>
            <a:ext cx="798101" cy="338554"/>
            <a:chOff x="3968031" y="914085"/>
            <a:chExt cx="798101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3968031" y="92341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8067" y="914085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VDE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856509" y="3565237"/>
            <a:ext cx="2216727" cy="2159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9620"/>
              </p:ext>
            </p:extLst>
          </p:nvPr>
        </p:nvGraphicFramePr>
        <p:xfrm>
          <a:off x="287311" y="3684949"/>
          <a:ext cx="4651898" cy="286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V="1">
            <a:off x="2936122" y="4092731"/>
            <a:ext cx="0" cy="828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922658" y="3873531"/>
            <a:ext cx="529307" cy="338554"/>
            <a:chOff x="5127533" y="4256377"/>
            <a:chExt cx="529307" cy="33855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34354" y="4074259"/>
            <a:ext cx="100540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i="0" u="sng" kern="0" dirty="0" smtClean="0">
                <a:solidFill>
                  <a:srgbClr val="9933FF"/>
                </a:solidFill>
              </a:rPr>
              <a:t>NSTX</a:t>
            </a:r>
          </a:p>
        </p:txBody>
      </p:sp>
    </p:spTree>
    <p:extLst>
      <p:ext uri="{BB962C8B-B14F-4D97-AF65-F5344CB8AC3E}">
        <p14:creationId xmlns:p14="http://schemas.microsoft.com/office/powerpoint/2010/main" val="250948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341805" y="3671798"/>
            <a:ext cx="4341031" cy="743184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86" y="1498882"/>
            <a:ext cx="43592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55769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imited event </a:t>
            </a:r>
            <a:r>
              <a:rPr lang="en-US" dirty="0"/>
              <a:t>chain analysis of large </a:t>
            </a:r>
            <a:r>
              <a:rPr lang="en-US" dirty="0" smtClean="0"/>
              <a:t>databases evolves initial performance of disruption prediction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173" y="1145316"/>
            <a:ext cx="4915284" cy="4957141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sz="20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test on large, general database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with only 5 DECAF events tested for 10,094 discharges with disruptions (NSTX)</a:t>
            </a:r>
          </a:p>
          <a:p>
            <a:pPr lvl="1">
              <a:lnSpc>
                <a:spcPct val="113000"/>
              </a:lnSpc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Events used: </a:t>
            </a:r>
            <a:r>
              <a:rPr lang="en-US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VDE, GWL, LOQ, IPR, DIS</a:t>
            </a:r>
          </a:p>
          <a:p>
            <a:pPr>
              <a:lnSpc>
                <a:spcPct val="113000"/>
              </a:lnSpc>
              <a:spcBef>
                <a:spcPts val="1800"/>
              </a:spcBef>
            </a:pPr>
            <a:r>
              <a:rPr lang="en-US" sz="2000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(Model 3)</a:t>
            </a:r>
          </a:p>
          <a:p>
            <a:pPr lvl="1">
              <a:lnSpc>
                <a:spcPct val="113000"/>
              </a:lnSpc>
            </a:pPr>
            <a:r>
              <a:rPr lang="en-US" sz="18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91.2% true positives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(warning occurs)</a:t>
            </a:r>
          </a:p>
          <a:p>
            <a:pPr lvl="1">
              <a:lnSpc>
                <a:spcPct val="113000"/>
              </a:lnSpc>
            </a:pPr>
            <a:r>
              <a:rPr lang="en-US" sz="1800" kern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8.7% false negatives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(no warning)</a:t>
            </a:r>
          </a:p>
          <a:p>
            <a:pPr lvl="2">
              <a:lnSpc>
                <a:spcPct val="113000"/>
              </a:lnSpc>
            </a:pPr>
            <a:r>
              <a:rPr lang="en-US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high number of false negatives expected: only 5 DECAF events are used in this large database analysis</a:t>
            </a:r>
          </a:p>
          <a:p>
            <a:pPr>
              <a:lnSpc>
                <a:spcPct val="113000"/>
              </a:lnSpc>
              <a:spcBef>
                <a:spcPts val="18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5,909 shots,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instability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 of the disruption chain</a:t>
            </a: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645" y="3177286"/>
            <a:ext cx="4785975" cy="2216727"/>
          </a:xfrm>
          <a:prstGeom prst="rect">
            <a:avLst/>
          </a:pr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2513" y="873127"/>
            <a:ext cx="37098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i="0" kern="0" dirty="0" smtClean="0">
                <a:solidFill>
                  <a:srgbClr val="0000FF"/>
                </a:solidFill>
              </a:rPr>
              <a:t>DECAF Disruption Forecasting Performance Evolution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255223" y="6084739"/>
            <a:ext cx="21536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10791" y="6075503"/>
            <a:ext cx="183896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>
                <a:solidFill>
                  <a:srgbClr val="FF0000"/>
                </a:solidFill>
              </a:rPr>
              <a:t>g</a:t>
            </a:r>
            <a:r>
              <a:rPr lang="en-US" sz="1800" b="1" i="0" kern="0" dirty="0" smtClean="0">
                <a:solidFill>
                  <a:srgbClr val="FF0000"/>
                </a:solidFill>
              </a:rPr>
              <a:t>reater realism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6032" y="2078667"/>
            <a:ext cx="13131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rgbClr val="FF0000"/>
                </a:solidFill>
              </a:rPr>
              <a:t>ITER need</a:t>
            </a:r>
            <a:endParaRPr lang="en-US" sz="1800" b="1" i="0" kern="0" dirty="0" smtClean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7970190" y="1829714"/>
            <a:ext cx="0" cy="2397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173718" y="1838951"/>
            <a:ext cx="0" cy="27330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797924" y="2143263"/>
            <a:ext cx="0" cy="519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489256" y="2416160"/>
            <a:ext cx="0" cy="12925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010768" y="4489074"/>
            <a:ext cx="287290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~10 </a:t>
            </a: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</a:rPr>
              <a:t>events, </a:t>
            </a: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~10</a:t>
            </a:r>
            <a:r>
              <a:rPr lang="en-US" sz="1800" b="1" kern="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 shots*s</a:t>
            </a:r>
            <a:endParaRPr lang="en-US" sz="1800" b="1" kern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(initial </a:t>
            </a: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</a:rPr>
              <a:t>event validation)</a:t>
            </a:r>
            <a:endParaRPr lang="en-US" sz="1800" b="1" i="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05639" y="3671798"/>
            <a:ext cx="287290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rgbClr val="0000FF"/>
                </a:solidFill>
              </a:rPr>
              <a:t>~10 </a:t>
            </a:r>
            <a:r>
              <a:rPr lang="en-US" sz="1800" b="1" kern="0" dirty="0">
                <a:solidFill>
                  <a:srgbClr val="0000FF"/>
                </a:solidFill>
              </a:rPr>
              <a:t>events, </a:t>
            </a:r>
            <a:r>
              <a:rPr lang="en-US" sz="1800" b="1" kern="0" dirty="0" smtClean="0">
                <a:solidFill>
                  <a:srgbClr val="0000FF"/>
                </a:solidFill>
              </a:rPr>
              <a:t>~10</a:t>
            </a:r>
            <a:r>
              <a:rPr lang="en-US" sz="1800" b="1" kern="0" baseline="30000" dirty="0" smtClean="0">
                <a:solidFill>
                  <a:srgbClr val="0000FF"/>
                </a:solidFill>
              </a:rPr>
              <a:t>2</a:t>
            </a:r>
            <a:r>
              <a:rPr lang="en-US" sz="1800" b="1" kern="0" dirty="0" smtClean="0">
                <a:solidFill>
                  <a:srgbClr val="0000FF"/>
                </a:solidFill>
              </a:rPr>
              <a:t> shots*s</a:t>
            </a:r>
            <a:endParaRPr lang="en-US" sz="1800" b="1" kern="0" dirty="0">
              <a:solidFill>
                <a:srgbClr val="0000FF"/>
              </a:solidFill>
            </a:endParaRPr>
          </a:p>
          <a:p>
            <a:r>
              <a:rPr lang="en-US" sz="1800" b="1" kern="0" dirty="0" smtClean="0">
                <a:solidFill>
                  <a:srgbClr val="0000FF"/>
                </a:solidFill>
              </a:rPr>
              <a:t>(earlier forecasting)</a:t>
            </a:r>
            <a:endParaRPr lang="en-US" sz="1800" b="1" i="0" kern="0" dirty="0" smtClean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16923" y="2625867"/>
            <a:ext cx="2223686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>
                <a:solidFill>
                  <a:srgbClr val="9933FF"/>
                </a:solidFill>
              </a:rPr>
              <a:t>5</a:t>
            </a:r>
            <a:r>
              <a:rPr lang="en-US" sz="1800" b="1" kern="0" dirty="0" smtClean="0">
                <a:solidFill>
                  <a:srgbClr val="9933FF"/>
                </a:solidFill>
              </a:rPr>
              <a:t> events</a:t>
            </a:r>
            <a:endParaRPr lang="en-US" sz="1800" b="1" kern="0" dirty="0">
              <a:solidFill>
                <a:srgbClr val="9933FF"/>
              </a:solidFill>
            </a:endParaRPr>
          </a:p>
          <a:p>
            <a:r>
              <a:rPr lang="en-US" sz="1800" b="1" kern="0" dirty="0" smtClean="0">
                <a:solidFill>
                  <a:srgbClr val="9933FF"/>
                </a:solidFill>
              </a:rPr>
              <a:t>~10</a:t>
            </a:r>
            <a:r>
              <a:rPr lang="en-US" sz="1800" b="1" kern="0" baseline="30000" dirty="0" smtClean="0">
                <a:solidFill>
                  <a:srgbClr val="9933FF"/>
                </a:solidFill>
              </a:rPr>
              <a:t>4</a:t>
            </a:r>
            <a:r>
              <a:rPr lang="en-US" sz="1800" b="1" kern="0" dirty="0" smtClean="0">
                <a:solidFill>
                  <a:srgbClr val="9933FF"/>
                </a:solidFill>
              </a:rPr>
              <a:t> shots*s</a:t>
            </a:r>
            <a:endParaRPr lang="en-US" sz="1800" b="1" kern="0" dirty="0">
              <a:solidFill>
                <a:srgbClr val="9933FF"/>
              </a:solidFill>
            </a:endParaRPr>
          </a:p>
          <a:p>
            <a:r>
              <a:rPr lang="en-US" sz="1800" b="1" kern="0" dirty="0" smtClean="0">
                <a:solidFill>
                  <a:srgbClr val="00B050"/>
                </a:solidFill>
              </a:rPr>
              <a:t>(general database)</a:t>
            </a:r>
            <a:endParaRPr lang="en-US" sz="1800" b="1" i="0" kern="0" dirty="0" smtClean="0">
              <a:solidFill>
                <a:srgbClr val="00B05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04357" y="1103210"/>
            <a:ext cx="237448" cy="303136"/>
            <a:chOff x="8222974" y="849745"/>
            <a:chExt cx="237448" cy="395957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4106501" y="5523032"/>
            <a:ext cx="798101" cy="338554"/>
            <a:chOff x="3968031" y="914085"/>
            <a:chExt cx="798101" cy="338554"/>
          </a:xfrm>
        </p:grpSpPr>
        <p:sp>
          <p:nvSpPr>
            <p:cNvPr id="62" name="Chevron 61"/>
            <p:cNvSpPr/>
            <p:nvPr/>
          </p:nvSpPr>
          <p:spPr bwMode="auto">
            <a:xfrm>
              <a:off x="3968031" y="92341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88067" y="914085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VDE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51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0" y="36948"/>
            <a:ext cx="8957170" cy="685800"/>
          </a:xfrm>
        </p:spPr>
        <p:txBody>
          <a:bodyPr/>
          <a:lstStyle/>
          <a:p>
            <a:r>
              <a:rPr lang="en-US" sz="2400" dirty="0"/>
              <a:t>A broadened disruption prediction and avoidance </a:t>
            </a:r>
            <a:r>
              <a:rPr lang="en-US" sz="2400" dirty="0" smtClean="0"/>
              <a:t>approach </a:t>
            </a:r>
            <a:r>
              <a:rPr lang="en-US" sz="2400" dirty="0"/>
              <a:t>is progressing for ITER and future tokamaks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529" y="1126155"/>
            <a:ext cx="9006470" cy="533891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dirty="0"/>
              <a:t>Motivation</a:t>
            </a:r>
            <a:r>
              <a:rPr lang="en-US" altLang="en-US" dirty="0"/>
              <a:t>: Disruption prediction/avoidance is a critical need</a:t>
            </a:r>
          </a:p>
          <a:p>
            <a:pPr lvl="1"/>
            <a:r>
              <a:rPr lang="en-US" altLang="en-US" u="sng" dirty="0" smtClean="0"/>
              <a:t>Why</a:t>
            </a:r>
            <a:r>
              <a:rPr lang="en-US" altLang="en-US" dirty="0" smtClean="0"/>
              <a:t>? </a:t>
            </a:r>
            <a:r>
              <a:rPr lang="en-US" altLang="en-US" dirty="0" smtClean="0">
                <a:solidFill>
                  <a:srgbClr val="9933FF"/>
                </a:solidFill>
              </a:rPr>
              <a:t>A disruption </a:t>
            </a:r>
            <a:r>
              <a:rPr lang="en-US" altLang="en-US" u="sng" dirty="0" smtClean="0">
                <a:solidFill>
                  <a:srgbClr val="9933FF"/>
                </a:solidFill>
              </a:rPr>
              <a:t>stops</a:t>
            </a:r>
            <a:r>
              <a:rPr lang="en-US" altLang="en-US" dirty="0" smtClean="0">
                <a:solidFill>
                  <a:srgbClr val="9933FF"/>
                </a:solidFill>
              </a:rPr>
              <a:t> plasma operation, might cause device damage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highest priority DOE FES (Tier 1) initiative - </a:t>
            </a:r>
            <a:r>
              <a:rPr lang="en-US" altLang="en-US" dirty="0">
                <a:solidFill>
                  <a:srgbClr val="FF0000"/>
                </a:solidFill>
              </a:rPr>
              <a:t>present “grand challenge” </a:t>
            </a:r>
            <a:r>
              <a:rPr lang="en-US" altLang="en-US" dirty="0"/>
              <a:t>in tokamak stability research: 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Can be done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/>
              <a:t>(</a:t>
            </a:r>
            <a:r>
              <a:rPr lang="en-US" dirty="0" smtClean="0"/>
              <a:t>JET tokamak: </a:t>
            </a:r>
            <a:r>
              <a:rPr lang="en-US" dirty="0"/>
              <a:t>&lt; 4% disruptions </a:t>
            </a:r>
            <a:r>
              <a:rPr lang="en-US" dirty="0" smtClean="0"/>
              <a:t>with carbon wall</a:t>
            </a:r>
            <a:r>
              <a:rPr lang="en-US" dirty="0"/>
              <a:t>)</a:t>
            </a:r>
          </a:p>
          <a:p>
            <a:pPr lvl="2"/>
            <a:r>
              <a:rPr lang="en-US" u="sng" dirty="0">
                <a:solidFill>
                  <a:srgbClr val="6600FF"/>
                </a:solidFill>
              </a:rPr>
              <a:t>ITER disruption allowance</a:t>
            </a:r>
            <a:r>
              <a:rPr lang="en-US" dirty="0">
                <a:solidFill>
                  <a:srgbClr val="6600FF"/>
                </a:solidFill>
              </a:rPr>
              <a:t>: &lt; 1 - 2% (energy + E&amp;M loads); &lt;&lt; 1% (runaways)</a:t>
            </a:r>
            <a:endParaRPr lang="en-US" altLang="en-US" dirty="0"/>
          </a:p>
          <a:p>
            <a:pPr>
              <a:spcBef>
                <a:spcPts val="4200"/>
              </a:spcBef>
            </a:pPr>
            <a:r>
              <a:rPr lang="en-US" altLang="en-US" dirty="0" smtClean="0"/>
              <a:t>Talk Outline</a:t>
            </a:r>
            <a:endParaRPr lang="en-US" altLang="en-US" dirty="0"/>
          </a:p>
          <a:p>
            <a:pPr lvl="1">
              <a:spcBef>
                <a:spcPts val="800"/>
              </a:spcBef>
            </a:pPr>
            <a:r>
              <a:rPr lang="en-US" altLang="en-US" dirty="0"/>
              <a:t>Disruption predictor requirement </a:t>
            </a:r>
            <a:r>
              <a:rPr lang="en-US" altLang="en-US" dirty="0" smtClean="0"/>
              <a:t>metrics</a:t>
            </a:r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Disruption </a:t>
            </a:r>
            <a:r>
              <a:rPr lang="en-US" altLang="en-US" dirty="0"/>
              <a:t>Event Characterization and Forecasting (</a:t>
            </a:r>
            <a:r>
              <a:rPr lang="en-US" altLang="en-US" dirty="0">
                <a:solidFill>
                  <a:srgbClr val="FF0000"/>
                </a:solidFill>
              </a:rPr>
              <a:t>DECAF</a:t>
            </a:r>
            <a:r>
              <a:rPr lang="en-US" altLang="en-US" dirty="0"/>
              <a:t>) </a:t>
            </a:r>
            <a:r>
              <a:rPr lang="en-US" altLang="en-US" dirty="0" smtClean="0"/>
              <a:t>approach</a:t>
            </a:r>
            <a:endParaRPr lang="en-US" altLang="en-US" dirty="0"/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Physical models in DECAF, continued progress toward early prediction</a:t>
            </a:r>
            <a:endParaRPr lang="en-US" altLang="en-US" dirty="0"/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Initial multiple-device, large database analysis</a:t>
            </a:r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Present evolution of disruption forecasting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58865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Rapidly-expanding DECAF code provides a new paradigm for disruption prediction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41" y="950477"/>
            <a:ext cx="8914492" cy="5555856"/>
          </a:xfrm>
        </p:spPr>
        <p:txBody>
          <a:bodyPr/>
          <a:lstStyle/>
          <a:p>
            <a:r>
              <a:rPr lang="en-US" dirty="0"/>
              <a:t>Multi-faceted, integrated approach to disruption prediction and </a:t>
            </a:r>
            <a:r>
              <a:rPr lang="en-US" dirty="0" smtClean="0"/>
              <a:t>avoidance that meets disruption </a:t>
            </a:r>
            <a:r>
              <a:rPr lang="en-US" dirty="0"/>
              <a:t>predictor requirement metrics</a:t>
            </a:r>
          </a:p>
          <a:p>
            <a:pPr lvl="1"/>
            <a:r>
              <a:rPr lang="en-US" dirty="0"/>
              <a:t>Physics-based approach </a:t>
            </a:r>
            <a:r>
              <a:rPr lang="en-US" dirty="0" smtClean="0"/>
              <a:t>yields key </a:t>
            </a:r>
            <a:r>
              <a:rPr lang="en-US" u="sng" dirty="0"/>
              <a:t>understanding</a:t>
            </a:r>
            <a:r>
              <a:rPr lang="en-US" dirty="0"/>
              <a:t> of evolution toward </a:t>
            </a:r>
            <a:r>
              <a:rPr lang="en-US" dirty="0" smtClean="0"/>
              <a:t>disruptions </a:t>
            </a:r>
            <a:r>
              <a:rPr lang="en-US" dirty="0"/>
              <a:t>needed for confident extrapolation of forecasting</a:t>
            </a:r>
          </a:p>
          <a:p>
            <a:pPr lvl="1"/>
            <a:r>
              <a:rPr lang="en-US" dirty="0"/>
              <a:t>Physics-based DECAF </a:t>
            </a:r>
            <a:r>
              <a:rPr lang="en-US" dirty="0" smtClean="0"/>
              <a:t>events </a:t>
            </a:r>
            <a:r>
              <a:rPr lang="en-US" dirty="0" smtClean="0"/>
              <a:t>can guide disruption avoidance </a:t>
            </a:r>
            <a:r>
              <a:rPr lang="en-US" dirty="0" smtClean="0"/>
              <a:t>by control   </a:t>
            </a:r>
            <a:endParaRPr lang="en-US" dirty="0"/>
          </a:p>
          <a:p>
            <a:pPr lvl="1"/>
            <a:r>
              <a:rPr lang="en-US" dirty="0"/>
              <a:t>Full multi-machine databases used (</a:t>
            </a:r>
            <a:r>
              <a:rPr lang="en-US" u="sng" dirty="0"/>
              <a:t>full</a:t>
            </a:r>
            <a:r>
              <a:rPr lang="en-US" dirty="0"/>
              <a:t> databases needed!)</a:t>
            </a:r>
          </a:p>
          <a:p>
            <a:pPr lvl="1"/>
            <a:r>
              <a:rPr lang="en-US" dirty="0"/>
              <a:t>Open to all methods of data analysis (physics, machine learning, etc.)</a:t>
            </a:r>
          </a:p>
          <a:p>
            <a:pPr>
              <a:spcBef>
                <a:spcPts val="2400"/>
              </a:spcBef>
            </a:pPr>
            <a:r>
              <a:rPr lang="en-US" dirty="0"/>
              <a:t>DECAF </a:t>
            </a:r>
            <a:r>
              <a:rPr lang="en-US" dirty="0" smtClean="0"/>
              <a:t>is now </a:t>
            </a:r>
            <a:r>
              <a:rPr lang="en-US" dirty="0"/>
              <a:t>producing early warning disruption forecasts</a:t>
            </a:r>
          </a:p>
          <a:p>
            <a:pPr lvl="1"/>
            <a:r>
              <a:rPr lang="en-US" dirty="0" smtClean="0"/>
              <a:t>On </a:t>
            </a:r>
            <a:r>
              <a:rPr lang="en-US" u="sng" dirty="0" smtClean="0">
                <a:solidFill>
                  <a:srgbClr val="6600FF"/>
                </a:solidFill>
              </a:rPr>
              <a:t>transport timescales</a:t>
            </a:r>
            <a:r>
              <a:rPr lang="en-US" dirty="0" smtClean="0"/>
              <a:t>: potential </a:t>
            </a:r>
            <a:r>
              <a:rPr lang="en-US" dirty="0"/>
              <a:t>disruption avoidance by profile control</a:t>
            </a:r>
          </a:p>
          <a:p>
            <a:pPr>
              <a:spcBef>
                <a:spcPts val="2400"/>
              </a:spcBef>
            </a:pPr>
            <a:r>
              <a:rPr lang="en-US" dirty="0"/>
              <a:t>Next steps</a:t>
            </a:r>
          </a:p>
          <a:p>
            <a:pPr lvl="1"/>
            <a:r>
              <a:rPr lang="en-US" dirty="0"/>
              <a:t>Expand number of DECAF events evaluated in large database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Continue / expand disruption prediction performance analysis (</a:t>
            </a:r>
            <a:r>
              <a:rPr lang="en-US" dirty="0" smtClean="0">
                <a:sym typeface="Wingdings" panose="05000000000000000000" pitchFamily="2" charset="2"/>
              </a:rPr>
              <a:t> ITER)</a:t>
            </a:r>
            <a:endParaRPr lang="en-US" dirty="0" smtClean="0"/>
          </a:p>
          <a:p>
            <a:pPr lvl="1"/>
            <a:r>
              <a:rPr lang="en-US" dirty="0" smtClean="0"/>
              <a:t>Implement DECAF disruption prediction models in real-time (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KSTAR)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57" y="6154111"/>
            <a:ext cx="7133684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sz="1600" b="1" kern="0" dirty="0" smtClean="0">
                <a:solidFill>
                  <a:srgbClr val="FF0000"/>
                </a:solidFill>
              </a:rPr>
              <a:t>We are hiring post-doctoral researchers! </a:t>
            </a:r>
            <a:r>
              <a:rPr lang="en-US" sz="16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1600" b="1" kern="0" dirty="0" smtClean="0">
                <a:solidFill>
                  <a:srgbClr val="FF0000"/>
                </a:solidFill>
              </a:rPr>
              <a:t>E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mail: sabbagh@pppl.gov</a:t>
            </a:r>
          </a:p>
        </p:txBody>
      </p:sp>
    </p:spTree>
    <p:extLst>
      <p:ext uri="{BB962C8B-B14F-4D97-AF65-F5344CB8AC3E}">
        <p14:creationId xmlns:p14="http://schemas.microsoft.com/office/powerpoint/2010/main" val="80703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7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3" y="3665267"/>
            <a:ext cx="4322065" cy="22176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>
          <a:xfrm>
            <a:off x="4285933" y="1654670"/>
            <a:ext cx="4485024" cy="208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Global MHD modes can also be “slow” and </a:t>
            </a:r>
            <a:r>
              <a:rPr lang="en-US" sz="2400" dirty="0">
                <a:solidFill>
                  <a:srgbClr val="FF0000"/>
                </a:solidFill>
              </a:rPr>
              <a:t>allow early warnings</a:t>
            </a:r>
            <a:r>
              <a:rPr lang="en-US" sz="2400" dirty="0"/>
              <a:t> for disruptions, potentially allowing avoidance</a:t>
            </a:r>
            <a:endParaRPr lang="en-US" sz="2400" baseline="-25000" dirty="0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017085" y="4267576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7878595" y="5207428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123856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962033" y="3732180"/>
            <a:ext cx="25784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DECAF rotating MHD warning level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866646" y="1809777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8877" y="804453"/>
            <a:ext cx="8450072" cy="732847"/>
            <a:chOff x="52306" y="5711130"/>
            <a:chExt cx="8450072" cy="732847"/>
          </a:xfrm>
        </p:grpSpPr>
        <p:grpSp>
          <p:nvGrpSpPr>
            <p:cNvPr id="3" name="Group 2"/>
            <p:cNvGrpSpPr/>
            <p:nvPr/>
          </p:nvGrpSpPr>
          <p:grpSpPr>
            <a:xfrm>
              <a:off x="1291308" y="5816640"/>
              <a:ext cx="7211070" cy="627337"/>
              <a:chOff x="1291308" y="5911890"/>
              <a:chExt cx="7211070" cy="627337"/>
            </a:xfrm>
          </p:grpSpPr>
          <p:sp>
            <p:nvSpPr>
              <p:cNvPr id="66" name="Chevron 65"/>
              <p:cNvSpPr/>
              <p:nvPr/>
            </p:nvSpPr>
            <p:spPr bwMode="auto">
              <a:xfrm>
                <a:off x="2174937" y="5921221"/>
                <a:ext cx="716402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08160" y="5911890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IPR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494664" y="5921220"/>
                <a:ext cx="491984" cy="329223"/>
              </a:xfrm>
              <a:prstGeom prst="rect">
                <a:avLst/>
              </a:prstGeom>
              <a:solidFill>
                <a:srgbClr val="FFFF99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90897" y="5916012"/>
                <a:ext cx="529307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DIS</a:t>
                </a:r>
              </a:p>
            </p:txBody>
          </p:sp>
          <p:sp>
            <p:nvSpPr>
              <p:cNvPr id="70" name="Chevron 69"/>
              <p:cNvSpPr/>
              <p:nvPr/>
            </p:nvSpPr>
            <p:spPr bwMode="auto">
              <a:xfrm>
                <a:off x="2860129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980165" y="591601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PRP</a:t>
                </a:r>
              </a:p>
            </p:txBody>
          </p:sp>
          <p:sp>
            <p:nvSpPr>
              <p:cNvPr id="72" name="Chevron 71"/>
              <p:cNvSpPr/>
              <p:nvPr/>
            </p:nvSpPr>
            <p:spPr bwMode="auto">
              <a:xfrm>
                <a:off x="3631460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751496" y="591601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VDE</a:t>
                </a:r>
              </a:p>
            </p:txBody>
          </p:sp>
          <p:sp>
            <p:nvSpPr>
              <p:cNvPr id="74" name="Chevron 73"/>
              <p:cNvSpPr/>
              <p:nvPr/>
            </p:nvSpPr>
            <p:spPr bwMode="auto">
              <a:xfrm>
                <a:off x="1425588" y="5921971"/>
                <a:ext cx="80665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11120" y="5912640"/>
                <a:ext cx="693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RWM</a:t>
                </a:r>
              </a:p>
            </p:txBody>
          </p:sp>
          <p:sp>
            <p:nvSpPr>
              <p:cNvPr id="76" name="Chevron 75"/>
              <p:cNvSpPr/>
              <p:nvPr/>
            </p:nvSpPr>
            <p:spPr bwMode="auto">
              <a:xfrm>
                <a:off x="7682970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768502" y="5916012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LOQ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91308" y="6217440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(0.629s)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40754" y="622157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(+.010s)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815067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(+.012s)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579162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(+.058s)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15284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(+.101s)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148537" y="623145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(+.101s)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657275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(+.107s)</a:t>
                </a:r>
              </a:p>
            </p:txBody>
          </p:sp>
          <p:sp>
            <p:nvSpPr>
              <p:cNvPr id="85" name="Chevron 84"/>
              <p:cNvSpPr/>
              <p:nvPr/>
            </p:nvSpPr>
            <p:spPr bwMode="auto">
              <a:xfrm>
                <a:off x="5039623" y="5939793"/>
                <a:ext cx="107450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125155" y="5917210"/>
                <a:ext cx="107524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MHD-n1</a:t>
                </a:r>
              </a:p>
            </p:txBody>
          </p:sp>
          <p:sp>
            <p:nvSpPr>
              <p:cNvPr id="87" name="Chevron 86"/>
              <p:cNvSpPr/>
              <p:nvPr/>
            </p:nvSpPr>
            <p:spPr bwMode="auto">
              <a:xfrm>
                <a:off x="6036404" y="5934637"/>
                <a:ext cx="99703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124508" y="5912054"/>
                <a:ext cx="908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LTM-n1</a:t>
                </a:r>
              </a:p>
            </p:txBody>
          </p:sp>
          <p:sp>
            <p:nvSpPr>
              <p:cNvPr id="89" name="Chevron 88"/>
              <p:cNvSpPr/>
              <p:nvPr/>
            </p:nvSpPr>
            <p:spPr bwMode="auto">
              <a:xfrm>
                <a:off x="6949602" y="5931101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035134" y="5921770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WPC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897304" y="623145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(+.106s)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042773" y="622858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(+.101s)</a:t>
                </a: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2306" y="5711130"/>
              <a:ext cx="1292418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u="sng" kern="0" dirty="0">
                  <a:solidFill>
                    <a:srgbClr val="FF0000"/>
                  </a:solidFill>
                </a:rPr>
                <a:t>DECAF event chain</a:t>
              </a: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93310" y="5615014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/>
              <a:t>Global MHD (RWM) can also be “slow”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04858" y="5891894"/>
            <a:ext cx="8712784" cy="765665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/>
              <a:t>Rotating MHD warning level </a:t>
            </a:r>
            <a:r>
              <a:rPr lang="en-US" sz="1600" u="sng" kern="0" dirty="0">
                <a:solidFill>
                  <a:srgbClr val="FF0000"/>
                </a:solidFill>
              </a:rPr>
              <a:t>decreases</a:t>
            </a:r>
            <a:r>
              <a:rPr lang="en-US" sz="1600" kern="0" dirty="0"/>
              <a:t> after 0.46s </a:t>
            </a:r>
            <a:r>
              <a:rPr lang="en-US" sz="1600" kern="0" dirty="0">
                <a:sym typeface="Wingdings" panose="05000000000000000000" pitchFamily="2" charset="2"/>
              </a:rPr>
              <a:t> </a:t>
            </a:r>
            <a:r>
              <a:rPr lang="en-US" sz="1600" kern="0" dirty="0">
                <a:solidFill>
                  <a:srgbClr val="FF0000"/>
                </a:solidFill>
                <a:sym typeface="Wingdings" panose="05000000000000000000" pitchFamily="2" charset="2"/>
              </a:rPr>
              <a:t>DANGEROUS</a:t>
            </a:r>
            <a:r>
              <a:rPr lang="en-US" sz="1600" kern="0" dirty="0">
                <a:sym typeface="Wingdings" panose="05000000000000000000" pitchFamily="2" charset="2"/>
              </a:rPr>
              <a:t> for RWM onset!</a:t>
            </a:r>
            <a:endParaRPr lang="en-US" sz="1600" kern="0" dirty="0"/>
          </a:p>
          <a:p>
            <a:pPr lvl="1">
              <a:spcBef>
                <a:spcPts val="300"/>
              </a:spcBef>
            </a:pPr>
            <a:r>
              <a:rPr lang="en-US" sz="1600" kern="0" dirty="0"/>
              <a:t>H – L back transition (</a:t>
            </a:r>
            <a:r>
              <a:rPr lang="en-US" sz="1600" kern="0" dirty="0">
                <a:solidFill>
                  <a:srgbClr val="FF0000"/>
                </a:solidFill>
              </a:rPr>
              <a:t>PRP</a:t>
            </a:r>
            <a:r>
              <a:rPr lang="en-US" sz="1600" kern="0" dirty="0"/>
              <a:t>) drags out time to disruption (&gt; 100 </a:t>
            </a:r>
            <a:r>
              <a:rPr lang="en-US" sz="1600" kern="0" dirty="0" err="1"/>
              <a:t>ms</a:t>
            </a:r>
            <a:r>
              <a:rPr lang="en-US" sz="1600" kern="0" dirty="0"/>
              <a:t> – </a:t>
            </a:r>
            <a:r>
              <a:rPr lang="en-US" sz="1600" u="sng" kern="0" dirty="0">
                <a:solidFill>
                  <a:srgbClr val="FF0000"/>
                </a:solidFill>
              </a:rPr>
              <a:t>transport timescale</a:t>
            </a:r>
            <a:r>
              <a:rPr lang="en-US" sz="1600" kern="0" dirty="0"/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916" y="1664115"/>
            <a:ext cx="4263508" cy="3619686"/>
            <a:chOff x="173802" y="844645"/>
            <a:chExt cx="4263508" cy="361968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60" name="Oval 59"/>
            <p:cNvSpPr/>
            <p:nvPr/>
          </p:nvSpPr>
          <p:spPr bwMode="auto">
            <a:xfrm>
              <a:off x="1399059" y="2106299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897429" y="3218898"/>
              <a:ext cx="142020" cy="142020"/>
              <a:chOff x="1916065" y="5326825"/>
              <a:chExt cx="138891" cy="138891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2" name="Straight Arrow Connector 61"/>
            <p:cNvCxnSpPr/>
            <p:nvPr/>
          </p:nvCxnSpPr>
          <p:spPr bwMode="auto">
            <a:xfrm>
              <a:off x="1570568" y="2378162"/>
              <a:ext cx="338810" cy="7432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955055" y="1933021"/>
            <a:ext cx="114677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>
                <a:solidFill>
                  <a:srgbClr val="FF0000"/>
                </a:solidFill>
              </a:rPr>
              <a:t>DECAF MHD events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7793361" y="1967494"/>
            <a:ext cx="0" cy="35169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377325" y="1500316"/>
            <a:ext cx="5416036" cy="467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855609" y="1902854"/>
            <a:ext cx="0" cy="18310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170837" y="1500316"/>
            <a:ext cx="4684772" cy="402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7881148" y="1902854"/>
            <a:ext cx="0" cy="1827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3898564" y="1496443"/>
            <a:ext cx="3982584" cy="4064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8013670" y="1823655"/>
            <a:ext cx="0" cy="18997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4601020" y="1496443"/>
            <a:ext cx="3418521" cy="32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8199827" y="1809777"/>
            <a:ext cx="0" cy="19093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95" idx="0"/>
          </p:cNvCxnSpPr>
          <p:nvPr/>
        </p:nvCxnSpPr>
        <p:spPr bwMode="auto">
          <a:xfrm>
            <a:off x="5494856" y="1496443"/>
            <a:ext cx="2702146" cy="3133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8232330" y="1823657"/>
            <a:ext cx="0" cy="2117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6240950" y="1496445"/>
            <a:ext cx="1997251" cy="32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endCxn id="95" idx="0"/>
          </p:cNvCxnSpPr>
          <p:nvPr/>
        </p:nvCxnSpPr>
        <p:spPr bwMode="auto">
          <a:xfrm>
            <a:off x="7063409" y="1523290"/>
            <a:ext cx="1133593" cy="286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8259894" y="1733905"/>
            <a:ext cx="5568" cy="1991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806613" y="1537300"/>
            <a:ext cx="453281" cy="1966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8273148" y="1733907"/>
            <a:ext cx="5568" cy="1991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8278716" y="1500316"/>
            <a:ext cx="248642" cy="2335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1" name="Group 120"/>
          <p:cNvGrpSpPr/>
          <p:nvPr/>
        </p:nvGrpSpPr>
        <p:grpSpPr>
          <a:xfrm>
            <a:off x="8486145" y="1963320"/>
            <a:ext cx="689075" cy="1407188"/>
            <a:chOff x="5141771" y="2279875"/>
            <a:chExt cx="689075" cy="1407188"/>
          </a:xfrm>
        </p:grpSpPr>
        <p:sp>
          <p:nvSpPr>
            <p:cNvPr id="122" name="TextBox 121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7" name="Rectangle 126"/>
          <p:cNvSpPr/>
          <p:nvPr/>
        </p:nvSpPr>
        <p:spPr bwMode="auto">
          <a:xfrm>
            <a:off x="5003147" y="4312921"/>
            <a:ext cx="2790213" cy="114808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00226" y="4305686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" y="29880"/>
            <a:ext cx="9004064" cy="685800"/>
          </a:xfrm>
        </p:spPr>
        <p:txBody>
          <a:bodyPr/>
          <a:lstStyle/>
          <a:p>
            <a:r>
              <a:rPr lang="en-US" dirty="0"/>
              <a:t>DECAF code </a:t>
            </a:r>
            <a:r>
              <a:rPr lang="en-US" dirty="0" smtClean="0"/>
              <a:t>based on </a:t>
            </a:r>
            <a:r>
              <a:rPr lang="en-US" dirty="0"/>
              <a:t>initial successful research/results is now advancing to a new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6" y="873776"/>
            <a:ext cx="8999581" cy="5375805"/>
          </a:xfrm>
        </p:spPr>
        <p:txBody>
          <a:bodyPr/>
          <a:lstStyle/>
          <a:p>
            <a:r>
              <a:rPr lang="en-US" dirty="0"/>
              <a:t>DECAF brief highlights of prior results</a:t>
            </a:r>
          </a:p>
          <a:p>
            <a:pPr lvl="1"/>
            <a:r>
              <a:rPr lang="en-US" dirty="0"/>
              <a:t>First automated event chain analysis (followed </a:t>
            </a:r>
            <a:r>
              <a:rPr lang="en-US" dirty="0" err="1"/>
              <a:t>deVries</a:t>
            </a:r>
            <a:r>
              <a:rPr lang="en-US" dirty="0"/>
              <a:t>’ manual work)</a:t>
            </a:r>
          </a:p>
          <a:p>
            <a:pPr lvl="1"/>
            <a:r>
              <a:rPr lang="en-US" dirty="0"/>
              <a:t>Excellent performance on smaller, targeted databases (NSTX)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Ex.</a:t>
            </a:r>
            <a:r>
              <a:rPr lang="en-US" dirty="0">
                <a:solidFill>
                  <a:srgbClr val="FF0000"/>
                </a:solidFill>
              </a:rPr>
              <a:t>: DIS, WPC, IPR, LOQ, RWM</a:t>
            </a:r>
            <a:r>
              <a:rPr lang="en-US" dirty="0"/>
              <a:t> events found 100%, </a:t>
            </a:r>
            <a:r>
              <a:rPr lang="en-US" dirty="0">
                <a:solidFill>
                  <a:srgbClr val="FF0000"/>
                </a:solidFill>
              </a:rPr>
              <a:t>VDE</a:t>
            </a:r>
            <a:r>
              <a:rPr lang="en-US" dirty="0"/>
              <a:t> event 91%</a:t>
            </a:r>
          </a:p>
          <a:p>
            <a:pPr lvl="2"/>
            <a:r>
              <a:rPr lang="en-US" dirty="0"/>
              <a:t>Computed events accurately represented </a:t>
            </a:r>
            <a:r>
              <a:rPr lang="en-US" dirty="0" smtClean="0"/>
              <a:t>experiment (~ 10 events)</a:t>
            </a:r>
            <a:endParaRPr lang="en-US" dirty="0"/>
          </a:p>
          <a:p>
            <a:pPr lvl="2"/>
            <a:r>
              <a:rPr lang="en-US" dirty="0"/>
              <a:t>Physics model forecasted global MHD disruptions with ~ 85% reliability</a:t>
            </a:r>
          </a:p>
          <a:p>
            <a:pPr lvl="1"/>
            <a:r>
              <a:rPr lang="en-US" dirty="0"/>
              <a:t>Disruption chains often repeated, e.g.:</a:t>
            </a:r>
          </a:p>
          <a:p>
            <a:pPr marL="287338" lvl="1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Recent progress</a:t>
            </a:r>
          </a:p>
          <a:p>
            <a:pPr lvl="1"/>
            <a:r>
              <a:rPr lang="en-US" dirty="0"/>
              <a:t>Density limit model based on radiating island power balance being tested</a:t>
            </a:r>
          </a:p>
          <a:p>
            <a:pPr lvl="1"/>
            <a:r>
              <a:rPr lang="en-US" dirty="0"/>
              <a:t>New MHD events in DECAF allow forecasting on transport timescales</a:t>
            </a:r>
          </a:p>
          <a:p>
            <a:pPr lvl="1"/>
            <a:r>
              <a:rPr lang="en-US" dirty="0"/>
              <a:t>Linear resistive MHD analysis as first step to theory-based forecasting 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of disruption chains from general databases</a:t>
            </a:r>
          </a:p>
          <a:p>
            <a:pPr lvl="1"/>
            <a:r>
              <a:rPr lang="en-US" dirty="0" smtClean="0"/>
              <a:t>Multi-machine database analysis and disruption prediction with small number of verified events</a:t>
            </a:r>
          </a:p>
          <a:p>
            <a:pPr lvl="1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85326" y="3103116"/>
            <a:ext cx="3748137" cy="342676"/>
            <a:chOff x="1422765" y="3237174"/>
            <a:chExt cx="3748137" cy="342676"/>
          </a:xfrm>
        </p:grpSpPr>
        <p:sp>
          <p:nvSpPr>
            <p:cNvPr id="16" name="Chevron 15"/>
            <p:cNvSpPr/>
            <p:nvPr/>
          </p:nvSpPr>
          <p:spPr bwMode="auto">
            <a:xfrm>
              <a:off x="1422765" y="3246505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08297" y="3237174"/>
              <a:ext cx="69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RWM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5362" y="3246504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595" y="3241296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  <p:sp>
          <p:nvSpPr>
            <p:cNvPr id="20" name="Chevron 19"/>
            <p:cNvSpPr/>
            <p:nvPr/>
          </p:nvSpPr>
          <p:spPr bwMode="auto">
            <a:xfrm>
              <a:off x="2215534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1066" y="3241296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VDE</a:t>
              </a:r>
            </a:p>
          </p:txBody>
        </p:sp>
        <p:sp>
          <p:nvSpPr>
            <p:cNvPr id="22" name="Chevron 21"/>
            <p:cNvSpPr/>
            <p:nvPr/>
          </p:nvSpPr>
          <p:spPr bwMode="auto">
            <a:xfrm>
              <a:off x="2986865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2397" y="3241296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WPC</a:t>
              </a:r>
            </a:p>
          </p:txBody>
        </p:sp>
        <p:sp>
          <p:nvSpPr>
            <p:cNvPr id="24" name="Chevron 23"/>
            <p:cNvSpPr/>
            <p:nvPr/>
          </p:nvSpPr>
          <p:spPr bwMode="auto">
            <a:xfrm>
              <a:off x="3762559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12099" y="3241296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IPR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6344" y="3449974"/>
            <a:ext cx="6433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 Bell,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Phys. Plasmas </a:t>
            </a:r>
            <a:r>
              <a:rPr lang="en-US" sz="1400" b="1" dirty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</p:spTree>
    <p:extLst>
      <p:ext uri="{BB962C8B-B14F-4D97-AF65-F5344CB8AC3E}">
        <p14:creationId xmlns:p14="http://schemas.microsoft.com/office/powerpoint/2010/main" val="159070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57" y="1175898"/>
            <a:ext cx="4428000" cy="2331514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674370" y="41275"/>
            <a:ext cx="7769363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kern="0" noProof="0" dirty="0" smtClean="0">
                <a:solidFill>
                  <a:srgbClr val="0033CC"/>
                </a:solidFill>
                <a:latin typeface="+mj-ea"/>
                <a:ea typeface="+mj-ea"/>
                <a:cs typeface="+mj-cs"/>
              </a:rPr>
              <a:t>DCON stability calculation shows high </a:t>
            </a:r>
            <a:r>
              <a:rPr lang="en-US" altLang="ko-KR" sz="2100" b="1" kern="0" noProof="0" dirty="0" err="1" smtClean="0">
                <a:solidFill>
                  <a:srgbClr val="0033CC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en-US" altLang="ko-KR" sz="2100" b="1" kern="0" baseline="-25000" noProof="0" dirty="0" err="1" smtClean="0">
                <a:solidFill>
                  <a:srgbClr val="0033CC"/>
                </a:solidFill>
                <a:latin typeface="+mj-ea"/>
                <a:ea typeface="+mj-ea"/>
                <a:cs typeface="+mj-cs"/>
              </a:rPr>
              <a:t>N</a:t>
            </a:r>
            <a:r>
              <a:rPr lang="en-US" altLang="ko-KR" sz="2100" b="1" kern="0" noProof="0" dirty="0" smtClean="0">
                <a:solidFill>
                  <a:srgbClr val="0033CC"/>
                </a:solidFill>
                <a:latin typeface="+mj-ea"/>
                <a:ea typeface="+mj-ea"/>
                <a:cs typeface="+mj-cs"/>
              </a:rPr>
              <a:t> equilibria are subject to n = 1 ideal instability  </a:t>
            </a:r>
            <a:endParaRPr kumimoji="0" lang="ko-KR" altLang="en-US" sz="2100" u="none" strike="noStrike" kern="0" cap="none" spc="0" normalizeH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1498" y="4051748"/>
            <a:ext cx="8737159" cy="220887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900" kern="0" dirty="0" smtClean="0">
                <a:solidFill>
                  <a:srgbClr val="0033CC"/>
                </a:solidFill>
                <a:ea typeface="굴림" pitchFamily="50" charset="-127"/>
              </a:rPr>
              <a:t>Equilibria </a:t>
            </a:r>
            <a:r>
              <a:rPr lang="en-US" altLang="ko-KR" sz="1900" kern="0" dirty="0">
                <a:solidFill>
                  <a:srgbClr val="0033CC"/>
                </a:solidFill>
                <a:ea typeface="굴림" pitchFamily="50" charset="-127"/>
              </a:rPr>
              <a:t>at lower </a:t>
            </a:r>
            <a:r>
              <a:rPr lang="en-US" altLang="ko-KR" sz="1900" kern="0" dirty="0" err="1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>
                <a:solidFill>
                  <a:srgbClr val="0033CC"/>
                </a:solidFill>
                <a:ea typeface="굴림" pitchFamily="50" charset="-127"/>
              </a:rPr>
              <a:t>N</a:t>
            </a:r>
            <a:r>
              <a:rPr lang="en-US" altLang="ko-KR" sz="1900" kern="0" dirty="0">
                <a:solidFill>
                  <a:srgbClr val="0033CC"/>
                </a:solidFill>
                <a:ea typeface="굴림" pitchFamily="50" charset="-127"/>
              </a:rPr>
              <a:t> ~</a:t>
            </a:r>
            <a:r>
              <a:rPr lang="en-US" altLang="ko-KR" sz="1900" kern="0" dirty="0" smtClean="0">
                <a:solidFill>
                  <a:srgbClr val="0033CC"/>
                </a:solidFill>
                <a:ea typeface="굴림" pitchFamily="50" charset="-127"/>
              </a:rPr>
              <a:t> 2 is consistently stable </a:t>
            </a:r>
            <a:r>
              <a:rPr lang="en-US" altLang="ko-KR" sz="1900" kern="0" dirty="0">
                <a:solidFill>
                  <a:srgbClr val="0033CC"/>
                </a:solidFill>
                <a:ea typeface="굴림" pitchFamily="50" charset="-127"/>
              </a:rPr>
              <a:t>to n = 1 ideal modes in DCON</a:t>
            </a:r>
            <a:endParaRPr lang="en-US" altLang="ko-KR" sz="1900" kern="0" baseline="-25000" dirty="0">
              <a:solidFill>
                <a:srgbClr val="0033CC"/>
              </a:solidFill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Unlike the lower </a:t>
            </a:r>
            <a:r>
              <a:rPr lang="en-US" altLang="ko-KR" sz="1900" kern="0" dirty="0" err="1" smtClean="0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 case, DCON calculates unstable n = 1 mode with no-wall (</a:t>
            </a:r>
            <a:r>
              <a:rPr lang="en-US" altLang="ko-KR" sz="1900" kern="0" dirty="0" err="1" smtClean="0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 &gt; </a:t>
            </a:r>
            <a:r>
              <a:rPr lang="en-US" altLang="ko-KR" sz="1900" kern="0" dirty="0" err="1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>
                <a:solidFill>
                  <a:srgbClr val="0033CC"/>
                </a:solidFill>
                <a:ea typeface="굴림" pitchFamily="50" charset="-127"/>
              </a:rPr>
              <a:t>N</a:t>
            </a:r>
            <a:r>
              <a:rPr lang="en-US" altLang="ko-KR" sz="1900" kern="0" baseline="-25000" dirty="0">
                <a:solidFill>
                  <a:srgbClr val="0033CC"/>
                </a:solidFill>
                <a:ea typeface="굴림" pitchFamily="50" charset="-127"/>
              </a:rPr>
              <a:t> </a:t>
            </a:r>
            <a:r>
              <a:rPr lang="en-US" altLang="ko-KR" sz="1900" kern="0" baseline="3000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no-wall</a:t>
            </a: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) at the achieved high </a:t>
            </a:r>
            <a:r>
              <a:rPr lang="en-US" altLang="ko-KR" sz="1900" kern="0" dirty="0" err="1" smtClean="0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 &gt; 3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The small deviations in the reconstructed profiles in the high </a:t>
            </a:r>
            <a:r>
              <a:rPr lang="en-US" altLang="ko-KR" sz="1900" kern="0" dirty="0" err="1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>
                <a:solidFill>
                  <a:srgbClr val="0033CC"/>
                </a:solidFill>
                <a:ea typeface="굴림" pitchFamily="50" charset="-127"/>
              </a:rPr>
              <a:t>N</a:t>
            </a:r>
            <a:r>
              <a:rPr lang="en-US" altLang="ko-KR" sz="1900" kern="0" dirty="0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 phase is responsible for reduced equilibrium convergence and the scatter in </a:t>
            </a:r>
            <a:r>
              <a:rPr lang="en-US" altLang="ko-KR" sz="1900" kern="0" dirty="0" err="1" smtClean="0">
                <a:solidFill>
                  <a:srgbClr val="0033CC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900" kern="0" dirty="0" err="1" smtClean="0">
                <a:solidFill>
                  <a:srgbClr val="0033CC"/>
                </a:solidFill>
                <a:latin typeface="+mj-lt"/>
                <a:ea typeface="굴림" pitchFamily="50" charset="-127"/>
              </a:rPr>
              <a:t>W</a:t>
            </a:r>
            <a:endParaRPr lang="en-US" altLang="ko-KR" sz="1900" kern="0" dirty="0" smtClean="0">
              <a:solidFill>
                <a:srgbClr val="0033CC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ea typeface="굴림" pitchFamily="50" charset="-127"/>
              </a:rPr>
              <a:t> </a:t>
            </a:r>
            <a:endParaRPr lang="en-US" altLang="ko-KR" sz="1700" kern="0" dirty="0">
              <a:solidFill>
                <a:srgbClr val="005288"/>
              </a:solidFill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endParaRPr lang="en-US" altLang="ko-KR" sz="1900" kern="0" baseline="-25000" dirty="0">
              <a:solidFill>
                <a:srgbClr val="0033CC"/>
              </a:solidFill>
              <a:ea typeface="굴림" pitchFamily="50" charset="-127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471718" y="3552860"/>
            <a:ext cx="463652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500" u="sng" dirty="0" smtClean="0">
                <a:ea typeface="굴림" charset="-127"/>
              </a:rPr>
              <a:t>DCON computed ideal MHD n = 1 </a:t>
            </a:r>
            <a:r>
              <a:rPr lang="en-US" altLang="ko-KR" sz="1500" u="sng" dirty="0" err="1" smtClean="0">
                <a:latin typeface="Symbol" panose="05050102010706020507" pitchFamily="18" charset="2"/>
                <a:ea typeface="굴림" charset="-127"/>
              </a:rPr>
              <a:t>d</a:t>
            </a:r>
            <a:r>
              <a:rPr lang="en-US" altLang="ko-KR" sz="1500" u="sng" dirty="0" err="1" smtClean="0">
                <a:ea typeface="굴림" charset="-127"/>
              </a:rPr>
              <a:t>W</a:t>
            </a:r>
            <a:r>
              <a:rPr lang="en-US" altLang="ko-KR" sz="1500" u="sng" dirty="0" smtClean="0">
                <a:ea typeface="굴림" charset="-127"/>
              </a:rPr>
              <a:t> with no-wall</a:t>
            </a:r>
            <a:endParaRPr lang="ko-KR" altLang="en-US" sz="1500" u="sng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901" y="1427906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u="sng" dirty="0" smtClean="0"/>
              <a:t>DCON </a:t>
            </a:r>
            <a:r>
              <a:rPr lang="en-US" altLang="ko-KR" sz="140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400" u="sng" dirty="0" err="1" smtClean="0"/>
              <a:t>W</a:t>
            </a:r>
            <a:endParaRPr lang="ko-KR" altLang="en-US" sz="1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92370" y="1052633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796707" y="1278429"/>
            <a:ext cx="0" cy="17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448977" y="1278429"/>
            <a:ext cx="0" cy="17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789819" y="2847992"/>
            <a:ext cx="165915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51468" y="2508892"/>
            <a:ext cx="788385" cy="282573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600" dirty="0" smtClean="0">
                <a:solidFill>
                  <a:schemeClr val="tx1"/>
                </a:solidFill>
              </a:rPr>
              <a:t> &gt; 3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5539" y="6106826"/>
            <a:ext cx="3852276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072505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" y="1168171"/>
            <a:ext cx="4428000" cy="23556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67038" y="1034225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16325</a:t>
            </a:r>
            <a:endParaRPr lang="ko-KR" alt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3304888" y="1427906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u="sng" dirty="0" smtClean="0"/>
              <a:t>DCON </a:t>
            </a:r>
            <a:r>
              <a:rPr lang="en-US" altLang="ko-KR" sz="140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400" u="sng" dirty="0" err="1" smtClean="0"/>
              <a:t>W</a:t>
            </a:r>
            <a:endParaRPr lang="ko-KR" altLang="en-US" sz="14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2112703" y="1630168"/>
            <a:ext cx="788385" cy="282573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600" dirty="0" smtClean="0">
                <a:solidFill>
                  <a:schemeClr val="tx1"/>
                </a:solidFill>
              </a:rPr>
              <a:t> ~ 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228" y="6141732"/>
            <a:ext cx="2398691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CP11.00100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: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Y.S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Park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2400" y="6137416"/>
            <a:ext cx="2263976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CP11.00099: Y. Jiang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9671"/>
            <a:ext cx="4802399" cy="2418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3471250"/>
            <a:ext cx="4802400" cy="2516376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55394" y="895152"/>
            <a:ext cx="3727524" cy="549602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Unlike higher </a:t>
            </a:r>
            <a:r>
              <a:rPr lang="en-US" altLang="ko-KR" sz="2000" kern="0" dirty="0" err="1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000" kern="0" baseline="-25000" dirty="0" err="1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 plasma, equilibria is mostly stable to n = 1 ideal modes in DCON</a:t>
            </a: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>
                <a:solidFill>
                  <a:schemeClr val="tx1"/>
                </a:solidFill>
                <a:ea typeface="굴림" pitchFamily="50" charset="-127"/>
              </a:rPr>
              <a:t>Note generally smooth evolution of stability criterion – reached with improved kinetic equilibria</a:t>
            </a:r>
            <a:endParaRPr lang="en-US" altLang="ko-KR" sz="2000" kern="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The </a:t>
            </a:r>
            <a:r>
              <a:rPr lang="en-US" altLang="ko-KR" sz="2000" i="1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-profile at higher B</a:t>
            </a:r>
            <a:r>
              <a:rPr lang="en-US" altLang="ko-KR" sz="2000" kern="0" baseline="-25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 evolves higher </a:t>
            </a:r>
            <a:r>
              <a:rPr lang="en-US" altLang="ko-KR" sz="2000" i="1" kern="0" dirty="0" err="1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000" kern="0" baseline="-25000" dirty="0" err="1">
                <a:solidFill>
                  <a:srgbClr val="0000FF"/>
                </a:solidFill>
                <a:latin typeface="+mj-lt"/>
                <a:ea typeface="굴림" pitchFamily="50" charset="-127"/>
              </a:rPr>
              <a:t>min</a:t>
            </a: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 above 1</a:t>
            </a:r>
            <a:endParaRPr lang="en-US" altLang="ko-KR" sz="2000" kern="0" baseline="-2500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err="1">
                <a:solidFill>
                  <a:schemeClr val="tx1"/>
                </a:solidFill>
                <a:ea typeface="굴림" pitchFamily="50" charset="-127"/>
              </a:rPr>
              <a:t>Sawteeth</a:t>
            </a:r>
            <a:r>
              <a:rPr lang="en-US" altLang="ko-KR" sz="1800" kern="0" dirty="0">
                <a:solidFill>
                  <a:schemeClr val="tx1"/>
                </a:solidFill>
                <a:ea typeface="굴림" pitchFamily="50" charset="-127"/>
              </a:rPr>
              <a:t> disappear</a:t>
            </a: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Reconstructed lower q shear at higher values of q does not lead to n = 1 instability in DCON</a:t>
            </a:r>
            <a:endParaRPr lang="en-US" altLang="ko-KR" sz="2000" kern="0" dirty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887" y="1313075"/>
            <a:ext cx="1809265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50" u="sng" dirty="0"/>
              <a:t>Hig</a:t>
            </a:r>
            <a:r>
              <a:rPr lang="en-US" altLang="ko-KR" sz="1450" u="sng" dirty="0">
                <a:latin typeface="+mn-lt"/>
              </a:rPr>
              <a:t>h </a:t>
            </a:r>
            <a:r>
              <a:rPr lang="en-US" altLang="ko-KR" sz="1450" i="1" u="sng" dirty="0">
                <a:latin typeface="+mn-lt"/>
              </a:rPr>
              <a:t>q</a:t>
            </a:r>
            <a:r>
              <a:rPr lang="en-US" altLang="ko-KR" sz="1450" u="sng" baseline="-25000" dirty="0">
                <a:latin typeface="+mn-lt"/>
              </a:rPr>
              <a:t>95</a:t>
            </a:r>
            <a:r>
              <a:rPr lang="en-US" altLang="ko-KR" sz="1450" u="sng" dirty="0">
                <a:latin typeface="+mn-lt"/>
              </a:rPr>
              <a:t> </a:t>
            </a:r>
            <a:r>
              <a:rPr lang="en-US" altLang="ko-KR" sz="1450" u="sng" dirty="0"/>
              <a:t>equilibria</a:t>
            </a:r>
          </a:p>
          <a:p>
            <a:pPr algn="r"/>
            <a:r>
              <a:rPr lang="en-US" altLang="ko-KR" sz="1450" u="sng" dirty="0"/>
              <a:t>DCON</a:t>
            </a:r>
            <a:endParaRPr lang="ko-KR" altLang="en-US" sz="145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61547" y="994924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KSTAR 16325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0029" y="4851268"/>
            <a:ext cx="16642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/>
              <a:t>Hig</a:t>
            </a:r>
            <a:r>
              <a:rPr lang="en-US" altLang="ko-KR" sz="1450" u="sng" dirty="0">
                <a:latin typeface="+mn-lt"/>
              </a:rPr>
              <a:t>h </a:t>
            </a:r>
            <a:r>
              <a:rPr lang="en-US" altLang="ko-KR" sz="1450" i="1" u="sng" dirty="0">
                <a:latin typeface="+mn-lt"/>
              </a:rPr>
              <a:t>q</a:t>
            </a:r>
            <a:r>
              <a:rPr lang="en-US" altLang="ko-KR" sz="1450" u="sng" baseline="-25000" dirty="0">
                <a:latin typeface="+mn-lt"/>
              </a:rPr>
              <a:t>95</a:t>
            </a:r>
            <a:r>
              <a:rPr lang="en-US" altLang="ko-KR" sz="1450" u="sng" dirty="0">
                <a:latin typeface="+mn-lt"/>
              </a:rPr>
              <a:t> </a:t>
            </a:r>
            <a:r>
              <a:rPr lang="en-US" altLang="ko-KR" sz="1450" u="sng" dirty="0"/>
              <a:t>equilibria</a:t>
            </a:r>
          </a:p>
          <a:p>
            <a:pPr algn="r"/>
            <a:r>
              <a:rPr lang="en-US" altLang="ko-KR" sz="1450" i="1" u="sng" dirty="0" err="1"/>
              <a:t>q</a:t>
            </a:r>
            <a:r>
              <a:rPr lang="en-US" altLang="ko-KR" sz="1450" u="sng" baseline="-25000" dirty="0" err="1"/>
              <a:t>min</a:t>
            </a:r>
            <a:r>
              <a:rPr lang="en-US" altLang="ko-KR" sz="1450" u="sng" dirty="0"/>
              <a:t> (w/ MSE)</a:t>
            </a:r>
            <a:endParaRPr lang="ko-KR" altLang="en-US" sz="145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11" y="29880"/>
            <a:ext cx="8548732" cy="685800"/>
          </a:xfrm>
        </p:spPr>
        <p:txBody>
          <a:bodyPr/>
          <a:lstStyle/>
          <a:p>
            <a:r>
              <a:rPr lang="en-US" dirty="0"/>
              <a:t>Higher q</a:t>
            </a:r>
            <a:r>
              <a:rPr lang="en-US" baseline="-25000" dirty="0"/>
              <a:t>95</a:t>
            </a:r>
            <a:r>
              <a:rPr lang="en-US" dirty="0"/>
              <a:t> </a:t>
            </a:r>
            <a:r>
              <a:rPr lang="en-US" dirty="0" smtClean="0"/>
              <a:t>plasma has </a:t>
            </a:r>
            <a:r>
              <a:rPr lang="en-US" dirty="0"/>
              <a:t>greater ideal n = 1 no-wall stability </a:t>
            </a:r>
            <a:r>
              <a:rPr lang="en-US" dirty="0" smtClean="0"/>
              <a:t>computed in DCON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145" y="1925564"/>
            <a:ext cx="415498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5400" i="0" kern="0" dirty="0">
                <a:solidFill>
                  <a:srgbClr val="FF0000"/>
                </a:solidFill>
              </a:rPr>
              <a:t>}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222518" y="2454604"/>
            <a:ext cx="620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49" descr="kstar_soft_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6228" y="6141732"/>
            <a:ext cx="2398691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CP11.00100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: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Y.S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Park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52400" y="6137416"/>
            <a:ext cx="2263976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CP11.00099: Y. Jiang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0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603" t="5940" r="1231" b="14717"/>
          <a:stretch/>
        </p:blipFill>
        <p:spPr>
          <a:xfrm>
            <a:off x="6468983" y="3894102"/>
            <a:ext cx="2292632" cy="214788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40779" t="6105" r="35056" b="15191"/>
          <a:stretch/>
        </p:blipFill>
        <p:spPr>
          <a:xfrm>
            <a:off x="3678834" y="3882880"/>
            <a:ext cx="2192877" cy="21305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l="7049" t="6431" r="68683" b="14554"/>
          <a:stretch/>
        </p:blipFill>
        <p:spPr>
          <a:xfrm>
            <a:off x="739046" y="3881646"/>
            <a:ext cx="2237816" cy="2152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1131" y="391714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t=1.482s</a:t>
            </a:r>
            <a:endParaRPr lang="en-GB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1131" y="3917684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8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t=3.484s</a:t>
            </a:r>
            <a:endParaRPr lang="en-GB" sz="2000" dirty="0">
              <a:solidFill>
                <a:srgbClr val="0038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1131" y="391714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t=4.084s</a:t>
            </a:r>
            <a:endParaRPr lang="en-GB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C:\Users\Jae Heon Ahn\Desktop\Ecriture\Conference\2017\APS DPP 2017\Raw Figures\Spectrogram_162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38" y="808644"/>
            <a:ext cx="378144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broad non-inductive current fraction profile leads to </a:t>
                </a:r>
                <a:r>
                  <a:rPr lang="en-US" dirty="0">
                    <a:solidFill>
                      <a:srgbClr val="FF0000"/>
                    </a:solidFill>
                  </a:rPr>
                  <a:t>low shear at low q </a:t>
                </a:r>
                <a:r>
                  <a:rPr lang="en-US" dirty="0"/>
                  <a:t>in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err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plasma 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746" t="-27679" r="-1966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6235138" y="1186645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99138" y="1186645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387138" y="1186644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318625" y="914852"/>
            <a:ext cx="4128635" cy="2752423"/>
            <a:chOff x="180001" y="2592000"/>
            <a:chExt cx="5759998" cy="383999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92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96000"/>
              <a:ext cx="1800000" cy="98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346508" y="956036"/>
            <a:ext cx="575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n-US" sz="160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</a:t>
            </a:r>
            <a:endParaRPr lang="en-GB" sz="16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35779" y="895602"/>
            <a:ext cx="627800" cy="3114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9454" y="837723"/>
            <a:ext cx="297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Current profile components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1852" y="1291276"/>
            <a:ext cx="133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TRANSP</a:t>
            </a:r>
          </a:p>
          <a:p>
            <a:r>
              <a:rPr lang="en-US" sz="1800" dirty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(67% non-inductive)</a:t>
            </a:r>
            <a:endParaRPr lang="en-GB" sz="18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04697" y="1998675"/>
            <a:ext cx="90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16295 t=1.75s</a:t>
            </a:r>
            <a:endParaRPr lang="en-GB" sz="1600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57745" y="1181651"/>
            <a:ext cx="1542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spectrogram</a:t>
            </a:r>
            <a:endParaRPr lang="en-GB" sz="18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910" y="60435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/>
              <a:t>0.0    0.2    0.4    0.6    0.8    1.0</a:t>
            </a:r>
          </a:p>
          <a:p>
            <a:pPr algn="ctr"/>
            <a:r>
              <a:rPr lang="en-US" altLang="en-US" sz="1600" b="1" dirty="0" err="1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35779" y="36626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060354" y="3657650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46254" y="3656050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3560" y="60419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/>
              <a:t>0.0    0.2    0.4    0.6    0.8    1.0</a:t>
            </a:r>
          </a:p>
          <a:p>
            <a:pPr algn="ctr"/>
            <a:r>
              <a:rPr lang="en-US" altLang="en-US" sz="1600" b="1" dirty="0" err="1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51699" y="6047321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/>
              <a:t>0.0    0.2    0.4    0.6    0.8    1.0</a:t>
            </a:r>
          </a:p>
          <a:p>
            <a:pPr algn="ctr"/>
            <a:r>
              <a:rPr lang="en-US" altLang="en-US" sz="1600" b="1" dirty="0" err="1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424500" y="3734581"/>
            <a:ext cx="323591" cy="2449654"/>
            <a:chOff x="424500" y="3734581"/>
            <a:chExt cx="323591" cy="2449654"/>
          </a:xfrm>
        </p:grpSpPr>
        <p:sp>
          <p:nvSpPr>
            <p:cNvPr id="43" name="Rectangle 42"/>
            <p:cNvSpPr/>
            <p:nvPr/>
          </p:nvSpPr>
          <p:spPr>
            <a:xfrm>
              <a:off x="424500" y="37345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8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2525" y="42719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6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0925" y="4799756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4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9325" y="5317906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7725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511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19779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8050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261932" y="3701146"/>
            <a:ext cx="6237170" cy="3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2855683" y="3500259"/>
            <a:ext cx="5133285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Kinetic + MSE reconstructed q profile evolution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870" y="4504365"/>
            <a:ext cx="172173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Evolves to low shear at low q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7387138" y="5132536"/>
            <a:ext cx="150046" cy="39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351699" y="1396509"/>
            <a:ext cx="139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Weak n = 2 mode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720854" y="1635471"/>
            <a:ext cx="201114" cy="25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329106" y="2556106"/>
            <a:ext cx="676064" cy="3093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82758" y="3758254"/>
            <a:ext cx="440615" cy="2341889"/>
            <a:chOff x="3282758" y="3758254"/>
            <a:chExt cx="440615" cy="2341889"/>
          </a:xfrm>
        </p:grpSpPr>
        <p:grpSp>
          <p:nvGrpSpPr>
            <p:cNvPr id="8" name="Group 7"/>
            <p:cNvGrpSpPr/>
            <p:nvPr/>
          </p:nvGrpSpPr>
          <p:grpSpPr>
            <a:xfrm>
              <a:off x="3282758" y="3758254"/>
              <a:ext cx="440615" cy="2341889"/>
              <a:chOff x="535275" y="3910047"/>
              <a:chExt cx="440615" cy="234188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35275" y="3910047"/>
                <a:ext cx="4406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10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3365" y="4706223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6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3325" y="5126419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4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3325" y="5540365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2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2910" y="5913382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0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3340848" y="4151224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8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994008" y="3730958"/>
            <a:ext cx="49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/>
              <a:t>12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10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8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6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4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2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016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828" t="5687" r="1065" b="14437"/>
          <a:stretch/>
        </p:blipFill>
        <p:spPr>
          <a:xfrm>
            <a:off x="6526040" y="3914689"/>
            <a:ext cx="2259515" cy="217236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rcRect l="41245" t="6092" r="34559" b="14236"/>
          <a:stretch/>
        </p:blipFill>
        <p:spPr>
          <a:xfrm>
            <a:off x="3579970" y="3938880"/>
            <a:ext cx="2250329" cy="213927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/>
          <a:srcRect l="7504" t="5797" r="68575" b="14951"/>
          <a:stretch/>
        </p:blipFill>
        <p:spPr>
          <a:xfrm>
            <a:off x="651390" y="3928526"/>
            <a:ext cx="2303667" cy="212008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31006" y="908790"/>
            <a:ext cx="4138863" cy="2759242"/>
            <a:chOff x="180001" y="2520000"/>
            <a:chExt cx="5759998" cy="3839999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20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24000"/>
              <a:ext cx="1800000" cy="98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/>
          <p:cNvSpPr/>
          <p:nvPr/>
        </p:nvSpPr>
        <p:spPr>
          <a:xfrm>
            <a:off x="2989330" y="1918064"/>
            <a:ext cx="998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 t=2.05s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03744" y="895151"/>
            <a:ext cx="3885114" cy="2686006"/>
            <a:chOff x="5084494" y="933651"/>
            <a:chExt cx="3885114" cy="268600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5"/>
            <a:stretch/>
          </p:blipFill>
          <p:spPr bwMode="auto">
            <a:xfrm>
              <a:off x="5084494" y="933651"/>
              <a:ext cx="3885114" cy="268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5984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650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874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42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3898720" y="395708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t=4.979s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8720" y="3957088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t=10.491s</a:t>
            </a:r>
            <a:endParaRPr lang="en-GB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Kinetic EFIT reconstructed again shows evolution to </a:t>
            </a:r>
            <a:r>
              <a:rPr lang="en-US" sz="2800" dirty="0">
                <a:solidFill>
                  <a:srgbClr val="FF0000"/>
                </a:solidFill>
              </a:rPr>
              <a:t>low-sheared q-profiles </a:t>
            </a:r>
            <a:r>
              <a:rPr lang="en-US" sz="2800" dirty="0"/>
              <a:t>but </a:t>
            </a:r>
            <a:r>
              <a:rPr lang="en-US" sz="2800" dirty="0">
                <a:solidFill>
                  <a:srgbClr val="FF0000"/>
                </a:solidFill>
              </a:rPr>
              <a:t>now at high q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39720" y="5346463"/>
            <a:ext cx="0" cy="25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5720" y="4986463"/>
                <a:ext cx="1021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sub>
                      </m:sSub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0" y="4986463"/>
                <a:ext cx="102137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9798" y="402606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t=1.906s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910" y="60435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/>
              <a:t>0.0    0.2    0.4    0.6    0.8    1.0</a:t>
            </a:r>
          </a:p>
          <a:p>
            <a:pPr algn="ctr"/>
            <a:r>
              <a:rPr lang="en-US" altLang="en-US" sz="1600" b="1" dirty="0" err="1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33560" y="60419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/>
              <a:t>0.0    0.2    0.4    0.6    0.8    1.0</a:t>
            </a:r>
          </a:p>
          <a:p>
            <a:pPr algn="ctr"/>
            <a:r>
              <a:rPr lang="en-US" altLang="en-US" sz="1600" b="1" dirty="0" err="1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70949" y="6047321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/>
              <a:t>0.0    0.2    0.4    0.6    0.8    1.0</a:t>
            </a:r>
          </a:p>
          <a:p>
            <a:pPr algn="ctr"/>
            <a:r>
              <a:rPr lang="en-US" altLang="en-US" sz="1600" b="1" dirty="0" err="1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0858" y="3750713"/>
            <a:ext cx="160983" cy="23709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031" y="3781106"/>
            <a:ext cx="432185" cy="2403129"/>
            <a:chOff x="248531" y="3781106"/>
            <a:chExt cx="432185" cy="2403129"/>
          </a:xfrm>
        </p:grpSpPr>
        <p:sp>
          <p:nvSpPr>
            <p:cNvPr id="34" name="Rectangle 33"/>
            <p:cNvSpPr/>
            <p:nvPr/>
          </p:nvSpPr>
          <p:spPr>
            <a:xfrm>
              <a:off x="248531" y="4265341"/>
              <a:ext cx="4229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8531" y="4802195"/>
              <a:ext cx="43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9712" y="531712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0350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5568" y="3781106"/>
              <a:ext cx="415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4582" y="3802922"/>
            <a:ext cx="455449" cy="2417963"/>
            <a:chOff x="6154582" y="3802922"/>
            <a:chExt cx="455449" cy="2417963"/>
          </a:xfrm>
        </p:grpSpPr>
        <p:sp>
          <p:nvSpPr>
            <p:cNvPr id="43" name="Rectangle 42"/>
            <p:cNvSpPr/>
            <p:nvPr/>
          </p:nvSpPr>
          <p:spPr>
            <a:xfrm>
              <a:off x="6250575" y="5170972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50575" y="588233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54582" y="4491897"/>
              <a:ext cx="448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61897" y="3802922"/>
              <a:ext cx="448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1164654" y="37011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35779" y="36626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62345" y="368976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039605" y="3698688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261932" y="3701146"/>
            <a:ext cx="6237170" cy="3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2855683" y="3500259"/>
            <a:ext cx="5133285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Kinetic + MSE reconstructed q profile evolution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8008" y="907911"/>
            <a:ext cx="575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n-US" sz="160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</a:t>
            </a:r>
            <a:endParaRPr lang="en-GB" sz="16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039529" y="895602"/>
            <a:ext cx="627800" cy="3114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9454" y="837723"/>
            <a:ext cx="297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Current profile components</a:t>
            </a:r>
            <a:endParaRPr lang="en-GB" sz="1800" dirty="0"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38477" y="1204651"/>
            <a:ext cx="133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TRANSP</a:t>
            </a:r>
          </a:p>
          <a:p>
            <a:r>
              <a:rPr lang="en-US" sz="1800" dirty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(71% non-inductive)</a:t>
            </a:r>
            <a:endParaRPr lang="en-GB" sz="18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01626" y="930428"/>
            <a:ext cx="154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spectrogram</a:t>
            </a:r>
            <a:endParaRPr lang="en-GB" sz="16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3891" y="4413983"/>
            <a:ext cx="20773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00B050"/>
                </a:solidFill>
              </a:rPr>
              <a:t>Low shear forms again, but at </a:t>
            </a:r>
            <a:r>
              <a:rPr lang="en-US" sz="1600" b="1" i="0" u="sng" kern="0" dirty="0">
                <a:solidFill>
                  <a:srgbClr val="00B050"/>
                </a:solidFill>
              </a:rPr>
              <a:t>high</a:t>
            </a:r>
            <a:r>
              <a:rPr lang="en-US" sz="1600" b="1" i="0" kern="0" dirty="0">
                <a:solidFill>
                  <a:srgbClr val="00B050"/>
                </a:solidFill>
              </a:rPr>
              <a:t> q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054218" y="4997672"/>
            <a:ext cx="150046" cy="39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0761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62029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30300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197144" y="3792641"/>
            <a:ext cx="432185" cy="2403129"/>
            <a:chOff x="248531" y="3781106"/>
            <a:chExt cx="432185" cy="2403129"/>
          </a:xfrm>
        </p:grpSpPr>
        <p:sp>
          <p:nvSpPr>
            <p:cNvPr id="88" name="Rectangle 87"/>
            <p:cNvSpPr/>
            <p:nvPr/>
          </p:nvSpPr>
          <p:spPr>
            <a:xfrm>
              <a:off x="248531" y="4265341"/>
              <a:ext cx="4229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8531" y="4802195"/>
              <a:ext cx="43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712" y="531712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0350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5568" y="3781106"/>
              <a:ext cx="415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645044" y="2174073"/>
            <a:ext cx="2163266" cy="3189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US" altLang="ko-KR" sz="1600" dirty="0"/>
              <a:t>Tearing modes absent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8278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D0390E7-07C9-4E44-AC91-43A15FBB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" t="49807" b="-1"/>
          <a:stretch/>
        </p:blipFill>
        <p:spPr>
          <a:xfrm>
            <a:off x="381612" y="4073206"/>
            <a:ext cx="4807989" cy="23841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8D88A73-23CF-4ED7-9A4E-F6D23BFE6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0" b="5303"/>
          <a:stretch/>
        </p:blipFill>
        <p:spPr>
          <a:xfrm>
            <a:off x="315545" y="1113361"/>
            <a:ext cx="4616670" cy="2959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DECAF MHD events </a:t>
            </a:r>
            <a:r>
              <a:rPr lang="en-US" dirty="0" smtClean="0"/>
              <a:t>are now being tested on KSTAR to define evolving </a:t>
            </a:r>
            <a:r>
              <a:rPr lang="en-US" dirty="0"/>
              <a:t>disruption warning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423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0000FF"/>
                </a:solidFill>
              </a:rPr>
              <a:t>DECAF automated MHD objects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5227784" y="4468742"/>
            <a:ext cx="3847824" cy="16395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M</a:t>
            </a:r>
            <a:r>
              <a:rPr lang="en-US" sz="1800" dirty="0" smtClean="0"/>
              <a:t>ode locking at reduced plasma rotation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Key </a:t>
            </a:r>
            <a:r>
              <a:rPr lang="en-US" sz="1800" dirty="0"/>
              <a:t>notables of MHD warning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“Safe”/“unsafe” MHD </a:t>
            </a:r>
            <a:r>
              <a:rPr lang="en-US" sz="1600" dirty="0" smtClean="0"/>
              <a:t>periods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600" u="sng" dirty="0" smtClean="0"/>
              <a:t>Early</a:t>
            </a:r>
            <a:r>
              <a:rPr lang="en-US" sz="1600" dirty="0" smtClean="0"/>
              <a:t> disruption warning (300 </a:t>
            </a:r>
            <a:r>
              <a:rPr lang="en-US" sz="1600" dirty="0" err="1" smtClean="0"/>
              <a:t>ms</a:t>
            </a:r>
            <a:r>
              <a:rPr lang="en-US" sz="1600" dirty="0" smtClean="0"/>
              <a:t>)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solidFill>
                  <a:srgbClr val="FF0000"/>
                </a:solidFill>
              </a:rPr>
              <a:t>on transport timescale</a:t>
            </a:r>
            <a:endParaRPr lang="en-US" sz="1600" dirty="0"/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42170" y="4801095"/>
            <a:ext cx="40325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546916" y="4511893"/>
            <a:ext cx="225768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MHD warning </a:t>
            </a:r>
            <a:r>
              <a:rPr lang="en-US" sz="1600" b="1" i="0" kern="0" dirty="0">
                <a:solidFill>
                  <a:srgbClr val="FF0000"/>
                </a:solidFill>
              </a:rPr>
              <a:t>level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11886" y="4801094"/>
            <a:ext cx="3369344" cy="1237177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3528" y="4938909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  <p:pic>
        <p:nvPicPr>
          <p:cNvPr id="53" name="Picture 49" descr="kstar_soft_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32">
            <a:extLst>
              <a:ext uri="{FF2B5EF4-FFF2-40B4-BE49-F238E27FC236}">
                <a16:creationId xmlns:a16="http://schemas.microsoft.com/office/drawing/2014/main" xmlns="" id="{D521944B-3249-4DDD-9BA1-0A23D76E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97" y="3243707"/>
            <a:ext cx="140351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latin typeface="+mn-lt"/>
              </a:rPr>
              <a:t>KSTAR</a:t>
            </a:r>
          </a:p>
          <a:p>
            <a:pPr algn="ctr"/>
            <a:r>
              <a:rPr lang="en-US" altLang="en-US" sz="1400" dirty="0" smtClean="0">
                <a:latin typeface="+mn-lt"/>
              </a:rPr>
              <a:t>16299</a:t>
            </a:r>
            <a:endParaRPr lang="en-US" altLang="en-US" sz="1400" dirty="0">
              <a:latin typeface="+mn-lt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3116478" y="1975881"/>
            <a:ext cx="0" cy="19275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3160351" y="2539351"/>
            <a:ext cx="0" cy="1364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3017970" y="1745970"/>
            <a:ext cx="1160773" cy="338554"/>
            <a:chOff x="6891942" y="2741267"/>
            <a:chExt cx="1160773" cy="338554"/>
          </a:xfrm>
        </p:grpSpPr>
        <p:sp>
          <p:nvSpPr>
            <p:cNvPr id="63" name="Chevron 62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44186" y="2200796"/>
            <a:ext cx="1160773" cy="338554"/>
            <a:chOff x="7094705" y="4646402"/>
            <a:chExt cx="1160773" cy="338554"/>
          </a:xfrm>
        </p:grpSpPr>
        <p:sp>
          <p:nvSpPr>
            <p:cNvPr id="66" name="Chevron 65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MHD-n2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8D0390E7-07C9-4E44-AC91-43A15FBB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9" t="1691" r="7894" b="52486"/>
          <a:stretch/>
        </p:blipFill>
        <p:spPr>
          <a:xfrm>
            <a:off x="5227783" y="1237668"/>
            <a:ext cx="3759197" cy="294639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818914" y="3606913"/>
            <a:ext cx="263340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Very low </a:t>
            </a:r>
            <a:r>
              <a:rPr lang="en-US" sz="1400" kern="0" dirty="0" smtClean="0">
                <a:solidFill>
                  <a:schemeClr val="tx1"/>
                </a:solidFill>
              </a:rPr>
              <a:t>frequency </a:t>
            </a:r>
            <a:r>
              <a:rPr lang="en-US" sz="1400" kern="0" dirty="0">
                <a:solidFill>
                  <a:schemeClr val="tx1"/>
                </a:solidFill>
              </a:rPr>
              <a:t>mode </a:t>
            </a:r>
            <a:r>
              <a:rPr lang="en-US" sz="14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27090" y="1295818"/>
            <a:ext cx="1965603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tx1"/>
                </a:solidFill>
              </a:rPr>
              <a:t>P</a:t>
            </a:r>
            <a:r>
              <a:rPr lang="en-US" sz="1400" kern="0" dirty="0" smtClean="0">
                <a:solidFill>
                  <a:schemeClr val="tx1"/>
                </a:solidFill>
              </a:rPr>
              <a:t>lasma rotation profile</a:t>
            </a:r>
          </a:p>
          <a:p>
            <a:pPr algn="ctr"/>
            <a:r>
              <a:rPr lang="en-US" sz="1400" kern="0" dirty="0">
                <a:solidFill>
                  <a:schemeClr val="tx1"/>
                </a:solidFill>
              </a:rPr>
              <a:t>a</a:t>
            </a:r>
            <a:r>
              <a:rPr lang="en-US" sz="1400" kern="0" dirty="0" smtClean="0">
                <a:solidFill>
                  <a:schemeClr val="tx1"/>
                </a:solidFill>
              </a:rPr>
              <a:t>nd dynamics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79355" y="3053111"/>
            <a:ext cx="211788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Wingdings" panose="05000000000000000000" pitchFamily="2" charset="2"/>
              </a:rPr>
              <a:t>High amplitude mode 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7018086" y="1406649"/>
            <a:ext cx="453970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5400" b="1" i="0" kern="0" dirty="0" smtClean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34916" y="2604407"/>
            <a:ext cx="156645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Decreasing </a:t>
            </a:r>
            <a:r>
              <a:rPr lang="en-US" sz="1400" kern="0" dirty="0" err="1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400" kern="0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</a:t>
            </a:r>
            <a:r>
              <a:rPr lang="en-US" sz="14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470647" y="237292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i="0" kern="0" dirty="0" smtClean="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38108" y="4100914"/>
            <a:ext cx="95410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t</a:t>
            </a:r>
            <a:r>
              <a:rPr lang="en-US" sz="1800" i="0" kern="0" dirty="0" smtClean="0">
                <a:solidFill>
                  <a:schemeClr val="tx1"/>
                </a:solidFill>
              </a:rPr>
              <a:t>ime (s)</a:t>
            </a:r>
          </a:p>
        </p:txBody>
      </p:sp>
      <p:sp>
        <p:nvSpPr>
          <p:cNvPr id="91" name="TextBox 90"/>
          <p:cNvSpPr txBox="1"/>
          <p:nvPr/>
        </p:nvSpPr>
        <p:spPr>
          <a:xfrm rot="16200000">
            <a:off x="-709712" y="2363320"/>
            <a:ext cx="181331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f</a:t>
            </a:r>
            <a:r>
              <a:rPr lang="en-US" sz="1800" i="0" kern="0" dirty="0" smtClean="0">
                <a:solidFill>
                  <a:schemeClr val="tx1"/>
                </a:solidFill>
              </a:rPr>
              <a:t>requency (kHz)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-496229" y="4866355"/>
            <a:ext cx="153118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w</a:t>
            </a:r>
            <a:r>
              <a:rPr lang="en-US" sz="1800" i="0" kern="0" dirty="0" smtClean="0">
                <a:solidFill>
                  <a:schemeClr val="tx1"/>
                </a:solidFill>
              </a:rPr>
              <a:t>arning level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91240" y="1272012"/>
            <a:ext cx="689075" cy="1407188"/>
            <a:chOff x="5141771" y="2279875"/>
            <a:chExt cx="689075" cy="1407188"/>
          </a:xfrm>
        </p:grpSpPr>
        <p:sp>
          <p:nvSpPr>
            <p:cNvPr id="95" name="TextBox 94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Rectangle 99"/>
          <p:cNvSpPr/>
          <p:nvPr/>
        </p:nvSpPr>
        <p:spPr>
          <a:xfrm>
            <a:off x="6419292" y="6179842"/>
            <a:ext cx="2633048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CP11.00110: J.D.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Riquezes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4351139" y="5680364"/>
            <a:ext cx="0" cy="374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3981230" y="5108186"/>
            <a:ext cx="0" cy="9632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3970125" y="5878001"/>
            <a:ext cx="38101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4932217" y="5816615"/>
            <a:ext cx="637310" cy="613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744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8" y="52960"/>
            <a:ext cx="8790814" cy="685800"/>
          </a:xfrm>
        </p:spPr>
        <p:txBody>
          <a:bodyPr/>
          <a:lstStyle/>
          <a:p>
            <a:r>
              <a:rPr lang="en-US" altLang="zh-CN" sz="2400" dirty="0"/>
              <a:t>Kinetic reconstructions focused first on KSTAR  plasmas with high-non-inductive fraction; NICF exceeds 75%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>
          <a:xfrm>
            <a:off x="2697088" y="1185268"/>
            <a:ext cx="6279844" cy="4559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76260" y="3612580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18492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121824" y="1415193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16498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39080" y="278083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18476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8" name="Multiply 77"/>
          <p:cNvSpPr/>
          <p:nvPr/>
        </p:nvSpPr>
        <p:spPr bwMode="auto">
          <a:xfrm>
            <a:off x="6554178" y="2482548"/>
            <a:ext cx="180000" cy="1800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33492" y="153405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53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</a:t>
            </a:r>
            <a:endParaRPr lang="en-US" dirty="0">
              <a:solidFill>
                <a:srgbClr val="C539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42081" y="198440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5699476" y="2008806"/>
            <a:ext cx="61645" cy="205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endCxn id="76" idx="2"/>
          </p:cNvCxnSpPr>
          <p:nvPr/>
        </p:nvCxnSpPr>
        <p:spPr bwMode="auto">
          <a:xfrm>
            <a:off x="4702883" y="1845425"/>
            <a:ext cx="32250" cy="154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75521" y="2347853"/>
            <a:ext cx="277402" cy="1438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8144725" y="2738271"/>
            <a:ext cx="174661" cy="92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7990613" y="3539655"/>
            <a:ext cx="178086" cy="1027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94733" y="1097280"/>
            <a:ext cx="3034850" cy="4632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TRANSP analysis of experimental plasmas </a:t>
            </a:r>
          </a:p>
          <a:p>
            <a:pPr>
              <a:lnSpc>
                <a:spcPct val="100000"/>
              </a:lnSpc>
            </a:pPr>
            <a:r>
              <a:rPr lang="en-US" dirty="0"/>
              <a:t>Non-inductive fraction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Beam-driven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Bootstrap</a:t>
            </a:r>
          </a:p>
          <a:p>
            <a:pPr>
              <a:lnSpc>
                <a:spcPct val="100000"/>
              </a:lnSpc>
            </a:pPr>
            <a:r>
              <a:rPr lang="en-US" dirty="0"/>
              <a:t>Non-inductive fraction is key for stable high beta steady state operation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48442" y="5440859"/>
            <a:ext cx="1687625" cy="30420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429" y="5452561"/>
            <a:ext cx="372089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>
                <a:solidFill>
                  <a:schemeClr val="tx1"/>
                </a:solidFill>
              </a:rPr>
              <a:t>Volume average electron density (m</a:t>
            </a:r>
            <a:r>
              <a:rPr lang="en-US" sz="1600" i="0" kern="0" baseline="30000" dirty="0">
                <a:solidFill>
                  <a:schemeClr val="tx1"/>
                </a:solidFill>
              </a:rPr>
              <a:t>-3</a:t>
            </a:r>
            <a:r>
              <a:rPr lang="en-US" sz="1600" i="0" kern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854" y="6170607"/>
            <a:ext cx="2232437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CP11.00102: J.H. Ahn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7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" y="1377272"/>
            <a:ext cx="568166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is a logical, physics-based paradigm that meets all disruption predictor requirement metrics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64724" y="1099139"/>
            <a:ext cx="3911402" cy="51733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isruption predictor must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/>
              <a:t>SPECIFIC pre-disruptive </a:t>
            </a:r>
            <a:r>
              <a:rPr lang="en-US" dirty="0" smtClean="0"/>
              <a:t>phenomena </a:t>
            </a:r>
            <a:r>
              <a:rPr lang="en-US" dirty="0" smtClean="0">
                <a:sym typeface="Wingdings" panose="05000000000000000000" pitchFamily="2" charset="2"/>
              </a:rPr>
              <a:t> link to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Provide CONTINUOUS variable quantifying </a:t>
            </a:r>
            <a:r>
              <a:rPr lang="en-US" dirty="0"/>
              <a:t>proximity (&amp; can </a:t>
            </a:r>
            <a:r>
              <a:rPr lang="en-US" dirty="0" smtClean="0"/>
              <a:t>GENERATE triggers)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SUFFICIENT LEAD </a:t>
            </a:r>
            <a:r>
              <a:rPr lang="en-US" dirty="0" smtClean="0"/>
              <a:t>TIME for mitigation or avoidance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EXTRAPOLABLE to new device (e.g. ITER) prior to operation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REAL-TIME calculable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745" y="6174697"/>
            <a:ext cx="4202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D. Humphreys, et al., </a:t>
            </a:r>
            <a:r>
              <a:rPr lang="en-US" sz="1600" dirty="0" err="1" smtClean="0">
                <a:solidFill>
                  <a:srgbClr val="6600FF"/>
                </a:solidFill>
                <a:latin typeface="Arial"/>
                <a:cs typeface="Arial" pitchFamily="34" charset="0"/>
              </a:rPr>
              <a:t>PoP</a:t>
            </a:r>
            <a:r>
              <a:rPr lang="en-US" sz="16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22</a:t>
            </a:r>
            <a:r>
              <a:rPr lang="en-US" sz="16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(</a:t>
            </a:r>
            <a:r>
              <a:rPr lang="en-US" sz="1600" dirty="0">
                <a:solidFill>
                  <a:srgbClr val="6600FF"/>
                </a:solidFill>
                <a:latin typeface="Arial"/>
                <a:cs typeface="Arial" pitchFamily="34" charset="0"/>
              </a:rPr>
              <a:t>2015) 021806 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89524" y="1004349"/>
            <a:ext cx="456179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latin typeface="+mn-lt"/>
                <a:cs typeface="Arial" pitchFamily="34" charset="0"/>
              </a:rPr>
              <a:t>DECAF in </a:t>
            </a:r>
            <a:r>
              <a:rPr lang="en-US" sz="2000" u="sng" dirty="0">
                <a:latin typeface="+mn-lt"/>
                <a:cs typeface="Arial" pitchFamily="34" charset="0"/>
              </a:rPr>
              <a:t>d</a:t>
            </a:r>
            <a:r>
              <a:rPr lang="en-US" sz="2000" u="sng" dirty="0" smtClean="0">
                <a:latin typeface="+mn-lt"/>
                <a:cs typeface="Arial" pitchFamily="34" charset="0"/>
              </a:rPr>
              <a:t>isruption prediction / avoidance </a:t>
            </a:r>
            <a:r>
              <a:rPr lang="en-US" sz="2000" u="sng" dirty="0">
                <a:latin typeface="+mn-lt"/>
                <a:cs typeface="Arial" pitchFamily="34" charset="0"/>
              </a:rPr>
              <a:t>framework</a:t>
            </a:r>
            <a:endParaRPr lang="en-US" sz="2000" b="0" i="0" u="sng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961" y="2683349"/>
            <a:ext cx="888385" cy="338554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31278" y="1400917"/>
            <a:ext cx="237448" cy="303136"/>
            <a:chOff x="8222974" y="849745"/>
            <a:chExt cx="237448" cy="39595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5635902" y="2393793"/>
            <a:ext cx="237448" cy="303136"/>
            <a:chOff x="8222974" y="849745"/>
            <a:chExt cx="237448" cy="395957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631290" y="3700693"/>
            <a:ext cx="237448" cy="303136"/>
            <a:chOff x="8222974" y="849745"/>
            <a:chExt cx="237448" cy="39595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5645150" y="4684333"/>
            <a:ext cx="237448" cy="303136"/>
            <a:chOff x="8222974" y="849745"/>
            <a:chExt cx="237448" cy="395957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631302" y="5677209"/>
            <a:ext cx="237448" cy="303136"/>
            <a:chOff x="8222974" y="849745"/>
            <a:chExt cx="237448" cy="395957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3585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63981" y="1547788"/>
            <a:ext cx="3405294" cy="2481876"/>
            <a:chOff x="527981" y="1260109"/>
            <a:chExt cx="2905820" cy="2117845"/>
          </a:xfrm>
        </p:grpSpPr>
        <p:pic>
          <p:nvPicPr>
            <p:cNvPr id="27" name="Content Placeholder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" r="7604"/>
            <a:stretch/>
          </p:blipFill>
          <p:spPr>
            <a:xfrm>
              <a:off x="527981" y="1260109"/>
              <a:ext cx="2905820" cy="21178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397579" y="1518892"/>
              <a:ext cx="9236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solidFill>
                    <a:schemeClr val="tx1"/>
                  </a:solidFill>
                </a:rPr>
                <a:t>&lt;TRANSP&gt;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9992" y="2076725"/>
              <a:ext cx="751406" cy="442035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</a:ln>
          </p:spPr>
          <p:txBody>
            <a:bodyPr wrap="square" lIns="72000" tIns="36000" rIns="36000" bIns="36000" rtlCol="0">
              <a:spAutoFit/>
            </a:bodyPr>
            <a:lstStyle/>
            <a:p>
              <a:r>
                <a:rPr lang="en-US" altLang="ko-KR" sz="1200" dirty="0" err="1">
                  <a:latin typeface="Symbol" panose="05050102010706020507" pitchFamily="18" charset="2"/>
                </a:rPr>
                <a:t>b</a:t>
              </a:r>
              <a:r>
                <a:rPr lang="en-US" altLang="ko-KR" sz="1200" baseline="-25000" dirty="0" err="1"/>
                <a:t>N</a:t>
              </a:r>
              <a:r>
                <a:rPr lang="en-US" altLang="ko-KR" sz="1200" dirty="0"/>
                <a:t> = 3.4</a:t>
              </a:r>
            </a:p>
            <a:p>
              <a:r>
                <a:rPr lang="en-US" altLang="ko-KR" sz="1200" dirty="0" err="1"/>
                <a:t>f</a:t>
              </a:r>
              <a:r>
                <a:rPr lang="en-US" altLang="ko-KR" sz="1200" baseline="-25000" dirty="0" err="1"/>
                <a:t>NI</a:t>
              </a:r>
              <a:r>
                <a:rPr lang="en-US" altLang="ko-KR" sz="1200" dirty="0"/>
                <a:t> = 96%</a:t>
              </a:r>
              <a:endParaRPr lang="ko-KR" altLang="en-US" sz="1200" dirty="0"/>
            </a:p>
          </p:txBody>
        </p:sp>
        <p:pic>
          <p:nvPicPr>
            <p:cNvPr id="30" name="Picture 2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2576" y="1596221"/>
              <a:ext cx="750512" cy="40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259108" y="1759508"/>
              <a:ext cx="11095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P</a:t>
              </a:r>
              <a:r>
                <a:rPr lang="en-US" altLang="ko-KR" sz="1050" baseline="-25000" dirty="0"/>
                <a:t>NBI</a:t>
              </a:r>
              <a:r>
                <a:rPr lang="en-US" altLang="ko-KR" sz="1100" dirty="0"/>
                <a:t> = 6.5 MW </a:t>
              </a:r>
              <a:endParaRPr lang="ko-KR" altLang="en-US" sz="1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Predictive TRANSP analysis shows KSTAR design </a:t>
                </a:r>
                <a:br>
                  <a:rPr lang="en-US" dirty="0"/>
                </a:br>
                <a:r>
                  <a:rPr lang="en-US" dirty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~5 can be approached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𝑵𝑰</m:t>
                        </m:r>
                      </m:sub>
                    </m:sSub>
                  </m:oMath>
                </a14:m>
                <a:r>
                  <a:rPr lang="en-US" dirty="0"/>
                  <a:t>~100%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27679" r="-1085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8908" y="4119076"/>
                <a:ext cx="3242486" cy="2173827"/>
              </a:xfrm>
            </p:spPr>
            <p:txBody>
              <a:bodyPr/>
              <a:lstStyle/>
              <a:p>
                <a:r>
                  <a:rPr lang="en-US" sz="1800" dirty="0"/>
                  <a:t>Up to 75% NICF already reached </a:t>
                </a:r>
                <a:r>
                  <a:rPr lang="en-US" sz="1800" dirty="0" smtClean="0"/>
                  <a:t>in similar plasmas</a:t>
                </a:r>
                <a:endParaRPr lang="en-US" sz="1800" dirty="0"/>
              </a:p>
              <a:p>
                <a:r>
                  <a:rPr lang="en-US" sz="1800" dirty="0">
                    <a:solidFill>
                      <a:srgbClr val="FF0000"/>
                    </a:solidFill>
                  </a:rPr>
                  <a:t>NBI </a:t>
                </a:r>
                <a:r>
                  <a:rPr lang="en-US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6.5 MW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/>
                  <a:t>(4 sources)</a:t>
                </a:r>
                <a:endParaRPr lang="en-US" sz="1800" dirty="0"/>
              </a:p>
              <a:p>
                <a:r>
                  <a:rPr lang="en-US" sz="1800" dirty="0"/>
                  <a:t>By altering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/>
                  <a:t>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&gt;4 </m:t>
                    </m:r>
                  </m:oMath>
                </a14:m>
                <a:r>
                  <a:rPr lang="en-US" sz="1800" dirty="0"/>
                  <a:t>, up to KSTAR design target 5</a:t>
                </a:r>
                <a:r>
                  <a:rPr lang="en-GB" sz="1800" dirty="0"/>
                  <a:t> </a:t>
                </a:r>
                <a:r>
                  <a:rPr lang="en-US" sz="1800" dirty="0"/>
                  <a:t>can be achieved with 100% NICF</a:t>
                </a:r>
                <a:endParaRPr lang="en-GB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8908" y="4119076"/>
                <a:ext cx="3242486" cy="2173827"/>
              </a:xfrm>
              <a:blipFill rotWithShape="1">
                <a:blip r:embed="rId5"/>
                <a:stretch>
                  <a:fillRect l="-188" t="-3933" r="-3578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3684" y="1530664"/>
            <a:ext cx="5491773" cy="4548300"/>
            <a:chOff x="279853" y="1530664"/>
            <a:chExt cx="5491773" cy="4548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" r="6288"/>
            <a:stretch/>
          </p:blipFill>
          <p:spPr>
            <a:xfrm>
              <a:off x="279853" y="1530664"/>
              <a:ext cx="5491773" cy="4548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2295" y="4046442"/>
              <a:ext cx="1462365" cy="32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no-wall limit</a:t>
              </a:r>
              <a:endParaRPr lang="en-GB" sz="1200" i="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295" y="2468751"/>
              <a:ext cx="1599071" cy="32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with-wall limit</a:t>
              </a:r>
              <a:endParaRPr lang="en-GB" sz="1200" i="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63354" y="1871787"/>
                  <a:ext cx="876204" cy="36454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=6</a:t>
                  </a:r>
                  <a:endParaRPr lang="en-GB" sz="1400" i="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354" y="1871787"/>
                  <a:ext cx="876204" cy="36454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44082" y="1871787"/>
                  <a:ext cx="876204" cy="36454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=5</a:t>
                  </a:r>
                  <a:endParaRPr lang="en-GB" sz="1400" i="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082" y="1871787"/>
                  <a:ext cx="876204" cy="36454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15329" y="2036153"/>
                  <a:ext cx="982898" cy="36933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i="0" kern="0" dirty="0">
                      <a:solidFill>
                        <a:srgbClr val="0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=1.5T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329" y="2036153"/>
                  <a:ext cx="98289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49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334396" y="2181719"/>
              <a:ext cx="109998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i="0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Predicted</a:t>
              </a:r>
              <a:endParaRPr lang="en-GB" sz="1800" b="1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3434025" y="2278517"/>
              <a:ext cx="900371" cy="2768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3586483" y="2459420"/>
              <a:ext cx="747913" cy="328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3684191" y="2587258"/>
              <a:ext cx="673884" cy="6555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34396" y="3058126"/>
                  <a:ext cx="9828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1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=2.0T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396" y="3058126"/>
                  <a:ext cx="98289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55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54971" y="2674046"/>
                  <a:ext cx="982898" cy="36933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kern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=1.7T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971" y="2674046"/>
                  <a:ext cx="98289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496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120244" y="4922044"/>
              <a:ext cx="1327608" cy="369332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i="0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Interpretive</a:t>
              </a:r>
              <a:endParaRPr lang="en-GB" sz="1800" b="1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312591" y="4280644"/>
              <a:ext cx="966159" cy="641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Content Placeholder 2"/>
          <p:cNvSpPr>
            <a:spLocks noGrp="1"/>
          </p:cNvSpPr>
          <p:nvPr/>
        </p:nvSpPr>
        <p:spPr bwMode="auto">
          <a:xfrm>
            <a:off x="104350" y="858055"/>
            <a:ext cx="8971300" cy="23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“Predict-first” analysis </a:t>
            </a:r>
            <a:r>
              <a:rPr lang="en-US" sz="2000" dirty="0">
                <a:latin typeface="+mn-lt"/>
              </a:rPr>
              <a:t>used to design high-</a:t>
            </a:r>
            <a:r>
              <a:rPr lang="el-GR" sz="2000" dirty="0">
                <a:latin typeface="+mn-lt"/>
              </a:rPr>
              <a:t>β</a:t>
            </a:r>
            <a:r>
              <a:rPr lang="en-US" sz="2000" dirty="0">
                <a:latin typeface="+mn-lt"/>
              </a:rPr>
              <a:t> , 100% non-inductive current fraction (NICF) experiments for present KSTAR run campaign</a:t>
            </a:r>
          </a:p>
        </p:txBody>
      </p:sp>
      <p:pic>
        <p:nvPicPr>
          <p:cNvPr id="20" name="Picture 49" descr="kstar_soft_lo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 descr="kstar_soft_lo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79854" y="6170607"/>
            <a:ext cx="2232437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CP11.00102: J.H. Ahn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9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2nd NBI system is installed in KSTAR </a:t>
            </a:r>
            <a:br>
              <a:rPr lang="en-US" b="1" dirty="0"/>
            </a:br>
            <a:r>
              <a:rPr lang="en-US" b="1" dirty="0" smtClean="0"/>
              <a:t>aims to be </a:t>
            </a:r>
            <a:r>
              <a:rPr lang="en-US" b="1" dirty="0"/>
              <a:t>available for 2018 run campaign</a:t>
            </a:r>
            <a:endParaRPr lang="en-GB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792000"/>
            <a:ext cx="3528000" cy="2830701"/>
          </a:xfr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"/>
            <a:ext cx="5580000" cy="312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280672"/>
            <a:ext cx="5400000" cy="19001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80000" y="1656000"/>
            <a:ext cx="2867574" cy="2844000"/>
            <a:chOff x="5544000" y="1944000"/>
            <a:chExt cx="2867574" cy="2844000"/>
          </a:xfrm>
        </p:grpSpPr>
        <p:sp>
          <p:nvSpPr>
            <p:cNvPr id="5" name="Arc 4"/>
            <p:cNvSpPr/>
            <p:nvPr/>
          </p:nvSpPr>
          <p:spPr bwMode="auto">
            <a:xfrm>
              <a:off x="5544000" y="1944000"/>
              <a:ext cx="2844000" cy="284400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56000" y="2160000"/>
              <a:ext cx="455574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400" b="1" i="0" kern="0" dirty="0">
                  <a:solidFill>
                    <a:schemeClr val="tx1"/>
                  </a:solidFill>
                </a:rPr>
                <a:t>90°</a:t>
              </a:r>
              <a:endParaRPr lang="en-GB" sz="1400" b="1" i="0" kern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266456" y="4280672"/>
                <a:ext cx="3816000" cy="2340000"/>
              </a:xfrm>
              <a:prstGeom prst="rect">
                <a:avLst/>
              </a:prstGeom>
              <a:ln>
                <a:noFill/>
              </a:ln>
            </p:spPr>
            <p:txBody>
              <a:bodyPr rIns="0"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000" kern="0" dirty="0">
                    <a:latin typeface="+mn-lt"/>
                  </a:rPr>
                  <a:t>Geometry of 2nd NBI system is included in TRANSP model</a:t>
                </a:r>
              </a:p>
              <a:p>
                <a:pPr lvl="1"/>
                <a:r>
                  <a:rPr lang="en-US" kern="0" dirty="0"/>
                  <a:t>2018 : upward-slanted source</a:t>
                </a:r>
              </a:p>
              <a:p>
                <a:pPr lvl="1"/>
                <a:r>
                  <a:rPr lang="en-US" kern="0" dirty="0"/>
                  <a:t>2019+ : all 3 sources available</a:t>
                </a:r>
              </a:p>
              <a:p>
                <a:pPr marL="287338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𝑁𝐵𝐼</m:t>
                        </m:r>
                      </m:sub>
                    </m:sSub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kern="0" dirty="0">
                    <a:solidFill>
                      <a:srgbClr val="FF0000"/>
                    </a:solidFill>
                  </a:rPr>
                  <a:t>1.5MW/source</a:t>
                </a:r>
                <a:endParaRPr lang="en-GB" kern="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56" y="4280672"/>
                <a:ext cx="3816000" cy="2340000"/>
              </a:xfrm>
              <a:prstGeom prst="rect">
                <a:avLst/>
              </a:prstGeom>
              <a:blipFill rotWithShape="1">
                <a:blip r:embed="rId5"/>
                <a:stretch>
                  <a:fillRect l="-479" t="-1042" r="-22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>
            <a:off x="5877624" y="5926576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9729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transport capability (TRANSP) allows </a:t>
            </a:r>
            <a:r>
              <a:rPr lang="en-US" dirty="0">
                <a:solidFill>
                  <a:srgbClr val="FF0000"/>
                </a:solidFill>
              </a:rPr>
              <a:t>“predict-first” projections </a:t>
            </a:r>
            <a:r>
              <a:rPr lang="en-US" dirty="0"/>
              <a:t>for upcoming runs </a:t>
            </a: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039" y="1075292"/>
            <a:ext cx="4429895" cy="2953262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403" y="1479430"/>
            <a:ext cx="1372160" cy="7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3260" y="994947"/>
            <a:ext cx="2011327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631" y="1488056"/>
                <a:ext cx="1659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96%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31" y="1488056"/>
                <a:ext cx="165919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29599"/>
              </p:ext>
            </p:extLst>
          </p:nvPr>
        </p:nvGraphicFramePr>
        <p:xfrm>
          <a:off x="4631469" y="1450523"/>
          <a:ext cx="4351513" cy="411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8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1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04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</a:t>
                      </a:r>
                      <a:r>
                        <a:rPr lang="en-US" baseline="0" dirty="0"/>
                        <a:t>        16325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2019 NBI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r>
                        <a:rPr lang="en-US" dirty="0"/>
                        <a:t>NIC </a:t>
                      </a:r>
                      <a:r>
                        <a:rPr lang="en-US" dirty="0" err="1"/>
                        <a:t>fract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96%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/>
                        <a:t>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T</a:t>
                      </a:r>
                      <a:r>
                        <a:rPr lang="en-US" baseline="-25000" dirty="0" err="1"/>
                        <a:t>i</a:t>
                      </a:r>
                      <a:r>
                        <a:rPr lang="en-US" baseline="0" dirty="0"/>
                        <a:t>(0) (</a:t>
                      </a:r>
                      <a:r>
                        <a:rPr lang="en-US" baseline="0" dirty="0" err="1"/>
                        <a:t>keV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T</a:t>
                      </a:r>
                      <a:r>
                        <a:rPr lang="en-US" baseline="-25000" dirty="0" err="1"/>
                        <a:t>e</a:t>
                      </a:r>
                      <a:r>
                        <a:rPr lang="en-US" baseline="0" dirty="0"/>
                        <a:t>(0) (</a:t>
                      </a:r>
                      <a:r>
                        <a:rPr lang="en-US" baseline="0" dirty="0" err="1"/>
                        <a:t>keV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n</a:t>
                      </a:r>
                      <a:r>
                        <a:rPr lang="en-US" baseline="-25000" dirty="0"/>
                        <a:t>e</a:t>
                      </a:r>
                      <a:r>
                        <a:rPr lang="en-US" baseline="0" dirty="0"/>
                        <a:t>(0) (10</a:t>
                      </a:r>
                      <a:r>
                        <a:rPr lang="en-US" baseline="30000" dirty="0"/>
                        <a:t>20</a:t>
                      </a:r>
                      <a:r>
                        <a:rPr lang="en-US" baseline="0" dirty="0"/>
                        <a:t>m</a:t>
                      </a:r>
                      <a:r>
                        <a:rPr lang="en-US" baseline="30000" dirty="0"/>
                        <a:t>-3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f</a:t>
                      </a:r>
                      <a:r>
                        <a:rPr lang="en-US" baseline="-25000" dirty="0" err="1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98y2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944840" y="2238362"/>
            <a:ext cx="142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16325 projection</a:t>
            </a:r>
            <a:endParaRPr lang="en-GB" sz="16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63" y="4009098"/>
            <a:ext cx="4572000" cy="235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>
                <a:solidFill>
                  <a:srgbClr val="0000FF"/>
                </a:solidFill>
                <a:ea typeface="굴림" pitchFamily="50" charset="-127"/>
              </a:rPr>
              <a:t>Project from existing KSTAR plasmas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lvl="1" indent="-223838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Set </a:t>
            </a:r>
            <a:r>
              <a:rPr lang="en-US" altLang="ko-KR" sz="1600" kern="0" dirty="0">
                <a:solidFill>
                  <a:srgbClr val="FF0000"/>
                </a:solidFill>
                <a:ea typeface="굴림" pitchFamily="50" charset="-127"/>
              </a:rPr>
              <a:t>fraction of Greenwald density 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and confinement factor ITER </a:t>
            </a:r>
            <a:r>
              <a:rPr lang="en-US" altLang="ko-KR" sz="1600" kern="0" dirty="0">
                <a:solidFill>
                  <a:srgbClr val="FF0000"/>
                </a:solidFill>
                <a:ea typeface="굴림" pitchFamily="50" charset="-127"/>
              </a:rPr>
              <a:t>H</a:t>
            </a:r>
            <a:r>
              <a:rPr lang="en-US" altLang="ko-KR" sz="1600" kern="0" baseline="-25000" dirty="0">
                <a:solidFill>
                  <a:srgbClr val="FF0000"/>
                </a:solidFill>
                <a:ea typeface="굴림" pitchFamily="50" charset="-127"/>
              </a:rPr>
              <a:t>98y2</a:t>
            </a:r>
          </a:p>
          <a:p>
            <a:pPr marL="690563" lvl="2" indent="-233363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Neoclassical ion transport, electron transport set to match H</a:t>
            </a:r>
            <a:r>
              <a:rPr lang="en-US" altLang="ko-KR" sz="1600" kern="0" baseline="-25000" dirty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98y2</a:t>
            </a:r>
          </a:p>
          <a:p>
            <a:pPr lvl="1" indent="-223838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KSTAR 1</a:t>
            </a:r>
            <a:r>
              <a:rPr lang="en-US" altLang="ko-KR" sz="1600" kern="0" baseline="30000" dirty="0">
                <a:solidFill>
                  <a:schemeClr val="tx1"/>
                </a:solidFill>
                <a:ea typeface="굴림" pitchFamily="50" charset="-127"/>
              </a:rPr>
              <a:t>st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 and 2</a:t>
            </a:r>
            <a:r>
              <a:rPr lang="en-US" altLang="ko-KR" sz="1600" kern="0" baseline="30000" dirty="0">
                <a:solidFill>
                  <a:schemeClr val="tx1"/>
                </a:solidFill>
                <a:ea typeface="굴림" pitchFamily="50" charset="-127"/>
              </a:rPr>
              <a:t>nd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 NBI systems are modeled (incl. aiming angles); power levels set realistically based on MSE needs, etc.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850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analysis projections allow for variations of plasma parameters to meet targets</a:t>
            </a:r>
          </a:p>
        </p:txBody>
      </p:sp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669" y="1028429"/>
            <a:ext cx="4445514" cy="294195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7764"/>
              </p:ext>
            </p:extLst>
          </p:nvPr>
        </p:nvGraphicFramePr>
        <p:xfrm>
          <a:off x="4342588" y="1042357"/>
          <a:ext cx="4690762" cy="516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9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4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78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59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</a:t>
                      </a:r>
                      <a:r>
                        <a:rPr lang="en-US" baseline="0" dirty="0"/>
                        <a:t> 16295</a:t>
                      </a:r>
                    </a:p>
                    <a:p>
                      <a:pPr algn="ctr"/>
                      <a:r>
                        <a:rPr lang="en-US" baseline="0" dirty="0"/>
                        <a:t>(B</a:t>
                      </a:r>
                      <a:r>
                        <a:rPr lang="en-US" baseline="-25000" dirty="0"/>
                        <a:t>T</a:t>
                      </a:r>
                      <a:r>
                        <a:rPr lang="en-US" baseline="0" dirty="0"/>
                        <a:t>; </a:t>
                      </a:r>
                      <a:r>
                        <a:rPr lang="en-US" baseline="0" dirty="0" err="1"/>
                        <a:t>I</a:t>
                      </a:r>
                      <a:r>
                        <a:rPr lang="en-US" baseline="-25000" dirty="0" err="1"/>
                        <a:t>p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</a:t>
                      </a:r>
                      <a:r>
                        <a:rPr lang="en-US" baseline="0" dirty="0"/>
                        <a:t>(1.2T)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NBI</a:t>
                      </a:r>
                    </a:p>
                    <a:p>
                      <a:pPr algn="ctr"/>
                      <a:r>
                        <a:rPr lang="en-US" dirty="0"/>
                        <a:t>(1.2T)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2018 NBI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NBI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540">
                <a:tc>
                  <a:txBody>
                    <a:bodyPr/>
                    <a:lstStyle/>
                    <a:p>
                      <a:r>
                        <a:rPr lang="en-US" dirty="0"/>
                        <a:t>NIC </a:t>
                      </a:r>
                      <a:r>
                        <a:rPr lang="en-US" dirty="0" err="1"/>
                        <a:t>fract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105%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/>
                        <a:t>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/>
                        <a:t>l</a:t>
                      </a:r>
                      <a:r>
                        <a:rPr lang="en-US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T</a:t>
                      </a:r>
                      <a:r>
                        <a:rPr lang="en-US" baseline="-25000" dirty="0" err="1"/>
                        <a:t>i</a:t>
                      </a:r>
                      <a:r>
                        <a:rPr lang="en-US" baseline="0" dirty="0"/>
                        <a:t>(0) (</a:t>
                      </a:r>
                      <a:r>
                        <a:rPr lang="en-US" baseline="0" dirty="0" err="1"/>
                        <a:t>keV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T</a:t>
                      </a:r>
                      <a:r>
                        <a:rPr lang="en-US" baseline="-25000" dirty="0" err="1"/>
                        <a:t>e</a:t>
                      </a:r>
                      <a:r>
                        <a:rPr lang="en-US" baseline="0" dirty="0"/>
                        <a:t>(0) (</a:t>
                      </a:r>
                      <a:r>
                        <a:rPr lang="en-US" baseline="0" dirty="0" err="1"/>
                        <a:t>keV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n</a:t>
                      </a:r>
                      <a:r>
                        <a:rPr lang="en-US" baseline="-25000" dirty="0"/>
                        <a:t>e</a:t>
                      </a:r>
                      <a:r>
                        <a:rPr lang="en-US" baseline="0" dirty="0"/>
                        <a:t>(0) (10</a:t>
                      </a:r>
                      <a:r>
                        <a:rPr lang="en-US" baseline="30000" dirty="0"/>
                        <a:t>19</a:t>
                      </a:r>
                      <a:r>
                        <a:rPr lang="en-US" baseline="0" dirty="0"/>
                        <a:t>m</a:t>
                      </a:r>
                      <a:r>
                        <a:rPr lang="en-US" baseline="30000" dirty="0"/>
                        <a:t>-3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f</a:t>
                      </a:r>
                      <a:r>
                        <a:rPr lang="en-US" baseline="-25000" dirty="0" err="1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531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98y2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624" y="1418475"/>
            <a:ext cx="1382887" cy="7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6707" y="1440135"/>
                <a:ext cx="1585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07" y="1440135"/>
                <a:ext cx="158524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077" t="-10526" r="-5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272268" y="1014562"/>
            <a:ext cx="201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8771" y="2100263"/>
            <a:ext cx="95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GB" sz="1600" dirty="0"/>
          </a:p>
        </p:txBody>
      </p:sp>
      <p:pic>
        <p:nvPicPr>
          <p:cNvPr id="32" name="Content Placeholder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/>
          <a:stretch/>
        </p:blipFill>
        <p:spPr bwMode="auto">
          <a:xfrm>
            <a:off x="58920" y="3425492"/>
            <a:ext cx="4247121" cy="29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5382" y="3822261"/>
            <a:ext cx="1382887" cy="7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2465" y="3843921"/>
                <a:ext cx="149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3843921"/>
                <a:ext cx="149707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252" t="-10667" r="-52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272267" y="4554921"/>
            <a:ext cx="203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2T, </a:t>
            </a:r>
            <a:r>
              <a:rPr lang="en-US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0.5 MA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2198631" y="3434118"/>
            <a:ext cx="201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9095" y="1544286"/>
            <a:ext cx="150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(2T, 0.5 MA)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5682" y="2122548"/>
            <a:ext cx="110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=1.2T, </a:t>
            </a: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=0.44 MA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0608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03192" y="3457368"/>
            <a:ext cx="3631240" cy="3035798"/>
            <a:chOff x="203192" y="3457368"/>
            <a:chExt cx="3631240" cy="30357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728" t="4553" r="5484" b="6305"/>
            <a:stretch/>
          </p:blipFill>
          <p:spPr>
            <a:xfrm>
              <a:off x="203192" y="3457368"/>
              <a:ext cx="3631240" cy="303579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838200" y="4286250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546389" y="3626244"/>
              <a:ext cx="190500" cy="2190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56912" y="3973945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47461" y="3697681"/>
              <a:ext cx="162413" cy="119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609362" y="3954895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Initial analysis of large databases further supports published result 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with plasma β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Similar to a “standard” </a:t>
            </a:r>
            <a:r>
              <a:rPr lang="en-US" sz="1800" dirty="0" err="1"/>
              <a:t>disruptivity</a:t>
            </a:r>
            <a:r>
              <a:rPr lang="en-US" sz="1800" dirty="0"/>
              <a:t> analysis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rgbClr val="FF0000"/>
                </a:solidFill>
              </a:rPr>
              <a:t>Shots analyzed at 10 </a:t>
            </a:r>
            <a:r>
              <a:rPr lang="en-US" sz="1800" dirty="0" err="1">
                <a:solidFill>
                  <a:srgbClr val="FF0000"/>
                </a:solidFill>
              </a:rPr>
              <a:t>ms</a:t>
            </a:r>
            <a:r>
              <a:rPr lang="en-US" sz="1800" dirty="0">
                <a:solidFill>
                  <a:srgbClr val="FF0000"/>
                </a:solidFill>
              </a:rPr>
              <a:t> intervals</a:t>
            </a:r>
          </a:p>
          <a:p>
            <a:pPr>
              <a:spcBef>
                <a:spcPts val="1200"/>
              </a:spcBef>
            </a:pPr>
            <a:r>
              <a:rPr lang="en-US" dirty="0"/>
              <a:t>Analysis during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flat-top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MAST: 8902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NSTX: 10,432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KSTAR: 1309 plasmas analyzed</a:t>
            </a:r>
          </a:p>
          <a:p>
            <a:pPr marL="287338" lvl="1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621" t="2705" r="6596" b="6035"/>
          <a:stretch/>
        </p:blipFill>
        <p:spPr>
          <a:xfrm>
            <a:off x="4498092" y="824344"/>
            <a:ext cx="3509818" cy="3073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853" t="3679" r="6573" b="18644"/>
          <a:stretch/>
        </p:blipFill>
        <p:spPr>
          <a:xfrm>
            <a:off x="184725" y="824344"/>
            <a:ext cx="3592943" cy="262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563" y="1002855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2843" y="3788169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4651" y="1028534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1722546" y="2432602"/>
            <a:ext cx="249129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41639" y="5143500"/>
            <a:ext cx="377173" cy="7539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096000" y="2432602"/>
            <a:ext cx="214151" cy="868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73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36380"/>
            <a:ext cx="8698230" cy="685800"/>
          </a:xfrm>
        </p:spPr>
        <p:txBody>
          <a:bodyPr/>
          <a:lstStyle/>
          <a:p>
            <a:r>
              <a:rPr lang="en-US" dirty="0" smtClean="0"/>
              <a:t>DECAF determines disruption triggers and automatically generates event </a:t>
            </a:r>
            <a:r>
              <a:rPr lang="en-US" dirty="0" smtClean="0"/>
              <a:t>chains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6"/>
          <a:stretch/>
        </p:blipFill>
        <p:spPr bwMode="auto">
          <a:xfrm>
            <a:off x="584271" y="3771087"/>
            <a:ext cx="3951413" cy="283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 b="9513"/>
          <a:stretch/>
        </p:blipFill>
        <p:spPr bwMode="auto">
          <a:xfrm>
            <a:off x="317107" y="1473308"/>
            <a:ext cx="4280227" cy="225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1401" y="3452477"/>
            <a:ext cx="9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kern="0" dirty="0">
                <a:solidFill>
                  <a:schemeClr val="tx1"/>
                </a:solidFill>
              </a:rPr>
              <a:t>  </a:t>
            </a:r>
            <a:r>
              <a:rPr lang="en-US" sz="1600" i="0" kern="0" dirty="0">
                <a:solidFill>
                  <a:schemeClr val="tx1"/>
                </a:solidFill>
              </a:rPr>
              <a:t>t (s)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0" y="897918"/>
            <a:ext cx="4636655" cy="6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1345985" y="5253012"/>
            <a:ext cx="145239" cy="1669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225917" y="3771087"/>
            <a:ext cx="2324720" cy="853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41401" y="1813941"/>
            <a:ext cx="0" cy="19571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00529" y="1820421"/>
            <a:ext cx="4067" cy="2036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25917" y="3118243"/>
            <a:ext cx="13258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NSTX 140132</a:t>
            </a:r>
            <a:endParaRPr lang="en-US" sz="1400" i="0" kern="0" dirty="0">
              <a:solidFill>
                <a:schemeClr val="tx1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941455" y="3761337"/>
            <a:ext cx="4110181" cy="2812302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600"/>
              </a:spcBef>
            </a:pPr>
            <a:r>
              <a:rPr lang="en-US" sz="2200" kern="0" dirty="0" smtClean="0"/>
              <a:t>Events (in this chain)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kern="0" dirty="0" smtClean="0"/>
              <a:t>          resistive wall mode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kern="0" dirty="0" smtClean="0"/>
              <a:t>          vertical instability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dirty="0" smtClean="0"/>
              <a:t>          wall </a:t>
            </a:r>
            <a:r>
              <a:rPr lang="en-US" altLang="en-US" dirty="0"/>
              <a:t>proximity </a:t>
            </a:r>
            <a:r>
              <a:rPr lang="en-US" altLang="en-US" dirty="0" smtClean="0"/>
              <a:t>control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kern="0" dirty="0"/>
              <a:t> </a:t>
            </a:r>
            <a:r>
              <a:rPr lang="en-US" kern="0" dirty="0" smtClean="0"/>
              <a:t>         low </a:t>
            </a:r>
            <a:r>
              <a:rPr lang="en-US" kern="0" dirty="0"/>
              <a:t>density </a:t>
            </a:r>
            <a:r>
              <a:rPr lang="en-US" kern="0" dirty="0" smtClean="0"/>
              <a:t>warning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kern="0" dirty="0"/>
              <a:t> </a:t>
            </a:r>
            <a:r>
              <a:rPr lang="en-US" kern="0" dirty="0" smtClean="0"/>
              <a:t>         not </a:t>
            </a:r>
            <a:r>
              <a:rPr lang="en-US" kern="0" dirty="0"/>
              <a:t>meeting </a:t>
            </a:r>
            <a:r>
              <a:rPr lang="en-US" kern="0" dirty="0" err="1"/>
              <a:t>I</a:t>
            </a:r>
            <a:r>
              <a:rPr lang="en-US" kern="0" baseline="-25000" dirty="0" err="1"/>
              <a:t>p</a:t>
            </a:r>
            <a:r>
              <a:rPr lang="en-US" kern="0" dirty="0"/>
              <a:t> </a:t>
            </a:r>
            <a:r>
              <a:rPr lang="en-US" kern="0" dirty="0" smtClean="0"/>
              <a:t>request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kern="0" dirty="0"/>
              <a:t> </a:t>
            </a:r>
            <a:r>
              <a:rPr lang="en-US" kern="0" dirty="0" smtClean="0"/>
              <a:t>         low </a:t>
            </a:r>
            <a:r>
              <a:rPr lang="en-US" kern="0" dirty="0"/>
              <a:t>q </a:t>
            </a:r>
            <a:r>
              <a:rPr lang="en-US" kern="0" dirty="0" smtClean="0"/>
              <a:t>warning</a:t>
            </a:r>
          </a:p>
          <a:p>
            <a:pPr marL="628650" lvl="1" indent="-287338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dirty="0" smtClean="0"/>
              <a:t>          disruption 	</a:t>
            </a:r>
            <a:r>
              <a:rPr lang="en-US" dirty="0"/>
              <a:t>	</a:t>
            </a:r>
            <a:r>
              <a:rPr lang="en-US" dirty="0" smtClean="0"/>
              <a:t>   	         (current </a:t>
            </a:r>
            <a:r>
              <a:rPr lang="en-US" dirty="0"/>
              <a:t>quench</a:t>
            </a:r>
            <a:r>
              <a:rPr lang="en-US" dirty="0" smtClean="0"/>
              <a:t>)</a:t>
            </a:r>
          </a:p>
          <a:p>
            <a:pPr marL="457200" lvl="1" indent="0">
              <a:spcBef>
                <a:spcPts val="0"/>
              </a:spcBef>
              <a:buClr>
                <a:srgbClr val="3333FF"/>
              </a:buClr>
              <a:buSzPct val="75000"/>
              <a:buNone/>
            </a:pPr>
            <a:endParaRPr lang="en-US" kern="0" dirty="0" smtClean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4" y="4123296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4" y="4435924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4" y="4738704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4" y="5019163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4" y="5335119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4" y="5630165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02" y="5948146"/>
            <a:ext cx="45918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5000625" y="419424"/>
            <a:ext cx="4070060" cy="3315107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endParaRPr lang="en-US" kern="0" dirty="0" smtClean="0"/>
          </a:p>
          <a:p>
            <a:pPr>
              <a:spcBef>
                <a:spcPts val="1200"/>
              </a:spcBef>
            </a:pPr>
            <a:r>
              <a:rPr lang="en-US" sz="2200" kern="0" dirty="0" smtClean="0"/>
              <a:t>Global MHD mode trigger</a:t>
            </a:r>
          </a:p>
          <a:p>
            <a:pPr>
              <a:spcBef>
                <a:spcPts val="1200"/>
              </a:spcBef>
            </a:pPr>
            <a:r>
              <a:rPr lang="en-US" sz="2200" kern="0" dirty="0" smtClean="0"/>
              <a:t>Warning </a:t>
            </a:r>
            <a:r>
              <a:rPr lang="en-US" sz="2200" kern="0" dirty="0" smtClean="0"/>
              <a:t>time: 30 </a:t>
            </a:r>
            <a:r>
              <a:rPr lang="en-US" sz="2200" kern="0" dirty="0" err="1" smtClean="0"/>
              <a:t>ms</a:t>
            </a:r>
            <a:endParaRPr lang="en-US" sz="2200" kern="0" dirty="0" smtClean="0"/>
          </a:p>
          <a:p>
            <a:pPr lvl="1"/>
            <a:r>
              <a:rPr lang="en-US" u="sng" kern="0" dirty="0" smtClean="0"/>
              <a:t>Absolute</a:t>
            </a:r>
            <a:r>
              <a:rPr lang="en-US" kern="0" dirty="0" smtClean="0"/>
              <a:t>: Just sufficient time for disruption mitigation in ITER</a:t>
            </a:r>
          </a:p>
          <a:p>
            <a:pPr lvl="1"/>
            <a:r>
              <a:rPr lang="en-US" u="sng" kern="0" dirty="0" smtClean="0"/>
              <a:t>Normalized</a:t>
            </a:r>
            <a:r>
              <a:rPr lang="en-US" kern="0" dirty="0" smtClean="0"/>
              <a:t>: ~ 6 RWM growth times in NSTX – far longer time (~ s) in ITER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281213" y="3910314"/>
            <a:ext cx="253774" cy="1669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4" y="40463"/>
            <a:ext cx="9035742" cy="685800"/>
          </a:xfrm>
        </p:spPr>
        <p:txBody>
          <a:bodyPr/>
          <a:lstStyle/>
          <a:p>
            <a:pPr lvl="3"/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educed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kinetic MHD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model in DECAF provides </a:t>
            </a:r>
            <a:r>
              <a:rPr lang="en-US" sz="2400" b="1" u="none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early forecast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of instability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boundary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to global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MHD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7" y="4884548"/>
            <a:ext cx="5858232" cy="1447800"/>
          </a:xfrm>
        </p:spPr>
        <p:txBody>
          <a:bodyPr/>
          <a:lstStyle/>
          <a:p>
            <a:r>
              <a:rPr lang="en-US" sz="2000" dirty="0"/>
              <a:t>F</a:t>
            </a:r>
            <a:r>
              <a:rPr lang="en-US" sz="2000" dirty="0" smtClean="0"/>
              <a:t>ull physics model (years of effort) reduced</a:t>
            </a:r>
            <a:endParaRPr lang="en-US" sz="2000" dirty="0"/>
          </a:p>
          <a:p>
            <a:pPr lvl="1"/>
            <a:r>
              <a:rPr lang="en-US" sz="1800" dirty="0"/>
              <a:t>Stability contours CHANGE for each time point</a:t>
            </a:r>
            <a:endParaRPr lang="en-US" sz="1600" dirty="0"/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llows </a:t>
            </a:r>
            <a:r>
              <a:rPr lang="en-US" sz="1800" dirty="0" smtClean="0"/>
              <a:t>real-time </a:t>
            </a:r>
            <a:r>
              <a:rPr lang="en-US" sz="1800" dirty="0" smtClean="0"/>
              <a:t>stability and mode </a:t>
            </a:r>
            <a:r>
              <a:rPr lang="en-US" sz="1800" dirty="0" smtClean="0"/>
              <a:t>growth rate prediction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1" y="1379248"/>
            <a:ext cx="2997891" cy="325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0796" y="1979761"/>
            <a:ext cx="619404" cy="31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+mj-lt"/>
              </a:rPr>
              <a:t>ideal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2098" y="3160023"/>
            <a:ext cx="1324772" cy="310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Ideal + kinetic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3085" y="1609912"/>
            <a:ext cx="87936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296" y="2744885"/>
            <a:ext cx="670618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936702" y="1982059"/>
            <a:ext cx="0" cy="7306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937689" y="2792437"/>
            <a:ext cx="0" cy="3803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1249" y="1051586"/>
            <a:ext cx="3000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 dirty="0">
                <a:solidFill>
                  <a:srgbClr val="6600FF"/>
                </a:solidFill>
                <a:latin typeface="+mj-lt"/>
              </a:rPr>
              <a:t>Norm. growth rate vs. time</a:t>
            </a:r>
            <a:endParaRPr lang="en-US" sz="2000" u="sng" baseline="-25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7434" y="2505252"/>
            <a:ext cx="607408" cy="4798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ymbol" panose="05050102010706020507" pitchFamily="18" charset="2"/>
              </a:rPr>
              <a:t>gt</a:t>
            </a:r>
            <a:r>
              <a:rPr lang="en-US" sz="2800" baseline="-25000" dirty="0" err="1">
                <a:latin typeface="Arial"/>
              </a:rPr>
              <a:t>w</a:t>
            </a:r>
            <a:endParaRPr lang="en-US" sz="2800" baseline="-2500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1796" y="3852726"/>
            <a:ext cx="869862" cy="28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+mj-lt"/>
              </a:rPr>
              <a:t>139514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2345096" y="3337110"/>
            <a:ext cx="98373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endParaRPr lang="en-US" sz="1600" dirty="0">
              <a:solidFill>
                <a:srgbClr val="66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97482" y="2873207"/>
            <a:ext cx="0" cy="16380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1371600" y="4483210"/>
            <a:ext cx="1767245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instability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6207372"/>
            <a:ext cx="6433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 Bell,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Phys. Plasmas </a:t>
            </a:r>
            <a:r>
              <a:rPr lang="en-US" sz="1400" b="1" dirty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387554" y="1056899"/>
            <a:ext cx="2479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Disruption forecasting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1996" y="1114374"/>
            <a:ext cx="3129503" cy="3526902"/>
            <a:chOff x="4267201" y="1137788"/>
            <a:chExt cx="2557055" cy="2881762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 rot="16200000">
              <a:off x="5657219" y="2629532"/>
              <a:ext cx="2118838" cy="17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Global kinetic MHD mode growth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4267201" y="1411929"/>
              <a:ext cx="2382582" cy="260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6417906" y="1195189"/>
              <a:ext cx="463752" cy="348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34" charset="-128"/>
                </a:rPr>
                <a:t>gt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w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5300441" y="1966987"/>
              <a:ext cx="22144" cy="24767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5256071" y="2334873"/>
              <a:ext cx="47853" cy="21370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39128" y="2663743"/>
              <a:ext cx="150990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5627900" y="2723645"/>
              <a:ext cx="64795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5030344" y="1492563"/>
              <a:ext cx="1079903" cy="43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Increasing time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 rot="16200000">
              <a:off x="3570189" y="2365763"/>
              <a:ext cx="1683153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Collisionality</a:t>
              </a: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 (kHz)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5850630" y="3738502"/>
              <a:ext cx="763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Rotation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1435" r="10000"/>
          <a:stretch/>
        </p:blipFill>
        <p:spPr bwMode="auto">
          <a:xfrm>
            <a:off x="6432396" y="1615578"/>
            <a:ext cx="2667000" cy="27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42522" y="977723"/>
            <a:ext cx="26490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Predicted instability statistics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867401" y="4488876"/>
            <a:ext cx="3276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84% of shots are predicted unstable (</a:t>
            </a:r>
            <a:r>
              <a:rPr lang="en-US" sz="1600" kern="0" dirty="0">
                <a:solidFill>
                  <a:srgbClr val="FF0000"/>
                </a:solidFill>
              </a:rPr>
              <a:t>stringent evaluation</a:t>
            </a:r>
            <a:r>
              <a:rPr lang="en-US" sz="1600" kern="0" dirty="0"/>
              <a:t>)</a:t>
            </a:r>
          </a:p>
          <a:p>
            <a:r>
              <a:rPr lang="en-US" sz="1600" kern="0" dirty="0"/>
              <a:t>44% predicted unstable &lt; 320 </a:t>
            </a:r>
            <a:r>
              <a:rPr lang="en-US" sz="1600" kern="0" dirty="0" err="1"/>
              <a:t>ms</a:t>
            </a:r>
            <a:r>
              <a:rPr lang="en-US" sz="1600" kern="0" dirty="0"/>
              <a:t> (approx. 60</a:t>
            </a:r>
            <a:r>
              <a:rPr lang="en-US" sz="1600" kern="0" dirty="0">
                <a:latin typeface="Symbol" panose="05050102010706020507" pitchFamily="18" charset="2"/>
              </a:rPr>
              <a:t>t</a:t>
            </a:r>
            <a:r>
              <a:rPr lang="en-US" sz="1600" kern="0" baseline="-25000" dirty="0"/>
              <a:t>w</a:t>
            </a:r>
            <a:r>
              <a:rPr lang="en-US" sz="1600" kern="0" dirty="0"/>
              <a:t>) before current quench</a:t>
            </a:r>
          </a:p>
          <a:p>
            <a:r>
              <a:rPr lang="en-US" sz="1600" kern="0" dirty="0"/>
              <a:t>33% predicted unstable within 100ms of a minor disruption</a:t>
            </a:r>
          </a:p>
          <a:p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39" name="Rectangle 38"/>
          <p:cNvSpPr/>
          <p:nvPr/>
        </p:nvSpPr>
        <p:spPr>
          <a:xfrm>
            <a:off x="910902" y="3653544"/>
            <a:ext cx="65578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1"/>
                </a:solidFill>
                <a:latin typeface="+mj-ea"/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96775" y="3342178"/>
            <a:ext cx="3755396" cy="754467"/>
            <a:chOff x="-1434760" y="2119846"/>
            <a:chExt cx="3755396" cy="75446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r="6473"/>
            <a:stretch/>
          </p:blipFill>
          <p:spPr bwMode="auto">
            <a:xfrm>
              <a:off x="-1434760" y="2119846"/>
              <a:ext cx="3035681" cy="75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7" r="17831"/>
            <a:stretch/>
          </p:blipFill>
          <p:spPr bwMode="auto">
            <a:xfrm>
              <a:off x="1905000" y="2218446"/>
              <a:ext cx="415636" cy="44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71" r="46060" b="74895"/>
            <a:stretch/>
          </p:blipFill>
          <p:spPr bwMode="auto">
            <a:xfrm>
              <a:off x="1654987" y="2209800"/>
              <a:ext cx="250013" cy="4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" y="863598"/>
            <a:ext cx="3077308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Recently a density limit model has been examined in DECAF based on power balance in an island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4026" y="3037318"/>
            <a:ext cx="337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Power </a:t>
            </a:r>
            <a:r>
              <a:rPr lang="fr-FR" sz="2000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density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balance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31818" b="74895"/>
          <a:stretch/>
        </p:blipFill>
        <p:spPr bwMode="auto">
          <a:xfrm>
            <a:off x="6562016" y="3014913"/>
            <a:ext cx="1454727" cy="4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69656" y="6197843"/>
            <a:ext cx="4249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6600FF"/>
                </a:solidFill>
                <a:latin typeface="+mn-lt"/>
              </a:rPr>
              <a:t>D. Gates et al., Phys. </a:t>
            </a:r>
            <a:r>
              <a:rPr lang="fr-FR" sz="1400" dirty="0" err="1">
                <a:solidFill>
                  <a:srgbClr val="6600FF"/>
                </a:solidFill>
                <a:latin typeface="+mn-lt"/>
              </a:rPr>
              <a:t>Rev</a:t>
            </a:r>
            <a:r>
              <a:rPr lang="fr-FR" sz="1400" dirty="0">
                <a:solidFill>
                  <a:srgbClr val="6600FF"/>
                </a:solidFill>
                <a:latin typeface="+mn-lt"/>
              </a:rPr>
              <a:t>. </a:t>
            </a:r>
            <a:r>
              <a:rPr lang="fr-FR" sz="1400" dirty="0" err="1">
                <a:solidFill>
                  <a:srgbClr val="6600FF"/>
                </a:solidFill>
                <a:latin typeface="+mn-lt"/>
              </a:rPr>
              <a:t>Lett</a:t>
            </a:r>
            <a:r>
              <a:rPr lang="fr-FR" sz="1400" dirty="0">
                <a:solidFill>
                  <a:srgbClr val="6600FF"/>
                </a:solidFill>
                <a:latin typeface="+mn-lt"/>
              </a:rPr>
              <a:t>. </a:t>
            </a:r>
            <a:r>
              <a:rPr lang="fr-FR" sz="1400" b="1" dirty="0">
                <a:solidFill>
                  <a:srgbClr val="6600FF"/>
                </a:solidFill>
                <a:latin typeface="+mn-lt"/>
              </a:rPr>
              <a:t>108</a:t>
            </a:r>
            <a:r>
              <a:rPr lang="fr-FR" sz="1400" dirty="0">
                <a:solidFill>
                  <a:srgbClr val="6600FF"/>
                </a:solidFill>
                <a:latin typeface="+mn-lt"/>
              </a:rPr>
              <a:t> 165004 (2012)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26744" y="935239"/>
            <a:ext cx="5839102" cy="206062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Local island power balance limit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Power balance in island between </a:t>
            </a:r>
            <a:r>
              <a:rPr lang="en-US" sz="2000" dirty="0" err="1"/>
              <a:t>Ohmic</a:t>
            </a:r>
            <a:r>
              <a:rPr lang="en-US" sz="2000" dirty="0"/>
              <a:t> heating and radiated power loss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If radiated power at the island exceeds the input power (</a:t>
            </a:r>
            <a:r>
              <a:rPr lang="en-US" sz="2000" dirty="0" err="1"/>
              <a:t>P</a:t>
            </a:r>
            <a:r>
              <a:rPr lang="en-US" sz="2000" baseline="-25000" dirty="0" err="1"/>
              <a:t>loss</a:t>
            </a:r>
            <a:r>
              <a:rPr lang="en-US" sz="2000" dirty="0"/>
              <a:t> &gt; </a:t>
            </a:r>
            <a:r>
              <a:rPr lang="en-US" sz="2000" dirty="0" err="1"/>
              <a:t>P</a:t>
            </a:r>
            <a:r>
              <a:rPr lang="en-US" sz="2000" baseline="-25000" dirty="0" err="1"/>
              <a:t>input</a:t>
            </a:r>
            <a:r>
              <a:rPr lang="en-US" sz="2000" dirty="0"/>
              <a:t>), island grows</a:t>
            </a:r>
            <a:endParaRPr lang="it-IT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93703" y="3833225"/>
            <a:ext cx="4224772" cy="2341147"/>
            <a:chOff x="3893703" y="3833225"/>
            <a:chExt cx="4224772" cy="234114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703" y="3833225"/>
              <a:ext cx="4224772" cy="234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flipH="1">
              <a:off x="4524656" y="5293667"/>
              <a:ext cx="628525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000" i="0" kern="0" dirty="0">
                  <a:solidFill>
                    <a:schemeClr val="tx1"/>
                  </a:solidFill>
                </a:rPr>
                <a:t>NSTX</a:t>
              </a:r>
            </a:p>
            <a:p>
              <a:r>
                <a:rPr lang="en-US" sz="1000" kern="0" dirty="0">
                  <a:solidFill>
                    <a:schemeClr val="tx1"/>
                  </a:solidFill>
                </a:rPr>
                <a:t>134020</a:t>
              </a:r>
              <a:endParaRPr lang="en-US" sz="1000" i="0" kern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92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DECAF density limit analysis started: global, local density limits examined, correlation of MHD onset near limits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61" t="3751" r="6140" b="5910"/>
          <a:stretch/>
        </p:blipFill>
        <p:spPr>
          <a:xfrm>
            <a:off x="5107708" y="1080656"/>
            <a:ext cx="3583531" cy="3005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9563" y="816732"/>
            <a:ext cx="249138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err="1">
                <a:solidFill>
                  <a:srgbClr val="FF0000"/>
                </a:solidFill>
              </a:rPr>
              <a:t>Disruptivity</a:t>
            </a:r>
            <a:r>
              <a:rPr lang="en-US" sz="1600" b="1" i="0" kern="0" dirty="0">
                <a:solidFill>
                  <a:srgbClr val="FF0000"/>
                </a:solidFill>
              </a:rPr>
              <a:t> vs. density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08134" y="822074"/>
            <a:ext cx="491984" cy="329223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4367" y="816866"/>
            <a:ext cx="52930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DIS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>
                <a:solidFill>
                  <a:srgbClr val="0000FF"/>
                </a:solidFill>
              </a:rPr>
              <a:t>(toroidal array)</a:t>
            </a:r>
            <a:endParaRPr lang="en-US" sz="2000" i="0" u="sng" kern="0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04861" y="4108608"/>
            <a:ext cx="4384431" cy="227084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Greenwald limit</a:t>
            </a:r>
          </a:p>
          <a:p>
            <a:pPr marL="571500" lvl="1" indent="-284163">
              <a:spcBef>
                <a:spcPts val="300"/>
              </a:spcBef>
            </a:pPr>
            <a:r>
              <a:rPr lang="en-US" sz="1800" dirty="0"/>
              <a:t>Near 0.9 when mode starts      </a:t>
            </a:r>
            <a:r>
              <a:rPr lang="en-US" sz="1800" dirty="0">
                <a:solidFill>
                  <a:srgbClr val="FF0000"/>
                </a:solidFill>
              </a:rPr>
              <a:t>(range 0.75 – 1.05) 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Rad. island power balance</a:t>
            </a:r>
          </a:p>
          <a:p>
            <a:pPr marL="571500" lvl="1" indent="-284163">
              <a:spcBef>
                <a:spcPts val="300"/>
              </a:spcBef>
            </a:pPr>
            <a:r>
              <a:rPr lang="en-US" sz="1800" dirty="0"/>
              <a:t>Near 1.0 when mode starts    </a:t>
            </a:r>
            <a:r>
              <a:rPr lang="en-US" sz="1800" dirty="0">
                <a:solidFill>
                  <a:srgbClr val="FF0000"/>
                </a:solidFill>
              </a:rPr>
              <a:t>(range 0.60 – 1.50)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 </a:t>
            </a:r>
            <a:r>
              <a:rPr lang="en-US" sz="1800" u="sng" dirty="0">
                <a:solidFill>
                  <a:srgbClr val="FF0000"/>
                </a:solidFill>
                <a:sym typeface="Wingdings" panose="05000000000000000000" pitchFamily="2" charset="2"/>
              </a:rPr>
              <a:t>next </a:t>
            </a:r>
            <a:r>
              <a:rPr lang="en-US" sz="1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step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reduce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range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 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385208" y="4165600"/>
            <a:ext cx="0" cy="1824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</a:rPr>
                <a:t>GWL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IPB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4567" y="1659596"/>
            <a:ext cx="798101" cy="338554"/>
            <a:chOff x="3393754" y="5129712"/>
            <a:chExt cx="798101" cy="338554"/>
          </a:xfrm>
        </p:grpSpPr>
        <p:sp>
          <p:nvSpPr>
            <p:cNvPr id="33" name="Chevron 3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</a:rPr>
                <a:t>GWL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 flipV="1">
            <a:off x="3044783" y="2016622"/>
            <a:ext cx="0" cy="15706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3035258" y="3568214"/>
            <a:ext cx="340426" cy="587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6974592" y="4086358"/>
            <a:ext cx="798101" cy="338554"/>
            <a:chOff x="3393754" y="5129712"/>
            <a:chExt cx="798101" cy="338554"/>
          </a:xfrm>
        </p:grpSpPr>
        <p:sp>
          <p:nvSpPr>
            <p:cNvPr id="36" name="Chevron 35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</a:rPr>
                <a:t>GWL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181299" y="5040272"/>
            <a:ext cx="798101" cy="338554"/>
            <a:chOff x="5799826" y="5014765"/>
            <a:chExt cx="798101" cy="338554"/>
          </a:xfrm>
        </p:grpSpPr>
        <p:sp>
          <p:nvSpPr>
            <p:cNvPr id="40" name="Chevron 39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IPB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6443391" y="6206746"/>
            <a:ext cx="2636661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CP11.00095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: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J.W. Berkery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20615" y="5184963"/>
            <a:ext cx="36166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2995" y="5066638"/>
            <a:ext cx="43313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b="1" i="0" kern="0" dirty="0" smtClean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325" y="3278909"/>
            <a:ext cx="66396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i="0" kern="0" dirty="0" smtClean="0">
                <a:solidFill>
                  <a:schemeClr val="tx1"/>
                </a:solidFill>
              </a:rPr>
              <a:t>NSTX</a:t>
            </a:r>
          </a:p>
        </p:txBody>
      </p:sp>
    </p:spTree>
    <p:extLst>
      <p:ext uri="{BB962C8B-B14F-4D97-AF65-F5344CB8AC3E}">
        <p14:creationId xmlns:p14="http://schemas.microsoft.com/office/powerpoint/2010/main" val="383550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/>
          <a:stretch/>
        </p:blipFill>
        <p:spPr>
          <a:xfrm>
            <a:off x="4704861" y="1289794"/>
            <a:ext cx="4352229" cy="2369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More powerful automated MHD event objects have been developed for DECAF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04861" y="3717585"/>
            <a:ext cx="4384431" cy="230132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More capable MHD event objects required for analysis of wider tokamak databases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DECAF MHD events now include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Mode number (n) discrimination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Full history of mode evolution, including bifurcation and locking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Many disruption warning criteria</a:t>
            </a:r>
          </a:p>
          <a:p>
            <a:pPr lvl="1">
              <a:spcBef>
                <a:spcPts val="300"/>
              </a:spcBef>
            </a:pPr>
            <a:endParaRPr lang="en-US" sz="1800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7265" y="921395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automated MHD events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295125" y="1441673"/>
            <a:ext cx="716210" cy="5427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7792399" y="2641237"/>
            <a:ext cx="0" cy="597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7819020" y="223042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964950" y="2433895"/>
            <a:ext cx="1160773" cy="338554"/>
            <a:chOff x="6891942" y="2741267"/>
            <a:chExt cx="1160773" cy="338554"/>
          </a:xfrm>
        </p:grpSpPr>
        <p:sp>
          <p:nvSpPr>
            <p:cNvPr id="20" name="Chevron 1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 bwMode="auto">
          <a:xfrm flipH="1" flipV="1">
            <a:off x="8026428" y="178648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7211986" y="1591045"/>
            <a:ext cx="1160773" cy="338554"/>
            <a:chOff x="7485530" y="1918295"/>
            <a:chExt cx="1160773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71062" y="1918295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MHD-n3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90222" y="2007832"/>
            <a:ext cx="1160773" cy="338554"/>
            <a:chOff x="7094705" y="4646402"/>
            <a:chExt cx="1160773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MHD-n2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>
                <a:solidFill>
                  <a:srgbClr val="0000FF"/>
                </a:solidFill>
              </a:rPr>
              <a:t>(toroidal array)</a:t>
            </a:r>
            <a:endParaRPr lang="en-US" sz="2000" i="0" u="sng" kern="0" dirty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3385208" y="4664364"/>
            <a:ext cx="0" cy="1325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43" name="Chevron 4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</a:rPr>
                <a:t>GWL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V="1">
            <a:off x="3385208" y="4165600"/>
            <a:ext cx="0" cy="1824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3044783" y="2016622"/>
            <a:ext cx="0" cy="15706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3035258" y="3568214"/>
            <a:ext cx="340426" cy="587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48" name="Chevron 47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IPB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 bwMode="auto">
          <a:xfrm>
            <a:off x="820615" y="5184963"/>
            <a:ext cx="36166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22995" y="5066638"/>
            <a:ext cx="43313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b="1" i="0" kern="0" dirty="0" smtClean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0325" y="3278909"/>
            <a:ext cx="66396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i="0" kern="0" dirty="0" smtClean="0">
                <a:solidFill>
                  <a:schemeClr val="tx1"/>
                </a:solidFill>
              </a:rPr>
              <a:t>NSTX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19292" y="6179842"/>
            <a:ext cx="2633048" cy="307777"/>
          </a:xfrm>
          <a:prstGeom prst="rect">
            <a:avLst/>
          </a:prstGeom>
          <a:noFill/>
          <a:ln w="3175">
            <a:solidFill>
              <a:srgbClr val="6600FF"/>
            </a:solidFill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CP11.00110: J.D.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Riquezes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DECAF MHD events utilize history of 15 criteria to define time evolving disruption warning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50" y="1069801"/>
            <a:ext cx="4194845" cy="3263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9883"/>
          <a:stretch/>
        </p:blipFill>
        <p:spPr>
          <a:xfrm>
            <a:off x="37679" y="1061987"/>
            <a:ext cx="4672344" cy="29998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3328906" y="1290093"/>
            <a:ext cx="0" cy="2548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372779" y="1612850"/>
            <a:ext cx="0" cy="19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208173" y="1994927"/>
            <a:ext cx="1160773" cy="338554"/>
            <a:chOff x="6891942" y="2741267"/>
            <a:chExt cx="1160773" cy="338554"/>
          </a:xfrm>
        </p:grpSpPr>
        <p:sp>
          <p:nvSpPr>
            <p:cNvPr id="9" name="Chevron 8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 flipV="1">
            <a:off x="3608577" y="1290094"/>
            <a:ext cx="0" cy="1861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532843" y="1290093"/>
            <a:ext cx="1169399" cy="338554"/>
            <a:chOff x="7485530" y="1909669"/>
            <a:chExt cx="1169399" cy="338554"/>
          </a:xfrm>
        </p:grpSpPr>
        <p:sp>
          <p:nvSpPr>
            <p:cNvPr id="13" name="Chevron 12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9688" y="1909669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MHD-n3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93827" y="1646498"/>
            <a:ext cx="1160773" cy="338554"/>
            <a:chOff x="7094705" y="4646402"/>
            <a:chExt cx="1160773" cy="338554"/>
          </a:xfrm>
        </p:grpSpPr>
        <p:sp>
          <p:nvSpPr>
            <p:cNvPr id="16" name="Chevron 15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MHD-n2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" y="4028294"/>
            <a:ext cx="4857432" cy="2447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2771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0000FF"/>
                </a:solidFill>
              </a:rPr>
              <a:t>DECAF automated MHD objects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4111827" y="3157041"/>
            <a:ext cx="0" cy="6817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244159" y="3497900"/>
            <a:ext cx="0" cy="3408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926646" y="2882634"/>
            <a:ext cx="995904" cy="291886"/>
            <a:chOff x="6891942" y="2741268"/>
            <a:chExt cx="1160774" cy="327382"/>
          </a:xfrm>
        </p:grpSpPr>
        <p:sp>
          <p:nvSpPr>
            <p:cNvPr id="25" name="Chevron 24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7474" y="2741268"/>
              <a:ext cx="1075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LTM-n1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93880" y="3250855"/>
            <a:ext cx="995905" cy="285977"/>
            <a:chOff x="7094705" y="4646404"/>
            <a:chExt cx="1160773" cy="320755"/>
          </a:xfrm>
        </p:grpSpPr>
        <p:sp>
          <p:nvSpPr>
            <p:cNvPr id="28" name="Chevron 27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80237" y="4646404"/>
              <a:ext cx="1075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LTM-n2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 flipV="1">
            <a:off x="3656234" y="2409578"/>
            <a:ext cx="0" cy="14291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3696142" y="2438517"/>
            <a:ext cx="995902" cy="307777"/>
            <a:chOff x="6891942" y="2741267"/>
            <a:chExt cx="1160772" cy="345205"/>
          </a:xfrm>
        </p:grpSpPr>
        <p:sp>
          <p:nvSpPr>
            <p:cNvPr id="32" name="Chevron 31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77473" y="2741267"/>
              <a:ext cx="1075241" cy="34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BIF-n1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1934" y="2123601"/>
            <a:ext cx="995905" cy="307777"/>
            <a:chOff x="7094705" y="4646404"/>
            <a:chExt cx="1160773" cy="345206"/>
          </a:xfrm>
        </p:grpSpPr>
        <p:sp>
          <p:nvSpPr>
            <p:cNvPr id="35" name="Chevron 34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80237" y="4646404"/>
              <a:ext cx="1075241" cy="34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BIF-n2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3853473" y="2737449"/>
            <a:ext cx="0" cy="1101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2341" y="2431378"/>
            <a:ext cx="1308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i="0" kern="0" dirty="0">
                <a:solidFill>
                  <a:srgbClr val="0000FF"/>
                </a:solidFill>
              </a:rPr>
              <a:t>“quasi-steady </a:t>
            </a:r>
          </a:p>
          <a:p>
            <a:pPr algn="ctr"/>
            <a:r>
              <a:rPr lang="en-US" sz="1400" kern="0" dirty="0">
                <a:solidFill>
                  <a:srgbClr val="0000FF"/>
                </a:solidFill>
              </a:rPr>
              <a:t>s</a:t>
            </a:r>
            <a:r>
              <a:rPr lang="en-US" sz="1400" i="0" kern="0" dirty="0">
                <a:solidFill>
                  <a:srgbClr val="0000FF"/>
                </a:solidFill>
              </a:rPr>
              <a:t>tate (O)”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293705" y="2954598"/>
            <a:ext cx="125624" cy="169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961162" y="3528206"/>
            <a:ext cx="149271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Very low f mode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0477" y="3181695"/>
            <a:ext cx="162736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f below bifurcation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510" y="3011545"/>
            <a:ext cx="16193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 High amplitude 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0258" y="2594305"/>
            <a:ext cx="22573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Decreasing plasma rotation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26291" y="1975881"/>
            <a:ext cx="26340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en-US" sz="1200" kern="0" dirty="0">
                <a:solidFill>
                  <a:schemeClr val="tx1"/>
                </a:solidFill>
              </a:rPr>
              <a:t>Core plasma rotation  &lt; 6 kHz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18032" y="1443198"/>
            <a:ext cx="1778051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Locked mode &gt; 25G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704861" y="4380366"/>
            <a:ext cx="4384431" cy="19403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Key notables of MHD warning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“Safe”/“unsafe” MHD periods found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Early, slow warning level evolution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rgbClr val="FF0000"/>
                </a:solidFill>
              </a:rPr>
              <a:t>Locked mode amplitude important, but warning comes in </a:t>
            </a:r>
            <a:r>
              <a:rPr lang="en-US" sz="1600" u="sng" dirty="0">
                <a:solidFill>
                  <a:srgbClr val="FF0000"/>
                </a:solidFill>
              </a:rPr>
              <a:t>very late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Mode frequency below bifurcation, decreasing plasma rotation key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577518" y="4477835"/>
            <a:ext cx="40325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40938" y="4154867"/>
            <a:ext cx="28409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</a:t>
            </a:r>
            <a:r>
              <a:rPr lang="en-US" sz="1600" b="1" i="0" kern="0" dirty="0">
                <a:solidFill>
                  <a:srgbClr val="FF0000"/>
                </a:solidFill>
              </a:rPr>
              <a:t>level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7234" y="4514132"/>
            <a:ext cx="3369344" cy="152414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0655" y="4541840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936597" y="3805205"/>
            <a:ext cx="0" cy="5285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5243217"/>
      </p:ext>
    </p:extLst>
  </p:cSld>
  <p:clrMapOvr>
    <a:masterClrMapping/>
  </p:clrMapOvr>
</p:sld>
</file>

<file path=ppt/theme/theme1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>
          <a:defRPr sz="1600" b="1" i="0" kern="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33851</TotalTime>
  <Pages>13</Pages>
  <Words>3406</Words>
  <Application>Microsoft Office PowerPoint</Application>
  <PresentationFormat>On-screen Show (4:3)</PresentationFormat>
  <Paragraphs>688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1_run plan</vt:lpstr>
      <vt:lpstr>PowerPoint Presentation</vt:lpstr>
      <vt:lpstr>A broadened disruption prediction and avoidance approach is progressing for ITER and future tokamaks</vt:lpstr>
      <vt:lpstr>DECAF is a logical, physics-based paradigm that meets all disruption predictor requirement metrics</vt:lpstr>
      <vt:lpstr>DECAF determines disruption triggers and automatically generates event chains</vt:lpstr>
      <vt:lpstr>Reduced kinetic MHD model in DECAF provides early forecast of instability boundary to global MHD modes</vt:lpstr>
      <vt:lpstr>Recently a density limit model has been examined in DECAF based on power balance in an island</vt:lpstr>
      <vt:lpstr>DECAF density limit analysis started: global, local density limits examined, correlation of MHD onset near limits</vt:lpstr>
      <vt:lpstr>More powerful automated MHD event objects have been developed for DECAF</vt:lpstr>
      <vt:lpstr>New DECAF MHD events utilize history of 15 criteria to define time evolving disruption warning level</vt:lpstr>
      <vt:lpstr>Progress on DECAF now moving to processing of multi-machine databases</vt:lpstr>
      <vt:lpstr>Tearing mode stability examined in KSTAR plasmas varied bN , q95 (supports future DECAF models)</vt:lpstr>
      <vt:lpstr>Initial DECAF analysis of large databases further supports result that disruptivity doesn’t increase with βN</vt:lpstr>
      <vt:lpstr>DECAF provides early disruption warning and understanding of disruption event chain beyond disruptivity plots </vt:lpstr>
      <vt:lpstr>DECAF provides early disruption warning and understanding of disruption event chain beyond disruptivity plots </vt:lpstr>
      <vt:lpstr>DECAF provides early disruption warning and understanding of disruption event chain beyond disruptivity plots </vt:lpstr>
      <vt:lpstr>Example: DECAF shows plasma parameters of VDE event can occur far from those of DIS event </vt:lpstr>
      <vt:lpstr>DECAF provides an early disruption forecast - on transport timescales – giving potential for disruption avoidance</vt:lpstr>
      <vt:lpstr>DECAF event analysis of large databases of different devices shows physical distinctions</vt:lpstr>
      <vt:lpstr>Limited event chain analysis of large databases evolves initial performance of disruption prediction</vt:lpstr>
      <vt:lpstr>Rapidly-expanding DECAF code provides a new paradigm for disruption prediction research</vt:lpstr>
      <vt:lpstr>Supporting Slides Follow</vt:lpstr>
      <vt:lpstr>Global MHD modes can also be “slow” and allow early warnings for disruptions, potentially allowing avoidance</vt:lpstr>
      <vt:lpstr>DECAF code based on initial successful research/results is now advancing to a new level</vt:lpstr>
      <vt:lpstr>PowerPoint Presentation</vt:lpstr>
      <vt:lpstr>Higher q95 plasma has greater ideal n = 1 no-wall stability computed in DCON</vt:lpstr>
      <vt:lpstr>A broad non-inductive current fraction profile leads to low shear at low q in high β_N plasma </vt:lpstr>
      <vt:lpstr>Kinetic EFIT reconstructed again shows evolution to low-sheared q-profiles but now at high q</vt:lpstr>
      <vt:lpstr>New DECAF MHD events are now being tested on KSTAR to define evolving disruption warning level</vt:lpstr>
      <vt:lpstr>Kinetic reconstructions focused first on KSTAR  plasmas with high-non-inductive fraction; NICF exceeds 75%</vt:lpstr>
      <vt:lpstr>Predictive TRANSP analysis shows KSTAR design  target β_N~5 can be approached with f_NI~100%</vt:lpstr>
      <vt:lpstr>New 2nd NBI system is installed in KSTAR  aims to be available for 2018 run campaign</vt:lpstr>
      <vt:lpstr>Predictive transport capability (TRANSP) allows “predict-first” projections for upcoming runs </vt:lpstr>
      <vt:lpstr>Transport analysis projections allow for variations of plasma parameters to meet targets</vt:lpstr>
      <vt:lpstr>Initial analysis of large databases further supports published result that disruptivity doesn’t increase with plasma 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5862</cp:revision>
  <cp:lastPrinted>2018-11-04T19:02:24Z</cp:lastPrinted>
  <dcterms:created xsi:type="dcterms:W3CDTF">2000-01-31T02:57:44Z</dcterms:created>
  <dcterms:modified xsi:type="dcterms:W3CDTF">2018-11-06T12:40:28Z</dcterms:modified>
</cp:coreProperties>
</file>