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68" r:id="rId2"/>
    <p:sldId id="270" r:id="rId3"/>
    <p:sldId id="271" r:id="rId4"/>
    <p:sldId id="272" r:id="rId5"/>
    <p:sldId id="274" r:id="rId6"/>
    <p:sldId id="275" r:id="rId7"/>
    <p:sldId id="276" r:id="rId8"/>
    <p:sldId id="305" r:id="rId9"/>
    <p:sldId id="278" r:id="rId10"/>
    <p:sldId id="279" r:id="rId11"/>
    <p:sldId id="280" r:id="rId12"/>
    <p:sldId id="281" r:id="rId13"/>
    <p:sldId id="306" r:id="rId14"/>
    <p:sldId id="284" r:id="rId15"/>
    <p:sldId id="285" r:id="rId16"/>
    <p:sldId id="286" r:id="rId17"/>
    <p:sldId id="287" r:id="rId18"/>
    <p:sldId id="307" r:id="rId19"/>
    <p:sldId id="288" r:id="rId20"/>
    <p:sldId id="316" r:id="rId21"/>
    <p:sldId id="317" r:id="rId22"/>
    <p:sldId id="318" r:id="rId23"/>
    <p:sldId id="315" r:id="rId24"/>
    <p:sldId id="304" r:id="rId25"/>
    <p:sldId id="291" r:id="rId26"/>
    <p:sldId id="290" r:id="rId27"/>
    <p:sldId id="312" r:id="rId28"/>
    <p:sldId id="294" r:id="rId29"/>
    <p:sldId id="303" r:id="rId30"/>
    <p:sldId id="293" r:id="rId31"/>
    <p:sldId id="295" r:id="rId32"/>
    <p:sldId id="296" r:id="rId33"/>
    <p:sldId id="297" r:id="rId34"/>
    <p:sldId id="298" r:id="rId35"/>
    <p:sldId id="319" r:id="rId36"/>
    <p:sldId id="309" r:id="rId37"/>
    <p:sldId id="310" r:id="rId38"/>
    <p:sldId id="311" r:id="rId39"/>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36699"/>
    <a:srgbClr val="92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0"/>
    <p:restoredTop sz="81952" autoAdjust="0"/>
  </p:normalViewPr>
  <p:slideViewPr>
    <p:cSldViewPr showGuides="1">
      <p:cViewPr varScale="1">
        <p:scale>
          <a:sx n="110" d="100"/>
          <a:sy n="110" d="100"/>
        </p:scale>
        <p:origin x="-840" y="-104"/>
      </p:cViewPr>
      <p:guideLst>
        <p:guide orient="horz" pos="1620"/>
        <p:guide pos="2880"/>
      </p:guideLst>
    </p:cSldViewPr>
  </p:slideViewPr>
  <p:notesTextViewPr>
    <p:cViewPr>
      <p:scale>
        <a:sx n="1" d="1"/>
        <a:sy n="1" d="1"/>
      </p:scale>
      <p:origin x="0" y="0"/>
    </p:cViewPr>
  </p:notesTextViewPr>
  <p:notesViewPr>
    <p:cSldViewPr showGuides="1">
      <p:cViewPr varScale="1">
        <p:scale>
          <a:sx n="80" d="100"/>
          <a:sy n="80" d="100"/>
        </p:scale>
        <p:origin x="-388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3C68E72-7118-4BB6-BC0C-A067E02A39FA}" type="datetimeFigureOut">
              <a:rPr lang="en-US"/>
              <a:pPr>
                <a:defRPr/>
              </a:pPr>
              <a:t>11/7/18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7BF9A66-EF9C-4423-829B-6D9627B95F0A}" type="slidenum">
              <a:rPr lang="en-US"/>
              <a:pPr>
                <a:defRPr/>
              </a:pPr>
              <a:t>‹#›</a:t>
            </a:fld>
            <a:endParaRPr lang="en-US"/>
          </a:p>
        </p:txBody>
      </p:sp>
    </p:spTree>
    <p:extLst>
      <p:ext uri="{BB962C8B-B14F-4D97-AF65-F5344CB8AC3E}">
        <p14:creationId xmlns:p14="http://schemas.microsoft.com/office/powerpoint/2010/main" val="3086465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E9CBF51-4AB4-460D-93D3-226BBE47090E}" type="datetimeFigureOut">
              <a:rPr lang="en-US"/>
              <a:pPr>
                <a:defRPr/>
              </a:pPr>
              <a:t>11/7/18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36400B2-87AA-4DB1-B67D-2C60F6396601}" type="slidenum">
              <a:rPr lang="en-US"/>
              <a:pPr>
                <a:defRPr/>
              </a:pPr>
              <a:t>‹#›</a:t>
            </a:fld>
            <a:endParaRPr lang="en-US"/>
          </a:p>
        </p:txBody>
      </p:sp>
    </p:spTree>
    <p:extLst>
      <p:ext uri="{BB962C8B-B14F-4D97-AF65-F5344CB8AC3E}">
        <p14:creationId xmlns:p14="http://schemas.microsoft.com/office/powerpoint/2010/main" val="37000983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 Jardin</a:t>
            </a:r>
          </a:p>
        </p:txBody>
      </p:sp>
      <p:sp>
        <p:nvSpPr>
          <p:cNvPr id="4" name="Slide Number Placeholder 3"/>
          <p:cNvSpPr>
            <a:spLocks noGrp="1"/>
          </p:cNvSpPr>
          <p:nvPr>
            <p:ph type="sldNum" sz="quarter" idx="5"/>
          </p:nvPr>
        </p:nvSpPr>
        <p:spPr/>
        <p:txBody>
          <a:bodyPr/>
          <a:lstStyle/>
          <a:p>
            <a:pPr>
              <a:defRPr/>
            </a:pPr>
            <a:fld id="{F36400B2-87AA-4DB1-B67D-2C60F6396601}" type="slidenum">
              <a:rPr lang="en-US" smtClean="0"/>
              <a:pPr>
                <a:defRPr/>
              </a:pPr>
              <a:t>1</a:t>
            </a:fld>
            <a:endParaRPr lang="en-US"/>
          </a:p>
        </p:txBody>
      </p:sp>
    </p:spTree>
    <p:extLst>
      <p:ext uri="{BB962C8B-B14F-4D97-AF65-F5344CB8AC3E}">
        <p14:creationId xmlns:p14="http://schemas.microsoft.com/office/powerpoint/2010/main" val="996327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Before evaluating CHI breakdown in this flux tube resolved way, we first compared its predictions with results for </a:t>
            </a:r>
            <a:r>
              <a:rPr lang="en-US" baseline="0" dirty="0" err="1"/>
              <a:t>Ohmic</a:t>
            </a:r>
            <a:r>
              <a:rPr lang="en-US" baseline="0" dirty="0"/>
              <a:t> discharges in NSTX.</a:t>
            </a:r>
          </a:p>
          <a:p>
            <a:r>
              <a:rPr lang="en-US" baseline="0" dirty="0"/>
              <a:t>The quantity we’ll study here is the mean field in the flux tube relative to the minimum field required for breakdown.</a:t>
            </a:r>
          </a:p>
          <a:p>
            <a:r>
              <a:rPr lang="en-US" baseline="0" dirty="0"/>
              <a:t>We would expect that breakdown would tend to occur in flux tubes where this quantity is the greatest.</a:t>
            </a:r>
          </a:p>
          <a:p>
            <a:r>
              <a:rPr lang="en-US" baseline="0" dirty="0"/>
              <a:t>Here we </a:t>
            </a:r>
            <a:r>
              <a:rPr lang="en-US" baseline="0" dirty="0" err="1"/>
              <a:t>parametrize</a:t>
            </a:r>
            <a:r>
              <a:rPr lang="en-US" baseline="0" dirty="0"/>
              <a:t> the flux tubes in terms of the r and z coordinates of each flux tube in the </a:t>
            </a:r>
            <a:r>
              <a:rPr lang="en-US" baseline="0" dirty="0" err="1"/>
              <a:t>poloidal</a:t>
            </a:r>
            <a:r>
              <a:rPr lang="en-US" baseline="0" dirty="0"/>
              <a:t> plane.</a:t>
            </a:r>
          </a:p>
          <a:p>
            <a:r>
              <a:rPr lang="en-US" baseline="0" dirty="0"/>
              <a:t>The mean electric field comes from the average </a:t>
            </a:r>
            <a:r>
              <a:rPr lang="en-US" baseline="0" dirty="0" err="1"/>
              <a:t>Ohmically</a:t>
            </a:r>
            <a:r>
              <a:rPr lang="en-US" baseline="0" dirty="0"/>
              <a:t> induced field along each flux tube, and the minimum electric field is dictated by the Townsend avalanche theory.</a:t>
            </a:r>
          </a:p>
          <a:p>
            <a:r>
              <a:rPr lang="en-US" baseline="0" dirty="0"/>
              <a:t>Contours of this relative electric field are shown in the left-handed plot for a sample NSTX discharge.</a:t>
            </a:r>
          </a:p>
          <a:p>
            <a:r>
              <a:rPr lang="en-US" baseline="0" dirty="0"/>
              <a:t>The maximum is near the center post, slightly below the </a:t>
            </a:r>
            <a:r>
              <a:rPr lang="en-US" baseline="0" dirty="0" err="1"/>
              <a:t>midplane</a:t>
            </a:r>
            <a:r>
              <a:rPr lang="en-US" baseline="0" dirty="0"/>
              <a:t>.</a:t>
            </a:r>
          </a:p>
          <a:p>
            <a:r>
              <a:rPr lang="en-US" baseline="0" dirty="0"/>
              <a:t>Comparing to a fast-camera image of breakdown, with the silhouette of the center post shown as a blue line, we see that this maximum in relative electric field agrees well with the prediction.</a:t>
            </a:r>
            <a:endParaRPr lang="en-US" dirty="0"/>
          </a:p>
        </p:txBody>
      </p:sp>
      <p:sp>
        <p:nvSpPr>
          <p:cNvPr id="4" name="Slide Number Placeholder 3"/>
          <p:cNvSpPr>
            <a:spLocks noGrp="1"/>
          </p:cNvSpPr>
          <p:nvPr>
            <p:ph type="sldNum" sz="quarter" idx="5"/>
          </p:nvPr>
        </p:nvSpPr>
        <p:spPr/>
        <p:txBody>
          <a:bodyPr/>
          <a:lstStyle/>
          <a:p>
            <a:pPr>
              <a:defRPr/>
            </a:pPr>
            <a:fld id="{F36400B2-87AA-4DB1-B67D-2C60F6396601}" type="slidenum">
              <a:rPr lang="en-US" smtClean="0"/>
              <a:pPr>
                <a:defRPr/>
              </a:pPr>
              <a:t>10</a:t>
            </a:fld>
            <a:endParaRPr lang="en-US"/>
          </a:p>
        </p:txBody>
      </p:sp>
    </p:spTree>
    <p:extLst>
      <p:ext uri="{BB962C8B-B14F-4D97-AF65-F5344CB8AC3E}">
        <p14:creationId xmlns:p14="http://schemas.microsoft.com/office/powerpoint/2010/main" val="538333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also use</a:t>
            </a:r>
            <a:r>
              <a:rPr lang="en-US" baseline="0" dirty="0"/>
              <a:t> this mean electric field to predict the time required for breakdown on a given flux tube.</a:t>
            </a:r>
          </a:p>
          <a:p>
            <a:r>
              <a:rPr lang="en-US" baseline="0" dirty="0"/>
              <a:t>The time estimate comes a model of the avalanche as a particle balance accounting for impact ionizations and losses through the strike points of each field line.</a:t>
            </a:r>
            <a:endParaRPr lang="en-US" dirty="0"/>
          </a:p>
          <a:p>
            <a:r>
              <a:rPr lang="en-US" dirty="0"/>
              <a:t>The time</a:t>
            </a:r>
            <a:r>
              <a:rPr lang="en-US" baseline="0" dirty="0"/>
              <a:t> constants for ionization and end losses both depend on the mean electric field, density, and species.</a:t>
            </a:r>
            <a:endParaRPr lang="en-US" dirty="0"/>
          </a:p>
          <a:p>
            <a:r>
              <a:rPr lang="en-US" dirty="0"/>
              <a:t>The breakdown time is</a:t>
            </a:r>
            <a:r>
              <a:rPr lang="en-US" baseline="0" dirty="0"/>
              <a:t> defined as the time to attain 50% ionization. </a:t>
            </a:r>
          </a:p>
          <a:p>
            <a:r>
              <a:rPr lang="en-US" baseline="0" dirty="0"/>
              <a:t>On the left, I have plotted breakdown time, again as a function of flux tube in the RZ plane, for another sample NSTX shot.</a:t>
            </a:r>
          </a:p>
          <a:p>
            <a:r>
              <a:rPr lang="en-US" baseline="0" dirty="0"/>
              <a:t>As a verification, we can look at the signal from a D-alpha </a:t>
            </a:r>
            <a:r>
              <a:rPr lang="en-US" baseline="0" dirty="0" err="1"/>
              <a:t>filterscope</a:t>
            </a:r>
            <a:r>
              <a:rPr lang="en-US" baseline="0" dirty="0"/>
              <a:t>, which should show a peak around the breakdown time.</a:t>
            </a:r>
          </a:p>
          <a:p>
            <a:r>
              <a:rPr lang="en-US" dirty="0"/>
              <a:t>Here on the plot, we see that emission starts to rise around t=9</a:t>
            </a:r>
            <a:r>
              <a:rPr lang="en-US" baseline="0" dirty="0"/>
              <a:t> </a:t>
            </a:r>
            <a:r>
              <a:rPr lang="en-US" baseline="0" dirty="0" err="1"/>
              <a:t>ms</a:t>
            </a:r>
            <a:r>
              <a:rPr lang="en-US" baseline="0" dirty="0"/>
              <a:t>, the point in the PF coil ramp where a connection lengths are maximized in the vessel.</a:t>
            </a:r>
          </a:p>
          <a:p>
            <a:r>
              <a:rPr lang="en-US" baseline="0" dirty="0"/>
              <a:t>The curve reaches a peak about 3 </a:t>
            </a:r>
            <a:r>
              <a:rPr lang="en-US" baseline="0" dirty="0" err="1"/>
              <a:t>ms</a:t>
            </a:r>
            <a:r>
              <a:rPr lang="en-US" baseline="0" dirty="0"/>
              <a:t> after this null time, in good agreement with the smallest breakdown time predicted in the plot.</a:t>
            </a:r>
            <a:endParaRPr lang="en-US" dirty="0"/>
          </a:p>
        </p:txBody>
      </p:sp>
      <p:sp>
        <p:nvSpPr>
          <p:cNvPr id="4" name="Slide Number Placeholder 3"/>
          <p:cNvSpPr>
            <a:spLocks noGrp="1"/>
          </p:cNvSpPr>
          <p:nvPr>
            <p:ph type="sldNum" sz="quarter" idx="10"/>
          </p:nvPr>
        </p:nvSpPr>
        <p:spPr/>
        <p:txBody>
          <a:bodyPr/>
          <a:lstStyle/>
          <a:p>
            <a:pPr>
              <a:defRPr/>
            </a:pPr>
            <a:fld id="{F36400B2-87AA-4DB1-B67D-2C60F6396601}" type="slidenum">
              <a:rPr lang="en-US" smtClean="0"/>
              <a:pPr>
                <a:defRPr/>
              </a:pPr>
              <a:t>11</a:t>
            </a:fld>
            <a:endParaRPr lang="en-US"/>
          </a:p>
        </p:txBody>
      </p:sp>
    </p:spTree>
    <p:extLst>
      <p:ext uri="{BB962C8B-B14F-4D97-AF65-F5344CB8AC3E}">
        <p14:creationId xmlns:p14="http://schemas.microsoft.com/office/powerpoint/2010/main" val="1500793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a:t>
            </a:r>
            <a:r>
              <a:rPr lang="en-US" baseline="0" dirty="0"/>
              <a:t> decent agreement with the model has been established for </a:t>
            </a:r>
            <a:r>
              <a:rPr lang="en-US" baseline="0" dirty="0" err="1"/>
              <a:t>Ohmic</a:t>
            </a:r>
            <a:r>
              <a:rPr lang="en-US" baseline="0" dirty="0"/>
              <a:t> discharges.</a:t>
            </a:r>
          </a:p>
          <a:p>
            <a:r>
              <a:rPr lang="en-US" baseline="0" dirty="0"/>
              <a:t>To apply this to CHI discharges, the principal change is that the mean electric field now arises from electrode bias rather than loop voltage.</a:t>
            </a:r>
            <a:endParaRPr lang="en-US" dirty="0"/>
          </a:p>
          <a:p>
            <a:r>
              <a:rPr lang="en-US" dirty="0"/>
              <a:t>It does introduce a practical difficulty for model</a:t>
            </a:r>
            <a:r>
              <a:rPr lang="en-US" baseline="0" dirty="0"/>
              <a:t> comparison, however.</a:t>
            </a:r>
            <a:endParaRPr lang="en-US" dirty="0"/>
          </a:p>
          <a:p>
            <a:r>
              <a:rPr lang="en-US" dirty="0"/>
              <a:t>In</a:t>
            </a:r>
            <a:r>
              <a:rPr lang="en-US" baseline="0" dirty="0"/>
              <a:t> the case of </a:t>
            </a:r>
            <a:r>
              <a:rPr lang="en-US" baseline="0" dirty="0" err="1"/>
              <a:t>Ohmic</a:t>
            </a:r>
            <a:r>
              <a:rPr lang="en-US" baseline="0" dirty="0"/>
              <a:t> heating, it’s reasonable to assume a uniform background pressure throughout the vessel, which makes the modeling relatively straightforward.</a:t>
            </a:r>
          </a:p>
          <a:p>
            <a:r>
              <a:rPr lang="en-US" baseline="0" dirty="0"/>
              <a:t>This is not the case for the usual CHI breakdown scenario, where gas is expected to break down immediately after it is released into the lower </a:t>
            </a:r>
            <a:r>
              <a:rPr lang="en-US" baseline="0" dirty="0" err="1"/>
              <a:t>divertor</a:t>
            </a:r>
            <a:r>
              <a:rPr lang="en-US" baseline="0" dirty="0"/>
              <a:t>.</a:t>
            </a:r>
          </a:p>
          <a:p>
            <a:r>
              <a:rPr lang="en-US" baseline="0" dirty="0"/>
              <a:t>This makes precise modeling difficult.</a:t>
            </a:r>
          </a:p>
          <a:p>
            <a:r>
              <a:rPr lang="en-US" baseline="0" dirty="0"/>
              <a:t>However, we can use it to address some key questions about the feasibility of breakdown in proposed CHI configurations in future devices.</a:t>
            </a:r>
          </a:p>
          <a:p>
            <a:r>
              <a:rPr lang="en-US" baseline="0" dirty="0"/>
              <a:t>For one, by equating the mean electric field with the minimum required electric field, we can derive an expression for the lowest pressures at which breakdown is feasible.</a:t>
            </a:r>
          </a:p>
          <a:p>
            <a:r>
              <a:rPr lang="en-US" baseline="0" dirty="0"/>
              <a:t>This pressure will ultimately set a limit on the temperature that the discharge can attain, and therefore whether it can be efficiently handed off to steady-state heating sources.</a:t>
            </a:r>
          </a:p>
        </p:txBody>
      </p:sp>
      <p:sp>
        <p:nvSpPr>
          <p:cNvPr id="4" name="Slide Number Placeholder 3"/>
          <p:cNvSpPr>
            <a:spLocks noGrp="1"/>
          </p:cNvSpPr>
          <p:nvPr>
            <p:ph type="sldNum" sz="quarter" idx="10"/>
          </p:nvPr>
        </p:nvSpPr>
        <p:spPr/>
        <p:txBody>
          <a:bodyPr/>
          <a:lstStyle/>
          <a:p>
            <a:pPr>
              <a:defRPr/>
            </a:pPr>
            <a:fld id="{F36400B2-87AA-4DB1-B67D-2C60F6396601}" type="slidenum">
              <a:rPr lang="en-US" smtClean="0"/>
              <a:pPr>
                <a:defRPr/>
              </a:pPr>
              <a:t>12</a:t>
            </a:fld>
            <a:endParaRPr lang="en-US"/>
          </a:p>
        </p:txBody>
      </p:sp>
    </p:spTree>
    <p:extLst>
      <p:ext uri="{BB962C8B-B14F-4D97-AF65-F5344CB8AC3E}">
        <p14:creationId xmlns:p14="http://schemas.microsoft.com/office/powerpoint/2010/main" val="1021048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36400B2-87AA-4DB1-B67D-2C60F6396601}" type="slidenum">
              <a:rPr lang="en-US" smtClean="0"/>
              <a:pPr>
                <a:defRPr/>
              </a:pPr>
              <a:t>13</a:t>
            </a:fld>
            <a:endParaRPr lang="en-US"/>
          </a:p>
        </p:txBody>
      </p:sp>
    </p:spTree>
    <p:extLst>
      <p:ext uri="{BB962C8B-B14F-4D97-AF65-F5344CB8AC3E}">
        <p14:creationId xmlns:p14="http://schemas.microsoft.com/office/powerpoint/2010/main" val="2041331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note to say this is Jon Menard / Tom Brown design</a:t>
            </a:r>
          </a:p>
          <a:p>
            <a:r>
              <a:rPr lang="en-US" dirty="0"/>
              <a:t>Note that on the top of the blanket region there is region where you can put an insulated toroidal electrode</a:t>
            </a:r>
          </a:p>
          <a:p>
            <a:r>
              <a:rPr lang="en-US" dirty="0"/>
              <a:t>The blanket structure shields the insulator from neutron irradiation for the life time of the reactor, and it can also be easily replaced if needed.</a:t>
            </a:r>
          </a:p>
        </p:txBody>
      </p:sp>
      <p:sp>
        <p:nvSpPr>
          <p:cNvPr id="4" name="Slide Number Placeholder 3"/>
          <p:cNvSpPr>
            <a:spLocks noGrp="1"/>
          </p:cNvSpPr>
          <p:nvPr>
            <p:ph type="sldNum" sz="quarter" idx="5"/>
          </p:nvPr>
        </p:nvSpPr>
        <p:spPr/>
        <p:txBody>
          <a:bodyPr/>
          <a:lstStyle/>
          <a:p>
            <a:pPr>
              <a:defRPr/>
            </a:pPr>
            <a:fld id="{F36400B2-87AA-4DB1-B67D-2C60F6396601}" type="slidenum">
              <a:rPr lang="en-US" smtClean="0"/>
              <a:pPr>
                <a:defRPr/>
              </a:pPr>
              <a:t>14</a:t>
            </a:fld>
            <a:endParaRPr lang="en-US"/>
          </a:p>
        </p:txBody>
      </p:sp>
    </p:spTree>
    <p:extLst>
      <p:ext uri="{BB962C8B-B14F-4D97-AF65-F5344CB8AC3E}">
        <p14:creationId xmlns:p14="http://schemas.microsoft.com/office/powerpoint/2010/main" val="1458520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evaluating the pressure requirement for breakdown in the NSTX-like setup, with the entire outer wall biased, one quickly sees a problem.</a:t>
            </a:r>
          </a:p>
          <a:p>
            <a:r>
              <a:rPr lang="en-US" baseline="0" dirty="0"/>
              <a:t>We see that in the lower </a:t>
            </a:r>
            <a:r>
              <a:rPr lang="en-US" baseline="0" dirty="0" err="1"/>
              <a:t>divertor</a:t>
            </a:r>
            <a:r>
              <a:rPr lang="en-US" baseline="0" dirty="0"/>
              <a:t> area, breakdown can occur at around 10^-5 </a:t>
            </a:r>
            <a:r>
              <a:rPr lang="en-US" baseline="0" dirty="0" err="1"/>
              <a:t>torr</a:t>
            </a:r>
            <a:r>
              <a:rPr lang="en-US" baseline="0" dirty="0"/>
              <a:t>, which is reasonably low.</a:t>
            </a:r>
          </a:p>
          <a:p>
            <a:r>
              <a:rPr lang="en-US" baseline="0" dirty="0"/>
              <a:t>However, the main part of the vessel is much more susceptible to breakdown, which could occur at pressures as low as 10^-8 </a:t>
            </a:r>
            <a:r>
              <a:rPr lang="en-US" baseline="0" dirty="0" err="1"/>
              <a:t>torr</a:t>
            </a:r>
            <a:r>
              <a:rPr lang="en-US" baseline="0" dirty="0"/>
              <a:t>.</a:t>
            </a:r>
          </a:p>
          <a:p>
            <a:r>
              <a:rPr lang="en-US" baseline="0" dirty="0"/>
              <a:t>Therefore, in this case, the discharge could occur in the main vessel even if a small amount of gas leaks in, before there is a chance for breakdown in the injector.</a:t>
            </a:r>
          </a:p>
          <a:p>
            <a:r>
              <a:rPr lang="en-US" baseline="0" dirty="0"/>
              <a:t>This would lead to spurious arcing, and would prevent the </a:t>
            </a:r>
            <a:r>
              <a:rPr lang="en-US" baseline="0" dirty="0" err="1"/>
              <a:t>helicity</a:t>
            </a:r>
            <a:r>
              <a:rPr lang="en-US" baseline="0" dirty="0"/>
              <a:t> injection from the lower </a:t>
            </a:r>
            <a:r>
              <a:rPr lang="en-US" baseline="0" dirty="0" err="1"/>
              <a:t>divertor</a:t>
            </a:r>
            <a:r>
              <a:rPr lang="en-US" baseline="0" dirty="0"/>
              <a:t>.</a:t>
            </a:r>
          </a:p>
          <a:p>
            <a:r>
              <a:rPr lang="en-US" baseline="0" dirty="0"/>
              <a:t>Hence, this electrode layout is not desirable for next-step devices with higher fields and larger vessels.</a:t>
            </a:r>
            <a:endParaRPr lang="en-US" dirty="0"/>
          </a:p>
        </p:txBody>
      </p:sp>
      <p:sp>
        <p:nvSpPr>
          <p:cNvPr id="4" name="Slide Number Placeholder 3"/>
          <p:cNvSpPr>
            <a:spLocks noGrp="1"/>
          </p:cNvSpPr>
          <p:nvPr>
            <p:ph type="sldNum" sz="quarter" idx="10"/>
          </p:nvPr>
        </p:nvSpPr>
        <p:spPr/>
        <p:txBody>
          <a:bodyPr/>
          <a:lstStyle/>
          <a:p>
            <a:pPr>
              <a:defRPr/>
            </a:pPr>
            <a:fld id="{F36400B2-87AA-4DB1-B67D-2C60F6396601}" type="slidenum">
              <a:rPr lang="en-US" smtClean="0"/>
              <a:pPr>
                <a:defRPr/>
              </a:pPr>
              <a:t>15</a:t>
            </a:fld>
            <a:endParaRPr lang="en-US"/>
          </a:p>
        </p:txBody>
      </p:sp>
    </p:spTree>
    <p:extLst>
      <p:ext uri="{BB962C8B-B14F-4D97-AF65-F5344CB8AC3E}">
        <p14:creationId xmlns:p14="http://schemas.microsoft.com/office/powerpoint/2010/main" val="3404042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future devices, the minimum breakdown pressure in the main chamber may not exceed the base pressure by very much, leaving less room for error.</a:t>
            </a:r>
            <a:endParaRPr lang="en-US" dirty="0" smtClean="0"/>
          </a:p>
          <a:p>
            <a:endParaRPr lang="en-US" dirty="0" smtClean="0"/>
          </a:p>
          <a:p>
            <a:r>
              <a:rPr lang="en-US" dirty="0" smtClean="0"/>
              <a:t>And </a:t>
            </a:r>
            <a:r>
              <a:rPr lang="en-US" dirty="0"/>
              <a:t>this isn’t just a theoretical concern – this effect</a:t>
            </a:r>
            <a:r>
              <a:rPr lang="en-US" baseline="0" dirty="0"/>
              <a:t> was actually observed sometimes in NSTX.</a:t>
            </a:r>
          </a:p>
          <a:p>
            <a:r>
              <a:rPr lang="en-US" baseline="0" dirty="0"/>
              <a:t>If one assumes sufficient pressure in the main vessel and evaluates the relative electric field, it is in fact predicted that a bell-shaped discharge can form within a few hundred microseconds.</a:t>
            </a:r>
          </a:p>
          <a:p>
            <a:r>
              <a:rPr lang="en-US" baseline="0" dirty="0"/>
              <a:t>This would happen occasionally in cases where breakdown failed to occur immediately in the lower </a:t>
            </a:r>
            <a:r>
              <a:rPr lang="en-US" baseline="0" dirty="0" err="1"/>
              <a:t>divertor</a:t>
            </a:r>
            <a:r>
              <a:rPr lang="en-US" baseline="0" dirty="0"/>
              <a:t> area.</a:t>
            </a:r>
          </a:p>
          <a:p>
            <a:r>
              <a:rPr lang="en-US" baseline="0" dirty="0"/>
              <a:t>In that case, the unionized working gas would fill the entire vessel.</a:t>
            </a:r>
          </a:p>
          <a:p>
            <a:r>
              <a:rPr lang="en-US" baseline="0" dirty="0"/>
              <a:t>While the pressure wasn’t high enough to break down in the lower </a:t>
            </a:r>
            <a:r>
              <a:rPr lang="en-US" baseline="0" dirty="0" err="1"/>
              <a:t>divertor</a:t>
            </a:r>
            <a:r>
              <a:rPr lang="en-US" baseline="0" dirty="0"/>
              <a:t>, it did exceed the minimum requirement in the main vessel where the field lines were longer.</a:t>
            </a:r>
          </a:p>
          <a:p>
            <a:r>
              <a:rPr lang="en-US" baseline="0" dirty="0"/>
              <a:t>This wasn’t a show-stopper for NSTX in general, because the pressure still needed to be relatively high to enable these main-vessel discharges.</a:t>
            </a:r>
          </a:p>
          <a:p>
            <a:r>
              <a:rPr lang="en-US" baseline="0" dirty="0"/>
              <a:t>However, in a reactor with connection lengths more than two orders of magnitude longer, the vulnerability will be much greater.</a:t>
            </a:r>
          </a:p>
          <a:p>
            <a:r>
              <a:rPr lang="en-US" baseline="0" dirty="0"/>
              <a:t>Thus, the concept was OK for NSTX, but not for a reactor.</a:t>
            </a:r>
          </a:p>
          <a:p>
            <a:endParaRPr lang="en-US" dirty="0"/>
          </a:p>
        </p:txBody>
      </p:sp>
      <p:sp>
        <p:nvSpPr>
          <p:cNvPr id="4" name="Slide Number Placeholder 3"/>
          <p:cNvSpPr>
            <a:spLocks noGrp="1"/>
          </p:cNvSpPr>
          <p:nvPr>
            <p:ph type="sldNum" sz="quarter" idx="10"/>
          </p:nvPr>
        </p:nvSpPr>
        <p:spPr/>
        <p:txBody>
          <a:bodyPr/>
          <a:lstStyle/>
          <a:p>
            <a:pPr>
              <a:defRPr/>
            </a:pPr>
            <a:fld id="{F36400B2-87AA-4DB1-B67D-2C60F6396601}" type="slidenum">
              <a:rPr lang="en-US" smtClean="0"/>
              <a:pPr>
                <a:defRPr/>
              </a:pPr>
              <a:t>16</a:t>
            </a:fld>
            <a:endParaRPr lang="en-US"/>
          </a:p>
        </p:txBody>
      </p:sp>
    </p:spTree>
    <p:extLst>
      <p:ext uri="{BB962C8B-B14F-4D97-AF65-F5344CB8AC3E}">
        <p14:creationId xmlns:p14="http://schemas.microsoft.com/office/powerpoint/2010/main" val="757048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years ago, (before the development of the transient CHI concept), d3d had a toroidal ring electrode in the lower divertor region. It was used for biasing experiments and it was also used to generate driven CHI discharge, and from an engineering point of view the system worked very well.</a:t>
            </a:r>
          </a:p>
        </p:txBody>
      </p:sp>
      <p:sp>
        <p:nvSpPr>
          <p:cNvPr id="4" name="Slide Number Placeholder 3"/>
          <p:cNvSpPr>
            <a:spLocks noGrp="1"/>
          </p:cNvSpPr>
          <p:nvPr>
            <p:ph type="sldNum" sz="quarter" idx="5"/>
          </p:nvPr>
        </p:nvSpPr>
        <p:spPr/>
        <p:txBody>
          <a:bodyPr/>
          <a:lstStyle/>
          <a:p>
            <a:pPr>
              <a:defRPr/>
            </a:pPr>
            <a:fld id="{F36400B2-87AA-4DB1-B67D-2C60F6396601}" type="slidenum">
              <a:rPr lang="en-US" smtClean="0"/>
              <a:pPr>
                <a:defRPr/>
              </a:pPr>
              <a:t>17</a:t>
            </a:fld>
            <a:endParaRPr lang="en-US"/>
          </a:p>
        </p:txBody>
      </p:sp>
    </p:spTree>
    <p:extLst>
      <p:ext uri="{BB962C8B-B14F-4D97-AF65-F5344CB8AC3E}">
        <p14:creationId xmlns:p14="http://schemas.microsoft.com/office/powerpoint/2010/main" val="438051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36400B2-87AA-4DB1-B67D-2C60F6396601}" type="slidenum">
              <a:rPr lang="en-US" smtClean="0"/>
              <a:pPr>
                <a:defRPr/>
              </a:pPr>
              <a:t>18</a:t>
            </a:fld>
            <a:endParaRPr lang="en-US"/>
          </a:p>
        </p:txBody>
      </p:sp>
    </p:spTree>
    <p:extLst>
      <p:ext uri="{BB962C8B-B14F-4D97-AF65-F5344CB8AC3E}">
        <p14:creationId xmlns:p14="http://schemas.microsoft.com/office/powerpoint/2010/main" val="2041331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larger aspect ratio we are assuming that AT type discharges will be developed.</a:t>
            </a:r>
          </a:p>
          <a:p>
            <a:r>
              <a:rPr lang="en-US" dirty="0"/>
              <a:t>ST and AT type discharges share many similarities needed for Advanced Tokamak operation such as high fraction of bootstrap current made possible by operating the system with optimized pressure profiles to reduce auxiliary current drive requirements.</a:t>
            </a:r>
          </a:p>
        </p:txBody>
      </p:sp>
      <p:sp>
        <p:nvSpPr>
          <p:cNvPr id="4" name="Slide Number Placeholder 3"/>
          <p:cNvSpPr>
            <a:spLocks noGrp="1"/>
          </p:cNvSpPr>
          <p:nvPr>
            <p:ph type="sldNum" sz="quarter" idx="5"/>
          </p:nvPr>
        </p:nvSpPr>
        <p:spPr/>
        <p:txBody>
          <a:bodyPr/>
          <a:lstStyle/>
          <a:p>
            <a:pPr>
              <a:defRPr/>
            </a:pPr>
            <a:fld id="{F36400B2-87AA-4DB1-B67D-2C60F6396601}" type="slidenum">
              <a:rPr lang="en-US" smtClean="0"/>
              <a:pPr>
                <a:defRPr/>
              </a:pPr>
              <a:t>19</a:t>
            </a:fld>
            <a:endParaRPr lang="en-US"/>
          </a:p>
        </p:txBody>
      </p:sp>
    </p:spTree>
    <p:extLst>
      <p:ext uri="{BB962C8B-B14F-4D97-AF65-F5344CB8AC3E}">
        <p14:creationId xmlns:p14="http://schemas.microsoft.com/office/powerpoint/2010/main" val="2877709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show why, I will briefly go over some introductory material that is necessary to know.</a:t>
            </a:r>
          </a:p>
          <a:p>
            <a:r>
              <a:rPr lang="en-US" dirty="0"/>
              <a:t>One of the most important feedback from the last presentation was that you should say very early that:</a:t>
            </a:r>
          </a:p>
          <a:p>
            <a:pPr marL="228600" indent="-228600">
              <a:buAutoNum type="arabicParenR"/>
            </a:pPr>
            <a:r>
              <a:rPr lang="en-US" dirty="0"/>
              <a:t>What is new – spatially resolved calculations</a:t>
            </a:r>
          </a:p>
          <a:p>
            <a:pPr marL="228600" indent="-228600">
              <a:buAutoNum type="arabicParenR"/>
            </a:pPr>
            <a:r>
              <a:rPr lang="en-US" dirty="0"/>
              <a:t>First time these have been conducted, especially for CHI type plasmas.</a:t>
            </a:r>
          </a:p>
          <a:p>
            <a:pPr marL="228600" indent="-228600">
              <a:buAutoNum type="arabicParenR"/>
            </a:pPr>
            <a:r>
              <a:rPr lang="en-US" dirty="0"/>
              <a:t>Although in the past the experimental group was able to get by with adjusting the gas valve knobs and rely on intuition, calculations such as this are essential to future designs. It is through this study that the importance has now become known.</a:t>
            </a:r>
          </a:p>
          <a:p>
            <a:pPr marL="228600" indent="-228600">
              <a:buAutoNum type="arabicParenR"/>
            </a:pPr>
            <a:r>
              <a:rPr lang="en-US" dirty="0"/>
              <a:t>We need to figure out a way to say these early on – and then go over the introductory material. For the APS talk, it is Ok to go over the introductory material a bit faster (if time limit is an issue)</a:t>
            </a:r>
          </a:p>
          <a:p>
            <a:pPr marL="228600" indent="-228600">
              <a:buAutoNum type="arabicParenR"/>
            </a:pPr>
            <a:r>
              <a:rPr lang="en-US" dirty="0"/>
              <a:t>Try to think about how to start your talk by briefly saying that (1) I am going to talk about solenoid-free start-up in future reactors, 2) as part of this study we found that it is really important (essential) to do detailed modeling of the </a:t>
            </a:r>
            <a:r>
              <a:rPr lang="en-US" dirty="0" err="1"/>
              <a:t>Townsen</a:t>
            </a:r>
            <a:r>
              <a:rPr lang="en-US" dirty="0"/>
              <a:t> valance theory …, 3) this talk will say why, 4) First let me go over some </a:t>
            </a:r>
            <a:r>
              <a:rPr lang="en-US" dirty="0" err="1"/>
              <a:t>intructory</a:t>
            </a:r>
            <a:r>
              <a:rPr lang="en-US" dirty="0"/>
              <a:t> material that is necessary to put things in perspective.</a:t>
            </a:r>
          </a:p>
        </p:txBody>
      </p:sp>
      <p:sp>
        <p:nvSpPr>
          <p:cNvPr id="4" name="Slide Number Placeholder 3"/>
          <p:cNvSpPr>
            <a:spLocks noGrp="1"/>
          </p:cNvSpPr>
          <p:nvPr>
            <p:ph type="sldNum" sz="quarter" idx="5"/>
          </p:nvPr>
        </p:nvSpPr>
        <p:spPr/>
        <p:txBody>
          <a:bodyPr/>
          <a:lstStyle/>
          <a:p>
            <a:pPr>
              <a:defRPr/>
            </a:pPr>
            <a:fld id="{F36400B2-87AA-4DB1-B67D-2C60F6396601}" type="slidenum">
              <a:rPr lang="en-US" smtClean="0"/>
              <a:pPr>
                <a:defRPr/>
              </a:pPr>
              <a:t>2</a:t>
            </a:fld>
            <a:endParaRPr lang="en-US"/>
          </a:p>
        </p:txBody>
      </p:sp>
    </p:spTree>
    <p:extLst>
      <p:ext uri="{BB962C8B-B14F-4D97-AF65-F5344CB8AC3E}">
        <p14:creationId xmlns:p14="http://schemas.microsoft.com/office/powerpoint/2010/main" val="3795163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first two</a:t>
            </a:r>
            <a:r>
              <a:rPr lang="en-US" baseline="0" dirty="0"/>
              <a:t> </a:t>
            </a:r>
            <a:r>
              <a:rPr lang="en-US" dirty="0"/>
              <a:t>rows cover the</a:t>
            </a:r>
            <a:r>
              <a:rPr lang="en-US" baseline="0" dirty="0"/>
              <a:t> the major radius and our desired injector flux, which we have set to 1 Weber in every case. This is much higher than in any experiment to date, and will enable similarly higher plasma currents.</a:t>
            </a:r>
          </a:p>
          <a:p>
            <a:r>
              <a:rPr lang="en-US" baseline="0" dirty="0"/>
              <a:t>-- Next are some required values. To produce 1 </a:t>
            </a:r>
            <a:r>
              <a:rPr lang="en-US" baseline="0" dirty="0" err="1"/>
              <a:t>Wb</a:t>
            </a:r>
            <a:r>
              <a:rPr lang="en-US" baseline="0" dirty="0"/>
              <a:t> flux, the PF coil current will need to be between 600 and 800 kA-turns in each case (this is lower than the current limits in these coils, for example the Menard design permits &gt;&gt; 1MA-turn) – so, in principle it may be possible to generate closed flux currents in excess of the ~1MA assumed for these cases. Demonstration of current ramp-up from ~1MA to 2MA needs to be demonstrated.</a:t>
            </a:r>
          </a:p>
          <a:p>
            <a:r>
              <a:rPr lang="en-US" baseline="0" dirty="0"/>
              <a:t>-- With the connection lengths resulting from these fields, it should be possible to attain breakdown at just over 300 V injector bias, with pressures ranging from 4 </a:t>
            </a:r>
            <a:r>
              <a:rPr lang="en-US" baseline="0" dirty="0" err="1"/>
              <a:t>mtorr</a:t>
            </a:r>
            <a:r>
              <a:rPr lang="en-US" baseline="0" dirty="0"/>
              <a:t> in the low-field ST to 1 </a:t>
            </a:r>
            <a:r>
              <a:rPr lang="en-US" baseline="0" dirty="0" err="1"/>
              <a:t>mTorr</a:t>
            </a:r>
            <a:r>
              <a:rPr lang="en-US" baseline="0" dirty="0"/>
              <a:t> in the high-field AT.</a:t>
            </a:r>
          </a:p>
          <a:p>
            <a:r>
              <a:rPr lang="en-US" baseline="0" dirty="0"/>
              <a:t>-- These levels of injector flux should enable around a MA of plasma current through reconnection and the creation of closed flux in the vessel.</a:t>
            </a:r>
          </a:p>
          <a:p>
            <a:r>
              <a:rPr lang="en-US" baseline="0" dirty="0"/>
              <a:t>-- Considering the amount of gas in the injector region at the required breakdown pressure and expanding this into the main plasma volume, this leads to densities in the 10^-18 m^-3 range.</a:t>
            </a:r>
          </a:p>
          <a:p>
            <a:r>
              <a:rPr lang="en-US" baseline="0" dirty="0"/>
              <a:t>-- To address questions of whether this is viable for hand-off to steady-state sources, first consider that the CHI plasma will naturally heat itself </a:t>
            </a:r>
            <a:r>
              <a:rPr lang="en-US" baseline="0" dirty="0" err="1"/>
              <a:t>Ohmically</a:t>
            </a:r>
            <a:r>
              <a:rPr lang="en-US" baseline="0" dirty="0"/>
              <a:t> through the decay of its own </a:t>
            </a:r>
            <a:r>
              <a:rPr lang="en-US" baseline="0" dirty="0" err="1"/>
              <a:t>poloidal</a:t>
            </a:r>
            <a:r>
              <a:rPr lang="en-US" baseline="0" dirty="0"/>
              <a:t> flux. Assuming the plasma decays in 200 </a:t>
            </a:r>
            <a:r>
              <a:rPr lang="en-US" baseline="0" dirty="0" err="1"/>
              <a:t>ms</a:t>
            </a:r>
            <a:r>
              <a:rPr lang="en-US" baseline="0" dirty="0"/>
              <a:t> overall, this self-heating power will be in the MW range. For reference, it would typically take 20 </a:t>
            </a:r>
            <a:r>
              <a:rPr lang="en-US" baseline="0" dirty="0" err="1"/>
              <a:t>ms</a:t>
            </a:r>
            <a:r>
              <a:rPr lang="en-US" baseline="0" dirty="0"/>
              <a:t> for 50 </a:t>
            </a:r>
            <a:r>
              <a:rPr lang="en-US" baseline="0" dirty="0" err="1"/>
              <a:t>mWb</a:t>
            </a:r>
            <a:r>
              <a:rPr lang="en-US" baseline="0" dirty="0"/>
              <a:t> to decay away in NSTX. Should the decay time end up being shorter, this will just mean more self-heating power. Furthermore, as the temperature rises, confinement should improve, and the decay rate is expected to slow down.</a:t>
            </a:r>
          </a:p>
          <a:p>
            <a:r>
              <a:rPr lang="en-US" baseline="0" dirty="0"/>
              <a:t>-- In addition, one has the option of using ECRH to supplement the self-heating. Since the cutoff densities for ECRH are at least an order of magnitude above the expected plasma densities, it is not expected that the CHI plasma will be </a:t>
            </a:r>
            <a:r>
              <a:rPr lang="en-US" baseline="0" dirty="0" err="1"/>
              <a:t>overdense</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F36400B2-87AA-4DB1-B67D-2C60F6396601}" type="slidenum">
              <a:rPr lang="en-US" smtClean="0"/>
              <a:pPr>
                <a:defRPr/>
              </a:pPr>
              <a:t>20</a:t>
            </a:fld>
            <a:endParaRPr lang="en-US"/>
          </a:p>
        </p:txBody>
      </p:sp>
    </p:spTree>
    <p:extLst>
      <p:ext uri="{BB962C8B-B14F-4D97-AF65-F5344CB8AC3E}">
        <p14:creationId xmlns:p14="http://schemas.microsoft.com/office/powerpoint/2010/main" val="4211365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first two</a:t>
            </a:r>
            <a:r>
              <a:rPr lang="en-US" baseline="0" dirty="0"/>
              <a:t> </a:t>
            </a:r>
            <a:r>
              <a:rPr lang="en-US" dirty="0"/>
              <a:t>rows cover the</a:t>
            </a:r>
            <a:r>
              <a:rPr lang="en-US" baseline="0" dirty="0"/>
              <a:t> the major radius and our desired injector flux, which we have set to 1 Weber in every case. This is much higher than in any experiment to date, and will enable similarly higher plasma currents.</a:t>
            </a:r>
          </a:p>
          <a:p>
            <a:r>
              <a:rPr lang="en-US" baseline="0" dirty="0"/>
              <a:t>-- Next are some required values. To produce 1 </a:t>
            </a:r>
            <a:r>
              <a:rPr lang="en-US" baseline="0" dirty="0" err="1"/>
              <a:t>Wb</a:t>
            </a:r>
            <a:r>
              <a:rPr lang="en-US" baseline="0" dirty="0"/>
              <a:t> flux, the PF coil current will need to be between 600 and 800 kA-turns in each case (this is lower than the current limits in these coils, for example the Menard design permits &gt;&gt; 1MA-turn) – so, in principle it may be possible to generate closed flux currents in excess of the ~1MA assumed for these cases. Demonstration of current ramp-up from ~1MA to 2MA needs to be demonstrated.</a:t>
            </a:r>
          </a:p>
          <a:p>
            <a:r>
              <a:rPr lang="en-US" baseline="0" dirty="0"/>
              <a:t>-- With the connection lengths resulting from these fields, it should be possible to attain breakdown at just over 300 V injector bias, with pressures ranging from 4 </a:t>
            </a:r>
            <a:r>
              <a:rPr lang="en-US" baseline="0" dirty="0" err="1"/>
              <a:t>mtorr</a:t>
            </a:r>
            <a:r>
              <a:rPr lang="en-US" baseline="0" dirty="0"/>
              <a:t> in the low-field ST to 1 </a:t>
            </a:r>
            <a:r>
              <a:rPr lang="en-US" baseline="0" dirty="0" err="1"/>
              <a:t>mTorr</a:t>
            </a:r>
            <a:r>
              <a:rPr lang="en-US" baseline="0" dirty="0"/>
              <a:t> in the high-field AT.</a:t>
            </a:r>
          </a:p>
          <a:p>
            <a:r>
              <a:rPr lang="en-US" baseline="0" dirty="0"/>
              <a:t>-- These levels of injector flux should enable around a MA of plasma current through reconnection and the creation of closed flux in the vessel.</a:t>
            </a:r>
          </a:p>
          <a:p>
            <a:r>
              <a:rPr lang="en-US" baseline="0" dirty="0"/>
              <a:t>-- Considering the amount of gas in the injector region at the required breakdown pressure and expanding this into the main plasma volume, this leads to densities in the 10^-18 m^-3 range.</a:t>
            </a:r>
          </a:p>
          <a:p>
            <a:r>
              <a:rPr lang="en-US" baseline="0" dirty="0"/>
              <a:t>-- To address questions of whether this is viable for hand-off to steady-state sources, first consider that the CHI plasma will naturally heat itself </a:t>
            </a:r>
            <a:r>
              <a:rPr lang="en-US" baseline="0" dirty="0" err="1"/>
              <a:t>Ohmically</a:t>
            </a:r>
            <a:r>
              <a:rPr lang="en-US" baseline="0" dirty="0"/>
              <a:t> through the decay of its own </a:t>
            </a:r>
            <a:r>
              <a:rPr lang="en-US" baseline="0" dirty="0" err="1"/>
              <a:t>poloidal</a:t>
            </a:r>
            <a:r>
              <a:rPr lang="en-US" baseline="0" dirty="0"/>
              <a:t> flux. Assuming the plasma decays in 200 </a:t>
            </a:r>
            <a:r>
              <a:rPr lang="en-US" baseline="0" dirty="0" err="1"/>
              <a:t>ms</a:t>
            </a:r>
            <a:r>
              <a:rPr lang="en-US" baseline="0" dirty="0"/>
              <a:t> overall, this self-heating power will be in the MW range. For reference, it would typically take 20 </a:t>
            </a:r>
            <a:r>
              <a:rPr lang="en-US" baseline="0" dirty="0" err="1"/>
              <a:t>ms</a:t>
            </a:r>
            <a:r>
              <a:rPr lang="en-US" baseline="0" dirty="0"/>
              <a:t> for 50 </a:t>
            </a:r>
            <a:r>
              <a:rPr lang="en-US" baseline="0" dirty="0" err="1"/>
              <a:t>mWb</a:t>
            </a:r>
            <a:r>
              <a:rPr lang="en-US" baseline="0" dirty="0"/>
              <a:t> to decay away in NSTX. Should the decay time end up being shorter, this will just mean more self-heating power. Furthermore, as the temperature rises, confinement should improve, and the decay rate is expected to slow down.</a:t>
            </a:r>
          </a:p>
          <a:p>
            <a:r>
              <a:rPr lang="en-US" baseline="0" dirty="0"/>
              <a:t>-- In addition, one has the option of using ECRH to supplement the self-heating. Since the cutoff densities for ECRH are at least an order of magnitude above the expected plasma densities, it is not expected that the CHI plasma will be </a:t>
            </a:r>
            <a:r>
              <a:rPr lang="en-US" baseline="0" dirty="0" err="1"/>
              <a:t>overdense</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F36400B2-87AA-4DB1-B67D-2C60F6396601}" type="slidenum">
              <a:rPr lang="en-US" smtClean="0"/>
              <a:pPr>
                <a:defRPr/>
              </a:pPr>
              <a:t>21</a:t>
            </a:fld>
            <a:endParaRPr lang="en-US"/>
          </a:p>
        </p:txBody>
      </p:sp>
    </p:spTree>
    <p:extLst>
      <p:ext uri="{BB962C8B-B14F-4D97-AF65-F5344CB8AC3E}">
        <p14:creationId xmlns:p14="http://schemas.microsoft.com/office/powerpoint/2010/main" val="4211365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first two</a:t>
            </a:r>
            <a:r>
              <a:rPr lang="en-US" baseline="0" dirty="0"/>
              <a:t> </a:t>
            </a:r>
            <a:r>
              <a:rPr lang="en-US" dirty="0"/>
              <a:t>rows cover the</a:t>
            </a:r>
            <a:r>
              <a:rPr lang="en-US" baseline="0" dirty="0"/>
              <a:t> the major radius and our desired injector flux, which we have set to 1 Weber in every case. This is much higher than in any experiment to date, and will enable similarly higher plasma currents.</a:t>
            </a:r>
          </a:p>
          <a:p>
            <a:r>
              <a:rPr lang="en-US" baseline="0" dirty="0"/>
              <a:t>-- Next are some required values. To produce 1 </a:t>
            </a:r>
            <a:r>
              <a:rPr lang="en-US" baseline="0" dirty="0" err="1"/>
              <a:t>Wb</a:t>
            </a:r>
            <a:r>
              <a:rPr lang="en-US" baseline="0" dirty="0"/>
              <a:t> flux, the PF coil current will need to be between 600 and 800 kA-turns in each case (this is lower than the current limits in these coils, for example the Menard design permits &gt;&gt; 1MA-turn) – so, in principle it may be possible to generate closed flux currents in excess of the ~1MA assumed for these cases. Demonstration of current ramp-up from ~1MA to 2MA needs to be demonstrated.</a:t>
            </a:r>
          </a:p>
          <a:p>
            <a:r>
              <a:rPr lang="en-US" baseline="0" dirty="0"/>
              <a:t>-- With the connection lengths resulting from these fields, it should be possible to attain breakdown at just over 300 V injector bias, with pressures ranging from 4 </a:t>
            </a:r>
            <a:r>
              <a:rPr lang="en-US" baseline="0" dirty="0" err="1"/>
              <a:t>mtorr</a:t>
            </a:r>
            <a:r>
              <a:rPr lang="en-US" baseline="0" dirty="0"/>
              <a:t> in the low-field ST to 1 </a:t>
            </a:r>
            <a:r>
              <a:rPr lang="en-US" baseline="0" dirty="0" err="1"/>
              <a:t>mTorr</a:t>
            </a:r>
            <a:r>
              <a:rPr lang="en-US" baseline="0" dirty="0"/>
              <a:t> in the high-field AT.</a:t>
            </a:r>
          </a:p>
          <a:p>
            <a:r>
              <a:rPr lang="en-US" baseline="0" dirty="0"/>
              <a:t>-- These levels of injector flux should enable around a MA of plasma current through reconnection and the creation of closed flux in the vessel.</a:t>
            </a:r>
          </a:p>
          <a:p>
            <a:r>
              <a:rPr lang="en-US" baseline="0" dirty="0"/>
              <a:t>-- Considering the amount of gas in the injector region at the required breakdown pressure and expanding this into the main plasma volume, this leads to densities in the 10^-18 m^-3 range.</a:t>
            </a:r>
          </a:p>
          <a:p>
            <a:r>
              <a:rPr lang="en-US" baseline="0" dirty="0"/>
              <a:t>-- To address questions of whether this is viable for hand-off to steady-state sources, first consider that the CHI plasma will naturally heat itself </a:t>
            </a:r>
            <a:r>
              <a:rPr lang="en-US" baseline="0" dirty="0" err="1"/>
              <a:t>Ohmically</a:t>
            </a:r>
            <a:r>
              <a:rPr lang="en-US" baseline="0" dirty="0"/>
              <a:t> through the decay of its own </a:t>
            </a:r>
            <a:r>
              <a:rPr lang="en-US" baseline="0" dirty="0" err="1"/>
              <a:t>poloidal</a:t>
            </a:r>
            <a:r>
              <a:rPr lang="en-US" baseline="0" dirty="0"/>
              <a:t> flux. Assuming the plasma decays in 200 </a:t>
            </a:r>
            <a:r>
              <a:rPr lang="en-US" baseline="0" dirty="0" err="1"/>
              <a:t>ms</a:t>
            </a:r>
            <a:r>
              <a:rPr lang="en-US" baseline="0" dirty="0"/>
              <a:t> overall, this self-heating power will be in the MW range. For reference, it would typically take 20 </a:t>
            </a:r>
            <a:r>
              <a:rPr lang="en-US" baseline="0" dirty="0" err="1"/>
              <a:t>ms</a:t>
            </a:r>
            <a:r>
              <a:rPr lang="en-US" baseline="0" dirty="0"/>
              <a:t> for 50 </a:t>
            </a:r>
            <a:r>
              <a:rPr lang="en-US" baseline="0" dirty="0" err="1"/>
              <a:t>mWb</a:t>
            </a:r>
            <a:r>
              <a:rPr lang="en-US" baseline="0" dirty="0"/>
              <a:t> to decay away in NSTX. Should the decay time end up being shorter, this will just mean more self-heating power. Furthermore, as the temperature rises, confinement should improve, and the decay rate is expected to slow down.</a:t>
            </a:r>
          </a:p>
          <a:p>
            <a:r>
              <a:rPr lang="en-US" baseline="0" dirty="0"/>
              <a:t>-- In addition, one has the option of using ECRH to supplement the self-heating. Since the cutoff densities for ECRH are at least an order of magnitude above the expected plasma densities, it is not expected that the CHI plasma will be </a:t>
            </a:r>
            <a:r>
              <a:rPr lang="en-US" baseline="0" dirty="0" err="1"/>
              <a:t>overdense</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F36400B2-87AA-4DB1-B67D-2C60F6396601}" type="slidenum">
              <a:rPr lang="en-US" smtClean="0"/>
              <a:pPr>
                <a:defRPr/>
              </a:pPr>
              <a:t>22</a:t>
            </a:fld>
            <a:endParaRPr lang="en-US"/>
          </a:p>
        </p:txBody>
      </p:sp>
    </p:spTree>
    <p:extLst>
      <p:ext uri="{BB962C8B-B14F-4D97-AF65-F5344CB8AC3E}">
        <p14:creationId xmlns:p14="http://schemas.microsoft.com/office/powerpoint/2010/main" val="4211365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first two</a:t>
            </a:r>
            <a:r>
              <a:rPr lang="en-US" baseline="0" dirty="0"/>
              <a:t> </a:t>
            </a:r>
            <a:r>
              <a:rPr lang="en-US" dirty="0"/>
              <a:t>rows cover the</a:t>
            </a:r>
            <a:r>
              <a:rPr lang="en-US" baseline="0" dirty="0"/>
              <a:t> the major radius and our desired injector flux, which we have set to 1 Weber in every case. This is much higher than in any experiment to date, and will enable similarly higher plasma currents.</a:t>
            </a:r>
          </a:p>
          <a:p>
            <a:r>
              <a:rPr lang="en-US" baseline="0" dirty="0"/>
              <a:t>-- Next are some required values. To produce 1 </a:t>
            </a:r>
            <a:r>
              <a:rPr lang="en-US" baseline="0" dirty="0" err="1"/>
              <a:t>Wb</a:t>
            </a:r>
            <a:r>
              <a:rPr lang="en-US" baseline="0" dirty="0"/>
              <a:t> flux, the PF coil current will need to be between 600 and 800 kA-turns in each case (this is lower than the current limits in these coils, for example the Menard design permits &gt;&gt; 1MA-turn) – so, in principle it may be possible to generate closed flux currents in excess of the ~1MA assumed for these cases. Demonstration of current ramp-up from ~1MA to 2MA needs to be demonstrated.</a:t>
            </a:r>
          </a:p>
          <a:p>
            <a:r>
              <a:rPr lang="en-US" baseline="0" dirty="0"/>
              <a:t>-- With the connection lengths resulting from these fields, it should be possible to attain breakdown at just over 300 V injector bias, with pressures ranging from 4 </a:t>
            </a:r>
            <a:r>
              <a:rPr lang="en-US" baseline="0" dirty="0" err="1"/>
              <a:t>mtorr</a:t>
            </a:r>
            <a:r>
              <a:rPr lang="en-US" baseline="0" dirty="0"/>
              <a:t> in the low-field ST to 1 </a:t>
            </a:r>
            <a:r>
              <a:rPr lang="en-US" baseline="0" dirty="0" err="1"/>
              <a:t>mTorr</a:t>
            </a:r>
            <a:r>
              <a:rPr lang="en-US" baseline="0" dirty="0"/>
              <a:t> in the high-field AT.</a:t>
            </a:r>
          </a:p>
          <a:p>
            <a:r>
              <a:rPr lang="en-US" baseline="0" dirty="0"/>
              <a:t>-- These levels of injector flux should enable around a MA of plasma current through reconnection and the creation of closed flux in the vessel.</a:t>
            </a:r>
          </a:p>
          <a:p>
            <a:r>
              <a:rPr lang="en-US" baseline="0" dirty="0"/>
              <a:t>-- Considering the amount of gas in the injector region at the required breakdown pressure and expanding this into the main plasma volume, this leads to densities in the 10^-18 m^-3 range.</a:t>
            </a:r>
          </a:p>
          <a:p>
            <a:r>
              <a:rPr lang="en-US" baseline="0" dirty="0"/>
              <a:t>-- To address questions of whether this is viable for hand-off to steady-state sources, first consider that the CHI plasma will naturally heat itself </a:t>
            </a:r>
            <a:r>
              <a:rPr lang="en-US" baseline="0" dirty="0" err="1"/>
              <a:t>Ohmically</a:t>
            </a:r>
            <a:r>
              <a:rPr lang="en-US" baseline="0" dirty="0"/>
              <a:t> through the decay of its own </a:t>
            </a:r>
            <a:r>
              <a:rPr lang="en-US" baseline="0" dirty="0" err="1"/>
              <a:t>poloidal</a:t>
            </a:r>
            <a:r>
              <a:rPr lang="en-US" baseline="0" dirty="0"/>
              <a:t> flux. Assuming the plasma decays in 200 </a:t>
            </a:r>
            <a:r>
              <a:rPr lang="en-US" baseline="0" dirty="0" err="1"/>
              <a:t>ms</a:t>
            </a:r>
            <a:r>
              <a:rPr lang="en-US" baseline="0" dirty="0"/>
              <a:t> overall, this self-heating power will be in the MW range. For reference, it would typically take 20 </a:t>
            </a:r>
            <a:r>
              <a:rPr lang="en-US" baseline="0" dirty="0" err="1"/>
              <a:t>ms</a:t>
            </a:r>
            <a:r>
              <a:rPr lang="en-US" baseline="0" dirty="0"/>
              <a:t> for 50 </a:t>
            </a:r>
            <a:r>
              <a:rPr lang="en-US" baseline="0" dirty="0" err="1"/>
              <a:t>mWb</a:t>
            </a:r>
            <a:r>
              <a:rPr lang="en-US" baseline="0" dirty="0"/>
              <a:t> to decay away in NSTX. Should the decay time end up being shorter, this will just mean more self-heating power. Furthermore, as the temperature rises, confinement should improve, and the decay rate is expected to slow down.</a:t>
            </a:r>
          </a:p>
          <a:p>
            <a:r>
              <a:rPr lang="en-US" baseline="0" dirty="0"/>
              <a:t>-- In addition, one has the option of using ECRH to supplement the self-heating. Since the cutoff densities for ECRH are at least an order of magnitude above the expected plasma densities, it is not expected that the CHI plasma will be </a:t>
            </a:r>
            <a:r>
              <a:rPr lang="en-US" baseline="0" dirty="0" err="1"/>
              <a:t>overdense</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F36400B2-87AA-4DB1-B67D-2C60F6396601}" type="slidenum">
              <a:rPr lang="en-US" smtClean="0"/>
              <a:pPr>
                <a:defRPr/>
              </a:pPr>
              <a:t>23</a:t>
            </a:fld>
            <a:endParaRPr lang="en-US"/>
          </a:p>
        </p:txBody>
      </p:sp>
    </p:spTree>
    <p:extLst>
      <p:ext uri="{BB962C8B-B14F-4D97-AF65-F5344CB8AC3E}">
        <p14:creationId xmlns:p14="http://schemas.microsoft.com/office/powerpoint/2010/main" val="4211365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plot demonstrates the scaling of current with injector flux</a:t>
            </a:r>
          </a:p>
          <a:p>
            <a:r>
              <a:rPr lang="en-US" baseline="0" dirty="0" smtClean="0"/>
              <a:t>Fourth plot shows </a:t>
            </a:r>
            <a:r>
              <a:rPr lang="en-US" baseline="0" dirty="0" err="1" smtClean="0"/>
              <a:t>Ohmic</a:t>
            </a:r>
            <a:r>
              <a:rPr lang="en-US" baseline="0" dirty="0" smtClean="0"/>
              <a:t> self-heating power: note that </a:t>
            </a:r>
            <a:r>
              <a:rPr lang="en-US" baseline="0" dirty="0" err="1" smtClean="0"/>
              <a:t>Ohmic</a:t>
            </a:r>
            <a:r>
              <a:rPr lang="en-US" baseline="0" dirty="0" smtClean="0"/>
              <a:t> self-heating power increases substantially</a:t>
            </a:r>
          </a:p>
          <a:p>
            <a:r>
              <a:rPr lang="en-US" baseline="0" dirty="0" smtClean="0"/>
              <a:t>Assumptions about energy transport are conservative; temperatures are probably underestimated</a:t>
            </a:r>
          </a:p>
          <a:p>
            <a:r>
              <a:rPr lang="en-US" baseline="0" dirty="0" smtClean="0"/>
              <a:t>Note: low-Z electrodes are undesirable because their peak radiation occurs at low temperatures (20-30 </a:t>
            </a:r>
            <a:r>
              <a:rPr lang="en-US" baseline="0" dirty="0" err="1" smtClean="0"/>
              <a:t>eV</a:t>
            </a:r>
            <a:r>
              <a:rPr lang="en-US" baseline="0" dirty="0" smtClean="0"/>
              <a:t>)</a:t>
            </a:r>
          </a:p>
          <a:p>
            <a:r>
              <a:rPr lang="en-US" baseline="0" dirty="0" smtClean="0"/>
              <a:t>So far, up to 25 kJ injected to NSTX transient CHI plasmas (charge in capacitors)</a:t>
            </a:r>
          </a:p>
          <a:p>
            <a:r>
              <a:rPr lang="en-US" baseline="0" dirty="0" smtClean="0"/>
              <a:t>Future machines will use heavier elements; radiation power is relatively low below 100 </a:t>
            </a:r>
            <a:r>
              <a:rPr lang="en-US" baseline="0" dirty="0" err="1" smtClean="0"/>
              <a:t>eV</a:t>
            </a:r>
            <a:endParaRPr lang="en-US" baseline="0" dirty="0" smtClean="0"/>
          </a:p>
          <a:p>
            <a:r>
              <a:rPr lang="en-US" baseline="0" dirty="0" smtClean="0"/>
              <a:t>Third plot: normalized inductance: note that inductance starts out quite low (lower inductances are more MHD stable)</a:t>
            </a:r>
          </a:p>
          <a:p>
            <a:r>
              <a:rPr lang="en-US" baseline="0" dirty="0" smtClean="0"/>
              <a:t>Time line: 17 </a:t>
            </a:r>
            <a:r>
              <a:rPr lang="en-US" baseline="0" dirty="0" err="1" smtClean="0"/>
              <a:t>ms</a:t>
            </a:r>
            <a:r>
              <a:rPr lang="en-US" baseline="0" dirty="0" smtClean="0"/>
              <a:t> is when transport equations start being solved (initially assumed to be zero), this is also where the injector bias is removed</a:t>
            </a:r>
          </a:p>
          <a:p>
            <a:r>
              <a:rPr lang="en-US" baseline="0" dirty="0" smtClean="0"/>
              <a:t>Add backup slide on TSC information</a:t>
            </a:r>
            <a:endParaRPr lang="en-US" dirty="0" smtClean="0"/>
          </a:p>
          <a:p>
            <a:endParaRPr lang="en-US" dirty="0" smtClean="0"/>
          </a:p>
          <a:p>
            <a:r>
              <a:rPr lang="en-US" dirty="0" smtClean="0"/>
              <a:t>1</a:t>
            </a:r>
            <a:r>
              <a:rPr lang="en-US" dirty="0"/>
              <a:t>) Degraded Ohmic transport used (</a:t>
            </a:r>
            <a:r>
              <a:rPr lang="en-US" dirty="0" err="1"/>
              <a:t>Te</a:t>
            </a:r>
            <a:r>
              <a:rPr lang="en-US" dirty="0"/>
              <a:t> will be higher if standard Ohmic transport is used). NSTX geometry used (but this is not important)</a:t>
            </a:r>
          </a:p>
          <a:p>
            <a:r>
              <a:rPr lang="en-US" dirty="0"/>
              <a:t>2) Normally, tokamaks spend a lot of time to make a low inductance configuration by injecting neutral beams and to heat the edge plasma. The normalized plasma inductance for high performance plasmas on NSTX-U is projected to be less than ~0.7. One needs to injected NBI and heat the plasma to try to maintain this configuration during steady state operation. Transient CHI naturally gives you this initial condition.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3) </a:t>
            </a:r>
            <a:r>
              <a:rPr lang="en-US" sz="1200" dirty="0"/>
              <a:t>Good possibility that transient CHI plasmas at high injector flux (with low-z impurity influx reduced through metal electrodes) will self heat to high </a:t>
            </a:r>
            <a:r>
              <a:rPr lang="en-US" sz="1200" dirty="0" err="1"/>
              <a:t>Te</a:t>
            </a:r>
            <a:r>
              <a:rPr lang="en-US" sz="1200" dirty="0"/>
              <a:t>, and this scaling favors extrapolation to reactor scale devices that rely on over 1 </a:t>
            </a:r>
            <a:r>
              <a:rPr lang="en-US" sz="1200" dirty="0" err="1"/>
              <a:t>Wb</a:t>
            </a:r>
            <a:r>
              <a:rPr lang="en-US" sz="1200" dirty="0"/>
              <a:t> of injector flux.</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4) All discharges started with an initial </a:t>
            </a:r>
            <a:r>
              <a:rPr lang="en-US" sz="1200" dirty="0" err="1"/>
              <a:t>Te</a:t>
            </a:r>
            <a:r>
              <a:rPr lang="en-US" sz="1200" dirty="0"/>
              <a:t> of 100eV, but this is not important, starting with 50eV will produce the same result (I will try a case before your APS talk for a back-up slide, but I think this is not important)</a:t>
            </a:r>
          </a:p>
          <a:p>
            <a:r>
              <a:rPr lang="en-US" dirty="0"/>
              <a:t>5) I am also (separately) providing a plot starting at 17ms, at which time the transport equation calculations in TSC is turned on. Starting from this time TSC will find the correct temperature consistent with transport (so the initial 100 eV is not important). As you see, at the lower injector flux cases, the </a:t>
            </a:r>
            <a:r>
              <a:rPr lang="en-US" dirty="0" err="1"/>
              <a:t>Te</a:t>
            </a:r>
            <a:r>
              <a:rPr lang="en-US" dirty="0"/>
              <a:t> dips at about 25ms. This has something to do with the </a:t>
            </a:r>
            <a:r>
              <a:rPr lang="en-US" dirty="0" err="1"/>
              <a:t>transoition</a:t>
            </a:r>
            <a:r>
              <a:rPr lang="en-US" dirty="0"/>
              <a:t> from full open filed line discharge to the coil feed back system in </a:t>
            </a:r>
            <a:r>
              <a:rPr lang="en-US" dirty="0" err="1"/>
              <a:t>TSCtrying</a:t>
            </a:r>
            <a:r>
              <a:rPr lang="en-US" dirty="0"/>
              <a:t> to do the equilibrium control. Through better optimization of the runs, this dip can be avoided, but this may take quite a bit of time, and this is not important for the main point that is being made. To avoid getting distracted from the main issue, I plotted starting from 28ms.</a:t>
            </a:r>
          </a:p>
        </p:txBody>
      </p:sp>
      <p:sp>
        <p:nvSpPr>
          <p:cNvPr id="4" name="Slide Number Placeholder 3"/>
          <p:cNvSpPr>
            <a:spLocks noGrp="1"/>
          </p:cNvSpPr>
          <p:nvPr>
            <p:ph type="sldNum" sz="quarter" idx="5"/>
          </p:nvPr>
        </p:nvSpPr>
        <p:spPr/>
        <p:txBody>
          <a:bodyPr/>
          <a:lstStyle/>
          <a:p>
            <a:pPr>
              <a:defRPr/>
            </a:pPr>
            <a:fld id="{F36400B2-87AA-4DB1-B67D-2C60F6396601}" type="slidenum">
              <a:rPr lang="en-US" smtClean="0"/>
              <a:pPr>
                <a:defRPr/>
              </a:pPr>
              <a:t>24</a:t>
            </a:fld>
            <a:endParaRPr lang="en-US"/>
          </a:p>
        </p:txBody>
      </p:sp>
    </p:spTree>
    <p:extLst>
      <p:ext uri="{BB962C8B-B14F-4D97-AF65-F5344CB8AC3E}">
        <p14:creationId xmlns:p14="http://schemas.microsoft.com/office/powerpoint/2010/main" val="512151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experimental program so far has been able to get by without it, these studies have very clearly shown their importance for larger machines</a:t>
            </a:r>
          </a:p>
          <a:p>
            <a:endParaRPr lang="en-US" dirty="0"/>
          </a:p>
        </p:txBody>
      </p:sp>
      <p:sp>
        <p:nvSpPr>
          <p:cNvPr id="4" name="Slide Number Placeholder 3"/>
          <p:cNvSpPr>
            <a:spLocks noGrp="1"/>
          </p:cNvSpPr>
          <p:nvPr>
            <p:ph type="sldNum" sz="quarter" idx="5"/>
          </p:nvPr>
        </p:nvSpPr>
        <p:spPr/>
        <p:txBody>
          <a:bodyPr/>
          <a:lstStyle/>
          <a:p>
            <a:pPr>
              <a:defRPr/>
            </a:pPr>
            <a:fld id="{F36400B2-87AA-4DB1-B67D-2C60F6396601}" type="slidenum">
              <a:rPr lang="en-US" smtClean="0"/>
              <a:pPr>
                <a:defRPr/>
              </a:pPr>
              <a:t>25</a:t>
            </a:fld>
            <a:endParaRPr lang="en-US"/>
          </a:p>
        </p:txBody>
      </p:sp>
    </p:spTree>
    <p:extLst>
      <p:ext uri="{BB962C8B-B14F-4D97-AF65-F5344CB8AC3E}">
        <p14:creationId xmlns:p14="http://schemas.microsoft.com/office/powerpoint/2010/main" val="3684405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add the word toroidal electrodes to avoid confusing this with the localized small-surface area electrodes used in point source helicity injection.</a:t>
            </a:r>
          </a:p>
          <a:p>
            <a:r>
              <a:rPr lang="en-US" dirty="0"/>
              <a:t>Point source uses smaller area electrodes at a toroidal location and this is biased with respect to another electrode on the top (multiple electrodes can be used)</a:t>
            </a:r>
          </a:p>
          <a:p>
            <a:r>
              <a:rPr lang="en-US" dirty="0"/>
              <a:t>CHI: uses large surface area toroidal electrodes, so much more flux can be injected, so you do not need to count on some form of dynamo action to generate the needed *closed flux* current. This makes the scaling much easier, and is now well understood.</a:t>
            </a:r>
          </a:p>
        </p:txBody>
      </p:sp>
      <p:sp>
        <p:nvSpPr>
          <p:cNvPr id="4" name="Slide Number Placeholder 3"/>
          <p:cNvSpPr>
            <a:spLocks noGrp="1"/>
          </p:cNvSpPr>
          <p:nvPr>
            <p:ph type="sldNum" sz="quarter" idx="5"/>
          </p:nvPr>
        </p:nvSpPr>
        <p:spPr/>
        <p:txBody>
          <a:bodyPr/>
          <a:lstStyle/>
          <a:p>
            <a:pPr>
              <a:defRPr/>
            </a:pPr>
            <a:fld id="{F36400B2-87AA-4DB1-B67D-2C60F6396601}" type="slidenum">
              <a:rPr lang="en-US" smtClean="0"/>
              <a:pPr>
                <a:defRPr/>
              </a:pPr>
              <a:t>26</a:t>
            </a:fld>
            <a:endParaRPr lang="en-US"/>
          </a:p>
        </p:txBody>
      </p:sp>
    </p:spTree>
    <p:extLst>
      <p:ext uri="{BB962C8B-B14F-4D97-AF65-F5344CB8AC3E}">
        <p14:creationId xmlns:p14="http://schemas.microsoft.com/office/powerpoint/2010/main" val="3221868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 Jardin</a:t>
            </a:r>
          </a:p>
        </p:txBody>
      </p:sp>
      <p:sp>
        <p:nvSpPr>
          <p:cNvPr id="4" name="Slide Number Placeholder 3"/>
          <p:cNvSpPr>
            <a:spLocks noGrp="1"/>
          </p:cNvSpPr>
          <p:nvPr>
            <p:ph type="sldNum" sz="quarter" idx="5"/>
          </p:nvPr>
        </p:nvSpPr>
        <p:spPr/>
        <p:txBody>
          <a:bodyPr/>
          <a:lstStyle/>
          <a:p>
            <a:pPr>
              <a:defRPr/>
            </a:pPr>
            <a:fld id="{F36400B2-87AA-4DB1-B67D-2C60F6396601}" type="slidenum">
              <a:rPr lang="en-US" smtClean="0"/>
              <a:pPr>
                <a:defRPr/>
              </a:pPr>
              <a:t>27</a:t>
            </a:fld>
            <a:endParaRPr lang="en-US"/>
          </a:p>
        </p:txBody>
      </p:sp>
    </p:spTree>
    <p:extLst>
      <p:ext uri="{BB962C8B-B14F-4D97-AF65-F5344CB8AC3E}">
        <p14:creationId xmlns:p14="http://schemas.microsoft.com/office/powerpoint/2010/main" val="996327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36400B2-87AA-4DB1-B67D-2C60F6396601}" type="slidenum">
              <a:rPr lang="en-US" smtClean="0"/>
              <a:pPr>
                <a:defRPr/>
              </a:pPr>
              <a:t>30</a:t>
            </a:fld>
            <a:endParaRPr lang="en-US"/>
          </a:p>
        </p:txBody>
      </p:sp>
    </p:spTree>
    <p:extLst>
      <p:ext uri="{BB962C8B-B14F-4D97-AF65-F5344CB8AC3E}">
        <p14:creationId xmlns:p14="http://schemas.microsoft.com/office/powerpoint/2010/main" val="1036598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plot demonstrates the scaling of current with injector flux</a:t>
            </a:r>
          </a:p>
          <a:p>
            <a:r>
              <a:rPr lang="en-US" baseline="0" dirty="0" smtClean="0"/>
              <a:t>Fourth plot shows </a:t>
            </a:r>
            <a:r>
              <a:rPr lang="en-US" baseline="0" dirty="0" err="1" smtClean="0"/>
              <a:t>Ohmic</a:t>
            </a:r>
            <a:r>
              <a:rPr lang="en-US" baseline="0" dirty="0" smtClean="0"/>
              <a:t> self-heating power: note that </a:t>
            </a:r>
            <a:r>
              <a:rPr lang="en-US" baseline="0" dirty="0" err="1" smtClean="0"/>
              <a:t>Ohmic</a:t>
            </a:r>
            <a:r>
              <a:rPr lang="en-US" baseline="0" dirty="0" smtClean="0"/>
              <a:t> self-heating power increases substantially</a:t>
            </a:r>
          </a:p>
          <a:p>
            <a:r>
              <a:rPr lang="en-US" baseline="0" dirty="0" smtClean="0"/>
              <a:t>Assumptions about energy transport are conservative; temperatures are probably underestimated</a:t>
            </a:r>
          </a:p>
          <a:p>
            <a:r>
              <a:rPr lang="en-US" baseline="0" dirty="0" smtClean="0"/>
              <a:t>Note: low-Z electrodes are undesirable because their peak radiation occurs at low temperatures (20-30 </a:t>
            </a:r>
            <a:r>
              <a:rPr lang="en-US" baseline="0" dirty="0" err="1" smtClean="0"/>
              <a:t>eV</a:t>
            </a:r>
            <a:r>
              <a:rPr lang="en-US" baseline="0" dirty="0" smtClean="0"/>
              <a:t>)</a:t>
            </a:r>
          </a:p>
          <a:p>
            <a:r>
              <a:rPr lang="en-US" baseline="0" dirty="0" smtClean="0"/>
              <a:t>So far, up to 25 kJ injected to NSTX transient CHI plasmas (charge in capacitors)</a:t>
            </a:r>
          </a:p>
          <a:p>
            <a:r>
              <a:rPr lang="en-US" baseline="0" dirty="0" smtClean="0"/>
              <a:t>Future machines will use heavier elements; radiation power is relatively low below 100 </a:t>
            </a:r>
            <a:r>
              <a:rPr lang="en-US" baseline="0" dirty="0" err="1" smtClean="0"/>
              <a:t>eV</a:t>
            </a:r>
            <a:endParaRPr lang="en-US" baseline="0" dirty="0" smtClean="0"/>
          </a:p>
          <a:p>
            <a:r>
              <a:rPr lang="en-US" baseline="0" dirty="0" smtClean="0"/>
              <a:t>Third plot: normalized inductance: note that inductance starts out quite low (lower inductances are more MHD stable)</a:t>
            </a:r>
          </a:p>
          <a:p>
            <a:r>
              <a:rPr lang="en-US" baseline="0" dirty="0" smtClean="0"/>
              <a:t>Time line: 17 </a:t>
            </a:r>
            <a:r>
              <a:rPr lang="en-US" baseline="0" dirty="0" err="1" smtClean="0"/>
              <a:t>ms</a:t>
            </a:r>
            <a:r>
              <a:rPr lang="en-US" baseline="0" dirty="0" smtClean="0"/>
              <a:t> is when transport equations start being solved (initially assumed to be zero), this is also where the injector bias is removed</a:t>
            </a:r>
          </a:p>
          <a:p>
            <a:r>
              <a:rPr lang="en-US" baseline="0" dirty="0" smtClean="0"/>
              <a:t>Add backup slide on TSC information</a:t>
            </a:r>
            <a:endParaRPr lang="en-US" dirty="0" smtClean="0"/>
          </a:p>
          <a:p>
            <a:endParaRPr lang="en-US" dirty="0" smtClean="0"/>
          </a:p>
          <a:p>
            <a:r>
              <a:rPr lang="en-US" dirty="0" smtClean="0"/>
              <a:t>1</a:t>
            </a:r>
            <a:r>
              <a:rPr lang="en-US" dirty="0"/>
              <a:t>) Degraded Ohmic transport used (</a:t>
            </a:r>
            <a:r>
              <a:rPr lang="en-US" dirty="0" err="1"/>
              <a:t>Te</a:t>
            </a:r>
            <a:r>
              <a:rPr lang="en-US" dirty="0"/>
              <a:t> will be higher if standard Ohmic transport is used). NSTX geometry used (but this is not important)</a:t>
            </a:r>
          </a:p>
          <a:p>
            <a:r>
              <a:rPr lang="en-US" dirty="0"/>
              <a:t>2) Normally, tokamaks spend a lot of time to make a low inductance configuration by injecting neutral beams and to heat the edge plasma. The normalized plasma inductance for high performance plasmas on NSTX-U is projected to be less than ~0.7. One needs to injected NBI and heat the plasma to try to maintain this configuration during steady state operation. Transient CHI naturally gives you this initial condition.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3) </a:t>
            </a:r>
            <a:r>
              <a:rPr lang="en-US" sz="1200" dirty="0"/>
              <a:t>Good possibility that transient CHI plasmas at high injector flux (with low-z impurity influx reduced through metal electrodes) will self heat to high </a:t>
            </a:r>
            <a:r>
              <a:rPr lang="en-US" sz="1200" dirty="0" err="1"/>
              <a:t>Te</a:t>
            </a:r>
            <a:r>
              <a:rPr lang="en-US" sz="1200" dirty="0"/>
              <a:t>, and this scaling favors extrapolation to reactor scale devices that rely on over 1 </a:t>
            </a:r>
            <a:r>
              <a:rPr lang="en-US" sz="1200" dirty="0" err="1"/>
              <a:t>Wb</a:t>
            </a:r>
            <a:r>
              <a:rPr lang="en-US" sz="1200" dirty="0"/>
              <a:t> of injector flux.</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4) All discharges started with an initial </a:t>
            </a:r>
            <a:r>
              <a:rPr lang="en-US" sz="1200" dirty="0" err="1"/>
              <a:t>Te</a:t>
            </a:r>
            <a:r>
              <a:rPr lang="en-US" sz="1200" dirty="0"/>
              <a:t> of 100eV, but this is not important, starting with 50eV will produce the same result (I will try a case before your APS talk for a back-up slide, but I think this is not important)</a:t>
            </a:r>
          </a:p>
          <a:p>
            <a:r>
              <a:rPr lang="en-US" dirty="0"/>
              <a:t>5) I am also (separately) providing a plot starting at 17ms, at which time the transport equation calculations in TSC is turned on. Starting from this time TSC will find the correct temperature consistent with transport (so the initial 100 eV is not important). As you see, at the lower injector flux cases, the </a:t>
            </a:r>
            <a:r>
              <a:rPr lang="en-US" dirty="0" err="1"/>
              <a:t>Te</a:t>
            </a:r>
            <a:r>
              <a:rPr lang="en-US" dirty="0"/>
              <a:t> dips at about 25ms. This has something to do with the </a:t>
            </a:r>
            <a:r>
              <a:rPr lang="en-US" dirty="0" err="1"/>
              <a:t>transoition</a:t>
            </a:r>
            <a:r>
              <a:rPr lang="en-US" dirty="0"/>
              <a:t> from full open filed line discharge to the coil feed back system in </a:t>
            </a:r>
            <a:r>
              <a:rPr lang="en-US" dirty="0" err="1"/>
              <a:t>TSCtrying</a:t>
            </a:r>
            <a:r>
              <a:rPr lang="en-US" dirty="0"/>
              <a:t> to do the equilibrium control. Through better optimization of the runs, this dip can be avoided, but this may take quite a bit of time, and this is not important for the main point that is being made. To avoid getting distracted from the main issue, I plotted starting from 28ms.</a:t>
            </a:r>
          </a:p>
        </p:txBody>
      </p:sp>
      <p:sp>
        <p:nvSpPr>
          <p:cNvPr id="4" name="Slide Number Placeholder 3"/>
          <p:cNvSpPr>
            <a:spLocks noGrp="1"/>
          </p:cNvSpPr>
          <p:nvPr>
            <p:ph type="sldNum" sz="quarter" idx="5"/>
          </p:nvPr>
        </p:nvSpPr>
        <p:spPr/>
        <p:txBody>
          <a:bodyPr/>
          <a:lstStyle/>
          <a:p>
            <a:pPr>
              <a:defRPr/>
            </a:pPr>
            <a:fld id="{F36400B2-87AA-4DB1-B67D-2C60F6396601}" type="slidenum">
              <a:rPr lang="en-US" smtClean="0"/>
              <a:pPr>
                <a:defRPr/>
              </a:pPr>
              <a:t>35</a:t>
            </a:fld>
            <a:endParaRPr lang="en-US"/>
          </a:p>
        </p:txBody>
      </p:sp>
    </p:spTree>
    <p:extLst>
      <p:ext uri="{BB962C8B-B14F-4D97-AF65-F5344CB8AC3E}">
        <p14:creationId xmlns:p14="http://schemas.microsoft.com/office/powerpoint/2010/main" val="512151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a:t>
            </a:r>
            <a:r>
              <a:rPr lang="en-US" baseline="0" dirty="0" smtClean="0"/>
              <a:t> being said, the scaling laws all assume that the CHI technique was able to break down the plasma successfully.</a:t>
            </a:r>
          </a:p>
          <a:p>
            <a:r>
              <a:rPr lang="en-US" baseline="0" dirty="0" smtClean="0"/>
              <a:t>However, until this work breakdown in CHI has not been modeled in detail.</a:t>
            </a:r>
          </a:p>
          <a:p>
            <a:r>
              <a:rPr lang="en-US" baseline="0" dirty="0" smtClean="0"/>
              <a:t>But this does need to be taken into careful consideration.</a:t>
            </a:r>
            <a:endParaRPr lang="en-US" dirty="0"/>
          </a:p>
        </p:txBody>
      </p:sp>
      <p:sp>
        <p:nvSpPr>
          <p:cNvPr id="4" name="Slide Number Placeholder 3"/>
          <p:cNvSpPr>
            <a:spLocks noGrp="1"/>
          </p:cNvSpPr>
          <p:nvPr>
            <p:ph type="sldNum" sz="quarter" idx="10"/>
          </p:nvPr>
        </p:nvSpPr>
        <p:spPr/>
        <p:txBody>
          <a:bodyPr/>
          <a:lstStyle/>
          <a:p>
            <a:pPr>
              <a:defRPr/>
            </a:pPr>
            <a:fld id="{F36400B2-87AA-4DB1-B67D-2C60F6396601}" type="slidenum">
              <a:rPr lang="en-US" smtClean="0"/>
              <a:pPr>
                <a:defRPr/>
              </a:pPr>
              <a:t>3</a:t>
            </a:fld>
            <a:endParaRPr lang="en-US"/>
          </a:p>
        </p:txBody>
      </p:sp>
    </p:spTree>
    <p:extLst>
      <p:ext uri="{BB962C8B-B14F-4D97-AF65-F5344CB8AC3E}">
        <p14:creationId xmlns:p14="http://schemas.microsoft.com/office/powerpoint/2010/main" val="2944397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plot demonstrates the scaling of current with injector flux</a:t>
            </a:r>
          </a:p>
          <a:p>
            <a:r>
              <a:rPr lang="en-US" baseline="0" dirty="0" smtClean="0"/>
              <a:t>Fourth plot shows </a:t>
            </a:r>
            <a:r>
              <a:rPr lang="en-US" baseline="0" dirty="0" err="1" smtClean="0"/>
              <a:t>Ohmic</a:t>
            </a:r>
            <a:r>
              <a:rPr lang="en-US" baseline="0" dirty="0" smtClean="0"/>
              <a:t> self-heating power: note that </a:t>
            </a:r>
            <a:r>
              <a:rPr lang="en-US" baseline="0" dirty="0" err="1" smtClean="0"/>
              <a:t>Ohmic</a:t>
            </a:r>
            <a:r>
              <a:rPr lang="en-US" baseline="0" dirty="0" smtClean="0"/>
              <a:t> self-heating power increases substantially</a:t>
            </a:r>
          </a:p>
          <a:p>
            <a:r>
              <a:rPr lang="en-US" baseline="0" dirty="0" smtClean="0"/>
              <a:t>Assumptions about energy transport are conservative; temperatures are probably underestimated</a:t>
            </a:r>
          </a:p>
          <a:p>
            <a:r>
              <a:rPr lang="en-US" baseline="0" dirty="0" smtClean="0"/>
              <a:t>Note: low-Z electrodes are undesirable because their peak radiation occurs at low temperatures (20-30 </a:t>
            </a:r>
            <a:r>
              <a:rPr lang="en-US" baseline="0" dirty="0" err="1" smtClean="0"/>
              <a:t>eV</a:t>
            </a:r>
            <a:r>
              <a:rPr lang="en-US" baseline="0" dirty="0" smtClean="0"/>
              <a:t>)</a:t>
            </a:r>
          </a:p>
          <a:p>
            <a:r>
              <a:rPr lang="en-US" baseline="0" dirty="0" smtClean="0"/>
              <a:t>So far, up to 25 kJ injected to NSTX transient CHI plasmas (charge in capacitors)</a:t>
            </a:r>
          </a:p>
          <a:p>
            <a:r>
              <a:rPr lang="en-US" baseline="0" dirty="0" smtClean="0"/>
              <a:t>Future machines will use heavier elements; radiation power is relatively low below 100 </a:t>
            </a:r>
            <a:r>
              <a:rPr lang="en-US" baseline="0" dirty="0" err="1" smtClean="0"/>
              <a:t>eV</a:t>
            </a:r>
            <a:endParaRPr lang="en-US" baseline="0" dirty="0" smtClean="0"/>
          </a:p>
          <a:p>
            <a:r>
              <a:rPr lang="en-US" baseline="0" dirty="0" smtClean="0"/>
              <a:t>Third plot: normalized inductance: note that inductance starts out quite low (lower inductances are more MHD stable)</a:t>
            </a:r>
          </a:p>
          <a:p>
            <a:r>
              <a:rPr lang="en-US" baseline="0" dirty="0" smtClean="0"/>
              <a:t>Time line: 17 </a:t>
            </a:r>
            <a:r>
              <a:rPr lang="en-US" baseline="0" dirty="0" err="1" smtClean="0"/>
              <a:t>ms</a:t>
            </a:r>
            <a:r>
              <a:rPr lang="en-US" baseline="0" dirty="0" smtClean="0"/>
              <a:t> is when transport equations start being solved (initially assumed to be zero), this is also where the injector bias is removed</a:t>
            </a:r>
          </a:p>
          <a:p>
            <a:r>
              <a:rPr lang="en-US" baseline="0" dirty="0" smtClean="0"/>
              <a:t>Add backup slide on TSC information</a:t>
            </a:r>
            <a:endParaRPr lang="en-US" dirty="0" smtClean="0"/>
          </a:p>
          <a:p>
            <a:endParaRPr lang="en-US" dirty="0" smtClean="0"/>
          </a:p>
          <a:p>
            <a:r>
              <a:rPr lang="en-US" dirty="0" smtClean="0"/>
              <a:t>1</a:t>
            </a:r>
            <a:r>
              <a:rPr lang="en-US" dirty="0"/>
              <a:t>) Degraded Ohmic transport used (</a:t>
            </a:r>
            <a:r>
              <a:rPr lang="en-US" dirty="0" err="1"/>
              <a:t>Te</a:t>
            </a:r>
            <a:r>
              <a:rPr lang="en-US" dirty="0"/>
              <a:t> will be higher if standard Ohmic transport is used). NSTX geometry used (but this is not important)</a:t>
            </a:r>
          </a:p>
          <a:p>
            <a:r>
              <a:rPr lang="en-US" dirty="0"/>
              <a:t>2) Normally, tokamaks spend a lot of time to make a low inductance configuration by injecting neutral beams and to heat the edge plasma. The normalized plasma inductance for high performance plasmas on NSTX-U is projected to be less than ~0.7. One needs to injected NBI and heat the plasma to try to maintain this configuration during steady state operation. Transient CHI naturally gives you this initial condition.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3) </a:t>
            </a:r>
            <a:r>
              <a:rPr lang="en-US" sz="1200" dirty="0"/>
              <a:t>Good possibility that transient CHI plasmas at high injector flux (with low-z impurity influx reduced through metal electrodes) will self heat to high </a:t>
            </a:r>
            <a:r>
              <a:rPr lang="en-US" sz="1200" dirty="0" err="1"/>
              <a:t>Te</a:t>
            </a:r>
            <a:r>
              <a:rPr lang="en-US" sz="1200" dirty="0"/>
              <a:t>, and this scaling favors extrapolation to reactor scale devices that rely on over 1 </a:t>
            </a:r>
            <a:r>
              <a:rPr lang="en-US" sz="1200" dirty="0" err="1"/>
              <a:t>Wb</a:t>
            </a:r>
            <a:r>
              <a:rPr lang="en-US" sz="1200" dirty="0"/>
              <a:t> of injector flux.</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4) All discharges started with an initial </a:t>
            </a:r>
            <a:r>
              <a:rPr lang="en-US" sz="1200" dirty="0" err="1"/>
              <a:t>Te</a:t>
            </a:r>
            <a:r>
              <a:rPr lang="en-US" sz="1200" dirty="0"/>
              <a:t> of 100eV, but this is not important, starting with 50eV will produce the same result (I will try a case before your APS talk for a back-up slide, but I think this is not important)</a:t>
            </a:r>
          </a:p>
          <a:p>
            <a:r>
              <a:rPr lang="en-US" dirty="0"/>
              <a:t>5) I am also (separately) providing a plot starting at 17ms, at which time the transport equation calculations in TSC is turned on. Starting from this time TSC will find the correct temperature consistent with transport (so the initial 100 eV is not important). As you see, at the lower injector flux cases, the </a:t>
            </a:r>
            <a:r>
              <a:rPr lang="en-US" dirty="0" err="1"/>
              <a:t>Te</a:t>
            </a:r>
            <a:r>
              <a:rPr lang="en-US" dirty="0"/>
              <a:t> dips at about 25ms. This has something to do with the </a:t>
            </a:r>
            <a:r>
              <a:rPr lang="en-US" dirty="0" err="1"/>
              <a:t>transoition</a:t>
            </a:r>
            <a:r>
              <a:rPr lang="en-US" dirty="0"/>
              <a:t> from full open filed line discharge to the coil feed back system in </a:t>
            </a:r>
            <a:r>
              <a:rPr lang="en-US" dirty="0" err="1"/>
              <a:t>TSCtrying</a:t>
            </a:r>
            <a:r>
              <a:rPr lang="en-US" dirty="0"/>
              <a:t> to do the equilibrium control. Through better optimization of the runs, this dip can be avoided, but this may take quite a bit of time, and this is not important for the main point that is being made. To avoid getting distracted from the main issue, I plotted starting from 28ms.</a:t>
            </a:r>
          </a:p>
        </p:txBody>
      </p:sp>
      <p:sp>
        <p:nvSpPr>
          <p:cNvPr id="4" name="Slide Number Placeholder 3"/>
          <p:cNvSpPr>
            <a:spLocks noGrp="1"/>
          </p:cNvSpPr>
          <p:nvPr>
            <p:ph type="sldNum" sz="quarter" idx="5"/>
          </p:nvPr>
        </p:nvSpPr>
        <p:spPr/>
        <p:txBody>
          <a:bodyPr/>
          <a:lstStyle/>
          <a:p>
            <a:pPr>
              <a:defRPr/>
            </a:pPr>
            <a:fld id="{F36400B2-87AA-4DB1-B67D-2C60F6396601}" type="slidenum">
              <a:rPr lang="en-US" smtClean="0"/>
              <a:pPr>
                <a:defRPr/>
              </a:pPr>
              <a:t>36</a:t>
            </a:fld>
            <a:endParaRPr lang="en-US"/>
          </a:p>
        </p:txBody>
      </p:sp>
    </p:spTree>
    <p:extLst>
      <p:ext uri="{BB962C8B-B14F-4D97-AF65-F5344CB8AC3E}">
        <p14:creationId xmlns:p14="http://schemas.microsoft.com/office/powerpoint/2010/main" val="512151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plot demonstrates the scaling of current with injector flux</a:t>
            </a:r>
          </a:p>
          <a:p>
            <a:r>
              <a:rPr lang="en-US" baseline="0" dirty="0" smtClean="0"/>
              <a:t>Fourth plot shows </a:t>
            </a:r>
            <a:r>
              <a:rPr lang="en-US" baseline="0" dirty="0" err="1" smtClean="0"/>
              <a:t>Ohmic</a:t>
            </a:r>
            <a:r>
              <a:rPr lang="en-US" baseline="0" dirty="0" smtClean="0"/>
              <a:t> self-heating power: note that </a:t>
            </a:r>
            <a:r>
              <a:rPr lang="en-US" baseline="0" dirty="0" err="1" smtClean="0"/>
              <a:t>Ohmic</a:t>
            </a:r>
            <a:r>
              <a:rPr lang="en-US" baseline="0" dirty="0" smtClean="0"/>
              <a:t> self-heating power increases substantially</a:t>
            </a:r>
          </a:p>
          <a:p>
            <a:r>
              <a:rPr lang="en-US" baseline="0" dirty="0" smtClean="0"/>
              <a:t>Assumptions about energy transport are conservative; temperatures are probably underestimated</a:t>
            </a:r>
          </a:p>
          <a:p>
            <a:r>
              <a:rPr lang="en-US" baseline="0" dirty="0" smtClean="0"/>
              <a:t>Note: low-Z electrodes are undesirable because their peak radiation occurs at low temperatures (20-30 </a:t>
            </a:r>
            <a:r>
              <a:rPr lang="en-US" baseline="0" dirty="0" err="1" smtClean="0"/>
              <a:t>eV</a:t>
            </a:r>
            <a:r>
              <a:rPr lang="en-US" baseline="0" dirty="0" smtClean="0"/>
              <a:t>)</a:t>
            </a:r>
          </a:p>
          <a:p>
            <a:r>
              <a:rPr lang="en-US" baseline="0" dirty="0" smtClean="0"/>
              <a:t>So far, up to 25 kJ injected to NSTX transient CHI plasmas (charge in capacitors)</a:t>
            </a:r>
          </a:p>
          <a:p>
            <a:r>
              <a:rPr lang="en-US" baseline="0" dirty="0" smtClean="0"/>
              <a:t>Future machines will use heavier elements; radiation power is relatively low below 100 </a:t>
            </a:r>
            <a:r>
              <a:rPr lang="en-US" baseline="0" dirty="0" err="1" smtClean="0"/>
              <a:t>eV</a:t>
            </a:r>
            <a:endParaRPr lang="en-US" baseline="0" dirty="0" smtClean="0"/>
          </a:p>
          <a:p>
            <a:r>
              <a:rPr lang="en-US" baseline="0" dirty="0" smtClean="0"/>
              <a:t>Third plot: normalized inductance: note that inductance starts out quite low (lower inductances are more MHD stable)</a:t>
            </a:r>
          </a:p>
          <a:p>
            <a:r>
              <a:rPr lang="en-US" baseline="0" dirty="0" smtClean="0"/>
              <a:t>Time line: 17 </a:t>
            </a:r>
            <a:r>
              <a:rPr lang="en-US" baseline="0" dirty="0" err="1" smtClean="0"/>
              <a:t>ms</a:t>
            </a:r>
            <a:r>
              <a:rPr lang="en-US" baseline="0" dirty="0" smtClean="0"/>
              <a:t> is when transport equations start being solved (initially assumed to be zero), this is also where the injector bias is removed</a:t>
            </a:r>
          </a:p>
          <a:p>
            <a:r>
              <a:rPr lang="en-US" baseline="0" dirty="0" smtClean="0"/>
              <a:t>Add backup slide on TSC information</a:t>
            </a:r>
            <a:endParaRPr lang="en-US" dirty="0" smtClean="0"/>
          </a:p>
          <a:p>
            <a:endParaRPr lang="en-US" dirty="0" smtClean="0"/>
          </a:p>
          <a:p>
            <a:r>
              <a:rPr lang="en-US" dirty="0" smtClean="0"/>
              <a:t>1</a:t>
            </a:r>
            <a:r>
              <a:rPr lang="en-US" dirty="0"/>
              <a:t>) Degraded Ohmic transport used (</a:t>
            </a:r>
            <a:r>
              <a:rPr lang="en-US" dirty="0" err="1"/>
              <a:t>Te</a:t>
            </a:r>
            <a:r>
              <a:rPr lang="en-US" dirty="0"/>
              <a:t> will be higher if standard Ohmic transport is used). NSTX geometry used (but this is not important)</a:t>
            </a:r>
          </a:p>
          <a:p>
            <a:r>
              <a:rPr lang="en-US" dirty="0"/>
              <a:t>2) Normally, tokamaks spend a lot of time to make a low inductance configuration by injecting neutral beams and to heat the edge plasma. The normalized plasma inductance for high performance plasmas on NSTX-U is projected to be less than ~0.7. One needs to injected NBI and heat the plasma to try to maintain this configuration during steady state operation. Transient CHI naturally gives you this initial condition.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3) </a:t>
            </a:r>
            <a:r>
              <a:rPr lang="en-US" sz="1200" dirty="0"/>
              <a:t>Good possibility that transient CHI plasmas at high injector flux (with low-z impurity influx reduced through metal electrodes) will self heat to high </a:t>
            </a:r>
            <a:r>
              <a:rPr lang="en-US" sz="1200" dirty="0" err="1"/>
              <a:t>Te</a:t>
            </a:r>
            <a:r>
              <a:rPr lang="en-US" sz="1200" dirty="0"/>
              <a:t>, and this scaling favors extrapolation to reactor scale devices that rely on over 1 </a:t>
            </a:r>
            <a:r>
              <a:rPr lang="en-US" sz="1200" dirty="0" err="1"/>
              <a:t>Wb</a:t>
            </a:r>
            <a:r>
              <a:rPr lang="en-US" sz="1200" dirty="0"/>
              <a:t> of injector flux.</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4) All discharges started with an initial </a:t>
            </a:r>
            <a:r>
              <a:rPr lang="en-US" sz="1200" dirty="0" err="1"/>
              <a:t>Te</a:t>
            </a:r>
            <a:r>
              <a:rPr lang="en-US" sz="1200" dirty="0"/>
              <a:t> of 100eV, but this is not important, starting with 50eV will produce the same result (I will try a case before your APS talk for a back-up slide, but I think this is not important)</a:t>
            </a:r>
          </a:p>
          <a:p>
            <a:r>
              <a:rPr lang="en-US" dirty="0"/>
              <a:t>5) I am also (separately) providing a plot starting at 17ms, at which time the transport equation calculations in TSC is turned on. Starting from this time TSC will find the correct temperature consistent with transport (so the initial 100 eV is not important). As you see, at the lower injector flux cases, the </a:t>
            </a:r>
            <a:r>
              <a:rPr lang="en-US" dirty="0" err="1"/>
              <a:t>Te</a:t>
            </a:r>
            <a:r>
              <a:rPr lang="en-US" dirty="0"/>
              <a:t> dips at about 25ms. This has something to do with the </a:t>
            </a:r>
            <a:r>
              <a:rPr lang="en-US" dirty="0" err="1"/>
              <a:t>transoition</a:t>
            </a:r>
            <a:r>
              <a:rPr lang="en-US" dirty="0"/>
              <a:t> from full open filed line discharge to the coil feed back system in </a:t>
            </a:r>
            <a:r>
              <a:rPr lang="en-US" dirty="0" err="1"/>
              <a:t>TSCtrying</a:t>
            </a:r>
            <a:r>
              <a:rPr lang="en-US" dirty="0"/>
              <a:t> to do the equilibrium control. Through better optimization of the runs, this dip can be avoided, but this may take quite a bit of time, and this is not important for the main point that is being made. To avoid getting distracted from the main issue, I plotted starting from 28ms.</a:t>
            </a:r>
          </a:p>
        </p:txBody>
      </p:sp>
      <p:sp>
        <p:nvSpPr>
          <p:cNvPr id="4" name="Slide Number Placeholder 3"/>
          <p:cNvSpPr>
            <a:spLocks noGrp="1"/>
          </p:cNvSpPr>
          <p:nvPr>
            <p:ph type="sldNum" sz="quarter" idx="5"/>
          </p:nvPr>
        </p:nvSpPr>
        <p:spPr/>
        <p:txBody>
          <a:bodyPr/>
          <a:lstStyle/>
          <a:p>
            <a:pPr>
              <a:defRPr/>
            </a:pPr>
            <a:fld id="{F36400B2-87AA-4DB1-B67D-2C60F6396601}" type="slidenum">
              <a:rPr lang="en-US" smtClean="0"/>
              <a:pPr>
                <a:defRPr/>
              </a:pPr>
              <a:t>37</a:t>
            </a:fld>
            <a:endParaRPr lang="en-US"/>
          </a:p>
        </p:txBody>
      </p:sp>
    </p:spTree>
    <p:extLst>
      <p:ext uri="{BB962C8B-B14F-4D97-AF65-F5344CB8AC3E}">
        <p14:creationId xmlns:p14="http://schemas.microsoft.com/office/powerpoint/2010/main" val="512151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add the word toroidal electrodes to avoid confusing this with the localized small-surface area electrodes used in point source helicity injection.</a:t>
            </a:r>
          </a:p>
          <a:p>
            <a:r>
              <a:rPr lang="en-US" dirty="0"/>
              <a:t>Point source uses smaller area electrodes at a toroidal location and this is biased with respect to another electrode on the top (multiple electrodes can be used)</a:t>
            </a:r>
          </a:p>
          <a:p>
            <a:r>
              <a:rPr lang="en-US" dirty="0"/>
              <a:t>CHI: uses large surface area toroidal electrodes, so much more flux can be injected, so you do not need to count on some form of dynamo action to generate the needed *closed flux* current. This makes the scaling much easier, and is now well understood.</a:t>
            </a:r>
          </a:p>
        </p:txBody>
      </p:sp>
      <p:sp>
        <p:nvSpPr>
          <p:cNvPr id="4" name="Slide Number Placeholder 3"/>
          <p:cNvSpPr>
            <a:spLocks noGrp="1"/>
          </p:cNvSpPr>
          <p:nvPr>
            <p:ph type="sldNum" sz="quarter" idx="5"/>
          </p:nvPr>
        </p:nvSpPr>
        <p:spPr/>
        <p:txBody>
          <a:bodyPr/>
          <a:lstStyle/>
          <a:p>
            <a:pPr>
              <a:defRPr/>
            </a:pPr>
            <a:fld id="{F36400B2-87AA-4DB1-B67D-2C60F6396601}" type="slidenum">
              <a:rPr lang="en-US" smtClean="0"/>
              <a:pPr>
                <a:defRPr/>
              </a:pPr>
              <a:t>38</a:t>
            </a:fld>
            <a:endParaRPr lang="en-US"/>
          </a:p>
        </p:txBody>
      </p:sp>
    </p:spTree>
    <p:extLst>
      <p:ext uri="{BB962C8B-B14F-4D97-AF65-F5344CB8AC3E}">
        <p14:creationId xmlns:p14="http://schemas.microsoft.com/office/powerpoint/2010/main" val="3221868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36400B2-87AA-4DB1-B67D-2C60F6396601}" type="slidenum">
              <a:rPr lang="en-US" smtClean="0"/>
              <a:pPr>
                <a:defRPr/>
              </a:pPr>
              <a:t>4</a:t>
            </a:fld>
            <a:endParaRPr lang="en-US"/>
          </a:p>
        </p:txBody>
      </p:sp>
    </p:spTree>
    <p:extLst>
      <p:ext uri="{BB962C8B-B14F-4D97-AF65-F5344CB8AC3E}">
        <p14:creationId xmlns:p14="http://schemas.microsoft.com/office/powerpoint/2010/main" val="2041331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Transient CHI happens on a relatively fast time-scale. On NSTX note that the voltage application phase is over by 2.5ms. In reactors it will take about 10ms, after that the CHI system is turned off. This makes it easier to establish the breakdown in the region where we would like it happen (instead of someplace else). A good example is QUEST, where the undesirable arcing is much less pronounced than originally suspected.</a:t>
            </a:r>
          </a:p>
          <a:p>
            <a:r>
              <a:rPr lang="en-US" dirty="0"/>
              <a:t>Steady-state or driven CHI: After pulling the flux into the vessel, you continue to drive open field line currents and rely on non-axisymmetric MHD modes to drive current through dynamo action. While this was the approach originally tried on NSTX, the very low temperature of the resulting plasma did not allow it be coupled to inductive drive.</a:t>
            </a:r>
          </a:p>
          <a:p>
            <a:r>
              <a:rPr lang="en-US" dirty="0"/>
              <a:t>Transient CHI: On the time-scale that the plasma fills the vessel, we reduce the injector current. If in addition, the injector flux footprints are also narrow, then the expanded plasma can detach from the injection electrode and form a closed flux configuration (analogous to blowing a soap bubble)</a:t>
            </a:r>
          </a:p>
          <a:p>
            <a:r>
              <a:rPr lang="en-US" dirty="0"/>
              <a:t>Point to the parameter ‘d’ in the cartoon, and let them know that this will be used in the next page. ‘d’ is not the physical separation between the hardware electrode components, but rather the effective separation between the injector flux footprint widths, so it can be controlled and adjusted using the PF coils that are adjacent to the main injector flux coil.</a:t>
            </a:r>
          </a:p>
        </p:txBody>
      </p:sp>
      <p:sp>
        <p:nvSpPr>
          <p:cNvPr id="4" name="Slide Number Placeholder 3"/>
          <p:cNvSpPr>
            <a:spLocks noGrp="1"/>
          </p:cNvSpPr>
          <p:nvPr>
            <p:ph type="sldNum" sz="quarter" idx="5"/>
          </p:nvPr>
        </p:nvSpPr>
        <p:spPr/>
        <p:txBody>
          <a:bodyPr/>
          <a:lstStyle/>
          <a:p>
            <a:pPr>
              <a:defRPr/>
            </a:pPr>
            <a:fld id="{F36400B2-87AA-4DB1-B67D-2C60F6396601}" type="slidenum">
              <a:rPr lang="en-US" smtClean="0"/>
              <a:pPr>
                <a:defRPr/>
              </a:pPr>
              <a:t>5</a:t>
            </a:fld>
            <a:endParaRPr lang="en-US"/>
          </a:p>
        </p:txBody>
      </p:sp>
    </p:spTree>
    <p:extLst>
      <p:ext uri="{BB962C8B-B14F-4D97-AF65-F5344CB8AC3E}">
        <p14:creationId xmlns:p14="http://schemas.microsoft.com/office/powerpoint/2010/main" val="2202953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relation is derived by balancing the magnetic field line tension with the force needed to stretch these field lines and is described in </a:t>
            </a:r>
            <a:r>
              <a:rPr lang="en-US" dirty="0" err="1"/>
              <a:t>Jarboe’s</a:t>
            </a:r>
            <a:r>
              <a:rPr lang="en-US" dirty="0"/>
              <a:t> 1989 paper.</a:t>
            </a:r>
          </a:p>
          <a:p>
            <a:r>
              <a:rPr lang="en-US" dirty="0"/>
              <a:t>As you reduce ‘d’ it becomes much more difficult to pull the injector flux out.</a:t>
            </a:r>
          </a:p>
          <a:p>
            <a:r>
              <a:rPr lang="en-US" dirty="0"/>
              <a:t>As you increase the injector flux, again it becomes much more difficult.</a:t>
            </a:r>
          </a:p>
          <a:p>
            <a:r>
              <a:rPr lang="en-US" dirty="0"/>
              <a:t>The </a:t>
            </a:r>
            <a:r>
              <a:rPr lang="en-US" dirty="0" err="1"/>
              <a:t>Bt</a:t>
            </a:r>
            <a:r>
              <a:rPr lang="en-US" dirty="0"/>
              <a:t> helps reduce the amount of injector current needed to pull a given amount of  flux into the vessel, and this is very important because ultimately there will be limits on how much current can be driven on electrode surfaces before impurity influx starts to become an issue. </a:t>
            </a:r>
          </a:p>
        </p:txBody>
      </p:sp>
      <p:sp>
        <p:nvSpPr>
          <p:cNvPr id="4" name="Slide Number Placeholder 3"/>
          <p:cNvSpPr>
            <a:spLocks noGrp="1"/>
          </p:cNvSpPr>
          <p:nvPr>
            <p:ph type="sldNum" sz="quarter" idx="5"/>
          </p:nvPr>
        </p:nvSpPr>
        <p:spPr/>
        <p:txBody>
          <a:bodyPr/>
          <a:lstStyle/>
          <a:p>
            <a:pPr>
              <a:defRPr/>
            </a:pPr>
            <a:fld id="{F36400B2-87AA-4DB1-B67D-2C60F6396601}" type="slidenum">
              <a:rPr lang="en-US" smtClean="0"/>
              <a:pPr>
                <a:defRPr/>
              </a:pPr>
              <a:t>6</a:t>
            </a:fld>
            <a:endParaRPr lang="en-US"/>
          </a:p>
        </p:txBody>
      </p:sp>
    </p:spTree>
    <p:extLst>
      <p:ext uri="{BB962C8B-B14F-4D97-AF65-F5344CB8AC3E}">
        <p14:creationId xmlns:p14="http://schemas.microsoft.com/office/powerpoint/2010/main" val="3121290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added divertor, to avoid confusion with point source </a:t>
            </a:r>
            <a:r>
              <a:rPr lang="en-US" dirty="0" err="1"/>
              <a:t>helictiy</a:t>
            </a:r>
            <a:r>
              <a:rPr lang="en-US" dirty="0"/>
              <a:t> injection which uses localized electrodes.</a:t>
            </a:r>
          </a:p>
        </p:txBody>
      </p:sp>
      <p:sp>
        <p:nvSpPr>
          <p:cNvPr id="4" name="Slide Number Placeholder 3"/>
          <p:cNvSpPr>
            <a:spLocks noGrp="1"/>
          </p:cNvSpPr>
          <p:nvPr>
            <p:ph type="sldNum" sz="quarter" idx="5"/>
          </p:nvPr>
        </p:nvSpPr>
        <p:spPr/>
        <p:txBody>
          <a:bodyPr/>
          <a:lstStyle/>
          <a:p>
            <a:pPr>
              <a:defRPr/>
            </a:pPr>
            <a:fld id="{F36400B2-87AA-4DB1-B67D-2C60F6396601}" type="slidenum">
              <a:rPr lang="en-US" smtClean="0"/>
              <a:pPr>
                <a:defRPr/>
              </a:pPr>
              <a:t>7</a:t>
            </a:fld>
            <a:endParaRPr lang="en-US"/>
          </a:p>
        </p:txBody>
      </p:sp>
    </p:spTree>
    <p:extLst>
      <p:ext uri="{BB962C8B-B14F-4D97-AF65-F5344CB8AC3E}">
        <p14:creationId xmlns:p14="http://schemas.microsoft.com/office/powerpoint/2010/main" val="2561867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36400B2-87AA-4DB1-B67D-2C60F6396601}" type="slidenum">
              <a:rPr lang="en-US" smtClean="0"/>
              <a:pPr>
                <a:defRPr/>
              </a:pPr>
              <a:t>8</a:t>
            </a:fld>
            <a:endParaRPr lang="en-US"/>
          </a:p>
        </p:txBody>
      </p:sp>
    </p:spTree>
    <p:extLst>
      <p:ext uri="{BB962C8B-B14F-4D97-AF65-F5344CB8AC3E}">
        <p14:creationId xmlns:p14="http://schemas.microsoft.com/office/powerpoint/2010/main" val="2041331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expanding on the DIII-D point</a:t>
            </a:r>
          </a:p>
          <a:p>
            <a:endParaRPr lang="en-US" dirty="0" smtClean="0"/>
          </a:p>
          <a:p>
            <a:r>
              <a:rPr lang="en-US" dirty="0" smtClean="0"/>
              <a:t>Even </a:t>
            </a:r>
            <a:r>
              <a:rPr lang="en-US" dirty="0"/>
              <a:t>though the Townsend conditions were derived for parallel plate electrodes, it works well for toroidal systems as long as you do the detailed calculations for the field line configuration.</a:t>
            </a:r>
          </a:p>
        </p:txBody>
      </p:sp>
      <p:sp>
        <p:nvSpPr>
          <p:cNvPr id="4" name="Slide Number Placeholder 3"/>
          <p:cNvSpPr>
            <a:spLocks noGrp="1"/>
          </p:cNvSpPr>
          <p:nvPr>
            <p:ph type="sldNum" sz="quarter" idx="5"/>
          </p:nvPr>
        </p:nvSpPr>
        <p:spPr/>
        <p:txBody>
          <a:bodyPr/>
          <a:lstStyle/>
          <a:p>
            <a:pPr>
              <a:defRPr/>
            </a:pPr>
            <a:fld id="{F36400B2-87AA-4DB1-B67D-2C60F6396601}" type="slidenum">
              <a:rPr lang="en-US" smtClean="0"/>
              <a:pPr>
                <a:defRPr/>
              </a:pPr>
              <a:t>9</a:t>
            </a:fld>
            <a:endParaRPr lang="en-US"/>
          </a:p>
        </p:txBody>
      </p:sp>
    </p:spTree>
    <p:extLst>
      <p:ext uri="{BB962C8B-B14F-4D97-AF65-F5344CB8AC3E}">
        <p14:creationId xmlns:p14="http://schemas.microsoft.com/office/powerpoint/2010/main" val="1520466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4914900"/>
            <a:ext cx="9144000" cy="2286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6"/>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838450" y="3714750"/>
            <a:ext cx="3467100" cy="135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descr="http://nstx.pppl.gov/DragNDrop/Presentation_Template/NSTX-U_cutaway_low_res.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086600" y="3662363"/>
            <a:ext cx="1355725"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771650"/>
            <a:ext cx="8077200" cy="8001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9"/>
          <p:cNvSpPr>
            <a:spLocks noGrp="1"/>
          </p:cNvSpPr>
          <p:nvPr>
            <p:ph type="title"/>
          </p:nvPr>
        </p:nvSpPr>
        <p:spPr>
          <a:xfrm>
            <a:off x="152400" y="857250"/>
            <a:ext cx="8839200" cy="857250"/>
          </a:xfrm>
          <a:prstGeom prst="rect">
            <a:avLst/>
          </a:prstGeom>
        </p:spPr>
        <p:txBody>
          <a:bodyPr lIns="0" rIns="0"/>
          <a:lstStyle>
            <a:lvl1pPr>
              <a:defRPr/>
            </a:lvl1pPr>
          </a:lstStyle>
          <a:p>
            <a:r>
              <a:rPr lang="en-US"/>
              <a:t>Click to edit Master title style</a:t>
            </a:r>
            <a:endParaRPr lang="en-US" dirty="0"/>
          </a:p>
        </p:txBody>
      </p:sp>
      <p:sp>
        <p:nvSpPr>
          <p:cNvPr id="7" name="Text Placeholder 6"/>
          <p:cNvSpPr>
            <a:spLocks noGrp="1"/>
          </p:cNvSpPr>
          <p:nvPr>
            <p:ph type="body" sz="quarter" idx="10"/>
          </p:nvPr>
        </p:nvSpPr>
        <p:spPr>
          <a:xfrm>
            <a:off x="533400" y="2628900"/>
            <a:ext cx="8077200" cy="9144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lvl="0"/>
            <a:r>
              <a:rPr lang="en-US"/>
              <a:t>Click to edit Master text styles</a:t>
            </a:r>
          </a:p>
        </p:txBody>
      </p:sp>
      <p:sp>
        <p:nvSpPr>
          <p:cNvPr id="21" name="Text Placeholder 20"/>
          <p:cNvSpPr>
            <a:spLocks noGrp="1"/>
          </p:cNvSpPr>
          <p:nvPr>
            <p:ph type="body" sz="quarter" idx="12"/>
          </p:nvPr>
        </p:nvSpPr>
        <p:spPr>
          <a:xfrm>
            <a:off x="76200" y="3733800"/>
            <a:ext cx="2514600" cy="285750"/>
          </a:xfrm>
        </p:spPr>
        <p:txBody>
          <a:bodyPr>
            <a:noAutofit/>
          </a:bodyPr>
          <a:lstStyle>
            <a:lvl1pPr marL="0" indent="0" algn="ctr">
              <a:buNone/>
              <a:defRPr sz="1100"/>
            </a:lvl1pPr>
          </a:lstStyle>
          <a:p>
            <a:pPr lvl="0"/>
            <a:r>
              <a:rPr lang="en-US"/>
              <a:t>Click to edit Master text styles</a:t>
            </a:r>
          </a:p>
        </p:txBody>
      </p:sp>
      <p:pic>
        <p:nvPicPr>
          <p:cNvPr id="2" name="Picture 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3362"/>
            <a:ext cx="9144000" cy="788112"/>
          </a:xfrm>
          <a:prstGeom prst="rect">
            <a:avLst/>
          </a:prstGeom>
        </p:spPr>
      </p:pic>
    </p:spTree>
    <p:extLst>
      <p:ext uri="{BB962C8B-B14F-4D97-AF65-F5344CB8AC3E}">
        <p14:creationId xmlns:p14="http://schemas.microsoft.com/office/powerpoint/2010/main" val="3159309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Images">
    <p:spTree>
      <p:nvGrpSpPr>
        <p:cNvPr id="1" name=""/>
        <p:cNvGrpSpPr/>
        <p:nvPr/>
      </p:nvGrpSpPr>
      <p:grpSpPr>
        <a:xfrm>
          <a:off x="0" y="0"/>
          <a:ext cx="0" cy="0"/>
          <a:chOff x="0" y="0"/>
          <a:chExt cx="0" cy="0"/>
        </a:xfrm>
      </p:grpSpPr>
      <p:sp>
        <p:nvSpPr>
          <p:cNvPr id="6" name="Rectangle 5"/>
          <p:cNvSpPr/>
          <p:nvPr userDrawn="1"/>
        </p:nvSpPr>
        <p:spPr>
          <a:xfrm>
            <a:off x="0" y="4914900"/>
            <a:ext cx="9144000" cy="2286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533400" y="2000250"/>
            <a:ext cx="8077200" cy="8001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9"/>
          <p:cNvSpPr>
            <a:spLocks noGrp="1"/>
          </p:cNvSpPr>
          <p:nvPr>
            <p:ph type="title"/>
          </p:nvPr>
        </p:nvSpPr>
        <p:spPr>
          <a:xfrm>
            <a:off x="152400" y="857250"/>
            <a:ext cx="8839200" cy="857250"/>
          </a:xfrm>
          <a:prstGeom prst="rect">
            <a:avLst/>
          </a:prstGeom>
        </p:spPr>
        <p:txBody>
          <a:bodyPr lIns="0" rIns="0"/>
          <a:lstStyle>
            <a:lvl1pPr>
              <a:defRPr/>
            </a:lvl1pPr>
          </a:lstStyle>
          <a:p>
            <a:r>
              <a:rPr lang="en-US"/>
              <a:t>Click to edit Master title style</a:t>
            </a:r>
            <a:endParaRPr lang="en-US" dirty="0"/>
          </a:p>
        </p:txBody>
      </p:sp>
      <p:sp>
        <p:nvSpPr>
          <p:cNvPr id="7" name="Text Placeholder 6"/>
          <p:cNvSpPr>
            <a:spLocks noGrp="1"/>
          </p:cNvSpPr>
          <p:nvPr>
            <p:ph type="body" sz="quarter" idx="10"/>
          </p:nvPr>
        </p:nvSpPr>
        <p:spPr>
          <a:xfrm>
            <a:off x="914400" y="3028950"/>
            <a:ext cx="7315200" cy="9144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lvl="0"/>
            <a:r>
              <a:rPr lang="en-US"/>
              <a:t>Click to edit Master text styles</a:t>
            </a:r>
          </a:p>
        </p:txBody>
      </p:sp>
      <p:sp>
        <p:nvSpPr>
          <p:cNvPr id="11" name="Text Placeholder 20"/>
          <p:cNvSpPr>
            <a:spLocks noGrp="1"/>
          </p:cNvSpPr>
          <p:nvPr>
            <p:ph type="body" sz="quarter" idx="12"/>
          </p:nvPr>
        </p:nvSpPr>
        <p:spPr>
          <a:xfrm>
            <a:off x="76200" y="4171950"/>
            <a:ext cx="2080200" cy="457200"/>
          </a:xfrm>
        </p:spPr>
        <p:txBody>
          <a:bodyPr>
            <a:noAutofit/>
          </a:bodyPr>
          <a:lstStyle>
            <a:lvl1pPr marL="0" indent="0" algn="ctr">
              <a:buNone/>
              <a:defRPr sz="1400"/>
            </a:lvl1pPr>
          </a:lstStyle>
          <a:p>
            <a:pPr lvl="0"/>
            <a:r>
              <a:rPr lang="en-US"/>
              <a:t>Click to edit Master text styles</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362"/>
            <a:ext cx="9144000" cy="788112"/>
          </a:xfrm>
          <a:prstGeom prst="rect">
            <a:avLst/>
          </a:prstGeom>
        </p:spPr>
      </p:pic>
    </p:spTree>
    <p:extLst>
      <p:ext uri="{BB962C8B-B14F-4D97-AF65-F5344CB8AC3E}">
        <p14:creationId xmlns:p14="http://schemas.microsoft.com/office/powerpoint/2010/main" val="851158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p:nvPr>
        </p:nvSpPr>
        <p:spPr>
          <a:xfrm>
            <a:off x="76200" y="800100"/>
            <a:ext cx="8991600" cy="4057650"/>
          </a:xfrm>
          <a:prstGeom prst="rect">
            <a:avLst/>
          </a:prstGeom>
        </p:spPr>
        <p:txBody>
          <a:bodyPr rtlCol="0">
            <a:norm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76577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idx="1"/>
          </p:nvPr>
        </p:nvSpPr>
        <p:spPr>
          <a:xfrm>
            <a:off x="76200" y="800100"/>
            <a:ext cx="4419600" cy="4057650"/>
          </a:xfrm>
          <a:prstGeom prst="rect">
            <a:avLst/>
          </a:prstGeom>
        </p:spPr>
        <p:txBody>
          <a:bodyPr rtlCol="0">
            <a:norm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idx="10"/>
          </p:nvPr>
        </p:nvSpPr>
        <p:spPr>
          <a:xfrm>
            <a:off x="4648200" y="800100"/>
            <a:ext cx="4419600" cy="4057650"/>
          </a:xfrm>
          <a:prstGeom prst="rect">
            <a:avLst/>
          </a:prstGeom>
        </p:spPr>
        <p:txBody>
          <a:bodyPr rtlCol="0">
            <a:norm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788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2789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6" name="Text Placeholder 2"/>
          <p:cNvSpPr>
            <a:spLocks noGrp="1"/>
          </p:cNvSpPr>
          <p:nvPr>
            <p:ph idx="1"/>
          </p:nvPr>
        </p:nvSpPr>
        <p:spPr>
          <a:xfrm>
            <a:off x="76200" y="800100"/>
            <a:ext cx="8991600" cy="4057650"/>
          </a:xfrm>
          <a:prstGeom prst="rect">
            <a:avLst/>
          </a:prstGeom>
        </p:spPr>
        <p:txBody>
          <a:bodyPr rtlCol="0">
            <a:normAutofit/>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60639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76200" y="800100"/>
            <a:ext cx="89916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27" name="Picture 2" descr="C:\Users\jmenard\My Files\PPPL\Projects\NSTX-U\Presentation template\2015 - New template\logo and banner source\Gray_banner_red_line.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0" y="0"/>
            <a:ext cx="91440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0" y="0"/>
            <a:ext cx="9144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1" compatLnSpc="1">
            <a:prstTxWarp prst="textNoShape">
              <a:avLst/>
            </a:prstTxWarp>
          </a:bodyPr>
          <a:lstStyle/>
          <a:p>
            <a:pPr lvl="0"/>
            <a:r>
              <a:rPr lang="en-US" altLang="en-US" dirty="0"/>
              <a:t>Click to edit Master title style</a:t>
            </a:r>
          </a:p>
        </p:txBody>
      </p:sp>
      <p:grpSp>
        <p:nvGrpSpPr>
          <p:cNvPr id="1029" name="Group 4"/>
          <p:cNvGrpSpPr>
            <a:grpSpLocks/>
          </p:cNvGrpSpPr>
          <p:nvPr userDrawn="1"/>
        </p:nvGrpSpPr>
        <p:grpSpPr bwMode="auto">
          <a:xfrm>
            <a:off x="0" y="4916488"/>
            <a:ext cx="9144000" cy="227012"/>
            <a:chOff x="0" y="4324350"/>
            <a:chExt cx="9144000" cy="227176"/>
          </a:xfrm>
        </p:grpSpPr>
        <p:pic>
          <p:nvPicPr>
            <p:cNvPr id="1032" name="Picture 4" descr="C:\Users\jmenard\My Files\PPPL\Projects\NSTX-U\Presentation template\2015 - New template\logo and banner source\Gray_banner_red_line_bottom_NSTXU_logo.png"/>
            <p:cNvPicPr preferRelativeResize="0">
              <a:picLocks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2286000" y="4324350"/>
              <a:ext cx="6858000" cy="22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4" descr="C:\Users\jmenard\My Files\PPPL\Projects\NSTX-U\Presentation template\2015 - New template\logo and banner source\Gray_banner_red_line_bottom_NSTXU_logo.png"/>
            <p:cNvPicPr preferRelativeResize="0">
              <a:picLocks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0" y="4324350"/>
              <a:ext cx="6858000" cy="22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0" name="TextBox 11"/>
          <p:cNvSpPr txBox="1">
            <a:spLocks noChangeArrowheads="1"/>
          </p:cNvSpPr>
          <p:nvPr userDrawn="1"/>
        </p:nvSpPr>
        <p:spPr bwMode="auto">
          <a:xfrm>
            <a:off x="8458200" y="4933950"/>
            <a:ext cx="609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576" rIns="0" bIns="3657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defRPr/>
            </a:pPr>
            <a:fld id="{B68F388F-2EF6-4AC8-9EE8-B087E0ED7117}" type="slidenum">
              <a:rPr lang="en-US" altLang="en-US" sz="900" b="1" smtClean="0">
                <a:solidFill>
                  <a:srgbClr val="336699"/>
                </a:solidFill>
              </a:rPr>
              <a:pPr algn="r">
                <a:defRPr/>
              </a:pPr>
              <a:t>‹#›</a:t>
            </a:fld>
            <a:endParaRPr lang="en-US" altLang="en-US" sz="900" b="1">
              <a:solidFill>
                <a:srgbClr val="336699"/>
              </a:solidFill>
            </a:endParaRPr>
          </a:p>
        </p:txBody>
      </p:sp>
      <p:sp>
        <p:nvSpPr>
          <p:cNvPr id="1031" name="TextBox 12"/>
          <p:cNvSpPr txBox="1">
            <a:spLocks noChangeArrowheads="1"/>
          </p:cNvSpPr>
          <p:nvPr userDrawn="1"/>
        </p:nvSpPr>
        <p:spPr bwMode="auto">
          <a:xfrm>
            <a:off x="914400" y="4933950"/>
            <a:ext cx="7315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576" rIns="0" bIns="3657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en-US" sz="900" b="1" dirty="0">
                <a:solidFill>
                  <a:srgbClr val="336699"/>
                </a:solidFill>
              </a:rPr>
              <a:t>60</a:t>
            </a:r>
            <a:r>
              <a:rPr lang="en-US" altLang="en-US" sz="900" b="1" baseline="30000" dirty="0">
                <a:solidFill>
                  <a:srgbClr val="336699"/>
                </a:solidFill>
              </a:rPr>
              <a:t>th</a:t>
            </a:r>
            <a:r>
              <a:rPr lang="en-US" altLang="en-US" sz="900" b="1" dirty="0">
                <a:solidFill>
                  <a:srgbClr val="336699"/>
                </a:solidFill>
              </a:rPr>
              <a:t> APS-DPP</a:t>
            </a:r>
            <a:r>
              <a:rPr lang="en-US" altLang="en-US" sz="900" b="1" baseline="0" dirty="0">
                <a:solidFill>
                  <a:srgbClr val="336699"/>
                </a:solidFill>
              </a:rPr>
              <a:t> Annual Meeting</a:t>
            </a:r>
            <a:r>
              <a:rPr lang="en-US" altLang="en-US" sz="900" b="1" dirty="0">
                <a:solidFill>
                  <a:srgbClr val="336699"/>
                </a:solidFill>
              </a:rPr>
              <a:t>, Application of transient CHI to future ST and AT devices, K. C.</a:t>
            </a:r>
            <a:r>
              <a:rPr lang="en-US" altLang="en-US" sz="900" b="1" baseline="0" dirty="0">
                <a:solidFill>
                  <a:srgbClr val="336699"/>
                </a:solidFill>
              </a:rPr>
              <a:t> Hammond et al.</a:t>
            </a:r>
            <a:r>
              <a:rPr lang="en-US" altLang="en-US" sz="900" b="1" dirty="0">
                <a:solidFill>
                  <a:srgbClr val="336699"/>
                </a:solidFill>
              </a:rPr>
              <a:t>, 11/8/2018</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2" r:id="rId3"/>
    <p:sldLayoutId id="2147483703" r:id="rId4"/>
    <p:sldLayoutId id="2147483704" r:id="rId5"/>
    <p:sldLayoutId id="2147483705" r:id="rId6"/>
  </p:sldLayoutIdLst>
  <p:hf hdr="0" dt="0"/>
  <p:txStyles>
    <p:titleStyle>
      <a:lvl1pPr algn="ctr" rtl="0" eaLnBrk="0" fontAlgn="base" hangingPunct="0">
        <a:lnSpc>
          <a:spcPct val="85000"/>
        </a:lnSpc>
        <a:spcBef>
          <a:spcPct val="0"/>
        </a:spcBef>
        <a:spcAft>
          <a:spcPct val="0"/>
        </a:spcAft>
        <a:defRPr sz="4000" kern="1200">
          <a:solidFill>
            <a:srgbClr val="336699"/>
          </a:solidFill>
          <a:latin typeface="Arial" panose="020B0604020202020204" pitchFamily="34" charset="0"/>
          <a:ea typeface="+mj-ea"/>
          <a:cs typeface="Arial" panose="020B0604020202020204" pitchFamily="34" charset="0"/>
        </a:defRPr>
      </a:lvl1pPr>
      <a:lvl2pPr algn="ctr" rtl="0" eaLnBrk="0" fontAlgn="base" hangingPunct="0">
        <a:lnSpc>
          <a:spcPct val="85000"/>
        </a:lnSpc>
        <a:spcBef>
          <a:spcPct val="0"/>
        </a:spcBef>
        <a:spcAft>
          <a:spcPct val="0"/>
        </a:spcAft>
        <a:defRPr sz="4000">
          <a:solidFill>
            <a:srgbClr val="336699"/>
          </a:solidFill>
          <a:latin typeface="Arial" charset="0"/>
          <a:cs typeface="Arial" charset="0"/>
        </a:defRPr>
      </a:lvl2pPr>
      <a:lvl3pPr algn="ctr" rtl="0" eaLnBrk="0" fontAlgn="base" hangingPunct="0">
        <a:lnSpc>
          <a:spcPct val="85000"/>
        </a:lnSpc>
        <a:spcBef>
          <a:spcPct val="0"/>
        </a:spcBef>
        <a:spcAft>
          <a:spcPct val="0"/>
        </a:spcAft>
        <a:defRPr sz="4000">
          <a:solidFill>
            <a:srgbClr val="336699"/>
          </a:solidFill>
          <a:latin typeface="Arial" charset="0"/>
          <a:cs typeface="Arial" charset="0"/>
        </a:defRPr>
      </a:lvl3pPr>
      <a:lvl4pPr algn="ctr" rtl="0" eaLnBrk="0" fontAlgn="base" hangingPunct="0">
        <a:lnSpc>
          <a:spcPct val="85000"/>
        </a:lnSpc>
        <a:spcBef>
          <a:spcPct val="0"/>
        </a:spcBef>
        <a:spcAft>
          <a:spcPct val="0"/>
        </a:spcAft>
        <a:defRPr sz="4000">
          <a:solidFill>
            <a:srgbClr val="336699"/>
          </a:solidFill>
          <a:latin typeface="Arial" charset="0"/>
          <a:cs typeface="Arial" charset="0"/>
        </a:defRPr>
      </a:lvl4pPr>
      <a:lvl5pPr algn="ctr" rtl="0" eaLnBrk="0" fontAlgn="base" hangingPunct="0">
        <a:lnSpc>
          <a:spcPct val="85000"/>
        </a:lnSpc>
        <a:spcBef>
          <a:spcPct val="0"/>
        </a:spcBef>
        <a:spcAft>
          <a:spcPct val="0"/>
        </a:spcAft>
        <a:defRPr sz="4000">
          <a:solidFill>
            <a:srgbClr val="336699"/>
          </a:solidFill>
          <a:latin typeface="Arial" charset="0"/>
          <a:cs typeface="Arial" charset="0"/>
        </a:defRPr>
      </a:lvl5pPr>
      <a:lvl6pPr marL="457200" algn="ctr" rtl="0" fontAlgn="base">
        <a:lnSpc>
          <a:spcPct val="85000"/>
        </a:lnSpc>
        <a:spcBef>
          <a:spcPct val="0"/>
        </a:spcBef>
        <a:spcAft>
          <a:spcPct val="0"/>
        </a:spcAft>
        <a:defRPr sz="4000">
          <a:solidFill>
            <a:srgbClr val="336699"/>
          </a:solidFill>
          <a:latin typeface="Arial" charset="0"/>
          <a:cs typeface="Arial" charset="0"/>
        </a:defRPr>
      </a:lvl6pPr>
      <a:lvl7pPr marL="914400" algn="ctr" rtl="0" fontAlgn="base">
        <a:lnSpc>
          <a:spcPct val="85000"/>
        </a:lnSpc>
        <a:spcBef>
          <a:spcPct val="0"/>
        </a:spcBef>
        <a:spcAft>
          <a:spcPct val="0"/>
        </a:spcAft>
        <a:defRPr sz="4000">
          <a:solidFill>
            <a:srgbClr val="336699"/>
          </a:solidFill>
          <a:latin typeface="Arial" charset="0"/>
          <a:cs typeface="Arial" charset="0"/>
        </a:defRPr>
      </a:lvl7pPr>
      <a:lvl8pPr marL="1371600" algn="ctr" rtl="0" fontAlgn="base">
        <a:lnSpc>
          <a:spcPct val="85000"/>
        </a:lnSpc>
        <a:spcBef>
          <a:spcPct val="0"/>
        </a:spcBef>
        <a:spcAft>
          <a:spcPct val="0"/>
        </a:spcAft>
        <a:defRPr sz="4000">
          <a:solidFill>
            <a:srgbClr val="336699"/>
          </a:solidFill>
          <a:latin typeface="Arial" charset="0"/>
          <a:cs typeface="Arial" charset="0"/>
        </a:defRPr>
      </a:lvl8pPr>
      <a:lvl9pPr marL="1828800" algn="ctr" rtl="0" fontAlgn="base">
        <a:lnSpc>
          <a:spcPct val="85000"/>
        </a:lnSpc>
        <a:spcBef>
          <a:spcPct val="0"/>
        </a:spcBef>
        <a:spcAft>
          <a:spcPct val="0"/>
        </a:spcAft>
        <a:defRPr sz="4000">
          <a:solidFill>
            <a:srgbClr val="336699"/>
          </a:solidFill>
          <a:latin typeface="Arial" charset="0"/>
          <a:cs typeface="Arial"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457200" indent="-228600" algn="l" rtl="0" eaLnBrk="0" fontAlgn="base" hangingPunct="0">
        <a:spcBef>
          <a:spcPct val="20000"/>
        </a:spcBef>
        <a:spcAft>
          <a:spcPct val="0"/>
        </a:spcAft>
        <a:buFont typeface="Arial" charset="0"/>
        <a:buChar char="–"/>
        <a:defRPr sz="2000" kern="1200">
          <a:solidFill>
            <a:srgbClr val="336699"/>
          </a:solidFill>
          <a:latin typeface="Arial" panose="020B0604020202020204" pitchFamily="34" charset="0"/>
          <a:ea typeface="+mn-ea"/>
          <a:cs typeface="Arial" panose="020B0604020202020204" pitchFamily="34" charset="0"/>
        </a:defRPr>
      </a:lvl2pPr>
      <a:lvl3pPr marL="685800" indent="-228600" algn="l" rtl="0" eaLnBrk="0" fontAlgn="base" hangingPunct="0">
        <a:spcBef>
          <a:spcPct val="20000"/>
        </a:spcBef>
        <a:spcAft>
          <a:spcPct val="0"/>
        </a:spcAft>
        <a:buFont typeface="Wingdings" pitchFamily="2" charset="2"/>
        <a:buChar char="§"/>
        <a:defRPr sz="1800" kern="1200">
          <a:solidFill>
            <a:srgbClr val="920000"/>
          </a:solidFill>
          <a:latin typeface="Arial" panose="020B0604020202020204" pitchFamily="34" charset="0"/>
          <a:ea typeface="+mn-ea"/>
          <a:cs typeface="Arial" panose="020B0604020202020204" pitchFamily="34" charset="0"/>
        </a:defRPr>
      </a:lvl3pPr>
      <a:lvl4pPr marL="857250" indent="-171450" algn="l" rtl="0" eaLnBrk="0" fontAlgn="base" hangingPunct="0">
        <a:spcBef>
          <a:spcPct val="20000"/>
        </a:spcBef>
        <a:spcAft>
          <a:spcPct val="0"/>
        </a:spcAft>
        <a:buFont typeface="Arial" charset="0"/>
        <a:buChar char="•"/>
        <a:defRPr sz="1600" kern="1200">
          <a:solidFill>
            <a:srgbClr val="008080"/>
          </a:solidFill>
          <a:latin typeface="Arial" panose="020B0604020202020204" pitchFamily="34" charset="0"/>
          <a:ea typeface="+mn-ea"/>
          <a:cs typeface="Arial" panose="020B0604020202020204" pitchFamily="34" charset="0"/>
        </a:defRPr>
      </a:lvl4pPr>
      <a:lvl5pPr marL="1028700" indent="-17145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emf"/><Relationship Id="rId5" Type="http://schemas.openxmlformats.org/officeDocument/2006/relationships/image" Target="../media/image20.emf"/><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emf"/><Relationship Id="rId6" Type="http://schemas.openxmlformats.org/officeDocument/2006/relationships/image" Target="../media/image24.emf"/><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7.tiff"/><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5" Type="http://schemas.openxmlformats.org/officeDocument/2006/relationships/image" Target="../media/image36.emf"/><Relationship Id="rId6" Type="http://schemas.openxmlformats.org/officeDocument/2006/relationships/image" Target="../media/image37.emf"/><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43.emf"/><Relationship Id="rId1" Type="http://schemas.openxmlformats.org/officeDocument/2006/relationships/slideLayout" Target="../slideLayouts/slideLayout3.xml"/><Relationship Id="rId2" Type="http://schemas.openxmlformats.org/officeDocument/2006/relationships/image" Target="../media/image4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png"/><Relationship Id="rId3"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52.jpeg"/><Relationship Id="rId1" Type="http://schemas.openxmlformats.org/officeDocument/2006/relationships/slideLayout" Target="../slideLayouts/slideLayout3.xml"/><Relationship Id="rId2" Type="http://schemas.openxmlformats.org/officeDocument/2006/relationships/image" Target="../media/image5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53.jpe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5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17.emf"/><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1"/>
          <p:cNvSpPr>
            <a:spLocks noGrp="1"/>
          </p:cNvSpPr>
          <p:nvPr>
            <p:ph type="subTitle" idx="1"/>
          </p:nvPr>
        </p:nvSpPr>
        <p:spPr>
          <a:xfrm>
            <a:off x="533400" y="1619250"/>
            <a:ext cx="8077200" cy="495300"/>
          </a:xfrm>
        </p:spPr>
        <p:txBody>
          <a:bodyPr/>
          <a:lstStyle/>
          <a:p>
            <a:pPr eaLnBrk="1" hangingPunct="1"/>
            <a:r>
              <a:rPr lang="en-US" altLang="en-US" sz="2000" dirty="0">
                <a:latin typeface="Arial" charset="0"/>
                <a:cs typeface="Arial" charset="0"/>
              </a:rPr>
              <a:t>K. C. Hammond,</a:t>
            </a:r>
            <a:r>
              <a:rPr lang="en-US" altLang="en-US" sz="2000" baseline="30000" dirty="0">
                <a:latin typeface="Arial" charset="0"/>
                <a:cs typeface="Arial" charset="0"/>
              </a:rPr>
              <a:t>1</a:t>
            </a:r>
            <a:r>
              <a:rPr lang="en-US" altLang="en-US" sz="2000" dirty="0">
                <a:latin typeface="Arial" charset="0"/>
                <a:cs typeface="Arial" charset="0"/>
              </a:rPr>
              <a:t> R. Raman,</a:t>
            </a:r>
            <a:r>
              <a:rPr lang="en-US" altLang="en-US" sz="2000" baseline="30000" dirty="0">
                <a:latin typeface="Arial" charset="0"/>
                <a:cs typeface="Arial" charset="0"/>
              </a:rPr>
              <a:t>2</a:t>
            </a:r>
            <a:r>
              <a:rPr lang="en-US" altLang="en-US" sz="2000" dirty="0">
                <a:latin typeface="Arial" charset="0"/>
                <a:cs typeface="Arial" charset="0"/>
              </a:rPr>
              <a:t> S. C. Jardin</a:t>
            </a:r>
            <a:r>
              <a:rPr lang="en-US" altLang="en-US" sz="2000" dirty="0" smtClean="0">
                <a:latin typeface="Arial" charset="0"/>
                <a:cs typeface="Arial" charset="0"/>
              </a:rPr>
              <a:t>,</a:t>
            </a:r>
            <a:r>
              <a:rPr lang="en-US" altLang="en-US" sz="2000" baseline="30000" dirty="0">
                <a:latin typeface="Arial" charset="0"/>
                <a:cs typeface="Arial" charset="0"/>
              </a:rPr>
              <a:t>3</a:t>
            </a:r>
            <a:r>
              <a:rPr lang="en-US" altLang="en-US" sz="2000" dirty="0" smtClean="0">
                <a:latin typeface="Arial" charset="0"/>
                <a:cs typeface="Arial" charset="0"/>
              </a:rPr>
              <a:t> </a:t>
            </a:r>
            <a:r>
              <a:rPr lang="en-US" altLang="en-US" sz="2000" dirty="0">
                <a:latin typeface="Arial" charset="0"/>
                <a:cs typeface="Arial" charset="0"/>
              </a:rPr>
              <a:t>and F. </a:t>
            </a:r>
            <a:r>
              <a:rPr lang="en-US" altLang="en-US" sz="2000" dirty="0" smtClean="0">
                <a:latin typeface="Arial" charset="0"/>
                <a:cs typeface="Arial" charset="0"/>
              </a:rPr>
              <a:t>Volpe</a:t>
            </a:r>
            <a:r>
              <a:rPr lang="en-US" altLang="en-US" sz="2000" baseline="30000" dirty="0">
                <a:latin typeface="Arial" charset="0"/>
                <a:cs typeface="Arial" charset="0"/>
              </a:rPr>
              <a:t>4</a:t>
            </a:r>
          </a:p>
        </p:txBody>
      </p:sp>
      <p:sp>
        <p:nvSpPr>
          <p:cNvPr id="4099" name="Title 2"/>
          <p:cNvSpPr>
            <a:spLocks noGrp="1"/>
          </p:cNvSpPr>
          <p:nvPr>
            <p:ph type="title"/>
          </p:nvPr>
        </p:nvSpPr>
        <p:spPr/>
        <p:txBody>
          <a:bodyPr/>
          <a:lstStyle/>
          <a:p>
            <a:pPr eaLnBrk="1" hangingPunct="1"/>
            <a:r>
              <a:rPr lang="en-US" altLang="en-US" sz="3000" b="1" dirty="0">
                <a:latin typeface="Arial" charset="0"/>
                <a:cs typeface="Arial" charset="0"/>
              </a:rPr>
              <a:t>Application of transient CHI plasma start-up to future ST and AT devices</a:t>
            </a:r>
          </a:p>
        </p:txBody>
      </p:sp>
      <p:sp>
        <p:nvSpPr>
          <p:cNvPr id="4" name="Text Placeholder 3"/>
          <p:cNvSpPr>
            <a:spLocks noGrp="1"/>
          </p:cNvSpPr>
          <p:nvPr>
            <p:ph type="body" sz="quarter" idx="10"/>
          </p:nvPr>
        </p:nvSpPr>
        <p:spPr>
          <a:xfrm>
            <a:off x="533400" y="2952750"/>
            <a:ext cx="8077200" cy="762000"/>
          </a:xfrm>
        </p:spPr>
        <p:txBody>
          <a:bodyPr rtlCol="0">
            <a:normAutofit/>
          </a:bodyPr>
          <a:lstStyle/>
          <a:p>
            <a:pPr>
              <a:lnSpc>
                <a:spcPct val="85000"/>
              </a:lnSpc>
              <a:defRPr/>
            </a:pPr>
            <a:r>
              <a:rPr lang="en-US" sz="1400" dirty="0"/>
              <a:t>6</a:t>
            </a:r>
            <a:r>
              <a:rPr lang="en-US" sz="1400" dirty="0" smtClean="0"/>
              <a:t>0</a:t>
            </a:r>
            <a:r>
              <a:rPr lang="en-US" sz="1400" baseline="30000" dirty="0" smtClean="0"/>
              <a:t>th</a:t>
            </a:r>
            <a:r>
              <a:rPr lang="en-US" sz="1400" dirty="0" smtClean="0"/>
              <a:t> </a:t>
            </a:r>
            <a:r>
              <a:rPr lang="en-US" sz="1400" dirty="0"/>
              <a:t>Annual Meeting of the APS Division of Plasma Physics</a:t>
            </a:r>
          </a:p>
          <a:p>
            <a:pPr>
              <a:lnSpc>
                <a:spcPct val="85000"/>
              </a:lnSpc>
              <a:defRPr/>
            </a:pPr>
            <a:r>
              <a:rPr lang="en-US" sz="1400" dirty="0"/>
              <a:t>Portland, Oregon, USA</a:t>
            </a:r>
          </a:p>
          <a:p>
            <a:pPr>
              <a:lnSpc>
                <a:spcPct val="85000"/>
              </a:lnSpc>
              <a:defRPr/>
            </a:pPr>
            <a:r>
              <a:rPr lang="en-US" sz="1400" dirty="0"/>
              <a:t>November 8, 2018</a:t>
            </a:r>
          </a:p>
        </p:txBody>
      </p:sp>
      <p:pic>
        <p:nvPicPr>
          <p:cNvPr id="4101" name="Picture 4" descr="PPPL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 y="4476750"/>
            <a:ext cx="14414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Log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1" y="3811920"/>
            <a:ext cx="685800" cy="613014"/>
          </a:xfrm>
          <a:prstGeom prst="rect">
            <a:avLst/>
          </a:prstGeom>
        </p:spPr>
      </p:pic>
      <p:pic>
        <p:nvPicPr>
          <p:cNvPr id="3" name="Picture 2" descr="Logo_Columbia_1.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25874" y="3790950"/>
            <a:ext cx="864926" cy="762000"/>
          </a:xfrm>
          <a:prstGeom prst="rect">
            <a:avLst/>
          </a:prstGeom>
        </p:spPr>
      </p:pic>
      <p:sp>
        <p:nvSpPr>
          <p:cNvPr id="8" name="Subtitle 1"/>
          <p:cNvSpPr txBox="1">
            <a:spLocks/>
          </p:cNvSpPr>
          <p:nvPr/>
        </p:nvSpPr>
        <p:spPr bwMode="auto">
          <a:xfrm>
            <a:off x="533400" y="211455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1" compatLnSpc="1">
            <a:prstTxWarp prst="textNoShape">
              <a:avLst/>
            </a:prstTxWarp>
          </a:bodyPr>
          <a:lstStyle>
            <a:lvl1pPr marL="0" indent="0" algn="ctr" rtl="0" eaLnBrk="0" fontAlgn="base" hangingPunct="0">
              <a:spcBef>
                <a:spcPct val="20000"/>
              </a:spcBef>
              <a:spcAft>
                <a:spcPct val="0"/>
              </a:spcAft>
              <a:buFont typeface="Arial" charset="0"/>
              <a:buNone/>
              <a:defRPr sz="2400" kern="1200" baseline="0">
                <a:solidFill>
                  <a:schemeClr val="tx1"/>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20000"/>
              </a:spcBef>
              <a:spcAft>
                <a:spcPct val="0"/>
              </a:spcAft>
              <a:buFont typeface="Arial"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20000"/>
              </a:spcBef>
              <a:spcAft>
                <a:spcPct val="0"/>
              </a:spcAft>
              <a:buFont typeface="Wingdings"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20000"/>
              </a:spcBef>
              <a:spcAft>
                <a:spcPct val="0"/>
              </a:spcAft>
              <a:buFont typeface="Arial"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20000"/>
              </a:spcBef>
              <a:spcAft>
                <a:spcPct val="0"/>
              </a:spcAft>
              <a:buFont typeface="Arial"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eaLnBrk="1" hangingPunct="1"/>
            <a:r>
              <a:rPr lang="en-US" altLang="en-US" sz="1100" i="1" baseline="30000" dirty="0">
                <a:latin typeface="Arial" charset="0"/>
                <a:cs typeface="Arial" charset="0"/>
              </a:rPr>
              <a:t>1</a:t>
            </a:r>
            <a:r>
              <a:rPr lang="en-US" altLang="en-US" sz="1100" i="1" dirty="0">
                <a:latin typeface="Arial" charset="0"/>
                <a:cs typeface="Arial" charset="0"/>
              </a:rPr>
              <a:t>Max Planck Institute for Plasma Physics, Greifswald, </a:t>
            </a:r>
            <a:r>
              <a:rPr lang="en-US" altLang="en-US" sz="1100" i="1" dirty="0" smtClean="0">
                <a:latin typeface="Arial" charset="0"/>
                <a:cs typeface="Arial" charset="0"/>
              </a:rPr>
              <a:t>Germany</a:t>
            </a:r>
          </a:p>
          <a:p>
            <a:pPr eaLnBrk="1" hangingPunct="1"/>
            <a:r>
              <a:rPr lang="en-US" altLang="en-US" sz="1100" i="1" baseline="30000" dirty="0" smtClean="0">
                <a:latin typeface="Arial" charset="0"/>
                <a:cs typeface="Arial" charset="0"/>
              </a:rPr>
              <a:t>2</a:t>
            </a:r>
            <a:r>
              <a:rPr lang="en-US" altLang="en-US" sz="1100" i="1" dirty="0" smtClean="0">
                <a:latin typeface="Arial" charset="0"/>
                <a:cs typeface="Arial" charset="0"/>
              </a:rPr>
              <a:t>University of Washington, Seattle, Washington, USA</a:t>
            </a:r>
            <a:endParaRPr lang="en-US" altLang="en-US" sz="1100" i="1" dirty="0">
              <a:latin typeface="Arial" charset="0"/>
              <a:cs typeface="Arial" charset="0"/>
            </a:endParaRPr>
          </a:p>
          <a:p>
            <a:pPr eaLnBrk="1" hangingPunct="1"/>
            <a:r>
              <a:rPr lang="en-US" altLang="en-US" sz="1100" i="1" baseline="30000" dirty="0">
                <a:latin typeface="Arial" charset="0"/>
                <a:cs typeface="Arial" charset="0"/>
              </a:rPr>
              <a:t>3</a:t>
            </a:r>
            <a:r>
              <a:rPr lang="en-US" altLang="en-US" sz="1100" i="1" dirty="0" smtClean="0">
                <a:latin typeface="Arial" charset="0"/>
                <a:cs typeface="Arial" charset="0"/>
              </a:rPr>
              <a:t>Princeton </a:t>
            </a:r>
            <a:r>
              <a:rPr lang="en-US" altLang="en-US" sz="1100" i="1" dirty="0">
                <a:latin typeface="Arial" charset="0"/>
                <a:cs typeface="Arial" charset="0"/>
              </a:rPr>
              <a:t>Plasma Physics Laboratory, Princeton, New Jersey, USA</a:t>
            </a:r>
          </a:p>
          <a:p>
            <a:pPr eaLnBrk="1" hangingPunct="1"/>
            <a:r>
              <a:rPr lang="en-US" altLang="en-US" sz="1100" i="1" baseline="30000" dirty="0">
                <a:latin typeface="Arial" charset="0"/>
                <a:cs typeface="Arial" charset="0"/>
              </a:rPr>
              <a:t>4</a:t>
            </a:r>
            <a:r>
              <a:rPr lang="en-US" altLang="en-US" sz="1100" i="1" dirty="0" smtClean="0">
                <a:latin typeface="Arial" charset="0"/>
                <a:cs typeface="Arial" charset="0"/>
              </a:rPr>
              <a:t>Columbia </a:t>
            </a:r>
            <a:r>
              <a:rPr lang="en-US" altLang="en-US" sz="1100" i="1" dirty="0">
                <a:latin typeface="Arial" charset="0"/>
                <a:cs typeface="Arial" charset="0"/>
              </a:rPr>
              <a:t>University, New York, New York, USA</a:t>
            </a:r>
          </a:p>
        </p:txBody>
      </p:sp>
      <p:pic>
        <p:nvPicPr>
          <p:cNvPr id="5" name="Picture 4"/>
          <p:cNvPicPr>
            <a:picLocks noChangeAspect="1"/>
          </p:cNvPicPr>
          <p:nvPr/>
        </p:nvPicPr>
        <p:blipFill>
          <a:blip r:embed="rId6"/>
          <a:stretch>
            <a:fillRect/>
          </a:stretch>
        </p:blipFill>
        <p:spPr>
          <a:xfrm>
            <a:off x="990600" y="3790950"/>
            <a:ext cx="685800" cy="685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rel_photo_comp_rev.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768096"/>
            <a:ext cx="4203542" cy="4114800"/>
          </a:xfrm>
          <a:prstGeom prst="rect">
            <a:avLst/>
          </a:prstGeom>
        </p:spPr>
      </p:pic>
      <p:sp>
        <p:nvSpPr>
          <p:cNvPr id="2" name="Content Placeholder 1"/>
          <p:cNvSpPr>
            <a:spLocks noGrp="1"/>
          </p:cNvSpPr>
          <p:nvPr>
            <p:ph idx="1"/>
          </p:nvPr>
        </p:nvSpPr>
        <p:spPr>
          <a:xfrm>
            <a:off x="76200" y="800100"/>
            <a:ext cx="3810000" cy="4286250"/>
          </a:xfrm>
        </p:spPr>
        <p:txBody>
          <a:bodyPr/>
          <a:lstStyle/>
          <a:p>
            <a:pPr>
              <a:spcAft>
                <a:spcPts val="600"/>
              </a:spcAft>
            </a:pPr>
            <a:r>
              <a:rPr lang="en-US" dirty="0"/>
              <a:t>Plasma should form in flux tubes with greatest </a:t>
            </a:r>
            <a:r>
              <a:rPr lang="en-US" i="1" dirty="0"/>
              <a:t>relative electric field</a:t>
            </a:r>
            <a:r>
              <a:rPr lang="en-US" dirty="0"/>
              <a:t>, </a:t>
            </a:r>
            <a:r>
              <a:rPr lang="en-US" i="1" dirty="0" err="1"/>
              <a:t>E</a:t>
            </a:r>
            <a:r>
              <a:rPr lang="en-US" baseline="-25000" dirty="0" err="1"/>
              <a:t>mean</a:t>
            </a:r>
            <a:r>
              <a:rPr lang="en-US" dirty="0"/>
              <a:t>/</a:t>
            </a:r>
            <a:r>
              <a:rPr lang="en-US" i="1" dirty="0" err="1"/>
              <a:t>E</a:t>
            </a:r>
            <a:r>
              <a:rPr lang="en-US" baseline="-25000" dirty="0" err="1"/>
              <a:t>min</a:t>
            </a:r>
            <a:endParaRPr lang="en-US" i="1" baseline="-25000" dirty="0"/>
          </a:p>
          <a:p>
            <a:endParaRPr lang="en-US" i="1" dirty="0" smtClean="0"/>
          </a:p>
          <a:p>
            <a:endParaRPr lang="en-US" i="1" dirty="0"/>
          </a:p>
          <a:p>
            <a:endParaRPr lang="en-US" i="1" dirty="0" smtClean="0"/>
          </a:p>
          <a:p>
            <a:r>
              <a:rPr lang="en-US" i="1" dirty="0" err="1" smtClean="0"/>
              <a:t>E</a:t>
            </a:r>
            <a:r>
              <a:rPr lang="en-US" i="1" baseline="-25000" dirty="0" err="1" smtClean="0"/>
              <a:t>mean</a:t>
            </a:r>
            <a:r>
              <a:rPr lang="en-US" dirty="0"/>
              <a:t>, </a:t>
            </a:r>
            <a:r>
              <a:rPr lang="en-US" i="1" dirty="0" err="1"/>
              <a:t>E</a:t>
            </a:r>
            <a:r>
              <a:rPr lang="en-US" i="1" baseline="-25000" dirty="0" err="1"/>
              <a:t>min</a:t>
            </a:r>
            <a:r>
              <a:rPr lang="en-US" dirty="0"/>
              <a:t> </a:t>
            </a:r>
            <a:r>
              <a:rPr lang="en-US" dirty="0" err="1"/>
              <a:t>parametrized</a:t>
            </a:r>
            <a:r>
              <a:rPr lang="en-US" dirty="0"/>
              <a:t> by </a:t>
            </a:r>
            <a:r>
              <a:rPr lang="en-US" i="1" dirty="0"/>
              <a:t>r</a:t>
            </a:r>
            <a:r>
              <a:rPr lang="en-US" dirty="0"/>
              <a:t>, </a:t>
            </a:r>
            <a:r>
              <a:rPr lang="en-US" i="1" dirty="0"/>
              <a:t>z</a:t>
            </a:r>
            <a:r>
              <a:rPr lang="en-US" dirty="0"/>
              <a:t> in </a:t>
            </a:r>
            <a:r>
              <a:rPr lang="en-US" dirty="0" err="1"/>
              <a:t>poloidal</a:t>
            </a:r>
            <a:r>
              <a:rPr lang="en-US" dirty="0"/>
              <a:t> cross-</a:t>
            </a:r>
            <a:r>
              <a:rPr lang="en-US" dirty="0" smtClean="0"/>
              <a:t>section</a:t>
            </a:r>
            <a:endParaRPr lang="en-US" dirty="0"/>
          </a:p>
        </p:txBody>
      </p:sp>
      <p:sp>
        <p:nvSpPr>
          <p:cNvPr id="5" name="TextBox 4"/>
          <p:cNvSpPr txBox="1"/>
          <p:nvPr/>
        </p:nvSpPr>
        <p:spPr>
          <a:xfrm>
            <a:off x="0" y="0"/>
            <a:ext cx="9144000" cy="738664"/>
          </a:xfrm>
          <a:prstGeom prst="rect">
            <a:avLst/>
          </a:prstGeom>
          <a:noFill/>
        </p:spPr>
        <p:txBody>
          <a:bodyPr wrap="square" tIns="0" bIns="0" rtlCol="0">
            <a:spAutoFit/>
          </a:bodyPr>
          <a:lstStyle/>
          <a:p>
            <a:r>
              <a:rPr lang="en-US" sz="2400" dirty="0">
                <a:solidFill>
                  <a:srgbClr val="336699"/>
                </a:solidFill>
              </a:rPr>
              <a:t>Flux-tube-resolved calculation successfully predicts breakdown location for </a:t>
            </a:r>
            <a:r>
              <a:rPr lang="en-US" sz="2400" dirty="0" err="1">
                <a:solidFill>
                  <a:srgbClr val="336699"/>
                </a:solidFill>
              </a:rPr>
              <a:t>Ohmic</a:t>
            </a:r>
            <a:r>
              <a:rPr lang="en-US" sz="2400" dirty="0">
                <a:solidFill>
                  <a:srgbClr val="336699"/>
                </a:solidFill>
              </a:rPr>
              <a:t> discharges in NSTX</a:t>
            </a:r>
          </a:p>
        </p:txBody>
      </p:sp>
      <p:pic>
        <p:nvPicPr>
          <p:cNvPr id="7" name="Picture 6" descr="latex-image-1.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4800" y="2419350"/>
            <a:ext cx="4038600" cy="600511"/>
          </a:xfrm>
          <a:prstGeom prst="rect">
            <a:avLst/>
          </a:prstGeom>
        </p:spPr>
      </p:pic>
      <p:pic>
        <p:nvPicPr>
          <p:cNvPr id="4" name="Picture 3" descr="E_text_min_(r,z).pd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9768" y="3080562"/>
            <a:ext cx="2770632" cy="548899"/>
          </a:xfrm>
          <a:prstGeom prst="rect">
            <a:avLst/>
          </a:prstGeom>
        </p:spPr>
      </p:pic>
      <p:sp>
        <p:nvSpPr>
          <p:cNvPr id="10" name="TextBox 9"/>
          <p:cNvSpPr txBox="1"/>
          <p:nvPr/>
        </p:nvSpPr>
        <p:spPr>
          <a:xfrm>
            <a:off x="5074920" y="905256"/>
            <a:ext cx="1183608" cy="276999"/>
          </a:xfrm>
          <a:prstGeom prst="rect">
            <a:avLst/>
          </a:prstGeom>
          <a:solidFill>
            <a:schemeClr val="tx1"/>
          </a:solidFill>
        </p:spPr>
        <p:txBody>
          <a:bodyPr wrap="square" rtlCol="0">
            <a:spAutoFit/>
          </a:bodyPr>
          <a:lstStyle/>
          <a:p>
            <a:r>
              <a:rPr lang="en-US" sz="1200" b="1" i="1" dirty="0">
                <a:solidFill>
                  <a:schemeClr val="bg1"/>
                </a:solidFill>
                <a:latin typeface="Times New Roman"/>
                <a:cs typeface="Times New Roman"/>
              </a:rPr>
              <a:t>Calculation</a:t>
            </a:r>
          </a:p>
        </p:txBody>
      </p:sp>
      <p:sp>
        <p:nvSpPr>
          <p:cNvPr id="11" name="TextBox 10"/>
          <p:cNvSpPr txBox="1"/>
          <p:nvPr/>
        </p:nvSpPr>
        <p:spPr>
          <a:xfrm>
            <a:off x="7315200" y="905256"/>
            <a:ext cx="1401509" cy="276999"/>
          </a:xfrm>
          <a:prstGeom prst="rect">
            <a:avLst/>
          </a:prstGeom>
          <a:solidFill>
            <a:schemeClr val="tx1"/>
          </a:solidFill>
        </p:spPr>
        <p:txBody>
          <a:bodyPr wrap="square" rtlCol="0">
            <a:spAutoFit/>
          </a:bodyPr>
          <a:lstStyle/>
          <a:p>
            <a:r>
              <a:rPr lang="en-US" sz="1200" b="1" i="1" dirty="0">
                <a:solidFill>
                  <a:schemeClr val="bg1"/>
                </a:solidFill>
                <a:latin typeface="Times New Roman"/>
                <a:cs typeface="Times New Roman"/>
              </a:rPr>
              <a:t>Fast-camera image</a:t>
            </a:r>
          </a:p>
        </p:txBody>
      </p:sp>
      <p:sp>
        <p:nvSpPr>
          <p:cNvPr id="12" name="TextBox 11"/>
          <p:cNvSpPr txBox="1"/>
          <p:nvPr/>
        </p:nvSpPr>
        <p:spPr>
          <a:xfrm>
            <a:off x="5562600" y="4629150"/>
            <a:ext cx="3429000" cy="276999"/>
          </a:xfrm>
          <a:prstGeom prst="rect">
            <a:avLst/>
          </a:prstGeom>
          <a:noFill/>
        </p:spPr>
        <p:txBody>
          <a:bodyPr wrap="square" rtlCol="0">
            <a:spAutoFit/>
          </a:bodyPr>
          <a:lstStyle/>
          <a:p>
            <a:pPr algn="r"/>
            <a:r>
              <a:rPr lang="en-US" sz="1200" dirty="0"/>
              <a:t>Hammond et al., </a:t>
            </a:r>
            <a:r>
              <a:rPr lang="en-US" sz="1200" i="1" dirty="0" err="1"/>
              <a:t>Nucl</a:t>
            </a:r>
            <a:r>
              <a:rPr lang="en-US" sz="1200" i="1" dirty="0"/>
              <a:t>. Fusion </a:t>
            </a:r>
            <a:r>
              <a:rPr lang="en-US" sz="1200" dirty="0"/>
              <a:t>2018</a:t>
            </a:r>
          </a:p>
        </p:txBody>
      </p:sp>
    </p:spTree>
    <p:extLst>
      <p:ext uri="{BB962C8B-B14F-4D97-AF65-F5344CB8AC3E}">
        <p14:creationId xmlns:p14="http://schemas.microsoft.com/office/powerpoint/2010/main" val="3342785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alpha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2800222"/>
            <a:ext cx="4191000" cy="2098993"/>
          </a:xfrm>
          <a:prstGeom prst="rect">
            <a:avLst/>
          </a:prstGeom>
        </p:spPr>
      </p:pic>
      <p:pic>
        <p:nvPicPr>
          <p:cNvPr id="9" name="Picture 8" descr="ohmic_test_rev.png"/>
          <p:cNvPicPr>
            <a:picLocks noChangeAspect="1"/>
          </p:cNvPicPr>
          <p:nvPr/>
        </p:nvPicPr>
        <p:blipFill rotWithShape="1">
          <a:blip r:embed="rId4" cstate="print">
            <a:extLst>
              <a:ext uri="{28A0092B-C50C-407E-A947-70E740481C1C}">
                <a14:useLocalDpi xmlns:a14="http://schemas.microsoft.com/office/drawing/2010/main" val="0"/>
              </a:ext>
            </a:extLst>
          </a:blip>
          <a:srcRect l="67172"/>
          <a:stretch/>
        </p:blipFill>
        <p:spPr>
          <a:xfrm>
            <a:off x="6366502" y="758952"/>
            <a:ext cx="2777498" cy="4114800"/>
          </a:xfrm>
          <a:prstGeom prst="rect">
            <a:avLst/>
          </a:prstGeom>
        </p:spPr>
      </p:pic>
      <p:sp>
        <p:nvSpPr>
          <p:cNvPr id="2" name="Content Placeholder 1"/>
          <p:cNvSpPr>
            <a:spLocks noGrp="1"/>
          </p:cNvSpPr>
          <p:nvPr>
            <p:ph idx="1"/>
          </p:nvPr>
        </p:nvSpPr>
        <p:spPr>
          <a:xfrm>
            <a:off x="76200" y="800100"/>
            <a:ext cx="4953000" cy="4057650"/>
          </a:xfrm>
        </p:spPr>
        <p:txBody>
          <a:bodyPr/>
          <a:lstStyle/>
          <a:p>
            <a:r>
              <a:rPr lang="en-US" dirty="0"/>
              <a:t>Model avalanche by balancing ionizations with end losses:</a:t>
            </a:r>
          </a:p>
          <a:p>
            <a:r>
              <a:rPr lang="en-US" dirty="0"/>
              <a:t>Time to reach</a:t>
            </a:r>
            <a:br>
              <a:rPr lang="en-US" dirty="0"/>
            </a:br>
            <a:r>
              <a:rPr lang="en-US" dirty="0"/>
              <a:t>50% ionization:</a:t>
            </a:r>
          </a:p>
          <a:p>
            <a:r>
              <a:rPr lang="en-US" dirty="0"/>
              <a:t>Predicted </a:t>
            </a:r>
            <a:r>
              <a:rPr lang="en-US" i="1" dirty="0" err="1"/>
              <a:t>τ</a:t>
            </a:r>
            <a:r>
              <a:rPr lang="en-US" baseline="-25000" dirty="0" err="1"/>
              <a:t>bd</a:t>
            </a:r>
            <a:r>
              <a:rPr lang="en-US" dirty="0"/>
              <a:t> agrees well with experiment:</a:t>
            </a:r>
          </a:p>
        </p:txBody>
      </p:sp>
      <p:sp>
        <p:nvSpPr>
          <p:cNvPr id="4" name="TextBox 3"/>
          <p:cNvSpPr txBox="1"/>
          <p:nvPr/>
        </p:nvSpPr>
        <p:spPr>
          <a:xfrm>
            <a:off x="0" y="145018"/>
            <a:ext cx="9144000" cy="369332"/>
          </a:xfrm>
          <a:prstGeom prst="rect">
            <a:avLst/>
          </a:prstGeom>
          <a:noFill/>
        </p:spPr>
        <p:txBody>
          <a:bodyPr wrap="square" tIns="0" bIns="0" rtlCol="0" anchor="ctr">
            <a:spAutoFit/>
          </a:bodyPr>
          <a:lstStyle/>
          <a:p>
            <a:r>
              <a:rPr lang="en-US" sz="2400" i="1" dirty="0" err="1">
                <a:solidFill>
                  <a:srgbClr val="336699"/>
                </a:solidFill>
              </a:rPr>
              <a:t>E</a:t>
            </a:r>
            <a:r>
              <a:rPr lang="en-US" sz="2400" baseline="-25000" dirty="0" err="1">
                <a:solidFill>
                  <a:srgbClr val="336699"/>
                </a:solidFill>
              </a:rPr>
              <a:t>mean</a:t>
            </a:r>
            <a:r>
              <a:rPr lang="en-US" sz="2400" dirty="0">
                <a:solidFill>
                  <a:srgbClr val="336699"/>
                </a:solidFill>
              </a:rPr>
              <a:t>(</a:t>
            </a:r>
            <a:r>
              <a:rPr lang="en-US" sz="2400" i="1" dirty="0" err="1">
                <a:solidFill>
                  <a:srgbClr val="336699"/>
                </a:solidFill>
              </a:rPr>
              <a:t>r</a:t>
            </a:r>
            <a:r>
              <a:rPr lang="en-US" sz="2400" dirty="0" err="1">
                <a:solidFill>
                  <a:srgbClr val="336699"/>
                </a:solidFill>
              </a:rPr>
              <a:t>,</a:t>
            </a:r>
            <a:r>
              <a:rPr lang="en-US" sz="2400" i="1" dirty="0" err="1">
                <a:solidFill>
                  <a:srgbClr val="336699"/>
                </a:solidFill>
              </a:rPr>
              <a:t>z</a:t>
            </a:r>
            <a:r>
              <a:rPr lang="en-US" sz="2400" dirty="0">
                <a:solidFill>
                  <a:srgbClr val="336699"/>
                </a:solidFill>
              </a:rPr>
              <a:t>) can be used to predict the time required for breakdown</a:t>
            </a:r>
          </a:p>
        </p:txBody>
      </p:sp>
      <p:pic>
        <p:nvPicPr>
          <p:cNvPr id="6" name="Picture 5" descr="latex-image-1.pd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72197" y="950637"/>
            <a:ext cx="1957203" cy="554313"/>
          </a:xfrm>
          <a:prstGeom prst="rect">
            <a:avLst/>
          </a:prstGeom>
        </p:spPr>
      </p:pic>
      <p:pic>
        <p:nvPicPr>
          <p:cNvPr id="7" name="Picture 6" descr="latex-image-1.pdf"/>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743200" y="1733550"/>
            <a:ext cx="3182676" cy="609600"/>
          </a:xfrm>
          <a:prstGeom prst="rect">
            <a:avLst/>
          </a:prstGeom>
        </p:spPr>
      </p:pic>
      <p:sp>
        <p:nvSpPr>
          <p:cNvPr id="3" name="TextBox 2"/>
          <p:cNvSpPr txBox="1"/>
          <p:nvPr/>
        </p:nvSpPr>
        <p:spPr>
          <a:xfrm>
            <a:off x="6781800" y="850392"/>
            <a:ext cx="1447800" cy="276999"/>
          </a:xfrm>
          <a:prstGeom prst="rect">
            <a:avLst/>
          </a:prstGeom>
          <a:solidFill>
            <a:schemeClr val="tx1"/>
          </a:solidFill>
        </p:spPr>
        <p:txBody>
          <a:bodyPr wrap="square" lIns="0" rIns="0" rtlCol="0">
            <a:spAutoFit/>
          </a:bodyPr>
          <a:lstStyle/>
          <a:p>
            <a:r>
              <a:rPr lang="en-US" sz="1200" b="1" i="1" dirty="0" err="1" smtClean="0">
                <a:solidFill>
                  <a:schemeClr val="bg1"/>
                </a:solidFill>
                <a:latin typeface="Times New Roman"/>
                <a:cs typeface="Times New Roman"/>
              </a:rPr>
              <a:t>τ</a:t>
            </a:r>
            <a:r>
              <a:rPr lang="en-US" sz="1200" b="1" i="1" baseline="-25000" dirty="0" err="1" smtClean="0">
                <a:solidFill>
                  <a:schemeClr val="bg1"/>
                </a:solidFill>
                <a:latin typeface="Times New Roman"/>
                <a:cs typeface="Times New Roman"/>
              </a:rPr>
              <a:t>bd</a:t>
            </a:r>
            <a:r>
              <a:rPr lang="en-US" sz="1200" b="1" i="1" dirty="0" smtClean="0">
                <a:solidFill>
                  <a:schemeClr val="bg1"/>
                </a:solidFill>
                <a:latin typeface="Times New Roman"/>
                <a:cs typeface="Times New Roman"/>
              </a:rPr>
              <a:t>,</a:t>
            </a:r>
            <a:r>
              <a:rPr lang="en-US" sz="1200" dirty="0" smtClean="0">
                <a:solidFill>
                  <a:schemeClr val="bg1"/>
                </a:solidFill>
                <a:latin typeface="Times New Roman"/>
                <a:cs typeface="Times New Roman"/>
              </a:rPr>
              <a:t> </a:t>
            </a:r>
            <a:r>
              <a:rPr lang="en-US" sz="1200" b="1" i="1" dirty="0" smtClean="0">
                <a:solidFill>
                  <a:schemeClr val="bg1"/>
                </a:solidFill>
                <a:latin typeface="Times New Roman"/>
                <a:cs typeface="Times New Roman"/>
              </a:rPr>
              <a:t>model prediction</a:t>
            </a:r>
            <a:endParaRPr lang="en-US" sz="1200" b="1" i="1" dirty="0">
              <a:solidFill>
                <a:schemeClr val="bg1"/>
              </a:solidFill>
              <a:latin typeface="Times New Roman"/>
              <a:cs typeface="Times New Roman"/>
            </a:endParaRPr>
          </a:p>
        </p:txBody>
      </p:sp>
    </p:spTree>
    <p:extLst>
      <p:ext uri="{BB962C8B-B14F-4D97-AF65-F5344CB8AC3E}">
        <p14:creationId xmlns:p14="http://schemas.microsoft.com/office/powerpoint/2010/main" val="3423260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err="1"/>
              <a:t>E</a:t>
            </a:r>
            <a:r>
              <a:rPr lang="en-US" baseline="-25000" dirty="0" err="1"/>
              <a:t>mean</a:t>
            </a:r>
            <a:r>
              <a:rPr lang="en-US" dirty="0"/>
              <a:t> arises from electrode bias rather than loop voltage:</a:t>
            </a:r>
          </a:p>
          <a:p>
            <a:endParaRPr lang="en-US" dirty="0"/>
          </a:p>
          <a:p>
            <a:r>
              <a:rPr lang="en-US" dirty="0"/>
              <a:t>Difficult to model experiments precisely</a:t>
            </a:r>
          </a:p>
          <a:p>
            <a:pPr lvl="1"/>
            <a:r>
              <a:rPr lang="en-US" dirty="0"/>
              <a:t>Breakdown occurs immediately after release of gas to injector</a:t>
            </a:r>
          </a:p>
          <a:p>
            <a:pPr lvl="1"/>
            <a:r>
              <a:rPr lang="en-US" dirty="0"/>
              <a:t>Distribution of gas </a:t>
            </a:r>
            <a:r>
              <a:rPr lang="en-US" i="1" dirty="0"/>
              <a:t>p</a:t>
            </a:r>
            <a:r>
              <a:rPr lang="en-US" dirty="0"/>
              <a:t>(</a:t>
            </a:r>
            <a:r>
              <a:rPr lang="en-US" i="1" dirty="0" err="1"/>
              <a:t>r</a:t>
            </a:r>
            <a:r>
              <a:rPr lang="en-US" dirty="0" err="1"/>
              <a:t>,</a:t>
            </a:r>
            <a:r>
              <a:rPr lang="en-US" i="1" dirty="0" err="1"/>
              <a:t>z</a:t>
            </a:r>
            <a:r>
              <a:rPr lang="en-US" dirty="0"/>
              <a:t>) is non-uniform and time-varying</a:t>
            </a:r>
          </a:p>
          <a:p>
            <a:r>
              <a:rPr lang="en-US" dirty="0"/>
              <a:t>Can still estimate requirements for CHI breakdown </a:t>
            </a:r>
            <a:r>
              <a:rPr lang="en-US" dirty="0" smtClean="0"/>
              <a:t/>
            </a:r>
            <a:br>
              <a:rPr lang="en-US" dirty="0" smtClean="0"/>
            </a:br>
            <a:r>
              <a:rPr lang="en-US" dirty="0" smtClean="0"/>
              <a:t>in </a:t>
            </a:r>
            <a:r>
              <a:rPr lang="en-US" dirty="0"/>
              <a:t>future devices:</a:t>
            </a:r>
          </a:p>
          <a:p>
            <a:pPr lvl="1"/>
            <a:r>
              <a:rPr lang="en-US" dirty="0"/>
              <a:t>At what pressure can breakdown occur?</a:t>
            </a:r>
          </a:p>
          <a:p>
            <a:pPr lvl="1"/>
            <a:r>
              <a:rPr lang="en-US" dirty="0"/>
              <a:t>What plasma temperatures are attainable with the amount of gas used?</a:t>
            </a:r>
          </a:p>
        </p:txBody>
      </p:sp>
      <p:sp>
        <p:nvSpPr>
          <p:cNvPr id="4" name="TextBox 3"/>
          <p:cNvSpPr txBox="1"/>
          <p:nvPr/>
        </p:nvSpPr>
        <p:spPr>
          <a:xfrm>
            <a:off x="0" y="145018"/>
            <a:ext cx="9144000" cy="369332"/>
          </a:xfrm>
          <a:prstGeom prst="rect">
            <a:avLst/>
          </a:prstGeom>
          <a:noFill/>
        </p:spPr>
        <p:txBody>
          <a:bodyPr wrap="square" tIns="0" bIns="0" rtlCol="0" anchor="ctr">
            <a:spAutoFit/>
          </a:bodyPr>
          <a:lstStyle/>
          <a:p>
            <a:r>
              <a:rPr lang="en-US" sz="2400" dirty="0">
                <a:solidFill>
                  <a:srgbClr val="336699"/>
                </a:solidFill>
              </a:rPr>
              <a:t>Adapting the model to CHI discharges </a:t>
            </a:r>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76600" y="1200150"/>
            <a:ext cx="2209800" cy="539451"/>
          </a:xfrm>
          <a:prstGeom prst="rect">
            <a:avLst/>
          </a:prstGeom>
        </p:spPr>
      </p:pic>
      <p:pic>
        <p:nvPicPr>
          <p:cNvPr id="3" name="Picture 2" descr="p_text_min_=_fra.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3562350"/>
            <a:ext cx="1246822" cy="533400"/>
          </a:xfrm>
          <a:prstGeom prst="rect">
            <a:avLst/>
          </a:prstGeom>
        </p:spPr>
      </p:pic>
    </p:spTree>
    <p:extLst>
      <p:ext uri="{BB962C8B-B14F-4D97-AF65-F5344CB8AC3E}">
        <p14:creationId xmlns:p14="http://schemas.microsoft.com/office/powerpoint/2010/main" val="3364814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lumMod val="75000"/>
                  </a:schemeClr>
                </a:solidFill>
              </a:rPr>
              <a:t>Review of transient CHI start-up</a:t>
            </a:r>
          </a:p>
          <a:p>
            <a:r>
              <a:rPr lang="en-US" dirty="0" smtClean="0">
                <a:solidFill>
                  <a:schemeClr val="bg1">
                    <a:lumMod val="75000"/>
                  </a:schemeClr>
                </a:solidFill>
              </a:rPr>
              <a:t>Model to predict CHI breakdown feasibility and location</a:t>
            </a:r>
            <a:endParaRPr lang="en-US" dirty="0">
              <a:solidFill>
                <a:schemeClr val="bg1">
                  <a:lumMod val="75000"/>
                </a:schemeClr>
              </a:solidFill>
            </a:endParaRPr>
          </a:p>
          <a:p>
            <a:r>
              <a:rPr lang="en-US" dirty="0" smtClean="0"/>
              <a:t>Assessment </a:t>
            </a:r>
            <a:r>
              <a:rPr lang="en-US" dirty="0"/>
              <a:t>of different CHI electrode concepts</a:t>
            </a:r>
          </a:p>
          <a:p>
            <a:r>
              <a:rPr lang="en-US" dirty="0" smtClean="0">
                <a:solidFill>
                  <a:schemeClr val="bg1">
                    <a:lumMod val="75000"/>
                  </a:schemeClr>
                </a:solidFill>
              </a:rPr>
              <a:t>Predictions </a:t>
            </a:r>
            <a:r>
              <a:rPr lang="en-US" dirty="0">
                <a:solidFill>
                  <a:schemeClr val="bg1">
                    <a:lumMod val="75000"/>
                  </a:schemeClr>
                </a:solidFill>
              </a:rPr>
              <a:t>for CHI in next-step </a:t>
            </a:r>
            <a:r>
              <a:rPr lang="en-US" dirty="0" smtClean="0">
                <a:solidFill>
                  <a:schemeClr val="bg1">
                    <a:lumMod val="75000"/>
                  </a:schemeClr>
                </a:solidFill>
              </a:rPr>
              <a:t>devices</a:t>
            </a:r>
            <a:endParaRPr lang="en-US" dirty="0">
              <a:solidFill>
                <a:schemeClr val="bg1">
                  <a:lumMod val="75000"/>
                </a:schemeClr>
              </a:solidFill>
            </a:endParaRPr>
          </a:p>
        </p:txBody>
      </p:sp>
      <p:sp>
        <p:nvSpPr>
          <p:cNvPr id="5" name="TextBox 4"/>
          <p:cNvSpPr txBox="1"/>
          <p:nvPr/>
        </p:nvSpPr>
        <p:spPr>
          <a:xfrm>
            <a:off x="0" y="145018"/>
            <a:ext cx="9144000" cy="369332"/>
          </a:xfrm>
          <a:prstGeom prst="rect">
            <a:avLst/>
          </a:prstGeom>
          <a:noFill/>
        </p:spPr>
        <p:txBody>
          <a:bodyPr wrap="square" tIns="0" bIns="0" rtlCol="0" anchor="ctr">
            <a:spAutoFit/>
          </a:bodyPr>
          <a:lstStyle/>
          <a:p>
            <a:r>
              <a:rPr lang="en-US" sz="2400" dirty="0" smtClean="0">
                <a:solidFill>
                  <a:srgbClr val="336699"/>
                </a:solidFill>
              </a:rPr>
              <a:t>Outline</a:t>
            </a:r>
            <a:endParaRPr lang="en-US" sz="2400" dirty="0">
              <a:solidFill>
                <a:srgbClr val="FF0000"/>
              </a:solidFill>
            </a:endParaRPr>
          </a:p>
        </p:txBody>
      </p:sp>
    </p:spTree>
    <p:extLst>
      <p:ext uri="{BB962C8B-B14F-4D97-AF65-F5344CB8AC3E}">
        <p14:creationId xmlns:p14="http://schemas.microsoft.com/office/powerpoint/2010/main" val="17349211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5018"/>
            <a:ext cx="9144000" cy="369332"/>
          </a:xfrm>
          <a:prstGeom prst="rect">
            <a:avLst/>
          </a:prstGeom>
          <a:noFill/>
        </p:spPr>
        <p:txBody>
          <a:bodyPr wrap="square" tIns="0" bIns="0" rtlCol="0" anchor="ctr">
            <a:spAutoFit/>
          </a:bodyPr>
          <a:lstStyle/>
          <a:p>
            <a:r>
              <a:rPr lang="en-US" sz="2400" dirty="0" smtClean="0">
                <a:solidFill>
                  <a:srgbClr val="336699"/>
                </a:solidFill>
              </a:rPr>
              <a:t>Electrode concepts will use the geometry of a ST-FNSF</a:t>
            </a:r>
            <a:endParaRPr lang="en-US" sz="2400" dirty="0">
              <a:solidFill>
                <a:srgbClr val="336699"/>
              </a:solidFill>
            </a:endParaRPr>
          </a:p>
        </p:txBody>
      </p:sp>
      <p:pic>
        <p:nvPicPr>
          <p:cNvPr id="5" name="Picture 4" descr="ST-FNSF_cutaway.tiff"/>
          <p:cNvPicPr>
            <a:picLocks noChangeAspect="1"/>
          </p:cNvPicPr>
          <p:nvPr/>
        </p:nvPicPr>
        <p:blipFill rotWithShape="1">
          <a:blip r:embed="rId3">
            <a:extLst>
              <a:ext uri="{28A0092B-C50C-407E-A947-70E740481C1C}">
                <a14:useLocalDpi xmlns:a14="http://schemas.microsoft.com/office/drawing/2010/main"/>
              </a:ext>
            </a:extLst>
          </a:blip>
          <a:srcRect b="1485"/>
          <a:stretch/>
        </p:blipFill>
        <p:spPr>
          <a:xfrm>
            <a:off x="0" y="774248"/>
            <a:ext cx="5105400" cy="4097934"/>
          </a:xfrm>
          <a:prstGeom prst="rect">
            <a:avLst/>
          </a:prstGeom>
        </p:spPr>
      </p:pic>
      <p:pic>
        <p:nvPicPr>
          <p:cNvPr id="6" name="Picture 5" descr="configPlot_stfnsf.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9200" y="742950"/>
            <a:ext cx="1920239" cy="3072382"/>
          </a:xfrm>
          <a:prstGeom prst="rect">
            <a:avLst/>
          </a:prstGeom>
        </p:spPr>
      </p:pic>
      <p:pic>
        <p:nvPicPr>
          <p:cNvPr id="7" name="Picture 6" descr="configPlot_stfnsf_nstxElec.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9200" y="742950"/>
            <a:ext cx="1920239" cy="3072382"/>
          </a:xfrm>
          <a:prstGeom prst="rect">
            <a:avLst/>
          </a:prstGeom>
        </p:spPr>
      </p:pic>
      <p:pic>
        <p:nvPicPr>
          <p:cNvPr id="8" name="Picture 7" descr="configPlot_stfnsf_d3dElec.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10400" y="742950"/>
            <a:ext cx="1920239" cy="3072382"/>
          </a:xfrm>
          <a:prstGeom prst="rect">
            <a:avLst/>
          </a:prstGeom>
        </p:spPr>
      </p:pic>
      <p:sp>
        <p:nvSpPr>
          <p:cNvPr id="9" name="Parallelogram 8"/>
          <p:cNvSpPr/>
          <p:nvPr/>
        </p:nvSpPr>
        <p:spPr>
          <a:xfrm rot="16200000">
            <a:off x="1981202" y="2114549"/>
            <a:ext cx="2057400" cy="838200"/>
          </a:xfrm>
          <a:prstGeom prst="parallelogram">
            <a:avLst>
              <a:gd name="adj" fmla="val 10427"/>
            </a:avLst>
          </a:prstGeom>
          <a:noFill/>
          <a:ln w="50800">
            <a:solidFill>
              <a:srgbClr val="80FF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2667000" y="819150"/>
            <a:ext cx="2455522" cy="588886"/>
          </a:xfrm>
          <a:prstGeom prst="line">
            <a:avLst/>
          </a:prstGeom>
          <a:ln w="50800">
            <a:solidFill>
              <a:srgbClr val="80FF00"/>
            </a:solidFill>
            <a:prstDash val="dash"/>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505200" y="3562350"/>
            <a:ext cx="1772978" cy="252549"/>
          </a:xfrm>
          <a:prstGeom prst="line">
            <a:avLst/>
          </a:prstGeom>
          <a:ln w="50800">
            <a:solidFill>
              <a:srgbClr val="80FF00"/>
            </a:solidFill>
            <a:prstDash val="dash"/>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12" name="Content Placeholder 2"/>
          <p:cNvSpPr>
            <a:spLocks noGrp="1"/>
          </p:cNvSpPr>
          <p:nvPr>
            <p:ph idx="1"/>
          </p:nvPr>
        </p:nvSpPr>
        <p:spPr>
          <a:xfrm>
            <a:off x="4581980" y="3867150"/>
            <a:ext cx="4562020" cy="1039932"/>
          </a:xfrm>
        </p:spPr>
        <p:txBody>
          <a:bodyPr>
            <a:normAutofit/>
          </a:bodyPr>
          <a:lstStyle/>
          <a:p>
            <a:r>
              <a:rPr lang="en-US" sz="2000" dirty="0">
                <a:latin typeface="Arial"/>
                <a:cs typeface="Arial"/>
              </a:rPr>
              <a:t>Two concepts for CHI electrodes:</a:t>
            </a:r>
          </a:p>
          <a:p>
            <a:pPr lvl="1"/>
            <a:r>
              <a:rPr lang="en-US" sz="1600" dirty="0">
                <a:latin typeface="Arial"/>
                <a:cs typeface="Arial"/>
              </a:rPr>
              <a:t>“NSTX-like”: entire outer wall is biased</a:t>
            </a:r>
          </a:p>
          <a:p>
            <a:pPr lvl="1"/>
            <a:r>
              <a:rPr lang="en-US" sz="1600" dirty="0">
                <a:latin typeface="Arial"/>
                <a:cs typeface="Arial"/>
              </a:rPr>
              <a:t>“DIII-D-like”: axial ring in lower </a:t>
            </a:r>
            <a:r>
              <a:rPr lang="en-US" sz="1600" dirty="0" err="1">
                <a:latin typeface="Arial"/>
                <a:cs typeface="Arial"/>
              </a:rPr>
              <a:t>divertor</a:t>
            </a:r>
            <a:endParaRPr lang="en-US" sz="1600" dirty="0">
              <a:latin typeface="Arial"/>
              <a:cs typeface="Arial"/>
            </a:endParaRPr>
          </a:p>
        </p:txBody>
      </p:sp>
      <p:sp>
        <p:nvSpPr>
          <p:cNvPr id="2" name="TextBox 1">
            <a:extLst>
              <a:ext uri="{FF2B5EF4-FFF2-40B4-BE49-F238E27FC236}">
                <a16:creationId xmlns:a16="http://schemas.microsoft.com/office/drawing/2014/main" xmlns="" id="{57E0455C-AB6E-814F-B1C5-DC04C16EEE3C}"/>
              </a:ext>
            </a:extLst>
          </p:cNvPr>
          <p:cNvSpPr txBox="1"/>
          <p:nvPr/>
        </p:nvSpPr>
        <p:spPr>
          <a:xfrm>
            <a:off x="1828800" y="4476750"/>
            <a:ext cx="2209800" cy="461665"/>
          </a:xfrm>
          <a:prstGeom prst="rect">
            <a:avLst/>
          </a:prstGeom>
          <a:noFill/>
        </p:spPr>
        <p:txBody>
          <a:bodyPr wrap="square" rtlCol="0">
            <a:spAutoFit/>
          </a:bodyPr>
          <a:lstStyle/>
          <a:p>
            <a:r>
              <a:rPr lang="en-US" sz="1200" dirty="0"/>
              <a:t>Brown, Menard, et al., </a:t>
            </a:r>
            <a:br>
              <a:rPr lang="en-US" sz="1200" dirty="0"/>
            </a:br>
            <a:r>
              <a:rPr lang="en-US" sz="1200" i="1" dirty="0"/>
              <a:t>Fusion Sci. Technol.</a:t>
            </a:r>
            <a:r>
              <a:rPr lang="en-US" sz="1200" dirty="0"/>
              <a:t> 2015</a:t>
            </a:r>
          </a:p>
        </p:txBody>
      </p:sp>
    </p:spTree>
    <p:extLst>
      <p:ext uri="{BB962C8B-B14F-4D97-AF65-F5344CB8AC3E}">
        <p14:creationId xmlns:p14="http://schemas.microsoft.com/office/powerpoint/2010/main" val="445453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min_st34_nstx_config.png"/>
          <p:cNvPicPr>
            <a:picLocks noChangeAspect="1"/>
          </p:cNvPicPr>
          <p:nvPr/>
        </p:nvPicPr>
        <p:blipFill rotWithShape="1">
          <a:blip r:embed="rId3" cstate="print">
            <a:extLst>
              <a:ext uri="{28A0092B-C50C-407E-A947-70E740481C1C}">
                <a14:useLocalDpi xmlns:a14="http://schemas.microsoft.com/office/drawing/2010/main" val="0"/>
              </a:ext>
            </a:extLst>
          </a:blip>
          <a:srcRect t="5117" b="3004"/>
          <a:stretch/>
        </p:blipFill>
        <p:spPr>
          <a:xfrm>
            <a:off x="6248400" y="0"/>
            <a:ext cx="2667000" cy="4900872"/>
          </a:xfrm>
          <a:prstGeom prst="rect">
            <a:avLst/>
          </a:prstGeom>
        </p:spPr>
      </p:pic>
      <p:sp>
        <p:nvSpPr>
          <p:cNvPr id="13" name="Rectangle 12"/>
          <p:cNvSpPr/>
          <p:nvPr/>
        </p:nvSpPr>
        <p:spPr>
          <a:xfrm>
            <a:off x="8382000" y="133350"/>
            <a:ext cx="533400" cy="441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76200" y="800100"/>
            <a:ext cx="6553200" cy="4057650"/>
          </a:xfrm>
        </p:spPr>
        <p:txBody>
          <a:bodyPr/>
          <a:lstStyle/>
          <a:p>
            <a:r>
              <a:rPr lang="en-US" dirty="0"/>
              <a:t>Breakdown is intended to occur in the </a:t>
            </a:r>
            <a:r>
              <a:rPr lang="en-US" dirty="0" err="1" smtClean="0"/>
              <a:t>divertor</a:t>
            </a:r>
            <a:r>
              <a:rPr lang="en-US" dirty="0" smtClean="0"/>
              <a:t> </a:t>
            </a:r>
            <a:r>
              <a:rPr lang="en-US" dirty="0"/>
              <a:t>area</a:t>
            </a:r>
          </a:p>
          <a:p>
            <a:r>
              <a:rPr lang="en-US" dirty="0"/>
              <a:t>Longer connection lengths in main vessel could permit breakdown at </a:t>
            </a:r>
            <a:r>
              <a:rPr lang="en-US" i="1" dirty="0"/>
              <a:t>p</a:t>
            </a:r>
            <a:r>
              <a:rPr lang="en-US" dirty="0"/>
              <a:t> </a:t>
            </a:r>
            <a:r>
              <a:rPr lang="en-US" dirty="0" smtClean="0"/>
              <a:t>~ </a:t>
            </a:r>
            <a:r>
              <a:rPr lang="en-US" dirty="0"/>
              <a:t>10</a:t>
            </a:r>
            <a:r>
              <a:rPr lang="en-US" baseline="30000" dirty="0" smtClean="0"/>
              <a:t>-7</a:t>
            </a:r>
            <a:r>
              <a:rPr lang="en-US" dirty="0" smtClean="0"/>
              <a:t> </a:t>
            </a:r>
            <a:r>
              <a:rPr lang="en-US" dirty="0" err="1"/>
              <a:t>torr</a:t>
            </a:r>
            <a:r>
              <a:rPr lang="en-US" dirty="0"/>
              <a:t>, where as </a:t>
            </a:r>
            <a:r>
              <a:rPr lang="en-US" i="1" dirty="0" err="1"/>
              <a:t>p</a:t>
            </a:r>
            <a:r>
              <a:rPr lang="en-US" baseline="-25000" dirty="0" err="1"/>
              <a:t>min</a:t>
            </a:r>
            <a:r>
              <a:rPr lang="en-US" dirty="0"/>
              <a:t> &gt; 10</a:t>
            </a:r>
            <a:r>
              <a:rPr lang="en-US" baseline="30000" dirty="0" smtClean="0"/>
              <a:t>-4</a:t>
            </a:r>
            <a:r>
              <a:rPr lang="en-US" dirty="0" smtClean="0"/>
              <a:t>-10</a:t>
            </a:r>
            <a:r>
              <a:rPr lang="en-US" baseline="30000" dirty="0" smtClean="0"/>
              <a:t>-5</a:t>
            </a:r>
            <a:r>
              <a:rPr lang="en-US" dirty="0" smtClean="0"/>
              <a:t> </a:t>
            </a:r>
            <a:r>
              <a:rPr lang="en-US" dirty="0" err="1" smtClean="0"/>
              <a:t>torr</a:t>
            </a:r>
            <a:r>
              <a:rPr lang="en-US" dirty="0" smtClean="0"/>
              <a:t> </a:t>
            </a:r>
            <a:r>
              <a:rPr lang="en-US" dirty="0"/>
              <a:t>in injector</a:t>
            </a:r>
          </a:p>
          <a:p>
            <a:r>
              <a:rPr lang="en-US" dirty="0"/>
              <a:t>Breakdown in main vessel </a:t>
            </a:r>
            <a:r>
              <a:rPr lang="en-US" dirty="0" smtClean="0"/>
              <a:t>would prevent efficient injection of current and flux</a:t>
            </a:r>
            <a:endParaRPr lang="en-US" dirty="0"/>
          </a:p>
        </p:txBody>
      </p:sp>
      <p:sp>
        <p:nvSpPr>
          <p:cNvPr id="4" name="TextBox 3"/>
          <p:cNvSpPr txBox="1"/>
          <p:nvPr/>
        </p:nvSpPr>
        <p:spPr>
          <a:xfrm>
            <a:off x="0" y="-39648"/>
            <a:ext cx="7391400" cy="738664"/>
          </a:xfrm>
          <a:prstGeom prst="rect">
            <a:avLst/>
          </a:prstGeom>
          <a:noFill/>
        </p:spPr>
        <p:txBody>
          <a:bodyPr wrap="square" tIns="0" bIns="0" rtlCol="0" anchor="ctr">
            <a:spAutoFit/>
          </a:bodyPr>
          <a:lstStyle/>
          <a:p>
            <a:r>
              <a:rPr lang="en-US" sz="2400" dirty="0">
                <a:solidFill>
                  <a:srgbClr val="336699"/>
                </a:solidFill>
              </a:rPr>
              <a:t>NSTX-like electrode concept is vulnerable to parasitic breakdown in main vessel </a:t>
            </a:r>
          </a:p>
        </p:txBody>
      </p:sp>
      <p:sp>
        <p:nvSpPr>
          <p:cNvPr id="8" name="Rectangle 7"/>
          <p:cNvSpPr/>
          <p:nvPr/>
        </p:nvSpPr>
        <p:spPr>
          <a:xfrm>
            <a:off x="8534400" y="-10766"/>
            <a:ext cx="609600" cy="9823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8382000" y="480596"/>
            <a:ext cx="685800" cy="338554"/>
          </a:xfrm>
          <a:prstGeom prst="rect">
            <a:avLst/>
          </a:prstGeom>
          <a:solidFill>
            <a:schemeClr val="bg1"/>
          </a:solidFill>
        </p:spPr>
        <p:txBody>
          <a:bodyPr wrap="square" rtlCol="0">
            <a:spAutoFit/>
          </a:bodyPr>
          <a:lstStyle/>
          <a:p>
            <a:r>
              <a:rPr lang="en-US" sz="1600" dirty="0" smtClean="0">
                <a:latin typeface="Times New Roman"/>
                <a:cs typeface="Times New Roman"/>
              </a:rPr>
              <a:t>10</a:t>
            </a:r>
            <a:r>
              <a:rPr lang="en-US" sz="1600" baseline="30000" dirty="0" smtClean="0">
                <a:latin typeface="Times New Roman"/>
                <a:cs typeface="Times New Roman"/>
              </a:rPr>
              <a:t>-4</a:t>
            </a:r>
            <a:endParaRPr lang="en-US" sz="1600" dirty="0">
              <a:latin typeface="Times New Roman"/>
              <a:cs typeface="Times New Roman"/>
            </a:endParaRPr>
          </a:p>
        </p:txBody>
      </p:sp>
      <p:sp>
        <p:nvSpPr>
          <p:cNvPr id="9" name="TextBox 8"/>
          <p:cNvSpPr txBox="1"/>
          <p:nvPr/>
        </p:nvSpPr>
        <p:spPr>
          <a:xfrm>
            <a:off x="8382000" y="1428750"/>
            <a:ext cx="685800" cy="338554"/>
          </a:xfrm>
          <a:prstGeom prst="rect">
            <a:avLst/>
          </a:prstGeom>
          <a:solidFill>
            <a:schemeClr val="bg1"/>
          </a:solidFill>
        </p:spPr>
        <p:txBody>
          <a:bodyPr wrap="square" rtlCol="0">
            <a:spAutoFit/>
          </a:bodyPr>
          <a:lstStyle/>
          <a:p>
            <a:r>
              <a:rPr lang="en-US" sz="1600" dirty="0" smtClean="0">
                <a:latin typeface="Times New Roman"/>
                <a:cs typeface="Times New Roman"/>
              </a:rPr>
              <a:t>10</a:t>
            </a:r>
            <a:r>
              <a:rPr lang="en-US" sz="1600" baseline="30000" dirty="0" smtClean="0">
                <a:latin typeface="Times New Roman"/>
                <a:cs typeface="Times New Roman"/>
              </a:rPr>
              <a:t>-5</a:t>
            </a:r>
            <a:endParaRPr lang="en-US" sz="1600" dirty="0">
              <a:latin typeface="Times New Roman"/>
              <a:cs typeface="Times New Roman"/>
            </a:endParaRPr>
          </a:p>
        </p:txBody>
      </p:sp>
      <p:sp>
        <p:nvSpPr>
          <p:cNvPr id="10" name="TextBox 9"/>
          <p:cNvSpPr txBox="1"/>
          <p:nvPr/>
        </p:nvSpPr>
        <p:spPr>
          <a:xfrm>
            <a:off x="8382000" y="2343150"/>
            <a:ext cx="685800" cy="338554"/>
          </a:xfrm>
          <a:prstGeom prst="rect">
            <a:avLst/>
          </a:prstGeom>
          <a:solidFill>
            <a:schemeClr val="bg1"/>
          </a:solidFill>
        </p:spPr>
        <p:txBody>
          <a:bodyPr wrap="square" rtlCol="0">
            <a:spAutoFit/>
          </a:bodyPr>
          <a:lstStyle/>
          <a:p>
            <a:r>
              <a:rPr lang="en-US" sz="1600" dirty="0" smtClean="0">
                <a:latin typeface="Times New Roman"/>
                <a:cs typeface="Times New Roman"/>
              </a:rPr>
              <a:t>10</a:t>
            </a:r>
            <a:r>
              <a:rPr lang="en-US" sz="1600" baseline="30000" dirty="0" smtClean="0">
                <a:latin typeface="Times New Roman"/>
                <a:cs typeface="Times New Roman"/>
              </a:rPr>
              <a:t>-6</a:t>
            </a:r>
            <a:endParaRPr lang="en-US" sz="1600" dirty="0">
              <a:latin typeface="Times New Roman"/>
              <a:cs typeface="Times New Roman"/>
            </a:endParaRPr>
          </a:p>
        </p:txBody>
      </p:sp>
      <p:sp>
        <p:nvSpPr>
          <p:cNvPr id="11" name="TextBox 10"/>
          <p:cNvSpPr txBox="1"/>
          <p:nvPr/>
        </p:nvSpPr>
        <p:spPr>
          <a:xfrm>
            <a:off x="8382000" y="3299996"/>
            <a:ext cx="685800" cy="338554"/>
          </a:xfrm>
          <a:prstGeom prst="rect">
            <a:avLst/>
          </a:prstGeom>
          <a:solidFill>
            <a:schemeClr val="bg1"/>
          </a:solidFill>
        </p:spPr>
        <p:txBody>
          <a:bodyPr wrap="square" rtlCol="0">
            <a:spAutoFit/>
          </a:bodyPr>
          <a:lstStyle/>
          <a:p>
            <a:r>
              <a:rPr lang="en-US" sz="1600" dirty="0" smtClean="0">
                <a:latin typeface="Times New Roman"/>
                <a:cs typeface="Times New Roman"/>
              </a:rPr>
              <a:t>10</a:t>
            </a:r>
            <a:r>
              <a:rPr lang="en-US" sz="1600" baseline="30000" dirty="0" smtClean="0">
                <a:latin typeface="Times New Roman"/>
                <a:cs typeface="Times New Roman"/>
              </a:rPr>
              <a:t>-7</a:t>
            </a:r>
            <a:endParaRPr lang="en-US" sz="1600" dirty="0">
              <a:latin typeface="Times New Roman"/>
              <a:cs typeface="Times New Roman"/>
            </a:endParaRPr>
          </a:p>
        </p:txBody>
      </p:sp>
      <p:sp>
        <p:nvSpPr>
          <p:cNvPr id="12" name="TextBox 11"/>
          <p:cNvSpPr txBox="1"/>
          <p:nvPr/>
        </p:nvSpPr>
        <p:spPr>
          <a:xfrm>
            <a:off x="8382000" y="4214396"/>
            <a:ext cx="685800" cy="338554"/>
          </a:xfrm>
          <a:prstGeom prst="rect">
            <a:avLst/>
          </a:prstGeom>
          <a:solidFill>
            <a:schemeClr val="bg1"/>
          </a:solidFill>
        </p:spPr>
        <p:txBody>
          <a:bodyPr wrap="square" rtlCol="0">
            <a:spAutoFit/>
          </a:bodyPr>
          <a:lstStyle/>
          <a:p>
            <a:r>
              <a:rPr lang="en-US" sz="1600" dirty="0" smtClean="0">
                <a:latin typeface="Times New Roman"/>
                <a:cs typeface="Times New Roman"/>
              </a:rPr>
              <a:t>10</a:t>
            </a:r>
            <a:r>
              <a:rPr lang="en-US" sz="1600" baseline="30000" dirty="0" smtClean="0">
                <a:latin typeface="Times New Roman"/>
                <a:cs typeface="Times New Roman"/>
              </a:rPr>
              <a:t>-8</a:t>
            </a:r>
            <a:endParaRPr lang="en-US" sz="1600" dirty="0">
              <a:latin typeface="Times New Roman"/>
              <a:cs typeface="Times New Roman"/>
            </a:endParaRPr>
          </a:p>
        </p:txBody>
      </p:sp>
      <p:sp>
        <p:nvSpPr>
          <p:cNvPr id="7" name="TextBox 6"/>
          <p:cNvSpPr txBox="1"/>
          <p:nvPr/>
        </p:nvSpPr>
        <p:spPr>
          <a:xfrm>
            <a:off x="8713113" y="1504950"/>
            <a:ext cx="430887" cy="1633954"/>
          </a:xfrm>
          <a:prstGeom prst="rect">
            <a:avLst/>
          </a:prstGeom>
          <a:noFill/>
        </p:spPr>
        <p:txBody>
          <a:bodyPr vert="vert270" wrap="square" rtlCol="0">
            <a:spAutoFit/>
          </a:bodyPr>
          <a:lstStyle/>
          <a:p>
            <a:pPr algn="ctr"/>
            <a:r>
              <a:rPr lang="en-US" sz="1600" i="1" dirty="0" err="1">
                <a:latin typeface="Times New Roman"/>
                <a:cs typeface="Times New Roman"/>
              </a:rPr>
              <a:t>p</a:t>
            </a:r>
            <a:r>
              <a:rPr lang="en-US" sz="1600" baseline="-25000" dirty="0" err="1">
                <a:latin typeface="Times New Roman"/>
                <a:cs typeface="Times New Roman"/>
              </a:rPr>
              <a:t>min</a:t>
            </a:r>
            <a:r>
              <a:rPr lang="en-US" sz="1600" dirty="0">
                <a:latin typeface="Times New Roman"/>
                <a:cs typeface="Times New Roman"/>
              </a:rPr>
              <a:t> (</a:t>
            </a:r>
            <a:r>
              <a:rPr lang="en-US" sz="1600" dirty="0" err="1">
                <a:latin typeface="Times New Roman"/>
                <a:cs typeface="Times New Roman"/>
              </a:rPr>
              <a:t>torr</a:t>
            </a:r>
            <a:r>
              <a:rPr lang="en-US" sz="1600" dirty="0">
                <a:latin typeface="Times New Roman"/>
                <a:cs typeface="Times New Roman"/>
              </a:rPr>
              <a:t>)</a:t>
            </a:r>
          </a:p>
        </p:txBody>
      </p:sp>
    </p:spTree>
    <p:extLst>
      <p:ext uri="{BB962C8B-B14F-4D97-AF65-F5344CB8AC3E}">
        <p14:creationId xmlns:p14="http://schemas.microsoft.com/office/powerpoint/2010/main" val="16328353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6" grpId="0" animBg="1"/>
      <p:bldP spid="9" grpId="0" animBg="1"/>
      <p:bldP spid="10" grpId="0" animBg="1"/>
      <p:bldP spid="11" grpId="0" animBg="1"/>
      <p:bldP spid="12"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bsArc_contours_frames_rev.png"/>
          <p:cNvPicPr>
            <a:picLocks noChangeAspect="1"/>
          </p:cNvPicPr>
          <p:nvPr/>
        </p:nvPicPr>
        <p:blipFill rotWithShape="1">
          <a:blip r:embed="rId3" cstate="print">
            <a:extLst>
              <a:ext uri="{28A0092B-C50C-407E-A947-70E740481C1C}">
                <a14:useLocalDpi xmlns:a14="http://schemas.microsoft.com/office/drawing/2010/main" val="0"/>
              </a:ext>
            </a:extLst>
          </a:blip>
          <a:srcRect l="1" r="38472"/>
          <a:stretch/>
        </p:blipFill>
        <p:spPr>
          <a:xfrm>
            <a:off x="4495800" y="742951"/>
            <a:ext cx="4648199" cy="3486755"/>
          </a:xfrm>
          <a:prstGeom prst="rect">
            <a:avLst/>
          </a:prstGeom>
        </p:spPr>
      </p:pic>
      <p:sp>
        <p:nvSpPr>
          <p:cNvPr id="2" name="Content Placeholder 1"/>
          <p:cNvSpPr>
            <a:spLocks noGrp="1"/>
          </p:cNvSpPr>
          <p:nvPr>
            <p:ph idx="1"/>
          </p:nvPr>
        </p:nvSpPr>
        <p:spPr>
          <a:xfrm>
            <a:off x="76200" y="800100"/>
            <a:ext cx="8991600" cy="4343400"/>
          </a:xfrm>
        </p:spPr>
        <p:txBody>
          <a:bodyPr>
            <a:normAutofit/>
          </a:bodyPr>
          <a:lstStyle/>
          <a:p>
            <a:r>
              <a:rPr lang="en-US" dirty="0"/>
              <a:t>Similar effect is predicted if </a:t>
            </a:r>
            <a:br>
              <a:rPr lang="en-US" dirty="0"/>
            </a:br>
            <a:r>
              <a:rPr lang="en-US" dirty="0"/>
              <a:t>sufficient gas fills vessel </a:t>
            </a:r>
          </a:p>
          <a:p>
            <a:r>
              <a:rPr lang="en-US" dirty="0"/>
              <a:t>This was observed in some </a:t>
            </a:r>
            <a:br>
              <a:rPr lang="en-US" dirty="0"/>
            </a:br>
            <a:r>
              <a:rPr lang="en-US" dirty="0"/>
              <a:t>cases where breakdown </a:t>
            </a:r>
            <a:br>
              <a:rPr lang="en-US" dirty="0"/>
            </a:br>
            <a:r>
              <a:rPr lang="en-US" dirty="0"/>
              <a:t>failed in lower </a:t>
            </a:r>
            <a:r>
              <a:rPr lang="en-US" dirty="0" err="1"/>
              <a:t>divertor</a:t>
            </a:r>
            <a:endParaRPr lang="en-US" dirty="0"/>
          </a:p>
          <a:p>
            <a:pPr lvl="1"/>
            <a:endParaRPr lang="en-US" dirty="0"/>
          </a:p>
          <a:p>
            <a:endParaRPr lang="en-US" dirty="0"/>
          </a:p>
          <a:p>
            <a:endParaRPr lang="en-US" dirty="0"/>
          </a:p>
          <a:p>
            <a:endParaRPr lang="en-US" dirty="0"/>
          </a:p>
          <a:p>
            <a:r>
              <a:rPr lang="en-US" dirty="0"/>
              <a:t>Occurrences were rare due to higher </a:t>
            </a:r>
            <a:r>
              <a:rPr lang="en-US" i="1" dirty="0" err="1"/>
              <a:t>p</a:t>
            </a:r>
            <a:r>
              <a:rPr lang="en-US" baseline="-25000" dirty="0" err="1"/>
              <a:t>min</a:t>
            </a:r>
            <a:r>
              <a:rPr lang="en-US" dirty="0"/>
              <a:t> in main vessel</a:t>
            </a:r>
          </a:p>
        </p:txBody>
      </p:sp>
      <p:sp>
        <p:nvSpPr>
          <p:cNvPr id="5" name="TextBox 4"/>
          <p:cNvSpPr txBox="1"/>
          <p:nvPr/>
        </p:nvSpPr>
        <p:spPr>
          <a:xfrm>
            <a:off x="0" y="-39648"/>
            <a:ext cx="6553200" cy="738664"/>
          </a:xfrm>
          <a:prstGeom prst="rect">
            <a:avLst/>
          </a:prstGeom>
          <a:noFill/>
        </p:spPr>
        <p:txBody>
          <a:bodyPr wrap="square" tIns="0" bIns="0" rtlCol="0" anchor="ctr">
            <a:spAutoFit/>
          </a:bodyPr>
          <a:lstStyle/>
          <a:p>
            <a:r>
              <a:rPr lang="en-US" sz="2400" dirty="0">
                <a:solidFill>
                  <a:srgbClr val="336699"/>
                </a:solidFill>
              </a:rPr>
              <a:t>This effect was observed sometimes in NSTX, but NSTX was less vulnerable</a:t>
            </a:r>
          </a:p>
        </p:txBody>
      </p:sp>
      <p:sp>
        <p:nvSpPr>
          <p:cNvPr id="9" name="TextBox 8"/>
          <p:cNvSpPr txBox="1"/>
          <p:nvPr/>
        </p:nvSpPr>
        <p:spPr>
          <a:xfrm>
            <a:off x="5715000" y="4171950"/>
            <a:ext cx="3429000" cy="276999"/>
          </a:xfrm>
          <a:prstGeom prst="rect">
            <a:avLst/>
          </a:prstGeom>
          <a:noFill/>
        </p:spPr>
        <p:txBody>
          <a:bodyPr wrap="square" rtlCol="0">
            <a:spAutoFit/>
          </a:bodyPr>
          <a:lstStyle/>
          <a:p>
            <a:pPr algn="r"/>
            <a:r>
              <a:rPr lang="en-US" sz="1200" dirty="0"/>
              <a:t>Hammond et al., </a:t>
            </a:r>
            <a:r>
              <a:rPr lang="en-US" sz="1200" i="1" dirty="0" err="1"/>
              <a:t>Nucl</a:t>
            </a:r>
            <a:r>
              <a:rPr lang="en-US" sz="1200" i="1" dirty="0"/>
              <a:t>. Fusion </a:t>
            </a:r>
            <a:r>
              <a:rPr lang="en-US" sz="1200" dirty="0"/>
              <a:t>2018</a:t>
            </a:r>
          </a:p>
        </p:txBody>
      </p:sp>
      <p:pic>
        <p:nvPicPr>
          <p:cNvPr id="3" name="Picture 2" descr="absArc_contours_frames_rev.png"/>
          <p:cNvPicPr>
            <a:picLocks noChangeAspect="1"/>
          </p:cNvPicPr>
          <p:nvPr/>
        </p:nvPicPr>
        <p:blipFill rotWithShape="1">
          <a:blip r:embed="rId3" cstate="print">
            <a:extLst>
              <a:ext uri="{28A0092B-C50C-407E-A947-70E740481C1C}">
                <a14:useLocalDpi xmlns:a14="http://schemas.microsoft.com/office/drawing/2010/main" val="0"/>
              </a:ext>
            </a:extLst>
          </a:blip>
          <a:srcRect l="61580" t="49609" r="-1"/>
          <a:stretch/>
        </p:blipFill>
        <p:spPr>
          <a:xfrm>
            <a:off x="2286000" y="2952750"/>
            <a:ext cx="2114834" cy="1280160"/>
          </a:xfrm>
          <a:prstGeom prst="rect">
            <a:avLst/>
          </a:prstGeom>
        </p:spPr>
      </p:pic>
      <p:pic>
        <p:nvPicPr>
          <p:cNvPr id="10" name="Picture 9" descr="absArc_contours_frames_rev.png"/>
          <p:cNvPicPr>
            <a:picLocks noChangeAspect="1"/>
          </p:cNvPicPr>
          <p:nvPr/>
        </p:nvPicPr>
        <p:blipFill rotWithShape="1">
          <a:blip r:embed="rId3" cstate="print">
            <a:extLst>
              <a:ext uri="{28A0092B-C50C-407E-A947-70E740481C1C}">
                <a14:useLocalDpi xmlns:a14="http://schemas.microsoft.com/office/drawing/2010/main" val="0"/>
              </a:ext>
            </a:extLst>
          </a:blip>
          <a:srcRect l="61615" b="49743"/>
          <a:stretch/>
        </p:blipFill>
        <p:spPr>
          <a:xfrm>
            <a:off x="167551" y="2952750"/>
            <a:ext cx="2118449" cy="1280160"/>
          </a:xfrm>
          <a:prstGeom prst="rect">
            <a:avLst/>
          </a:prstGeom>
        </p:spPr>
      </p:pic>
    </p:spTree>
    <p:extLst>
      <p:ext uri="{BB962C8B-B14F-4D97-AF65-F5344CB8AC3E}">
        <p14:creationId xmlns:p14="http://schemas.microsoft.com/office/powerpoint/2010/main" val="14833170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800100"/>
            <a:ext cx="6096000" cy="4057650"/>
          </a:xfrm>
        </p:spPr>
        <p:txBody>
          <a:bodyPr/>
          <a:lstStyle/>
          <a:p>
            <a:r>
              <a:rPr lang="en-US" dirty="0"/>
              <a:t>In the “DIII-D-like” concept, breakdown is restricted to the lower </a:t>
            </a:r>
            <a:r>
              <a:rPr lang="en-US" dirty="0" err="1"/>
              <a:t>divertor</a:t>
            </a:r>
            <a:r>
              <a:rPr lang="en-US" dirty="0"/>
              <a:t> area</a:t>
            </a:r>
          </a:p>
          <a:p>
            <a:r>
              <a:rPr lang="en-US" dirty="0"/>
              <a:t>Minimum pressure still relatively low with comparable injector flux smaller devices</a:t>
            </a:r>
          </a:p>
        </p:txBody>
      </p:sp>
      <p:sp>
        <p:nvSpPr>
          <p:cNvPr id="4" name="TextBox 3"/>
          <p:cNvSpPr txBox="1"/>
          <p:nvPr/>
        </p:nvSpPr>
        <p:spPr>
          <a:xfrm>
            <a:off x="0" y="-39648"/>
            <a:ext cx="6553200" cy="738664"/>
          </a:xfrm>
          <a:prstGeom prst="rect">
            <a:avLst/>
          </a:prstGeom>
          <a:noFill/>
        </p:spPr>
        <p:txBody>
          <a:bodyPr wrap="square" tIns="0" bIns="0" rtlCol="0" anchor="ctr">
            <a:spAutoFit/>
          </a:bodyPr>
          <a:lstStyle/>
          <a:p>
            <a:r>
              <a:rPr lang="en-US" sz="2400" dirty="0">
                <a:solidFill>
                  <a:srgbClr val="336699"/>
                </a:solidFill>
              </a:rPr>
              <a:t>Localizing the biased electrode to the lower target eliminates this risk</a:t>
            </a:r>
          </a:p>
        </p:txBody>
      </p:sp>
      <p:pic>
        <p:nvPicPr>
          <p:cNvPr id="5" name="Picture 4" descr="pmin_d3dConfig.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36142" y="0"/>
            <a:ext cx="2607858" cy="4857750"/>
          </a:xfrm>
          <a:prstGeom prst="rect">
            <a:avLst/>
          </a:prstGeom>
        </p:spPr>
      </p:pic>
    </p:spTree>
    <p:extLst>
      <p:ext uri="{BB962C8B-B14F-4D97-AF65-F5344CB8AC3E}">
        <p14:creationId xmlns:p14="http://schemas.microsoft.com/office/powerpoint/2010/main" val="40999674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lumMod val="75000"/>
                  </a:schemeClr>
                </a:solidFill>
              </a:rPr>
              <a:t>Review of transient CHI start-up</a:t>
            </a:r>
          </a:p>
          <a:p>
            <a:r>
              <a:rPr lang="en-US" dirty="0" smtClean="0">
                <a:solidFill>
                  <a:schemeClr val="bg1">
                    <a:lumMod val="75000"/>
                  </a:schemeClr>
                </a:solidFill>
              </a:rPr>
              <a:t>Model to predict CHI breakdown feasibility and location</a:t>
            </a:r>
            <a:endParaRPr lang="en-US" dirty="0">
              <a:solidFill>
                <a:schemeClr val="bg1">
                  <a:lumMod val="75000"/>
                </a:schemeClr>
              </a:solidFill>
            </a:endParaRPr>
          </a:p>
          <a:p>
            <a:r>
              <a:rPr lang="en-US" dirty="0" smtClean="0">
                <a:solidFill>
                  <a:schemeClr val="bg1">
                    <a:lumMod val="75000"/>
                  </a:schemeClr>
                </a:solidFill>
              </a:rPr>
              <a:t>Assessment </a:t>
            </a:r>
            <a:r>
              <a:rPr lang="en-US" dirty="0">
                <a:solidFill>
                  <a:schemeClr val="bg1">
                    <a:lumMod val="75000"/>
                  </a:schemeClr>
                </a:solidFill>
              </a:rPr>
              <a:t>of different CHI electrode concepts</a:t>
            </a:r>
          </a:p>
          <a:p>
            <a:r>
              <a:rPr lang="en-US" dirty="0" smtClean="0"/>
              <a:t>Predictions </a:t>
            </a:r>
            <a:r>
              <a:rPr lang="en-US" dirty="0"/>
              <a:t>for CHI in next-step </a:t>
            </a:r>
            <a:r>
              <a:rPr lang="en-US" dirty="0" smtClean="0"/>
              <a:t>devices</a:t>
            </a:r>
            <a:endParaRPr lang="en-US" dirty="0"/>
          </a:p>
        </p:txBody>
      </p:sp>
      <p:sp>
        <p:nvSpPr>
          <p:cNvPr id="5" name="TextBox 4"/>
          <p:cNvSpPr txBox="1"/>
          <p:nvPr/>
        </p:nvSpPr>
        <p:spPr>
          <a:xfrm>
            <a:off x="0" y="145018"/>
            <a:ext cx="9144000" cy="369332"/>
          </a:xfrm>
          <a:prstGeom prst="rect">
            <a:avLst/>
          </a:prstGeom>
          <a:noFill/>
        </p:spPr>
        <p:txBody>
          <a:bodyPr wrap="square" tIns="0" bIns="0" rtlCol="0" anchor="ctr">
            <a:spAutoFit/>
          </a:bodyPr>
          <a:lstStyle/>
          <a:p>
            <a:r>
              <a:rPr lang="en-US" sz="2400" dirty="0" smtClean="0">
                <a:solidFill>
                  <a:srgbClr val="336699"/>
                </a:solidFill>
              </a:rPr>
              <a:t>Outline</a:t>
            </a:r>
            <a:endParaRPr lang="en-US" sz="2400" dirty="0">
              <a:solidFill>
                <a:srgbClr val="FF0000"/>
              </a:solidFill>
            </a:endParaRPr>
          </a:p>
        </p:txBody>
      </p:sp>
    </p:spTree>
    <p:extLst>
      <p:ext uri="{BB962C8B-B14F-4D97-AF65-F5344CB8AC3E}">
        <p14:creationId xmlns:p14="http://schemas.microsoft.com/office/powerpoint/2010/main" val="17349211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Injector </a:t>
            </a:r>
            <a:r>
              <a:rPr lang="en-US" dirty="0"/>
              <a:t>flux will be much higher than previously used</a:t>
            </a:r>
          </a:p>
          <a:p>
            <a:pPr lvl="1"/>
            <a:r>
              <a:rPr lang="en-US" dirty="0"/>
              <a:t>Permissible due to higher </a:t>
            </a:r>
            <a:r>
              <a:rPr lang="en-US" dirty="0" err="1"/>
              <a:t>toroidal</a:t>
            </a:r>
            <a:r>
              <a:rPr lang="en-US" dirty="0"/>
              <a:t> fields</a:t>
            </a:r>
          </a:p>
          <a:p>
            <a:pPr lvl="1"/>
            <a:r>
              <a:rPr lang="en-US" dirty="0"/>
              <a:t>More injector flux will permit attainment of higher closed-flux currents (</a:t>
            </a:r>
            <a:r>
              <a:rPr lang="en-US" i="1" dirty="0" err="1"/>
              <a:t>I</a:t>
            </a:r>
            <a:r>
              <a:rPr lang="en-US" baseline="-25000" dirty="0" err="1"/>
              <a:t>p</a:t>
            </a:r>
            <a:r>
              <a:rPr lang="en-US" dirty="0"/>
              <a:t>)</a:t>
            </a:r>
          </a:p>
          <a:p>
            <a:pPr marL="228600" lvl="1" indent="0">
              <a:buNone/>
            </a:pPr>
            <a:r>
              <a:rPr lang="en-US" sz="3000" dirty="0"/>
              <a:t> </a:t>
            </a:r>
          </a:p>
          <a:p>
            <a:pPr lvl="1"/>
            <a:r>
              <a:rPr lang="en-US" dirty="0"/>
              <a:t>More </a:t>
            </a:r>
            <a:r>
              <a:rPr lang="en-US" dirty="0" err="1"/>
              <a:t>poloidal</a:t>
            </a:r>
            <a:r>
              <a:rPr lang="en-US" dirty="0"/>
              <a:t> flux means more stored energy for </a:t>
            </a:r>
            <a:r>
              <a:rPr lang="en-US" dirty="0" err="1"/>
              <a:t>Ohmic</a:t>
            </a:r>
            <a:r>
              <a:rPr lang="en-US" dirty="0"/>
              <a:t> self-heating</a:t>
            </a:r>
          </a:p>
        </p:txBody>
      </p:sp>
      <p:sp>
        <p:nvSpPr>
          <p:cNvPr id="4" name="TextBox 3"/>
          <p:cNvSpPr txBox="1"/>
          <p:nvPr/>
        </p:nvSpPr>
        <p:spPr>
          <a:xfrm>
            <a:off x="0" y="145018"/>
            <a:ext cx="6553200" cy="369332"/>
          </a:xfrm>
          <a:prstGeom prst="rect">
            <a:avLst/>
          </a:prstGeom>
          <a:noFill/>
        </p:spPr>
        <p:txBody>
          <a:bodyPr wrap="square" tIns="0" bIns="0" rtlCol="0" anchor="ctr">
            <a:spAutoFit/>
          </a:bodyPr>
          <a:lstStyle/>
          <a:p>
            <a:r>
              <a:rPr lang="en-US" sz="2400" dirty="0">
                <a:solidFill>
                  <a:srgbClr val="336699"/>
                </a:solidFill>
              </a:rPr>
              <a:t>Configuration comparison</a:t>
            </a:r>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05492" y="2992150"/>
            <a:ext cx="1515324" cy="514128"/>
          </a:xfrm>
          <a:prstGeom prst="rect">
            <a:avLst/>
          </a:prstGeom>
        </p:spPr>
      </p:pic>
      <p:pic>
        <p:nvPicPr>
          <p:cNvPr id="6" name="Picture 5" descr="I_p_=_frac_2_psi.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31812" y="2035833"/>
            <a:ext cx="1452259" cy="556045"/>
          </a:xfrm>
          <a:prstGeom prst="rect">
            <a:avLst/>
          </a:prstGeom>
        </p:spPr>
      </p:pic>
      <p:pic>
        <p:nvPicPr>
          <p:cNvPr id="7" name="Picture 6" descr="psi_text_pol_app.pd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741612" y="2178570"/>
            <a:ext cx="1487880" cy="260908"/>
          </a:xfrm>
          <a:prstGeom prst="rect">
            <a:avLst/>
          </a:prstGeom>
        </p:spPr>
      </p:pic>
      <p:pic>
        <p:nvPicPr>
          <p:cNvPr id="8" name="Picture 7" descr="l_i_approx_0.6.pdf"/>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019800" y="2190750"/>
            <a:ext cx="886092" cy="248728"/>
          </a:xfrm>
          <a:prstGeom prst="rect">
            <a:avLst/>
          </a:prstGeom>
        </p:spPr>
      </p:pic>
    </p:spTree>
    <p:extLst>
      <p:ext uri="{BB962C8B-B14F-4D97-AF65-F5344CB8AC3E}">
        <p14:creationId xmlns:p14="http://schemas.microsoft.com/office/powerpoint/2010/main" val="7794381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ability to start up a </a:t>
            </a:r>
            <a:r>
              <a:rPr lang="en-US" dirty="0" err="1"/>
              <a:t>tokamak</a:t>
            </a:r>
            <a:r>
              <a:rPr lang="en-US" dirty="0"/>
              <a:t> plasma without a central solenoid is desirable for reactor design</a:t>
            </a:r>
          </a:p>
          <a:p>
            <a:r>
              <a:rPr lang="en-US" dirty="0"/>
              <a:t>Multiple approaches pursued to date</a:t>
            </a:r>
          </a:p>
          <a:p>
            <a:pPr lvl="1"/>
            <a:r>
              <a:rPr lang="en-US" dirty="0"/>
              <a:t>Induction from </a:t>
            </a:r>
            <a:r>
              <a:rPr lang="en-US" dirty="0" err="1"/>
              <a:t>poloidal</a:t>
            </a:r>
            <a:r>
              <a:rPr lang="en-US" dirty="0"/>
              <a:t> field coils</a:t>
            </a:r>
          </a:p>
          <a:p>
            <a:pPr lvl="1"/>
            <a:r>
              <a:rPr lang="en-US" dirty="0"/>
              <a:t>Radio-frequency heating and current drive</a:t>
            </a:r>
          </a:p>
          <a:p>
            <a:pPr lvl="1"/>
            <a:r>
              <a:rPr lang="en-US" dirty="0" err="1"/>
              <a:t>Helicity</a:t>
            </a:r>
            <a:r>
              <a:rPr lang="en-US" dirty="0"/>
              <a:t> injection (point-source, coaxial)</a:t>
            </a:r>
          </a:p>
          <a:p>
            <a:r>
              <a:rPr lang="en-US" dirty="0"/>
              <a:t>Advantages of transient </a:t>
            </a:r>
            <a:r>
              <a:rPr lang="en-US" b="1" dirty="0"/>
              <a:t>C</a:t>
            </a:r>
            <a:r>
              <a:rPr lang="en-US" dirty="0"/>
              <a:t>oaxial </a:t>
            </a:r>
            <a:r>
              <a:rPr lang="en-US" b="1" dirty="0" err="1"/>
              <a:t>H</a:t>
            </a:r>
            <a:r>
              <a:rPr lang="en-US" dirty="0" err="1"/>
              <a:t>elicity</a:t>
            </a:r>
            <a:r>
              <a:rPr lang="en-US" dirty="0"/>
              <a:t> </a:t>
            </a:r>
            <a:r>
              <a:rPr lang="en-US" b="1" dirty="0"/>
              <a:t>I</a:t>
            </a:r>
            <a:r>
              <a:rPr lang="en-US" dirty="0"/>
              <a:t>njection (CHI)</a:t>
            </a:r>
          </a:p>
          <a:p>
            <a:pPr lvl="1"/>
            <a:r>
              <a:rPr lang="en-US" dirty="0"/>
              <a:t>Successful implementation on HIT-II, NSTX, QUEST</a:t>
            </a:r>
          </a:p>
          <a:p>
            <a:pPr lvl="1"/>
            <a:r>
              <a:rPr lang="en-US" dirty="0"/>
              <a:t>Favorable scaling to larger devices</a:t>
            </a:r>
          </a:p>
        </p:txBody>
      </p:sp>
      <p:sp>
        <p:nvSpPr>
          <p:cNvPr id="4" name="TextBox 3"/>
          <p:cNvSpPr txBox="1"/>
          <p:nvPr/>
        </p:nvSpPr>
        <p:spPr>
          <a:xfrm>
            <a:off x="0" y="145018"/>
            <a:ext cx="9144000" cy="369332"/>
          </a:xfrm>
          <a:prstGeom prst="rect">
            <a:avLst/>
          </a:prstGeom>
          <a:noFill/>
        </p:spPr>
        <p:txBody>
          <a:bodyPr wrap="square" tIns="0" bIns="0" rtlCol="0" anchor="ctr">
            <a:spAutoFit/>
          </a:bodyPr>
          <a:lstStyle/>
          <a:p>
            <a:r>
              <a:rPr lang="en-US" sz="2400" dirty="0" smtClean="0">
                <a:solidFill>
                  <a:srgbClr val="336699"/>
                </a:solidFill>
              </a:rPr>
              <a:t>Motivation</a:t>
            </a:r>
            <a:endParaRPr lang="en-US" sz="2400" dirty="0">
              <a:solidFill>
                <a:srgbClr val="FF0000"/>
              </a:solidFill>
            </a:endParaRPr>
          </a:p>
        </p:txBody>
      </p:sp>
    </p:spTree>
    <p:extLst>
      <p:ext uri="{BB962C8B-B14F-4D97-AF65-F5344CB8AC3E}">
        <p14:creationId xmlns:p14="http://schemas.microsoft.com/office/powerpoint/2010/main" val="21545432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25724614"/>
              </p:ext>
            </p:extLst>
          </p:nvPr>
        </p:nvGraphicFramePr>
        <p:xfrm>
          <a:off x="381000" y="895350"/>
          <a:ext cx="8382000" cy="384671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gridCol w="1676400">
                  <a:extLst>
                    <a:ext uri="{9D8B030D-6E8A-4147-A177-3AD203B41FA5}">
                      <a16:colId xmlns:a16="http://schemas.microsoft.com/office/drawing/2014/main" xmlns="" val="20002"/>
                    </a:ext>
                  </a:extLst>
                </a:gridCol>
                <a:gridCol w="1676400">
                  <a:extLst>
                    <a:ext uri="{9D8B030D-6E8A-4147-A177-3AD203B41FA5}">
                      <a16:colId xmlns:a16="http://schemas.microsoft.com/office/drawing/2014/main" xmlns="" val="20003"/>
                    </a:ext>
                  </a:extLst>
                </a:gridCol>
                <a:gridCol w="1676400">
                  <a:extLst>
                    <a:ext uri="{9D8B030D-6E8A-4147-A177-3AD203B41FA5}">
                      <a16:colId xmlns:a16="http://schemas.microsoft.com/office/drawing/2014/main" xmlns="" val="20004"/>
                    </a:ext>
                  </a:extLst>
                </a:gridCol>
              </a:tblGrid>
              <a:tr h="348095">
                <a:tc>
                  <a:txBody>
                    <a:bodyPr/>
                    <a:lstStyle/>
                    <a:p>
                      <a:pPr algn="ctr"/>
                      <a:r>
                        <a:rPr lang="en-US" dirty="0"/>
                        <a:t>Quantity</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ST, </a:t>
                      </a:r>
                      <a:r>
                        <a:rPr lang="en-US" i="1" dirty="0"/>
                        <a:t>B</a:t>
                      </a:r>
                      <a:r>
                        <a:rPr lang="en-US" baseline="-25000" dirty="0"/>
                        <a:t>0</a:t>
                      </a:r>
                      <a:r>
                        <a:rPr lang="en-US" dirty="0"/>
                        <a:t> = 3 T</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ST, </a:t>
                      </a:r>
                      <a:r>
                        <a:rPr lang="en-US" i="1" dirty="0"/>
                        <a:t>B</a:t>
                      </a:r>
                      <a:r>
                        <a:rPr lang="en-US" baseline="-25000" dirty="0"/>
                        <a:t>0</a:t>
                      </a:r>
                      <a:r>
                        <a:rPr lang="en-US" dirty="0"/>
                        <a:t> = 6 T</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AT,</a:t>
                      </a:r>
                      <a:r>
                        <a:rPr lang="en-US" baseline="0" dirty="0"/>
                        <a:t> </a:t>
                      </a:r>
                      <a:r>
                        <a:rPr lang="en-US" i="1" baseline="0" dirty="0"/>
                        <a:t>B</a:t>
                      </a:r>
                      <a:r>
                        <a:rPr lang="en-US" baseline="-25000" dirty="0"/>
                        <a:t>0</a:t>
                      </a:r>
                      <a:r>
                        <a:rPr lang="en-US" baseline="0" dirty="0"/>
                        <a:t> = 6 T</a:t>
                      </a:r>
                      <a:endParaRPr lang="en-US"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AT, </a:t>
                      </a:r>
                      <a:r>
                        <a:rPr lang="en-US" i="1" dirty="0"/>
                        <a:t>B</a:t>
                      </a:r>
                      <a:r>
                        <a:rPr lang="en-US" baseline="-25000" dirty="0"/>
                        <a:t>0</a:t>
                      </a:r>
                      <a:r>
                        <a:rPr lang="en-US" dirty="0"/>
                        <a:t> = 9 T</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0"/>
                  </a:ext>
                </a:extLst>
              </a:tr>
              <a:tr h="348095">
                <a:tc>
                  <a:txBody>
                    <a:bodyPr/>
                    <a:lstStyle/>
                    <a:p>
                      <a:pPr algn="ctr"/>
                      <a:r>
                        <a:rPr lang="en-US" sz="1600" i="1" dirty="0" err="1"/>
                        <a:t>R</a:t>
                      </a:r>
                      <a:r>
                        <a:rPr lang="en-US" sz="1600" baseline="-25000" dirty="0" err="1"/>
                        <a:t>maj</a:t>
                      </a:r>
                      <a:endParaRPr lang="en-US" sz="1600" baseline="-250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en-US" sz="1600" dirty="0"/>
                        <a:t>1.7 m</a:t>
                      </a:r>
                    </a:p>
                  </a:txBody>
                  <a:tcPr>
                    <a:lnT w="12700" cap="flat" cmpd="sng" algn="ctr">
                      <a:solidFill>
                        <a:scrgbClr r="0" g="0" b="0"/>
                      </a:solidFill>
                      <a:prstDash val="solid"/>
                      <a:round/>
                      <a:headEnd type="none" w="med" len="med"/>
                      <a:tailEnd type="none" w="med" len="med"/>
                    </a:lnT>
                  </a:tcPr>
                </a:tc>
                <a:tc>
                  <a:txBody>
                    <a:bodyPr/>
                    <a:lstStyle/>
                    <a:p>
                      <a:pPr algn="ctr"/>
                      <a:r>
                        <a:rPr lang="en-US" sz="1600" dirty="0"/>
                        <a:t>1.7 m</a:t>
                      </a:r>
                    </a:p>
                  </a:txBody>
                  <a:tcPr>
                    <a:lnT w="12700" cap="flat" cmpd="sng" algn="ctr">
                      <a:solidFill>
                        <a:scrgbClr r="0" g="0" b="0"/>
                      </a:solidFill>
                      <a:prstDash val="solid"/>
                      <a:round/>
                      <a:headEnd type="none" w="med" len="med"/>
                      <a:tailEnd type="none" w="med" len="med"/>
                    </a:lnT>
                  </a:tcPr>
                </a:tc>
                <a:tc>
                  <a:txBody>
                    <a:bodyPr/>
                    <a:lstStyle/>
                    <a:p>
                      <a:pPr algn="ctr"/>
                      <a:r>
                        <a:rPr lang="en-US" sz="1600" dirty="0"/>
                        <a:t>2.4 m</a:t>
                      </a:r>
                    </a:p>
                  </a:txBody>
                  <a:tcPr>
                    <a:lnT w="12700" cap="flat" cmpd="sng" algn="ctr">
                      <a:solidFill>
                        <a:scrgbClr r="0" g="0" b="0"/>
                      </a:solidFill>
                      <a:prstDash val="solid"/>
                      <a:round/>
                      <a:headEnd type="none" w="med" len="med"/>
                      <a:tailEnd type="none" w="med" len="med"/>
                    </a:lnT>
                  </a:tcPr>
                </a:tc>
                <a:tc>
                  <a:txBody>
                    <a:bodyPr/>
                    <a:lstStyle/>
                    <a:p>
                      <a:pPr algn="ctr"/>
                      <a:r>
                        <a:rPr lang="en-US" sz="1600" dirty="0"/>
                        <a:t>2.4 m</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xmlns="" val="10001"/>
                  </a:ext>
                </a:extLst>
              </a:tr>
              <a:tr h="3480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i="1" dirty="0" err="1"/>
                        <a:t>ψ</a:t>
                      </a:r>
                      <a:r>
                        <a:rPr lang="en-US" sz="1600" baseline="-25000" dirty="0" err="1"/>
                        <a:t>inj</a:t>
                      </a:r>
                      <a:endParaRPr lang="en-US" sz="1600" baseline="-250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en-US" sz="1600" dirty="0"/>
                        <a:t>1.0 </a:t>
                      </a:r>
                      <a:r>
                        <a:rPr lang="en-US" sz="1600" dirty="0" err="1"/>
                        <a:t>Wb</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1.0</a:t>
                      </a:r>
                      <a:r>
                        <a:rPr lang="en-US" sz="1600" baseline="0" dirty="0"/>
                        <a:t> </a:t>
                      </a:r>
                      <a:r>
                        <a:rPr lang="en-US" sz="1600" baseline="0" dirty="0" err="1"/>
                        <a:t>Wb</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1.0 </a:t>
                      </a:r>
                      <a:r>
                        <a:rPr lang="en-US" sz="1600" dirty="0" err="1"/>
                        <a:t>Wb</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1.0 </a:t>
                      </a:r>
                      <a:r>
                        <a:rPr lang="en-US" sz="1600" dirty="0" err="1"/>
                        <a:t>Wb</a:t>
                      </a:r>
                      <a:endParaRPr lang="en-US" sz="160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2"/>
                  </a:ext>
                </a:extLst>
              </a:tr>
              <a:tr h="3480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aseline="-250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6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6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6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r h="3480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p>
                  </a:txBody>
                  <a:tcPr>
                    <a:lnL w="12700" cap="flat" cmpd="sng" algn="ctr">
                      <a:solidFill>
                        <a:scrgbClr r="0" g="0" b="0"/>
                      </a:solid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endParaRPr lang="en-US" sz="1600" dirty="0"/>
                    </a:p>
                  </a:txBody>
                  <a:tcPr>
                    <a:lnT w="12700" cap="flat" cmpd="sng" algn="ctr">
                      <a:noFill/>
                      <a:prstDash val="solid"/>
                      <a:round/>
                      <a:headEnd type="none" w="med" len="med"/>
                      <a:tailEnd type="none" w="med" len="med"/>
                    </a:lnT>
                  </a:tcPr>
                </a:tc>
                <a:tc>
                  <a:txBody>
                    <a:bodyPr/>
                    <a:lstStyle/>
                    <a:p>
                      <a:pPr algn="ctr"/>
                      <a:endParaRPr lang="en-US" sz="1600" dirty="0"/>
                    </a:p>
                  </a:txBody>
                  <a:tcPr>
                    <a:lnT w="12700" cap="flat" cmpd="sng" algn="ctr">
                      <a:noFill/>
                      <a:prstDash val="solid"/>
                      <a:round/>
                      <a:headEnd type="none" w="med" len="med"/>
                      <a:tailEnd type="none" w="med" len="med"/>
                    </a:lnT>
                  </a:tcPr>
                </a:tc>
                <a:tc>
                  <a:txBody>
                    <a:bodyPr/>
                    <a:lstStyle/>
                    <a:p>
                      <a:pPr algn="ctr"/>
                      <a:endParaRPr lang="en-US" sz="1600" dirty="0"/>
                    </a:p>
                  </a:txBody>
                  <a:tcPr>
                    <a:lnT w="12700" cap="flat" cmpd="sng" algn="ctr">
                      <a:noFill/>
                      <a:prstDash val="solid"/>
                      <a:round/>
                      <a:headEnd type="none" w="med" len="med"/>
                      <a:tailEnd type="none" w="med" len="med"/>
                    </a:lnT>
                  </a:tcPr>
                </a:tc>
                <a:tc>
                  <a:txBody>
                    <a:bodyPr/>
                    <a:lstStyle/>
                    <a:p>
                      <a:pPr algn="ctr"/>
                      <a:endParaRPr lang="en-US" sz="1600" dirty="0"/>
                    </a:p>
                  </a:txBody>
                  <a:tcPr>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xmlns="" val="10003"/>
                  </a:ext>
                </a:extLst>
              </a:tr>
              <a:tr h="348095">
                <a:tc>
                  <a:txBody>
                    <a:bodyPr/>
                    <a:lstStyle/>
                    <a:p>
                      <a:pPr algn="ctr"/>
                      <a:endParaRPr lang="en-US" sz="1600" baseline="-25000" dirty="0"/>
                    </a:p>
                  </a:txBody>
                  <a:tcPr>
                    <a:lnL w="12700" cap="flat" cmpd="sng" algn="ctr">
                      <a:solidFill>
                        <a:scrgbClr r="0" g="0" b="0"/>
                      </a:solidFill>
                      <a:prstDash val="solid"/>
                      <a:round/>
                      <a:headEnd type="none" w="med" len="med"/>
                      <a:tailEnd type="none" w="med" len="med"/>
                    </a:lnL>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xmlns="" val="10004"/>
                  </a:ext>
                </a:extLst>
              </a:tr>
              <a:tr h="348095">
                <a:tc>
                  <a:txBody>
                    <a:bodyPr/>
                    <a:lstStyle/>
                    <a:p>
                      <a:pPr algn="ctr"/>
                      <a:endParaRPr lang="en-US" sz="16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endParaRPr lang="en-US" sz="1600" dirty="0"/>
                    </a:p>
                  </a:txBody>
                  <a:tcPr>
                    <a:lnB w="12700" cap="flat" cmpd="sng" algn="ctr">
                      <a:solidFill>
                        <a:scrgbClr r="0" g="0" b="0"/>
                      </a:solidFill>
                      <a:prstDash val="solid"/>
                      <a:round/>
                      <a:headEnd type="none" w="med" len="med"/>
                      <a:tailEnd type="none" w="med" len="med"/>
                    </a:lnB>
                  </a:tcPr>
                </a:tc>
                <a:tc>
                  <a:txBody>
                    <a:bodyPr/>
                    <a:lstStyle/>
                    <a:p>
                      <a:pPr algn="ctr"/>
                      <a:endParaRPr lang="en-US" sz="1600" dirty="0"/>
                    </a:p>
                  </a:txBody>
                  <a:tcPr>
                    <a:lnB w="12700" cap="flat" cmpd="sng" algn="ctr">
                      <a:solidFill>
                        <a:scrgbClr r="0" g="0" b="0"/>
                      </a:solidFill>
                      <a:prstDash val="solid"/>
                      <a:round/>
                      <a:headEnd type="none" w="med" len="med"/>
                      <a:tailEnd type="none" w="med" len="med"/>
                    </a:lnB>
                  </a:tcPr>
                </a:tc>
                <a:tc>
                  <a:txBody>
                    <a:bodyPr/>
                    <a:lstStyle/>
                    <a:p>
                      <a:pPr algn="ctr"/>
                      <a:endParaRPr lang="en-US" sz="1600" dirty="0"/>
                    </a:p>
                  </a:txBody>
                  <a:tcPr>
                    <a:lnB w="12700" cap="flat" cmpd="sng" algn="ctr">
                      <a:solidFill>
                        <a:scrgbClr r="0" g="0" b="0"/>
                      </a:solidFill>
                      <a:prstDash val="solid"/>
                      <a:round/>
                      <a:headEnd type="none" w="med" len="med"/>
                      <a:tailEnd type="none" w="med" len="med"/>
                    </a:lnB>
                  </a:tcPr>
                </a:tc>
                <a:tc>
                  <a:txBody>
                    <a:bodyPr/>
                    <a:lstStyle/>
                    <a:p>
                      <a:pPr algn="ctr"/>
                      <a:endParaRPr lang="en-US" sz="160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5"/>
                  </a:ext>
                </a:extLst>
              </a:tr>
              <a:tr h="348095">
                <a:tc>
                  <a:txBody>
                    <a:bodyPr/>
                    <a:lstStyle/>
                    <a:p>
                      <a:pPr algn="ctr"/>
                      <a:endParaRPr lang="en-US" sz="1600" baseline="-250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endParaRPr lang="en-US" sz="1600" dirty="0"/>
                    </a:p>
                  </a:txBody>
                  <a:tcPr>
                    <a:lnT w="12700" cap="flat" cmpd="sng" algn="ctr">
                      <a:solidFill>
                        <a:scrgbClr r="0" g="0" b="0"/>
                      </a:solidFill>
                      <a:prstDash val="solid"/>
                      <a:round/>
                      <a:headEnd type="none" w="med" len="med"/>
                      <a:tailEnd type="none" w="med" len="med"/>
                    </a:lnT>
                  </a:tcPr>
                </a:tc>
                <a:tc>
                  <a:txBody>
                    <a:bodyPr/>
                    <a:lstStyle/>
                    <a:p>
                      <a:pPr algn="ctr"/>
                      <a:endParaRPr lang="en-US" sz="1600" dirty="0"/>
                    </a:p>
                  </a:txBody>
                  <a:tcPr>
                    <a:lnT w="12700" cap="flat" cmpd="sng" algn="ctr">
                      <a:solidFill>
                        <a:scrgbClr r="0" g="0" b="0"/>
                      </a:solidFill>
                      <a:prstDash val="solid"/>
                      <a:round/>
                      <a:headEnd type="none" w="med" len="med"/>
                      <a:tailEnd type="none" w="med" len="med"/>
                    </a:lnT>
                  </a:tcPr>
                </a:tc>
                <a:tc>
                  <a:txBody>
                    <a:bodyPr/>
                    <a:lstStyle/>
                    <a:p>
                      <a:pPr algn="ctr"/>
                      <a:endParaRPr lang="en-US" sz="1600" dirty="0"/>
                    </a:p>
                  </a:txBody>
                  <a:tcPr>
                    <a:lnT w="12700" cap="flat" cmpd="sng" algn="ctr">
                      <a:solidFill>
                        <a:scrgbClr r="0" g="0" b="0"/>
                      </a:solidFill>
                      <a:prstDash val="solid"/>
                      <a:round/>
                      <a:headEnd type="none" w="med" len="med"/>
                      <a:tailEnd type="none" w="med" len="med"/>
                    </a:lnT>
                  </a:tcPr>
                </a:tc>
                <a:tc>
                  <a:txBody>
                    <a:bodyPr/>
                    <a:lstStyle/>
                    <a:p>
                      <a:pPr algn="ctr"/>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xmlns="" val="10006"/>
                  </a:ext>
                </a:extLst>
              </a:tr>
              <a:tr h="348095">
                <a:tc>
                  <a:txBody>
                    <a:bodyPr/>
                    <a:lstStyle/>
                    <a:p>
                      <a:pPr algn="ctr"/>
                      <a:endParaRPr lang="en-US" sz="1600" baseline="-250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endParaRPr lang="en-US" sz="1600" dirty="0"/>
                    </a:p>
                  </a:txBody>
                  <a:tcPr>
                    <a:lnB w="12700" cap="flat" cmpd="sng" algn="ctr">
                      <a:solidFill>
                        <a:scrgbClr r="0" g="0" b="0"/>
                      </a:solidFill>
                      <a:prstDash val="solid"/>
                      <a:round/>
                      <a:headEnd type="none" w="med" len="med"/>
                      <a:tailEnd type="none" w="med" len="med"/>
                    </a:lnB>
                  </a:tcPr>
                </a:tc>
                <a:tc>
                  <a:txBody>
                    <a:bodyPr/>
                    <a:lstStyle/>
                    <a:p>
                      <a:pPr algn="ctr"/>
                      <a:endParaRPr lang="en-US" sz="1600" dirty="0"/>
                    </a:p>
                  </a:txBody>
                  <a:tcPr>
                    <a:lnB w="12700" cap="flat" cmpd="sng" algn="ctr">
                      <a:solidFill>
                        <a:scrgbClr r="0" g="0" b="0"/>
                      </a:solidFill>
                      <a:prstDash val="solid"/>
                      <a:round/>
                      <a:headEnd type="none" w="med" len="med"/>
                      <a:tailEnd type="none" w="med" len="med"/>
                    </a:lnB>
                  </a:tcPr>
                </a:tc>
                <a:tc>
                  <a:txBody>
                    <a:bodyPr/>
                    <a:lstStyle/>
                    <a:p>
                      <a:pPr algn="ctr"/>
                      <a:endParaRPr lang="en-US" sz="1600" dirty="0"/>
                    </a:p>
                  </a:txBody>
                  <a:tcPr>
                    <a:lnB w="12700" cap="flat" cmpd="sng" algn="ctr">
                      <a:solidFill>
                        <a:scrgbClr r="0" g="0" b="0"/>
                      </a:solidFill>
                      <a:prstDash val="solid"/>
                      <a:round/>
                      <a:headEnd type="none" w="med" len="med"/>
                      <a:tailEnd type="none" w="med" len="med"/>
                    </a:lnB>
                  </a:tcPr>
                </a:tc>
                <a:tc>
                  <a:txBody>
                    <a:bodyPr/>
                    <a:lstStyle/>
                    <a:p>
                      <a:pPr algn="ctr"/>
                      <a:endParaRPr lang="en-US" sz="160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7"/>
                  </a:ext>
                </a:extLst>
              </a:tr>
              <a:tr h="348095">
                <a:tc>
                  <a:txBody>
                    <a:bodyPr/>
                    <a:lstStyle/>
                    <a:p>
                      <a:pPr algn="ctr"/>
                      <a:endParaRPr lang="en-US" sz="1600" i="1"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endParaRPr lang="en-US" sz="1600" dirty="0"/>
                    </a:p>
                  </a:txBody>
                  <a:tcPr>
                    <a:lnT w="12700" cap="flat" cmpd="sng" algn="ctr">
                      <a:solidFill>
                        <a:scrgbClr r="0" g="0" b="0"/>
                      </a:solidFill>
                      <a:prstDash val="solid"/>
                      <a:round/>
                      <a:headEnd type="none" w="med" len="med"/>
                      <a:tailEnd type="none" w="med" len="med"/>
                    </a:lnT>
                  </a:tcPr>
                </a:tc>
                <a:tc>
                  <a:txBody>
                    <a:bodyPr/>
                    <a:lstStyle/>
                    <a:p>
                      <a:pPr algn="ctr"/>
                      <a:endParaRPr lang="en-US" sz="1600" dirty="0"/>
                    </a:p>
                  </a:txBody>
                  <a:tcPr>
                    <a:lnT w="12700" cap="flat" cmpd="sng" algn="ctr">
                      <a:solidFill>
                        <a:scrgbClr r="0" g="0" b="0"/>
                      </a:solidFill>
                      <a:prstDash val="solid"/>
                      <a:round/>
                      <a:headEnd type="none" w="med" len="med"/>
                      <a:tailEnd type="none" w="med" len="med"/>
                    </a:lnT>
                  </a:tcPr>
                </a:tc>
                <a:tc>
                  <a:txBody>
                    <a:bodyPr/>
                    <a:lstStyle/>
                    <a:p>
                      <a:pPr algn="ctr"/>
                      <a:endParaRPr lang="en-US" sz="1600" dirty="0"/>
                    </a:p>
                  </a:txBody>
                  <a:tcPr>
                    <a:lnT w="12700" cap="flat" cmpd="sng" algn="ctr">
                      <a:solidFill>
                        <a:scrgbClr r="0" g="0" b="0"/>
                      </a:solidFill>
                      <a:prstDash val="solid"/>
                      <a:round/>
                      <a:headEnd type="none" w="med" len="med"/>
                      <a:tailEnd type="none" w="med" len="med"/>
                    </a:lnT>
                  </a:tcPr>
                </a:tc>
                <a:tc>
                  <a:txBody>
                    <a:bodyPr/>
                    <a:lstStyle/>
                    <a:p>
                      <a:pPr algn="ctr"/>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xmlns="" val="10008"/>
                  </a:ext>
                </a:extLst>
              </a:tr>
              <a:tr h="348095">
                <a:tc>
                  <a:txBody>
                    <a:bodyPr/>
                    <a:lstStyle/>
                    <a:p>
                      <a:pPr algn="ctr"/>
                      <a:endParaRPr lang="en-US" sz="16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endParaRPr lang="en-US" sz="1600" dirty="0"/>
                    </a:p>
                  </a:txBody>
                  <a:tcPr>
                    <a:lnB w="12700" cap="flat" cmpd="sng" algn="ctr">
                      <a:solidFill>
                        <a:scrgbClr r="0" g="0" b="0"/>
                      </a:solidFill>
                      <a:prstDash val="solid"/>
                      <a:round/>
                      <a:headEnd type="none" w="med" len="med"/>
                      <a:tailEnd type="none" w="med" len="med"/>
                    </a:lnB>
                  </a:tcPr>
                </a:tc>
                <a:tc>
                  <a:txBody>
                    <a:bodyPr/>
                    <a:lstStyle/>
                    <a:p>
                      <a:pPr algn="ctr"/>
                      <a:endParaRPr lang="en-US" sz="1600" dirty="0"/>
                    </a:p>
                  </a:txBody>
                  <a:tcPr>
                    <a:lnB w="12700" cap="flat" cmpd="sng" algn="ctr">
                      <a:solidFill>
                        <a:scrgbClr r="0" g="0" b="0"/>
                      </a:solidFill>
                      <a:prstDash val="solid"/>
                      <a:round/>
                      <a:headEnd type="none" w="med" len="med"/>
                      <a:tailEnd type="none" w="med" len="med"/>
                    </a:lnB>
                  </a:tcPr>
                </a:tc>
                <a:tc>
                  <a:txBody>
                    <a:bodyPr/>
                    <a:lstStyle/>
                    <a:p>
                      <a:pPr algn="ctr"/>
                      <a:endParaRPr lang="en-US" sz="1600" dirty="0"/>
                    </a:p>
                  </a:txBody>
                  <a:tcPr>
                    <a:lnB w="12700" cap="flat" cmpd="sng" algn="ctr">
                      <a:solidFill>
                        <a:scrgbClr r="0" g="0" b="0"/>
                      </a:solidFill>
                      <a:prstDash val="solid"/>
                      <a:round/>
                      <a:headEnd type="none" w="med" len="med"/>
                      <a:tailEnd type="none" w="med" len="med"/>
                    </a:lnB>
                  </a:tcPr>
                </a:tc>
                <a:tc>
                  <a:txBody>
                    <a:bodyPr/>
                    <a:lstStyle/>
                    <a:p>
                      <a:pPr algn="ctr"/>
                      <a:endParaRPr lang="en-US" sz="160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4" name="TextBox 3"/>
          <p:cNvSpPr txBox="1"/>
          <p:nvPr/>
        </p:nvSpPr>
        <p:spPr>
          <a:xfrm>
            <a:off x="0" y="145018"/>
            <a:ext cx="6553200" cy="369332"/>
          </a:xfrm>
          <a:prstGeom prst="rect">
            <a:avLst/>
          </a:prstGeom>
          <a:noFill/>
        </p:spPr>
        <p:txBody>
          <a:bodyPr wrap="square" tIns="0" bIns="0" rtlCol="0" anchor="ctr">
            <a:spAutoFit/>
          </a:bodyPr>
          <a:lstStyle/>
          <a:p>
            <a:r>
              <a:rPr lang="en-US" sz="2400" dirty="0">
                <a:solidFill>
                  <a:srgbClr val="336699"/>
                </a:solidFill>
              </a:rPr>
              <a:t>Key expected quantities</a:t>
            </a:r>
          </a:p>
        </p:txBody>
      </p:sp>
    </p:spTree>
    <p:extLst>
      <p:ext uri="{BB962C8B-B14F-4D97-AF65-F5344CB8AC3E}">
        <p14:creationId xmlns:p14="http://schemas.microsoft.com/office/powerpoint/2010/main" val="27268662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67337296"/>
              </p:ext>
            </p:extLst>
          </p:nvPr>
        </p:nvGraphicFramePr>
        <p:xfrm>
          <a:off x="381000" y="895350"/>
          <a:ext cx="8382000" cy="384671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gridCol w="1676400">
                  <a:extLst>
                    <a:ext uri="{9D8B030D-6E8A-4147-A177-3AD203B41FA5}">
                      <a16:colId xmlns:a16="http://schemas.microsoft.com/office/drawing/2014/main" xmlns="" val="20002"/>
                    </a:ext>
                  </a:extLst>
                </a:gridCol>
                <a:gridCol w="1676400">
                  <a:extLst>
                    <a:ext uri="{9D8B030D-6E8A-4147-A177-3AD203B41FA5}">
                      <a16:colId xmlns:a16="http://schemas.microsoft.com/office/drawing/2014/main" xmlns="" val="20003"/>
                    </a:ext>
                  </a:extLst>
                </a:gridCol>
                <a:gridCol w="1676400">
                  <a:extLst>
                    <a:ext uri="{9D8B030D-6E8A-4147-A177-3AD203B41FA5}">
                      <a16:colId xmlns:a16="http://schemas.microsoft.com/office/drawing/2014/main" xmlns="" val="20004"/>
                    </a:ext>
                  </a:extLst>
                </a:gridCol>
              </a:tblGrid>
              <a:tr h="348095">
                <a:tc>
                  <a:txBody>
                    <a:bodyPr/>
                    <a:lstStyle/>
                    <a:p>
                      <a:pPr algn="ctr"/>
                      <a:r>
                        <a:rPr lang="en-US" dirty="0"/>
                        <a:t>Quantity</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ST, </a:t>
                      </a:r>
                      <a:r>
                        <a:rPr lang="en-US" i="1" dirty="0"/>
                        <a:t>B</a:t>
                      </a:r>
                      <a:r>
                        <a:rPr lang="en-US" baseline="-25000" dirty="0"/>
                        <a:t>0</a:t>
                      </a:r>
                      <a:r>
                        <a:rPr lang="en-US" dirty="0"/>
                        <a:t> = 3 T</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ST, </a:t>
                      </a:r>
                      <a:r>
                        <a:rPr lang="en-US" i="1" dirty="0"/>
                        <a:t>B</a:t>
                      </a:r>
                      <a:r>
                        <a:rPr lang="en-US" baseline="-25000" dirty="0"/>
                        <a:t>0</a:t>
                      </a:r>
                      <a:r>
                        <a:rPr lang="en-US" dirty="0"/>
                        <a:t> = 6 T</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AT,</a:t>
                      </a:r>
                      <a:r>
                        <a:rPr lang="en-US" baseline="0" dirty="0"/>
                        <a:t> </a:t>
                      </a:r>
                      <a:r>
                        <a:rPr lang="en-US" i="1" baseline="0" dirty="0"/>
                        <a:t>B</a:t>
                      </a:r>
                      <a:r>
                        <a:rPr lang="en-US" baseline="-25000" dirty="0"/>
                        <a:t>0</a:t>
                      </a:r>
                      <a:r>
                        <a:rPr lang="en-US" baseline="0" dirty="0"/>
                        <a:t> = 6 T</a:t>
                      </a:r>
                      <a:endParaRPr lang="en-US"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AT, </a:t>
                      </a:r>
                      <a:r>
                        <a:rPr lang="en-US" i="1" dirty="0"/>
                        <a:t>B</a:t>
                      </a:r>
                      <a:r>
                        <a:rPr lang="en-US" baseline="-25000" dirty="0"/>
                        <a:t>0</a:t>
                      </a:r>
                      <a:r>
                        <a:rPr lang="en-US" dirty="0"/>
                        <a:t> = 9 T</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0"/>
                  </a:ext>
                </a:extLst>
              </a:tr>
              <a:tr h="348095">
                <a:tc>
                  <a:txBody>
                    <a:bodyPr/>
                    <a:lstStyle/>
                    <a:p>
                      <a:pPr algn="ctr"/>
                      <a:r>
                        <a:rPr lang="en-US" sz="1600" i="1" dirty="0" err="1"/>
                        <a:t>R</a:t>
                      </a:r>
                      <a:r>
                        <a:rPr lang="en-US" sz="1600" baseline="-25000" dirty="0" err="1"/>
                        <a:t>maj</a:t>
                      </a:r>
                      <a:endParaRPr lang="en-US" sz="1600" baseline="-250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en-US" sz="1600" dirty="0"/>
                        <a:t>1.7 m</a:t>
                      </a:r>
                    </a:p>
                  </a:txBody>
                  <a:tcPr>
                    <a:lnT w="12700" cap="flat" cmpd="sng" algn="ctr">
                      <a:solidFill>
                        <a:scrgbClr r="0" g="0" b="0"/>
                      </a:solidFill>
                      <a:prstDash val="solid"/>
                      <a:round/>
                      <a:headEnd type="none" w="med" len="med"/>
                      <a:tailEnd type="none" w="med" len="med"/>
                    </a:lnT>
                  </a:tcPr>
                </a:tc>
                <a:tc>
                  <a:txBody>
                    <a:bodyPr/>
                    <a:lstStyle/>
                    <a:p>
                      <a:pPr algn="ctr"/>
                      <a:r>
                        <a:rPr lang="en-US" sz="1600" dirty="0"/>
                        <a:t>1.7 m</a:t>
                      </a:r>
                    </a:p>
                  </a:txBody>
                  <a:tcPr>
                    <a:lnT w="12700" cap="flat" cmpd="sng" algn="ctr">
                      <a:solidFill>
                        <a:scrgbClr r="0" g="0" b="0"/>
                      </a:solidFill>
                      <a:prstDash val="solid"/>
                      <a:round/>
                      <a:headEnd type="none" w="med" len="med"/>
                      <a:tailEnd type="none" w="med" len="med"/>
                    </a:lnT>
                  </a:tcPr>
                </a:tc>
                <a:tc>
                  <a:txBody>
                    <a:bodyPr/>
                    <a:lstStyle/>
                    <a:p>
                      <a:pPr algn="ctr"/>
                      <a:r>
                        <a:rPr lang="en-US" sz="1600" dirty="0"/>
                        <a:t>2.4 m</a:t>
                      </a:r>
                    </a:p>
                  </a:txBody>
                  <a:tcPr>
                    <a:lnT w="12700" cap="flat" cmpd="sng" algn="ctr">
                      <a:solidFill>
                        <a:scrgbClr r="0" g="0" b="0"/>
                      </a:solidFill>
                      <a:prstDash val="solid"/>
                      <a:round/>
                      <a:headEnd type="none" w="med" len="med"/>
                      <a:tailEnd type="none" w="med" len="med"/>
                    </a:lnT>
                  </a:tcPr>
                </a:tc>
                <a:tc>
                  <a:txBody>
                    <a:bodyPr/>
                    <a:lstStyle/>
                    <a:p>
                      <a:pPr algn="ctr"/>
                      <a:r>
                        <a:rPr lang="en-US" sz="1600" dirty="0"/>
                        <a:t>2.4 m</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xmlns="" val="10001"/>
                  </a:ext>
                </a:extLst>
              </a:tr>
              <a:tr h="3480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i="1" dirty="0" err="1"/>
                        <a:t>ψ</a:t>
                      </a:r>
                      <a:r>
                        <a:rPr lang="en-US" sz="1600" baseline="-25000" dirty="0" err="1"/>
                        <a:t>inj</a:t>
                      </a:r>
                      <a:endParaRPr lang="en-US" sz="1600" baseline="-250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en-US" sz="1600" dirty="0"/>
                        <a:t>1.0 </a:t>
                      </a:r>
                      <a:r>
                        <a:rPr lang="en-US" sz="1600" dirty="0" err="1"/>
                        <a:t>Wb</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1.0</a:t>
                      </a:r>
                      <a:r>
                        <a:rPr lang="en-US" sz="1600" baseline="0" dirty="0"/>
                        <a:t> </a:t>
                      </a:r>
                      <a:r>
                        <a:rPr lang="en-US" sz="1600" baseline="0" dirty="0" err="1"/>
                        <a:t>Wb</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1.0 </a:t>
                      </a:r>
                      <a:r>
                        <a:rPr lang="en-US" sz="1600" dirty="0" err="1"/>
                        <a:t>Wb</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1.0 </a:t>
                      </a:r>
                      <a:r>
                        <a:rPr lang="en-US" sz="1600" dirty="0" err="1"/>
                        <a:t>Wb</a:t>
                      </a:r>
                      <a:endParaRPr lang="en-US" sz="160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2"/>
                  </a:ext>
                </a:extLst>
              </a:tr>
              <a:tr h="3480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i="1" dirty="0" err="1" smtClean="0"/>
                        <a:t>I</a:t>
                      </a:r>
                      <a:r>
                        <a:rPr lang="en-US" sz="1600" baseline="-25000" dirty="0" err="1" smtClean="0"/>
                        <a:t>inj</a:t>
                      </a:r>
                      <a:endParaRPr lang="en-US" sz="1600" baseline="-250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smtClean="0"/>
                        <a:t>310 kA</a:t>
                      </a:r>
                      <a:endParaRPr lang="en-US" sz="16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smtClean="0"/>
                        <a:t>160 kA </a:t>
                      </a:r>
                      <a:endParaRPr lang="en-US" sz="16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smtClean="0"/>
                        <a:t>110 kA</a:t>
                      </a:r>
                      <a:endParaRPr lang="en-US" sz="16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smtClean="0"/>
                        <a:t>73 kA</a:t>
                      </a:r>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r h="3480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PF coil current</a:t>
                      </a:r>
                    </a:p>
                  </a:txBody>
                  <a:tcPr>
                    <a:lnL w="12700" cap="flat" cmpd="sng" algn="ctr">
                      <a:solidFill>
                        <a:scrgbClr r="0" g="0" b="0"/>
                      </a:solid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US" sz="1600" dirty="0"/>
                        <a:t>780 kA turns</a:t>
                      </a:r>
                    </a:p>
                  </a:txBody>
                  <a:tcPr>
                    <a:lnT w="12700" cap="flat" cmpd="sng" algn="ctr">
                      <a:noFill/>
                      <a:prstDash val="solid"/>
                      <a:round/>
                      <a:headEnd type="none" w="med" len="med"/>
                      <a:tailEnd type="none" w="med" len="med"/>
                    </a:lnT>
                  </a:tcPr>
                </a:tc>
                <a:tc>
                  <a:txBody>
                    <a:bodyPr/>
                    <a:lstStyle/>
                    <a:p>
                      <a:pPr algn="ctr"/>
                      <a:r>
                        <a:rPr lang="en-US" sz="1600" dirty="0"/>
                        <a:t>780</a:t>
                      </a:r>
                      <a:r>
                        <a:rPr lang="en-US" sz="1600" baseline="0" dirty="0"/>
                        <a:t> kA turns</a:t>
                      </a:r>
                      <a:endParaRPr lang="en-US" sz="1600" dirty="0"/>
                    </a:p>
                  </a:txBody>
                  <a:tcPr>
                    <a:lnT w="12700" cap="flat" cmpd="sng" algn="ctr">
                      <a:noFill/>
                      <a:prstDash val="solid"/>
                      <a:round/>
                      <a:headEnd type="none" w="med" len="med"/>
                      <a:tailEnd type="none" w="med" len="med"/>
                    </a:lnT>
                  </a:tcPr>
                </a:tc>
                <a:tc>
                  <a:txBody>
                    <a:bodyPr/>
                    <a:lstStyle/>
                    <a:p>
                      <a:pPr algn="ctr"/>
                      <a:r>
                        <a:rPr lang="en-US" sz="1600" dirty="0"/>
                        <a:t>610 kA turns</a:t>
                      </a:r>
                    </a:p>
                  </a:txBody>
                  <a:tcPr>
                    <a:lnT w="12700" cap="flat" cmpd="sng" algn="ctr">
                      <a:noFill/>
                      <a:prstDash val="solid"/>
                      <a:round/>
                      <a:headEnd type="none" w="med" len="med"/>
                      <a:tailEnd type="none" w="med" len="med"/>
                    </a:lnT>
                  </a:tcPr>
                </a:tc>
                <a:tc>
                  <a:txBody>
                    <a:bodyPr/>
                    <a:lstStyle/>
                    <a:p>
                      <a:pPr algn="ctr"/>
                      <a:r>
                        <a:rPr lang="en-US" sz="1600" dirty="0"/>
                        <a:t>610 kA turns</a:t>
                      </a:r>
                    </a:p>
                  </a:txBody>
                  <a:tcPr>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xmlns="" val="10003"/>
                  </a:ext>
                </a:extLst>
              </a:tr>
              <a:tr h="348095">
                <a:tc>
                  <a:txBody>
                    <a:bodyPr/>
                    <a:lstStyle/>
                    <a:p>
                      <a:pPr algn="ctr"/>
                      <a:r>
                        <a:rPr lang="en-US" sz="1600" i="1" baseline="0" dirty="0" err="1"/>
                        <a:t>V</a:t>
                      </a:r>
                      <a:r>
                        <a:rPr lang="en-US" sz="1600" baseline="-25000" dirty="0" err="1"/>
                        <a:t>min</a:t>
                      </a:r>
                      <a:endParaRPr lang="en-US" sz="1600" baseline="-25000" dirty="0"/>
                    </a:p>
                  </a:txBody>
                  <a:tcPr>
                    <a:lnL w="12700" cap="flat" cmpd="sng" algn="ctr">
                      <a:solidFill>
                        <a:scrgbClr r="0" g="0" b="0"/>
                      </a:solidFill>
                      <a:prstDash val="solid"/>
                      <a:round/>
                      <a:headEnd type="none" w="med" len="med"/>
                      <a:tailEnd type="none" w="med" len="med"/>
                    </a:lnL>
                  </a:tcPr>
                </a:tc>
                <a:tc>
                  <a:txBody>
                    <a:bodyPr/>
                    <a:lstStyle/>
                    <a:p>
                      <a:pPr algn="ctr"/>
                      <a:r>
                        <a:rPr lang="en-US" sz="1600" dirty="0"/>
                        <a:t>310 V</a:t>
                      </a:r>
                    </a:p>
                  </a:txBody>
                  <a:tcPr/>
                </a:tc>
                <a:tc>
                  <a:txBody>
                    <a:bodyPr/>
                    <a:lstStyle/>
                    <a:p>
                      <a:pPr algn="ctr"/>
                      <a:r>
                        <a:rPr lang="en-US" sz="1600" dirty="0"/>
                        <a:t>310</a:t>
                      </a:r>
                      <a:r>
                        <a:rPr lang="en-US" sz="1600" baseline="0" dirty="0"/>
                        <a:t> V</a:t>
                      </a:r>
                      <a:endParaRPr lang="en-US" sz="1600" dirty="0"/>
                    </a:p>
                  </a:txBody>
                  <a:tcPr/>
                </a:tc>
                <a:tc>
                  <a:txBody>
                    <a:bodyPr/>
                    <a:lstStyle/>
                    <a:p>
                      <a:pPr algn="ctr"/>
                      <a:r>
                        <a:rPr lang="en-US" sz="1600" dirty="0"/>
                        <a:t>310</a:t>
                      </a:r>
                      <a:r>
                        <a:rPr lang="en-US" sz="1600" baseline="0" dirty="0"/>
                        <a:t> V</a:t>
                      </a:r>
                      <a:endParaRPr lang="en-US" sz="1600" dirty="0"/>
                    </a:p>
                  </a:txBody>
                  <a:tcPr/>
                </a:tc>
                <a:tc>
                  <a:txBody>
                    <a:bodyPr/>
                    <a:lstStyle/>
                    <a:p>
                      <a:pPr algn="ctr"/>
                      <a:r>
                        <a:rPr lang="en-US" sz="1600" dirty="0"/>
                        <a:t>310 V</a:t>
                      </a:r>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xmlns="" val="10004"/>
                  </a:ext>
                </a:extLst>
              </a:tr>
              <a:tr h="348095">
                <a:tc>
                  <a:txBody>
                    <a:bodyPr/>
                    <a:lstStyle/>
                    <a:p>
                      <a:pPr algn="ctr"/>
                      <a:r>
                        <a:rPr lang="en-US" sz="1600" i="1" dirty="0"/>
                        <a:t>p</a:t>
                      </a:r>
                      <a:r>
                        <a:rPr lang="en-US" sz="1600" baseline="0" dirty="0"/>
                        <a:t>(</a:t>
                      </a:r>
                      <a:r>
                        <a:rPr lang="en-US" sz="1600" i="1" baseline="0" dirty="0" err="1"/>
                        <a:t>V</a:t>
                      </a:r>
                      <a:r>
                        <a:rPr lang="en-US" sz="1600" baseline="-25000" dirty="0" err="1"/>
                        <a:t>min</a:t>
                      </a:r>
                      <a:r>
                        <a:rPr lang="en-US" sz="1600" baseline="0" dirty="0"/>
                        <a:t>)</a:t>
                      </a:r>
                      <a:endParaRPr lang="en-US" sz="16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en-US" sz="1600" dirty="0"/>
                        <a:t>4.0 × 10</a:t>
                      </a:r>
                      <a:r>
                        <a:rPr lang="en-US" sz="1600" baseline="30000" dirty="0"/>
                        <a:t>-3</a:t>
                      </a:r>
                      <a:r>
                        <a:rPr lang="en-US" sz="1600" baseline="0" dirty="0"/>
                        <a:t> </a:t>
                      </a:r>
                      <a:r>
                        <a:rPr lang="en-US" sz="1600" baseline="0" dirty="0" err="1"/>
                        <a:t>torr</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2.0</a:t>
                      </a:r>
                      <a:r>
                        <a:rPr lang="en-US" sz="1600" baseline="0" dirty="0"/>
                        <a:t> × 10</a:t>
                      </a:r>
                      <a:r>
                        <a:rPr lang="en-US" sz="1600" baseline="30000" dirty="0"/>
                        <a:t>-3</a:t>
                      </a:r>
                      <a:r>
                        <a:rPr lang="en-US" sz="1600" baseline="0" dirty="0"/>
                        <a:t> </a:t>
                      </a:r>
                      <a:r>
                        <a:rPr lang="en-US" sz="1600" baseline="0" dirty="0" err="1"/>
                        <a:t>torr</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1.5 × 10</a:t>
                      </a:r>
                      <a:r>
                        <a:rPr lang="en-US" sz="1600" baseline="30000" dirty="0"/>
                        <a:t>-3</a:t>
                      </a:r>
                      <a:r>
                        <a:rPr lang="en-US" sz="1600" baseline="0" dirty="0"/>
                        <a:t> </a:t>
                      </a:r>
                      <a:r>
                        <a:rPr lang="en-US" sz="1600" baseline="0" dirty="0" err="1"/>
                        <a:t>torr</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1.0 × 10</a:t>
                      </a:r>
                      <a:r>
                        <a:rPr lang="en-US" sz="1600" baseline="30000" dirty="0"/>
                        <a:t>-3</a:t>
                      </a:r>
                      <a:r>
                        <a:rPr lang="en-US" sz="1600" baseline="0" dirty="0"/>
                        <a:t> </a:t>
                      </a:r>
                      <a:r>
                        <a:rPr lang="en-US" sz="1600" baseline="0" dirty="0" err="1"/>
                        <a:t>torr</a:t>
                      </a:r>
                      <a:endParaRPr lang="en-US" sz="160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5"/>
                  </a:ext>
                </a:extLst>
              </a:tr>
              <a:tr h="348095">
                <a:tc>
                  <a:txBody>
                    <a:bodyPr/>
                    <a:lstStyle/>
                    <a:p>
                      <a:pPr algn="ctr"/>
                      <a:endParaRPr lang="en-US" sz="1600" baseline="-250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endParaRPr lang="en-US" sz="1600" dirty="0"/>
                    </a:p>
                  </a:txBody>
                  <a:tcPr>
                    <a:lnT w="12700" cap="flat" cmpd="sng" algn="ctr">
                      <a:solidFill>
                        <a:scrgbClr r="0" g="0" b="0"/>
                      </a:solidFill>
                      <a:prstDash val="solid"/>
                      <a:round/>
                      <a:headEnd type="none" w="med" len="med"/>
                      <a:tailEnd type="none" w="med" len="med"/>
                    </a:lnT>
                  </a:tcPr>
                </a:tc>
                <a:tc>
                  <a:txBody>
                    <a:bodyPr/>
                    <a:lstStyle/>
                    <a:p>
                      <a:pPr algn="ctr"/>
                      <a:endParaRPr lang="en-US" sz="1600" dirty="0"/>
                    </a:p>
                  </a:txBody>
                  <a:tcPr>
                    <a:lnT w="12700" cap="flat" cmpd="sng" algn="ctr">
                      <a:solidFill>
                        <a:scrgbClr r="0" g="0" b="0"/>
                      </a:solidFill>
                      <a:prstDash val="solid"/>
                      <a:round/>
                      <a:headEnd type="none" w="med" len="med"/>
                      <a:tailEnd type="none" w="med" len="med"/>
                    </a:lnT>
                  </a:tcPr>
                </a:tc>
                <a:tc>
                  <a:txBody>
                    <a:bodyPr/>
                    <a:lstStyle/>
                    <a:p>
                      <a:pPr algn="ctr"/>
                      <a:endParaRPr lang="en-US" sz="1600" dirty="0"/>
                    </a:p>
                  </a:txBody>
                  <a:tcPr>
                    <a:lnT w="12700" cap="flat" cmpd="sng" algn="ctr">
                      <a:solidFill>
                        <a:scrgbClr r="0" g="0" b="0"/>
                      </a:solidFill>
                      <a:prstDash val="solid"/>
                      <a:round/>
                      <a:headEnd type="none" w="med" len="med"/>
                      <a:tailEnd type="none" w="med" len="med"/>
                    </a:lnT>
                  </a:tcPr>
                </a:tc>
                <a:tc>
                  <a:txBody>
                    <a:bodyPr/>
                    <a:lstStyle/>
                    <a:p>
                      <a:pPr algn="ctr"/>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xmlns="" val="10006"/>
                  </a:ext>
                </a:extLst>
              </a:tr>
              <a:tr h="348095">
                <a:tc>
                  <a:txBody>
                    <a:bodyPr/>
                    <a:lstStyle/>
                    <a:p>
                      <a:pPr algn="ctr"/>
                      <a:endParaRPr lang="en-US" sz="1600" baseline="-250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endParaRPr lang="en-US" sz="1600" dirty="0"/>
                    </a:p>
                  </a:txBody>
                  <a:tcPr>
                    <a:lnB w="12700" cap="flat" cmpd="sng" algn="ctr">
                      <a:solidFill>
                        <a:scrgbClr r="0" g="0" b="0"/>
                      </a:solidFill>
                      <a:prstDash val="solid"/>
                      <a:round/>
                      <a:headEnd type="none" w="med" len="med"/>
                      <a:tailEnd type="none" w="med" len="med"/>
                    </a:lnB>
                  </a:tcPr>
                </a:tc>
                <a:tc>
                  <a:txBody>
                    <a:bodyPr/>
                    <a:lstStyle/>
                    <a:p>
                      <a:pPr algn="ctr"/>
                      <a:endParaRPr lang="en-US" sz="1600" dirty="0"/>
                    </a:p>
                  </a:txBody>
                  <a:tcPr>
                    <a:lnB w="12700" cap="flat" cmpd="sng" algn="ctr">
                      <a:solidFill>
                        <a:scrgbClr r="0" g="0" b="0"/>
                      </a:solidFill>
                      <a:prstDash val="solid"/>
                      <a:round/>
                      <a:headEnd type="none" w="med" len="med"/>
                      <a:tailEnd type="none" w="med" len="med"/>
                    </a:lnB>
                  </a:tcPr>
                </a:tc>
                <a:tc>
                  <a:txBody>
                    <a:bodyPr/>
                    <a:lstStyle/>
                    <a:p>
                      <a:pPr algn="ctr"/>
                      <a:endParaRPr lang="en-US" sz="1600" dirty="0"/>
                    </a:p>
                  </a:txBody>
                  <a:tcPr>
                    <a:lnB w="12700" cap="flat" cmpd="sng" algn="ctr">
                      <a:solidFill>
                        <a:scrgbClr r="0" g="0" b="0"/>
                      </a:solidFill>
                      <a:prstDash val="solid"/>
                      <a:round/>
                      <a:headEnd type="none" w="med" len="med"/>
                      <a:tailEnd type="none" w="med" len="med"/>
                    </a:lnB>
                  </a:tcPr>
                </a:tc>
                <a:tc>
                  <a:txBody>
                    <a:bodyPr/>
                    <a:lstStyle/>
                    <a:p>
                      <a:pPr algn="ctr"/>
                      <a:endParaRPr lang="en-US" sz="160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7"/>
                  </a:ext>
                </a:extLst>
              </a:tr>
              <a:tr h="348095">
                <a:tc>
                  <a:txBody>
                    <a:bodyPr/>
                    <a:lstStyle/>
                    <a:p>
                      <a:pPr algn="ctr"/>
                      <a:endParaRPr lang="en-US" sz="1600" i="1"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endParaRPr lang="en-US" sz="1600" dirty="0"/>
                    </a:p>
                  </a:txBody>
                  <a:tcPr>
                    <a:lnT w="12700" cap="flat" cmpd="sng" algn="ctr">
                      <a:solidFill>
                        <a:scrgbClr r="0" g="0" b="0"/>
                      </a:solidFill>
                      <a:prstDash val="solid"/>
                      <a:round/>
                      <a:headEnd type="none" w="med" len="med"/>
                      <a:tailEnd type="none" w="med" len="med"/>
                    </a:lnT>
                  </a:tcPr>
                </a:tc>
                <a:tc>
                  <a:txBody>
                    <a:bodyPr/>
                    <a:lstStyle/>
                    <a:p>
                      <a:pPr algn="ctr"/>
                      <a:endParaRPr lang="en-US" sz="1600" dirty="0"/>
                    </a:p>
                  </a:txBody>
                  <a:tcPr>
                    <a:lnT w="12700" cap="flat" cmpd="sng" algn="ctr">
                      <a:solidFill>
                        <a:scrgbClr r="0" g="0" b="0"/>
                      </a:solidFill>
                      <a:prstDash val="solid"/>
                      <a:round/>
                      <a:headEnd type="none" w="med" len="med"/>
                      <a:tailEnd type="none" w="med" len="med"/>
                    </a:lnT>
                  </a:tcPr>
                </a:tc>
                <a:tc>
                  <a:txBody>
                    <a:bodyPr/>
                    <a:lstStyle/>
                    <a:p>
                      <a:pPr algn="ctr"/>
                      <a:endParaRPr lang="en-US" sz="1600" dirty="0"/>
                    </a:p>
                  </a:txBody>
                  <a:tcPr>
                    <a:lnT w="12700" cap="flat" cmpd="sng" algn="ctr">
                      <a:solidFill>
                        <a:scrgbClr r="0" g="0" b="0"/>
                      </a:solidFill>
                      <a:prstDash val="solid"/>
                      <a:round/>
                      <a:headEnd type="none" w="med" len="med"/>
                      <a:tailEnd type="none" w="med" len="med"/>
                    </a:lnT>
                  </a:tcPr>
                </a:tc>
                <a:tc>
                  <a:txBody>
                    <a:bodyPr/>
                    <a:lstStyle/>
                    <a:p>
                      <a:pPr algn="ctr"/>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xmlns="" val="10008"/>
                  </a:ext>
                </a:extLst>
              </a:tr>
              <a:tr h="348095">
                <a:tc>
                  <a:txBody>
                    <a:bodyPr/>
                    <a:lstStyle/>
                    <a:p>
                      <a:pPr algn="ctr"/>
                      <a:endParaRPr lang="en-US" sz="16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endParaRPr lang="en-US" sz="1600" dirty="0"/>
                    </a:p>
                  </a:txBody>
                  <a:tcPr>
                    <a:lnB w="12700" cap="flat" cmpd="sng" algn="ctr">
                      <a:solidFill>
                        <a:scrgbClr r="0" g="0" b="0"/>
                      </a:solidFill>
                      <a:prstDash val="solid"/>
                      <a:round/>
                      <a:headEnd type="none" w="med" len="med"/>
                      <a:tailEnd type="none" w="med" len="med"/>
                    </a:lnB>
                  </a:tcPr>
                </a:tc>
                <a:tc>
                  <a:txBody>
                    <a:bodyPr/>
                    <a:lstStyle/>
                    <a:p>
                      <a:pPr algn="ctr"/>
                      <a:endParaRPr lang="en-US" sz="1600" dirty="0"/>
                    </a:p>
                  </a:txBody>
                  <a:tcPr>
                    <a:lnB w="12700" cap="flat" cmpd="sng" algn="ctr">
                      <a:solidFill>
                        <a:scrgbClr r="0" g="0" b="0"/>
                      </a:solidFill>
                      <a:prstDash val="solid"/>
                      <a:round/>
                      <a:headEnd type="none" w="med" len="med"/>
                      <a:tailEnd type="none" w="med" len="med"/>
                    </a:lnB>
                  </a:tcPr>
                </a:tc>
                <a:tc>
                  <a:txBody>
                    <a:bodyPr/>
                    <a:lstStyle/>
                    <a:p>
                      <a:pPr algn="ctr"/>
                      <a:endParaRPr lang="en-US" sz="1600" dirty="0"/>
                    </a:p>
                  </a:txBody>
                  <a:tcPr>
                    <a:lnB w="12700" cap="flat" cmpd="sng" algn="ctr">
                      <a:solidFill>
                        <a:scrgbClr r="0" g="0" b="0"/>
                      </a:solidFill>
                      <a:prstDash val="solid"/>
                      <a:round/>
                      <a:headEnd type="none" w="med" len="med"/>
                      <a:tailEnd type="none" w="med" len="med"/>
                    </a:lnB>
                  </a:tcPr>
                </a:tc>
                <a:tc>
                  <a:txBody>
                    <a:bodyPr/>
                    <a:lstStyle/>
                    <a:p>
                      <a:pPr algn="ctr"/>
                      <a:endParaRPr lang="en-US" sz="160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4" name="TextBox 3"/>
          <p:cNvSpPr txBox="1"/>
          <p:nvPr/>
        </p:nvSpPr>
        <p:spPr>
          <a:xfrm>
            <a:off x="0" y="145018"/>
            <a:ext cx="6553200" cy="369332"/>
          </a:xfrm>
          <a:prstGeom prst="rect">
            <a:avLst/>
          </a:prstGeom>
          <a:noFill/>
        </p:spPr>
        <p:txBody>
          <a:bodyPr wrap="square" tIns="0" bIns="0" rtlCol="0" anchor="ctr">
            <a:spAutoFit/>
          </a:bodyPr>
          <a:lstStyle/>
          <a:p>
            <a:r>
              <a:rPr lang="en-US" sz="2400" dirty="0">
                <a:solidFill>
                  <a:srgbClr val="336699"/>
                </a:solidFill>
              </a:rPr>
              <a:t>Key expected quantities</a:t>
            </a:r>
          </a:p>
        </p:txBody>
      </p:sp>
    </p:spTree>
    <p:extLst>
      <p:ext uri="{BB962C8B-B14F-4D97-AF65-F5344CB8AC3E}">
        <p14:creationId xmlns:p14="http://schemas.microsoft.com/office/powerpoint/2010/main" val="272686622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770142570"/>
              </p:ext>
            </p:extLst>
          </p:nvPr>
        </p:nvGraphicFramePr>
        <p:xfrm>
          <a:off x="381000" y="895350"/>
          <a:ext cx="8382000" cy="384671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gridCol w="1676400">
                  <a:extLst>
                    <a:ext uri="{9D8B030D-6E8A-4147-A177-3AD203B41FA5}">
                      <a16:colId xmlns:a16="http://schemas.microsoft.com/office/drawing/2014/main" xmlns="" val="20002"/>
                    </a:ext>
                  </a:extLst>
                </a:gridCol>
                <a:gridCol w="1676400">
                  <a:extLst>
                    <a:ext uri="{9D8B030D-6E8A-4147-A177-3AD203B41FA5}">
                      <a16:colId xmlns:a16="http://schemas.microsoft.com/office/drawing/2014/main" xmlns="" val="20003"/>
                    </a:ext>
                  </a:extLst>
                </a:gridCol>
                <a:gridCol w="1676400">
                  <a:extLst>
                    <a:ext uri="{9D8B030D-6E8A-4147-A177-3AD203B41FA5}">
                      <a16:colId xmlns:a16="http://schemas.microsoft.com/office/drawing/2014/main" xmlns="" val="20004"/>
                    </a:ext>
                  </a:extLst>
                </a:gridCol>
              </a:tblGrid>
              <a:tr h="348095">
                <a:tc>
                  <a:txBody>
                    <a:bodyPr/>
                    <a:lstStyle/>
                    <a:p>
                      <a:pPr algn="ctr"/>
                      <a:r>
                        <a:rPr lang="en-US" dirty="0"/>
                        <a:t>Quantity</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ST, </a:t>
                      </a:r>
                      <a:r>
                        <a:rPr lang="en-US" i="1" dirty="0"/>
                        <a:t>B</a:t>
                      </a:r>
                      <a:r>
                        <a:rPr lang="en-US" baseline="-25000" dirty="0"/>
                        <a:t>0</a:t>
                      </a:r>
                      <a:r>
                        <a:rPr lang="en-US" dirty="0"/>
                        <a:t> = 3 T</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ST, </a:t>
                      </a:r>
                      <a:r>
                        <a:rPr lang="en-US" i="1" dirty="0"/>
                        <a:t>B</a:t>
                      </a:r>
                      <a:r>
                        <a:rPr lang="en-US" baseline="-25000" dirty="0"/>
                        <a:t>0</a:t>
                      </a:r>
                      <a:r>
                        <a:rPr lang="en-US" dirty="0"/>
                        <a:t> = 6 T</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AT,</a:t>
                      </a:r>
                      <a:r>
                        <a:rPr lang="en-US" baseline="0" dirty="0"/>
                        <a:t> </a:t>
                      </a:r>
                      <a:r>
                        <a:rPr lang="en-US" i="1" baseline="0" dirty="0"/>
                        <a:t>B</a:t>
                      </a:r>
                      <a:r>
                        <a:rPr lang="en-US" baseline="-25000" dirty="0"/>
                        <a:t>0</a:t>
                      </a:r>
                      <a:r>
                        <a:rPr lang="en-US" baseline="0" dirty="0"/>
                        <a:t> = 6 T</a:t>
                      </a:r>
                      <a:endParaRPr lang="en-US"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AT, </a:t>
                      </a:r>
                      <a:r>
                        <a:rPr lang="en-US" i="1" dirty="0"/>
                        <a:t>B</a:t>
                      </a:r>
                      <a:r>
                        <a:rPr lang="en-US" baseline="-25000" dirty="0"/>
                        <a:t>0</a:t>
                      </a:r>
                      <a:r>
                        <a:rPr lang="en-US" dirty="0"/>
                        <a:t> = 9 T</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0"/>
                  </a:ext>
                </a:extLst>
              </a:tr>
              <a:tr h="348095">
                <a:tc>
                  <a:txBody>
                    <a:bodyPr/>
                    <a:lstStyle/>
                    <a:p>
                      <a:pPr algn="ctr"/>
                      <a:r>
                        <a:rPr lang="en-US" sz="1600" i="1" dirty="0" err="1"/>
                        <a:t>R</a:t>
                      </a:r>
                      <a:r>
                        <a:rPr lang="en-US" sz="1600" baseline="-25000" dirty="0" err="1"/>
                        <a:t>maj</a:t>
                      </a:r>
                      <a:endParaRPr lang="en-US" sz="1600" baseline="-250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en-US" sz="1600" dirty="0"/>
                        <a:t>1.7 m</a:t>
                      </a:r>
                    </a:p>
                  </a:txBody>
                  <a:tcPr>
                    <a:lnT w="12700" cap="flat" cmpd="sng" algn="ctr">
                      <a:solidFill>
                        <a:scrgbClr r="0" g="0" b="0"/>
                      </a:solidFill>
                      <a:prstDash val="solid"/>
                      <a:round/>
                      <a:headEnd type="none" w="med" len="med"/>
                      <a:tailEnd type="none" w="med" len="med"/>
                    </a:lnT>
                  </a:tcPr>
                </a:tc>
                <a:tc>
                  <a:txBody>
                    <a:bodyPr/>
                    <a:lstStyle/>
                    <a:p>
                      <a:pPr algn="ctr"/>
                      <a:r>
                        <a:rPr lang="en-US" sz="1600" dirty="0"/>
                        <a:t>1.7 m</a:t>
                      </a:r>
                    </a:p>
                  </a:txBody>
                  <a:tcPr>
                    <a:lnT w="12700" cap="flat" cmpd="sng" algn="ctr">
                      <a:solidFill>
                        <a:scrgbClr r="0" g="0" b="0"/>
                      </a:solidFill>
                      <a:prstDash val="solid"/>
                      <a:round/>
                      <a:headEnd type="none" w="med" len="med"/>
                      <a:tailEnd type="none" w="med" len="med"/>
                    </a:lnT>
                  </a:tcPr>
                </a:tc>
                <a:tc>
                  <a:txBody>
                    <a:bodyPr/>
                    <a:lstStyle/>
                    <a:p>
                      <a:pPr algn="ctr"/>
                      <a:r>
                        <a:rPr lang="en-US" sz="1600" dirty="0"/>
                        <a:t>2.4 m</a:t>
                      </a:r>
                    </a:p>
                  </a:txBody>
                  <a:tcPr>
                    <a:lnT w="12700" cap="flat" cmpd="sng" algn="ctr">
                      <a:solidFill>
                        <a:scrgbClr r="0" g="0" b="0"/>
                      </a:solidFill>
                      <a:prstDash val="solid"/>
                      <a:round/>
                      <a:headEnd type="none" w="med" len="med"/>
                      <a:tailEnd type="none" w="med" len="med"/>
                    </a:lnT>
                  </a:tcPr>
                </a:tc>
                <a:tc>
                  <a:txBody>
                    <a:bodyPr/>
                    <a:lstStyle/>
                    <a:p>
                      <a:pPr algn="ctr"/>
                      <a:r>
                        <a:rPr lang="en-US" sz="1600" dirty="0"/>
                        <a:t>2.4 m</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xmlns="" val="10001"/>
                  </a:ext>
                </a:extLst>
              </a:tr>
              <a:tr h="3480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i="1" dirty="0" err="1"/>
                        <a:t>ψ</a:t>
                      </a:r>
                      <a:r>
                        <a:rPr lang="en-US" sz="1600" baseline="-25000" dirty="0" err="1"/>
                        <a:t>inj</a:t>
                      </a:r>
                      <a:endParaRPr lang="en-US" sz="1600" baseline="-250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en-US" sz="1600" dirty="0"/>
                        <a:t>1.0 </a:t>
                      </a:r>
                      <a:r>
                        <a:rPr lang="en-US" sz="1600" dirty="0" err="1"/>
                        <a:t>Wb</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1.0</a:t>
                      </a:r>
                      <a:r>
                        <a:rPr lang="en-US" sz="1600" baseline="0" dirty="0"/>
                        <a:t> </a:t>
                      </a:r>
                      <a:r>
                        <a:rPr lang="en-US" sz="1600" baseline="0" dirty="0" err="1"/>
                        <a:t>Wb</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1.0 </a:t>
                      </a:r>
                      <a:r>
                        <a:rPr lang="en-US" sz="1600" dirty="0" err="1"/>
                        <a:t>Wb</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1.0 </a:t>
                      </a:r>
                      <a:r>
                        <a:rPr lang="en-US" sz="1600" dirty="0" err="1"/>
                        <a:t>Wb</a:t>
                      </a:r>
                      <a:endParaRPr lang="en-US" sz="160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2"/>
                  </a:ext>
                </a:extLst>
              </a:tr>
              <a:tr h="3480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i="1" dirty="0" err="1" smtClean="0"/>
                        <a:t>I</a:t>
                      </a:r>
                      <a:r>
                        <a:rPr lang="en-US" sz="1600" baseline="-25000" dirty="0" err="1" smtClean="0"/>
                        <a:t>inj</a:t>
                      </a:r>
                      <a:endParaRPr lang="en-US" sz="1600" baseline="-250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smtClean="0"/>
                        <a:t>310 kA</a:t>
                      </a:r>
                      <a:endParaRPr lang="en-US" sz="16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smtClean="0"/>
                        <a:t>160 kA </a:t>
                      </a:r>
                      <a:endParaRPr lang="en-US" sz="16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smtClean="0"/>
                        <a:t>110 kA</a:t>
                      </a:r>
                      <a:endParaRPr lang="en-US" sz="16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smtClean="0"/>
                        <a:t>73 kA</a:t>
                      </a:r>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r h="3480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PF coil current</a:t>
                      </a:r>
                    </a:p>
                  </a:txBody>
                  <a:tcPr>
                    <a:lnL w="12700" cap="flat" cmpd="sng" algn="ctr">
                      <a:solidFill>
                        <a:scrgbClr r="0" g="0" b="0"/>
                      </a:solid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US" sz="1600" dirty="0"/>
                        <a:t>780 kA turns</a:t>
                      </a:r>
                    </a:p>
                  </a:txBody>
                  <a:tcPr>
                    <a:lnT w="12700" cap="flat" cmpd="sng" algn="ctr">
                      <a:noFill/>
                      <a:prstDash val="solid"/>
                      <a:round/>
                      <a:headEnd type="none" w="med" len="med"/>
                      <a:tailEnd type="none" w="med" len="med"/>
                    </a:lnT>
                  </a:tcPr>
                </a:tc>
                <a:tc>
                  <a:txBody>
                    <a:bodyPr/>
                    <a:lstStyle/>
                    <a:p>
                      <a:pPr algn="ctr"/>
                      <a:r>
                        <a:rPr lang="en-US" sz="1600" dirty="0"/>
                        <a:t>780</a:t>
                      </a:r>
                      <a:r>
                        <a:rPr lang="en-US" sz="1600" baseline="0" dirty="0"/>
                        <a:t> kA turns</a:t>
                      </a:r>
                      <a:endParaRPr lang="en-US" sz="1600" dirty="0"/>
                    </a:p>
                  </a:txBody>
                  <a:tcPr>
                    <a:lnT w="12700" cap="flat" cmpd="sng" algn="ctr">
                      <a:noFill/>
                      <a:prstDash val="solid"/>
                      <a:round/>
                      <a:headEnd type="none" w="med" len="med"/>
                      <a:tailEnd type="none" w="med" len="med"/>
                    </a:lnT>
                  </a:tcPr>
                </a:tc>
                <a:tc>
                  <a:txBody>
                    <a:bodyPr/>
                    <a:lstStyle/>
                    <a:p>
                      <a:pPr algn="ctr"/>
                      <a:r>
                        <a:rPr lang="en-US" sz="1600" dirty="0"/>
                        <a:t>610 kA turns</a:t>
                      </a:r>
                    </a:p>
                  </a:txBody>
                  <a:tcPr>
                    <a:lnT w="12700" cap="flat" cmpd="sng" algn="ctr">
                      <a:noFill/>
                      <a:prstDash val="solid"/>
                      <a:round/>
                      <a:headEnd type="none" w="med" len="med"/>
                      <a:tailEnd type="none" w="med" len="med"/>
                    </a:lnT>
                  </a:tcPr>
                </a:tc>
                <a:tc>
                  <a:txBody>
                    <a:bodyPr/>
                    <a:lstStyle/>
                    <a:p>
                      <a:pPr algn="ctr"/>
                      <a:r>
                        <a:rPr lang="en-US" sz="1600" dirty="0"/>
                        <a:t>610 kA turns</a:t>
                      </a:r>
                    </a:p>
                  </a:txBody>
                  <a:tcPr>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xmlns="" val="10003"/>
                  </a:ext>
                </a:extLst>
              </a:tr>
              <a:tr h="348095">
                <a:tc>
                  <a:txBody>
                    <a:bodyPr/>
                    <a:lstStyle/>
                    <a:p>
                      <a:pPr algn="ctr"/>
                      <a:r>
                        <a:rPr lang="en-US" sz="1600" i="1" baseline="0" dirty="0" err="1"/>
                        <a:t>V</a:t>
                      </a:r>
                      <a:r>
                        <a:rPr lang="en-US" sz="1600" baseline="-25000" dirty="0" err="1"/>
                        <a:t>min</a:t>
                      </a:r>
                      <a:endParaRPr lang="en-US" sz="1600" baseline="-25000" dirty="0"/>
                    </a:p>
                  </a:txBody>
                  <a:tcPr>
                    <a:lnL w="12700" cap="flat" cmpd="sng" algn="ctr">
                      <a:solidFill>
                        <a:scrgbClr r="0" g="0" b="0"/>
                      </a:solidFill>
                      <a:prstDash val="solid"/>
                      <a:round/>
                      <a:headEnd type="none" w="med" len="med"/>
                      <a:tailEnd type="none" w="med" len="med"/>
                    </a:lnL>
                  </a:tcPr>
                </a:tc>
                <a:tc>
                  <a:txBody>
                    <a:bodyPr/>
                    <a:lstStyle/>
                    <a:p>
                      <a:pPr algn="ctr"/>
                      <a:r>
                        <a:rPr lang="en-US" sz="1600" dirty="0"/>
                        <a:t>310 V</a:t>
                      </a:r>
                    </a:p>
                  </a:txBody>
                  <a:tcPr/>
                </a:tc>
                <a:tc>
                  <a:txBody>
                    <a:bodyPr/>
                    <a:lstStyle/>
                    <a:p>
                      <a:pPr algn="ctr"/>
                      <a:r>
                        <a:rPr lang="en-US" sz="1600" dirty="0"/>
                        <a:t>310</a:t>
                      </a:r>
                      <a:r>
                        <a:rPr lang="en-US" sz="1600" baseline="0" dirty="0"/>
                        <a:t> V</a:t>
                      </a:r>
                      <a:endParaRPr lang="en-US" sz="1600" dirty="0"/>
                    </a:p>
                  </a:txBody>
                  <a:tcPr/>
                </a:tc>
                <a:tc>
                  <a:txBody>
                    <a:bodyPr/>
                    <a:lstStyle/>
                    <a:p>
                      <a:pPr algn="ctr"/>
                      <a:r>
                        <a:rPr lang="en-US" sz="1600" dirty="0"/>
                        <a:t>310</a:t>
                      </a:r>
                      <a:r>
                        <a:rPr lang="en-US" sz="1600" baseline="0" dirty="0"/>
                        <a:t> V</a:t>
                      </a:r>
                      <a:endParaRPr lang="en-US" sz="1600" dirty="0"/>
                    </a:p>
                  </a:txBody>
                  <a:tcPr/>
                </a:tc>
                <a:tc>
                  <a:txBody>
                    <a:bodyPr/>
                    <a:lstStyle/>
                    <a:p>
                      <a:pPr algn="ctr"/>
                      <a:r>
                        <a:rPr lang="en-US" sz="1600" dirty="0"/>
                        <a:t>310 V</a:t>
                      </a:r>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xmlns="" val="10004"/>
                  </a:ext>
                </a:extLst>
              </a:tr>
              <a:tr h="348095">
                <a:tc>
                  <a:txBody>
                    <a:bodyPr/>
                    <a:lstStyle/>
                    <a:p>
                      <a:pPr algn="ctr"/>
                      <a:r>
                        <a:rPr lang="en-US" sz="1600" i="1" dirty="0"/>
                        <a:t>p</a:t>
                      </a:r>
                      <a:r>
                        <a:rPr lang="en-US" sz="1600" baseline="0" dirty="0"/>
                        <a:t>(</a:t>
                      </a:r>
                      <a:r>
                        <a:rPr lang="en-US" sz="1600" i="1" baseline="0" dirty="0" err="1"/>
                        <a:t>V</a:t>
                      </a:r>
                      <a:r>
                        <a:rPr lang="en-US" sz="1600" baseline="-25000" dirty="0" err="1"/>
                        <a:t>min</a:t>
                      </a:r>
                      <a:r>
                        <a:rPr lang="en-US" sz="1600" baseline="0" dirty="0"/>
                        <a:t>)</a:t>
                      </a:r>
                      <a:endParaRPr lang="en-US" sz="16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en-US" sz="1600" dirty="0"/>
                        <a:t>4.0 × 10</a:t>
                      </a:r>
                      <a:r>
                        <a:rPr lang="en-US" sz="1600" baseline="30000" dirty="0"/>
                        <a:t>-3</a:t>
                      </a:r>
                      <a:r>
                        <a:rPr lang="en-US" sz="1600" baseline="0" dirty="0"/>
                        <a:t> </a:t>
                      </a:r>
                      <a:r>
                        <a:rPr lang="en-US" sz="1600" baseline="0" dirty="0" err="1"/>
                        <a:t>torr</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2.0</a:t>
                      </a:r>
                      <a:r>
                        <a:rPr lang="en-US" sz="1600" baseline="0" dirty="0"/>
                        <a:t> × 10</a:t>
                      </a:r>
                      <a:r>
                        <a:rPr lang="en-US" sz="1600" baseline="30000" dirty="0"/>
                        <a:t>-3</a:t>
                      </a:r>
                      <a:r>
                        <a:rPr lang="en-US" sz="1600" baseline="0" dirty="0"/>
                        <a:t> </a:t>
                      </a:r>
                      <a:r>
                        <a:rPr lang="en-US" sz="1600" baseline="0" dirty="0" err="1"/>
                        <a:t>torr</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1.5 × 10</a:t>
                      </a:r>
                      <a:r>
                        <a:rPr lang="en-US" sz="1600" baseline="30000" dirty="0"/>
                        <a:t>-3</a:t>
                      </a:r>
                      <a:r>
                        <a:rPr lang="en-US" sz="1600" baseline="0" dirty="0"/>
                        <a:t> </a:t>
                      </a:r>
                      <a:r>
                        <a:rPr lang="en-US" sz="1600" baseline="0" dirty="0" err="1"/>
                        <a:t>torr</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1.0 × 10</a:t>
                      </a:r>
                      <a:r>
                        <a:rPr lang="en-US" sz="1600" baseline="30000" dirty="0"/>
                        <a:t>-3</a:t>
                      </a:r>
                      <a:r>
                        <a:rPr lang="en-US" sz="1600" baseline="0" dirty="0"/>
                        <a:t> </a:t>
                      </a:r>
                      <a:r>
                        <a:rPr lang="en-US" sz="1600" baseline="0" dirty="0" err="1"/>
                        <a:t>torr</a:t>
                      </a:r>
                      <a:endParaRPr lang="en-US" sz="160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5"/>
                  </a:ext>
                </a:extLst>
              </a:tr>
              <a:tr h="348095">
                <a:tc>
                  <a:txBody>
                    <a:bodyPr/>
                    <a:lstStyle/>
                    <a:p>
                      <a:pPr algn="ctr"/>
                      <a:r>
                        <a:rPr lang="en-US" sz="1600" i="1" dirty="0" err="1"/>
                        <a:t>I</a:t>
                      </a:r>
                      <a:r>
                        <a:rPr lang="en-US" sz="1600" baseline="-25000" dirty="0" err="1"/>
                        <a:t>p</a:t>
                      </a:r>
                      <a:endParaRPr lang="en-US" sz="1600" baseline="-250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en-US" sz="1600" dirty="0"/>
                        <a:t>1.1 MA</a:t>
                      </a:r>
                    </a:p>
                  </a:txBody>
                  <a:tcPr>
                    <a:lnT w="12700" cap="flat" cmpd="sng" algn="ctr">
                      <a:solidFill>
                        <a:scrgbClr r="0" g="0" b="0"/>
                      </a:solidFill>
                      <a:prstDash val="solid"/>
                      <a:round/>
                      <a:headEnd type="none" w="med" len="med"/>
                      <a:tailEnd type="none" w="med" len="med"/>
                    </a:lnT>
                  </a:tcPr>
                </a:tc>
                <a:tc>
                  <a:txBody>
                    <a:bodyPr/>
                    <a:lstStyle/>
                    <a:p>
                      <a:pPr algn="ctr"/>
                      <a:r>
                        <a:rPr lang="en-US" sz="1600" dirty="0"/>
                        <a:t>1.1 MA</a:t>
                      </a:r>
                    </a:p>
                  </a:txBody>
                  <a:tcPr>
                    <a:lnT w="12700" cap="flat" cmpd="sng" algn="ctr">
                      <a:solidFill>
                        <a:scrgbClr r="0" g="0" b="0"/>
                      </a:solidFill>
                      <a:prstDash val="solid"/>
                      <a:round/>
                      <a:headEnd type="none" w="med" len="med"/>
                      <a:tailEnd type="none" w="med" len="med"/>
                    </a:lnT>
                  </a:tcPr>
                </a:tc>
                <a:tc>
                  <a:txBody>
                    <a:bodyPr/>
                    <a:lstStyle/>
                    <a:p>
                      <a:pPr algn="ctr"/>
                      <a:r>
                        <a:rPr lang="en-US" sz="1600" dirty="0"/>
                        <a:t>0.77</a:t>
                      </a:r>
                      <a:r>
                        <a:rPr lang="en-US" sz="1600" baseline="0" dirty="0"/>
                        <a:t> MA</a:t>
                      </a:r>
                      <a:endParaRPr lang="en-US" sz="1600" dirty="0"/>
                    </a:p>
                  </a:txBody>
                  <a:tcPr>
                    <a:lnT w="12700" cap="flat" cmpd="sng" algn="ctr">
                      <a:solidFill>
                        <a:scrgbClr r="0" g="0" b="0"/>
                      </a:solidFill>
                      <a:prstDash val="solid"/>
                      <a:round/>
                      <a:headEnd type="none" w="med" len="med"/>
                      <a:tailEnd type="none" w="med" len="med"/>
                    </a:lnT>
                  </a:tcPr>
                </a:tc>
                <a:tc>
                  <a:txBody>
                    <a:bodyPr/>
                    <a:lstStyle/>
                    <a:p>
                      <a:pPr algn="ctr"/>
                      <a:r>
                        <a:rPr lang="en-US" sz="1600" dirty="0"/>
                        <a:t>0.77 MA</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xmlns="" val="10006"/>
                  </a:ext>
                </a:extLst>
              </a:tr>
              <a:tr h="348095">
                <a:tc>
                  <a:txBody>
                    <a:bodyPr/>
                    <a:lstStyle/>
                    <a:p>
                      <a:pPr algn="ctr"/>
                      <a:r>
                        <a:rPr lang="en-US" sz="1600" i="1" dirty="0" err="1"/>
                        <a:t>n</a:t>
                      </a:r>
                      <a:r>
                        <a:rPr lang="en-US" sz="1600" baseline="-25000" dirty="0" err="1"/>
                        <a:t>plasma</a:t>
                      </a:r>
                      <a:endParaRPr lang="en-US" sz="1600" baseline="-250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en-US" sz="1600" dirty="0"/>
                        <a:t>6 × 10</a:t>
                      </a:r>
                      <a:r>
                        <a:rPr lang="en-US" sz="1600" baseline="30000" dirty="0"/>
                        <a:t>18</a:t>
                      </a:r>
                      <a:r>
                        <a:rPr lang="en-US" sz="1600" baseline="0" dirty="0"/>
                        <a:t> m</a:t>
                      </a:r>
                      <a:r>
                        <a:rPr lang="en-US" sz="1600" baseline="30000" dirty="0"/>
                        <a:t>-3</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3 × 10</a:t>
                      </a:r>
                      <a:r>
                        <a:rPr lang="en-US" sz="1600" baseline="30000" dirty="0"/>
                        <a:t>18</a:t>
                      </a:r>
                      <a:r>
                        <a:rPr lang="en-US" sz="1600" baseline="0" dirty="0"/>
                        <a:t> m</a:t>
                      </a:r>
                      <a:r>
                        <a:rPr lang="en-US" sz="1600" baseline="30000" dirty="0"/>
                        <a:t>-3</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2 × 10</a:t>
                      </a:r>
                      <a:r>
                        <a:rPr lang="en-US" sz="1600" baseline="30000" dirty="0"/>
                        <a:t>18</a:t>
                      </a:r>
                      <a:r>
                        <a:rPr lang="en-US" sz="1600" baseline="0" dirty="0"/>
                        <a:t> m</a:t>
                      </a:r>
                      <a:r>
                        <a:rPr lang="en-US" sz="1600" baseline="30000" dirty="0"/>
                        <a:t>-3</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1 × 10</a:t>
                      </a:r>
                      <a:r>
                        <a:rPr lang="en-US" sz="1600" baseline="30000" dirty="0"/>
                        <a:t>18</a:t>
                      </a:r>
                      <a:r>
                        <a:rPr lang="en-US" sz="1600" baseline="0" dirty="0"/>
                        <a:t> m</a:t>
                      </a:r>
                      <a:r>
                        <a:rPr lang="en-US" sz="1600" baseline="30000" dirty="0"/>
                        <a:t>-3</a:t>
                      </a:r>
                      <a:endParaRPr lang="en-US" sz="160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7"/>
                  </a:ext>
                </a:extLst>
              </a:tr>
              <a:tr h="348095">
                <a:tc>
                  <a:txBody>
                    <a:bodyPr/>
                    <a:lstStyle/>
                    <a:p>
                      <a:pPr algn="ctr"/>
                      <a:endParaRPr lang="en-US" sz="1600" i="1"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endParaRPr lang="en-US" sz="1600" dirty="0"/>
                    </a:p>
                  </a:txBody>
                  <a:tcPr>
                    <a:lnT w="12700" cap="flat" cmpd="sng" algn="ctr">
                      <a:solidFill>
                        <a:scrgbClr r="0" g="0" b="0"/>
                      </a:solidFill>
                      <a:prstDash val="solid"/>
                      <a:round/>
                      <a:headEnd type="none" w="med" len="med"/>
                      <a:tailEnd type="none" w="med" len="med"/>
                    </a:lnT>
                  </a:tcPr>
                </a:tc>
                <a:tc>
                  <a:txBody>
                    <a:bodyPr/>
                    <a:lstStyle/>
                    <a:p>
                      <a:pPr algn="ctr"/>
                      <a:endParaRPr lang="en-US" sz="1600" dirty="0"/>
                    </a:p>
                  </a:txBody>
                  <a:tcPr>
                    <a:lnT w="12700" cap="flat" cmpd="sng" algn="ctr">
                      <a:solidFill>
                        <a:scrgbClr r="0" g="0" b="0"/>
                      </a:solidFill>
                      <a:prstDash val="solid"/>
                      <a:round/>
                      <a:headEnd type="none" w="med" len="med"/>
                      <a:tailEnd type="none" w="med" len="med"/>
                    </a:lnT>
                  </a:tcPr>
                </a:tc>
                <a:tc>
                  <a:txBody>
                    <a:bodyPr/>
                    <a:lstStyle/>
                    <a:p>
                      <a:pPr algn="ctr"/>
                      <a:endParaRPr lang="en-US" sz="1600" dirty="0"/>
                    </a:p>
                  </a:txBody>
                  <a:tcPr>
                    <a:lnT w="12700" cap="flat" cmpd="sng" algn="ctr">
                      <a:solidFill>
                        <a:scrgbClr r="0" g="0" b="0"/>
                      </a:solidFill>
                      <a:prstDash val="solid"/>
                      <a:round/>
                      <a:headEnd type="none" w="med" len="med"/>
                      <a:tailEnd type="none" w="med" len="med"/>
                    </a:lnT>
                  </a:tcPr>
                </a:tc>
                <a:tc>
                  <a:txBody>
                    <a:bodyPr/>
                    <a:lstStyle/>
                    <a:p>
                      <a:pPr algn="ctr"/>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xmlns="" val="10008"/>
                  </a:ext>
                </a:extLst>
              </a:tr>
              <a:tr h="348095">
                <a:tc>
                  <a:txBody>
                    <a:bodyPr/>
                    <a:lstStyle/>
                    <a:p>
                      <a:pPr algn="ctr"/>
                      <a:endParaRPr lang="en-US" sz="16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endParaRPr lang="en-US" sz="1600" dirty="0"/>
                    </a:p>
                  </a:txBody>
                  <a:tcPr>
                    <a:lnB w="12700" cap="flat" cmpd="sng" algn="ctr">
                      <a:solidFill>
                        <a:scrgbClr r="0" g="0" b="0"/>
                      </a:solidFill>
                      <a:prstDash val="solid"/>
                      <a:round/>
                      <a:headEnd type="none" w="med" len="med"/>
                      <a:tailEnd type="none" w="med" len="med"/>
                    </a:lnB>
                  </a:tcPr>
                </a:tc>
                <a:tc>
                  <a:txBody>
                    <a:bodyPr/>
                    <a:lstStyle/>
                    <a:p>
                      <a:pPr algn="ctr"/>
                      <a:endParaRPr lang="en-US" sz="1600" dirty="0"/>
                    </a:p>
                  </a:txBody>
                  <a:tcPr>
                    <a:lnB w="12700" cap="flat" cmpd="sng" algn="ctr">
                      <a:solidFill>
                        <a:scrgbClr r="0" g="0" b="0"/>
                      </a:solidFill>
                      <a:prstDash val="solid"/>
                      <a:round/>
                      <a:headEnd type="none" w="med" len="med"/>
                      <a:tailEnd type="none" w="med" len="med"/>
                    </a:lnB>
                  </a:tcPr>
                </a:tc>
                <a:tc>
                  <a:txBody>
                    <a:bodyPr/>
                    <a:lstStyle/>
                    <a:p>
                      <a:pPr algn="ctr"/>
                      <a:endParaRPr lang="en-US" sz="1600" dirty="0"/>
                    </a:p>
                  </a:txBody>
                  <a:tcPr>
                    <a:lnB w="12700" cap="flat" cmpd="sng" algn="ctr">
                      <a:solidFill>
                        <a:scrgbClr r="0" g="0" b="0"/>
                      </a:solidFill>
                      <a:prstDash val="solid"/>
                      <a:round/>
                      <a:headEnd type="none" w="med" len="med"/>
                      <a:tailEnd type="none" w="med" len="med"/>
                    </a:lnB>
                  </a:tcPr>
                </a:tc>
                <a:tc>
                  <a:txBody>
                    <a:bodyPr/>
                    <a:lstStyle/>
                    <a:p>
                      <a:pPr algn="ctr"/>
                      <a:endParaRPr lang="en-US" sz="160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4" name="TextBox 3"/>
          <p:cNvSpPr txBox="1"/>
          <p:nvPr/>
        </p:nvSpPr>
        <p:spPr>
          <a:xfrm>
            <a:off x="0" y="145018"/>
            <a:ext cx="6553200" cy="369332"/>
          </a:xfrm>
          <a:prstGeom prst="rect">
            <a:avLst/>
          </a:prstGeom>
          <a:noFill/>
        </p:spPr>
        <p:txBody>
          <a:bodyPr wrap="square" tIns="0" bIns="0" rtlCol="0" anchor="ctr">
            <a:spAutoFit/>
          </a:bodyPr>
          <a:lstStyle/>
          <a:p>
            <a:r>
              <a:rPr lang="en-US" sz="2400" dirty="0">
                <a:solidFill>
                  <a:srgbClr val="336699"/>
                </a:solidFill>
              </a:rPr>
              <a:t>Key expected quantities</a:t>
            </a:r>
          </a:p>
        </p:txBody>
      </p:sp>
    </p:spTree>
    <p:extLst>
      <p:ext uri="{BB962C8B-B14F-4D97-AF65-F5344CB8AC3E}">
        <p14:creationId xmlns:p14="http://schemas.microsoft.com/office/powerpoint/2010/main" val="27268662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30203630"/>
              </p:ext>
            </p:extLst>
          </p:nvPr>
        </p:nvGraphicFramePr>
        <p:xfrm>
          <a:off x="381000" y="895350"/>
          <a:ext cx="8382000" cy="384671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xmlns="" val="20000"/>
                    </a:ext>
                  </a:extLst>
                </a:gridCol>
                <a:gridCol w="1676400">
                  <a:extLst>
                    <a:ext uri="{9D8B030D-6E8A-4147-A177-3AD203B41FA5}">
                      <a16:colId xmlns:a16="http://schemas.microsoft.com/office/drawing/2014/main" xmlns="" val="20001"/>
                    </a:ext>
                  </a:extLst>
                </a:gridCol>
                <a:gridCol w="1676400">
                  <a:extLst>
                    <a:ext uri="{9D8B030D-6E8A-4147-A177-3AD203B41FA5}">
                      <a16:colId xmlns:a16="http://schemas.microsoft.com/office/drawing/2014/main" xmlns="" val="20002"/>
                    </a:ext>
                  </a:extLst>
                </a:gridCol>
                <a:gridCol w="1676400">
                  <a:extLst>
                    <a:ext uri="{9D8B030D-6E8A-4147-A177-3AD203B41FA5}">
                      <a16:colId xmlns:a16="http://schemas.microsoft.com/office/drawing/2014/main" xmlns="" val="20003"/>
                    </a:ext>
                  </a:extLst>
                </a:gridCol>
                <a:gridCol w="1676400">
                  <a:extLst>
                    <a:ext uri="{9D8B030D-6E8A-4147-A177-3AD203B41FA5}">
                      <a16:colId xmlns:a16="http://schemas.microsoft.com/office/drawing/2014/main" xmlns="" val="20004"/>
                    </a:ext>
                  </a:extLst>
                </a:gridCol>
              </a:tblGrid>
              <a:tr h="348095">
                <a:tc>
                  <a:txBody>
                    <a:bodyPr/>
                    <a:lstStyle/>
                    <a:p>
                      <a:pPr algn="ctr"/>
                      <a:r>
                        <a:rPr lang="en-US" dirty="0"/>
                        <a:t>Quantity</a:t>
                      </a: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ST, </a:t>
                      </a:r>
                      <a:r>
                        <a:rPr lang="en-US" i="1" dirty="0"/>
                        <a:t>B</a:t>
                      </a:r>
                      <a:r>
                        <a:rPr lang="en-US" baseline="-25000" dirty="0"/>
                        <a:t>0</a:t>
                      </a:r>
                      <a:r>
                        <a:rPr lang="en-US" dirty="0"/>
                        <a:t> = 3 T</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ST, </a:t>
                      </a:r>
                      <a:r>
                        <a:rPr lang="en-US" i="1" dirty="0"/>
                        <a:t>B</a:t>
                      </a:r>
                      <a:r>
                        <a:rPr lang="en-US" baseline="-25000" dirty="0"/>
                        <a:t>0</a:t>
                      </a:r>
                      <a:r>
                        <a:rPr lang="en-US" dirty="0"/>
                        <a:t> = 6 T</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AT,</a:t>
                      </a:r>
                      <a:r>
                        <a:rPr lang="en-US" baseline="0" dirty="0"/>
                        <a:t> </a:t>
                      </a:r>
                      <a:r>
                        <a:rPr lang="en-US" i="1" baseline="0" dirty="0"/>
                        <a:t>B</a:t>
                      </a:r>
                      <a:r>
                        <a:rPr lang="en-US" baseline="-25000" dirty="0"/>
                        <a:t>0</a:t>
                      </a:r>
                      <a:r>
                        <a:rPr lang="en-US" baseline="0" dirty="0"/>
                        <a:t> = 6 T</a:t>
                      </a:r>
                      <a:endParaRPr lang="en-US"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a:t>AT, </a:t>
                      </a:r>
                      <a:r>
                        <a:rPr lang="en-US" i="1" dirty="0"/>
                        <a:t>B</a:t>
                      </a:r>
                      <a:r>
                        <a:rPr lang="en-US" baseline="-25000" dirty="0"/>
                        <a:t>0</a:t>
                      </a:r>
                      <a:r>
                        <a:rPr lang="en-US" dirty="0"/>
                        <a:t> = 9 T</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0"/>
                  </a:ext>
                </a:extLst>
              </a:tr>
              <a:tr h="348095">
                <a:tc>
                  <a:txBody>
                    <a:bodyPr/>
                    <a:lstStyle/>
                    <a:p>
                      <a:pPr algn="ctr"/>
                      <a:r>
                        <a:rPr lang="en-US" sz="1600" i="1" dirty="0" err="1"/>
                        <a:t>R</a:t>
                      </a:r>
                      <a:r>
                        <a:rPr lang="en-US" sz="1600" baseline="-25000" dirty="0" err="1"/>
                        <a:t>maj</a:t>
                      </a:r>
                      <a:endParaRPr lang="en-US" sz="1600" baseline="-250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en-US" sz="1600" dirty="0"/>
                        <a:t>1.7 m</a:t>
                      </a:r>
                    </a:p>
                  </a:txBody>
                  <a:tcPr>
                    <a:lnT w="12700" cap="flat" cmpd="sng" algn="ctr">
                      <a:solidFill>
                        <a:scrgbClr r="0" g="0" b="0"/>
                      </a:solidFill>
                      <a:prstDash val="solid"/>
                      <a:round/>
                      <a:headEnd type="none" w="med" len="med"/>
                      <a:tailEnd type="none" w="med" len="med"/>
                    </a:lnT>
                  </a:tcPr>
                </a:tc>
                <a:tc>
                  <a:txBody>
                    <a:bodyPr/>
                    <a:lstStyle/>
                    <a:p>
                      <a:pPr algn="ctr"/>
                      <a:r>
                        <a:rPr lang="en-US" sz="1600" dirty="0"/>
                        <a:t>1.7 m</a:t>
                      </a:r>
                    </a:p>
                  </a:txBody>
                  <a:tcPr>
                    <a:lnT w="12700" cap="flat" cmpd="sng" algn="ctr">
                      <a:solidFill>
                        <a:scrgbClr r="0" g="0" b="0"/>
                      </a:solidFill>
                      <a:prstDash val="solid"/>
                      <a:round/>
                      <a:headEnd type="none" w="med" len="med"/>
                      <a:tailEnd type="none" w="med" len="med"/>
                    </a:lnT>
                  </a:tcPr>
                </a:tc>
                <a:tc>
                  <a:txBody>
                    <a:bodyPr/>
                    <a:lstStyle/>
                    <a:p>
                      <a:pPr algn="ctr"/>
                      <a:r>
                        <a:rPr lang="en-US" sz="1600" dirty="0"/>
                        <a:t>2.4 m</a:t>
                      </a:r>
                    </a:p>
                  </a:txBody>
                  <a:tcPr>
                    <a:lnT w="12700" cap="flat" cmpd="sng" algn="ctr">
                      <a:solidFill>
                        <a:scrgbClr r="0" g="0" b="0"/>
                      </a:solidFill>
                      <a:prstDash val="solid"/>
                      <a:round/>
                      <a:headEnd type="none" w="med" len="med"/>
                      <a:tailEnd type="none" w="med" len="med"/>
                    </a:lnT>
                  </a:tcPr>
                </a:tc>
                <a:tc>
                  <a:txBody>
                    <a:bodyPr/>
                    <a:lstStyle/>
                    <a:p>
                      <a:pPr algn="ctr"/>
                      <a:r>
                        <a:rPr lang="en-US" sz="1600" dirty="0"/>
                        <a:t>2.4 m</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xmlns="" val="10001"/>
                  </a:ext>
                </a:extLst>
              </a:tr>
              <a:tr h="3480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i="1" dirty="0" err="1"/>
                        <a:t>ψ</a:t>
                      </a:r>
                      <a:r>
                        <a:rPr lang="en-US" sz="1600" baseline="-25000" dirty="0" err="1"/>
                        <a:t>inj</a:t>
                      </a:r>
                      <a:endParaRPr lang="en-US" sz="1600" baseline="-250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en-US" sz="1600" dirty="0"/>
                        <a:t>1.0 </a:t>
                      </a:r>
                      <a:r>
                        <a:rPr lang="en-US" sz="1600" dirty="0" err="1"/>
                        <a:t>Wb</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1.0</a:t>
                      </a:r>
                      <a:r>
                        <a:rPr lang="en-US" sz="1600" baseline="0" dirty="0"/>
                        <a:t> </a:t>
                      </a:r>
                      <a:r>
                        <a:rPr lang="en-US" sz="1600" baseline="0" dirty="0" err="1"/>
                        <a:t>Wb</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1.0 </a:t>
                      </a:r>
                      <a:r>
                        <a:rPr lang="en-US" sz="1600" dirty="0" err="1"/>
                        <a:t>Wb</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1.0 </a:t>
                      </a:r>
                      <a:r>
                        <a:rPr lang="en-US" sz="1600" dirty="0" err="1"/>
                        <a:t>Wb</a:t>
                      </a:r>
                      <a:endParaRPr lang="en-US" sz="160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2"/>
                  </a:ext>
                </a:extLst>
              </a:tr>
              <a:tr h="3480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i="1" dirty="0" err="1" smtClean="0"/>
                        <a:t>I</a:t>
                      </a:r>
                      <a:r>
                        <a:rPr lang="en-US" sz="1600" baseline="-25000" dirty="0" err="1" smtClean="0"/>
                        <a:t>inj</a:t>
                      </a:r>
                      <a:endParaRPr lang="en-US" sz="1600" baseline="-250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smtClean="0"/>
                        <a:t>310 kA</a:t>
                      </a:r>
                      <a:endParaRPr lang="en-US" sz="16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smtClean="0"/>
                        <a:t>160 kA </a:t>
                      </a:r>
                      <a:endParaRPr lang="en-US" sz="16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smtClean="0"/>
                        <a:t>110 kA</a:t>
                      </a:r>
                      <a:endParaRPr lang="en-US" sz="1600" dirty="0"/>
                    </a:p>
                  </a:txBody>
                  <a:tcP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smtClean="0"/>
                        <a:t>73 kA</a:t>
                      </a:r>
                      <a:endParaRPr lang="en-US" sz="16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r>
              <a:tr h="3480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PF coil current</a:t>
                      </a:r>
                    </a:p>
                  </a:txBody>
                  <a:tcPr>
                    <a:lnL w="12700" cap="flat" cmpd="sng" algn="ctr">
                      <a:solidFill>
                        <a:scrgbClr r="0" g="0" b="0"/>
                      </a:solid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US" sz="1600" dirty="0"/>
                        <a:t>780 kA turns</a:t>
                      </a:r>
                    </a:p>
                  </a:txBody>
                  <a:tcPr>
                    <a:lnT w="12700" cap="flat" cmpd="sng" algn="ctr">
                      <a:noFill/>
                      <a:prstDash val="solid"/>
                      <a:round/>
                      <a:headEnd type="none" w="med" len="med"/>
                      <a:tailEnd type="none" w="med" len="med"/>
                    </a:lnT>
                  </a:tcPr>
                </a:tc>
                <a:tc>
                  <a:txBody>
                    <a:bodyPr/>
                    <a:lstStyle/>
                    <a:p>
                      <a:pPr algn="ctr"/>
                      <a:r>
                        <a:rPr lang="en-US" sz="1600" dirty="0"/>
                        <a:t>780</a:t>
                      </a:r>
                      <a:r>
                        <a:rPr lang="en-US" sz="1600" baseline="0" dirty="0"/>
                        <a:t> kA turns</a:t>
                      </a:r>
                      <a:endParaRPr lang="en-US" sz="1600" dirty="0"/>
                    </a:p>
                  </a:txBody>
                  <a:tcPr>
                    <a:lnT w="12700" cap="flat" cmpd="sng" algn="ctr">
                      <a:noFill/>
                      <a:prstDash val="solid"/>
                      <a:round/>
                      <a:headEnd type="none" w="med" len="med"/>
                      <a:tailEnd type="none" w="med" len="med"/>
                    </a:lnT>
                  </a:tcPr>
                </a:tc>
                <a:tc>
                  <a:txBody>
                    <a:bodyPr/>
                    <a:lstStyle/>
                    <a:p>
                      <a:pPr algn="ctr"/>
                      <a:r>
                        <a:rPr lang="en-US" sz="1600" dirty="0"/>
                        <a:t>610 kA turns</a:t>
                      </a:r>
                    </a:p>
                  </a:txBody>
                  <a:tcPr>
                    <a:lnT w="12700" cap="flat" cmpd="sng" algn="ctr">
                      <a:noFill/>
                      <a:prstDash val="solid"/>
                      <a:round/>
                      <a:headEnd type="none" w="med" len="med"/>
                      <a:tailEnd type="none" w="med" len="med"/>
                    </a:lnT>
                  </a:tcPr>
                </a:tc>
                <a:tc>
                  <a:txBody>
                    <a:bodyPr/>
                    <a:lstStyle/>
                    <a:p>
                      <a:pPr algn="ctr"/>
                      <a:r>
                        <a:rPr lang="en-US" sz="1600" dirty="0"/>
                        <a:t>610 kA turns</a:t>
                      </a:r>
                    </a:p>
                  </a:txBody>
                  <a:tcPr>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xmlns="" val="10003"/>
                  </a:ext>
                </a:extLst>
              </a:tr>
              <a:tr h="348095">
                <a:tc>
                  <a:txBody>
                    <a:bodyPr/>
                    <a:lstStyle/>
                    <a:p>
                      <a:pPr algn="ctr"/>
                      <a:r>
                        <a:rPr lang="en-US" sz="1600" i="1" baseline="0" dirty="0" err="1"/>
                        <a:t>V</a:t>
                      </a:r>
                      <a:r>
                        <a:rPr lang="en-US" sz="1600" baseline="-25000" dirty="0" err="1"/>
                        <a:t>min</a:t>
                      </a:r>
                      <a:endParaRPr lang="en-US" sz="1600" baseline="-25000" dirty="0"/>
                    </a:p>
                  </a:txBody>
                  <a:tcPr>
                    <a:lnL w="12700" cap="flat" cmpd="sng" algn="ctr">
                      <a:solidFill>
                        <a:scrgbClr r="0" g="0" b="0"/>
                      </a:solidFill>
                      <a:prstDash val="solid"/>
                      <a:round/>
                      <a:headEnd type="none" w="med" len="med"/>
                      <a:tailEnd type="none" w="med" len="med"/>
                    </a:lnL>
                  </a:tcPr>
                </a:tc>
                <a:tc>
                  <a:txBody>
                    <a:bodyPr/>
                    <a:lstStyle/>
                    <a:p>
                      <a:pPr algn="ctr"/>
                      <a:r>
                        <a:rPr lang="en-US" sz="1600" dirty="0"/>
                        <a:t>310 V</a:t>
                      </a:r>
                    </a:p>
                  </a:txBody>
                  <a:tcPr/>
                </a:tc>
                <a:tc>
                  <a:txBody>
                    <a:bodyPr/>
                    <a:lstStyle/>
                    <a:p>
                      <a:pPr algn="ctr"/>
                      <a:r>
                        <a:rPr lang="en-US" sz="1600" dirty="0"/>
                        <a:t>310</a:t>
                      </a:r>
                      <a:r>
                        <a:rPr lang="en-US" sz="1600" baseline="0" dirty="0"/>
                        <a:t> V</a:t>
                      </a:r>
                      <a:endParaRPr lang="en-US" sz="1600" dirty="0"/>
                    </a:p>
                  </a:txBody>
                  <a:tcPr/>
                </a:tc>
                <a:tc>
                  <a:txBody>
                    <a:bodyPr/>
                    <a:lstStyle/>
                    <a:p>
                      <a:pPr algn="ctr"/>
                      <a:r>
                        <a:rPr lang="en-US" sz="1600" dirty="0"/>
                        <a:t>310</a:t>
                      </a:r>
                      <a:r>
                        <a:rPr lang="en-US" sz="1600" baseline="0" dirty="0"/>
                        <a:t> V</a:t>
                      </a:r>
                      <a:endParaRPr lang="en-US" sz="1600" dirty="0"/>
                    </a:p>
                  </a:txBody>
                  <a:tcPr/>
                </a:tc>
                <a:tc>
                  <a:txBody>
                    <a:bodyPr/>
                    <a:lstStyle/>
                    <a:p>
                      <a:pPr algn="ctr"/>
                      <a:r>
                        <a:rPr lang="en-US" sz="1600" dirty="0"/>
                        <a:t>310 V</a:t>
                      </a:r>
                    </a:p>
                  </a:txBody>
                  <a:tcPr>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xmlns="" val="10004"/>
                  </a:ext>
                </a:extLst>
              </a:tr>
              <a:tr h="348095">
                <a:tc>
                  <a:txBody>
                    <a:bodyPr/>
                    <a:lstStyle/>
                    <a:p>
                      <a:pPr algn="ctr"/>
                      <a:r>
                        <a:rPr lang="en-US" sz="1600" i="1" dirty="0"/>
                        <a:t>p</a:t>
                      </a:r>
                      <a:r>
                        <a:rPr lang="en-US" sz="1600" baseline="0" dirty="0"/>
                        <a:t>(</a:t>
                      </a:r>
                      <a:r>
                        <a:rPr lang="en-US" sz="1600" i="1" baseline="0" dirty="0" err="1"/>
                        <a:t>V</a:t>
                      </a:r>
                      <a:r>
                        <a:rPr lang="en-US" sz="1600" baseline="-25000" dirty="0" err="1"/>
                        <a:t>min</a:t>
                      </a:r>
                      <a:r>
                        <a:rPr lang="en-US" sz="1600" baseline="0" dirty="0"/>
                        <a:t>)</a:t>
                      </a:r>
                      <a:endParaRPr lang="en-US" sz="16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en-US" sz="1600" dirty="0"/>
                        <a:t>4.0 × 10</a:t>
                      </a:r>
                      <a:r>
                        <a:rPr lang="en-US" sz="1600" baseline="30000" dirty="0"/>
                        <a:t>-3</a:t>
                      </a:r>
                      <a:r>
                        <a:rPr lang="en-US" sz="1600" baseline="0" dirty="0"/>
                        <a:t> </a:t>
                      </a:r>
                      <a:r>
                        <a:rPr lang="en-US" sz="1600" baseline="0" dirty="0" err="1"/>
                        <a:t>torr</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2.0</a:t>
                      </a:r>
                      <a:r>
                        <a:rPr lang="en-US" sz="1600" baseline="0" dirty="0"/>
                        <a:t> × 10</a:t>
                      </a:r>
                      <a:r>
                        <a:rPr lang="en-US" sz="1600" baseline="30000" dirty="0"/>
                        <a:t>-3</a:t>
                      </a:r>
                      <a:r>
                        <a:rPr lang="en-US" sz="1600" baseline="0" dirty="0"/>
                        <a:t> </a:t>
                      </a:r>
                      <a:r>
                        <a:rPr lang="en-US" sz="1600" baseline="0" dirty="0" err="1"/>
                        <a:t>torr</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1.5 × 10</a:t>
                      </a:r>
                      <a:r>
                        <a:rPr lang="en-US" sz="1600" baseline="30000" dirty="0"/>
                        <a:t>-3</a:t>
                      </a:r>
                      <a:r>
                        <a:rPr lang="en-US" sz="1600" baseline="0" dirty="0"/>
                        <a:t> </a:t>
                      </a:r>
                      <a:r>
                        <a:rPr lang="en-US" sz="1600" baseline="0" dirty="0" err="1"/>
                        <a:t>torr</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1.0 × 10</a:t>
                      </a:r>
                      <a:r>
                        <a:rPr lang="en-US" sz="1600" baseline="30000" dirty="0"/>
                        <a:t>-3</a:t>
                      </a:r>
                      <a:r>
                        <a:rPr lang="en-US" sz="1600" baseline="0" dirty="0"/>
                        <a:t> </a:t>
                      </a:r>
                      <a:r>
                        <a:rPr lang="en-US" sz="1600" baseline="0" dirty="0" err="1"/>
                        <a:t>torr</a:t>
                      </a:r>
                      <a:endParaRPr lang="en-US" sz="160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5"/>
                  </a:ext>
                </a:extLst>
              </a:tr>
              <a:tr h="348095">
                <a:tc>
                  <a:txBody>
                    <a:bodyPr/>
                    <a:lstStyle/>
                    <a:p>
                      <a:pPr algn="ctr"/>
                      <a:r>
                        <a:rPr lang="en-US" sz="1600" i="1" dirty="0" err="1"/>
                        <a:t>I</a:t>
                      </a:r>
                      <a:r>
                        <a:rPr lang="en-US" sz="1600" baseline="-25000" dirty="0" err="1"/>
                        <a:t>p</a:t>
                      </a:r>
                      <a:endParaRPr lang="en-US" sz="1600" baseline="-250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en-US" sz="1600" dirty="0"/>
                        <a:t>1.1 MA</a:t>
                      </a:r>
                    </a:p>
                  </a:txBody>
                  <a:tcPr>
                    <a:lnT w="12700" cap="flat" cmpd="sng" algn="ctr">
                      <a:solidFill>
                        <a:scrgbClr r="0" g="0" b="0"/>
                      </a:solidFill>
                      <a:prstDash val="solid"/>
                      <a:round/>
                      <a:headEnd type="none" w="med" len="med"/>
                      <a:tailEnd type="none" w="med" len="med"/>
                    </a:lnT>
                  </a:tcPr>
                </a:tc>
                <a:tc>
                  <a:txBody>
                    <a:bodyPr/>
                    <a:lstStyle/>
                    <a:p>
                      <a:pPr algn="ctr"/>
                      <a:r>
                        <a:rPr lang="en-US" sz="1600" dirty="0"/>
                        <a:t>1.1 MA</a:t>
                      </a:r>
                    </a:p>
                  </a:txBody>
                  <a:tcPr>
                    <a:lnT w="12700" cap="flat" cmpd="sng" algn="ctr">
                      <a:solidFill>
                        <a:scrgbClr r="0" g="0" b="0"/>
                      </a:solidFill>
                      <a:prstDash val="solid"/>
                      <a:round/>
                      <a:headEnd type="none" w="med" len="med"/>
                      <a:tailEnd type="none" w="med" len="med"/>
                    </a:lnT>
                  </a:tcPr>
                </a:tc>
                <a:tc>
                  <a:txBody>
                    <a:bodyPr/>
                    <a:lstStyle/>
                    <a:p>
                      <a:pPr algn="ctr"/>
                      <a:r>
                        <a:rPr lang="en-US" sz="1600" dirty="0"/>
                        <a:t>0.77</a:t>
                      </a:r>
                      <a:r>
                        <a:rPr lang="en-US" sz="1600" baseline="0" dirty="0"/>
                        <a:t> MA</a:t>
                      </a:r>
                      <a:endParaRPr lang="en-US" sz="1600" dirty="0"/>
                    </a:p>
                  </a:txBody>
                  <a:tcPr>
                    <a:lnT w="12700" cap="flat" cmpd="sng" algn="ctr">
                      <a:solidFill>
                        <a:scrgbClr r="0" g="0" b="0"/>
                      </a:solidFill>
                      <a:prstDash val="solid"/>
                      <a:round/>
                      <a:headEnd type="none" w="med" len="med"/>
                      <a:tailEnd type="none" w="med" len="med"/>
                    </a:lnT>
                  </a:tcPr>
                </a:tc>
                <a:tc>
                  <a:txBody>
                    <a:bodyPr/>
                    <a:lstStyle/>
                    <a:p>
                      <a:pPr algn="ctr"/>
                      <a:r>
                        <a:rPr lang="en-US" sz="1600" dirty="0"/>
                        <a:t>0.77 MA</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xmlns="" val="10006"/>
                  </a:ext>
                </a:extLst>
              </a:tr>
              <a:tr h="348095">
                <a:tc>
                  <a:txBody>
                    <a:bodyPr/>
                    <a:lstStyle/>
                    <a:p>
                      <a:pPr algn="ctr"/>
                      <a:r>
                        <a:rPr lang="en-US" sz="1600" i="1" dirty="0" err="1"/>
                        <a:t>n</a:t>
                      </a:r>
                      <a:r>
                        <a:rPr lang="en-US" sz="1600" baseline="-25000" dirty="0" err="1"/>
                        <a:t>plasma</a:t>
                      </a:r>
                      <a:endParaRPr lang="en-US" sz="1600" baseline="-250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en-US" sz="1600" dirty="0"/>
                        <a:t>6 × 10</a:t>
                      </a:r>
                      <a:r>
                        <a:rPr lang="en-US" sz="1600" baseline="30000" dirty="0"/>
                        <a:t>18</a:t>
                      </a:r>
                      <a:r>
                        <a:rPr lang="en-US" sz="1600" baseline="0" dirty="0"/>
                        <a:t> m</a:t>
                      </a:r>
                      <a:r>
                        <a:rPr lang="en-US" sz="1600" baseline="30000" dirty="0"/>
                        <a:t>-3</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3 × 10</a:t>
                      </a:r>
                      <a:r>
                        <a:rPr lang="en-US" sz="1600" baseline="30000" dirty="0"/>
                        <a:t>18</a:t>
                      </a:r>
                      <a:r>
                        <a:rPr lang="en-US" sz="1600" baseline="0" dirty="0"/>
                        <a:t> m</a:t>
                      </a:r>
                      <a:r>
                        <a:rPr lang="en-US" sz="1600" baseline="30000" dirty="0"/>
                        <a:t>-3</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2 × 10</a:t>
                      </a:r>
                      <a:r>
                        <a:rPr lang="en-US" sz="1600" baseline="30000" dirty="0"/>
                        <a:t>18</a:t>
                      </a:r>
                      <a:r>
                        <a:rPr lang="en-US" sz="1600" baseline="0" dirty="0"/>
                        <a:t> m</a:t>
                      </a:r>
                      <a:r>
                        <a:rPr lang="en-US" sz="1600" baseline="30000" dirty="0"/>
                        <a:t>-3</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1 × 10</a:t>
                      </a:r>
                      <a:r>
                        <a:rPr lang="en-US" sz="1600" baseline="30000" dirty="0"/>
                        <a:t>18</a:t>
                      </a:r>
                      <a:r>
                        <a:rPr lang="en-US" sz="1600" baseline="0" dirty="0"/>
                        <a:t> m</a:t>
                      </a:r>
                      <a:r>
                        <a:rPr lang="en-US" sz="1600" baseline="30000" dirty="0"/>
                        <a:t>-3</a:t>
                      </a:r>
                      <a:endParaRPr lang="en-US" sz="160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7"/>
                  </a:ext>
                </a:extLst>
              </a:tr>
              <a:tr h="348095">
                <a:tc>
                  <a:txBody>
                    <a:bodyPr/>
                    <a:lstStyle/>
                    <a:p>
                      <a:pPr algn="ctr"/>
                      <a:r>
                        <a:rPr lang="en-US" sz="1600" i="1" dirty="0" err="1"/>
                        <a:t>P</a:t>
                      </a:r>
                      <a:r>
                        <a:rPr lang="en-US" sz="1600" i="0" baseline="-25000" dirty="0" err="1"/>
                        <a:t>self</a:t>
                      </a:r>
                      <a:endParaRPr lang="en-US" sz="1600" i="1"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en-US" sz="1600" dirty="0"/>
                        <a:t>4 MW</a:t>
                      </a:r>
                    </a:p>
                  </a:txBody>
                  <a:tcPr>
                    <a:lnT w="12700" cap="flat" cmpd="sng" algn="ctr">
                      <a:solidFill>
                        <a:scrgbClr r="0" g="0" b="0"/>
                      </a:solidFill>
                      <a:prstDash val="solid"/>
                      <a:round/>
                      <a:headEnd type="none" w="med" len="med"/>
                      <a:tailEnd type="none" w="med" len="med"/>
                    </a:lnT>
                  </a:tcPr>
                </a:tc>
                <a:tc>
                  <a:txBody>
                    <a:bodyPr/>
                    <a:lstStyle/>
                    <a:p>
                      <a:pPr algn="ctr"/>
                      <a:r>
                        <a:rPr lang="en-US" sz="1600" dirty="0"/>
                        <a:t>4 MW</a:t>
                      </a:r>
                    </a:p>
                  </a:txBody>
                  <a:tcPr>
                    <a:lnT w="12700" cap="flat" cmpd="sng" algn="ctr">
                      <a:solidFill>
                        <a:scrgbClr r="0" g="0" b="0"/>
                      </a:solidFill>
                      <a:prstDash val="solid"/>
                      <a:round/>
                      <a:headEnd type="none" w="med" len="med"/>
                      <a:tailEnd type="none" w="med" len="med"/>
                    </a:lnT>
                  </a:tcPr>
                </a:tc>
                <a:tc>
                  <a:txBody>
                    <a:bodyPr/>
                    <a:lstStyle/>
                    <a:p>
                      <a:pPr algn="ctr"/>
                      <a:r>
                        <a:rPr lang="en-US" sz="1600" dirty="0"/>
                        <a:t>3 MW </a:t>
                      </a:r>
                    </a:p>
                  </a:txBody>
                  <a:tcPr>
                    <a:lnT w="12700" cap="flat" cmpd="sng" algn="ctr">
                      <a:solidFill>
                        <a:scrgbClr r="0" g="0" b="0"/>
                      </a:solidFill>
                      <a:prstDash val="solid"/>
                      <a:round/>
                      <a:headEnd type="none" w="med" len="med"/>
                      <a:tailEnd type="none" w="med" len="med"/>
                    </a:lnT>
                  </a:tcPr>
                </a:tc>
                <a:tc>
                  <a:txBody>
                    <a:bodyPr/>
                    <a:lstStyle/>
                    <a:p>
                      <a:pPr algn="ctr"/>
                      <a:r>
                        <a:rPr lang="en-US" sz="1600" dirty="0"/>
                        <a:t>3 MW</a:t>
                      </a: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xmlns="" val="10008"/>
                  </a:ext>
                </a:extLst>
              </a:tr>
              <a:tr h="348095">
                <a:tc>
                  <a:txBody>
                    <a:bodyPr/>
                    <a:lstStyle/>
                    <a:p>
                      <a:pPr algn="ctr"/>
                      <a:r>
                        <a:rPr lang="en-US" sz="1600" i="1" dirty="0" err="1"/>
                        <a:t>n</a:t>
                      </a:r>
                      <a:r>
                        <a:rPr lang="en-US" sz="1600" baseline="-25000" dirty="0" err="1"/>
                        <a:t>co</a:t>
                      </a:r>
                      <a:r>
                        <a:rPr lang="en-US" sz="1600" baseline="-25000" dirty="0"/>
                        <a:t> </a:t>
                      </a:r>
                      <a:r>
                        <a:rPr lang="en-US" sz="1600" baseline="0" dirty="0"/>
                        <a:t> for ECRH</a:t>
                      </a:r>
                      <a:endParaRPr lang="en-US" sz="1600"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en-US" sz="1600" dirty="0"/>
                        <a:t>9 × 10</a:t>
                      </a:r>
                      <a:r>
                        <a:rPr lang="en-US" sz="1600" baseline="30000" dirty="0"/>
                        <a:t>19</a:t>
                      </a:r>
                      <a:r>
                        <a:rPr lang="en-US" sz="1600" baseline="0" dirty="0"/>
                        <a:t> m</a:t>
                      </a:r>
                      <a:r>
                        <a:rPr lang="en-US" sz="1600" baseline="30000" dirty="0"/>
                        <a:t>-3</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35 × 10</a:t>
                      </a:r>
                      <a:r>
                        <a:rPr lang="en-US" sz="1600" baseline="30000" dirty="0"/>
                        <a:t>19</a:t>
                      </a:r>
                      <a:r>
                        <a:rPr lang="en-US" sz="1600" baseline="0" dirty="0"/>
                        <a:t> m</a:t>
                      </a:r>
                      <a:r>
                        <a:rPr lang="en-US" sz="1600" baseline="30000" dirty="0"/>
                        <a:t>-3</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35 × 10</a:t>
                      </a:r>
                      <a:r>
                        <a:rPr lang="en-US" sz="1600" baseline="30000" dirty="0"/>
                        <a:t>19</a:t>
                      </a:r>
                      <a:r>
                        <a:rPr lang="en-US" sz="1600" baseline="0" dirty="0"/>
                        <a:t> m</a:t>
                      </a:r>
                      <a:r>
                        <a:rPr lang="en-US" sz="1600" baseline="30000" dirty="0"/>
                        <a:t>-3</a:t>
                      </a:r>
                      <a:endParaRPr lang="en-US" sz="1600" dirty="0"/>
                    </a:p>
                  </a:txBody>
                  <a:tcPr>
                    <a:lnB w="12700" cap="flat" cmpd="sng" algn="ctr">
                      <a:solidFill>
                        <a:scrgbClr r="0" g="0" b="0"/>
                      </a:solidFill>
                      <a:prstDash val="solid"/>
                      <a:round/>
                      <a:headEnd type="none" w="med" len="med"/>
                      <a:tailEnd type="none" w="med" len="med"/>
                    </a:lnB>
                  </a:tcPr>
                </a:tc>
                <a:tc>
                  <a:txBody>
                    <a:bodyPr/>
                    <a:lstStyle/>
                    <a:p>
                      <a:pPr algn="ctr"/>
                      <a:r>
                        <a:rPr lang="en-US" sz="1600" dirty="0"/>
                        <a:t>78</a:t>
                      </a:r>
                      <a:r>
                        <a:rPr lang="en-US" sz="1600" baseline="0" dirty="0"/>
                        <a:t> × 10</a:t>
                      </a:r>
                      <a:r>
                        <a:rPr lang="en-US" sz="1600" baseline="30000" dirty="0"/>
                        <a:t>19</a:t>
                      </a:r>
                      <a:r>
                        <a:rPr lang="en-US" sz="1600" baseline="0" dirty="0"/>
                        <a:t> m</a:t>
                      </a:r>
                      <a:r>
                        <a:rPr lang="en-US" sz="1600" baseline="30000" dirty="0"/>
                        <a:t>-3</a:t>
                      </a:r>
                      <a:endParaRPr lang="en-US" sz="160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4" name="TextBox 3"/>
          <p:cNvSpPr txBox="1"/>
          <p:nvPr/>
        </p:nvSpPr>
        <p:spPr>
          <a:xfrm>
            <a:off x="0" y="145018"/>
            <a:ext cx="6553200" cy="369332"/>
          </a:xfrm>
          <a:prstGeom prst="rect">
            <a:avLst/>
          </a:prstGeom>
          <a:noFill/>
        </p:spPr>
        <p:txBody>
          <a:bodyPr wrap="square" tIns="0" bIns="0" rtlCol="0" anchor="ctr">
            <a:spAutoFit/>
          </a:bodyPr>
          <a:lstStyle/>
          <a:p>
            <a:r>
              <a:rPr lang="en-US" sz="2400" dirty="0">
                <a:solidFill>
                  <a:srgbClr val="336699"/>
                </a:solidFill>
              </a:rPr>
              <a:t>Key expected quantities</a:t>
            </a:r>
          </a:p>
        </p:txBody>
      </p:sp>
    </p:spTree>
    <p:extLst>
      <p:ext uri="{BB962C8B-B14F-4D97-AF65-F5344CB8AC3E}">
        <p14:creationId xmlns:p14="http://schemas.microsoft.com/office/powerpoint/2010/main" val="14976256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9648"/>
            <a:ext cx="9144000" cy="738664"/>
          </a:xfrm>
          <a:prstGeom prst="rect">
            <a:avLst/>
          </a:prstGeom>
          <a:noFill/>
        </p:spPr>
        <p:txBody>
          <a:bodyPr wrap="square" tIns="0" bIns="0" rtlCol="0" anchor="ctr">
            <a:spAutoFit/>
          </a:bodyPr>
          <a:lstStyle/>
          <a:p>
            <a:r>
              <a:rPr lang="en-US" sz="2400" dirty="0" smtClean="0">
                <a:solidFill>
                  <a:srgbClr val="336699"/>
                </a:solidFill>
              </a:rPr>
              <a:t>Simulations with TSC support expectations of higher current, self-heating power, and temperatures with increased injector flux</a:t>
            </a:r>
            <a:endParaRPr lang="en-US" sz="2400" dirty="0">
              <a:solidFill>
                <a:srgbClr val="336699"/>
              </a:solidFill>
            </a:endParaRPr>
          </a:p>
        </p:txBody>
      </p:sp>
      <p:sp>
        <p:nvSpPr>
          <p:cNvPr id="8" name="Content Placeholder 1"/>
          <p:cNvSpPr txBox="1">
            <a:spLocks/>
          </p:cNvSpPr>
          <p:nvPr/>
        </p:nvSpPr>
        <p:spPr bwMode="auto">
          <a:xfrm>
            <a:off x="10392" y="742950"/>
            <a:ext cx="5095008"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2286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457200" indent="-228600" algn="l" rtl="0" eaLnBrk="0" fontAlgn="base" hangingPunct="0">
              <a:spcBef>
                <a:spcPct val="20000"/>
              </a:spcBef>
              <a:spcAft>
                <a:spcPct val="0"/>
              </a:spcAft>
              <a:buFont typeface="Arial" charset="0"/>
              <a:buChar char="–"/>
              <a:defRPr sz="2000" kern="1200">
                <a:solidFill>
                  <a:srgbClr val="336699"/>
                </a:solidFill>
                <a:latin typeface="Arial" panose="020B0604020202020204" pitchFamily="34" charset="0"/>
                <a:ea typeface="+mn-ea"/>
                <a:cs typeface="Arial" panose="020B0604020202020204" pitchFamily="34" charset="0"/>
              </a:defRPr>
            </a:lvl2pPr>
            <a:lvl3pPr marL="685800" indent="-228600" algn="l" rtl="0" eaLnBrk="0" fontAlgn="base" hangingPunct="0">
              <a:spcBef>
                <a:spcPct val="20000"/>
              </a:spcBef>
              <a:spcAft>
                <a:spcPct val="0"/>
              </a:spcAft>
              <a:buFont typeface="Wingdings" pitchFamily="2" charset="2"/>
              <a:buChar char="§"/>
              <a:defRPr sz="1800" kern="1200">
                <a:solidFill>
                  <a:srgbClr val="920000"/>
                </a:solidFill>
                <a:latin typeface="Arial" panose="020B0604020202020204" pitchFamily="34" charset="0"/>
                <a:ea typeface="+mn-ea"/>
                <a:cs typeface="Arial" panose="020B0604020202020204" pitchFamily="34" charset="0"/>
              </a:defRPr>
            </a:lvl3pPr>
            <a:lvl4pPr marL="857250" indent="-171450" algn="l" rtl="0" eaLnBrk="0" fontAlgn="base" hangingPunct="0">
              <a:spcBef>
                <a:spcPct val="20000"/>
              </a:spcBef>
              <a:spcAft>
                <a:spcPct val="0"/>
              </a:spcAft>
              <a:buFont typeface="Arial" charset="0"/>
              <a:buChar char="•"/>
              <a:defRPr sz="1600" kern="1200">
                <a:solidFill>
                  <a:srgbClr val="008080"/>
                </a:solidFill>
                <a:latin typeface="Arial" panose="020B0604020202020204" pitchFamily="34" charset="0"/>
                <a:ea typeface="+mn-ea"/>
                <a:cs typeface="Arial" panose="020B0604020202020204" pitchFamily="34" charset="0"/>
              </a:defRPr>
            </a:lvl4pPr>
            <a:lvl5pPr marL="1028700" indent="-17145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err="1" smtClean="0"/>
              <a:t>Tokamak</a:t>
            </a:r>
            <a:r>
              <a:rPr lang="en-US" dirty="0" smtClean="0"/>
              <a:t> Simulation Code (TSC)</a:t>
            </a:r>
          </a:p>
          <a:p>
            <a:pPr lvl="1"/>
            <a:r>
              <a:rPr lang="en-US" dirty="0" smtClean="0"/>
              <a:t>Time-dependent, free-boundary equilibrium and transport solver</a:t>
            </a:r>
          </a:p>
          <a:p>
            <a:pPr lvl="1"/>
            <a:r>
              <a:rPr lang="en-US" dirty="0" smtClean="0"/>
              <a:t>Solves MHD/Maxwell’s equations coupled to transport and Ohm’s law</a:t>
            </a:r>
          </a:p>
          <a:p>
            <a:r>
              <a:rPr lang="en-US" dirty="0" smtClean="0"/>
              <a:t>Initial study: NSTX </a:t>
            </a:r>
            <a:r>
              <a:rPr lang="en-US" dirty="0" err="1" smtClean="0"/>
              <a:t>config</a:t>
            </a:r>
            <a:r>
              <a:rPr lang="en-US" dirty="0"/>
              <a:t>.</a:t>
            </a:r>
            <a:r>
              <a:rPr lang="en-US" dirty="0" smtClean="0"/>
              <a:t> with increasing levels of injector flux: </a:t>
            </a:r>
          </a:p>
          <a:p>
            <a:pPr lvl="1"/>
            <a:r>
              <a:rPr lang="en-US" dirty="0" smtClean="0"/>
              <a:t>52 </a:t>
            </a:r>
            <a:r>
              <a:rPr lang="en-US" dirty="0" err="1" smtClean="0"/>
              <a:t>mWb</a:t>
            </a:r>
            <a:r>
              <a:rPr lang="en-US" dirty="0" smtClean="0"/>
              <a:t> (typical NSTX experiment), 104 </a:t>
            </a:r>
            <a:r>
              <a:rPr lang="en-US" dirty="0" err="1" smtClean="0"/>
              <a:t>mWb</a:t>
            </a:r>
            <a:r>
              <a:rPr lang="en-US" dirty="0" smtClean="0"/>
              <a:t>, and 208 </a:t>
            </a:r>
            <a:r>
              <a:rPr lang="en-US" dirty="0" err="1" smtClean="0"/>
              <a:t>mWb</a:t>
            </a:r>
            <a:r>
              <a:rPr lang="en-US" dirty="0" smtClean="0"/>
              <a:t> </a:t>
            </a:r>
          </a:p>
          <a:p>
            <a:r>
              <a:rPr lang="en-US" dirty="0" smtClean="0"/>
              <a:t>Supports main predicted trends</a:t>
            </a:r>
          </a:p>
          <a:p>
            <a:pPr lvl="1"/>
            <a:r>
              <a:rPr lang="en-US" i="1" dirty="0" err="1" smtClean="0"/>
              <a:t>I</a:t>
            </a:r>
            <a:r>
              <a:rPr lang="en-US" i="1" baseline="-25000" dirty="0" err="1" smtClean="0"/>
              <a:t>p</a:t>
            </a:r>
            <a:r>
              <a:rPr lang="en-US" dirty="0" smtClean="0"/>
              <a:t> increases in proportion with </a:t>
            </a:r>
            <a:r>
              <a:rPr lang="en-US" i="1" dirty="0" err="1" smtClean="0"/>
              <a:t>ψ</a:t>
            </a:r>
            <a:r>
              <a:rPr lang="en-US" baseline="-25000" dirty="0" err="1" smtClean="0"/>
              <a:t>inj</a:t>
            </a:r>
            <a:r>
              <a:rPr lang="en-US" dirty="0" smtClean="0"/>
              <a:t> </a:t>
            </a:r>
          </a:p>
          <a:p>
            <a:pPr lvl="1"/>
            <a:r>
              <a:rPr lang="en-US" dirty="0" smtClean="0"/>
              <a:t>Heating power, </a:t>
            </a:r>
            <a:r>
              <a:rPr lang="en-US" i="1" dirty="0" err="1" smtClean="0"/>
              <a:t>T</a:t>
            </a:r>
            <a:r>
              <a:rPr lang="en-US" i="1" baseline="-25000" dirty="0" err="1" smtClean="0"/>
              <a:t>e</a:t>
            </a:r>
            <a:r>
              <a:rPr lang="en-US" dirty="0" smtClean="0"/>
              <a:t> increase faster</a:t>
            </a:r>
          </a:p>
        </p:txBody>
      </p:sp>
      <p:pic>
        <p:nvPicPr>
          <p:cNvPr id="3" name="Picture 2" descr="tsc_results_modified.png"/>
          <p:cNvPicPr>
            <a:picLocks noChangeAspect="1"/>
          </p:cNvPicPr>
          <p:nvPr/>
        </p:nvPicPr>
        <p:blipFill rotWithShape="1">
          <a:blip r:embed="rId3" cstate="print">
            <a:extLst>
              <a:ext uri="{28A0092B-C50C-407E-A947-70E740481C1C}">
                <a14:useLocalDpi xmlns:a14="http://schemas.microsoft.com/office/drawing/2010/main" val="0"/>
              </a:ext>
            </a:extLst>
          </a:blip>
          <a:srcRect t="2424" b="2036"/>
          <a:stretch/>
        </p:blipFill>
        <p:spPr>
          <a:xfrm>
            <a:off x="4800601" y="742950"/>
            <a:ext cx="4343400" cy="4149674"/>
          </a:xfrm>
          <a:prstGeom prst="rect">
            <a:avLst/>
          </a:prstGeom>
        </p:spPr>
      </p:pic>
    </p:spTree>
    <p:extLst>
      <p:ext uri="{BB962C8B-B14F-4D97-AF65-F5344CB8AC3E}">
        <p14:creationId xmlns:p14="http://schemas.microsoft.com/office/powerpoint/2010/main" val="866414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Requirements for attaining plasma breakdown must be considered for future CHI implementations</a:t>
            </a:r>
            <a:endParaRPr lang="en-US" dirty="0"/>
          </a:p>
          <a:p>
            <a:pPr lvl="1"/>
            <a:r>
              <a:rPr lang="en-US" dirty="0" smtClean="0"/>
              <a:t>Breakdown modeling must be spatially resolved</a:t>
            </a:r>
            <a:endParaRPr lang="en-US" dirty="0"/>
          </a:p>
          <a:p>
            <a:pPr lvl="1"/>
            <a:r>
              <a:rPr lang="en-US" dirty="0" smtClean="0"/>
              <a:t>A simple model for assessing these requirements has been developed, which applies the Townsend avalanche theory to each flux tube</a:t>
            </a:r>
            <a:endParaRPr lang="en-US" dirty="0"/>
          </a:p>
          <a:p>
            <a:r>
              <a:rPr lang="en-US" dirty="0"/>
              <a:t>CHI systems in future reactors should avoid large electrodes and instead use </a:t>
            </a:r>
            <a:r>
              <a:rPr lang="en-US" dirty="0" err="1"/>
              <a:t>toroidal</a:t>
            </a:r>
            <a:r>
              <a:rPr lang="en-US" dirty="0"/>
              <a:t> rings localized to the </a:t>
            </a:r>
            <a:r>
              <a:rPr lang="en-US" dirty="0" err="1"/>
              <a:t>divertor</a:t>
            </a:r>
            <a:endParaRPr lang="en-US" dirty="0"/>
          </a:p>
          <a:p>
            <a:r>
              <a:rPr lang="en-US" dirty="0" smtClean="0"/>
              <a:t>Next-step devices will be able to use much more injector flux, permitting MA-level plasma currents and higher temperatures</a:t>
            </a:r>
            <a:endParaRPr lang="en-US" dirty="0"/>
          </a:p>
        </p:txBody>
      </p:sp>
      <p:sp>
        <p:nvSpPr>
          <p:cNvPr id="4" name="TextBox 3"/>
          <p:cNvSpPr txBox="1"/>
          <p:nvPr/>
        </p:nvSpPr>
        <p:spPr>
          <a:xfrm>
            <a:off x="0" y="145018"/>
            <a:ext cx="6553200" cy="369332"/>
          </a:xfrm>
          <a:prstGeom prst="rect">
            <a:avLst/>
          </a:prstGeom>
          <a:noFill/>
        </p:spPr>
        <p:txBody>
          <a:bodyPr wrap="square" tIns="0" bIns="0" rtlCol="0" anchor="ctr">
            <a:spAutoFit/>
          </a:bodyPr>
          <a:lstStyle/>
          <a:p>
            <a:r>
              <a:rPr lang="en-US" sz="2400" dirty="0">
                <a:solidFill>
                  <a:srgbClr val="336699"/>
                </a:solidFill>
              </a:rPr>
              <a:t>Conclusions</a:t>
            </a:r>
          </a:p>
        </p:txBody>
      </p:sp>
    </p:spTree>
    <p:extLst>
      <p:ext uri="{BB962C8B-B14F-4D97-AF65-F5344CB8AC3E}">
        <p14:creationId xmlns:p14="http://schemas.microsoft.com/office/powerpoint/2010/main" val="384839899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EST_electrode_confi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3178" y="819150"/>
            <a:ext cx="4773896" cy="3124200"/>
          </a:xfrm>
          <a:prstGeom prst="rect">
            <a:avLst/>
          </a:prstGeom>
        </p:spPr>
      </p:pic>
      <p:sp>
        <p:nvSpPr>
          <p:cNvPr id="2" name="Content Placeholder 1"/>
          <p:cNvSpPr>
            <a:spLocks noGrp="1"/>
          </p:cNvSpPr>
          <p:nvPr>
            <p:ph idx="1"/>
          </p:nvPr>
        </p:nvSpPr>
        <p:spPr>
          <a:xfrm>
            <a:off x="76200" y="800100"/>
            <a:ext cx="5791200" cy="4057650"/>
          </a:xfrm>
        </p:spPr>
        <p:txBody>
          <a:bodyPr/>
          <a:lstStyle/>
          <a:p>
            <a:r>
              <a:rPr lang="en-US" dirty="0" smtClean="0"/>
              <a:t>Localized </a:t>
            </a:r>
            <a:r>
              <a:rPr lang="en-US" dirty="0" err="1" smtClean="0"/>
              <a:t>toroidal</a:t>
            </a:r>
            <a:r>
              <a:rPr lang="en-US" dirty="0" smtClean="0"/>
              <a:t> electrodes</a:t>
            </a:r>
          </a:p>
          <a:p>
            <a:pPr lvl="1"/>
            <a:r>
              <a:rPr lang="en-US" dirty="0" smtClean="0"/>
              <a:t>QUEST: single biased electrode</a:t>
            </a:r>
          </a:p>
          <a:p>
            <a:pPr lvl="1"/>
            <a:r>
              <a:rPr lang="en-US" dirty="0" smtClean="0"/>
              <a:t>URANIA: dual biased electrode</a:t>
            </a:r>
          </a:p>
          <a:p>
            <a:r>
              <a:rPr lang="en-US" dirty="0" smtClean="0"/>
              <a:t>Low-field side injection</a:t>
            </a:r>
          </a:p>
          <a:p>
            <a:r>
              <a:rPr lang="en-US" dirty="0" smtClean="0"/>
              <a:t>Coupling to ECRH heating</a:t>
            </a:r>
          </a:p>
        </p:txBody>
      </p:sp>
      <p:sp>
        <p:nvSpPr>
          <p:cNvPr id="4" name="TextBox 3"/>
          <p:cNvSpPr txBox="1"/>
          <p:nvPr/>
        </p:nvSpPr>
        <p:spPr>
          <a:xfrm>
            <a:off x="0" y="-39648"/>
            <a:ext cx="9144000" cy="738664"/>
          </a:xfrm>
          <a:prstGeom prst="rect">
            <a:avLst/>
          </a:prstGeom>
          <a:noFill/>
        </p:spPr>
        <p:txBody>
          <a:bodyPr wrap="square" tIns="0" bIns="0" rtlCol="0" anchor="ctr">
            <a:spAutoFit/>
          </a:bodyPr>
          <a:lstStyle/>
          <a:p>
            <a:r>
              <a:rPr lang="en-US" sz="2400" dirty="0" smtClean="0">
                <a:solidFill>
                  <a:srgbClr val="336699"/>
                </a:solidFill>
              </a:rPr>
              <a:t>Upcoming CHI experiments in QUEST and URANIA will test concepts to be implemented in fusion reactors</a:t>
            </a:r>
            <a:endParaRPr lang="en-US" sz="2400" dirty="0">
              <a:solidFill>
                <a:srgbClr val="336699"/>
              </a:solidFill>
            </a:endParaRPr>
          </a:p>
        </p:txBody>
      </p:sp>
      <p:pic>
        <p:nvPicPr>
          <p:cNvPr id="6" name="Picture 6" descr="../CHI%20electrode%20se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9600" y="2952750"/>
            <a:ext cx="303845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019800" y="895350"/>
            <a:ext cx="2514600" cy="400110"/>
          </a:xfrm>
          <a:prstGeom prst="rect">
            <a:avLst/>
          </a:prstGeom>
          <a:noFill/>
        </p:spPr>
        <p:txBody>
          <a:bodyPr wrap="square" rtlCol="0">
            <a:spAutoFit/>
          </a:bodyPr>
          <a:lstStyle/>
          <a:p>
            <a:r>
              <a:rPr lang="en-US" sz="2000" dirty="0" smtClean="0"/>
              <a:t>QUEST</a:t>
            </a:r>
            <a:endParaRPr lang="en-US" sz="2000" dirty="0"/>
          </a:p>
        </p:txBody>
      </p:sp>
      <p:sp>
        <p:nvSpPr>
          <p:cNvPr id="9" name="TextBox 8"/>
          <p:cNvSpPr txBox="1"/>
          <p:nvPr/>
        </p:nvSpPr>
        <p:spPr>
          <a:xfrm>
            <a:off x="6227618" y="3486150"/>
            <a:ext cx="2895600" cy="461665"/>
          </a:xfrm>
          <a:prstGeom prst="rect">
            <a:avLst/>
          </a:prstGeom>
          <a:noFill/>
        </p:spPr>
        <p:txBody>
          <a:bodyPr wrap="square" rtlCol="0">
            <a:spAutoFit/>
          </a:bodyPr>
          <a:lstStyle/>
          <a:p>
            <a:pPr algn="r"/>
            <a:r>
              <a:rPr lang="en-US" sz="1200" dirty="0" smtClean="0"/>
              <a:t>Kuroda et al., </a:t>
            </a:r>
            <a:r>
              <a:rPr lang="en-US" sz="1200" i="1" dirty="0" smtClean="0"/>
              <a:t>Plasma Fusion Res. Rapid Comm. </a:t>
            </a:r>
            <a:r>
              <a:rPr lang="en-US" sz="1200" dirty="0" smtClean="0"/>
              <a:t>2017</a:t>
            </a:r>
            <a:endParaRPr lang="en-US" sz="1200" dirty="0"/>
          </a:p>
        </p:txBody>
      </p:sp>
      <p:sp>
        <p:nvSpPr>
          <p:cNvPr id="10" name="TextBox 9"/>
          <p:cNvSpPr txBox="1"/>
          <p:nvPr/>
        </p:nvSpPr>
        <p:spPr>
          <a:xfrm>
            <a:off x="3581400" y="4324350"/>
            <a:ext cx="3581400" cy="400110"/>
          </a:xfrm>
          <a:prstGeom prst="rect">
            <a:avLst/>
          </a:prstGeom>
          <a:noFill/>
        </p:spPr>
        <p:txBody>
          <a:bodyPr wrap="square" rtlCol="0">
            <a:spAutoFit/>
          </a:bodyPr>
          <a:lstStyle/>
          <a:p>
            <a:r>
              <a:rPr lang="en-US" sz="2000" dirty="0" smtClean="0"/>
              <a:t>URANIA (currently Pegasus) </a:t>
            </a:r>
            <a:endParaRPr lang="en-US" sz="2000" dirty="0"/>
          </a:p>
        </p:txBody>
      </p:sp>
    </p:spTree>
    <p:extLst>
      <p:ext uri="{BB962C8B-B14F-4D97-AF65-F5344CB8AC3E}">
        <p14:creationId xmlns:p14="http://schemas.microsoft.com/office/powerpoint/2010/main" val="9095736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1"/>
          <p:cNvSpPr>
            <a:spLocks noGrp="1"/>
          </p:cNvSpPr>
          <p:nvPr>
            <p:ph type="subTitle" idx="1"/>
          </p:nvPr>
        </p:nvSpPr>
        <p:spPr>
          <a:xfrm>
            <a:off x="533400" y="1619250"/>
            <a:ext cx="8077200" cy="495300"/>
          </a:xfrm>
        </p:spPr>
        <p:txBody>
          <a:bodyPr/>
          <a:lstStyle/>
          <a:p>
            <a:pPr eaLnBrk="1" hangingPunct="1"/>
            <a:r>
              <a:rPr lang="en-US" altLang="en-US" sz="2000" dirty="0">
                <a:latin typeface="Arial" charset="0"/>
                <a:cs typeface="Arial" charset="0"/>
              </a:rPr>
              <a:t>K. C. Hammond,</a:t>
            </a:r>
            <a:r>
              <a:rPr lang="en-US" altLang="en-US" sz="2000" baseline="30000" dirty="0">
                <a:latin typeface="Arial" charset="0"/>
                <a:cs typeface="Arial" charset="0"/>
              </a:rPr>
              <a:t>1</a:t>
            </a:r>
            <a:r>
              <a:rPr lang="en-US" altLang="en-US" sz="2000" dirty="0">
                <a:latin typeface="Arial" charset="0"/>
                <a:cs typeface="Arial" charset="0"/>
              </a:rPr>
              <a:t> R. Raman,</a:t>
            </a:r>
            <a:r>
              <a:rPr lang="en-US" altLang="en-US" sz="2000" baseline="30000" dirty="0">
                <a:latin typeface="Arial" charset="0"/>
                <a:cs typeface="Arial" charset="0"/>
              </a:rPr>
              <a:t>2</a:t>
            </a:r>
            <a:r>
              <a:rPr lang="en-US" altLang="en-US" sz="2000" dirty="0">
                <a:latin typeface="Arial" charset="0"/>
                <a:cs typeface="Arial" charset="0"/>
              </a:rPr>
              <a:t> S. C. Jardin</a:t>
            </a:r>
            <a:r>
              <a:rPr lang="en-US" altLang="en-US" sz="2000" dirty="0" smtClean="0">
                <a:latin typeface="Arial" charset="0"/>
                <a:cs typeface="Arial" charset="0"/>
              </a:rPr>
              <a:t>,</a:t>
            </a:r>
            <a:r>
              <a:rPr lang="en-US" altLang="en-US" sz="2000" baseline="30000" dirty="0">
                <a:latin typeface="Arial" charset="0"/>
                <a:cs typeface="Arial" charset="0"/>
              </a:rPr>
              <a:t>3</a:t>
            </a:r>
            <a:r>
              <a:rPr lang="en-US" altLang="en-US" sz="2000" dirty="0" smtClean="0">
                <a:latin typeface="Arial" charset="0"/>
                <a:cs typeface="Arial" charset="0"/>
              </a:rPr>
              <a:t> </a:t>
            </a:r>
            <a:r>
              <a:rPr lang="en-US" altLang="en-US" sz="2000" dirty="0">
                <a:latin typeface="Arial" charset="0"/>
                <a:cs typeface="Arial" charset="0"/>
              </a:rPr>
              <a:t>and F. </a:t>
            </a:r>
            <a:r>
              <a:rPr lang="en-US" altLang="en-US" sz="2000" dirty="0" smtClean="0">
                <a:latin typeface="Arial" charset="0"/>
                <a:cs typeface="Arial" charset="0"/>
              </a:rPr>
              <a:t>Volpe</a:t>
            </a:r>
            <a:r>
              <a:rPr lang="en-US" altLang="en-US" sz="2000" baseline="30000" dirty="0">
                <a:latin typeface="Arial" charset="0"/>
                <a:cs typeface="Arial" charset="0"/>
              </a:rPr>
              <a:t>4</a:t>
            </a:r>
          </a:p>
        </p:txBody>
      </p:sp>
      <p:sp>
        <p:nvSpPr>
          <p:cNvPr id="4099" name="Title 2"/>
          <p:cNvSpPr>
            <a:spLocks noGrp="1"/>
          </p:cNvSpPr>
          <p:nvPr>
            <p:ph type="title"/>
          </p:nvPr>
        </p:nvSpPr>
        <p:spPr/>
        <p:txBody>
          <a:bodyPr/>
          <a:lstStyle/>
          <a:p>
            <a:pPr eaLnBrk="1" hangingPunct="1"/>
            <a:r>
              <a:rPr lang="en-US" altLang="en-US" sz="3000" b="1" dirty="0">
                <a:latin typeface="Arial" charset="0"/>
                <a:cs typeface="Arial" charset="0"/>
              </a:rPr>
              <a:t>Application of transient CHI plasma start-up to future ST and AT devices</a:t>
            </a:r>
          </a:p>
        </p:txBody>
      </p:sp>
      <p:sp>
        <p:nvSpPr>
          <p:cNvPr id="4" name="Text Placeholder 3"/>
          <p:cNvSpPr>
            <a:spLocks noGrp="1"/>
          </p:cNvSpPr>
          <p:nvPr>
            <p:ph type="body" sz="quarter" idx="10"/>
          </p:nvPr>
        </p:nvSpPr>
        <p:spPr>
          <a:xfrm>
            <a:off x="533400" y="2952750"/>
            <a:ext cx="8077200" cy="762000"/>
          </a:xfrm>
        </p:spPr>
        <p:txBody>
          <a:bodyPr rtlCol="0">
            <a:normAutofit/>
          </a:bodyPr>
          <a:lstStyle/>
          <a:p>
            <a:pPr>
              <a:lnSpc>
                <a:spcPct val="85000"/>
              </a:lnSpc>
              <a:defRPr/>
            </a:pPr>
            <a:r>
              <a:rPr lang="en-US" sz="1400" dirty="0"/>
              <a:t>6</a:t>
            </a:r>
            <a:r>
              <a:rPr lang="en-US" sz="1400" dirty="0" smtClean="0"/>
              <a:t>0</a:t>
            </a:r>
            <a:r>
              <a:rPr lang="en-US" sz="1400" baseline="30000" dirty="0" smtClean="0"/>
              <a:t>th</a:t>
            </a:r>
            <a:r>
              <a:rPr lang="en-US" sz="1400" dirty="0" smtClean="0"/>
              <a:t> </a:t>
            </a:r>
            <a:r>
              <a:rPr lang="en-US" sz="1400" dirty="0"/>
              <a:t>Annual Meeting of the APS Division of Plasma Physics</a:t>
            </a:r>
          </a:p>
          <a:p>
            <a:pPr>
              <a:lnSpc>
                <a:spcPct val="85000"/>
              </a:lnSpc>
              <a:defRPr/>
            </a:pPr>
            <a:r>
              <a:rPr lang="en-US" sz="1400" dirty="0"/>
              <a:t>Portland, Oregon, USA</a:t>
            </a:r>
          </a:p>
          <a:p>
            <a:pPr>
              <a:lnSpc>
                <a:spcPct val="85000"/>
              </a:lnSpc>
              <a:defRPr/>
            </a:pPr>
            <a:r>
              <a:rPr lang="en-US" sz="1400" dirty="0"/>
              <a:t>November 8, 2018</a:t>
            </a:r>
          </a:p>
        </p:txBody>
      </p:sp>
      <p:pic>
        <p:nvPicPr>
          <p:cNvPr id="4101" name="Picture 4" descr="PPPL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9600" y="4476750"/>
            <a:ext cx="14414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Log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1" y="3811920"/>
            <a:ext cx="685800" cy="613014"/>
          </a:xfrm>
          <a:prstGeom prst="rect">
            <a:avLst/>
          </a:prstGeom>
        </p:spPr>
      </p:pic>
      <p:pic>
        <p:nvPicPr>
          <p:cNvPr id="3" name="Picture 2" descr="Logo_Columbia_1.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25874" y="3790950"/>
            <a:ext cx="864926" cy="762000"/>
          </a:xfrm>
          <a:prstGeom prst="rect">
            <a:avLst/>
          </a:prstGeom>
        </p:spPr>
      </p:pic>
      <p:sp>
        <p:nvSpPr>
          <p:cNvPr id="8" name="Subtitle 1"/>
          <p:cNvSpPr txBox="1">
            <a:spLocks/>
          </p:cNvSpPr>
          <p:nvPr/>
        </p:nvSpPr>
        <p:spPr bwMode="auto">
          <a:xfrm>
            <a:off x="533400" y="211455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1" compatLnSpc="1">
            <a:prstTxWarp prst="textNoShape">
              <a:avLst/>
            </a:prstTxWarp>
          </a:bodyPr>
          <a:lstStyle>
            <a:lvl1pPr marL="0" indent="0" algn="ctr" rtl="0" eaLnBrk="0" fontAlgn="base" hangingPunct="0">
              <a:spcBef>
                <a:spcPct val="20000"/>
              </a:spcBef>
              <a:spcAft>
                <a:spcPct val="0"/>
              </a:spcAft>
              <a:buFont typeface="Arial" charset="0"/>
              <a:buNone/>
              <a:defRPr sz="2400" kern="1200" baseline="0">
                <a:solidFill>
                  <a:schemeClr val="tx1"/>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20000"/>
              </a:spcBef>
              <a:spcAft>
                <a:spcPct val="0"/>
              </a:spcAft>
              <a:buFont typeface="Arial"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20000"/>
              </a:spcBef>
              <a:spcAft>
                <a:spcPct val="0"/>
              </a:spcAft>
              <a:buFont typeface="Wingdings"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20000"/>
              </a:spcBef>
              <a:spcAft>
                <a:spcPct val="0"/>
              </a:spcAft>
              <a:buFont typeface="Arial"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20000"/>
              </a:spcBef>
              <a:spcAft>
                <a:spcPct val="0"/>
              </a:spcAft>
              <a:buFont typeface="Arial"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eaLnBrk="1" hangingPunct="1"/>
            <a:r>
              <a:rPr lang="en-US" altLang="en-US" sz="1100" i="1" baseline="30000" dirty="0">
                <a:latin typeface="Arial" charset="0"/>
                <a:cs typeface="Arial" charset="0"/>
              </a:rPr>
              <a:t>1</a:t>
            </a:r>
            <a:r>
              <a:rPr lang="en-US" altLang="en-US" sz="1100" i="1" dirty="0">
                <a:latin typeface="Arial" charset="0"/>
                <a:cs typeface="Arial" charset="0"/>
              </a:rPr>
              <a:t>Max Planck Institute for Plasma Physics, Greifswald, </a:t>
            </a:r>
            <a:r>
              <a:rPr lang="en-US" altLang="en-US" sz="1100" i="1" dirty="0" smtClean="0">
                <a:latin typeface="Arial" charset="0"/>
                <a:cs typeface="Arial" charset="0"/>
              </a:rPr>
              <a:t>Germany</a:t>
            </a:r>
          </a:p>
          <a:p>
            <a:pPr eaLnBrk="1" hangingPunct="1"/>
            <a:r>
              <a:rPr lang="en-US" altLang="en-US" sz="1100" i="1" baseline="30000" dirty="0" smtClean="0">
                <a:latin typeface="Arial" charset="0"/>
                <a:cs typeface="Arial" charset="0"/>
              </a:rPr>
              <a:t>2</a:t>
            </a:r>
            <a:r>
              <a:rPr lang="en-US" altLang="en-US" sz="1100" i="1" dirty="0" smtClean="0">
                <a:latin typeface="Arial" charset="0"/>
                <a:cs typeface="Arial" charset="0"/>
              </a:rPr>
              <a:t>University of Washington, Seattle, Washington, USA</a:t>
            </a:r>
            <a:endParaRPr lang="en-US" altLang="en-US" sz="1100" i="1" dirty="0">
              <a:latin typeface="Arial" charset="0"/>
              <a:cs typeface="Arial" charset="0"/>
            </a:endParaRPr>
          </a:p>
          <a:p>
            <a:pPr eaLnBrk="1" hangingPunct="1"/>
            <a:r>
              <a:rPr lang="en-US" altLang="en-US" sz="1100" i="1" baseline="30000" dirty="0">
                <a:latin typeface="Arial" charset="0"/>
                <a:cs typeface="Arial" charset="0"/>
              </a:rPr>
              <a:t>3</a:t>
            </a:r>
            <a:r>
              <a:rPr lang="en-US" altLang="en-US" sz="1100" i="1" dirty="0" smtClean="0">
                <a:latin typeface="Arial" charset="0"/>
                <a:cs typeface="Arial" charset="0"/>
              </a:rPr>
              <a:t>Princeton </a:t>
            </a:r>
            <a:r>
              <a:rPr lang="en-US" altLang="en-US" sz="1100" i="1" dirty="0">
                <a:latin typeface="Arial" charset="0"/>
                <a:cs typeface="Arial" charset="0"/>
              </a:rPr>
              <a:t>Plasma Physics Laboratory, Princeton, New Jersey, USA</a:t>
            </a:r>
          </a:p>
          <a:p>
            <a:pPr eaLnBrk="1" hangingPunct="1"/>
            <a:r>
              <a:rPr lang="en-US" altLang="en-US" sz="1100" i="1" baseline="30000" dirty="0">
                <a:latin typeface="Arial" charset="0"/>
                <a:cs typeface="Arial" charset="0"/>
              </a:rPr>
              <a:t>4</a:t>
            </a:r>
            <a:r>
              <a:rPr lang="en-US" altLang="en-US" sz="1100" i="1" dirty="0" smtClean="0">
                <a:latin typeface="Arial" charset="0"/>
                <a:cs typeface="Arial" charset="0"/>
              </a:rPr>
              <a:t>Columbia </a:t>
            </a:r>
            <a:r>
              <a:rPr lang="en-US" altLang="en-US" sz="1100" i="1" dirty="0">
                <a:latin typeface="Arial" charset="0"/>
                <a:cs typeface="Arial" charset="0"/>
              </a:rPr>
              <a:t>University, New York, New York, USA</a:t>
            </a:r>
          </a:p>
        </p:txBody>
      </p:sp>
      <p:pic>
        <p:nvPicPr>
          <p:cNvPr id="5" name="Picture 4"/>
          <p:cNvPicPr>
            <a:picLocks noChangeAspect="1"/>
          </p:cNvPicPr>
          <p:nvPr/>
        </p:nvPicPr>
        <p:blipFill>
          <a:blip r:embed="rId6"/>
          <a:stretch>
            <a:fillRect/>
          </a:stretch>
        </p:blipFill>
        <p:spPr>
          <a:xfrm>
            <a:off x="990600" y="3790950"/>
            <a:ext cx="685800" cy="685800"/>
          </a:xfrm>
          <a:prstGeom prst="rect">
            <a:avLst/>
          </a:prstGeom>
        </p:spPr>
      </p:pic>
    </p:spTree>
    <p:extLst>
      <p:ext uri="{BB962C8B-B14F-4D97-AF65-F5344CB8AC3E}">
        <p14:creationId xmlns:p14="http://schemas.microsoft.com/office/powerpoint/2010/main" val="223852280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err="1"/>
              <a:t>E</a:t>
            </a:r>
            <a:r>
              <a:rPr lang="en-US" baseline="-25000" dirty="0" err="1"/>
              <a:t>min</a:t>
            </a:r>
            <a:r>
              <a:rPr lang="en-US" dirty="0"/>
              <a:t> for </a:t>
            </a:r>
            <a:r>
              <a:rPr lang="en-US" dirty="0" err="1"/>
              <a:t>tokamaks</a:t>
            </a:r>
            <a:r>
              <a:rPr lang="en-US" dirty="0"/>
              <a:t> is a special case of </a:t>
            </a:r>
            <a:r>
              <a:rPr lang="en-US" dirty="0" err="1"/>
              <a:t>Paschen’s</a:t>
            </a:r>
            <a:r>
              <a:rPr lang="en-US" dirty="0"/>
              <a:t> Law with secondary electron coefficient </a:t>
            </a:r>
            <a:r>
              <a:rPr lang="en-US" i="1" dirty="0" err="1"/>
              <a:t>γ</a:t>
            </a:r>
            <a:r>
              <a:rPr lang="en-US" dirty="0"/>
              <a:t> = 0.58</a:t>
            </a:r>
            <a:br>
              <a:rPr lang="en-US" dirty="0"/>
            </a:br>
            <a:r>
              <a:rPr lang="en-US" dirty="0"/>
              <a:t/>
            </a:r>
            <a:br>
              <a:rPr lang="en-US" dirty="0"/>
            </a:br>
            <a:endParaRPr lang="en-US" dirty="0"/>
          </a:p>
          <a:p>
            <a:endParaRPr lang="en-US" dirty="0"/>
          </a:p>
          <a:p>
            <a:r>
              <a:rPr lang="en-US" dirty="0"/>
              <a:t>Measurements for parallel plates indicate </a:t>
            </a:r>
            <a:r>
              <a:rPr lang="en-US" i="1" dirty="0" err="1"/>
              <a:t>γ</a:t>
            </a:r>
            <a:r>
              <a:rPr lang="en-US" dirty="0"/>
              <a:t> = 0.05 for D</a:t>
            </a:r>
            <a:r>
              <a:rPr lang="en-US" baseline="-25000" dirty="0"/>
              <a:t>2</a:t>
            </a:r>
            <a:endParaRPr lang="en-US" dirty="0"/>
          </a:p>
          <a:p>
            <a:r>
              <a:rPr lang="en-US" dirty="0"/>
              <a:t>Larger value may be valid in main vessel where </a:t>
            </a:r>
            <a:r>
              <a:rPr lang="en-US" i="1" dirty="0" err="1"/>
              <a:t>L</a:t>
            </a:r>
            <a:r>
              <a:rPr lang="en-US" i="1" baseline="-25000" dirty="0" err="1"/>
              <a:t>c</a:t>
            </a:r>
            <a:r>
              <a:rPr lang="en-US" dirty="0"/>
              <a:t> is large and particle paths make many revolutions</a:t>
            </a:r>
          </a:p>
          <a:p>
            <a:r>
              <a:rPr lang="en-US" dirty="0"/>
              <a:t>In the injector gap, less “enhancement” of </a:t>
            </a:r>
            <a:r>
              <a:rPr lang="en-US" i="1" dirty="0" err="1"/>
              <a:t>γ</a:t>
            </a:r>
            <a:r>
              <a:rPr lang="en-US" i="1" dirty="0"/>
              <a:t> </a:t>
            </a:r>
            <a:r>
              <a:rPr lang="en-US" dirty="0"/>
              <a:t>is expected</a:t>
            </a:r>
          </a:p>
          <a:p>
            <a:pPr lvl="1"/>
            <a:r>
              <a:rPr lang="en-US" i="1" dirty="0" err="1"/>
              <a:t>γ</a:t>
            </a:r>
            <a:r>
              <a:rPr lang="en-US" dirty="0"/>
              <a:t> = 0.01 assumed for injector region (pessimistic for our purposes)</a:t>
            </a:r>
          </a:p>
        </p:txBody>
      </p:sp>
      <p:sp>
        <p:nvSpPr>
          <p:cNvPr id="4" name="TextBox 3"/>
          <p:cNvSpPr txBox="1"/>
          <p:nvPr/>
        </p:nvSpPr>
        <p:spPr>
          <a:xfrm>
            <a:off x="0" y="-39648"/>
            <a:ext cx="9144000" cy="738664"/>
          </a:xfrm>
          <a:prstGeom prst="rect">
            <a:avLst/>
          </a:prstGeom>
          <a:noFill/>
        </p:spPr>
        <p:txBody>
          <a:bodyPr wrap="square" tIns="0" bIns="0" rtlCol="0" anchor="ctr">
            <a:spAutoFit/>
          </a:bodyPr>
          <a:lstStyle/>
          <a:p>
            <a:r>
              <a:rPr lang="en-US" sz="2400" dirty="0">
                <a:solidFill>
                  <a:srgbClr val="336699"/>
                </a:solidFill>
              </a:rPr>
              <a:t>Supplement: assumptions about the effective secondary electron emission coefficient for CHI breakdown calculations</a:t>
            </a:r>
            <a:endParaRPr lang="en-US" sz="2400" baseline="-25000" dirty="0">
              <a:solidFill>
                <a:srgbClr val="336699"/>
              </a:solidFill>
            </a:endParaRPr>
          </a:p>
        </p:txBody>
      </p:sp>
      <p:sp>
        <p:nvSpPr>
          <p:cNvPr id="8" name="TextBox 7"/>
          <p:cNvSpPr txBox="1"/>
          <p:nvPr/>
        </p:nvSpPr>
        <p:spPr>
          <a:xfrm>
            <a:off x="381000" y="1657350"/>
            <a:ext cx="4267200" cy="1107996"/>
          </a:xfrm>
          <a:prstGeom prst="rect">
            <a:avLst/>
          </a:prstGeom>
          <a:solidFill>
            <a:schemeClr val="bg1">
              <a:lumMod val="85000"/>
            </a:schemeClr>
          </a:solidFill>
          <a:ln>
            <a:solidFill>
              <a:schemeClr val="tx1"/>
            </a:solidFill>
          </a:ln>
        </p:spPr>
        <p:txBody>
          <a:bodyPr wrap="square" rtlCol="0">
            <a:spAutoFit/>
          </a:bodyPr>
          <a:lstStyle/>
          <a:p>
            <a:pPr algn="ctr"/>
            <a:r>
              <a:rPr lang="en-US" i="1" u="sng" dirty="0" err="1"/>
              <a:t>Tokamak</a:t>
            </a:r>
            <a:r>
              <a:rPr lang="en-US" i="1" u="sng" dirty="0"/>
              <a:t> model</a:t>
            </a:r>
          </a:p>
          <a:p>
            <a:pPr algn="ctr"/>
            <a:endParaRPr lang="en-US" i="1" u="sng" dirty="0"/>
          </a:p>
          <a:p>
            <a:pPr algn="ctr"/>
            <a:endParaRPr lang="en-US" i="1" u="sng" dirty="0"/>
          </a:p>
          <a:p>
            <a:pPr algn="ctr"/>
            <a:r>
              <a:rPr lang="en-US" sz="1200" i="1" u="sng" dirty="0"/>
              <a:t> </a:t>
            </a:r>
          </a:p>
        </p:txBody>
      </p:sp>
      <p:sp>
        <p:nvSpPr>
          <p:cNvPr id="9" name="TextBox 8"/>
          <p:cNvSpPr txBox="1"/>
          <p:nvPr/>
        </p:nvSpPr>
        <p:spPr>
          <a:xfrm>
            <a:off x="4800600" y="1657350"/>
            <a:ext cx="4267200" cy="1107996"/>
          </a:xfrm>
          <a:prstGeom prst="rect">
            <a:avLst/>
          </a:prstGeom>
          <a:solidFill>
            <a:schemeClr val="bg1">
              <a:lumMod val="85000"/>
            </a:schemeClr>
          </a:solidFill>
          <a:ln>
            <a:solidFill>
              <a:schemeClr val="tx1"/>
            </a:solidFill>
          </a:ln>
        </p:spPr>
        <p:txBody>
          <a:bodyPr wrap="square" rtlCol="0">
            <a:spAutoFit/>
          </a:bodyPr>
          <a:lstStyle/>
          <a:p>
            <a:pPr algn="ctr"/>
            <a:r>
              <a:rPr lang="en-US" i="1" u="sng" dirty="0" err="1"/>
              <a:t>Paschen’s</a:t>
            </a:r>
            <a:r>
              <a:rPr lang="en-US" i="1" u="sng" dirty="0"/>
              <a:t> Law</a:t>
            </a:r>
          </a:p>
          <a:p>
            <a:pPr algn="ctr"/>
            <a:endParaRPr lang="en-US" i="1" u="sng" dirty="0"/>
          </a:p>
          <a:p>
            <a:pPr algn="ctr"/>
            <a:endParaRPr lang="en-US" i="1" u="sng" dirty="0"/>
          </a:p>
          <a:p>
            <a:pPr algn="ctr"/>
            <a:r>
              <a:rPr lang="en-US" sz="1200" i="1" u="sng" dirty="0"/>
              <a:t> </a:t>
            </a:r>
          </a:p>
        </p:txBody>
      </p:sp>
      <p:pic>
        <p:nvPicPr>
          <p:cNvPr id="7" name="Picture 6" descr="E_text_min_=_fr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641" y="2057400"/>
            <a:ext cx="2019759" cy="609600"/>
          </a:xfrm>
          <a:prstGeom prst="rect">
            <a:avLst/>
          </a:prstGeom>
        </p:spPr>
      </p:pic>
      <p:pic>
        <p:nvPicPr>
          <p:cNvPr id="10" name="Picture 9" descr="V_text_min_=_fra.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799" y="2057400"/>
            <a:ext cx="1981201" cy="611300"/>
          </a:xfrm>
          <a:prstGeom prst="rect">
            <a:avLst/>
          </a:prstGeom>
        </p:spPr>
      </p:pic>
      <p:pic>
        <p:nvPicPr>
          <p:cNvPr id="11" name="Picture 10" descr="V_text_min_=_fra.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2040" y="2057400"/>
            <a:ext cx="4123059" cy="621079"/>
          </a:xfrm>
          <a:prstGeom prst="rect">
            <a:avLst/>
          </a:prstGeom>
        </p:spPr>
      </p:pic>
    </p:spTree>
    <p:extLst>
      <p:ext uri="{BB962C8B-B14F-4D97-AF65-F5344CB8AC3E}">
        <p14:creationId xmlns:p14="http://schemas.microsoft.com/office/powerpoint/2010/main" val="177512258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800100"/>
            <a:ext cx="5943600" cy="4057650"/>
          </a:xfrm>
        </p:spPr>
        <p:txBody>
          <a:bodyPr/>
          <a:lstStyle/>
          <a:p>
            <a:r>
              <a:rPr lang="en-US" dirty="0"/>
              <a:t>Breakdown location found to not coincide with </a:t>
            </a:r>
            <a:r>
              <a:rPr lang="en-US" dirty="0" err="1"/>
              <a:t>poloidal</a:t>
            </a:r>
            <a:r>
              <a:rPr lang="en-US" dirty="0"/>
              <a:t> field null</a:t>
            </a:r>
          </a:p>
          <a:p>
            <a:r>
              <a:rPr lang="en-US" dirty="0"/>
              <a:t>Better agreement found with maxima in electric field integrated along flux tubes</a:t>
            </a:r>
          </a:p>
        </p:txBody>
      </p:sp>
      <p:sp>
        <p:nvSpPr>
          <p:cNvPr id="4" name="TextBox 3"/>
          <p:cNvSpPr txBox="1"/>
          <p:nvPr/>
        </p:nvSpPr>
        <p:spPr>
          <a:xfrm>
            <a:off x="0" y="-39648"/>
            <a:ext cx="9144000" cy="738664"/>
          </a:xfrm>
          <a:prstGeom prst="rect">
            <a:avLst/>
          </a:prstGeom>
          <a:noFill/>
        </p:spPr>
        <p:txBody>
          <a:bodyPr wrap="square" tIns="0" bIns="0" rtlCol="0" anchor="ctr">
            <a:spAutoFit/>
          </a:bodyPr>
          <a:lstStyle/>
          <a:p>
            <a:r>
              <a:rPr lang="en-US" sz="2400" dirty="0">
                <a:solidFill>
                  <a:srgbClr val="336699"/>
                </a:solidFill>
              </a:rPr>
              <a:t>Supplement: spatially-resolved calculation assisted interpretation of breakdown in DIII-D</a:t>
            </a:r>
            <a:endParaRPr lang="en-US" sz="2400" baseline="-25000" dirty="0">
              <a:solidFill>
                <a:srgbClr val="336699"/>
              </a:solidFill>
            </a:endParaRPr>
          </a:p>
        </p:txBody>
      </p:sp>
      <p:pic>
        <p:nvPicPr>
          <p:cNvPr id="7" name="Picture 6" descr="d3d_fieldlines_null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48400" y="742950"/>
            <a:ext cx="2455755" cy="3980844"/>
          </a:xfrm>
          <a:prstGeom prst="rect">
            <a:avLst/>
          </a:prstGeom>
        </p:spPr>
      </p:pic>
      <p:pic>
        <p:nvPicPr>
          <p:cNvPr id="10" name="Picture 9" descr="d3d_potential_functio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401" y="2419351"/>
            <a:ext cx="2667000" cy="2409290"/>
          </a:xfrm>
          <a:prstGeom prst="rect">
            <a:avLst/>
          </a:prstGeom>
        </p:spPr>
      </p:pic>
      <p:sp>
        <p:nvSpPr>
          <p:cNvPr id="11" name="TextBox 10"/>
          <p:cNvSpPr txBox="1"/>
          <p:nvPr/>
        </p:nvSpPr>
        <p:spPr>
          <a:xfrm>
            <a:off x="5715000" y="4629150"/>
            <a:ext cx="3429000" cy="276999"/>
          </a:xfrm>
          <a:prstGeom prst="rect">
            <a:avLst/>
          </a:prstGeom>
          <a:noFill/>
        </p:spPr>
        <p:txBody>
          <a:bodyPr wrap="square" rtlCol="0">
            <a:spAutoFit/>
          </a:bodyPr>
          <a:lstStyle/>
          <a:p>
            <a:pPr algn="r"/>
            <a:r>
              <a:rPr lang="en-US" sz="1200" dirty="0"/>
              <a:t>Lazarus et al., </a:t>
            </a:r>
            <a:r>
              <a:rPr lang="en-US" sz="1200" i="1" dirty="0" err="1"/>
              <a:t>Nucl</a:t>
            </a:r>
            <a:r>
              <a:rPr lang="en-US" sz="1200" i="1" dirty="0"/>
              <a:t>. Fusion </a:t>
            </a:r>
            <a:r>
              <a:rPr lang="en-US" sz="1200" dirty="0"/>
              <a:t>1998</a:t>
            </a:r>
          </a:p>
        </p:txBody>
      </p:sp>
    </p:spTree>
    <p:extLst>
      <p:ext uri="{BB962C8B-B14F-4D97-AF65-F5344CB8AC3E}">
        <p14:creationId xmlns:p14="http://schemas.microsoft.com/office/powerpoint/2010/main" val="7149421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800100"/>
            <a:ext cx="8991600" cy="4210050"/>
          </a:xfrm>
        </p:spPr>
        <p:txBody>
          <a:bodyPr/>
          <a:lstStyle/>
          <a:p>
            <a:r>
              <a:rPr lang="en-US" dirty="0" smtClean="0"/>
              <a:t>Plasma breakdown requirements must be carefully considered for future CHI implementations</a:t>
            </a:r>
            <a:endParaRPr lang="en-US" dirty="0"/>
          </a:p>
          <a:p>
            <a:pPr lvl="1"/>
            <a:r>
              <a:rPr lang="en-US" dirty="0" smtClean="0"/>
              <a:t>Plasma must break down in a particular location in order to work</a:t>
            </a:r>
            <a:endParaRPr lang="en-US" dirty="0"/>
          </a:p>
          <a:p>
            <a:pPr lvl="1"/>
            <a:r>
              <a:rPr lang="en-US" dirty="0" smtClean="0"/>
              <a:t>Weaknesses of previous designs could become show-stopping issues</a:t>
            </a:r>
          </a:p>
          <a:p>
            <a:r>
              <a:rPr lang="en-US" dirty="0" smtClean="0"/>
              <a:t>In this talk: assessment of feasibility for next-step devices</a:t>
            </a:r>
          </a:p>
          <a:p>
            <a:pPr lvl="1"/>
            <a:r>
              <a:rPr lang="en-US" dirty="0" smtClean="0"/>
              <a:t>Review of transient CHI start-up</a:t>
            </a:r>
          </a:p>
          <a:p>
            <a:pPr lvl="1"/>
            <a:r>
              <a:rPr lang="en-US" dirty="0" smtClean="0"/>
              <a:t>Development model to predict CHI breakdown feasibility and location</a:t>
            </a:r>
            <a:endParaRPr lang="en-US" dirty="0"/>
          </a:p>
          <a:p>
            <a:pPr lvl="1"/>
            <a:r>
              <a:rPr lang="en-US" dirty="0" smtClean="0"/>
              <a:t>Modeling of breakdown in two previously-successful configurations</a:t>
            </a:r>
          </a:p>
          <a:p>
            <a:pPr lvl="1"/>
            <a:r>
              <a:rPr lang="en-US" dirty="0" smtClean="0"/>
              <a:t>Projections for attainable plasma parameters in larger devices</a:t>
            </a:r>
            <a:endParaRPr lang="en-US" dirty="0"/>
          </a:p>
        </p:txBody>
      </p:sp>
      <p:sp>
        <p:nvSpPr>
          <p:cNvPr id="5" name="TextBox 4"/>
          <p:cNvSpPr txBox="1"/>
          <p:nvPr/>
        </p:nvSpPr>
        <p:spPr>
          <a:xfrm>
            <a:off x="0" y="145018"/>
            <a:ext cx="9144000" cy="369332"/>
          </a:xfrm>
          <a:prstGeom prst="rect">
            <a:avLst/>
          </a:prstGeom>
          <a:noFill/>
        </p:spPr>
        <p:txBody>
          <a:bodyPr wrap="square" tIns="0" bIns="0" rtlCol="0" anchor="ctr">
            <a:spAutoFit/>
          </a:bodyPr>
          <a:lstStyle/>
          <a:p>
            <a:r>
              <a:rPr lang="en-US" sz="2400" dirty="0" smtClean="0">
                <a:solidFill>
                  <a:srgbClr val="336699"/>
                </a:solidFill>
              </a:rPr>
              <a:t>Motivation</a:t>
            </a:r>
            <a:endParaRPr lang="en-US" sz="2400" dirty="0">
              <a:solidFill>
                <a:srgbClr val="FF0000"/>
              </a:solidFill>
            </a:endParaRPr>
          </a:p>
        </p:txBody>
      </p:sp>
    </p:spTree>
    <p:extLst>
      <p:ext uri="{BB962C8B-B14F-4D97-AF65-F5344CB8AC3E}">
        <p14:creationId xmlns:p14="http://schemas.microsoft.com/office/powerpoint/2010/main" val="25369108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800100"/>
            <a:ext cx="5029200" cy="4057650"/>
          </a:xfrm>
        </p:spPr>
        <p:txBody>
          <a:bodyPr/>
          <a:lstStyle/>
          <a:p>
            <a:r>
              <a:rPr lang="en-US" dirty="0"/>
              <a:t>Simulations performed assuming </a:t>
            </a:r>
            <a:r>
              <a:rPr lang="en-US" i="1" dirty="0" err="1"/>
              <a:t>ψ</a:t>
            </a:r>
            <a:r>
              <a:rPr lang="en-US" baseline="-25000" dirty="0" err="1"/>
              <a:t>inj</a:t>
            </a:r>
            <a:r>
              <a:rPr lang="en-US" dirty="0"/>
              <a:t> = 0.35 </a:t>
            </a:r>
            <a:r>
              <a:rPr lang="en-US" dirty="0" err="1"/>
              <a:t>mWb</a:t>
            </a:r>
            <a:r>
              <a:rPr lang="en-US" dirty="0"/>
              <a:t>, </a:t>
            </a:r>
            <a:r>
              <a:rPr lang="en-US" i="1" dirty="0"/>
              <a:t>B</a:t>
            </a:r>
            <a:r>
              <a:rPr lang="en-US" baseline="-25000" dirty="0"/>
              <a:t>0</a:t>
            </a:r>
            <a:r>
              <a:rPr lang="en-US" dirty="0"/>
              <a:t> = 4 T</a:t>
            </a:r>
          </a:p>
          <a:p>
            <a:r>
              <a:rPr lang="en-US" i="1" dirty="0" err="1"/>
              <a:t>T</a:t>
            </a:r>
            <a:r>
              <a:rPr lang="en-US" i="1" baseline="-25000" dirty="0" err="1"/>
              <a:t>e</a:t>
            </a:r>
            <a:r>
              <a:rPr lang="en-US" dirty="0"/>
              <a:t> limited to 15 </a:t>
            </a:r>
            <a:r>
              <a:rPr lang="en-US" dirty="0" err="1"/>
              <a:t>eV</a:t>
            </a:r>
            <a:r>
              <a:rPr lang="en-US" dirty="0"/>
              <a:t> but will be increased to 100 </a:t>
            </a:r>
            <a:r>
              <a:rPr lang="en-US" dirty="0" err="1"/>
              <a:t>eV</a:t>
            </a:r>
            <a:r>
              <a:rPr lang="en-US" dirty="0"/>
              <a:t> in the future</a:t>
            </a:r>
          </a:p>
        </p:txBody>
      </p:sp>
      <p:sp>
        <p:nvSpPr>
          <p:cNvPr id="4" name="TextBox 3"/>
          <p:cNvSpPr txBox="1"/>
          <p:nvPr/>
        </p:nvSpPr>
        <p:spPr>
          <a:xfrm>
            <a:off x="0" y="-39648"/>
            <a:ext cx="9144000" cy="738664"/>
          </a:xfrm>
          <a:prstGeom prst="rect">
            <a:avLst/>
          </a:prstGeom>
          <a:noFill/>
        </p:spPr>
        <p:txBody>
          <a:bodyPr wrap="square" tIns="0" bIns="0" rtlCol="0" anchor="ctr">
            <a:spAutoFit/>
          </a:bodyPr>
          <a:lstStyle/>
          <a:p>
            <a:r>
              <a:rPr lang="en-US" sz="2400" dirty="0">
                <a:solidFill>
                  <a:srgbClr val="336699"/>
                </a:solidFill>
              </a:rPr>
              <a:t>Supplement: NIMROD simulations with high </a:t>
            </a:r>
            <a:r>
              <a:rPr lang="en-US" sz="2400" i="1" dirty="0" err="1">
                <a:solidFill>
                  <a:srgbClr val="336699"/>
                </a:solidFill>
              </a:rPr>
              <a:t>ψ</a:t>
            </a:r>
            <a:r>
              <a:rPr lang="en-US" sz="2400" baseline="-25000" dirty="0" err="1">
                <a:solidFill>
                  <a:srgbClr val="336699"/>
                </a:solidFill>
              </a:rPr>
              <a:t>inj</a:t>
            </a:r>
            <a:r>
              <a:rPr lang="en-US" sz="2400" dirty="0">
                <a:solidFill>
                  <a:srgbClr val="336699"/>
                </a:solidFill>
              </a:rPr>
              <a:t> show peak current generation over 1 MA</a:t>
            </a:r>
            <a:endParaRPr lang="en-US" sz="2400" baseline="-25000" dirty="0">
              <a:solidFill>
                <a:srgbClr val="336699"/>
              </a:solidFill>
            </a:endParaRPr>
          </a:p>
        </p:txBody>
      </p:sp>
      <p:pic>
        <p:nvPicPr>
          <p:cNvPr id="6" name="Picture 8" descr="Psi_614000.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3000" y="1047750"/>
            <a:ext cx="1902883" cy="277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Psi_925000.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58296" y="1047750"/>
            <a:ext cx="2148417"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029200" y="3943350"/>
            <a:ext cx="1828800" cy="584776"/>
          </a:xfrm>
          <a:prstGeom prst="rect">
            <a:avLst/>
          </a:prstGeom>
          <a:noFill/>
        </p:spPr>
        <p:txBody>
          <a:bodyPr wrap="square" rtlCol="0">
            <a:spAutoFit/>
          </a:bodyPr>
          <a:lstStyle/>
          <a:p>
            <a:pPr algn="ctr"/>
            <a:r>
              <a:rPr lang="en-US" sz="1600" dirty="0"/>
              <a:t>8 </a:t>
            </a:r>
            <a:r>
              <a:rPr lang="en-US" sz="1600" dirty="0" err="1"/>
              <a:t>ms</a:t>
            </a:r>
            <a:r>
              <a:rPr lang="en-US" sz="1600" dirty="0"/>
              <a:t> </a:t>
            </a:r>
          </a:p>
          <a:p>
            <a:pPr algn="ctr"/>
            <a:r>
              <a:rPr lang="en-US" sz="1600" dirty="0"/>
              <a:t>(injection phase)</a:t>
            </a:r>
          </a:p>
        </p:txBody>
      </p:sp>
      <p:sp>
        <p:nvSpPr>
          <p:cNvPr id="9" name="TextBox 8"/>
          <p:cNvSpPr txBox="1"/>
          <p:nvPr/>
        </p:nvSpPr>
        <p:spPr>
          <a:xfrm>
            <a:off x="7086600" y="3943350"/>
            <a:ext cx="1828800" cy="584776"/>
          </a:xfrm>
          <a:prstGeom prst="rect">
            <a:avLst/>
          </a:prstGeom>
          <a:noFill/>
        </p:spPr>
        <p:txBody>
          <a:bodyPr wrap="square" rtlCol="0">
            <a:spAutoFit/>
          </a:bodyPr>
          <a:lstStyle/>
          <a:p>
            <a:pPr algn="ctr"/>
            <a:r>
              <a:rPr lang="en-US" sz="1600" dirty="0"/>
              <a:t>9.3 </a:t>
            </a:r>
            <a:r>
              <a:rPr lang="en-US" sz="1600" dirty="0" err="1"/>
              <a:t>ms</a:t>
            </a:r>
            <a:r>
              <a:rPr lang="en-US" sz="1600" dirty="0"/>
              <a:t> </a:t>
            </a:r>
          </a:p>
          <a:p>
            <a:pPr algn="ctr"/>
            <a:r>
              <a:rPr lang="en-US" sz="1600" dirty="0"/>
              <a:t>(decay phase)</a:t>
            </a:r>
          </a:p>
        </p:txBody>
      </p:sp>
      <p:sp>
        <p:nvSpPr>
          <p:cNvPr id="3" name="TextBox 2">
            <a:extLst>
              <a:ext uri="{FF2B5EF4-FFF2-40B4-BE49-F238E27FC236}">
                <a16:creationId xmlns:a16="http://schemas.microsoft.com/office/drawing/2014/main" xmlns="" id="{8E55640E-8557-3547-9BF3-103EAEAA4993}"/>
              </a:ext>
            </a:extLst>
          </p:cNvPr>
          <p:cNvSpPr txBox="1"/>
          <p:nvPr/>
        </p:nvSpPr>
        <p:spPr>
          <a:xfrm>
            <a:off x="7005481" y="4629150"/>
            <a:ext cx="2117737" cy="276999"/>
          </a:xfrm>
          <a:prstGeom prst="rect">
            <a:avLst/>
          </a:prstGeom>
          <a:noFill/>
        </p:spPr>
        <p:txBody>
          <a:bodyPr wrap="none" rtlCol="0">
            <a:spAutoFit/>
          </a:bodyPr>
          <a:lstStyle/>
          <a:p>
            <a:pPr algn="r"/>
            <a:r>
              <a:rPr lang="en-US" sz="1200" dirty="0"/>
              <a:t>Ebrahimi, </a:t>
            </a:r>
            <a:r>
              <a:rPr lang="en-US" sz="1200" i="1" dirty="0" err="1" smtClean="0"/>
              <a:t>Nucl</a:t>
            </a:r>
            <a:r>
              <a:rPr lang="en-US" sz="1200" i="1" dirty="0" smtClean="0"/>
              <a:t>. Fusion </a:t>
            </a:r>
            <a:r>
              <a:rPr lang="en-US" sz="1200" dirty="0"/>
              <a:t>2016</a:t>
            </a:r>
          </a:p>
        </p:txBody>
      </p:sp>
      <p:pic>
        <p:nvPicPr>
          <p:cNvPr id="11" name="Picture 10" descr="nimro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2419350"/>
            <a:ext cx="3279648" cy="2499360"/>
          </a:xfrm>
          <a:prstGeom prst="rect">
            <a:avLst/>
          </a:prstGeom>
        </p:spPr>
      </p:pic>
    </p:spTree>
    <p:extLst>
      <p:ext uri="{BB962C8B-B14F-4D97-AF65-F5344CB8AC3E}">
        <p14:creationId xmlns:p14="http://schemas.microsoft.com/office/powerpoint/2010/main" val="362998117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9648"/>
            <a:ext cx="9144000" cy="738664"/>
          </a:xfrm>
          <a:prstGeom prst="rect">
            <a:avLst/>
          </a:prstGeom>
          <a:noFill/>
        </p:spPr>
        <p:txBody>
          <a:bodyPr wrap="square" tIns="0" bIns="0" rtlCol="0" anchor="ctr">
            <a:spAutoFit/>
          </a:bodyPr>
          <a:lstStyle/>
          <a:p>
            <a:r>
              <a:rPr lang="en-US" sz="2400" dirty="0">
                <a:solidFill>
                  <a:srgbClr val="336699"/>
                </a:solidFill>
              </a:rPr>
              <a:t>Supplement: additional values from the parameter comparison table</a:t>
            </a:r>
            <a:endParaRPr lang="en-US" sz="2400" baseline="-25000" dirty="0">
              <a:solidFill>
                <a:srgbClr val="336699"/>
              </a:solidFill>
            </a:endParaRPr>
          </a:p>
        </p:txBody>
      </p:sp>
      <p:sp>
        <p:nvSpPr>
          <p:cNvPr id="5" name="TextBox 4"/>
          <p:cNvSpPr txBox="1"/>
          <p:nvPr/>
        </p:nvSpPr>
        <p:spPr>
          <a:xfrm>
            <a:off x="1447800" y="819150"/>
            <a:ext cx="6248400" cy="3985706"/>
          </a:xfrm>
          <a:prstGeom prst="rect">
            <a:avLst/>
          </a:prstGeom>
          <a:noFill/>
        </p:spPr>
        <p:txBody>
          <a:bodyPr wrap="square" rtlCol="0">
            <a:spAutoFit/>
          </a:bodyPr>
          <a:lstStyle/>
          <a:p>
            <a:r>
              <a:rPr lang="en-US" sz="1100" dirty="0">
                <a:latin typeface="Courier"/>
                <a:cs typeface="Courier"/>
              </a:rPr>
              <a:t>|-------------|----------------|------------------------------------|</a:t>
            </a:r>
          </a:p>
          <a:p>
            <a:r>
              <a:rPr lang="en-US" sz="1100" dirty="0">
                <a:latin typeface="Courier"/>
                <a:cs typeface="Courier"/>
              </a:rPr>
              <a:t>|    Quantity |      Dimension |   ST34     ST64     AT64     AT94  |</a:t>
            </a:r>
          </a:p>
          <a:p>
            <a:r>
              <a:rPr lang="en-US" sz="1100" dirty="0">
                <a:latin typeface="Courier"/>
                <a:cs typeface="Courier"/>
              </a:rPr>
              <a:t>|-------------|----------------|------------------------------------|</a:t>
            </a:r>
          </a:p>
          <a:p>
            <a:r>
              <a:rPr lang="en-US" sz="1100" dirty="0">
                <a:latin typeface="Courier"/>
                <a:cs typeface="Courier"/>
              </a:rPr>
              <a:t>|      </a:t>
            </a:r>
            <a:r>
              <a:rPr lang="en-US" sz="1100" dirty="0" err="1">
                <a:latin typeface="Courier"/>
                <a:cs typeface="Courier"/>
              </a:rPr>
              <a:t>r_axis</a:t>
            </a:r>
            <a:r>
              <a:rPr lang="en-US" sz="1100" dirty="0">
                <a:latin typeface="Courier"/>
                <a:cs typeface="Courier"/>
              </a:rPr>
              <a:t> |              m |    1.70     1.70     2.40     2.40 |</a:t>
            </a:r>
          </a:p>
          <a:p>
            <a:r>
              <a:rPr lang="en-US" sz="1100" dirty="0">
                <a:latin typeface="Courier"/>
                <a:cs typeface="Courier"/>
              </a:rPr>
              <a:t>|      aspect |                |    1.70     1.70     2.40     2.40 |</a:t>
            </a:r>
          </a:p>
          <a:p>
            <a:r>
              <a:rPr lang="en-US" sz="1100" dirty="0">
                <a:latin typeface="Courier"/>
                <a:cs typeface="Courier"/>
              </a:rPr>
              <a:t>| </a:t>
            </a:r>
            <a:r>
              <a:rPr lang="en-US" sz="1100" dirty="0" err="1">
                <a:latin typeface="Courier"/>
                <a:cs typeface="Courier"/>
              </a:rPr>
              <a:t>max_pf_curr</a:t>
            </a:r>
            <a:r>
              <a:rPr lang="en-US" sz="1100" dirty="0">
                <a:latin typeface="Courier"/>
                <a:cs typeface="Courier"/>
              </a:rPr>
              <a:t> |             kA |  782.42   782.42   610.21   610.21 |</a:t>
            </a:r>
          </a:p>
          <a:p>
            <a:r>
              <a:rPr lang="en-US" sz="1100" dirty="0">
                <a:latin typeface="Courier"/>
                <a:cs typeface="Courier"/>
              </a:rPr>
              <a:t>|    </a:t>
            </a:r>
            <a:r>
              <a:rPr lang="en-US" sz="1100" dirty="0" err="1">
                <a:latin typeface="Courier"/>
                <a:cs typeface="Courier"/>
              </a:rPr>
              <a:t>inj_flux</a:t>
            </a:r>
            <a:r>
              <a:rPr lang="en-US" sz="1100" dirty="0">
                <a:latin typeface="Courier"/>
                <a:cs typeface="Courier"/>
              </a:rPr>
              <a:t> |            </a:t>
            </a:r>
            <a:r>
              <a:rPr lang="en-US" sz="1100" dirty="0" err="1">
                <a:latin typeface="Courier"/>
                <a:cs typeface="Courier"/>
              </a:rPr>
              <a:t>mWb</a:t>
            </a:r>
            <a:r>
              <a:rPr lang="en-US" sz="1100" dirty="0">
                <a:latin typeface="Courier"/>
                <a:cs typeface="Courier"/>
              </a:rPr>
              <a:t> | 1000.00  1000.00  1000.00  1000.00 |</a:t>
            </a:r>
          </a:p>
          <a:p>
            <a:r>
              <a:rPr lang="en-US" sz="1100" dirty="0">
                <a:latin typeface="Courier"/>
                <a:cs typeface="Courier"/>
              </a:rPr>
              <a:t>|    </a:t>
            </a:r>
            <a:r>
              <a:rPr lang="en-US" sz="1100" dirty="0" err="1">
                <a:latin typeface="Courier"/>
                <a:cs typeface="Courier"/>
              </a:rPr>
              <a:t>tor_flux</a:t>
            </a:r>
            <a:r>
              <a:rPr lang="en-US" sz="1100" dirty="0">
                <a:latin typeface="Courier"/>
                <a:cs typeface="Courier"/>
              </a:rPr>
              <a:t> |             </a:t>
            </a:r>
            <a:r>
              <a:rPr lang="en-US" sz="1100" dirty="0" err="1">
                <a:latin typeface="Courier"/>
                <a:cs typeface="Courier"/>
              </a:rPr>
              <a:t>Wb</a:t>
            </a:r>
            <a:r>
              <a:rPr lang="en-US" sz="1100" dirty="0">
                <a:latin typeface="Courier"/>
                <a:cs typeface="Courier"/>
              </a:rPr>
              <a:t> |   30.08    60.17    55.67    83.50 |</a:t>
            </a:r>
          </a:p>
          <a:p>
            <a:r>
              <a:rPr lang="en-US" sz="1100" dirty="0">
                <a:latin typeface="Courier"/>
                <a:cs typeface="Courier"/>
              </a:rPr>
              <a:t>|       gamma |                |    0.01     0.01     0.01     0.01 |</a:t>
            </a:r>
          </a:p>
          <a:p>
            <a:r>
              <a:rPr lang="en-US" sz="1100" dirty="0">
                <a:latin typeface="Courier"/>
                <a:cs typeface="Courier"/>
              </a:rPr>
              <a:t>|     </a:t>
            </a:r>
            <a:r>
              <a:rPr lang="en-US" sz="1100" dirty="0" err="1">
                <a:latin typeface="Courier"/>
                <a:cs typeface="Courier"/>
              </a:rPr>
              <a:t>pAtVmin</a:t>
            </a:r>
            <a:r>
              <a:rPr lang="en-US" sz="1100" dirty="0">
                <a:latin typeface="Courier"/>
                <a:cs typeface="Courier"/>
              </a:rPr>
              <a:t> |   10^{-5} </a:t>
            </a:r>
            <a:r>
              <a:rPr lang="en-US" sz="1100" dirty="0" err="1">
                <a:latin typeface="Courier"/>
                <a:cs typeface="Courier"/>
              </a:rPr>
              <a:t>torr</a:t>
            </a:r>
            <a:r>
              <a:rPr lang="en-US" sz="1100" dirty="0">
                <a:latin typeface="Courier"/>
                <a:cs typeface="Courier"/>
              </a:rPr>
              <a:t> |  397.33   204.85   148.34    99.17 |</a:t>
            </a:r>
          </a:p>
          <a:p>
            <a:r>
              <a:rPr lang="en-US" sz="1100" dirty="0">
                <a:latin typeface="Courier"/>
                <a:cs typeface="Courier"/>
              </a:rPr>
              <a:t>|        </a:t>
            </a:r>
            <a:r>
              <a:rPr lang="en-US" sz="1100" dirty="0" err="1">
                <a:latin typeface="Courier"/>
                <a:cs typeface="Courier"/>
              </a:rPr>
              <a:t>vMin</a:t>
            </a:r>
            <a:r>
              <a:rPr lang="en-US" sz="1100" dirty="0">
                <a:latin typeface="Courier"/>
                <a:cs typeface="Courier"/>
              </a:rPr>
              <a:t> |              V |  307.48   307.48   307.48   307.48 |</a:t>
            </a:r>
          </a:p>
          <a:p>
            <a:r>
              <a:rPr lang="en-US" sz="1100" dirty="0">
                <a:latin typeface="Courier"/>
                <a:cs typeface="Courier"/>
              </a:rPr>
              <a:t>|  </a:t>
            </a:r>
            <a:r>
              <a:rPr lang="en-US" sz="1100" dirty="0" err="1">
                <a:latin typeface="Courier"/>
                <a:cs typeface="Courier"/>
              </a:rPr>
              <a:t>bubbleCurr</a:t>
            </a:r>
            <a:r>
              <a:rPr lang="en-US" sz="1100" dirty="0">
                <a:latin typeface="Courier"/>
                <a:cs typeface="Courier"/>
              </a:rPr>
              <a:t> |             kA |  310.42   155.21   109.94    73.29 |</a:t>
            </a:r>
          </a:p>
          <a:p>
            <a:r>
              <a:rPr lang="en-US" sz="1100" dirty="0">
                <a:latin typeface="Courier"/>
                <a:cs typeface="Courier"/>
              </a:rPr>
              <a:t>| </a:t>
            </a:r>
            <a:r>
              <a:rPr lang="en-US" sz="1100" dirty="0" err="1">
                <a:latin typeface="Courier"/>
                <a:cs typeface="Courier"/>
              </a:rPr>
              <a:t>currMultFac</a:t>
            </a:r>
            <a:r>
              <a:rPr lang="en-US" sz="1100" dirty="0">
                <a:latin typeface="Courier"/>
                <a:cs typeface="Courier"/>
              </a:rPr>
              <a:t> |                |   30.08    60.17    55.67    83.50 |</a:t>
            </a:r>
          </a:p>
          <a:p>
            <a:r>
              <a:rPr lang="en-US" sz="1100" dirty="0">
                <a:latin typeface="Courier"/>
                <a:cs typeface="Courier"/>
              </a:rPr>
              <a:t>|         </a:t>
            </a:r>
            <a:r>
              <a:rPr lang="en-US" sz="1100" dirty="0" err="1">
                <a:latin typeface="Courier"/>
                <a:cs typeface="Courier"/>
              </a:rPr>
              <a:t>I_p</a:t>
            </a:r>
            <a:r>
              <a:rPr lang="en-US" sz="1100" dirty="0">
                <a:latin typeface="Courier"/>
                <a:cs typeface="Courier"/>
              </a:rPr>
              <a:t> |             MA |    1.09     1.09     0.77     0.77 |</a:t>
            </a:r>
          </a:p>
          <a:p>
            <a:r>
              <a:rPr lang="en-US" sz="1100" dirty="0">
                <a:latin typeface="Courier"/>
                <a:cs typeface="Courier"/>
              </a:rPr>
              <a:t>|    </a:t>
            </a:r>
            <a:r>
              <a:rPr lang="en-US" sz="1100" dirty="0" err="1">
                <a:latin typeface="Courier"/>
                <a:cs typeface="Courier"/>
              </a:rPr>
              <a:t>pol_flux</a:t>
            </a:r>
            <a:r>
              <a:rPr lang="en-US" sz="1100" dirty="0">
                <a:latin typeface="Courier"/>
                <a:cs typeface="Courier"/>
              </a:rPr>
              <a:t> |            </a:t>
            </a:r>
            <a:r>
              <a:rPr lang="en-US" sz="1100" dirty="0" err="1">
                <a:latin typeface="Courier"/>
                <a:cs typeface="Courier"/>
              </a:rPr>
              <a:t>mWb</a:t>
            </a:r>
            <a:r>
              <a:rPr lang="en-US" sz="1100" dirty="0">
                <a:latin typeface="Courier"/>
                <a:cs typeface="Courier"/>
              </a:rPr>
              <a:t> |  700.00   700.00   700.00   700.00 |</a:t>
            </a:r>
          </a:p>
          <a:p>
            <a:r>
              <a:rPr lang="en-US" sz="1100" dirty="0">
                <a:latin typeface="Courier"/>
                <a:cs typeface="Courier"/>
              </a:rPr>
              <a:t>|   </a:t>
            </a:r>
            <a:r>
              <a:rPr lang="en-US" sz="1100" dirty="0" err="1">
                <a:latin typeface="Courier"/>
                <a:cs typeface="Courier"/>
              </a:rPr>
              <a:t>vol_ratio</a:t>
            </a:r>
            <a:r>
              <a:rPr lang="en-US" sz="1100" dirty="0">
                <a:latin typeface="Courier"/>
                <a:cs typeface="Courier"/>
              </a:rPr>
              <a:t> |                |   22.50    22.50    25.75    25.75 |</a:t>
            </a:r>
          </a:p>
          <a:p>
            <a:r>
              <a:rPr lang="en-US" sz="1100" dirty="0">
                <a:latin typeface="Courier"/>
                <a:cs typeface="Courier"/>
              </a:rPr>
              <a:t>|      </a:t>
            </a:r>
            <a:r>
              <a:rPr lang="en-US" sz="1100" dirty="0" err="1">
                <a:latin typeface="Courier"/>
                <a:cs typeface="Courier"/>
              </a:rPr>
              <a:t>P_self</a:t>
            </a:r>
            <a:r>
              <a:rPr lang="en-US" sz="1100" dirty="0">
                <a:latin typeface="Courier"/>
                <a:cs typeface="Courier"/>
              </a:rPr>
              <a:t> |             MW |    3.82     3.82     2.71     2.71 |</a:t>
            </a:r>
          </a:p>
          <a:p>
            <a:r>
              <a:rPr lang="en-US" sz="1100" dirty="0">
                <a:latin typeface="Courier"/>
                <a:cs typeface="Courier"/>
              </a:rPr>
              <a:t>|    </a:t>
            </a:r>
            <a:r>
              <a:rPr lang="en-US" sz="1100" dirty="0" err="1">
                <a:latin typeface="Courier"/>
                <a:cs typeface="Courier"/>
              </a:rPr>
              <a:t>n_plasma</a:t>
            </a:r>
            <a:r>
              <a:rPr lang="en-US" sz="1100" dirty="0">
                <a:latin typeface="Courier"/>
                <a:cs typeface="Courier"/>
              </a:rPr>
              <a:t> | 10^{17} m^{-3} |   56.74    29.25    18.51    12.37 |</a:t>
            </a:r>
          </a:p>
          <a:p>
            <a:r>
              <a:rPr lang="en-US" sz="1100" dirty="0">
                <a:latin typeface="Courier"/>
                <a:cs typeface="Courier"/>
              </a:rPr>
              <a:t>|        n_o1 | 10^{17} m^{-3} |  873.68  3494.46  3494.24  7861.98 |</a:t>
            </a:r>
          </a:p>
          <a:p>
            <a:r>
              <a:rPr lang="en-US" sz="1100" dirty="0">
                <a:latin typeface="Courier"/>
                <a:cs typeface="Courier"/>
              </a:rPr>
              <a:t>|        n_x2 | 10^{17} m^{-3} | 1747.36  6988.92  6988.47 15723.95 |</a:t>
            </a:r>
          </a:p>
          <a:p>
            <a:r>
              <a:rPr lang="en-US" sz="1100" dirty="0">
                <a:latin typeface="Courier"/>
                <a:cs typeface="Courier"/>
              </a:rPr>
              <a:t>|        fec1 |            GHz |   83.87   167.72   167.72   251.58 |</a:t>
            </a:r>
          </a:p>
          <a:p>
            <a:r>
              <a:rPr lang="en-US" sz="1100" dirty="0">
                <a:latin typeface="Courier"/>
                <a:cs typeface="Courier"/>
              </a:rPr>
              <a:t>|        fec2 |            GHz |  167.73   335.45   335.44   503.16 |</a:t>
            </a:r>
          </a:p>
          <a:p>
            <a:r>
              <a:rPr lang="en-US" sz="1100" dirty="0">
                <a:latin typeface="Courier"/>
                <a:cs typeface="Courier"/>
              </a:rPr>
              <a:t>|-------------|----------------|------------------------------------|</a:t>
            </a:r>
          </a:p>
        </p:txBody>
      </p:sp>
    </p:spTree>
    <p:extLst>
      <p:ext uri="{BB962C8B-B14F-4D97-AF65-F5344CB8AC3E}">
        <p14:creationId xmlns:p14="http://schemas.microsoft.com/office/powerpoint/2010/main" val="73827115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9648"/>
            <a:ext cx="9144000" cy="738664"/>
          </a:xfrm>
          <a:prstGeom prst="rect">
            <a:avLst/>
          </a:prstGeom>
          <a:noFill/>
        </p:spPr>
        <p:txBody>
          <a:bodyPr wrap="square" tIns="0" bIns="0" rtlCol="0" anchor="ctr">
            <a:spAutoFit/>
          </a:bodyPr>
          <a:lstStyle/>
          <a:p>
            <a:r>
              <a:rPr lang="en-US" sz="2400" dirty="0">
                <a:solidFill>
                  <a:srgbClr val="336699"/>
                </a:solidFill>
              </a:rPr>
              <a:t>Supplement: CHI configuration on QUEST is developing ST-FNSF relevant single-biased electrode design</a:t>
            </a:r>
            <a:endParaRPr lang="en-US" sz="2400" baseline="-25000" dirty="0">
              <a:solidFill>
                <a:srgbClr val="336699"/>
              </a:solidFill>
            </a:endParaRPr>
          </a:p>
        </p:txBody>
      </p:sp>
      <p:pic>
        <p:nvPicPr>
          <p:cNvPr id="6" name="Picture 1" descr="Screen Shot 2017-09-11 at 3.57.55 PM.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250779" y="742950"/>
            <a:ext cx="6674021" cy="411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945582" y="4552950"/>
            <a:ext cx="1198418" cy="276999"/>
          </a:xfrm>
          <a:prstGeom prst="rect">
            <a:avLst/>
          </a:prstGeom>
          <a:noFill/>
        </p:spPr>
        <p:txBody>
          <a:bodyPr wrap="square" rtlCol="0">
            <a:spAutoFit/>
          </a:bodyPr>
          <a:lstStyle/>
          <a:p>
            <a:r>
              <a:rPr lang="en-US" sz="1200" dirty="0" smtClean="0"/>
              <a:t>Kuroda et al.</a:t>
            </a:r>
            <a:endParaRPr lang="en-US" sz="1200" dirty="0"/>
          </a:p>
        </p:txBody>
      </p:sp>
    </p:spTree>
    <p:extLst>
      <p:ext uri="{BB962C8B-B14F-4D97-AF65-F5344CB8AC3E}">
        <p14:creationId xmlns:p14="http://schemas.microsoft.com/office/powerpoint/2010/main" val="221032980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5018"/>
            <a:ext cx="9144000" cy="369332"/>
          </a:xfrm>
          <a:prstGeom prst="rect">
            <a:avLst/>
          </a:prstGeom>
          <a:noFill/>
        </p:spPr>
        <p:txBody>
          <a:bodyPr wrap="square" tIns="0" bIns="0" rtlCol="0" anchor="ctr">
            <a:spAutoFit/>
          </a:bodyPr>
          <a:lstStyle/>
          <a:p>
            <a:r>
              <a:rPr lang="en-US" sz="2400" dirty="0">
                <a:solidFill>
                  <a:srgbClr val="336699"/>
                </a:solidFill>
              </a:rPr>
              <a:t>Supplement: Transient CHI start-up on QUEST</a:t>
            </a:r>
            <a:endParaRPr lang="en-US" sz="2400" baseline="-25000" dirty="0">
              <a:solidFill>
                <a:srgbClr val="336699"/>
              </a:solidFill>
            </a:endParaRPr>
          </a:p>
        </p:txBody>
      </p:sp>
      <p:pic>
        <p:nvPicPr>
          <p:cNvPr id="5"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81200" y="971550"/>
            <a:ext cx="5108575"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48000" y="4629151"/>
            <a:ext cx="3810000" cy="276999"/>
          </a:xfrm>
          <a:prstGeom prst="rect">
            <a:avLst/>
          </a:prstGeom>
          <a:noFill/>
        </p:spPr>
        <p:txBody>
          <a:bodyPr wrap="square" rtlCol="0">
            <a:spAutoFit/>
          </a:bodyPr>
          <a:lstStyle/>
          <a:p>
            <a:pPr algn="r"/>
            <a:r>
              <a:rPr lang="en-US" sz="1200" dirty="0" smtClean="0"/>
              <a:t>Kuroda et al., </a:t>
            </a:r>
            <a:r>
              <a:rPr lang="en-US" sz="1200" i="1" dirty="0" smtClean="0"/>
              <a:t>Plasma Phys. Control. Fusion </a:t>
            </a:r>
            <a:r>
              <a:rPr lang="en-US" sz="1200" dirty="0" smtClean="0"/>
              <a:t>2018</a:t>
            </a:r>
            <a:r>
              <a:rPr lang="en-US" sz="1200" i="1" dirty="0" smtClean="0"/>
              <a:t> </a:t>
            </a:r>
            <a:endParaRPr lang="en-US" sz="1200" dirty="0"/>
          </a:p>
        </p:txBody>
      </p:sp>
    </p:spTree>
    <p:extLst>
      <p:ext uri="{BB962C8B-B14F-4D97-AF65-F5344CB8AC3E}">
        <p14:creationId xmlns:p14="http://schemas.microsoft.com/office/powerpoint/2010/main" val="47818625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9648"/>
            <a:ext cx="9144000" cy="738664"/>
          </a:xfrm>
          <a:prstGeom prst="rect">
            <a:avLst/>
          </a:prstGeom>
          <a:noFill/>
        </p:spPr>
        <p:txBody>
          <a:bodyPr wrap="square" tIns="0" bIns="0" rtlCol="0" anchor="ctr">
            <a:spAutoFit/>
          </a:bodyPr>
          <a:lstStyle/>
          <a:p>
            <a:r>
              <a:rPr lang="en-US" sz="2400" dirty="0">
                <a:solidFill>
                  <a:srgbClr val="336699"/>
                </a:solidFill>
              </a:rPr>
              <a:t>Supplement: CHI research on PEGASUS plans to develop a double-biased electrode configuration to better define current path</a:t>
            </a:r>
            <a:endParaRPr lang="en-US" sz="2400" baseline="-25000" dirty="0">
              <a:solidFill>
                <a:srgbClr val="336699"/>
              </a:solidFill>
            </a:endParaRPr>
          </a:p>
        </p:txBody>
      </p:sp>
      <p:sp>
        <p:nvSpPr>
          <p:cNvPr id="6" name="Content Placeholder 2"/>
          <p:cNvSpPr>
            <a:spLocks noGrp="1"/>
          </p:cNvSpPr>
          <p:nvPr>
            <p:ph idx="1"/>
          </p:nvPr>
        </p:nvSpPr>
        <p:spPr bwMode="auto">
          <a:xfrm>
            <a:off x="5943600" y="971550"/>
            <a:ext cx="3048000"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a:buFontTx/>
              <a:buNone/>
            </a:pPr>
            <a:r>
              <a:rPr lang="en-US" sz="1600" dirty="0">
                <a:latin typeface="Arial" charset="0"/>
                <a:ea typeface="ＭＳ Ｐゴシック" charset="0"/>
                <a:cs typeface="ＭＳ Ｐゴシック" charset="0"/>
              </a:rPr>
              <a:t>Goals on Pegasus:</a:t>
            </a:r>
          </a:p>
          <a:p>
            <a:pPr marL="0" indent="0">
              <a:buFontTx/>
              <a:buNone/>
            </a:pPr>
            <a:endParaRPr lang="en-US" sz="1600" dirty="0">
              <a:latin typeface="Arial" charset="0"/>
              <a:ea typeface="ＭＳ Ｐゴシック" charset="0"/>
              <a:cs typeface="ＭＳ Ｐゴシック" charset="0"/>
            </a:endParaRPr>
          </a:p>
          <a:p>
            <a:pPr marL="0" indent="0">
              <a:buFontTx/>
              <a:buChar char="-"/>
            </a:pPr>
            <a:r>
              <a:rPr lang="en-US" sz="1600" dirty="0">
                <a:latin typeface="Arial" charset="0"/>
                <a:ea typeface="ＭＳ Ｐゴシック" charset="0"/>
                <a:cs typeface="ＭＳ Ｐゴシック" charset="0"/>
              </a:rPr>
              <a:t>High </a:t>
            </a:r>
            <a:r>
              <a:rPr lang="en-US" sz="1600" dirty="0" err="1">
                <a:latin typeface="Arial" charset="0"/>
                <a:ea typeface="ＭＳ Ｐゴシック" charset="0"/>
                <a:cs typeface="ＭＳ Ｐゴシック" charset="0"/>
              </a:rPr>
              <a:t>I</a:t>
            </a:r>
            <a:r>
              <a:rPr lang="en-US" sz="1600" baseline="-25000" dirty="0" err="1">
                <a:latin typeface="Arial" charset="0"/>
                <a:ea typeface="ＭＳ Ｐゴシック" charset="0"/>
                <a:cs typeface="ＭＳ Ｐゴシック" charset="0"/>
              </a:rPr>
              <a:t>p</a:t>
            </a:r>
            <a:r>
              <a:rPr lang="en-US" sz="1600" dirty="0">
                <a:latin typeface="Arial" charset="0"/>
                <a:ea typeface="ＭＳ Ｐゴシック" charset="0"/>
                <a:cs typeface="ＭＳ Ｐゴシック" charset="0"/>
              </a:rPr>
              <a:t> ~300 kA (@ PF coil limits for </a:t>
            </a:r>
            <a:r>
              <a:rPr lang="en-US" sz="1600" dirty="0" err="1">
                <a:latin typeface="Arial" charset="0"/>
                <a:ea typeface="ＭＳ Ｐゴシック" charset="0"/>
                <a:cs typeface="ＭＳ Ｐゴシック" charset="0"/>
              </a:rPr>
              <a:t>I</a:t>
            </a:r>
            <a:r>
              <a:rPr lang="en-US" sz="1600" baseline="-25000" dirty="0" err="1">
                <a:latin typeface="Arial" charset="0"/>
                <a:ea typeface="ＭＳ Ｐゴシック" charset="0"/>
                <a:cs typeface="ＭＳ Ｐゴシック" charset="0"/>
              </a:rPr>
              <a:t>p</a:t>
            </a:r>
            <a:r>
              <a:rPr lang="en-US" sz="1600" dirty="0">
                <a:latin typeface="Arial" charset="0"/>
                <a:ea typeface="ＭＳ Ｐゴシック" charset="0"/>
                <a:cs typeface="ＭＳ Ｐゴシック" charset="0"/>
              </a:rPr>
              <a:t>)</a:t>
            </a:r>
          </a:p>
          <a:p>
            <a:pPr marL="0" indent="0">
              <a:buFontTx/>
              <a:buChar char="-"/>
            </a:pPr>
            <a:r>
              <a:rPr lang="en-US" sz="1600" dirty="0">
                <a:latin typeface="Arial" charset="0"/>
                <a:ea typeface="ＭＳ Ｐゴシック" charset="0"/>
                <a:cs typeface="ＭＳ Ｐゴシック" charset="0"/>
              </a:rPr>
              <a:t>Flux footprint width characterization</a:t>
            </a:r>
          </a:p>
          <a:p>
            <a:pPr marL="0" indent="0">
              <a:buFontTx/>
              <a:buChar char="-"/>
            </a:pPr>
            <a:r>
              <a:rPr lang="en-US" sz="1600" dirty="0">
                <a:latin typeface="Arial" charset="0"/>
                <a:ea typeface="ＭＳ Ｐゴシック" charset="0"/>
                <a:cs typeface="ＭＳ Ｐゴシック" charset="0"/>
              </a:rPr>
              <a:t>Role of impurities</a:t>
            </a:r>
          </a:p>
          <a:p>
            <a:pPr marL="0" indent="0">
              <a:buFontTx/>
              <a:buChar char="-"/>
            </a:pPr>
            <a:r>
              <a:rPr lang="en-US" sz="1600" dirty="0">
                <a:latin typeface="Arial" charset="0"/>
                <a:ea typeface="ＭＳ Ｐゴシック" charset="0"/>
                <a:cs typeface="ＭＳ Ｐゴシック" charset="0"/>
              </a:rPr>
              <a:t>Influence of current channel shape on reconnection</a:t>
            </a:r>
          </a:p>
          <a:p>
            <a:pPr marL="0" indent="0">
              <a:buFontTx/>
              <a:buChar char="-"/>
            </a:pPr>
            <a:r>
              <a:rPr lang="en-US" sz="1600" dirty="0">
                <a:latin typeface="Arial" charset="0"/>
                <a:ea typeface="ＭＳ Ｐゴシック" charset="0"/>
                <a:cs typeface="ＭＳ Ｐゴシック" charset="0"/>
              </a:rPr>
              <a:t>Dynamo current drive enhancement </a:t>
            </a:r>
          </a:p>
          <a:p>
            <a:pPr marL="0" indent="0">
              <a:buFontTx/>
              <a:buChar char="-"/>
            </a:pPr>
            <a:r>
              <a:rPr lang="en-US" sz="1600" dirty="0">
                <a:latin typeface="Arial" charset="0"/>
                <a:ea typeface="ＭＳ Ｐゴシック" charset="0"/>
                <a:cs typeface="ＭＳ Ｐゴシック" charset="0"/>
              </a:rPr>
              <a:t>ECH heating</a:t>
            </a:r>
          </a:p>
        </p:txBody>
      </p:sp>
      <p:sp>
        <p:nvSpPr>
          <p:cNvPr id="7" name="TextBox 4"/>
          <p:cNvSpPr txBox="1">
            <a:spLocks noChangeArrowheads="1"/>
          </p:cNvSpPr>
          <p:nvPr/>
        </p:nvSpPr>
        <p:spPr bwMode="auto">
          <a:xfrm>
            <a:off x="5943600" y="4324350"/>
            <a:ext cx="27477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b="1" i="1">
                <a:solidFill>
                  <a:srgbClr val="1822CD"/>
                </a:solidFill>
                <a:latin typeface="Helvetica" charset="0"/>
                <a:ea typeface="ＭＳ Ｐゴシック" charset="0"/>
                <a:cs typeface="ＭＳ Ｐゴシック" charset="0"/>
              </a:defRPr>
            </a:lvl1pPr>
            <a:lvl2pPr marL="742950" indent="-285750">
              <a:defRPr sz="1200" b="1" i="1">
                <a:solidFill>
                  <a:srgbClr val="1822CD"/>
                </a:solidFill>
                <a:latin typeface="Helvetica" charset="0"/>
                <a:ea typeface="ＭＳ Ｐゴシック" charset="0"/>
              </a:defRPr>
            </a:lvl2pPr>
            <a:lvl3pPr marL="1143000" indent="-228600">
              <a:defRPr sz="1200" b="1" i="1">
                <a:solidFill>
                  <a:srgbClr val="1822CD"/>
                </a:solidFill>
                <a:latin typeface="Helvetica" charset="0"/>
                <a:ea typeface="ＭＳ Ｐゴシック" charset="0"/>
              </a:defRPr>
            </a:lvl3pPr>
            <a:lvl4pPr marL="1600200" indent="-228600">
              <a:defRPr sz="1200" b="1" i="1">
                <a:solidFill>
                  <a:srgbClr val="1822CD"/>
                </a:solidFill>
                <a:latin typeface="Helvetica" charset="0"/>
                <a:ea typeface="ＭＳ Ｐゴシック" charset="0"/>
              </a:defRPr>
            </a:lvl4pPr>
            <a:lvl5pPr marL="2057400" indent="-22860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r>
              <a:rPr lang="en-US" b="0" i="0" dirty="0">
                <a:solidFill>
                  <a:schemeClr val="tx1"/>
                </a:solidFill>
              </a:rPr>
              <a:t>Collaboration with Univ. of Wisconsin:</a:t>
            </a:r>
          </a:p>
          <a:p>
            <a:pPr eaLnBrk="1" hangingPunct="1"/>
            <a:r>
              <a:rPr lang="en-US" b="0" i="0" dirty="0">
                <a:solidFill>
                  <a:schemeClr val="tx1"/>
                </a:solidFill>
              </a:rPr>
              <a:t>J. </a:t>
            </a:r>
            <a:r>
              <a:rPr lang="en-US" b="0" i="0" dirty="0" err="1">
                <a:solidFill>
                  <a:schemeClr val="tx1"/>
                </a:solidFill>
              </a:rPr>
              <a:t>Reusch</a:t>
            </a:r>
            <a:r>
              <a:rPr lang="en-US" b="0" i="0" dirty="0">
                <a:solidFill>
                  <a:schemeClr val="tx1"/>
                </a:solidFill>
              </a:rPr>
              <a:t>, R. </a:t>
            </a:r>
            <a:r>
              <a:rPr lang="en-US" b="0" i="0" dirty="0" err="1">
                <a:solidFill>
                  <a:schemeClr val="tx1"/>
                </a:solidFill>
              </a:rPr>
              <a:t>Fonck</a:t>
            </a:r>
            <a:r>
              <a:rPr lang="en-US" b="0" i="0" dirty="0">
                <a:solidFill>
                  <a:schemeClr val="tx1"/>
                </a:solidFill>
              </a:rPr>
              <a:t>, M. </a:t>
            </a:r>
            <a:r>
              <a:rPr lang="en-US" b="0" i="0" dirty="0" err="1">
                <a:solidFill>
                  <a:schemeClr val="tx1"/>
                </a:solidFill>
              </a:rPr>
              <a:t>Bongard</a:t>
            </a:r>
            <a:endParaRPr lang="en-US" b="0" dirty="0"/>
          </a:p>
        </p:txBody>
      </p:sp>
      <p:pic>
        <p:nvPicPr>
          <p:cNvPr id="8" name="Picture 5" descr="../../../../Desktop/CH%20Config2b.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895350"/>
            <a:ext cx="200034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HI%20electrode%20set.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90800" y="819150"/>
            <a:ext cx="2598738" cy="162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Desktop/CHI-config1B.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38400" y="2495550"/>
            <a:ext cx="3276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124843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45018"/>
            <a:ext cx="9144000" cy="369332"/>
          </a:xfrm>
          <a:prstGeom prst="rect">
            <a:avLst/>
          </a:prstGeom>
          <a:noFill/>
        </p:spPr>
        <p:txBody>
          <a:bodyPr wrap="square" tIns="0" bIns="0" rtlCol="0" anchor="ctr">
            <a:spAutoFit/>
          </a:bodyPr>
          <a:lstStyle/>
          <a:p>
            <a:r>
              <a:rPr lang="en-US" sz="2400" dirty="0" smtClean="0">
                <a:solidFill>
                  <a:srgbClr val="336699"/>
                </a:solidFill>
              </a:rPr>
              <a:t>Supplement: implementation of a ring electrode in a ST-FNSF</a:t>
            </a:r>
            <a:endParaRPr lang="en-US" sz="2400" dirty="0">
              <a:solidFill>
                <a:srgbClr val="336699"/>
              </a:solidFill>
            </a:endParaRPr>
          </a:p>
        </p:txBody>
      </p:sp>
      <p:sp>
        <p:nvSpPr>
          <p:cNvPr id="2" name="Content Placeholder 1"/>
          <p:cNvSpPr>
            <a:spLocks noGrp="1"/>
          </p:cNvSpPr>
          <p:nvPr>
            <p:ph idx="1"/>
          </p:nvPr>
        </p:nvSpPr>
        <p:spPr>
          <a:xfrm>
            <a:off x="76200" y="800100"/>
            <a:ext cx="4953000" cy="4057650"/>
          </a:xfrm>
        </p:spPr>
        <p:txBody>
          <a:bodyPr/>
          <a:lstStyle/>
          <a:p>
            <a:r>
              <a:rPr lang="en-US" dirty="0" smtClean="0"/>
              <a:t>Ring electrode is placed on top of the upper blanket section</a:t>
            </a:r>
          </a:p>
          <a:p>
            <a:pPr lvl="1"/>
            <a:r>
              <a:rPr lang="en-US" dirty="0" smtClean="0"/>
              <a:t>Insulator plate isolates electrode from blanket</a:t>
            </a:r>
          </a:p>
          <a:p>
            <a:pPr lvl="1"/>
            <a:r>
              <a:rPr lang="en-US" dirty="0" smtClean="0"/>
              <a:t>Injector flux connects upper portion of the vessel to the electrode plate on the upper portion of the blanket assembly</a:t>
            </a:r>
          </a:p>
          <a:p>
            <a:pPr lvl="1"/>
            <a:r>
              <a:rPr lang="en-US" dirty="0" smtClean="0"/>
              <a:t>Electrode is largely shielded from direct neutron streaming</a:t>
            </a:r>
            <a:endParaRPr lang="en-US" dirty="0"/>
          </a:p>
        </p:txBody>
      </p:sp>
      <p:pic>
        <p:nvPicPr>
          <p:cNvPr id="8" name="Picture 10" descr="Concept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971550"/>
            <a:ext cx="4054475"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572000" y="4400550"/>
            <a:ext cx="3810000" cy="276999"/>
          </a:xfrm>
          <a:prstGeom prst="rect">
            <a:avLst/>
          </a:prstGeom>
          <a:noFill/>
        </p:spPr>
        <p:txBody>
          <a:bodyPr wrap="square" rtlCol="0">
            <a:spAutoFit/>
          </a:bodyPr>
          <a:lstStyle/>
          <a:p>
            <a:pPr algn="r"/>
            <a:r>
              <a:rPr lang="en-US" sz="1200" dirty="0" smtClean="0"/>
              <a:t>Raman et al., </a:t>
            </a:r>
            <a:r>
              <a:rPr lang="en-US" sz="1200" i="1" dirty="0" smtClean="0"/>
              <a:t>Fusion Sci. Technol. </a:t>
            </a:r>
            <a:r>
              <a:rPr lang="en-US" sz="1200" dirty="0" smtClean="0"/>
              <a:t>2015</a:t>
            </a:r>
            <a:r>
              <a:rPr lang="en-US" sz="1200" i="1" dirty="0" smtClean="0"/>
              <a:t> </a:t>
            </a:r>
            <a:endParaRPr lang="en-US" sz="1200" dirty="0"/>
          </a:p>
        </p:txBody>
      </p:sp>
    </p:spTree>
    <p:extLst>
      <p:ext uri="{BB962C8B-B14F-4D97-AF65-F5344CB8AC3E}">
        <p14:creationId xmlns:p14="http://schemas.microsoft.com/office/powerpoint/2010/main" val="27499182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xmlns="" id="{3C33B679-F18E-6C48-B6C3-19FA92D9D312}"/>
              </a:ext>
            </a:extLst>
          </p:cNvPr>
          <p:cNvSpPr txBox="1">
            <a:spLocks/>
          </p:cNvSpPr>
          <p:nvPr/>
        </p:nvSpPr>
        <p:spPr bwMode="auto">
          <a:xfrm>
            <a:off x="3886200" y="713739"/>
            <a:ext cx="5257800" cy="408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286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457200" indent="-228600" algn="l" rtl="0" eaLnBrk="0" fontAlgn="base" hangingPunct="0">
              <a:spcBef>
                <a:spcPct val="20000"/>
              </a:spcBef>
              <a:spcAft>
                <a:spcPct val="0"/>
              </a:spcAft>
              <a:buFont typeface="Arial" charset="0"/>
              <a:buChar char="–"/>
              <a:defRPr sz="2000" kern="1200">
                <a:solidFill>
                  <a:srgbClr val="336699"/>
                </a:solidFill>
                <a:latin typeface="Arial" panose="020B0604020202020204" pitchFamily="34" charset="0"/>
                <a:ea typeface="+mn-ea"/>
                <a:cs typeface="Arial" panose="020B0604020202020204" pitchFamily="34" charset="0"/>
              </a:defRPr>
            </a:lvl2pPr>
            <a:lvl3pPr marL="685800" indent="-228600" algn="l" rtl="0" eaLnBrk="0" fontAlgn="base" hangingPunct="0">
              <a:spcBef>
                <a:spcPct val="20000"/>
              </a:spcBef>
              <a:spcAft>
                <a:spcPct val="0"/>
              </a:spcAft>
              <a:buFont typeface="Wingdings" pitchFamily="2" charset="2"/>
              <a:buChar char="§"/>
              <a:defRPr sz="1800" kern="1200">
                <a:solidFill>
                  <a:srgbClr val="920000"/>
                </a:solidFill>
                <a:latin typeface="Arial" panose="020B0604020202020204" pitchFamily="34" charset="0"/>
                <a:ea typeface="+mn-ea"/>
                <a:cs typeface="Arial" panose="020B0604020202020204" pitchFamily="34" charset="0"/>
              </a:defRPr>
            </a:lvl3pPr>
            <a:lvl4pPr marL="857250" indent="-171450" algn="l" rtl="0" eaLnBrk="0" fontAlgn="base" hangingPunct="0">
              <a:spcBef>
                <a:spcPct val="20000"/>
              </a:spcBef>
              <a:spcAft>
                <a:spcPct val="0"/>
              </a:spcAft>
              <a:buFont typeface="Arial" charset="0"/>
              <a:buChar char="•"/>
              <a:defRPr sz="1600" kern="1200">
                <a:solidFill>
                  <a:srgbClr val="008080"/>
                </a:solidFill>
                <a:latin typeface="Arial" panose="020B0604020202020204" pitchFamily="34" charset="0"/>
                <a:ea typeface="+mn-ea"/>
                <a:cs typeface="Arial" panose="020B0604020202020204" pitchFamily="34" charset="0"/>
              </a:defRPr>
            </a:lvl4pPr>
            <a:lvl5pPr marL="1028700" indent="-17145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1600" dirty="0"/>
              <a:t>Time-dependent, free-boundary, predictive equilibrium and transport </a:t>
            </a:r>
          </a:p>
          <a:p>
            <a:r>
              <a:rPr lang="en-US" altLang="en-US" sz="1600" dirty="0" smtClean="0"/>
              <a:t>Solves </a:t>
            </a:r>
            <a:r>
              <a:rPr lang="en-US" altLang="en-US" sz="1600" dirty="0"/>
              <a:t>MHD/Maxwell’s equations coupled to transport and Ohm’s law</a:t>
            </a:r>
          </a:p>
          <a:p>
            <a:r>
              <a:rPr lang="en-US" altLang="en-US" sz="1600" dirty="0" smtClean="0"/>
              <a:t>Requires as input:</a:t>
            </a:r>
            <a:endParaRPr lang="en-US" altLang="en-US" sz="1600" dirty="0"/>
          </a:p>
          <a:p>
            <a:pPr lvl="1"/>
            <a:r>
              <a:rPr lang="en-US" altLang="en-US" sz="1400" dirty="0" smtClean="0"/>
              <a:t>Device hardware geometry</a:t>
            </a:r>
          </a:p>
          <a:p>
            <a:pPr lvl="1"/>
            <a:r>
              <a:rPr lang="en-US" altLang="en-US" sz="1400" dirty="0" smtClean="0"/>
              <a:t>Coil electrical characteristics</a:t>
            </a:r>
          </a:p>
          <a:p>
            <a:pPr lvl="1"/>
            <a:r>
              <a:rPr lang="en-US" altLang="en-US" sz="1400" dirty="0" smtClean="0"/>
              <a:t>Assumptions concerning discharge characteristics</a:t>
            </a:r>
            <a:endParaRPr lang="en-US" altLang="en-US" sz="1400" dirty="0"/>
          </a:p>
          <a:p>
            <a:r>
              <a:rPr lang="en-US" altLang="en-US" sz="1600" dirty="0" smtClean="0"/>
              <a:t>Models evolutions of free-boundary axisymmetric </a:t>
            </a:r>
            <a:r>
              <a:rPr lang="en-US" altLang="en-US" sz="1600" dirty="0" err="1" smtClean="0"/>
              <a:t>toroidal</a:t>
            </a:r>
            <a:r>
              <a:rPr lang="en-US" altLang="en-US" sz="1600" dirty="0" smtClean="0"/>
              <a:t> plasma on the resistive and energy confinement time scales</a:t>
            </a:r>
          </a:p>
          <a:p>
            <a:r>
              <a:rPr lang="en-US" altLang="en-US" sz="1600" dirty="0" smtClean="0"/>
              <a:t>NSTX vacuum vessel is modeled as a metallic structure with </a:t>
            </a:r>
            <a:r>
              <a:rPr lang="en-US" altLang="en-US" sz="1600" dirty="0" err="1" smtClean="0"/>
              <a:t>poloidal</a:t>
            </a:r>
            <a:r>
              <a:rPr lang="en-US" altLang="en-US" sz="1600" dirty="0" smtClean="0"/>
              <a:t> breaks</a:t>
            </a:r>
            <a:endParaRPr lang="en-US" altLang="en-US" sz="1600" dirty="0"/>
          </a:p>
          <a:p>
            <a:pPr lvl="1"/>
            <a:r>
              <a:rPr lang="en-US" altLang="en-US" sz="1400" dirty="0" smtClean="0"/>
              <a:t>An electric potential is applied across the break to generate a desired injector current</a:t>
            </a:r>
            <a:endParaRPr lang="en-US" altLang="en-US" sz="1400" dirty="0"/>
          </a:p>
        </p:txBody>
      </p:sp>
      <p:sp>
        <p:nvSpPr>
          <p:cNvPr id="8" name="TextBox 7"/>
          <p:cNvSpPr txBox="1"/>
          <p:nvPr/>
        </p:nvSpPr>
        <p:spPr>
          <a:xfrm>
            <a:off x="0" y="-39648"/>
            <a:ext cx="9144000" cy="738664"/>
          </a:xfrm>
          <a:prstGeom prst="rect">
            <a:avLst/>
          </a:prstGeom>
          <a:noFill/>
        </p:spPr>
        <p:txBody>
          <a:bodyPr wrap="square" tIns="0" bIns="0" rtlCol="0" anchor="ctr">
            <a:spAutoFit/>
          </a:bodyPr>
          <a:lstStyle/>
          <a:p>
            <a:r>
              <a:rPr lang="en-US" sz="2400" dirty="0">
                <a:solidFill>
                  <a:srgbClr val="336699"/>
                </a:solidFill>
              </a:rPr>
              <a:t>Supplement: </a:t>
            </a:r>
            <a:r>
              <a:rPr lang="en-US" sz="2400" dirty="0" err="1" smtClean="0">
                <a:solidFill>
                  <a:srgbClr val="336699"/>
                </a:solidFill>
              </a:rPr>
              <a:t>Tokamak</a:t>
            </a:r>
            <a:r>
              <a:rPr lang="en-US" sz="2400" dirty="0" smtClean="0">
                <a:solidFill>
                  <a:srgbClr val="336699"/>
                </a:solidFill>
              </a:rPr>
              <a:t> Simulating Code (TSC) simulations can help understand CHI scaling with machine size </a:t>
            </a:r>
            <a:endParaRPr lang="en-US" sz="2400" baseline="-25000" dirty="0">
              <a:solidFill>
                <a:srgbClr val="336699"/>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66787"/>
            <a:ext cx="3086873"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28950"/>
            <a:ext cx="3211513" cy="178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04800" y="709196"/>
            <a:ext cx="2667000" cy="338554"/>
          </a:xfrm>
          <a:prstGeom prst="rect">
            <a:avLst/>
          </a:prstGeom>
          <a:noFill/>
        </p:spPr>
        <p:txBody>
          <a:bodyPr wrap="square" rtlCol="0">
            <a:spAutoFit/>
          </a:bodyPr>
          <a:lstStyle/>
          <a:p>
            <a:r>
              <a:rPr lang="en-US" sz="1600" i="1" dirty="0" smtClean="0"/>
              <a:t>NSTX experimental result</a:t>
            </a:r>
            <a:endParaRPr lang="en-US" sz="1600" i="1" dirty="0"/>
          </a:p>
        </p:txBody>
      </p:sp>
      <p:sp>
        <p:nvSpPr>
          <p:cNvPr id="12" name="TextBox 11"/>
          <p:cNvSpPr txBox="1"/>
          <p:nvPr/>
        </p:nvSpPr>
        <p:spPr>
          <a:xfrm>
            <a:off x="228600" y="2766596"/>
            <a:ext cx="2667000" cy="338554"/>
          </a:xfrm>
          <a:prstGeom prst="rect">
            <a:avLst/>
          </a:prstGeom>
          <a:noFill/>
        </p:spPr>
        <p:txBody>
          <a:bodyPr wrap="square" rtlCol="0">
            <a:spAutoFit/>
          </a:bodyPr>
          <a:lstStyle/>
          <a:p>
            <a:r>
              <a:rPr lang="en-US" sz="1600" i="1" dirty="0" smtClean="0"/>
              <a:t>TSC simulation</a:t>
            </a:r>
            <a:endParaRPr lang="en-US" sz="1600" i="1" dirty="0"/>
          </a:p>
        </p:txBody>
      </p:sp>
      <p:sp>
        <p:nvSpPr>
          <p:cNvPr id="13" name="TextBox 12"/>
          <p:cNvSpPr txBox="1"/>
          <p:nvPr/>
        </p:nvSpPr>
        <p:spPr>
          <a:xfrm>
            <a:off x="-228600" y="4705350"/>
            <a:ext cx="3810000" cy="276999"/>
          </a:xfrm>
          <a:prstGeom prst="rect">
            <a:avLst/>
          </a:prstGeom>
          <a:noFill/>
        </p:spPr>
        <p:txBody>
          <a:bodyPr wrap="square" rtlCol="0">
            <a:spAutoFit/>
          </a:bodyPr>
          <a:lstStyle/>
          <a:p>
            <a:pPr algn="r"/>
            <a:r>
              <a:rPr lang="en-US" sz="1200" dirty="0" smtClean="0"/>
              <a:t>Raman et al.</a:t>
            </a:r>
            <a:endParaRPr lang="en-US" sz="1200" dirty="0"/>
          </a:p>
        </p:txBody>
      </p:sp>
    </p:spTree>
    <p:extLst>
      <p:ext uri="{BB962C8B-B14F-4D97-AF65-F5344CB8AC3E}">
        <p14:creationId xmlns:p14="http://schemas.microsoft.com/office/powerpoint/2010/main" val="112793539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63ED79C0-E49A-5C4E-A372-1AD76F1AF11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739775"/>
            <a:ext cx="3135456" cy="4057650"/>
          </a:xfrm>
        </p:spPr>
      </p:pic>
      <p:sp>
        <p:nvSpPr>
          <p:cNvPr id="6" name="Content Placeholder 1">
            <a:extLst>
              <a:ext uri="{FF2B5EF4-FFF2-40B4-BE49-F238E27FC236}">
                <a16:creationId xmlns:a16="http://schemas.microsoft.com/office/drawing/2014/main" xmlns="" id="{3C33B679-F18E-6C48-B6C3-19FA92D9D312}"/>
              </a:ext>
            </a:extLst>
          </p:cNvPr>
          <p:cNvSpPr txBox="1">
            <a:spLocks/>
          </p:cNvSpPr>
          <p:nvPr/>
        </p:nvSpPr>
        <p:spPr bwMode="auto">
          <a:xfrm>
            <a:off x="2895600" y="713739"/>
            <a:ext cx="6248400" cy="408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286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457200" indent="-228600" algn="l" rtl="0" eaLnBrk="0" fontAlgn="base" hangingPunct="0">
              <a:spcBef>
                <a:spcPct val="20000"/>
              </a:spcBef>
              <a:spcAft>
                <a:spcPct val="0"/>
              </a:spcAft>
              <a:buFont typeface="Arial" charset="0"/>
              <a:buChar char="–"/>
              <a:defRPr sz="2000" kern="1200">
                <a:solidFill>
                  <a:srgbClr val="336699"/>
                </a:solidFill>
                <a:latin typeface="Arial" panose="020B0604020202020204" pitchFamily="34" charset="0"/>
                <a:ea typeface="+mn-ea"/>
                <a:cs typeface="Arial" panose="020B0604020202020204" pitchFamily="34" charset="0"/>
              </a:defRPr>
            </a:lvl2pPr>
            <a:lvl3pPr marL="685800" indent="-228600" algn="l" rtl="0" eaLnBrk="0" fontAlgn="base" hangingPunct="0">
              <a:spcBef>
                <a:spcPct val="20000"/>
              </a:spcBef>
              <a:spcAft>
                <a:spcPct val="0"/>
              </a:spcAft>
              <a:buFont typeface="Wingdings" pitchFamily="2" charset="2"/>
              <a:buChar char="§"/>
              <a:defRPr sz="1800" kern="1200">
                <a:solidFill>
                  <a:srgbClr val="920000"/>
                </a:solidFill>
                <a:latin typeface="Arial" panose="020B0604020202020204" pitchFamily="34" charset="0"/>
                <a:ea typeface="+mn-ea"/>
                <a:cs typeface="Arial" panose="020B0604020202020204" pitchFamily="34" charset="0"/>
              </a:defRPr>
            </a:lvl3pPr>
            <a:lvl4pPr marL="857250" indent="-171450" algn="l" rtl="0" eaLnBrk="0" fontAlgn="base" hangingPunct="0">
              <a:spcBef>
                <a:spcPct val="20000"/>
              </a:spcBef>
              <a:spcAft>
                <a:spcPct val="0"/>
              </a:spcAft>
              <a:buFont typeface="Arial" charset="0"/>
              <a:buChar char="•"/>
              <a:defRPr sz="1600" kern="1200">
                <a:solidFill>
                  <a:srgbClr val="008080"/>
                </a:solidFill>
                <a:latin typeface="Arial" panose="020B0604020202020204" pitchFamily="34" charset="0"/>
                <a:ea typeface="+mn-ea"/>
                <a:cs typeface="Arial" panose="020B0604020202020204" pitchFamily="34" charset="0"/>
              </a:defRPr>
            </a:lvl4pPr>
            <a:lvl5pPr marL="1028700" indent="-17145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1400" dirty="0"/>
              <a:t>Time-dependent, free-boundary, predictive equilibrium and transport </a:t>
            </a:r>
          </a:p>
          <a:p>
            <a:r>
              <a:rPr lang="en-US" altLang="en-US" sz="1400" dirty="0" smtClean="0"/>
              <a:t>Solves </a:t>
            </a:r>
            <a:r>
              <a:rPr lang="en-US" altLang="en-US" sz="1400" dirty="0"/>
              <a:t>MHD/Maxwell’s equations coupled to transport and Ohm’s law</a:t>
            </a:r>
          </a:p>
          <a:p>
            <a:r>
              <a:rPr lang="en-US" altLang="en-US" sz="1400" dirty="0"/>
              <a:t> Transient CHI discharge initiated with injector flux values of 52, 104 and 208mWb (B</a:t>
            </a:r>
            <a:r>
              <a:rPr lang="en-US" altLang="en-US" sz="1400" baseline="-25000" dirty="0"/>
              <a:t>T</a:t>
            </a:r>
            <a:r>
              <a:rPr lang="en-US" altLang="en-US" sz="1400" dirty="0"/>
              <a:t> = 1T)</a:t>
            </a:r>
          </a:p>
          <a:p>
            <a:pPr lvl="1"/>
            <a:r>
              <a:rPr lang="en-US" altLang="en-US" sz="1200" dirty="0"/>
              <a:t>At the end of the CHI phase, injector current is reduced to zero</a:t>
            </a:r>
          </a:p>
          <a:p>
            <a:pPr lvl="1"/>
            <a:r>
              <a:rPr lang="en-US" altLang="en-US" sz="1200" dirty="0"/>
              <a:t>Transport equations solved to calculate input power &amp; heating</a:t>
            </a:r>
          </a:p>
          <a:p>
            <a:pPr lvl="1"/>
            <a:r>
              <a:rPr lang="en-US" altLang="en-US" sz="1200" dirty="0"/>
              <a:t>Plasma allowed to decay without any additional external heating sources</a:t>
            </a:r>
          </a:p>
          <a:p>
            <a:pPr lvl="1"/>
            <a:r>
              <a:rPr lang="en-US" altLang="en-US" sz="1200" dirty="0"/>
              <a:t>Transport parameters maintained same for all cases</a:t>
            </a:r>
          </a:p>
          <a:p>
            <a:r>
              <a:rPr lang="en-US" altLang="en-US" sz="1400" dirty="0"/>
              <a:t>Simulations show an initial low normalized inductance plasma, consistent with current being driven in the edge by the CHI process</a:t>
            </a:r>
          </a:p>
          <a:p>
            <a:pPr lvl="1"/>
            <a:r>
              <a:rPr lang="en-US" altLang="en-US" sz="1200" dirty="0"/>
              <a:t>Inductance increases as current diffuses radially in</a:t>
            </a:r>
          </a:p>
          <a:p>
            <a:pPr lvl="1"/>
            <a:r>
              <a:rPr lang="en-US" altLang="en-US" sz="1200" dirty="0"/>
              <a:t>Transient CHI naturally produces a low initial inductance discharge needed for high-performance ST and AT discharges (we may want to remove this frame and associated text – to not spend too much time on this – think about it)</a:t>
            </a:r>
          </a:p>
          <a:p>
            <a:r>
              <a:rPr lang="en-US" altLang="en-US" sz="1400" dirty="0"/>
              <a:t>The Ohmic input power increases with increasing injector flux</a:t>
            </a:r>
          </a:p>
          <a:p>
            <a:r>
              <a:rPr lang="en-US" sz="1400" dirty="0"/>
              <a:t>Electron temperatures for the 208 mWb cases increases to over 500eV on its own</a:t>
            </a:r>
          </a:p>
          <a:p>
            <a:pPr lvl="1"/>
            <a:r>
              <a:rPr lang="en-US" sz="1000" dirty="0"/>
              <a:t>1 </a:t>
            </a:r>
            <a:r>
              <a:rPr lang="en-US" sz="1000" dirty="0" err="1"/>
              <a:t>Wb</a:t>
            </a:r>
            <a:r>
              <a:rPr lang="en-US" sz="1000" dirty="0"/>
              <a:t> plasmas may heat to the 1keV level on their own? (can delete sub bullets)</a:t>
            </a:r>
          </a:p>
          <a:p>
            <a:pPr lvl="1"/>
            <a:r>
              <a:rPr lang="en-US" sz="1000" dirty="0"/>
              <a:t>Requires experimental verification</a:t>
            </a:r>
          </a:p>
        </p:txBody>
      </p:sp>
      <p:sp>
        <p:nvSpPr>
          <p:cNvPr id="7" name="TextBox 6"/>
          <p:cNvSpPr txBox="1"/>
          <p:nvPr/>
        </p:nvSpPr>
        <p:spPr>
          <a:xfrm>
            <a:off x="0" y="145018"/>
            <a:ext cx="9144000" cy="369332"/>
          </a:xfrm>
          <a:prstGeom prst="rect">
            <a:avLst/>
          </a:prstGeom>
          <a:noFill/>
        </p:spPr>
        <p:txBody>
          <a:bodyPr wrap="square" tIns="0" bIns="0" rtlCol="0" anchor="ctr">
            <a:spAutoFit/>
          </a:bodyPr>
          <a:lstStyle/>
          <a:p>
            <a:r>
              <a:rPr lang="en-US" sz="2400" dirty="0" smtClean="0">
                <a:solidFill>
                  <a:srgbClr val="336699"/>
                </a:solidFill>
              </a:rPr>
              <a:t>Supplement: further details on new TSC work</a:t>
            </a:r>
            <a:endParaRPr lang="en-US" sz="2400" dirty="0">
              <a:solidFill>
                <a:srgbClr val="336699"/>
              </a:solidFill>
            </a:endParaRPr>
          </a:p>
        </p:txBody>
      </p:sp>
    </p:spTree>
    <p:extLst>
      <p:ext uri="{BB962C8B-B14F-4D97-AF65-F5344CB8AC3E}">
        <p14:creationId xmlns:p14="http://schemas.microsoft.com/office/powerpoint/2010/main" val="54198980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800100"/>
            <a:ext cx="4495800" cy="4057650"/>
          </a:xfrm>
        </p:spPr>
        <p:txBody>
          <a:bodyPr/>
          <a:lstStyle/>
          <a:p>
            <a:r>
              <a:rPr lang="en-US" dirty="0"/>
              <a:t>Experiments in QUEST and URANIA will test CHI with relevant properties:</a:t>
            </a:r>
          </a:p>
          <a:p>
            <a:pPr lvl="1"/>
            <a:r>
              <a:rPr lang="en-US" dirty="0"/>
              <a:t>Localized toroidal electrodes</a:t>
            </a:r>
          </a:p>
          <a:p>
            <a:pPr lvl="1"/>
            <a:r>
              <a:rPr lang="en-US" dirty="0"/>
              <a:t>Injection from the low-field side</a:t>
            </a:r>
          </a:p>
          <a:p>
            <a:pPr lvl="1"/>
            <a:r>
              <a:rPr lang="en-US" dirty="0"/>
              <a:t>Coupling to ECRH heating</a:t>
            </a:r>
          </a:p>
          <a:p>
            <a:pPr lvl="1"/>
            <a:endParaRPr lang="en-US" dirty="0"/>
          </a:p>
        </p:txBody>
      </p:sp>
      <p:sp>
        <p:nvSpPr>
          <p:cNvPr id="4" name="TextBox 3"/>
          <p:cNvSpPr txBox="1"/>
          <p:nvPr/>
        </p:nvSpPr>
        <p:spPr>
          <a:xfrm>
            <a:off x="0" y="145018"/>
            <a:ext cx="9144000" cy="369332"/>
          </a:xfrm>
          <a:prstGeom prst="rect">
            <a:avLst/>
          </a:prstGeom>
          <a:noFill/>
        </p:spPr>
        <p:txBody>
          <a:bodyPr wrap="square" tIns="0" bIns="0" rtlCol="0" anchor="ctr">
            <a:spAutoFit/>
          </a:bodyPr>
          <a:lstStyle/>
          <a:p>
            <a:r>
              <a:rPr lang="en-US" sz="2400" dirty="0" smtClean="0">
                <a:solidFill>
                  <a:srgbClr val="336699"/>
                </a:solidFill>
              </a:rPr>
              <a:t>Supplement: required experimental developments</a:t>
            </a:r>
            <a:endParaRPr lang="en-US" sz="2400" dirty="0">
              <a:solidFill>
                <a:srgbClr val="336699"/>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66794477"/>
              </p:ext>
            </p:extLst>
          </p:nvPr>
        </p:nvGraphicFramePr>
        <p:xfrm>
          <a:off x="4267200" y="819150"/>
          <a:ext cx="4789580" cy="3975979"/>
        </p:xfrm>
        <a:graphic>
          <a:graphicData uri="http://schemas.openxmlformats.org/drawingml/2006/table">
            <a:tbl>
              <a:tblPr firstRow="1" bandRow="1">
                <a:tableStyleId>{5C22544A-7EE6-4342-B048-85BDC9FD1C3A}</a:tableStyleId>
              </a:tblPr>
              <a:tblGrid>
                <a:gridCol w="1219201">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914400">
                  <a:extLst>
                    <a:ext uri="{9D8B030D-6E8A-4147-A177-3AD203B41FA5}">
                      <a16:colId xmlns:a16="http://schemas.microsoft.com/office/drawing/2014/main" xmlns="" val="20002"/>
                    </a:ext>
                  </a:extLst>
                </a:gridCol>
                <a:gridCol w="838200">
                  <a:extLst>
                    <a:ext uri="{9D8B030D-6E8A-4147-A177-3AD203B41FA5}">
                      <a16:colId xmlns:a16="http://schemas.microsoft.com/office/drawing/2014/main" xmlns="" val="20003"/>
                    </a:ext>
                  </a:extLst>
                </a:gridCol>
                <a:gridCol w="903379">
                  <a:extLst>
                    <a:ext uri="{9D8B030D-6E8A-4147-A177-3AD203B41FA5}">
                      <a16:colId xmlns:a16="http://schemas.microsoft.com/office/drawing/2014/main" xmlns="" val="20004"/>
                    </a:ext>
                  </a:extLst>
                </a:gridCol>
              </a:tblGrid>
              <a:tr h="643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FFFFFF"/>
                          </a:solidFill>
                          <a:effectLst/>
                          <a:latin typeface="Arial"/>
                          <a:ea typeface="ＭＳ Ｐゴシック" charset="0"/>
                          <a:cs typeface="Arial"/>
                        </a:rPr>
                        <a:t>Parameters</a:t>
                      </a:r>
                    </a:p>
                  </a:txBody>
                  <a:tcPr marL="91436" marR="91436"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FFFFF"/>
                          </a:solidFill>
                          <a:effectLst/>
                          <a:latin typeface="Arial"/>
                          <a:ea typeface="ＭＳ Ｐゴシック" charset="0"/>
                          <a:cs typeface="Arial"/>
                        </a:rPr>
                        <a:t>HIT-II</a:t>
                      </a:r>
                    </a:p>
                  </a:txBody>
                  <a:tcPr marL="91436" marR="91436"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FFFFF"/>
                          </a:solidFill>
                          <a:effectLst/>
                          <a:latin typeface="Arial"/>
                          <a:ea typeface="ＭＳ Ｐゴシック" charset="0"/>
                          <a:cs typeface="Arial"/>
                        </a:rPr>
                        <a:t>NSTX</a:t>
                      </a:r>
                    </a:p>
                  </a:txBody>
                  <a:tcPr marL="91436" marR="91436"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FFFFFF"/>
                          </a:solidFill>
                          <a:effectLst/>
                          <a:latin typeface="Arial"/>
                          <a:ea typeface="ＭＳ Ｐゴシック" charset="0"/>
                          <a:cs typeface="Arial"/>
                        </a:rPr>
                        <a:t>QUEST</a:t>
                      </a:r>
                    </a:p>
                  </a:txBody>
                  <a:tcPr marL="91436" marR="91436"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FFFFFF"/>
                          </a:solidFill>
                          <a:effectLst/>
                          <a:latin typeface="Arial"/>
                          <a:ea typeface="ＭＳ Ｐゴシック" charset="0"/>
                          <a:cs typeface="Arial"/>
                        </a:rPr>
                        <a:t>URANIA </a:t>
                      </a:r>
                      <a:r>
                        <a:rPr kumimoji="0" lang="en-US" sz="1200" b="0" i="1" u="none" strike="noStrike" cap="none" normalizeH="0" baseline="0" dirty="0">
                          <a:ln>
                            <a:noFill/>
                          </a:ln>
                          <a:solidFill>
                            <a:srgbClr val="FFFFFF"/>
                          </a:solidFill>
                          <a:effectLst/>
                          <a:latin typeface="Arial"/>
                          <a:ea typeface="ＭＳ Ｐゴシック" charset="0"/>
                          <a:cs typeface="Arial"/>
                        </a:rPr>
                        <a:t>(to be finalized)</a:t>
                      </a:r>
                    </a:p>
                  </a:txBody>
                  <a:tcPr marL="91436" marR="91436" marT="45728" marB="45728" horzOverflow="overflow"/>
                </a:tc>
                <a:extLst>
                  <a:ext uri="{0D108BD9-81ED-4DB2-BD59-A6C34878D82A}">
                    <a16:rowId xmlns:a16="http://schemas.microsoft.com/office/drawing/2014/main" xmlns="" val="10000"/>
                  </a:ext>
                </a:extLst>
              </a:tr>
              <a:tr h="643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a:ea typeface="ＭＳ Ｐゴシック" charset="0"/>
                          <a:cs typeface="Arial"/>
                        </a:rPr>
                        <a:t>Major radius [m]</a:t>
                      </a:r>
                    </a:p>
                  </a:txBody>
                  <a:tcPr marL="91436" marR="91436"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a:ea typeface="ＭＳ Ｐゴシック" charset="0"/>
                          <a:cs typeface="Arial"/>
                        </a:rPr>
                        <a:t>0.3</a:t>
                      </a:r>
                    </a:p>
                  </a:txBody>
                  <a:tcPr marL="91436" marR="91436"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ＭＳ Ｐゴシック" charset="0"/>
                          <a:cs typeface="Arial"/>
                        </a:rPr>
                        <a:t>0.86</a:t>
                      </a:r>
                    </a:p>
                  </a:txBody>
                  <a:tcPr marL="91436" marR="91436"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ＭＳ Ｐゴシック" charset="0"/>
                          <a:cs typeface="Arial"/>
                        </a:rPr>
                        <a:t>0.68</a:t>
                      </a:r>
                    </a:p>
                  </a:txBody>
                  <a:tcPr marL="91436" marR="91436"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a:ea typeface="ＭＳ Ｐゴシック" charset="0"/>
                          <a:cs typeface="Arial"/>
                        </a:rPr>
                        <a:t>0.45</a:t>
                      </a:r>
                    </a:p>
                  </a:txBody>
                  <a:tcPr marL="91436" marR="91436" marT="45728" marB="45728" horzOverflow="overflow"/>
                </a:tc>
                <a:extLst>
                  <a:ext uri="{0D108BD9-81ED-4DB2-BD59-A6C34878D82A}">
                    <a16:rowId xmlns:a16="http://schemas.microsoft.com/office/drawing/2014/main" xmlns="" val="10001"/>
                  </a:ext>
                </a:extLst>
              </a:tr>
              <a:tr h="643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ＭＳ Ｐゴシック" charset="0"/>
                          <a:cs typeface="Arial"/>
                        </a:rPr>
                        <a:t>Minor radius [m]</a:t>
                      </a:r>
                    </a:p>
                  </a:txBody>
                  <a:tcPr marL="91436" marR="91436"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ＭＳ Ｐゴシック" charset="0"/>
                          <a:cs typeface="Arial"/>
                        </a:rPr>
                        <a:t>0.2</a:t>
                      </a:r>
                    </a:p>
                  </a:txBody>
                  <a:tcPr marL="91436" marR="91436"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ＭＳ Ｐゴシック" charset="0"/>
                          <a:cs typeface="Arial"/>
                        </a:rPr>
                        <a:t>0.66</a:t>
                      </a:r>
                    </a:p>
                  </a:txBody>
                  <a:tcPr marL="91436" marR="91436"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ＭＳ Ｐゴシック" charset="0"/>
                          <a:cs typeface="Arial"/>
                        </a:rPr>
                        <a:t>0.4</a:t>
                      </a:r>
                    </a:p>
                  </a:txBody>
                  <a:tcPr marL="91436" marR="91436"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a:ea typeface="ＭＳ Ｐゴシック" charset="0"/>
                          <a:cs typeface="Arial"/>
                        </a:rPr>
                        <a:t>~0.3</a:t>
                      </a:r>
                    </a:p>
                  </a:txBody>
                  <a:tcPr marL="91436" marR="91436" marT="45728" marB="45728" horzOverflow="overflow"/>
                </a:tc>
                <a:extLst>
                  <a:ext uri="{0D108BD9-81ED-4DB2-BD59-A6C34878D82A}">
                    <a16:rowId xmlns:a16="http://schemas.microsoft.com/office/drawing/2014/main" xmlns="" val="10002"/>
                  </a:ext>
                </a:extLst>
              </a:tr>
              <a:tr h="643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ＭＳ Ｐゴシック" charset="0"/>
                          <a:cs typeface="Arial"/>
                        </a:rPr>
                        <a:t>B</a:t>
                      </a:r>
                      <a:r>
                        <a:rPr kumimoji="0" lang="en-US" sz="1400" b="0" i="0" u="none" strike="noStrike" cap="none" normalizeH="0" baseline="-25000">
                          <a:ln>
                            <a:noFill/>
                          </a:ln>
                          <a:solidFill>
                            <a:srgbClr val="000000"/>
                          </a:solidFill>
                          <a:effectLst/>
                          <a:latin typeface="Arial"/>
                          <a:ea typeface="ＭＳ Ｐゴシック" charset="0"/>
                          <a:cs typeface="Arial"/>
                        </a:rPr>
                        <a:t>T</a:t>
                      </a:r>
                      <a:r>
                        <a:rPr kumimoji="0" lang="en-US" sz="1400" b="0" i="0" u="none" strike="noStrike" cap="none" normalizeH="0" baseline="0">
                          <a:ln>
                            <a:noFill/>
                          </a:ln>
                          <a:solidFill>
                            <a:srgbClr val="000000"/>
                          </a:solidFill>
                          <a:effectLst/>
                          <a:latin typeface="Arial"/>
                          <a:ea typeface="ＭＳ Ｐゴシック" charset="0"/>
                          <a:cs typeface="Arial"/>
                        </a:rPr>
                        <a:t> [T]</a:t>
                      </a:r>
                    </a:p>
                  </a:txBody>
                  <a:tcPr marL="91436" marR="91436"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ＭＳ Ｐゴシック" charset="0"/>
                          <a:cs typeface="Arial"/>
                        </a:rPr>
                        <a:t>0.5</a:t>
                      </a:r>
                    </a:p>
                  </a:txBody>
                  <a:tcPr marL="91436" marR="91436"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ＭＳ Ｐゴシック" charset="0"/>
                          <a:cs typeface="Arial"/>
                        </a:rPr>
                        <a:t>0.55</a:t>
                      </a:r>
                    </a:p>
                  </a:txBody>
                  <a:tcPr marL="91436" marR="91436"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a:ea typeface="ＭＳ Ｐゴシック" charset="0"/>
                          <a:cs typeface="Arial"/>
                        </a:rPr>
                        <a:t>0.25-0.5</a:t>
                      </a:r>
                    </a:p>
                  </a:txBody>
                  <a:tcPr marL="91436" marR="91436"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a:ea typeface="ＭＳ Ｐゴシック" charset="0"/>
                          <a:cs typeface="Arial"/>
                        </a:rPr>
                        <a:t>0.15-0.6</a:t>
                      </a:r>
                    </a:p>
                  </a:txBody>
                  <a:tcPr marL="91436" marR="91436" marT="45728" marB="45728" horzOverflow="overflow"/>
                </a:tc>
                <a:extLst>
                  <a:ext uri="{0D108BD9-81ED-4DB2-BD59-A6C34878D82A}">
                    <a16:rowId xmlns:a16="http://schemas.microsoft.com/office/drawing/2014/main" xmlns="" val="10003"/>
                  </a:ext>
                </a:extLst>
              </a:tr>
              <a:tr h="643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ＭＳ Ｐゴシック" charset="0"/>
                          <a:cs typeface="Arial"/>
                        </a:rPr>
                        <a:t>Injector flux (mWb)</a:t>
                      </a:r>
                    </a:p>
                  </a:txBody>
                  <a:tcPr marL="91436" marR="91436"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ＭＳ Ｐゴシック" charset="0"/>
                          <a:cs typeface="Arial"/>
                        </a:rPr>
                        <a:t>16</a:t>
                      </a:r>
                    </a:p>
                  </a:txBody>
                  <a:tcPr marL="91436" marR="91436"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ＭＳ Ｐゴシック" charset="0"/>
                          <a:cs typeface="Arial"/>
                        </a:rPr>
                        <a:t>50</a:t>
                      </a:r>
                    </a:p>
                  </a:txBody>
                  <a:tcPr marL="91436" marR="91436"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ＭＳ Ｐゴシック" charset="0"/>
                          <a:cs typeface="Arial"/>
                        </a:rPr>
                        <a:t>28</a:t>
                      </a:r>
                    </a:p>
                  </a:txBody>
                  <a:tcPr marL="91436" marR="91436"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a:ea typeface="ＭＳ Ｐゴシック" charset="0"/>
                          <a:cs typeface="Arial"/>
                        </a:rPr>
                        <a:t>~60</a:t>
                      </a:r>
                    </a:p>
                  </a:txBody>
                  <a:tcPr marL="91436" marR="91436" marT="45728" marB="45728" horzOverflow="overflow"/>
                </a:tc>
                <a:extLst>
                  <a:ext uri="{0D108BD9-81ED-4DB2-BD59-A6C34878D82A}">
                    <a16:rowId xmlns:a16="http://schemas.microsoft.com/office/drawing/2014/main" xmlns="" val="10004"/>
                  </a:ext>
                </a:extLst>
              </a:tr>
              <a:tr h="643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ＭＳ Ｐゴシック" charset="0"/>
                          <a:cs typeface="Arial"/>
                        </a:rPr>
                        <a:t>Projected Start-up current (kA)</a:t>
                      </a:r>
                    </a:p>
                  </a:txBody>
                  <a:tcPr marL="91436" marR="91436"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ＭＳ Ｐゴシック" charset="0"/>
                          <a:cs typeface="Arial"/>
                        </a:rPr>
                        <a:t>100</a:t>
                      </a:r>
                    </a:p>
                  </a:txBody>
                  <a:tcPr marL="91436" marR="91436"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ＭＳ Ｐゴシック" charset="0"/>
                          <a:cs typeface="Arial"/>
                        </a:rPr>
                        <a:t>200</a:t>
                      </a:r>
                    </a:p>
                  </a:txBody>
                  <a:tcPr marL="91436" marR="91436"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ＭＳ Ｐゴシック" charset="0"/>
                          <a:cs typeface="Arial"/>
                        </a:rPr>
                        <a:t>&lt;150</a:t>
                      </a:r>
                    </a:p>
                  </a:txBody>
                  <a:tcPr marL="91436" marR="91436" marT="45728" marB="45728"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Arial"/>
                          <a:ea typeface="ＭＳ Ｐゴシック" charset="0"/>
                          <a:cs typeface="Arial"/>
                        </a:rPr>
                        <a:t>~300</a:t>
                      </a:r>
                    </a:p>
                  </a:txBody>
                  <a:tcPr marL="91436" marR="91436" marT="45728" marB="45728" horzOverflow="overflow"/>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5679223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Review of transient CHI start-up</a:t>
            </a:r>
          </a:p>
          <a:p>
            <a:r>
              <a:rPr lang="en-US" dirty="0" smtClean="0">
                <a:solidFill>
                  <a:schemeClr val="bg1">
                    <a:lumMod val="75000"/>
                  </a:schemeClr>
                </a:solidFill>
              </a:rPr>
              <a:t>Model to predict CHI breakdown feasibility and location</a:t>
            </a:r>
            <a:endParaRPr lang="en-US" dirty="0">
              <a:solidFill>
                <a:schemeClr val="bg1">
                  <a:lumMod val="75000"/>
                </a:schemeClr>
              </a:solidFill>
            </a:endParaRPr>
          </a:p>
          <a:p>
            <a:r>
              <a:rPr lang="en-US" dirty="0" smtClean="0">
                <a:solidFill>
                  <a:schemeClr val="bg1">
                    <a:lumMod val="75000"/>
                  </a:schemeClr>
                </a:solidFill>
              </a:rPr>
              <a:t>Assessment </a:t>
            </a:r>
            <a:r>
              <a:rPr lang="en-US" dirty="0">
                <a:solidFill>
                  <a:schemeClr val="bg1">
                    <a:lumMod val="75000"/>
                  </a:schemeClr>
                </a:solidFill>
              </a:rPr>
              <a:t>of different CHI electrode concepts</a:t>
            </a:r>
          </a:p>
          <a:p>
            <a:r>
              <a:rPr lang="en-US" dirty="0" smtClean="0">
                <a:solidFill>
                  <a:schemeClr val="bg1">
                    <a:lumMod val="75000"/>
                  </a:schemeClr>
                </a:solidFill>
              </a:rPr>
              <a:t>Predictions </a:t>
            </a:r>
            <a:r>
              <a:rPr lang="en-US" dirty="0">
                <a:solidFill>
                  <a:schemeClr val="bg1">
                    <a:lumMod val="75000"/>
                  </a:schemeClr>
                </a:solidFill>
              </a:rPr>
              <a:t>for CHI in next-step </a:t>
            </a:r>
            <a:r>
              <a:rPr lang="en-US" dirty="0" smtClean="0">
                <a:solidFill>
                  <a:schemeClr val="bg1">
                    <a:lumMod val="75000"/>
                  </a:schemeClr>
                </a:solidFill>
              </a:rPr>
              <a:t>devices</a:t>
            </a:r>
            <a:endParaRPr lang="en-US" dirty="0">
              <a:solidFill>
                <a:schemeClr val="bg1">
                  <a:lumMod val="75000"/>
                </a:schemeClr>
              </a:solidFill>
            </a:endParaRPr>
          </a:p>
        </p:txBody>
      </p:sp>
      <p:sp>
        <p:nvSpPr>
          <p:cNvPr id="5" name="TextBox 4"/>
          <p:cNvSpPr txBox="1"/>
          <p:nvPr/>
        </p:nvSpPr>
        <p:spPr>
          <a:xfrm>
            <a:off x="0" y="145018"/>
            <a:ext cx="9144000" cy="369332"/>
          </a:xfrm>
          <a:prstGeom prst="rect">
            <a:avLst/>
          </a:prstGeom>
          <a:noFill/>
        </p:spPr>
        <p:txBody>
          <a:bodyPr wrap="square" tIns="0" bIns="0" rtlCol="0" anchor="ctr">
            <a:spAutoFit/>
          </a:bodyPr>
          <a:lstStyle/>
          <a:p>
            <a:r>
              <a:rPr lang="en-US" sz="2400" dirty="0" smtClean="0">
                <a:solidFill>
                  <a:srgbClr val="336699"/>
                </a:solidFill>
              </a:rPr>
              <a:t>Outline</a:t>
            </a:r>
            <a:endParaRPr lang="en-US" sz="2400" dirty="0">
              <a:solidFill>
                <a:srgbClr val="FF0000"/>
              </a:solidFill>
            </a:endParaRPr>
          </a:p>
        </p:txBody>
      </p:sp>
    </p:spTree>
    <p:extLst>
      <p:ext uri="{BB962C8B-B14F-4D97-AF65-F5344CB8AC3E}">
        <p14:creationId xmlns:p14="http://schemas.microsoft.com/office/powerpoint/2010/main" val="24305968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_setup_and_photos_raman2014.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72201" y="742951"/>
            <a:ext cx="2542612" cy="2667000"/>
          </a:xfrm>
          <a:prstGeom prst="rect">
            <a:avLst/>
          </a:prstGeom>
        </p:spPr>
      </p:pic>
      <p:sp>
        <p:nvSpPr>
          <p:cNvPr id="2" name="Content Placeholder 1"/>
          <p:cNvSpPr>
            <a:spLocks noGrp="1"/>
          </p:cNvSpPr>
          <p:nvPr>
            <p:ph idx="1"/>
          </p:nvPr>
        </p:nvSpPr>
        <p:spPr>
          <a:xfrm>
            <a:off x="76200" y="800100"/>
            <a:ext cx="6248400" cy="4343400"/>
          </a:xfrm>
        </p:spPr>
        <p:txBody>
          <a:bodyPr/>
          <a:lstStyle/>
          <a:p>
            <a:r>
              <a:rPr lang="en-US" dirty="0"/>
              <a:t>Hardware requirements</a:t>
            </a:r>
          </a:p>
          <a:p>
            <a:pPr lvl="1"/>
            <a:r>
              <a:rPr lang="en-US" dirty="0"/>
              <a:t>Two axisymmetric electrodes</a:t>
            </a:r>
          </a:p>
          <a:p>
            <a:pPr lvl="1"/>
            <a:r>
              <a:rPr lang="en-US" dirty="0" err="1"/>
              <a:t>Toroidal</a:t>
            </a:r>
            <a:r>
              <a:rPr lang="en-US" dirty="0"/>
              <a:t> field + </a:t>
            </a:r>
            <a:r>
              <a:rPr lang="en-US" dirty="0" err="1"/>
              <a:t>poloidal</a:t>
            </a:r>
            <a:r>
              <a:rPr lang="en-US" dirty="0"/>
              <a:t> flux between electrodes</a:t>
            </a:r>
          </a:p>
          <a:p>
            <a:pPr lvl="1"/>
            <a:r>
              <a:rPr lang="en-US" dirty="0" smtClean="0"/>
              <a:t>Sufficient </a:t>
            </a:r>
            <a:r>
              <a:rPr lang="en-US" dirty="0"/>
              <a:t>prefill gas for </a:t>
            </a:r>
            <a:r>
              <a:rPr lang="en-US" dirty="0" smtClean="0"/>
              <a:t>breakdown</a:t>
            </a:r>
            <a:endParaRPr lang="en-US" dirty="0"/>
          </a:p>
          <a:p>
            <a:r>
              <a:rPr lang="en-US" dirty="0"/>
              <a:t>Plasma </a:t>
            </a:r>
            <a:r>
              <a:rPr lang="en-US" dirty="0" smtClean="0"/>
              <a:t>development</a:t>
            </a:r>
            <a:endParaRPr lang="en-US" dirty="0"/>
          </a:p>
          <a:p>
            <a:pPr lvl="1"/>
            <a:r>
              <a:rPr lang="en-US" dirty="0"/>
              <a:t>Current flows between electrodes along field lines</a:t>
            </a:r>
          </a:p>
          <a:p>
            <a:pPr lvl="1"/>
            <a:r>
              <a:rPr lang="en-US" dirty="0"/>
              <a:t>J × B forces expand plasma into vessel</a:t>
            </a:r>
          </a:p>
          <a:p>
            <a:pPr lvl="1"/>
            <a:r>
              <a:rPr lang="en-US" dirty="0"/>
              <a:t>Reconnection leads to closed flux surfaces</a:t>
            </a:r>
          </a:p>
          <a:p>
            <a:pPr lvl="1"/>
            <a:r>
              <a:rPr lang="en-US" dirty="0"/>
              <a:t>Fast reduction of injector current enables </a:t>
            </a:r>
            <a:br>
              <a:rPr lang="en-US" dirty="0"/>
            </a:br>
            <a:r>
              <a:rPr lang="en-US" dirty="0"/>
              <a:t>efficient conversion of injector flux to </a:t>
            </a:r>
            <a:r>
              <a:rPr lang="en-US" dirty="0" smtClean="0"/>
              <a:t/>
            </a:r>
            <a:br>
              <a:rPr lang="en-US" dirty="0" smtClean="0"/>
            </a:br>
            <a:r>
              <a:rPr lang="en-US" dirty="0" err="1" smtClean="0"/>
              <a:t>poloidal</a:t>
            </a:r>
            <a:r>
              <a:rPr lang="en-US" dirty="0" smtClean="0"/>
              <a:t> </a:t>
            </a:r>
            <a:r>
              <a:rPr lang="en-US" dirty="0"/>
              <a:t>flux</a:t>
            </a:r>
          </a:p>
        </p:txBody>
      </p:sp>
      <p:sp>
        <p:nvSpPr>
          <p:cNvPr id="5" name="Rectangle 4"/>
          <p:cNvSpPr/>
          <p:nvPr/>
        </p:nvSpPr>
        <p:spPr>
          <a:xfrm>
            <a:off x="6172200" y="89535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8382000" y="895350"/>
            <a:ext cx="3810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CHI_setup_and_photos_raman2014.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53400" y="3486150"/>
            <a:ext cx="896112" cy="914400"/>
          </a:xfrm>
          <a:prstGeom prst="rect">
            <a:avLst/>
          </a:prstGeom>
        </p:spPr>
      </p:pic>
      <p:pic>
        <p:nvPicPr>
          <p:cNvPr id="8" name="Picture 7" descr="CHI_setup_and_photos_raman2014.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62800" y="3486150"/>
            <a:ext cx="982506" cy="914400"/>
          </a:xfrm>
          <a:prstGeom prst="rect">
            <a:avLst/>
          </a:prstGeom>
        </p:spPr>
      </p:pic>
      <p:pic>
        <p:nvPicPr>
          <p:cNvPr id="9" name="Picture 8" descr="CHI_setup_and_photos_raman2014.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96001" y="3467862"/>
            <a:ext cx="993599" cy="932688"/>
          </a:xfrm>
          <a:prstGeom prst="rect">
            <a:avLst/>
          </a:prstGeom>
        </p:spPr>
      </p:pic>
      <p:sp>
        <p:nvSpPr>
          <p:cNvPr id="10" name="TextBox 9"/>
          <p:cNvSpPr txBox="1"/>
          <p:nvPr/>
        </p:nvSpPr>
        <p:spPr>
          <a:xfrm>
            <a:off x="6553200" y="4476750"/>
            <a:ext cx="2514600" cy="276999"/>
          </a:xfrm>
          <a:prstGeom prst="rect">
            <a:avLst/>
          </a:prstGeom>
          <a:noFill/>
        </p:spPr>
        <p:txBody>
          <a:bodyPr wrap="square" rtlCol="0">
            <a:spAutoFit/>
          </a:bodyPr>
          <a:lstStyle/>
          <a:p>
            <a:pPr algn="r"/>
            <a:r>
              <a:rPr lang="en-US" sz="1200" dirty="0"/>
              <a:t>Raman et al., </a:t>
            </a:r>
            <a:r>
              <a:rPr lang="en-US" sz="1200" i="1" dirty="0"/>
              <a:t>Phys. Plasmas </a:t>
            </a:r>
            <a:r>
              <a:rPr lang="en-US" sz="1200" dirty="0"/>
              <a:t>2011</a:t>
            </a:r>
          </a:p>
        </p:txBody>
      </p:sp>
      <p:sp>
        <p:nvSpPr>
          <p:cNvPr id="12" name="TextBox 11"/>
          <p:cNvSpPr txBox="1"/>
          <p:nvPr/>
        </p:nvSpPr>
        <p:spPr>
          <a:xfrm>
            <a:off x="0" y="-39648"/>
            <a:ext cx="9144000" cy="738664"/>
          </a:xfrm>
          <a:prstGeom prst="rect">
            <a:avLst/>
          </a:prstGeom>
          <a:noFill/>
        </p:spPr>
        <p:txBody>
          <a:bodyPr wrap="square" tIns="0" bIns="0" rtlCol="0" anchor="ctr">
            <a:spAutoFit/>
          </a:bodyPr>
          <a:lstStyle/>
          <a:p>
            <a:r>
              <a:rPr lang="en-US" sz="2400" dirty="0">
                <a:solidFill>
                  <a:srgbClr val="336699"/>
                </a:solidFill>
              </a:rPr>
              <a:t>Transient CHI </a:t>
            </a:r>
            <a:r>
              <a:rPr lang="en-US" sz="2400" dirty="0" smtClean="0">
                <a:solidFill>
                  <a:srgbClr val="336699"/>
                </a:solidFill>
              </a:rPr>
              <a:t>converts a brief DC plasma discharge to a </a:t>
            </a:r>
            <a:r>
              <a:rPr lang="en-US" sz="2400" dirty="0" err="1" smtClean="0">
                <a:solidFill>
                  <a:srgbClr val="336699"/>
                </a:solidFill>
              </a:rPr>
              <a:t>toroidal</a:t>
            </a:r>
            <a:r>
              <a:rPr lang="en-US" sz="2400" dirty="0" smtClean="0">
                <a:solidFill>
                  <a:srgbClr val="336699"/>
                </a:solidFill>
              </a:rPr>
              <a:t> plasma with closed flux surfaces</a:t>
            </a:r>
            <a:endParaRPr lang="en-US" sz="2400" dirty="0">
              <a:solidFill>
                <a:srgbClr val="336699"/>
              </a:solidFill>
            </a:endParaRPr>
          </a:p>
        </p:txBody>
      </p:sp>
    </p:spTree>
    <p:extLst>
      <p:ext uri="{BB962C8B-B14F-4D97-AF65-F5344CB8AC3E}">
        <p14:creationId xmlns:p14="http://schemas.microsoft.com/office/powerpoint/2010/main" val="4190360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800100"/>
            <a:ext cx="5410200" cy="4057650"/>
          </a:xfrm>
        </p:spPr>
        <p:txBody>
          <a:bodyPr/>
          <a:lstStyle/>
          <a:p>
            <a:r>
              <a:rPr lang="en-US" b="1" dirty="0"/>
              <a:t>Injector current </a:t>
            </a:r>
            <a:r>
              <a:rPr lang="en-US" i="1" dirty="0" err="1"/>
              <a:t>I</a:t>
            </a:r>
            <a:r>
              <a:rPr lang="en-US" baseline="-25000" dirty="0" err="1"/>
              <a:t>inj</a:t>
            </a:r>
            <a:r>
              <a:rPr lang="en-US" dirty="0"/>
              <a:t> must meet </a:t>
            </a:r>
            <a:r>
              <a:rPr lang="en-US" i="1" dirty="0"/>
              <a:t>bubble-burst condition</a:t>
            </a:r>
            <a:r>
              <a:rPr lang="en-US" dirty="0"/>
              <a:t> for plasma to expand from injector to main vessel</a:t>
            </a:r>
          </a:p>
          <a:p>
            <a:r>
              <a:rPr lang="en-US" dirty="0" err="1"/>
              <a:t>Toroidal</a:t>
            </a:r>
            <a:r>
              <a:rPr lang="en-US" dirty="0"/>
              <a:t> current generation is proportional to the ratio of </a:t>
            </a:r>
            <a:r>
              <a:rPr lang="en-US" b="1" dirty="0" err="1"/>
              <a:t>toroidal</a:t>
            </a:r>
            <a:r>
              <a:rPr lang="en-US" b="1" dirty="0"/>
              <a:t> flux </a:t>
            </a:r>
            <a:r>
              <a:rPr lang="en-US" i="1" dirty="0" err="1"/>
              <a:t>ψ</a:t>
            </a:r>
            <a:r>
              <a:rPr lang="en-US" baseline="-25000" dirty="0" err="1"/>
              <a:t>tor</a:t>
            </a:r>
            <a:r>
              <a:rPr lang="en-US" dirty="0"/>
              <a:t> to </a:t>
            </a:r>
            <a:r>
              <a:rPr lang="en-US" b="1" dirty="0"/>
              <a:t>injector flux </a:t>
            </a:r>
            <a:r>
              <a:rPr lang="en-US" i="1" dirty="0" err="1"/>
              <a:t>ψ</a:t>
            </a:r>
            <a:r>
              <a:rPr lang="en-US" baseline="-25000" dirty="0" err="1"/>
              <a:t>inj</a:t>
            </a:r>
            <a:r>
              <a:rPr lang="en-US" dirty="0"/>
              <a:t> </a:t>
            </a:r>
          </a:p>
          <a:p>
            <a:r>
              <a:rPr lang="en-US" dirty="0"/>
              <a:t>Capacity to generate </a:t>
            </a:r>
            <a:r>
              <a:rPr lang="en-US" b="1" dirty="0"/>
              <a:t>plasma current </a:t>
            </a:r>
            <a:r>
              <a:rPr lang="en-US" i="1" dirty="0" err="1"/>
              <a:t>I</a:t>
            </a:r>
            <a:r>
              <a:rPr lang="en-US" baseline="-25000" dirty="0" err="1"/>
              <a:t>p</a:t>
            </a:r>
            <a:r>
              <a:rPr lang="en-US" dirty="0"/>
              <a:t> is proportional to </a:t>
            </a:r>
            <a:r>
              <a:rPr lang="en-US" i="1" dirty="0" err="1"/>
              <a:t>ψ</a:t>
            </a:r>
            <a:r>
              <a:rPr lang="en-US" baseline="-25000" dirty="0" err="1"/>
              <a:t>inj</a:t>
            </a:r>
            <a:endParaRPr lang="en-US" dirty="0"/>
          </a:p>
          <a:p>
            <a:endParaRPr lang="en-US" dirty="0"/>
          </a:p>
        </p:txBody>
      </p:sp>
      <p:sp>
        <p:nvSpPr>
          <p:cNvPr id="4" name="TextBox 3"/>
          <p:cNvSpPr txBox="1"/>
          <p:nvPr/>
        </p:nvSpPr>
        <p:spPr>
          <a:xfrm>
            <a:off x="5638800" y="4476750"/>
            <a:ext cx="3429000" cy="276999"/>
          </a:xfrm>
          <a:prstGeom prst="rect">
            <a:avLst/>
          </a:prstGeom>
          <a:noFill/>
        </p:spPr>
        <p:txBody>
          <a:bodyPr wrap="square" rtlCol="0">
            <a:spAutoFit/>
          </a:bodyPr>
          <a:lstStyle/>
          <a:p>
            <a:pPr algn="r"/>
            <a:r>
              <a:rPr lang="en-US" sz="1200" dirty="0" err="1"/>
              <a:t>Jarboe</a:t>
            </a:r>
            <a:r>
              <a:rPr lang="en-US" sz="1200" dirty="0"/>
              <a:t>, </a:t>
            </a:r>
            <a:r>
              <a:rPr lang="en-US" sz="1200" i="1" dirty="0"/>
              <a:t>Fusion Technol. </a:t>
            </a:r>
            <a:r>
              <a:rPr lang="en-US" sz="1200" dirty="0"/>
              <a:t>1989</a:t>
            </a:r>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72200" y="971550"/>
            <a:ext cx="2133600" cy="855279"/>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24600" y="2190750"/>
            <a:ext cx="1766048" cy="762000"/>
          </a:xfrm>
          <a:prstGeom prst="rect">
            <a:avLst/>
          </a:prstGeom>
        </p:spPr>
      </p:pic>
      <p:sp>
        <p:nvSpPr>
          <p:cNvPr id="8" name="TextBox 7"/>
          <p:cNvSpPr txBox="1"/>
          <p:nvPr/>
        </p:nvSpPr>
        <p:spPr>
          <a:xfrm>
            <a:off x="0" y="145018"/>
            <a:ext cx="9144000" cy="369332"/>
          </a:xfrm>
          <a:prstGeom prst="rect">
            <a:avLst/>
          </a:prstGeom>
          <a:noFill/>
        </p:spPr>
        <p:txBody>
          <a:bodyPr wrap="square" tIns="0" bIns="0" rtlCol="0" anchor="ctr">
            <a:spAutoFit/>
          </a:bodyPr>
          <a:lstStyle/>
          <a:p>
            <a:r>
              <a:rPr lang="en-US" sz="2400" dirty="0">
                <a:solidFill>
                  <a:srgbClr val="336699"/>
                </a:solidFill>
              </a:rPr>
              <a:t>Key parameters for CHI</a:t>
            </a:r>
          </a:p>
        </p:txBody>
      </p:sp>
      <p:pic>
        <p:nvPicPr>
          <p:cNvPr id="10" name="Picture 9" descr="psi_text_pol_leq.pd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391400" y="3409950"/>
            <a:ext cx="1615724" cy="362314"/>
          </a:xfrm>
          <a:prstGeom prst="rect">
            <a:avLst/>
          </a:prstGeom>
        </p:spPr>
      </p:pic>
      <p:pic>
        <p:nvPicPr>
          <p:cNvPr id="3" name="Picture 2" descr="I_text_p_=_frac_.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3000" y="3257550"/>
            <a:ext cx="1999130" cy="762000"/>
          </a:xfrm>
          <a:prstGeom prst="rect">
            <a:avLst/>
          </a:prstGeom>
        </p:spPr>
      </p:pic>
    </p:spTree>
    <p:extLst>
      <p:ext uri="{BB962C8B-B14F-4D97-AF65-F5344CB8AC3E}">
        <p14:creationId xmlns:p14="http://schemas.microsoft.com/office/powerpoint/2010/main" val="174173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800100"/>
            <a:ext cx="8686800" cy="4343400"/>
          </a:xfrm>
        </p:spPr>
        <p:txBody>
          <a:bodyPr>
            <a:normAutofit/>
          </a:bodyPr>
          <a:lstStyle/>
          <a:p>
            <a:r>
              <a:rPr lang="en-US" dirty="0"/>
              <a:t>HIT-II: closed flux surfaces and persistent </a:t>
            </a:r>
            <a:r>
              <a:rPr lang="en-US" i="1" dirty="0" err="1"/>
              <a:t>I</a:t>
            </a:r>
            <a:r>
              <a:rPr lang="en-US" baseline="-25000" dirty="0" err="1"/>
              <a:t>p</a:t>
            </a:r>
            <a:r>
              <a:rPr lang="en-US" dirty="0"/>
              <a:t> of 100 kA </a:t>
            </a:r>
            <a:r>
              <a:rPr lang="en-US" dirty="0" smtClean="0"/>
              <a:t/>
            </a:r>
            <a:br>
              <a:rPr lang="en-US" dirty="0" smtClean="0"/>
            </a:br>
            <a:r>
              <a:rPr lang="en-US" sz="1400" dirty="0" smtClean="0"/>
              <a:t>(</a:t>
            </a:r>
            <a:r>
              <a:rPr lang="en-US" sz="1400" dirty="0"/>
              <a:t>Raman et al., </a:t>
            </a:r>
            <a:r>
              <a:rPr lang="en-US" sz="1400" i="1" dirty="0"/>
              <a:t>PRL</a:t>
            </a:r>
            <a:r>
              <a:rPr lang="en-US" sz="1400" dirty="0"/>
              <a:t> 2003)</a:t>
            </a:r>
          </a:p>
          <a:p>
            <a:r>
              <a:rPr lang="en-US" dirty="0"/>
              <a:t>NSTX: 160 kA </a:t>
            </a:r>
            <a:r>
              <a:rPr lang="en-US" i="1" dirty="0" err="1"/>
              <a:t>I</a:t>
            </a:r>
            <a:r>
              <a:rPr lang="en-US" baseline="-25000" dirty="0" err="1"/>
              <a:t>p</a:t>
            </a:r>
            <a:r>
              <a:rPr lang="en-US" dirty="0"/>
              <a:t> = 60 × </a:t>
            </a:r>
            <a:r>
              <a:rPr lang="en-US" i="1" dirty="0" err="1"/>
              <a:t>I</a:t>
            </a:r>
            <a:r>
              <a:rPr lang="en-US" baseline="-25000" dirty="0" err="1"/>
              <a:t>inj</a:t>
            </a:r>
            <a:r>
              <a:rPr lang="en-US" dirty="0"/>
              <a:t> </a:t>
            </a:r>
            <a:r>
              <a:rPr lang="en-US" sz="1400" dirty="0"/>
              <a:t>(Raman et al., </a:t>
            </a:r>
            <a:r>
              <a:rPr lang="en-US" sz="1400" i="1" dirty="0"/>
              <a:t>PRL</a:t>
            </a:r>
            <a:r>
              <a:rPr lang="en-US" sz="1400" dirty="0"/>
              <a:t> 2006)</a:t>
            </a:r>
          </a:p>
          <a:p>
            <a:r>
              <a:rPr lang="en-US" dirty="0"/>
              <a:t>NSTX: Handoff to </a:t>
            </a:r>
            <a:r>
              <a:rPr lang="en-US" dirty="0" err="1"/>
              <a:t>Ohmic</a:t>
            </a:r>
            <a:r>
              <a:rPr lang="en-US" dirty="0"/>
              <a:t> heating with inductive flux savings </a:t>
            </a:r>
            <a:r>
              <a:rPr lang="en-US" sz="1400" dirty="0"/>
              <a:t>(Raman et al., </a:t>
            </a:r>
            <a:r>
              <a:rPr lang="en-US" sz="1400" i="1" dirty="0" err="1"/>
              <a:t>PoP</a:t>
            </a:r>
            <a:r>
              <a:rPr lang="en-US" sz="1400" dirty="0"/>
              <a:t> 2011)</a:t>
            </a:r>
          </a:p>
          <a:p>
            <a:r>
              <a:rPr lang="en-US" dirty="0"/>
              <a:t>NIMROD: confirms interpretation of flux surface formation </a:t>
            </a:r>
            <a:r>
              <a:rPr lang="en-US" sz="1400" dirty="0"/>
              <a:t>(</a:t>
            </a:r>
            <a:r>
              <a:rPr lang="en-US" sz="1400" dirty="0" err="1"/>
              <a:t>Ebrahimi</a:t>
            </a:r>
            <a:r>
              <a:rPr lang="en-US" sz="1400" dirty="0"/>
              <a:t> et al., </a:t>
            </a:r>
            <a:r>
              <a:rPr lang="en-US" sz="1400" i="1" dirty="0"/>
              <a:t>PRL</a:t>
            </a:r>
            <a:r>
              <a:rPr lang="en-US" sz="1400" dirty="0"/>
              <a:t> 2015; </a:t>
            </a:r>
            <a:r>
              <a:rPr lang="en-US" sz="1400" i="1" dirty="0" err="1"/>
              <a:t>Nucl</a:t>
            </a:r>
            <a:r>
              <a:rPr lang="en-US" sz="1400" i="1" dirty="0"/>
              <a:t>. Fusion </a:t>
            </a:r>
            <a:r>
              <a:rPr lang="en-US" sz="1400" dirty="0"/>
              <a:t>2016)</a:t>
            </a:r>
          </a:p>
          <a:p>
            <a:r>
              <a:rPr lang="en-US" dirty="0"/>
              <a:t>QUEST: startup with localized single divertor toroidal electrode </a:t>
            </a:r>
            <a:r>
              <a:rPr lang="en-US" sz="1400" dirty="0"/>
              <a:t>(Kuroda et al., </a:t>
            </a:r>
            <a:r>
              <a:rPr lang="en-US" sz="1400" i="1" dirty="0"/>
              <a:t>PPCF </a:t>
            </a:r>
            <a:r>
              <a:rPr lang="en-US" sz="1400" dirty="0"/>
              <a:t>2018)</a:t>
            </a:r>
          </a:p>
          <a:p>
            <a:r>
              <a:rPr lang="en-US" dirty="0"/>
              <a:t>Pegasus (URANIA): double-biased toroidal divertor electrode</a:t>
            </a:r>
          </a:p>
        </p:txBody>
      </p:sp>
      <p:sp>
        <p:nvSpPr>
          <p:cNvPr id="5" name="TextBox 4"/>
          <p:cNvSpPr txBox="1"/>
          <p:nvPr/>
        </p:nvSpPr>
        <p:spPr>
          <a:xfrm>
            <a:off x="0" y="145018"/>
            <a:ext cx="9144000" cy="369332"/>
          </a:xfrm>
          <a:prstGeom prst="rect">
            <a:avLst/>
          </a:prstGeom>
          <a:noFill/>
        </p:spPr>
        <p:txBody>
          <a:bodyPr wrap="square" tIns="0" bIns="0" rtlCol="0" anchor="ctr">
            <a:spAutoFit/>
          </a:bodyPr>
          <a:lstStyle/>
          <a:p>
            <a:r>
              <a:rPr lang="en-US" sz="2400" dirty="0">
                <a:solidFill>
                  <a:srgbClr val="336699"/>
                </a:solidFill>
              </a:rPr>
              <a:t>Milestones for transient CHI</a:t>
            </a:r>
          </a:p>
        </p:txBody>
      </p:sp>
    </p:spTree>
    <p:extLst>
      <p:ext uri="{BB962C8B-B14F-4D97-AF65-F5344CB8AC3E}">
        <p14:creationId xmlns:p14="http://schemas.microsoft.com/office/powerpoint/2010/main" val="27811209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lumMod val="75000"/>
                  </a:schemeClr>
                </a:solidFill>
              </a:rPr>
              <a:t>Review of transient CHI start-up</a:t>
            </a:r>
          </a:p>
          <a:p>
            <a:r>
              <a:rPr lang="en-US" dirty="0" smtClean="0"/>
              <a:t>Model to predict CHI breakdown feasibility and location</a:t>
            </a:r>
            <a:endParaRPr lang="en-US" dirty="0"/>
          </a:p>
          <a:p>
            <a:r>
              <a:rPr lang="en-US" dirty="0" smtClean="0">
                <a:solidFill>
                  <a:schemeClr val="bg1">
                    <a:lumMod val="75000"/>
                  </a:schemeClr>
                </a:solidFill>
              </a:rPr>
              <a:t>Assessment </a:t>
            </a:r>
            <a:r>
              <a:rPr lang="en-US" dirty="0">
                <a:solidFill>
                  <a:schemeClr val="bg1">
                    <a:lumMod val="75000"/>
                  </a:schemeClr>
                </a:solidFill>
              </a:rPr>
              <a:t>of different CHI electrode concepts</a:t>
            </a:r>
          </a:p>
          <a:p>
            <a:r>
              <a:rPr lang="en-US" dirty="0" smtClean="0">
                <a:solidFill>
                  <a:schemeClr val="bg1">
                    <a:lumMod val="75000"/>
                  </a:schemeClr>
                </a:solidFill>
              </a:rPr>
              <a:t>Predictions </a:t>
            </a:r>
            <a:r>
              <a:rPr lang="en-US" dirty="0">
                <a:solidFill>
                  <a:schemeClr val="bg1">
                    <a:lumMod val="75000"/>
                  </a:schemeClr>
                </a:solidFill>
              </a:rPr>
              <a:t>for CHI in next-step </a:t>
            </a:r>
            <a:r>
              <a:rPr lang="en-US" dirty="0" smtClean="0">
                <a:solidFill>
                  <a:schemeClr val="bg1">
                    <a:lumMod val="75000"/>
                  </a:schemeClr>
                </a:solidFill>
              </a:rPr>
              <a:t>devices</a:t>
            </a:r>
            <a:endParaRPr lang="en-US" dirty="0">
              <a:solidFill>
                <a:schemeClr val="bg1">
                  <a:lumMod val="75000"/>
                </a:schemeClr>
              </a:solidFill>
            </a:endParaRPr>
          </a:p>
        </p:txBody>
      </p:sp>
      <p:sp>
        <p:nvSpPr>
          <p:cNvPr id="5" name="TextBox 4"/>
          <p:cNvSpPr txBox="1"/>
          <p:nvPr/>
        </p:nvSpPr>
        <p:spPr>
          <a:xfrm>
            <a:off x="0" y="145018"/>
            <a:ext cx="9144000" cy="369332"/>
          </a:xfrm>
          <a:prstGeom prst="rect">
            <a:avLst/>
          </a:prstGeom>
          <a:noFill/>
        </p:spPr>
        <p:txBody>
          <a:bodyPr wrap="square" tIns="0" bIns="0" rtlCol="0" anchor="ctr">
            <a:spAutoFit/>
          </a:bodyPr>
          <a:lstStyle/>
          <a:p>
            <a:r>
              <a:rPr lang="en-US" sz="2400" dirty="0" smtClean="0">
                <a:solidFill>
                  <a:srgbClr val="336699"/>
                </a:solidFill>
              </a:rPr>
              <a:t>Outline</a:t>
            </a:r>
            <a:endParaRPr lang="en-US" sz="2400" dirty="0">
              <a:solidFill>
                <a:srgbClr val="FF0000"/>
              </a:solidFill>
            </a:endParaRPr>
          </a:p>
        </p:txBody>
      </p:sp>
    </p:spTree>
    <p:extLst>
      <p:ext uri="{BB962C8B-B14F-4D97-AF65-F5344CB8AC3E}">
        <p14:creationId xmlns:p14="http://schemas.microsoft.com/office/powerpoint/2010/main" val="42640547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Townsend </a:t>
            </a:r>
            <a:r>
              <a:rPr lang="en-US" dirty="0"/>
              <a:t>avalanche </a:t>
            </a:r>
            <a:r>
              <a:rPr lang="en-US" dirty="0" smtClean="0"/>
              <a:t>theory</a:t>
            </a:r>
            <a:endParaRPr lang="en-US" dirty="0"/>
          </a:p>
          <a:p>
            <a:pPr lvl="1"/>
            <a:r>
              <a:rPr lang="en-US" dirty="0"/>
              <a:t>Key parameters: gas pressure </a:t>
            </a:r>
            <a:r>
              <a:rPr lang="en-US" i="1" dirty="0"/>
              <a:t>p</a:t>
            </a:r>
            <a:r>
              <a:rPr lang="en-US" dirty="0"/>
              <a:t>, electric field </a:t>
            </a:r>
            <a:r>
              <a:rPr lang="en-US" i="1" dirty="0"/>
              <a:t>E</a:t>
            </a:r>
            <a:r>
              <a:rPr lang="en-US" dirty="0"/>
              <a:t>, connection length </a:t>
            </a:r>
            <a:r>
              <a:rPr lang="en-US" i="1" dirty="0" err="1"/>
              <a:t>L</a:t>
            </a:r>
            <a:r>
              <a:rPr lang="en-US" i="1" baseline="-25000" dirty="0" err="1"/>
              <a:t>c</a:t>
            </a:r>
            <a:endParaRPr lang="en-US" i="1" baseline="-25000" dirty="0"/>
          </a:p>
          <a:p>
            <a:pPr lvl="1"/>
            <a:r>
              <a:rPr lang="en-US" dirty="0"/>
              <a:t>Predictions: minimum </a:t>
            </a:r>
            <a:r>
              <a:rPr lang="en-US" i="1" dirty="0"/>
              <a:t>E</a:t>
            </a:r>
            <a:r>
              <a:rPr lang="en-US" dirty="0"/>
              <a:t> for breakdown, time </a:t>
            </a:r>
            <a:r>
              <a:rPr lang="en-US" i="1" dirty="0" err="1"/>
              <a:t>τ</a:t>
            </a:r>
            <a:r>
              <a:rPr lang="en-US" baseline="-25000" dirty="0" err="1"/>
              <a:t>bd</a:t>
            </a:r>
            <a:r>
              <a:rPr lang="en-US" dirty="0"/>
              <a:t> to break </a:t>
            </a:r>
            <a:r>
              <a:rPr lang="en-US" dirty="0" smtClean="0"/>
              <a:t>down </a:t>
            </a:r>
            <a:br>
              <a:rPr lang="en-US" dirty="0" smtClean="0"/>
            </a:br>
            <a:r>
              <a:rPr lang="en-US" sz="1400" dirty="0" smtClean="0"/>
              <a:t>(Lloyd et al., </a:t>
            </a:r>
            <a:r>
              <a:rPr lang="en-US" sz="1400" i="1" dirty="0" err="1" smtClean="0"/>
              <a:t>Nucl</a:t>
            </a:r>
            <a:r>
              <a:rPr lang="en-US" sz="1400" i="1" dirty="0" smtClean="0"/>
              <a:t>. Fusion </a:t>
            </a:r>
            <a:r>
              <a:rPr lang="en-US" sz="1400" dirty="0" smtClean="0"/>
              <a:t>1991)</a:t>
            </a:r>
            <a:endParaRPr lang="en-US" sz="1400" dirty="0"/>
          </a:p>
          <a:p>
            <a:r>
              <a:rPr lang="en-US" dirty="0" smtClean="0"/>
              <a:t>Spatially-resolved analysis of the </a:t>
            </a:r>
            <a:r>
              <a:rPr lang="en-US" dirty="0" err="1" smtClean="0"/>
              <a:t>tokamak</a:t>
            </a:r>
            <a:r>
              <a:rPr lang="en-US" dirty="0" smtClean="0"/>
              <a:t> cross-section</a:t>
            </a:r>
            <a:endParaRPr lang="en-US" i="1" dirty="0"/>
          </a:p>
          <a:p>
            <a:pPr lvl="1"/>
            <a:r>
              <a:rPr lang="en-US" dirty="0" smtClean="0"/>
              <a:t>Properties of each flux tube are considered independently</a:t>
            </a:r>
          </a:p>
          <a:p>
            <a:pPr lvl="1"/>
            <a:r>
              <a:rPr lang="en-US" dirty="0" smtClean="0"/>
              <a:t>DIII-D: breakdown occurs closer to location of maximum flux-tube electric potential than to the </a:t>
            </a:r>
            <a:r>
              <a:rPr lang="en-US" dirty="0" err="1" smtClean="0"/>
              <a:t>poloidal</a:t>
            </a:r>
            <a:r>
              <a:rPr lang="en-US" dirty="0" smtClean="0"/>
              <a:t> field null </a:t>
            </a:r>
            <a:r>
              <a:rPr lang="en-US" sz="1400" dirty="0" smtClean="0"/>
              <a:t>(Lazarus et al., </a:t>
            </a:r>
            <a:r>
              <a:rPr lang="en-US" sz="1400" i="1" dirty="0" err="1" smtClean="0"/>
              <a:t>Nucl</a:t>
            </a:r>
            <a:r>
              <a:rPr lang="en-US" sz="1400" i="1" dirty="0" smtClean="0"/>
              <a:t>. Fusion </a:t>
            </a:r>
            <a:r>
              <a:rPr lang="en-US" sz="1400" dirty="0" smtClean="0"/>
              <a:t>1998)</a:t>
            </a:r>
            <a:endParaRPr lang="en-US" sz="1400" dirty="0"/>
          </a:p>
          <a:p>
            <a:r>
              <a:rPr lang="en-US" dirty="0" smtClean="0"/>
              <a:t>Combined approach: apply avalanche theory to each flux tube</a:t>
            </a:r>
          </a:p>
          <a:p>
            <a:pPr lvl="1"/>
            <a:r>
              <a:rPr lang="en-US" dirty="0" smtClean="0"/>
              <a:t>Should indicate where breakdown can occur and is most likely to occur</a:t>
            </a:r>
          </a:p>
          <a:p>
            <a:pPr lvl="1"/>
            <a:r>
              <a:rPr lang="en-US" dirty="0" smtClean="0"/>
              <a:t>Helpful for </a:t>
            </a:r>
            <a:r>
              <a:rPr lang="en-US" dirty="0" err="1" smtClean="0"/>
              <a:t>Ohmic</a:t>
            </a:r>
            <a:r>
              <a:rPr lang="en-US" dirty="0" smtClean="0"/>
              <a:t> discharges; crucial for CHI</a:t>
            </a:r>
            <a:endParaRPr lang="en-US" dirty="0"/>
          </a:p>
        </p:txBody>
      </p:sp>
      <p:sp>
        <p:nvSpPr>
          <p:cNvPr id="6" name="TextBox 5"/>
          <p:cNvSpPr txBox="1"/>
          <p:nvPr/>
        </p:nvSpPr>
        <p:spPr>
          <a:xfrm>
            <a:off x="0" y="-39648"/>
            <a:ext cx="9144000" cy="738664"/>
          </a:xfrm>
          <a:prstGeom prst="rect">
            <a:avLst/>
          </a:prstGeom>
          <a:noFill/>
        </p:spPr>
        <p:txBody>
          <a:bodyPr wrap="square" tIns="0" bIns="0" rtlCol="0" anchor="ctr">
            <a:spAutoFit/>
          </a:bodyPr>
          <a:lstStyle/>
          <a:p>
            <a:r>
              <a:rPr lang="en-US" sz="2400" dirty="0" smtClean="0">
                <a:solidFill>
                  <a:srgbClr val="336699"/>
                </a:solidFill>
              </a:rPr>
              <a:t>Assessment of CHI breakdown applies the Townsend avalanche theory on a flux-tube-resolved basis in the </a:t>
            </a:r>
            <a:r>
              <a:rPr lang="en-US" sz="2400" dirty="0" err="1" smtClean="0">
                <a:solidFill>
                  <a:srgbClr val="336699"/>
                </a:solidFill>
              </a:rPr>
              <a:t>tokamak</a:t>
            </a:r>
            <a:r>
              <a:rPr lang="en-US" sz="2400" dirty="0" smtClean="0">
                <a:solidFill>
                  <a:srgbClr val="336699"/>
                </a:solidFill>
              </a:rPr>
              <a:t> cross-section</a:t>
            </a:r>
            <a:endParaRPr lang="en-US" sz="2400" dirty="0">
              <a:solidFill>
                <a:srgbClr val="336699"/>
              </a:solidFill>
            </a:endParaRPr>
          </a:p>
        </p:txBody>
      </p:sp>
    </p:spTree>
    <p:extLst>
      <p:ext uri="{BB962C8B-B14F-4D97-AF65-F5344CB8AC3E}">
        <p14:creationId xmlns:p14="http://schemas.microsoft.com/office/powerpoint/2010/main" val="295057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STX Upgra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18590</TotalTime>
  <Words>8804</Words>
  <Application>Microsoft Macintosh PowerPoint</Application>
  <PresentationFormat>On-screen Show (16:9)</PresentationFormat>
  <Paragraphs>656</Paragraphs>
  <Slides>38</Slides>
  <Notes>32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NSTX Upgrade</vt:lpstr>
      <vt:lpstr>Application of transient CHI plasma start-up to future ST and AT devices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of transient CHI plasma start-up to future ST and AT devices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E. Menard</dc:creator>
  <cp:lastModifiedBy>Kenneth Hammond</cp:lastModifiedBy>
  <cp:revision>493</cp:revision>
  <cp:lastPrinted>2018-10-29T16:57:59Z</cp:lastPrinted>
  <dcterms:created xsi:type="dcterms:W3CDTF">2015-07-16T16:59:24Z</dcterms:created>
  <dcterms:modified xsi:type="dcterms:W3CDTF">2018-11-07T23:23:41Z</dcterms:modified>
</cp:coreProperties>
</file>