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8" r:id="rId2"/>
    <p:sldId id="270" r:id="rId3"/>
    <p:sldId id="331" r:id="rId4"/>
    <p:sldId id="272" r:id="rId5"/>
    <p:sldId id="341" r:id="rId6"/>
    <p:sldId id="342" r:id="rId7"/>
    <p:sldId id="282" r:id="rId8"/>
    <p:sldId id="322" r:id="rId9"/>
    <p:sldId id="345" r:id="rId10"/>
    <p:sldId id="314" r:id="rId11"/>
    <p:sldId id="334" r:id="rId12"/>
    <p:sldId id="338" r:id="rId13"/>
    <p:sldId id="339" r:id="rId14"/>
    <p:sldId id="340" r:id="rId15"/>
    <p:sldId id="344" r:id="rId16"/>
    <p:sldId id="323" r:id="rId17"/>
    <p:sldId id="326" r:id="rId18"/>
    <p:sldId id="287" r:id="rId19"/>
    <p:sldId id="289" r:id="rId20"/>
    <p:sldId id="284" r:id="rId21"/>
    <p:sldId id="288" r:id="rId22"/>
    <p:sldId id="276" r:id="rId2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46"/>
    <p:restoredTop sz="94087" autoAdjust="0"/>
  </p:normalViewPr>
  <p:slideViewPr>
    <p:cSldViewPr snapToGrid="0" showGuides="1">
      <p:cViewPr varScale="1">
        <p:scale>
          <a:sx n="145" d="100"/>
          <a:sy n="145" d="100"/>
        </p:scale>
        <p:origin x="63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-388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3C68E72-7118-4BB6-BC0C-A067E02A39FA}" type="datetimeFigureOut">
              <a:rPr lang="en-US"/>
              <a:pPr>
                <a:defRPr/>
              </a:pPr>
              <a:t>11/8/18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7BF9A66-EF9C-4423-829B-6D9627B95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65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9CBF51-4AB4-460D-93D3-226BBE47090E}" type="datetimeFigureOut">
              <a:rPr lang="en-US"/>
              <a:pPr>
                <a:defRPr/>
              </a:pPr>
              <a:t>11/8/18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36400B2-87AA-4DB1-B67D-2C60F6396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98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400B2-87AA-4DB1-B67D-2C60F639660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42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400B2-87AA-4DB1-B67D-2C60F639660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74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400B2-87AA-4DB1-B67D-2C60F639660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35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400B2-87AA-4DB1-B67D-2C60F639660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15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3714750"/>
            <a:ext cx="34671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62363"/>
            <a:ext cx="13557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771650"/>
            <a:ext cx="8077200" cy="8001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857250"/>
            <a:ext cx="8839200" cy="85725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2628900"/>
            <a:ext cx="8077200" cy="9144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3733800"/>
            <a:ext cx="2514600" cy="285750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"/>
            <a:ext cx="9144000" cy="7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0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000250"/>
            <a:ext cx="8077200" cy="8001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857250"/>
            <a:ext cx="8839200" cy="85725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3028950"/>
            <a:ext cx="7315200" cy="9144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4171950"/>
            <a:ext cx="2080200" cy="4572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"/>
            <a:ext cx="9144000" cy="7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5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577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4419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648200" y="800100"/>
            <a:ext cx="4419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8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278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6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" y="800100"/>
            <a:ext cx="89916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grpSp>
        <p:nvGrpSpPr>
          <p:cNvPr id="1029" name="Group 4"/>
          <p:cNvGrpSpPr>
            <a:grpSpLocks/>
          </p:cNvGrpSpPr>
          <p:nvPr userDrawn="1"/>
        </p:nvGrpSpPr>
        <p:grpSpPr bwMode="auto">
          <a:xfrm>
            <a:off x="0" y="4916488"/>
            <a:ext cx="9144000" cy="227012"/>
            <a:chOff x="0" y="4324350"/>
            <a:chExt cx="9144000" cy="227176"/>
          </a:xfrm>
        </p:grpSpPr>
        <p:pic>
          <p:nvPicPr>
            <p:cNvPr id="1032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4324350"/>
              <a:ext cx="68580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4350"/>
              <a:ext cx="68580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0" name="TextBox 11"/>
          <p:cNvSpPr txBox="1">
            <a:spLocks noChangeArrowheads="1"/>
          </p:cNvSpPr>
          <p:nvPr userDrawn="1"/>
        </p:nvSpPr>
        <p:spPr bwMode="auto">
          <a:xfrm>
            <a:off x="8458200" y="4933950"/>
            <a:ext cx="609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576" rIns="0" bIns="36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B68F388F-2EF6-4AC8-9EE8-B087E0ED7117}" type="slidenum">
              <a:rPr lang="en-US" altLang="en-US" sz="900" b="1" smtClean="0">
                <a:solidFill>
                  <a:srgbClr val="336699"/>
                </a:solidFill>
              </a:rPr>
              <a:pPr algn="r">
                <a:defRPr/>
              </a:pPr>
              <a:t>‹#›</a:t>
            </a:fld>
            <a:endParaRPr lang="en-US" altLang="en-US" sz="900" b="1">
              <a:solidFill>
                <a:srgbClr val="336699"/>
              </a:solidFill>
            </a:endParaRPr>
          </a:p>
        </p:txBody>
      </p:sp>
      <p:sp>
        <p:nvSpPr>
          <p:cNvPr id="1031" name="TextBox 12"/>
          <p:cNvSpPr txBox="1">
            <a:spLocks noChangeArrowheads="1"/>
          </p:cNvSpPr>
          <p:nvPr userDrawn="1"/>
        </p:nvSpPr>
        <p:spPr bwMode="auto">
          <a:xfrm>
            <a:off x="914400" y="4933950"/>
            <a:ext cx="73152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576" rIns="0" bIns="36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900" b="1" dirty="0">
                <a:solidFill>
                  <a:srgbClr val="336699"/>
                </a:solidFill>
              </a:rPr>
              <a:t>60</a:t>
            </a:r>
            <a:r>
              <a:rPr lang="en-US" altLang="en-US" sz="900" b="1" baseline="30000" dirty="0">
                <a:solidFill>
                  <a:srgbClr val="336699"/>
                </a:solidFill>
              </a:rPr>
              <a:t>th</a:t>
            </a:r>
            <a:r>
              <a:rPr lang="en-US" altLang="en-US" sz="900" b="1" dirty="0">
                <a:solidFill>
                  <a:srgbClr val="336699"/>
                </a:solidFill>
              </a:rPr>
              <a:t> APS DPP, EP H-mode on NSTX, D.J. Battaglia, November 9, 2018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2" r:id="rId3"/>
    <p:sldLayoutId id="2147483703" r:id="rId4"/>
    <p:sldLayoutId id="2147483704" r:id="rId5"/>
    <p:sldLayoutId id="2147483705" r:id="rId6"/>
  </p:sldLayoutIdLst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emf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em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1"/>
          <p:cNvSpPr>
            <a:spLocks noGrp="1"/>
          </p:cNvSpPr>
          <p:nvPr>
            <p:ph type="subTitle" idx="1"/>
          </p:nvPr>
        </p:nvSpPr>
        <p:spPr>
          <a:xfrm>
            <a:off x="533400" y="1924050"/>
            <a:ext cx="8077200" cy="8001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latin typeface="Arial" charset="0"/>
                <a:cs typeface="Arial" charset="0"/>
              </a:rPr>
              <a:t>D.J. Battaglia, R.E. Bell, S.P. Gerhardt, </a:t>
            </a:r>
          </a:p>
          <a:p>
            <a:pPr eaLnBrk="1" hangingPunct="1"/>
            <a:r>
              <a:rPr lang="en-US" altLang="en-US" sz="2400" dirty="0">
                <a:latin typeface="Arial" charset="0"/>
                <a:cs typeface="Arial" charset="0"/>
              </a:rPr>
              <a:t>W. </a:t>
            </a:r>
            <a:r>
              <a:rPr lang="en-US" altLang="en-US" sz="2400" dirty="0" err="1">
                <a:latin typeface="Arial" charset="0"/>
                <a:cs typeface="Arial" charset="0"/>
              </a:rPr>
              <a:t>Guttenfelder</a:t>
            </a:r>
            <a:r>
              <a:rPr lang="en-US" altLang="en-US" sz="2400" dirty="0">
                <a:latin typeface="Arial" charset="0"/>
                <a:cs typeface="Arial" charset="0"/>
              </a:rPr>
              <a:t>, S.M. Kaye and R. Maingi</a:t>
            </a:r>
          </a:p>
        </p:txBody>
      </p:sp>
      <p:sp>
        <p:nvSpPr>
          <p:cNvPr id="4099" name="Title 2"/>
          <p:cNvSpPr>
            <a:spLocks noGrp="1"/>
          </p:cNvSpPr>
          <p:nvPr>
            <p:ph type="title"/>
          </p:nvPr>
        </p:nvSpPr>
        <p:spPr>
          <a:xfrm>
            <a:off x="152400" y="952500"/>
            <a:ext cx="8839200" cy="8572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Arial" charset="0"/>
                <a:cs typeface="Arial" charset="0"/>
              </a:rPr>
              <a:t>Enhanced Pedestal H-mode </a:t>
            </a:r>
            <a:br>
              <a:rPr lang="en-US" altLang="en-US" sz="3600" dirty="0">
                <a:latin typeface="Arial" charset="0"/>
                <a:cs typeface="Arial" charset="0"/>
              </a:rPr>
            </a:br>
            <a:r>
              <a:rPr lang="en-US" altLang="en-US" sz="3600" dirty="0">
                <a:latin typeface="Arial" charset="0"/>
                <a:cs typeface="Arial" charset="0"/>
              </a:rPr>
              <a:t>Regime on NSTX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400" y="2800350"/>
            <a:ext cx="8077200" cy="914400"/>
          </a:xfrm>
        </p:spPr>
        <p:txBody>
          <a:bodyPr rtlCol="0">
            <a:norm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800" dirty="0"/>
              <a:t>60</a:t>
            </a:r>
            <a:r>
              <a:rPr lang="en-US" sz="1800" baseline="30000" dirty="0"/>
              <a:t>th</a:t>
            </a:r>
            <a:r>
              <a:rPr lang="en-US" sz="1800" dirty="0"/>
              <a:t> Annual APS DPP Meeting</a:t>
            </a:r>
          </a:p>
          <a:p>
            <a:pPr>
              <a:lnSpc>
                <a:spcPct val="85000"/>
              </a:lnSpc>
              <a:defRPr/>
            </a:pPr>
            <a:r>
              <a:rPr lang="en-US" sz="1800" dirty="0"/>
              <a:t>Portland, OR</a:t>
            </a:r>
          </a:p>
          <a:p>
            <a:pPr>
              <a:lnSpc>
                <a:spcPct val="85000"/>
              </a:lnSpc>
              <a:defRPr/>
            </a:pPr>
            <a:r>
              <a:rPr lang="en-US" sz="1800" dirty="0"/>
              <a:t>November 5 – 9, 2018</a:t>
            </a:r>
          </a:p>
        </p:txBody>
      </p:sp>
      <p:pic>
        <p:nvPicPr>
          <p:cNvPr id="4101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4152900"/>
            <a:ext cx="14414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Placeholder 20"/>
          <p:cNvSpPr txBox="1">
            <a:spLocks/>
          </p:cNvSpPr>
          <p:nvPr/>
        </p:nvSpPr>
        <p:spPr bwMode="auto">
          <a:xfrm>
            <a:off x="76200" y="3733800"/>
            <a:ext cx="2514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indent="-22860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rgbClr val="336699"/>
                </a:solidFill>
                <a:latin typeface="Arial" charset="0"/>
                <a:cs typeface="Arial" charset="0"/>
              </a:defRPr>
            </a:lvl2pPr>
            <a:lvl3pPr marL="6858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920000"/>
                </a:solidFill>
                <a:latin typeface="Arial" charset="0"/>
                <a:cs typeface="Arial" charset="0"/>
              </a:defRPr>
            </a:lvl3pPr>
            <a:lvl4pPr marL="857250" indent="-171450"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rgbClr val="008080"/>
                </a:solidFill>
                <a:latin typeface="Arial" charset="0"/>
                <a:cs typeface="Arial" charset="0"/>
              </a:defRPr>
            </a:lvl4pPr>
            <a:lvl5pPr marL="1028700" indent="-17145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48590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194310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40030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85750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en-US" sz="1100"/>
              <a:t>Place your institutional logo(s) here: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1-D transport model illustrates large impact edge density has on </a:t>
            </a:r>
            <a:r>
              <a:rPr lang="en-US" sz="2800" dirty="0" err="1"/>
              <a:t>T</a:t>
            </a:r>
            <a:r>
              <a:rPr lang="en-US" sz="2800" baseline="-25000" dirty="0" err="1"/>
              <a:t>i</a:t>
            </a:r>
            <a:r>
              <a:rPr lang="en-US" sz="2800" dirty="0"/>
              <a:t> profile when 𝜒</a:t>
            </a:r>
            <a:r>
              <a:rPr lang="en-US" sz="2800" baseline="-25000" dirty="0" err="1"/>
              <a:t>i,neo</a:t>
            </a:r>
            <a:r>
              <a:rPr lang="en-US" sz="2800" dirty="0"/>
              <a:t> &gt;&gt; 𝜒</a:t>
            </a:r>
            <a:r>
              <a:rPr lang="en-US" sz="2800" baseline="-25000" dirty="0" err="1"/>
              <a:t>i,anom</a:t>
            </a:r>
            <a:endParaRPr lang="en-US" sz="2800" dirty="0"/>
          </a:p>
        </p:txBody>
      </p:sp>
      <p:pic>
        <p:nvPicPr>
          <p:cNvPr id="5" name="Picture 4" descr="ti_neo_model_varybothn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9" t="49007" b="5270"/>
          <a:stretch/>
        </p:blipFill>
        <p:spPr>
          <a:xfrm>
            <a:off x="6005723" y="1109632"/>
            <a:ext cx="3118316" cy="3618923"/>
          </a:xfrm>
          <a:prstGeom prst="rect">
            <a:avLst/>
          </a:prstGeom>
        </p:spPr>
      </p:pic>
      <p:pic>
        <p:nvPicPr>
          <p:cNvPr id="6" name="Picture 5" descr="ti_neo_model_varybothn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r="4494" b="51194"/>
          <a:stretch/>
        </p:blipFill>
        <p:spPr>
          <a:xfrm>
            <a:off x="387048" y="926396"/>
            <a:ext cx="5610338" cy="38626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6212" y="1838451"/>
            <a:ext cx="55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</a:t>
            </a:r>
            <a:r>
              <a:rPr lang="en-US" baseline="-25000" dirty="0" err="1"/>
              <a:t>C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1294202" y="1504631"/>
            <a:ext cx="48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</a:t>
            </a:r>
            <a:r>
              <a:rPr lang="en-US" baseline="-25000" dirty="0" err="1"/>
              <a:t>D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2022334" y="1185318"/>
            <a:ext cx="49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661" y="787378"/>
            <a:ext cx="3769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Shift n pedestal inward by 1.5 cm</a:t>
            </a: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 flipH="1">
            <a:off x="2654905" y="1095155"/>
            <a:ext cx="47416" cy="103965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06149" y="1245445"/>
            <a:ext cx="30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16252" y="4624006"/>
            <a:ext cx="5311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Big change in core T</a:t>
            </a:r>
            <a:r>
              <a:rPr lang="en-US" sz="1400" b="1" baseline="-25000" dirty="0"/>
              <a:t>i</a:t>
            </a:r>
            <a:r>
              <a:rPr lang="en-US" sz="1400" b="1" dirty="0"/>
              <a:t> and edge </a:t>
            </a:r>
            <a:r>
              <a:rPr lang="en-US" sz="1400" b="1" dirty="0" err="1"/>
              <a:t>dT</a:t>
            </a:r>
            <a:r>
              <a:rPr lang="en-US" sz="1400" b="1" baseline="-25000" dirty="0" err="1"/>
              <a:t>i</a:t>
            </a:r>
            <a:r>
              <a:rPr lang="en-US" sz="1400" b="1" dirty="0"/>
              <a:t>/</a:t>
            </a:r>
            <a:r>
              <a:rPr lang="en-US" sz="1400" b="1" dirty="0" err="1"/>
              <a:t>dR</a:t>
            </a:r>
            <a:r>
              <a:rPr lang="en-US" sz="1400" b="1" dirty="0"/>
              <a:t> </a:t>
            </a:r>
            <a:endParaRPr lang="en-US" sz="1400" b="1" baseline="-250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771952" y="3386667"/>
            <a:ext cx="1282097" cy="122161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213048" y="4003524"/>
            <a:ext cx="338666" cy="64709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42249" y="2995964"/>
            <a:ext cx="69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</a:t>
            </a:r>
            <a:r>
              <a:rPr lang="en-US" baseline="-25000" dirty="0" err="1"/>
              <a:t>total</a:t>
            </a:r>
            <a:endParaRPr lang="en-US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7627394" y="3729954"/>
            <a:ext cx="41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  <a:r>
              <a:rPr lang="en-US" baseline="-25000" dirty="0"/>
              <a:t>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03305" y="822462"/>
            <a:ext cx="3280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Data points: EP H-mode shot 141133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33285" y="1230275"/>
            <a:ext cx="1356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Green: data</a:t>
            </a:r>
          </a:p>
          <a:p>
            <a:pPr algn="r"/>
            <a:r>
              <a:rPr lang="en-US" sz="1000" dirty="0"/>
              <a:t>Black dashed: model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7958CA-03DD-E245-957D-C6F524E54CB0}"/>
              </a:ext>
            </a:extLst>
          </p:cNvPr>
          <p:cNvSpPr txBox="1"/>
          <p:nvPr/>
        </p:nvSpPr>
        <p:spPr>
          <a:xfrm>
            <a:off x="6684696" y="2144674"/>
            <a:ext cx="179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T</a:t>
            </a:r>
            <a:r>
              <a:rPr lang="en-US" sz="1400" b="1" baseline="-25000" dirty="0" err="1"/>
              <a:t>e</a:t>
            </a:r>
            <a:r>
              <a:rPr lang="en-US" sz="1400" b="1" dirty="0"/>
              <a:t> pedestal becomes wider</a:t>
            </a:r>
            <a:endParaRPr lang="en-US" sz="1400" b="1" baseline="-25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351F3D-24E0-A748-9C0C-4280AAC3ECED}"/>
              </a:ext>
            </a:extLst>
          </p:cNvPr>
          <p:cNvSpPr txBox="1"/>
          <p:nvPr/>
        </p:nvSpPr>
        <p:spPr>
          <a:xfrm>
            <a:off x="11053140" y="-334658"/>
            <a:ext cx="179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T</a:t>
            </a:r>
            <a:r>
              <a:rPr lang="en-US" sz="1400" b="1" baseline="-25000" dirty="0" err="1"/>
              <a:t>e</a:t>
            </a:r>
            <a:r>
              <a:rPr lang="en-US" sz="1400" b="1" dirty="0"/>
              <a:t> pedestal becomes wider</a:t>
            </a:r>
            <a:endParaRPr lang="en-US" sz="1400" b="1" baseline="-25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5AED5E-3D77-104E-B4B4-790715C817C8}"/>
              </a:ext>
            </a:extLst>
          </p:cNvPr>
          <p:cNvSpPr txBox="1"/>
          <p:nvPr/>
        </p:nvSpPr>
        <p:spPr>
          <a:xfrm>
            <a:off x="6642067" y="2810530"/>
            <a:ext cx="179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q</a:t>
            </a:r>
            <a:r>
              <a:rPr lang="en-US" sz="1400" b="1" baseline="-25000" dirty="0"/>
              <a:t>i</a:t>
            </a:r>
            <a:r>
              <a:rPr lang="en-US" sz="1400" b="1" dirty="0"/>
              <a:t> is reduced</a:t>
            </a:r>
          </a:p>
          <a:p>
            <a:r>
              <a:rPr lang="en-US" sz="1400" b="1" dirty="0"/>
              <a:t>(</a:t>
            </a:r>
            <a:r>
              <a:rPr lang="en-US" sz="1400" b="1" dirty="0" err="1"/>
              <a:t>q</a:t>
            </a:r>
            <a:r>
              <a:rPr lang="en-US" sz="1400" b="1" baseline="-25000" dirty="0" err="1"/>
              <a:t>e</a:t>
            </a:r>
            <a:r>
              <a:rPr lang="en-US" sz="1400" b="1" dirty="0"/>
              <a:t> increased)</a:t>
            </a:r>
          </a:p>
        </p:txBody>
      </p:sp>
    </p:spTree>
    <p:extLst>
      <p:ext uri="{BB962C8B-B14F-4D97-AF65-F5344CB8AC3E}">
        <p14:creationId xmlns:p14="http://schemas.microsoft.com/office/powerpoint/2010/main" val="173367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:a16="http://schemas.microsoft.com/office/drawing/2014/main" id="{130EA789-1781-7547-BBFD-BD8147668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" t="13261" r="29605" b="8282"/>
          <a:stretch/>
        </p:blipFill>
        <p:spPr>
          <a:xfrm>
            <a:off x="6602933" y="903605"/>
            <a:ext cx="2480286" cy="4035457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AD92E1D-33AB-AA45-96AB-6FCBC71DC25A}"/>
              </a:ext>
            </a:extLst>
          </p:cNvPr>
          <p:cNvSpPr/>
          <p:nvPr/>
        </p:nvSpPr>
        <p:spPr>
          <a:xfrm>
            <a:off x="7715826" y="939113"/>
            <a:ext cx="338736" cy="3726797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 dirty="0">
              <a:solidFill>
                <a:srgbClr val="78ED7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2749EA-3573-C042-8D8E-5B854E62F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Hypothesis: Lower neutral fueling during ELM recovery can trigger positive feedback at low collisionality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1521412-7010-1041-8B17-A3B5D66D3905}"/>
              </a:ext>
            </a:extLst>
          </p:cNvPr>
          <p:cNvSpPr/>
          <p:nvPr/>
        </p:nvSpPr>
        <p:spPr>
          <a:xfrm>
            <a:off x="8068932" y="780947"/>
            <a:ext cx="680380" cy="3884964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 dirty="0">
              <a:solidFill>
                <a:srgbClr val="78ED71"/>
              </a:solidFill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099AE6F-2195-4E4E-BC4C-EBC7323E18DD}"/>
              </a:ext>
            </a:extLst>
          </p:cNvPr>
          <p:cNvCxnSpPr>
            <a:cxnSpLocks/>
          </p:cNvCxnSpPr>
          <p:nvPr/>
        </p:nvCxnSpPr>
        <p:spPr>
          <a:xfrm flipV="1">
            <a:off x="8024447" y="1711761"/>
            <a:ext cx="0" cy="811428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FA8CAE14-BF00-4C4D-9833-C474BE5882AB}"/>
              </a:ext>
            </a:extLst>
          </p:cNvPr>
          <p:cNvSpPr txBox="1"/>
          <p:nvPr/>
        </p:nvSpPr>
        <p:spPr>
          <a:xfrm>
            <a:off x="7193826" y="1871254"/>
            <a:ext cx="729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𝜓</a:t>
            </a:r>
            <a:r>
              <a:rPr lang="en-US" sz="1000" baseline="-25000" dirty="0"/>
              <a:t>N</a:t>
            </a:r>
            <a:r>
              <a:rPr lang="en-US" sz="1000" dirty="0"/>
              <a:t> ~ 0.95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7A41912-0E42-FC42-BD47-0F7B10ECD28A}"/>
              </a:ext>
            </a:extLst>
          </p:cNvPr>
          <p:cNvSpPr txBox="1"/>
          <p:nvPr/>
        </p:nvSpPr>
        <p:spPr>
          <a:xfrm>
            <a:off x="7193825" y="3742580"/>
            <a:ext cx="729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𝜓</a:t>
            </a:r>
            <a:r>
              <a:rPr lang="en-US" sz="1000" baseline="-25000" dirty="0"/>
              <a:t>N</a:t>
            </a:r>
            <a:r>
              <a:rPr lang="en-US" sz="1000" dirty="0"/>
              <a:t> ~ 0.88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BA61059-6A67-174C-9A53-145863A71EBA}"/>
              </a:ext>
            </a:extLst>
          </p:cNvPr>
          <p:cNvSpPr txBox="1"/>
          <p:nvPr/>
        </p:nvSpPr>
        <p:spPr>
          <a:xfrm>
            <a:off x="7193825" y="2819503"/>
            <a:ext cx="729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𝜓</a:t>
            </a:r>
            <a:r>
              <a:rPr lang="en-US" sz="1000" baseline="-25000" dirty="0"/>
              <a:t>N</a:t>
            </a:r>
            <a:r>
              <a:rPr lang="en-US" sz="1000" dirty="0"/>
              <a:t> ~ 0.95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1CE32AB-E6D8-DB41-8ABB-ADC5F06654CE}"/>
              </a:ext>
            </a:extLst>
          </p:cNvPr>
          <p:cNvSpPr txBox="1"/>
          <p:nvPr/>
        </p:nvSpPr>
        <p:spPr>
          <a:xfrm>
            <a:off x="7952105" y="720725"/>
            <a:ext cx="9140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EP H-mode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3CBA38B-8FA8-764C-8C2F-9D38BCF0A2D0}"/>
              </a:ext>
            </a:extLst>
          </p:cNvPr>
          <p:cNvSpPr txBox="1"/>
          <p:nvPr/>
        </p:nvSpPr>
        <p:spPr>
          <a:xfrm rot="5400000">
            <a:off x="7508937" y="1133634"/>
            <a:ext cx="7809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Recovery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6EE0348-3A35-0242-9AC1-4440B3D1F6E5}"/>
              </a:ext>
            </a:extLst>
          </p:cNvPr>
          <p:cNvSpPr txBox="1"/>
          <p:nvPr/>
        </p:nvSpPr>
        <p:spPr>
          <a:xfrm>
            <a:off x="3751512" y="939113"/>
            <a:ext cx="2758538" cy="14773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Reduction in recycling during ELM recovery can reduce edge density, slow impurity pinch and reduce CX losses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58030FF8-55CD-5449-A522-BA8FA213D4DC}"/>
              </a:ext>
            </a:extLst>
          </p:cNvPr>
          <p:cNvCxnSpPr>
            <a:cxnSpLocks/>
          </p:cNvCxnSpPr>
          <p:nvPr/>
        </p:nvCxnSpPr>
        <p:spPr>
          <a:xfrm flipV="1">
            <a:off x="8024447" y="2581398"/>
            <a:ext cx="0" cy="484326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378F7DD2-22E3-1A49-A343-9E31A8B15B6D}"/>
              </a:ext>
            </a:extLst>
          </p:cNvPr>
          <p:cNvSpPr txBox="1"/>
          <p:nvPr/>
        </p:nvSpPr>
        <p:spPr>
          <a:xfrm>
            <a:off x="383757" y="939113"/>
            <a:ext cx="2128531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Increase in ∇</a:t>
            </a:r>
            <a:r>
              <a:rPr lang="en-US" dirty="0" err="1"/>
              <a:t>T</a:t>
            </a:r>
            <a:r>
              <a:rPr lang="en-US" baseline="-25000" dirty="0" err="1"/>
              <a:t>i,edge</a:t>
            </a:r>
            <a:r>
              <a:rPr lang="en-US" dirty="0"/>
              <a:t> </a:t>
            </a:r>
          </a:p>
          <a:p>
            <a:r>
              <a:rPr lang="en-US" dirty="0"/>
              <a:t>(𝜒</a:t>
            </a:r>
            <a:r>
              <a:rPr lang="en-US" baseline="-25000" dirty="0" err="1"/>
              <a:t>i,neo</a:t>
            </a:r>
            <a:r>
              <a:rPr lang="en-US" dirty="0"/>
              <a:t> &gt; 𝜒</a:t>
            </a:r>
            <a:r>
              <a:rPr lang="en-US" baseline="-25000" dirty="0" err="1"/>
              <a:t>i,anom</a:t>
            </a:r>
            <a:r>
              <a:rPr lang="en-US" dirty="0"/>
              <a:t>) </a:t>
            </a:r>
            <a:endParaRPr lang="en-US" baseline="-250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F3FF79A-B09A-3042-8EB4-102A42762B73}"/>
              </a:ext>
            </a:extLst>
          </p:cNvPr>
          <p:cNvSpPr txBox="1"/>
          <p:nvPr/>
        </p:nvSpPr>
        <p:spPr>
          <a:xfrm>
            <a:off x="383757" y="2004302"/>
            <a:ext cx="27550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Increase in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&gt;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in core</a:t>
            </a:r>
            <a:endParaRPr lang="en-US" baseline="-25000" dirty="0"/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0E4D73C-BB27-8C48-B3B0-AE943826465A}"/>
              </a:ext>
            </a:extLst>
          </p:cNvPr>
          <p:cNvCxnSpPr>
            <a:cxnSpLocks/>
          </p:cNvCxnSpPr>
          <p:nvPr/>
        </p:nvCxnSpPr>
        <p:spPr>
          <a:xfrm>
            <a:off x="688557" y="1607034"/>
            <a:ext cx="0" cy="397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CB469989-423E-C64C-98BD-A8EB25E8286E}"/>
              </a:ext>
            </a:extLst>
          </p:cNvPr>
          <p:cNvCxnSpPr>
            <a:cxnSpLocks/>
          </p:cNvCxnSpPr>
          <p:nvPr/>
        </p:nvCxnSpPr>
        <p:spPr>
          <a:xfrm flipV="1">
            <a:off x="8021121" y="3258254"/>
            <a:ext cx="0" cy="770049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1B36210-D42F-A441-A23C-0EF18E50FD90}"/>
              </a:ext>
            </a:extLst>
          </p:cNvPr>
          <p:cNvCxnSpPr>
            <a:cxnSpLocks/>
            <a:endCxn id="104" idx="3"/>
          </p:cNvCxnSpPr>
          <p:nvPr/>
        </p:nvCxnSpPr>
        <p:spPr>
          <a:xfrm flipH="1">
            <a:off x="2512288" y="1262279"/>
            <a:ext cx="1239224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781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:a16="http://schemas.microsoft.com/office/drawing/2014/main" id="{130EA789-1781-7547-BBFD-BD8147668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" t="13261" r="29605" b="8282"/>
          <a:stretch/>
        </p:blipFill>
        <p:spPr>
          <a:xfrm>
            <a:off x="6602933" y="903605"/>
            <a:ext cx="2480286" cy="4035457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AD92E1D-33AB-AA45-96AB-6FCBC71DC25A}"/>
              </a:ext>
            </a:extLst>
          </p:cNvPr>
          <p:cNvSpPr/>
          <p:nvPr/>
        </p:nvSpPr>
        <p:spPr>
          <a:xfrm>
            <a:off x="7715826" y="939113"/>
            <a:ext cx="338736" cy="3726797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 dirty="0">
              <a:solidFill>
                <a:srgbClr val="78ED7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2749EA-3573-C042-8D8E-5B854E62F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Hypothesis: Lower neutral fueling during ELM recovery can trigger positive feedback at low collisionality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1521412-7010-1041-8B17-A3B5D66D3905}"/>
              </a:ext>
            </a:extLst>
          </p:cNvPr>
          <p:cNvSpPr/>
          <p:nvPr/>
        </p:nvSpPr>
        <p:spPr>
          <a:xfrm>
            <a:off x="8068932" y="780947"/>
            <a:ext cx="680380" cy="3884964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 dirty="0">
              <a:solidFill>
                <a:srgbClr val="78ED71"/>
              </a:solidFill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099AE6F-2195-4E4E-BC4C-EBC7323E18DD}"/>
              </a:ext>
            </a:extLst>
          </p:cNvPr>
          <p:cNvCxnSpPr>
            <a:cxnSpLocks/>
          </p:cNvCxnSpPr>
          <p:nvPr/>
        </p:nvCxnSpPr>
        <p:spPr>
          <a:xfrm flipV="1">
            <a:off x="8024447" y="1711761"/>
            <a:ext cx="0" cy="811428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FA8CAE14-BF00-4C4D-9833-C474BE5882AB}"/>
              </a:ext>
            </a:extLst>
          </p:cNvPr>
          <p:cNvSpPr txBox="1"/>
          <p:nvPr/>
        </p:nvSpPr>
        <p:spPr>
          <a:xfrm>
            <a:off x="7193826" y="1871254"/>
            <a:ext cx="729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𝜓</a:t>
            </a:r>
            <a:r>
              <a:rPr lang="en-US" sz="1000" baseline="-25000" dirty="0"/>
              <a:t>N</a:t>
            </a:r>
            <a:r>
              <a:rPr lang="en-US" sz="1000" dirty="0"/>
              <a:t> ~ 0.95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7A41912-0E42-FC42-BD47-0F7B10ECD28A}"/>
              </a:ext>
            </a:extLst>
          </p:cNvPr>
          <p:cNvSpPr txBox="1"/>
          <p:nvPr/>
        </p:nvSpPr>
        <p:spPr>
          <a:xfrm>
            <a:off x="7193825" y="3742580"/>
            <a:ext cx="729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𝜓</a:t>
            </a:r>
            <a:r>
              <a:rPr lang="en-US" sz="1000" baseline="-25000" dirty="0"/>
              <a:t>N</a:t>
            </a:r>
            <a:r>
              <a:rPr lang="en-US" sz="1000" dirty="0"/>
              <a:t> ~ 0.88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BA61059-6A67-174C-9A53-145863A71EBA}"/>
              </a:ext>
            </a:extLst>
          </p:cNvPr>
          <p:cNvSpPr txBox="1"/>
          <p:nvPr/>
        </p:nvSpPr>
        <p:spPr>
          <a:xfrm>
            <a:off x="7193825" y="2819503"/>
            <a:ext cx="729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𝜓</a:t>
            </a:r>
            <a:r>
              <a:rPr lang="en-US" sz="1000" baseline="-25000" dirty="0"/>
              <a:t>N</a:t>
            </a:r>
            <a:r>
              <a:rPr lang="en-US" sz="1000" dirty="0"/>
              <a:t> ~ 0.95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1CE32AB-E6D8-DB41-8ABB-ADC5F06654CE}"/>
              </a:ext>
            </a:extLst>
          </p:cNvPr>
          <p:cNvSpPr txBox="1"/>
          <p:nvPr/>
        </p:nvSpPr>
        <p:spPr>
          <a:xfrm>
            <a:off x="7952105" y="720725"/>
            <a:ext cx="9140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EP H-mode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3CBA38B-8FA8-764C-8C2F-9D38BCF0A2D0}"/>
              </a:ext>
            </a:extLst>
          </p:cNvPr>
          <p:cNvSpPr txBox="1"/>
          <p:nvPr/>
        </p:nvSpPr>
        <p:spPr>
          <a:xfrm rot="5400000">
            <a:off x="7508937" y="1133634"/>
            <a:ext cx="7809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Recovery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6EE0348-3A35-0242-9AC1-4440B3D1F6E5}"/>
              </a:ext>
            </a:extLst>
          </p:cNvPr>
          <p:cNvSpPr txBox="1"/>
          <p:nvPr/>
        </p:nvSpPr>
        <p:spPr>
          <a:xfrm>
            <a:off x="3751512" y="939113"/>
            <a:ext cx="2758538" cy="14773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Reduction in recycling during ELM recovery can reduce edge density, slow impurity pinch and reduce CX losses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58030FF8-55CD-5449-A522-BA8FA213D4DC}"/>
              </a:ext>
            </a:extLst>
          </p:cNvPr>
          <p:cNvCxnSpPr>
            <a:cxnSpLocks/>
          </p:cNvCxnSpPr>
          <p:nvPr/>
        </p:nvCxnSpPr>
        <p:spPr>
          <a:xfrm flipV="1">
            <a:off x="8024447" y="2581398"/>
            <a:ext cx="0" cy="484326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378F7DD2-22E3-1A49-A343-9E31A8B15B6D}"/>
              </a:ext>
            </a:extLst>
          </p:cNvPr>
          <p:cNvSpPr txBox="1"/>
          <p:nvPr/>
        </p:nvSpPr>
        <p:spPr>
          <a:xfrm>
            <a:off x="383757" y="939113"/>
            <a:ext cx="2128531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Increase in ∇</a:t>
            </a:r>
            <a:r>
              <a:rPr lang="en-US" dirty="0" err="1"/>
              <a:t>T</a:t>
            </a:r>
            <a:r>
              <a:rPr lang="en-US" baseline="-25000" dirty="0" err="1"/>
              <a:t>i,edge</a:t>
            </a:r>
            <a:r>
              <a:rPr lang="en-US" dirty="0"/>
              <a:t> </a:t>
            </a:r>
          </a:p>
          <a:p>
            <a:r>
              <a:rPr lang="en-US" dirty="0"/>
              <a:t>(𝜒</a:t>
            </a:r>
            <a:r>
              <a:rPr lang="en-US" baseline="-25000" dirty="0" err="1"/>
              <a:t>i,neo</a:t>
            </a:r>
            <a:r>
              <a:rPr lang="en-US" dirty="0"/>
              <a:t> &gt; 𝜒</a:t>
            </a:r>
            <a:r>
              <a:rPr lang="en-US" baseline="-25000" dirty="0" err="1"/>
              <a:t>i,anom</a:t>
            </a:r>
            <a:r>
              <a:rPr lang="en-US" dirty="0"/>
              <a:t>) </a:t>
            </a:r>
            <a:endParaRPr lang="en-US" baseline="-25000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7A48286-0AD4-734B-BA4C-0361158B0D67}"/>
              </a:ext>
            </a:extLst>
          </p:cNvPr>
          <p:cNvSpPr txBox="1"/>
          <p:nvPr/>
        </p:nvSpPr>
        <p:spPr>
          <a:xfrm>
            <a:off x="789513" y="3065268"/>
            <a:ext cx="16450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Increase </a:t>
            </a:r>
            <a:r>
              <a:rPr lang="en-US" dirty="0" err="1"/>
              <a:t>q</a:t>
            </a:r>
            <a:r>
              <a:rPr lang="en-US" baseline="-25000" dirty="0" err="1"/>
              <a:t>e,ped</a:t>
            </a:r>
            <a:endParaRPr lang="en-US" baseline="-250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D55FFF-A56F-A34B-9962-707FA1E7192C}"/>
              </a:ext>
            </a:extLst>
          </p:cNvPr>
          <p:cNvSpPr txBox="1"/>
          <p:nvPr/>
        </p:nvSpPr>
        <p:spPr>
          <a:xfrm>
            <a:off x="383757" y="2540619"/>
            <a:ext cx="38218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Increase energy transfer from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e</a:t>
            </a:r>
            <a:endParaRPr lang="en-US" dirty="0"/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0E4D73C-BB27-8C48-B3B0-AE943826465A}"/>
              </a:ext>
            </a:extLst>
          </p:cNvPr>
          <p:cNvCxnSpPr>
            <a:cxnSpLocks/>
          </p:cNvCxnSpPr>
          <p:nvPr/>
        </p:nvCxnSpPr>
        <p:spPr>
          <a:xfrm>
            <a:off x="688557" y="1607034"/>
            <a:ext cx="0" cy="397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5627B4C-0E2E-FF4D-840F-BD6D569BE407}"/>
              </a:ext>
            </a:extLst>
          </p:cNvPr>
          <p:cNvCxnSpPr>
            <a:cxnSpLocks/>
          </p:cNvCxnSpPr>
          <p:nvPr/>
        </p:nvCxnSpPr>
        <p:spPr>
          <a:xfrm>
            <a:off x="688557" y="2367800"/>
            <a:ext cx="0" cy="16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10EC7AA-72FB-0F4D-8D5F-3CC15F8A7FA6}"/>
              </a:ext>
            </a:extLst>
          </p:cNvPr>
          <p:cNvCxnSpPr>
            <a:cxnSpLocks/>
          </p:cNvCxnSpPr>
          <p:nvPr/>
        </p:nvCxnSpPr>
        <p:spPr>
          <a:xfrm>
            <a:off x="1069557" y="2912868"/>
            <a:ext cx="0" cy="16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lbow Connector 112">
            <a:extLst>
              <a:ext uri="{FF2B5EF4-FFF2-40B4-BE49-F238E27FC236}">
                <a16:creationId xmlns:a16="http://schemas.microsoft.com/office/drawing/2014/main" id="{AD95E247-F539-A34E-9A9C-88F6D860AF59}"/>
              </a:ext>
            </a:extLst>
          </p:cNvPr>
          <p:cNvCxnSpPr>
            <a:cxnSpLocks/>
            <a:stCxn id="107" idx="1"/>
            <a:endCxn id="104" idx="1"/>
          </p:cNvCxnSpPr>
          <p:nvPr/>
        </p:nvCxnSpPr>
        <p:spPr>
          <a:xfrm rot="10800000">
            <a:off x="383757" y="1262279"/>
            <a:ext cx="12700" cy="1463006"/>
          </a:xfrm>
          <a:prstGeom prst="bentConnector3">
            <a:avLst>
              <a:gd name="adj1" fmla="val 1800000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CB469989-423E-C64C-98BD-A8EB25E8286E}"/>
              </a:ext>
            </a:extLst>
          </p:cNvPr>
          <p:cNvCxnSpPr>
            <a:cxnSpLocks/>
          </p:cNvCxnSpPr>
          <p:nvPr/>
        </p:nvCxnSpPr>
        <p:spPr>
          <a:xfrm flipV="1">
            <a:off x="8021121" y="3258254"/>
            <a:ext cx="0" cy="770049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9D312EB-5264-F645-921E-6DAC2B76F64F}"/>
              </a:ext>
            </a:extLst>
          </p:cNvPr>
          <p:cNvSpPr txBox="1"/>
          <p:nvPr/>
        </p:nvSpPr>
        <p:spPr>
          <a:xfrm>
            <a:off x="383757" y="2004302"/>
            <a:ext cx="27550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Increase in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&gt;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in core</a:t>
            </a:r>
            <a:endParaRPr lang="en-US" baseline="-250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D944B77-B6BE-D44C-A183-4A7FA582E02A}"/>
              </a:ext>
            </a:extLst>
          </p:cNvPr>
          <p:cNvCxnSpPr>
            <a:cxnSpLocks/>
          </p:cNvCxnSpPr>
          <p:nvPr/>
        </p:nvCxnSpPr>
        <p:spPr>
          <a:xfrm flipH="1">
            <a:off x="2512288" y="1262279"/>
            <a:ext cx="1239224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355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:a16="http://schemas.microsoft.com/office/drawing/2014/main" id="{130EA789-1781-7547-BBFD-BD8147668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" t="13261" r="29605" b="8282"/>
          <a:stretch/>
        </p:blipFill>
        <p:spPr>
          <a:xfrm>
            <a:off x="6602933" y="903605"/>
            <a:ext cx="2480286" cy="4035457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AD92E1D-33AB-AA45-96AB-6FCBC71DC25A}"/>
              </a:ext>
            </a:extLst>
          </p:cNvPr>
          <p:cNvSpPr/>
          <p:nvPr/>
        </p:nvSpPr>
        <p:spPr>
          <a:xfrm>
            <a:off x="7715826" y="939113"/>
            <a:ext cx="338736" cy="3726797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 dirty="0">
              <a:solidFill>
                <a:srgbClr val="78ED7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2749EA-3573-C042-8D8E-5B854E62F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Hypothesis: Lower neutral fueling during ELM recovery can trigger positive feedback at low collisionality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1521412-7010-1041-8B17-A3B5D66D3905}"/>
              </a:ext>
            </a:extLst>
          </p:cNvPr>
          <p:cNvSpPr/>
          <p:nvPr/>
        </p:nvSpPr>
        <p:spPr>
          <a:xfrm>
            <a:off x="8068932" y="780947"/>
            <a:ext cx="680380" cy="3884964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 dirty="0">
              <a:solidFill>
                <a:srgbClr val="78ED7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A8CAE14-BF00-4C4D-9833-C474BE5882AB}"/>
              </a:ext>
            </a:extLst>
          </p:cNvPr>
          <p:cNvSpPr txBox="1"/>
          <p:nvPr/>
        </p:nvSpPr>
        <p:spPr>
          <a:xfrm>
            <a:off x="7193826" y="1871254"/>
            <a:ext cx="729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𝜓</a:t>
            </a:r>
            <a:r>
              <a:rPr lang="en-US" sz="1000" baseline="-25000" dirty="0"/>
              <a:t>N</a:t>
            </a:r>
            <a:r>
              <a:rPr lang="en-US" sz="1000" dirty="0"/>
              <a:t> ~ 0.95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7A41912-0E42-FC42-BD47-0F7B10ECD28A}"/>
              </a:ext>
            </a:extLst>
          </p:cNvPr>
          <p:cNvSpPr txBox="1"/>
          <p:nvPr/>
        </p:nvSpPr>
        <p:spPr>
          <a:xfrm>
            <a:off x="7193825" y="3742580"/>
            <a:ext cx="729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𝜓</a:t>
            </a:r>
            <a:r>
              <a:rPr lang="en-US" sz="1000" baseline="-25000" dirty="0"/>
              <a:t>N</a:t>
            </a:r>
            <a:r>
              <a:rPr lang="en-US" sz="1000" dirty="0"/>
              <a:t> ~ 0.88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BA61059-6A67-174C-9A53-145863A71EBA}"/>
              </a:ext>
            </a:extLst>
          </p:cNvPr>
          <p:cNvSpPr txBox="1"/>
          <p:nvPr/>
        </p:nvSpPr>
        <p:spPr>
          <a:xfrm>
            <a:off x="7193825" y="2819503"/>
            <a:ext cx="729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𝜓</a:t>
            </a:r>
            <a:r>
              <a:rPr lang="en-US" sz="1000" baseline="-25000" dirty="0"/>
              <a:t>N</a:t>
            </a:r>
            <a:r>
              <a:rPr lang="en-US" sz="1000" dirty="0"/>
              <a:t> ~ 0.95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1CE32AB-E6D8-DB41-8ABB-ADC5F06654CE}"/>
              </a:ext>
            </a:extLst>
          </p:cNvPr>
          <p:cNvSpPr txBox="1"/>
          <p:nvPr/>
        </p:nvSpPr>
        <p:spPr>
          <a:xfrm>
            <a:off x="7952105" y="720725"/>
            <a:ext cx="9140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EP H-mode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3CBA38B-8FA8-764C-8C2F-9D38BCF0A2D0}"/>
              </a:ext>
            </a:extLst>
          </p:cNvPr>
          <p:cNvSpPr txBox="1"/>
          <p:nvPr/>
        </p:nvSpPr>
        <p:spPr>
          <a:xfrm rot="5400000">
            <a:off x="7508937" y="1133634"/>
            <a:ext cx="7809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Recovery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78F7DD2-22E3-1A49-A343-9E31A8B15B6D}"/>
              </a:ext>
            </a:extLst>
          </p:cNvPr>
          <p:cNvSpPr txBox="1"/>
          <p:nvPr/>
        </p:nvSpPr>
        <p:spPr>
          <a:xfrm>
            <a:off x="383757" y="939113"/>
            <a:ext cx="2128531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Increase in ∇</a:t>
            </a:r>
            <a:r>
              <a:rPr lang="en-US" dirty="0" err="1"/>
              <a:t>T</a:t>
            </a:r>
            <a:r>
              <a:rPr lang="en-US" baseline="-25000" dirty="0" err="1"/>
              <a:t>i,edge</a:t>
            </a:r>
            <a:r>
              <a:rPr lang="en-US" dirty="0"/>
              <a:t> </a:t>
            </a:r>
          </a:p>
          <a:p>
            <a:r>
              <a:rPr lang="en-US" dirty="0"/>
              <a:t>(𝜒</a:t>
            </a:r>
            <a:r>
              <a:rPr lang="en-US" baseline="-25000" dirty="0" err="1"/>
              <a:t>i,neo</a:t>
            </a:r>
            <a:r>
              <a:rPr lang="en-US" dirty="0"/>
              <a:t> &gt; 𝜒</a:t>
            </a:r>
            <a:r>
              <a:rPr lang="en-US" baseline="-25000" dirty="0" err="1"/>
              <a:t>i,anom</a:t>
            </a:r>
            <a:r>
              <a:rPr lang="en-US" dirty="0"/>
              <a:t>) </a:t>
            </a:r>
            <a:endParaRPr lang="en-US" baseline="-25000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7A48286-0AD4-734B-BA4C-0361158B0D67}"/>
              </a:ext>
            </a:extLst>
          </p:cNvPr>
          <p:cNvSpPr txBox="1"/>
          <p:nvPr/>
        </p:nvSpPr>
        <p:spPr>
          <a:xfrm>
            <a:off x="789513" y="3065268"/>
            <a:ext cx="16450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Increase </a:t>
            </a:r>
            <a:r>
              <a:rPr lang="en-US" dirty="0" err="1"/>
              <a:t>q</a:t>
            </a:r>
            <a:r>
              <a:rPr lang="en-US" baseline="-25000" dirty="0" err="1"/>
              <a:t>e,ped</a:t>
            </a:r>
            <a:endParaRPr lang="en-US" baseline="-250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D55FFF-A56F-A34B-9962-707FA1E7192C}"/>
              </a:ext>
            </a:extLst>
          </p:cNvPr>
          <p:cNvSpPr txBox="1"/>
          <p:nvPr/>
        </p:nvSpPr>
        <p:spPr>
          <a:xfrm>
            <a:off x="383757" y="2540619"/>
            <a:ext cx="38218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Increase energy transfer from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e</a:t>
            </a:r>
            <a:endParaRPr lang="en-US" dirty="0"/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0E4D73C-BB27-8C48-B3B0-AE943826465A}"/>
              </a:ext>
            </a:extLst>
          </p:cNvPr>
          <p:cNvCxnSpPr>
            <a:cxnSpLocks/>
          </p:cNvCxnSpPr>
          <p:nvPr/>
        </p:nvCxnSpPr>
        <p:spPr>
          <a:xfrm>
            <a:off x="688557" y="1607034"/>
            <a:ext cx="0" cy="397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5627B4C-0E2E-FF4D-840F-BD6D569BE407}"/>
              </a:ext>
            </a:extLst>
          </p:cNvPr>
          <p:cNvCxnSpPr>
            <a:cxnSpLocks/>
          </p:cNvCxnSpPr>
          <p:nvPr/>
        </p:nvCxnSpPr>
        <p:spPr>
          <a:xfrm>
            <a:off x="688557" y="2367800"/>
            <a:ext cx="0" cy="16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10EC7AA-72FB-0F4D-8D5F-3CC15F8A7FA6}"/>
              </a:ext>
            </a:extLst>
          </p:cNvPr>
          <p:cNvCxnSpPr>
            <a:cxnSpLocks/>
          </p:cNvCxnSpPr>
          <p:nvPr/>
        </p:nvCxnSpPr>
        <p:spPr>
          <a:xfrm>
            <a:off x="1069557" y="2912868"/>
            <a:ext cx="0" cy="16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lbow Connector 112">
            <a:extLst>
              <a:ext uri="{FF2B5EF4-FFF2-40B4-BE49-F238E27FC236}">
                <a16:creationId xmlns:a16="http://schemas.microsoft.com/office/drawing/2014/main" id="{AD95E247-F539-A34E-9A9C-88F6D860AF59}"/>
              </a:ext>
            </a:extLst>
          </p:cNvPr>
          <p:cNvCxnSpPr>
            <a:cxnSpLocks/>
            <a:stCxn id="107" idx="1"/>
            <a:endCxn id="104" idx="1"/>
          </p:cNvCxnSpPr>
          <p:nvPr/>
        </p:nvCxnSpPr>
        <p:spPr>
          <a:xfrm rot="10800000">
            <a:off x="383757" y="1262279"/>
            <a:ext cx="12700" cy="1463006"/>
          </a:xfrm>
          <a:prstGeom prst="bentConnector3">
            <a:avLst>
              <a:gd name="adj1" fmla="val 1800000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9D312EB-5264-F645-921E-6DAC2B76F64F}"/>
              </a:ext>
            </a:extLst>
          </p:cNvPr>
          <p:cNvSpPr txBox="1"/>
          <p:nvPr/>
        </p:nvSpPr>
        <p:spPr>
          <a:xfrm>
            <a:off x="383757" y="2004302"/>
            <a:ext cx="27550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Increase in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&gt;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in core</a:t>
            </a:r>
            <a:endParaRPr lang="en-US" baseline="-25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5900B4-8B67-1E4B-BDFD-DD030B56A06F}"/>
              </a:ext>
            </a:extLst>
          </p:cNvPr>
          <p:cNvSpPr txBox="1"/>
          <p:nvPr/>
        </p:nvSpPr>
        <p:spPr>
          <a:xfrm>
            <a:off x="2739811" y="3065268"/>
            <a:ext cx="27298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Increase </a:t>
            </a:r>
            <a:r>
              <a:rPr lang="en-US" dirty="0" err="1"/>
              <a:t>anom</a:t>
            </a:r>
            <a:r>
              <a:rPr lang="en-US" dirty="0"/>
              <a:t> transport (stiff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gradients)</a:t>
            </a:r>
            <a:endParaRPr lang="en-US" baseline="-25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40B0D1-ACB9-EE4D-B888-BFD64420A42A}"/>
              </a:ext>
            </a:extLst>
          </p:cNvPr>
          <p:cNvSpPr txBox="1"/>
          <p:nvPr/>
        </p:nvSpPr>
        <p:spPr>
          <a:xfrm>
            <a:off x="4359364" y="3883181"/>
            <a:ext cx="11192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+∆𝜒</a:t>
            </a:r>
            <a:r>
              <a:rPr lang="en-US" baseline="-25000" dirty="0" err="1"/>
              <a:t>i,anom</a:t>
            </a:r>
            <a:r>
              <a:rPr lang="en-US" dirty="0"/>
              <a:t> </a:t>
            </a:r>
            <a:endParaRPr lang="en-US" baseline="-250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8087DCC-E471-3F41-BB7D-6F1BCA1FFF01}"/>
              </a:ext>
            </a:extLst>
          </p:cNvPr>
          <p:cNvCxnSpPr>
            <a:cxnSpLocks/>
          </p:cNvCxnSpPr>
          <p:nvPr/>
        </p:nvCxnSpPr>
        <p:spPr>
          <a:xfrm>
            <a:off x="2435010" y="3249934"/>
            <a:ext cx="304800" cy="8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9C30575-57F1-F847-8551-4AE66663E72E}"/>
              </a:ext>
            </a:extLst>
          </p:cNvPr>
          <p:cNvCxnSpPr>
            <a:cxnSpLocks/>
          </p:cNvCxnSpPr>
          <p:nvPr/>
        </p:nvCxnSpPr>
        <p:spPr>
          <a:xfrm>
            <a:off x="4890298" y="3711599"/>
            <a:ext cx="0" cy="16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48EE7EFD-1E5B-C84D-9F92-AF584AB96929}"/>
              </a:ext>
            </a:extLst>
          </p:cNvPr>
          <p:cNvCxnSpPr>
            <a:cxnSpLocks/>
            <a:stCxn id="27" idx="3"/>
            <a:endCxn id="104" idx="3"/>
          </p:cNvCxnSpPr>
          <p:nvPr/>
        </p:nvCxnSpPr>
        <p:spPr>
          <a:xfrm flipH="1" flipV="1">
            <a:off x="2512288" y="1262279"/>
            <a:ext cx="2966293" cy="2805568"/>
          </a:xfrm>
          <a:prstGeom prst="bentConnector3">
            <a:avLst>
              <a:gd name="adj1" fmla="val -7707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193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:a16="http://schemas.microsoft.com/office/drawing/2014/main" id="{130EA789-1781-7547-BBFD-BD8147668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" t="13261" r="29605" b="8282"/>
          <a:stretch/>
        </p:blipFill>
        <p:spPr>
          <a:xfrm>
            <a:off x="6602933" y="903605"/>
            <a:ext cx="2480286" cy="4035457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AD92E1D-33AB-AA45-96AB-6FCBC71DC25A}"/>
              </a:ext>
            </a:extLst>
          </p:cNvPr>
          <p:cNvSpPr/>
          <p:nvPr/>
        </p:nvSpPr>
        <p:spPr>
          <a:xfrm>
            <a:off x="7715826" y="939113"/>
            <a:ext cx="338736" cy="3726797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 dirty="0">
              <a:solidFill>
                <a:srgbClr val="78ED7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2749EA-3573-C042-8D8E-5B854E62F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Hypothesis: Lower neutral fueling during ELM recovery can trigger positive feedback at low collisionality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1521412-7010-1041-8B17-A3B5D66D3905}"/>
              </a:ext>
            </a:extLst>
          </p:cNvPr>
          <p:cNvSpPr/>
          <p:nvPr/>
        </p:nvSpPr>
        <p:spPr>
          <a:xfrm>
            <a:off x="8068932" y="780947"/>
            <a:ext cx="680380" cy="3884964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 dirty="0">
              <a:solidFill>
                <a:srgbClr val="78ED7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A8CAE14-BF00-4C4D-9833-C474BE5882AB}"/>
              </a:ext>
            </a:extLst>
          </p:cNvPr>
          <p:cNvSpPr txBox="1"/>
          <p:nvPr/>
        </p:nvSpPr>
        <p:spPr>
          <a:xfrm>
            <a:off x="7193826" y="1871254"/>
            <a:ext cx="729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𝜓</a:t>
            </a:r>
            <a:r>
              <a:rPr lang="en-US" sz="1000" baseline="-25000" dirty="0"/>
              <a:t>N</a:t>
            </a:r>
            <a:r>
              <a:rPr lang="en-US" sz="1000" dirty="0"/>
              <a:t> ~ 0.95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7A41912-0E42-FC42-BD47-0F7B10ECD28A}"/>
              </a:ext>
            </a:extLst>
          </p:cNvPr>
          <p:cNvSpPr txBox="1"/>
          <p:nvPr/>
        </p:nvSpPr>
        <p:spPr>
          <a:xfrm>
            <a:off x="7193825" y="3742580"/>
            <a:ext cx="729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𝜓</a:t>
            </a:r>
            <a:r>
              <a:rPr lang="en-US" sz="1000" baseline="-25000" dirty="0"/>
              <a:t>N</a:t>
            </a:r>
            <a:r>
              <a:rPr lang="en-US" sz="1000" dirty="0"/>
              <a:t> ~ 0.88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BA61059-6A67-174C-9A53-145863A71EBA}"/>
              </a:ext>
            </a:extLst>
          </p:cNvPr>
          <p:cNvSpPr txBox="1"/>
          <p:nvPr/>
        </p:nvSpPr>
        <p:spPr>
          <a:xfrm>
            <a:off x="7193825" y="2819503"/>
            <a:ext cx="729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𝜓</a:t>
            </a:r>
            <a:r>
              <a:rPr lang="en-US" sz="1000" baseline="-25000" dirty="0"/>
              <a:t>N</a:t>
            </a:r>
            <a:r>
              <a:rPr lang="en-US" sz="1000" dirty="0"/>
              <a:t> ~ 0.95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1CE32AB-E6D8-DB41-8ABB-ADC5F06654CE}"/>
              </a:ext>
            </a:extLst>
          </p:cNvPr>
          <p:cNvSpPr txBox="1"/>
          <p:nvPr/>
        </p:nvSpPr>
        <p:spPr>
          <a:xfrm>
            <a:off x="7952105" y="720725"/>
            <a:ext cx="9140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EP H-mode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3CBA38B-8FA8-764C-8C2F-9D38BCF0A2D0}"/>
              </a:ext>
            </a:extLst>
          </p:cNvPr>
          <p:cNvSpPr txBox="1"/>
          <p:nvPr/>
        </p:nvSpPr>
        <p:spPr>
          <a:xfrm rot="5400000">
            <a:off x="7508937" y="1133634"/>
            <a:ext cx="7809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Recovery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58030FF8-55CD-5449-A522-BA8FA213D4DC}"/>
              </a:ext>
            </a:extLst>
          </p:cNvPr>
          <p:cNvCxnSpPr>
            <a:cxnSpLocks/>
          </p:cNvCxnSpPr>
          <p:nvPr/>
        </p:nvCxnSpPr>
        <p:spPr>
          <a:xfrm flipV="1">
            <a:off x="8217217" y="2581398"/>
            <a:ext cx="0" cy="413504"/>
          </a:xfrm>
          <a:prstGeom prst="straightConnector1">
            <a:avLst/>
          </a:prstGeom>
          <a:ln w="38100">
            <a:solidFill>
              <a:schemeClr val="accent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378F7DD2-22E3-1A49-A343-9E31A8B15B6D}"/>
              </a:ext>
            </a:extLst>
          </p:cNvPr>
          <p:cNvSpPr txBox="1"/>
          <p:nvPr/>
        </p:nvSpPr>
        <p:spPr>
          <a:xfrm>
            <a:off x="383757" y="939113"/>
            <a:ext cx="2128531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Increase in ∇</a:t>
            </a:r>
            <a:r>
              <a:rPr lang="en-US" dirty="0" err="1"/>
              <a:t>T</a:t>
            </a:r>
            <a:r>
              <a:rPr lang="en-US" baseline="-25000" dirty="0" err="1"/>
              <a:t>i,edge</a:t>
            </a:r>
            <a:r>
              <a:rPr lang="en-US" dirty="0"/>
              <a:t> </a:t>
            </a:r>
          </a:p>
          <a:p>
            <a:r>
              <a:rPr lang="en-US" dirty="0"/>
              <a:t>(𝜒</a:t>
            </a:r>
            <a:r>
              <a:rPr lang="en-US" baseline="-25000" dirty="0" err="1"/>
              <a:t>i,neo</a:t>
            </a:r>
            <a:r>
              <a:rPr lang="en-US" dirty="0"/>
              <a:t> &gt; 𝜒</a:t>
            </a:r>
            <a:r>
              <a:rPr lang="en-US" baseline="-25000" dirty="0" err="1"/>
              <a:t>i,anom</a:t>
            </a:r>
            <a:r>
              <a:rPr lang="en-US" dirty="0"/>
              <a:t>) </a:t>
            </a:r>
            <a:endParaRPr lang="en-US" baseline="-25000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7A48286-0AD4-734B-BA4C-0361158B0D67}"/>
              </a:ext>
            </a:extLst>
          </p:cNvPr>
          <p:cNvSpPr txBox="1"/>
          <p:nvPr/>
        </p:nvSpPr>
        <p:spPr>
          <a:xfrm>
            <a:off x="789513" y="3065268"/>
            <a:ext cx="16450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Increase </a:t>
            </a:r>
            <a:r>
              <a:rPr lang="en-US" dirty="0" err="1"/>
              <a:t>q</a:t>
            </a:r>
            <a:r>
              <a:rPr lang="en-US" baseline="-25000" dirty="0" err="1"/>
              <a:t>e,ped</a:t>
            </a:r>
            <a:endParaRPr lang="en-US" baseline="-250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D55FFF-A56F-A34B-9962-707FA1E7192C}"/>
              </a:ext>
            </a:extLst>
          </p:cNvPr>
          <p:cNvSpPr txBox="1"/>
          <p:nvPr/>
        </p:nvSpPr>
        <p:spPr>
          <a:xfrm>
            <a:off x="383757" y="2540619"/>
            <a:ext cx="38218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Increase energy transfer from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e</a:t>
            </a:r>
            <a:endParaRPr lang="en-US" dirty="0"/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0E4D73C-BB27-8C48-B3B0-AE943826465A}"/>
              </a:ext>
            </a:extLst>
          </p:cNvPr>
          <p:cNvCxnSpPr>
            <a:cxnSpLocks/>
          </p:cNvCxnSpPr>
          <p:nvPr/>
        </p:nvCxnSpPr>
        <p:spPr>
          <a:xfrm>
            <a:off x="688557" y="1607034"/>
            <a:ext cx="0" cy="397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5627B4C-0E2E-FF4D-840F-BD6D569BE407}"/>
              </a:ext>
            </a:extLst>
          </p:cNvPr>
          <p:cNvCxnSpPr>
            <a:cxnSpLocks/>
          </p:cNvCxnSpPr>
          <p:nvPr/>
        </p:nvCxnSpPr>
        <p:spPr>
          <a:xfrm>
            <a:off x="688557" y="2367800"/>
            <a:ext cx="0" cy="16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10EC7AA-72FB-0F4D-8D5F-3CC15F8A7FA6}"/>
              </a:ext>
            </a:extLst>
          </p:cNvPr>
          <p:cNvCxnSpPr>
            <a:cxnSpLocks/>
          </p:cNvCxnSpPr>
          <p:nvPr/>
        </p:nvCxnSpPr>
        <p:spPr>
          <a:xfrm>
            <a:off x="1069557" y="2912868"/>
            <a:ext cx="0" cy="16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lbow Connector 112">
            <a:extLst>
              <a:ext uri="{FF2B5EF4-FFF2-40B4-BE49-F238E27FC236}">
                <a16:creationId xmlns:a16="http://schemas.microsoft.com/office/drawing/2014/main" id="{AD95E247-F539-A34E-9A9C-88F6D860AF59}"/>
              </a:ext>
            </a:extLst>
          </p:cNvPr>
          <p:cNvCxnSpPr>
            <a:cxnSpLocks/>
            <a:stCxn id="107" idx="1"/>
            <a:endCxn id="104" idx="1"/>
          </p:cNvCxnSpPr>
          <p:nvPr/>
        </p:nvCxnSpPr>
        <p:spPr>
          <a:xfrm rot="10800000">
            <a:off x="383757" y="1262279"/>
            <a:ext cx="12700" cy="1463006"/>
          </a:xfrm>
          <a:prstGeom prst="bentConnector3">
            <a:avLst>
              <a:gd name="adj1" fmla="val 1800000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CB469989-423E-C64C-98BD-A8EB25E8286E}"/>
              </a:ext>
            </a:extLst>
          </p:cNvPr>
          <p:cNvCxnSpPr>
            <a:cxnSpLocks/>
          </p:cNvCxnSpPr>
          <p:nvPr/>
        </p:nvCxnSpPr>
        <p:spPr>
          <a:xfrm flipV="1">
            <a:off x="8213891" y="2994902"/>
            <a:ext cx="0" cy="904889"/>
          </a:xfrm>
          <a:prstGeom prst="straightConnector1">
            <a:avLst/>
          </a:prstGeom>
          <a:ln w="38100">
            <a:solidFill>
              <a:schemeClr val="accent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9D312EB-5264-F645-921E-6DAC2B76F64F}"/>
              </a:ext>
            </a:extLst>
          </p:cNvPr>
          <p:cNvSpPr txBox="1"/>
          <p:nvPr/>
        </p:nvSpPr>
        <p:spPr>
          <a:xfrm>
            <a:off x="383757" y="2004302"/>
            <a:ext cx="27550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Increase in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&gt;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in core</a:t>
            </a:r>
            <a:endParaRPr lang="en-US" baseline="-25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5900B4-8B67-1E4B-BDFD-DD030B56A06F}"/>
              </a:ext>
            </a:extLst>
          </p:cNvPr>
          <p:cNvSpPr txBox="1"/>
          <p:nvPr/>
        </p:nvSpPr>
        <p:spPr>
          <a:xfrm>
            <a:off x="2739811" y="3065268"/>
            <a:ext cx="27298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Increase </a:t>
            </a:r>
            <a:r>
              <a:rPr lang="en-US" dirty="0" err="1"/>
              <a:t>anom</a:t>
            </a:r>
            <a:r>
              <a:rPr lang="en-US" dirty="0"/>
              <a:t> transport (stiff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gradients)</a:t>
            </a:r>
            <a:endParaRPr lang="en-US" baseline="-25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40B0D1-ACB9-EE4D-B888-BFD64420A42A}"/>
              </a:ext>
            </a:extLst>
          </p:cNvPr>
          <p:cNvSpPr txBox="1"/>
          <p:nvPr/>
        </p:nvSpPr>
        <p:spPr>
          <a:xfrm>
            <a:off x="4359364" y="3883181"/>
            <a:ext cx="11192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+∆𝜒</a:t>
            </a:r>
            <a:r>
              <a:rPr lang="en-US" baseline="-25000" dirty="0" err="1"/>
              <a:t>i,anom</a:t>
            </a:r>
            <a:r>
              <a:rPr lang="en-US" dirty="0"/>
              <a:t> </a:t>
            </a:r>
            <a:endParaRPr lang="en-US" baseline="-250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8087DCC-E471-3F41-BB7D-6F1BCA1FFF01}"/>
              </a:ext>
            </a:extLst>
          </p:cNvPr>
          <p:cNvCxnSpPr>
            <a:cxnSpLocks/>
          </p:cNvCxnSpPr>
          <p:nvPr/>
        </p:nvCxnSpPr>
        <p:spPr>
          <a:xfrm>
            <a:off x="2435010" y="3249934"/>
            <a:ext cx="304800" cy="8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9C30575-57F1-F847-8551-4AE66663E72E}"/>
              </a:ext>
            </a:extLst>
          </p:cNvPr>
          <p:cNvCxnSpPr>
            <a:cxnSpLocks/>
          </p:cNvCxnSpPr>
          <p:nvPr/>
        </p:nvCxnSpPr>
        <p:spPr>
          <a:xfrm>
            <a:off x="4890298" y="3711599"/>
            <a:ext cx="0" cy="16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48EE7EFD-1E5B-C84D-9F92-AF584AB96929}"/>
              </a:ext>
            </a:extLst>
          </p:cNvPr>
          <p:cNvCxnSpPr>
            <a:cxnSpLocks/>
            <a:stCxn id="27" idx="3"/>
            <a:endCxn id="104" idx="3"/>
          </p:cNvCxnSpPr>
          <p:nvPr/>
        </p:nvCxnSpPr>
        <p:spPr>
          <a:xfrm flipH="1" flipV="1">
            <a:off x="2512288" y="1262279"/>
            <a:ext cx="2966293" cy="2805568"/>
          </a:xfrm>
          <a:prstGeom prst="bentConnector3">
            <a:avLst>
              <a:gd name="adj1" fmla="val -7707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CF5CA49-D6B5-8A49-85BB-30CF449BF41C}"/>
              </a:ext>
            </a:extLst>
          </p:cNvPr>
          <p:cNvSpPr txBox="1"/>
          <p:nvPr/>
        </p:nvSpPr>
        <p:spPr>
          <a:xfrm>
            <a:off x="1588538" y="3870764"/>
            <a:ext cx="173637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Reduce ∇n</a:t>
            </a:r>
            <a:r>
              <a:rPr lang="en-US" baseline="-25000" dirty="0"/>
              <a:t>e</a:t>
            </a:r>
            <a:r>
              <a:rPr lang="en-US" dirty="0"/>
              <a:t>, n</a:t>
            </a:r>
            <a:r>
              <a:rPr lang="en-US" baseline="-25000" dirty="0"/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B9BF0A-82AB-8C42-A77E-AA89D3810107}"/>
              </a:ext>
            </a:extLst>
          </p:cNvPr>
          <p:cNvSpPr txBox="1"/>
          <p:nvPr/>
        </p:nvSpPr>
        <p:spPr>
          <a:xfrm>
            <a:off x="4564206" y="4385545"/>
            <a:ext cx="9332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-∆𝜒</a:t>
            </a:r>
            <a:r>
              <a:rPr lang="en-US" baseline="-25000" dirty="0" err="1"/>
              <a:t>i,neo</a:t>
            </a:r>
            <a:r>
              <a:rPr lang="en-US" dirty="0"/>
              <a:t> </a:t>
            </a:r>
            <a:endParaRPr lang="en-US" baseline="-25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5967717-1763-9B44-95F0-9C39AC079FFC}"/>
              </a:ext>
            </a:extLst>
          </p:cNvPr>
          <p:cNvSpPr txBox="1"/>
          <p:nvPr/>
        </p:nvSpPr>
        <p:spPr>
          <a:xfrm>
            <a:off x="856008" y="4409933"/>
            <a:ext cx="246734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Reduce impurity pinch</a:t>
            </a:r>
            <a:endParaRPr lang="en-US" baseline="-2500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F1ACB5E-C366-4C42-B47C-3C0DAA395D4D}"/>
              </a:ext>
            </a:extLst>
          </p:cNvPr>
          <p:cNvCxnSpPr>
            <a:cxnSpLocks/>
            <a:stCxn id="36" idx="3"/>
            <a:endCxn id="37" idx="1"/>
          </p:cNvCxnSpPr>
          <p:nvPr/>
        </p:nvCxnSpPr>
        <p:spPr>
          <a:xfrm>
            <a:off x="3324911" y="4055430"/>
            <a:ext cx="1239295" cy="5147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60486A8-3A41-AB44-98EB-96575558900F}"/>
              </a:ext>
            </a:extLst>
          </p:cNvPr>
          <p:cNvCxnSpPr>
            <a:cxnSpLocks/>
          </p:cNvCxnSpPr>
          <p:nvPr/>
        </p:nvCxnSpPr>
        <p:spPr>
          <a:xfrm>
            <a:off x="3075471" y="3706954"/>
            <a:ext cx="0" cy="16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75BAE2F-62C1-7546-971D-8766844CF39F}"/>
              </a:ext>
            </a:extLst>
          </p:cNvPr>
          <p:cNvCxnSpPr>
            <a:cxnSpLocks/>
          </p:cNvCxnSpPr>
          <p:nvPr/>
        </p:nvCxnSpPr>
        <p:spPr>
          <a:xfrm>
            <a:off x="3075471" y="4240922"/>
            <a:ext cx="0" cy="16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549E461-02E0-8941-A317-90300F877030}"/>
              </a:ext>
            </a:extLst>
          </p:cNvPr>
          <p:cNvCxnSpPr>
            <a:cxnSpLocks/>
          </p:cNvCxnSpPr>
          <p:nvPr/>
        </p:nvCxnSpPr>
        <p:spPr>
          <a:xfrm>
            <a:off x="3322504" y="4686932"/>
            <a:ext cx="12417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BFC853B8-7EF9-AC4F-A178-B890422B43F5}"/>
              </a:ext>
            </a:extLst>
          </p:cNvPr>
          <p:cNvCxnSpPr>
            <a:cxnSpLocks/>
            <a:stCxn id="37" idx="3"/>
          </p:cNvCxnSpPr>
          <p:nvPr/>
        </p:nvCxnSpPr>
        <p:spPr>
          <a:xfrm flipH="1" flipV="1">
            <a:off x="2512289" y="1113997"/>
            <a:ext cx="2985186" cy="3456214"/>
          </a:xfrm>
          <a:prstGeom prst="bentConnector4">
            <a:avLst>
              <a:gd name="adj1" fmla="val -12791"/>
              <a:gd name="adj2" fmla="val 100008"/>
            </a:avLst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D3CA029-95C3-1242-B0E8-6DB962AA8B9E}"/>
              </a:ext>
            </a:extLst>
          </p:cNvPr>
          <p:cNvSpPr txBox="1"/>
          <p:nvPr/>
        </p:nvSpPr>
        <p:spPr>
          <a:xfrm>
            <a:off x="3103181" y="1270529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feedback when </a:t>
            </a:r>
          </a:p>
          <a:p>
            <a:r>
              <a:rPr lang="en-US" dirty="0">
                <a:solidFill>
                  <a:schemeClr val="accent3"/>
                </a:solidFill>
              </a:rPr>
              <a:t>-∆𝝌</a:t>
            </a:r>
            <a:r>
              <a:rPr lang="en-US" baseline="-25000" dirty="0" err="1">
                <a:solidFill>
                  <a:schemeClr val="accent3"/>
                </a:solidFill>
              </a:rPr>
              <a:t>i,neo</a:t>
            </a:r>
            <a:r>
              <a:rPr lang="en-US" baseline="-25000" dirty="0">
                <a:solidFill>
                  <a:schemeClr val="accent3"/>
                </a:solidFill>
              </a:rPr>
              <a:t> </a:t>
            </a:r>
            <a:r>
              <a:rPr lang="en-US" dirty="0"/>
              <a:t>&gt;&gt; </a:t>
            </a:r>
            <a:r>
              <a:rPr lang="en-US" dirty="0">
                <a:solidFill>
                  <a:schemeClr val="accent2"/>
                </a:solidFill>
              </a:rPr>
              <a:t>+∆𝝌</a:t>
            </a:r>
            <a:r>
              <a:rPr lang="en-US" baseline="-25000" dirty="0" err="1">
                <a:solidFill>
                  <a:schemeClr val="accent2"/>
                </a:solidFill>
              </a:rPr>
              <a:t>i,anom</a:t>
            </a:r>
            <a:r>
              <a:rPr lang="en-US" baseline="-25000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2568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8A437109-CAE5-D04F-8B52-10E6CCD7D683}"/>
              </a:ext>
            </a:extLst>
          </p:cNvPr>
          <p:cNvGrpSpPr/>
          <p:nvPr/>
        </p:nvGrpSpPr>
        <p:grpSpPr>
          <a:xfrm>
            <a:off x="6408003" y="894010"/>
            <a:ext cx="2681608" cy="3942235"/>
            <a:chOff x="6408003" y="894010"/>
            <a:chExt cx="2681608" cy="394223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95F465A-4C57-9842-910F-0479EBEC9BBD}"/>
                </a:ext>
              </a:extLst>
            </p:cNvPr>
            <p:cNvSpPr/>
            <p:nvPr/>
          </p:nvSpPr>
          <p:spPr>
            <a:xfrm>
              <a:off x="8141428" y="971550"/>
              <a:ext cx="252027" cy="3515881"/>
            </a:xfrm>
            <a:prstGeom prst="rect">
              <a:avLst/>
            </a:prstGeom>
            <a:gradFill>
              <a:gsLst>
                <a:gs pos="22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  <a:gs pos="100000">
                  <a:schemeClr val="tx1"/>
                </a:gs>
                <a:gs pos="100000">
                  <a:schemeClr val="tx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58546F-6144-2744-85E5-2D61A8943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053" t="15556" r="37603" b="23846"/>
            <a:stretch/>
          </p:blipFill>
          <p:spPr>
            <a:xfrm>
              <a:off x="6408003" y="894010"/>
              <a:ext cx="2681608" cy="394223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C30045-C2FB-3C46-BF91-746EF72EA3FD}"/>
                </a:ext>
              </a:extLst>
            </p:cNvPr>
            <p:cNvSpPr/>
            <p:nvPr/>
          </p:nvSpPr>
          <p:spPr>
            <a:xfrm>
              <a:off x="6887342" y="964389"/>
              <a:ext cx="14241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kern="1200" dirty="0">
                  <a:solidFill>
                    <a:srgbClr val="FF0000"/>
                  </a:solidFill>
                </a:rPr>
                <a:t>H-mode 141131</a:t>
              </a:r>
            </a:p>
            <a:p>
              <a:r>
                <a:rPr lang="en-US" sz="800" b="1" kern="1200" dirty="0">
                  <a:solidFill>
                    <a:srgbClr val="00B0F0"/>
                  </a:solidFill>
                </a:rPr>
                <a:t>H-mode 141125</a:t>
              </a:r>
            </a:p>
            <a:p>
              <a:r>
                <a:rPr lang="en-US" sz="800" b="1" kern="1200" dirty="0"/>
                <a:t>EP H-mode  141133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A7FB95C-7C79-6B48-8C05-969719A4EBFE}"/>
                </a:ext>
              </a:extLst>
            </p:cNvPr>
            <p:cNvSpPr txBox="1"/>
            <p:nvPr/>
          </p:nvSpPr>
          <p:spPr>
            <a:xfrm rot="5400000">
              <a:off x="7934146" y="157737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TEM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62AF55-8F6C-F846-8F75-768A8085619C}"/>
                </a:ext>
              </a:extLst>
            </p:cNvPr>
            <p:cNvSpPr/>
            <p:nvPr/>
          </p:nvSpPr>
          <p:spPr>
            <a:xfrm>
              <a:off x="6887342" y="2745153"/>
              <a:ext cx="14241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kern="1200" dirty="0">
                  <a:solidFill>
                    <a:srgbClr val="FF0000"/>
                  </a:solidFill>
                </a:rPr>
                <a:t>H-mode 141131</a:t>
              </a:r>
            </a:p>
            <a:p>
              <a:r>
                <a:rPr lang="en-US" sz="800" b="1" kern="1200" dirty="0">
                  <a:solidFill>
                    <a:srgbClr val="00B0F0"/>
                  </a:solidFill>
                </a:rPr>
                <a:t>H-mode 141125</a:t>
              </a:r>
            </a:p>
            <a:p>
              <a:r>
                <a:rPr lang="en-US" sz="800" b="1" kern="1200" dirty="0"/>
                <a:t>EP H-mode  141133</a:t>
              </a: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94679B-B8A9-4048-BDBF-2DA4627F90DA}"/>
              </a:ext>
            </a:extLst>
          </p:cNvPr>
          <p:cNvCxnSpPr>
            <a:cxnSpLocks/>
          </p:cNvCxnSpPr>
          <p:nvPr/>
        </p:nvCxnSpPr>
        <p:spPr>
          <a:xfrm flipV="1">
            <a:off x="6178807" y="3484605"/>
            <a:ext cx="2038225" cy="60641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C7BA03-6152-3C49-8339-EDDEAE835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00098"/>
            <a:ext cx="6467310" cy="246189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Wide pedestal on NSTX: predominantly TEM driven by </a:t>
            </a:r>
            <a:r>
              <a:rPr lang="en-US" dirty="0">
                <a:sym typeface="Symbol"/>
              </a:rPr>
              <a:t></a:t>
            </a:r>
            <a:r>
              <a:rPr lang="en-US" dirty="0" err="1">
                <a:sym typeface="Symbol"/>
              </a:rPr>
              <a:t>T</a:t>
            </a:r>
            <a:r>
              <a:rPr lang="en-US" baseline="-25000" dirty="0" err="1">
                <a:sym typeface="Symbol"/>
              </a:rPr>
              <a:t>e</a:t>
            </a:r>
            <a:r>
              <a:rPr lang="en-US" dirty="0">
                <a:sym typeface="Symbol"/>
              </a:rPr>
              <a:t> </a:t>
            </a:r>
            <a:endParaRPr lang="en-US" dirty="0"/>
          </a:p>
          <a:p>
            <a:pPr lvl="1"/>
            <a:r>
              <a:rPr lang="en-US" dirty="0"/>
              <a:t>Growth rates larger than </a:t>
            </a:r>
            <a:r>
              <a:rPr lang="en-US" dirty="0">
                <a:sym typeface="Symbol"/>
              </a:rPr>
              <a:t>EB shearing rates (</a:t>
            </a:r>
            <a:r>
              <a:rPr lang="en-US" dirty="0" err="1">
                <a:latin typeface="Symbol" panose="05050102010706020507" pitchFamily="18" charset="2"/>
                <a:sym typeface="Symbol"/>
              </a:rPr>
              <a:t>g</a:t>
            </a:r>
            <a:r>
              <a:rPr lang="en-US" baseline="-25000" dirty="0" err="1">
                <a:sym typeface="Symbol"/>
              </a:rPr>
              <a:t>E</a:t>
            </a:r>
            <a:r>
              <a:rPr lang="en-US" dirty="0">
                <a:sym typeface="Symbol"/>
              </a:rPr>
              <a:t>) for </a:t>
            </a:r>
            <a:r>
              <a:rPr lang="en-US" dirty="0" err="1">
                <a:latin typeface="Symbol" panose="05050102010706020507" pitchFamily="18" charset="2"/>
                <a:sym typeface="Symbol"/>
              </a:rPr>
              <a:t>y</a:t>
            </a:r>
            <a:r>
              <a:rPr lang="en-US" baseline="-25000" dirty="0" err="1">
                <a:sym typeface="Symbol"/>
              </a:rPr>
              <a:t>N</a:t>
            </a:r>
            <a:r>
              <a:rPr lang="en-US" baseline="-25000" dirty="0">
                <a:sym typeface="Symbol"/>
              </a:rPr>
              <a:t> </a:t>
            </a:r>
            <a:r>
              <a:rPr lang="en-US" dirty="0">
                <a:sym typeface="Symbol"/>
              </a:rPr>
              <a:t>&gt; 0.9</a:t>
            </a:r>
            <a:endParaRPr lang="en-US" dirty="0"/>
          </a:p>
          <a:p>
            <a:pPr lvl="1"/>
            <a:r>
              <a:rPr lang="en-US" dirty="0"/>
              <a:t>Weak low</a:t>
            </a:r>
            <a:r>
              <a:rPr lang="en-US" dirty="0">
                <a:sym typeface="Symbol"/>
              </a:rPr>
              <a:t>-</a:t>
            </a:r>
            <a:r>
              <a:rPr lang="en-US" dirty="0" err="1">
                <a:sym typeface="Symbol"/>
              </a:rPr>
              <a:t>k</a:t>
            </a:r>
            <a:r>
              <a:rPr lang="en-US" baseline="-25000" dirty="0" err="1">
                <a:latin typeface="Symbol" panose="05050102010706020507" pitchFamily="18" charset="2"/>
                <a:sym typeface="Symbol"/>
              </a:rPr>
              <a:t>q</a:t>
            </a:r>
            <a:r>
              <a:rPr lang="en-US" dirty="0"/>
              <a:t> MTM at at top of pedestal</a:t>
            </a:r>
          </a:p>
          <a:p>
            <a:pPr lvl="2"/>
            <a:endParaRPr lang="en-US" dirty="0"/>
          </a:p>
          <a:p>
            <a:r>
              <a:rPr lang="en-US" dirty="0"/>
              <a:t>BES fluctuation measurements and linear CGYRO calculations are similar for both H-mode and EP H-mode</a:t>
            </a:r>
          </a:p>
          <a:p>
            <a:pPr lvl="1"/>
            <a:r>
              <a:rPr lang="en-US" dirty="0"/>
              <a:t>Ion-scale fluctuations shift to higher frequency in large ∇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region</a:t>
            </a:r>
          </a:p>
          <a:p>
            <a:pPr lvl="2"/>
            <a:r>
              <a:rPr lang="en-US" dirty="0"/>
              <a:t>Qualitatively consistent with CGRYRO predicted </a:t>
            </a:r>
            <a:r>
              <a:rPr lang="en-US" dirty="0" err="1">
                <a:latin typeface="Symbol" panose="05050102010706020507" pitchFamily="18" charset="2"/>
              </a:rPr>
              <a:t>Dw</a:t>
            </a:r>
            <a:r>
              <a:rPr lang="en-US" baseline="-25000" dirty="0" err="1"/>
              <a:t>r</a:t>
            </a:r>
            <a:r>
              <a:rPr lang="en-US" dirty="0"/>
              <a:t> due to larger </a:t>
            </a:r>
            <a:r>
              <a:rPr lang="en-US" dirty="0">
                <a:sym typeface="Symbol"/>
              </a:rPr>
              <a:t>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24C294-63B9-3945-87E6-001319CBA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Ion-scale turbulence measurements and calculations indicate TEM drives transport at the pedestal foot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1F5C2-CBE8-184A-A1E9-E98C9F554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49" t="11482" r="21241" b="42593"/>
          <a:stretch/>
        </p:blipFill>
        <p:spPr>
          <a:xfrm>
            <a:off x="3783257" y="2745153"/>
            <a:ext cx="2518452" cy="22848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E2D32F-A92B-6243-BD3B-01F64AEFFD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59" t="15047" r="16488" b="14789"/>
          <a:stretch/>
        </p:blipFill>
        <p:spPr>
          <a:xfrm>
            <a:off x="5437288" y="3206818"/>
            <a:ext cx="676598" cy="4498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CB537C-4484-E54A-AF56-00868B577993}"/>
              </a:ext>
            </a:extLst>
          </p:cNvPr>
          <p:cNvSpPr txBox="1"/>
          <p:nvPr/>
        </p:nvSpPr>
        <p:spPr>
          <a:xfrm>
            <a:off x="4311618" y="2865127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15A59A-5C52-154D-BB15-B9492ACD7EAA}"/>
              </a:ext>
            </a:extLst>
          </p:cNvPr>
          <p:cNvSpPr txBox="1"/>
          <p:nvPr/>
        </p:nvSpPr>
        <p:spPr>
          <a:xfrm>
            <a:off x="6881716" y="3120112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BES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219BAA1-D4A1-6D4F-B480-5BFB3F173EA5}"/>
              </a:ext>
            </a:extLst>
          </p:cNvPr>
          <p:cNvGrpSpPr/>
          <p:nvPr/>
        </p:nvGrpSpPr>
        <p:grpSpPr>
          <a:xfrm>
            <a:off x="0" y="2745153"/>
            <a:ext cx="3318693" cy="2214202"/>
            <a:chOff x="0" y="2745153"/>
            <a:chExt cx="3318693" cy="221420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26FB52F-2C89-CC40-8C01-E650E0014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578" y="2745153"/>
              <a:ext cx="2760722" cy="215495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A10397A-7E2D-3748-9D10-0F1E22492774}"/>
                </a:ext>
              </a:extLst>
            </p:cNvPr>
            <p:cNvSpPr/>
            <p:nvPr/>
          </p:nvSpPr>
          <p:spPr>
            <a:xfrm>
              <a:off x="0" y="4713134"/>
              <a:ext cx="204020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*J. Candy, E.A. Belli, JCP (2016)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6593CC-B2E9-B444-85D5-18F232AC43FF}"/>
                </a:ext>
              </a:extLst>
            </p:cNvPr>
            <p:cNvSpPr txBox="1"/>
            <p:nvPr/>
          </p:nvSpPr>
          <p:spPr>
            <a:xfrm>
              <a:off x="1010058" y="3261992"/>
              <a:ext cx="9568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</a:rPr>
                <a:t>CGYRO*</a:t>
              </a:r>
            </a:p>
            <a:p>
              <a:r>
                <a:rPr lang="en-US" sz="1400" b="1" dirty="0">
                  <a:solidFill>
                    <a:srgbClr val="000000"/>
                  </a:solidFill>
                </a:rPr>
                <a:t>(linear)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AAEB16A-6CEC-7547-874E-53CC4BCF2490}"/>
                </a:ext>
              </a:extLst>
            </p:cNvPr>
            <p:cNvCxnSpPr/>
            <p:nvPr/>
          </p:nvCxnSpPr>
          <p:spPr>
            <a:xfrm>
              <a:off x="3198005" y="3120112"/>
              <a:ext cx="0" cy="124046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69E5FAC-5969-1541-B3BA-590EB7C92091}"/>
                </a:ext>
              </a:extLst>
            </p:cNvPr>
            <p:cNvCxnSpPr>
              <a:cxnSpLocks/>
            </p:cNvCxnSpPr>
            <p:nvPr/>
          </p:nvCxnSpPr>
          <p:spPr>
            <a:xfrm>
              <a:off x="3318693" y="3057571"/>
              <a:ext cx="0" cy="1165583"/>
            </a:xfrm>
            <a:prstGeom prst="straightConnector1">
              <a:avLst/>
            </a:prstGeom>
            <a:ln w="28575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8455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D8FFE4-3746-8C49-9562-D9E8D48D0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Accessed at low-collisionality where 𝜒</a:t>
            </a:r>
            <a:r>
              <a:rPr lang="en-US" baseline="-25000" dirty="0" err="1"/>
              <a:t>i,neo</a:t>
            </a:r>
            <a:r>
              <a:rPr lang="en-US" dirty="0"/>
              <a:t> is sensitive to small changes in density and Z</a:t>
            </a:r>
            <a:r>
              <a:rPr lang="en-US" baseline="-25000" dirty="0"/>
              <a:t>eff</a:t>
            </a:r>
            <a:endParaRPr lang="en-US" dirty="0"/>
          </a:p>
          <a:p>
            <a:pPr lvl="1"/>
            <a:r>
              <a:rPr lang="en-US" dirty="0"/>
              <a:t>EP H-mode occurs when edge anomalous transport increases, but reduction in 𝜒</a:t>
            </a:r>
            <a:r>
              <a:rPr lang="en-US" baseline="-25000" dirty="0" err="1"/>
              <a:t>i,neo</a:t>
            </a:r>
            <a:r>
              <a:rPr lang="en-US" baseline="-25000" dirty="0"/>
              <a:t> </a:t>
            </a:r>
            <a:r>
              <a:rPr lang="en-US" dirty="0"/>
              <a:t>exceeds increase in 𝜒</a:t>
            </a:r>
            <a:r>
              <a:rPr lang="en-US" baseline="-25000" dirty="0" err="1"/>
              <a:t>i,anom</a:t>
            </a:r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Temporary reduction in neutral recycling during an ELM recovery can trigger EP H-mode</a:t>
            </a:r>
          </a:p>
          <a:p>
            <a:pPr lvl="2"/>
            <a:endParaRPr lang="en-US" dirty="0"/>
          </a:p>
          <a:p>
            <a:r>
              <a:rPr lang="en-US" dirty="0"/>
              <a:t>Motivates edge density control that is compatible with n/</a:t>
            </a:r>
            <a:r>
              <a:rPr lang="en-US" dirty="0" err="1"/>
              <a:t>n</a:t>
            </a:r>
            <a:r>
              <a:rPr lang="en-US" baseline="-25000" dirty="0" err="1"/>
              <a:t>GW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1 </a:t>
            </a:r>
            <a:r>
              <a:rPr lang="en-US" dirty="0"/>
              <a:t>and heat flux mitigation</a:t>
            </a:r>
          </a:p>
          <a:p>
            <a:pPr lvl="1"/>
            <a:r>
              <a:rPr lang="en-US" dirty="0"/>
              <a:t>Baffled divertor in MAST-U, lithium research on NSTX-U</a:t>
            </a:r>
          </a:p>
          <a:p>
            <a:pPr lvl="1"/>
            <a:r>
              <a:rPr lang="en-US" dirty="0"/>
              <a:t>Increased field in Upgrade STs will access lower collisionality regimes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F9FBD2-835B-634B-9903-0D360BEF2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EP H-mode: Improved energy confinement and increased particle transport at low collisionality</a:t>
            </a:r>
          </a:p>
        </p:txBody>
      </p:sp>
    </p:spTree>
    <p:extLst>
      <p:ext uri="{BB962C8B-B14F-4D97-AF65-F5344CB8AC3E}">
        <p14:creationId xmlns:p14="http://schemas.microsoft.com/office/powerpoint/2010/main" val="152161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990293-7BA0-2C47-BF72-64D3DCD14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186CB7-4324-3D4E-B714-026C6339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955771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1482D7FD-B8BE-704C-9879-1519C4829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00100"/>
            <a:ext cx="5949648" cy="41338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Reduced 1D transport model illustrates impact of density on energy confinement</a:t>
            </a:r>
          </a:p>
          <a:p>
            <a:pPr lvl="1"/>
            <a:r>
              <a:rPr lang="en-US" dirty="0"/>
              <a:t>Fixed geometry, q-profile &amp; volumetric heating</a:t>
            </a:r>
          </a:p>
          <a:p>
            <a:pPr lvl="1"/>
            <a:r>
              <a:rPr lang="en-US" dirty="0"/>
              <a:t>Density profiles are an input</a:t>
            </a:r>
          </a:p>
          <a:p>
            <a:pPr lvl="1"/>
            <a:r>
              <a:rPr lang="en-US" dirty="0"/>
              <a:t>Neoclassical ion transport (Wesson)</a:t>
            </a:r>
          </a:p>
          <a:p>
            <a:pPr lvl="1"/>
            <a:r>
              <a:rPr lang="en-US" dirty="0"/>
              <a:t>Fixed </a:t>
            </a:r>
            <a:r>
              <a:rPr lang="en-US" dirty="0" err="1"/>
              <a:t>T</a:t>
            </a:r>
            <a:r>
              <a:rPr lang="en-US" baseline="-25000" dirty="0" err="1"/>
              <a:t>esep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Fixed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gradient scale length when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&lt;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endParaRPr lang="en-US" baseline="-25000" dirty="0"/>
          </a:p>
          <a:p>
            <a:pPr lvl="1"/>
            <a:r>
              <a:rPr lang="en-US" dirty="0"/>
              <a:t>Fixed 𝜒</a:t>
            </a:r>
            <a:r>
              <a:rPr lang="en-US" baseline="-25000" dirty="0"/>
              <a:t>e</a:t>
            </a:r>
            <a:r>
              <a:rPr lang="en-US" dirty="0"/>
              <a:t> when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=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endParaRPr lang="en-US" baseline="-25000" dirty="0"/>
          </a:p>
          <a:p>
            <a:pPr lvl="1"/>
            <a:r>
              <a:rPr lang="en-US" dirty="0"/>
              <a:t>Ion-electron coupling</a:t>
            </a:r>
          </a:p>
          <a:p>
            <a:pPr lvl="1"/>
            <a:r>
              <a:rPr lang="en-US" dirty="0"/>
              <a:t>Separatrix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proportional to q</a:t>
            </a:r>
            <a:r>
              <a:rPr lang="en-US" baseline="-25000" dirty="0"/>
              <a:t>i</a:t>
            </a:r>
          </a:p>
          <a:p>
            <a:pPr marL="228600" lvl="1" indent="0">
              <a:buNone/>
            </a:pPr>
            <a:endParaRPr lang="en-US" dirty="0"/>
          </a:p>
          <a:p>
            <a:r>
              <a:rPr lang="en-US" dirty="0"/>
              <a:t>Small change in edge density, large change in edge ∇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and core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Reduced transport model illustrates large impact edge density has on T</a:t>
            </a:r>
            <a:r>
              <a:rPr lang="en-US" sz="2800" baseline="-25000" dirty="0"/>
              <a:t>i</a:t>
            </a:r>
            <a:r>
              <a:rPr lang="en-US" sz="2800" dirty="0"/>
              <a:t> profile with 𝜒</a:t>
            </a:r>
            <a:r>
              <a:rPr lang="en-US" sz="2800" baseline="-25000" dirty="0" err="1"/>
              <a:t>i,neo</a:t>
            </a:r>
            <a:r>
              <a:rPr lang="en-US" sz="2800" dirty="0"/>
              <a:t> &gt; 𝜒</a:t>
            </a:r>
            <a:r>
              <a:rPr lang="en-US" sz="2800" baseline="-25000" dirty="0" err="1"/>
              <a:t>i,anom</a:t>
            </a:r>
            <a:endParaRPr lang="en-US" sz="2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5B1F10-B3F8-804A-B7D2-1A5FB9CFA775}"/>
              </a:ext>
            </a:extLst>
          </p:cNvPr>
          <p:cNvGrpSpPr/>
          <p:nvPr/>
        </p:nvGrpSpPr>
        <p:grpSpPr>
          <a:xfrm>
            <a:off x="6025848" y="832532"/>
            <a:ext cx="3803952" cy="4001654"/>
            <a:chOff x="6025848" y="832532"/>
            <a:chExt cx="3803952" cy="400165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A77ED0D-701C-0C4E-9EA6-6E79EFECEE46}"/>
                </a:ext>
              </a:extLst>
            </p:cNvPr>
            <p:cNvGrpSpPr/>
            <p:nvPr/>
          </p:nvGrpSpPr>
          <p:grpSpPr>
            <a:xfrm>
              <a:off x="6025848" y="832532"/>
              <a:ext cx="3803952" cy="4001654"/>
              <a:chOff x="5187648" y="832532"/>
              <a:chExt cx="3803952" cy="4001654"/>
            </a:xfrm>
          </p:grpSpPr>
          <p:pic>
            <p:nvPicPr>
              <p:cNvPr id="6" name="Picture 5" descr="ti_neo_model_varybothn (dragged)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00" r="45233" b="51194"/>
              <a:stretch/>
            </p:blipFill>
            <p:spPr>
              <a:xfrm>
                <a:off x="5187648" y="971550"/>
                <a:ext cx="2889552" cy="3862636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6146812" y="1883605"/>
                <a:ext cx="5587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n</a:t>
                </a:r>
                <a:r>
                  <a:rPr lang="en-US" baseline="-25000" dirty="0" err="1"/>
                  <a:t>C</a:t>
                </a:r>
                <a:endParaRPr lang="en-US" baseline="-250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094802" y="1549785"/>
                <a:ext cx="4881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n</a:t>
                </a:r>
                <a:r>
                  <a:rPr lang="en-US" baseline="-25000" dirty="0" err="1"/>
                  <a:t>D</a:t>
                </a:r>
                <a:endParaRPr lang="en-US" baseline="-250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822934" y="1230472"/>
                <a:ext cx="492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</a:t>
                </a:r>
                <a:r>
                  <a:rPr lang="en-US" baseline="-25000" dirty="0"/>
                  <a:t>e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22280" y="832532"/>
                <a:ext cx="37693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Shift n pedestal inward by 1.5 cm</a:t>
                </a:r>
              </a:p>
            </p:txBody>
          </p:sp>
        </p:grpSp>
        <p:cxnSp>
          <p:nvCxnSpPr>
            <p:cNvPr id="11" name="Straight Arrow Connector 10"/>
            <p:cNvCxnSpPr>
              <a:cxnSpLocks/>
            </p:cNvCxnSpPr>
            <p:nvPr/>
          </p:nvCxnSpPr>
          <p:spPr>
            <a:xfrm flipH="1">
              <a:off x="8376469" y="1140309"/>
              <a:ext cx="81731" cy="111262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2C42D87-7297-1747-AAB9-6D49847E9641}"/>
              </a:ext>
            </a:extLst>
          </p:cNvPr>
          <p:cNvSpPr txBox="1"/>
          <p:nvPr/>
        </p:nvSpPr>
        <p:spPr>
          <a:xfrm>
            <a:off x="6612560" y="3943350"/>
            <a:ext cx="1617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Data points: </a:t>
            </a:r>
          </a:p>
          <a:p>
            <a:r>
              <a:rPr lang="en-US" sz="1000" dirty="0">
                <a:solidFill>
                  <a:srgbClr val="FF0000"/>
                </a:solidFill>
              </a:rPr>
              <a:t>EP H-mode 141133</a:t>
            </a:r>
          </a:p>
        </p:txBody>
      </p:sp>
    </p:spTree>
    <p:extLst>
      <p:ext uri="{BB962C8B-B14F-4D97-AF65-F5344CB8AC3E}">
        <p14:creationId xmlns:p14="http://schemas.microsoft.com/office/powerpoint/2010/main" val="1878635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6189133" cy="40576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</a:t>
            </a:r>
            <a:r>
              <a:rPr lang="en-US" baseline="30000" dirty="0"/>
              <a:t>6+</a:t>
            </a:r>
            <a:r>
              <a:rPr lang="en-US" dirty="0"/>
              <a:t> and D</a:t>
            </a:r>
            <a:r>
              <a:rPr lang="en-US" baseline="30000" dirty="0"/>
              <a:t>+</a:t>
            </a:r>
            <a:r>
              <a:rPr lang="en-US" dirty="0"/>
              <a:t> density pedestals are not aligned</a:t>
            </a:r>
          </a:p>
          <a:p>
            <a:pPr lvl="1"/>
            <a:r>
              <a:rPr lang="en-US" dirty="0"/>
              <a:t>Difference in </a:t>
            </a:r>
            <a:r>
              <a:rPr lang="en-US" dirty="0" err="1"/>
              <a:t>v</a:t>
            </a:r>
            <a:r>
              <a:rPr lang="en-US" baseline="-25000" dirty="0" err="1"/>
              <a:t>dia</a:t>
            </a:r>
            <a:r>
              <a:rPr lang="en-US" dirty="0"/>
              <a:t> increases with </a:t>
            </a:r>
            <a:r>
              <a:rPr lang="en-US" dirty="0">
                <a:sym typeface="Symbol"/>
              </a:rPr>
              <a:t>T</a:t>
            </a:r>
            <a:r>
              <a:rPr lang="en-US" baseline="-25000" dirty="0">
                <a:sym typeface="Symbol"/>
              </a:rPr>
              <a:t>i</a:t>
            </a:r>
            <a:endParaRPr lang="en-US" dirty="0">
              <a:sym typeface="Symbol"/>
            </a:endParaRPr>
          </a:p>
          <a:p>
            <a:pPr lvl="1"/>
            <a:endParaRPr lang="en-US" dirty="0">
              <a:sym typeface="Symbol"/>
            </a:endParaRPr>
          </a:p>
          <a:p>
            <a:r>
              <a:rPr lang="en-US" dirty="0"/>
              <a:t>Concurrent increase in </a:t>
            </a:r>
            <a:r>
              <a:rPr lang="en-US" dirty="0">
                <a:sym typeface="Symbol"/>
              </a:rPr>
              <a:t></a:t>
            </a:r>
            <a:r>
              <a:rPr lang="en-US" dirty="0" err="1"/>
              <a:t>v</a:t>
            </a:r>
            <a:r>
              <a:rPr lang="en-US" baseline="-25000" dirty="0" err="1"/>
              <a:t>ϕ</a:t>
            </a:r>
            <a:r>
              <a:rPr lang="en-US" dirty="0"/>
              <a:t> and </a:t>
            </a:r>
            <a:r>
              <a:rPr lang="en-US" dirty="0">
                <a:sym typeface="Symbol"/>
              </a:rPr>
              <a:t></a:t>
            </a:r>
            <a:r>
              <a:rPr lang="en-US" dirty="0"/>
              <a:t>E</a:t>
            </a:r>
            <a:r>
              <a:rPr lang="en-US" baseline="-25000" dirty="0"/>
              <a:t>r</a:t>
            </a:r>
            <a:r>
              <a:rPr lang="en-US" dirty="0"/>
              <a:t> with </a:t>
            </a:r>
            <a:r>
              <a:rPr lang="en-US" dirty="0">
                <a:sym typeface="Symbol"/>
              </a:rPr>
              <a:t>T</a:t>
            </a:r>
            <a:r>
              <a:rPr lang="en-US" baseline="-25000" dirty="0">
                <a:sym typeface="Symbol"/>
              </a:rPr>
              <a:t>i</a:t>
            </a:r>
            <a:r>
              <a:rPr lang="en-US" dirty="0">
                <a:sym typeface="Symbol"/>
              </a:rPr>
              <a:t> is often observed during ELM recovery</a:t>
            </a:r>
          </a:p>
          <a:p>
            <a:pPr lvl="1"/>
            <a:r>
              <a:rPr lang="en-US" dirty="0">
                <a:sym typeface="Symbol"/>
              </a:rPr>
              <a:t>Simple model reproduces this when using many assumptions</a:t>
            </a:r>
          </a:p>
          <a:p>
            <a:pPr lvl="2"/>
            <a:r>
              <a:rPr lang="en-US" dirty="0" err="1">
                <a:sym typeface="Symbol"/>
              </a:rPr>
              <a:t>V</a:t>
            </a:r>
            <a:r>
              <a:rPr lang="en-US" baseline="-25000" dirty="0" err="1">
                <a:sym typeface="Symbol"/>
              </a:rPr>
              <a:t>pol</a:t>
            </a:r>
            <a:r>
              <a:rPr lang="en-US" dirty="0">
                <a:sym typeface="Symbol"/>
              </a:rPr>
              <a:t> = 0 everywhere for all species</a:t>
            </a:r>
          </a:p>
          <a:p>
            <a:pPr lvl="2"/>
            <a:r>
              <a:rPr lang="en-US" dirty="0">
                <a:sym typeface="Symbol"/>
              </a:rPr>
              <a:t>V</a:t>
            </a:r>
            <a:r>
              <a:rPr lang="en-US" baseline="-25000" dirty="0">
                <a:sym typeface="Symbol"/>
              </a:rPr>
              <a:t>D</a:t>
            </a:r>
            <a:r>
              <a:rPr lang="en-US" dirty="0">
                <a:sym typeface="Symbol"/>
              </a:rPr>
              <a:t> = </a:t>
            </a:r>
            <a:r>
              <a:rPr lang="en-US" dirty="0" err="1">
                <a:sym typeface="Symbol"/>
              </a:rPr>
              <a:t>V</a:t>
            </a:r>
            <a:r>
              <a:rPr lang="en-US" baseline="-25000" dirty="0" err="1">
                <a:sym typeface="Symbol"/>
              </a:rPr>
              <a:t>dia</a:t>
            </a:r>
            <a:r>
              <a:rPr lang="en-US" dirty="0">
                <a:sym typeface="Symbol"/>
              </a:rPr>
              <a:t> + </a:t>
            </a:r>
            <a:r>
              <a:rPr lang="en-US" dirty="0" err="1">
                <a:sym typeface="Symbol"/>
              </a:rPr>
              <a:t>V</a:t>
            </a:r>
            <a:r>
              <a:rPr lang="en-US" baseline="-25000" dirty="0" err="1">
                <a:sym typeface="Symbol"/>
              </a:rPr>
              <a:t>ExB</a:t>
            </a:r>
            <a:r>
              <a:rPr lang="en-US" dirty="0">
                <a:sym typeface="Symbol"/>
              </a:rPr>
              <a:t> does not change with density, T</a:t>
            </a:r>
            <a:r>
              <a:rPr lang="en-US" baseline="-25000" dirty="0">
                <a:sym typeface="Symbol"/>
              </a:rPr>
              <a:t>i</a:t>
            </a:r>
          </a:p>
          <a:p>
            <a:pPr lvl="2"/>
            <a:r>
              <a:rPr lang="en-US" dirty="0">
                <a:sym typeface="Symbol"/>
              </a:rPr>
              <a:t>T</a:t>
            </a:r>
            <a:r>
              <a:rPr lang="en-US" baseline="-25000" dirty="0">
                <a:sym typeface="Symbol"/>
              </a:rPr>
              <a:t>D</a:t>
            </a:r>
            <a:r>
              <a:rPr lang="en-US" dirty="0">
                <a:sym typeface="Symbol"/>
              </a:rPr>
              <a:t> = T</a:t>
            </a:r>
            <a:r>
              <a:rPr lang="en-US" baseline="-25000" dirty="0">
                <a:sym typeface="Symbol"/>
              </a:rPr>
              <a:t>C</a:t>
            </a:r>
            <a:endParaRPr lang="en-US" dirty="0">
              <a:sym typeface="Symbol"/>
            </a:endParaRPr>
          </a:p>
          <a:p>
            <a:pPr lvl="2"/>
            <a:endParaRPr lang="en-US" dirty="0">
              <a:sym typeface="Symbol"/>
            </a:endParaRPr>
          </a:p>
          <a:p>
            <a:r>
              <a:rPr lang="en-US" dirty="0">
                <a:sym typeface="Symbol"/>
              </a:rPr>
              <a:t>Change T</a:t>
            </a:r>
            <a:r>
              <a:rPr lang="en-US" baseline="-25000" dirty="0">
                <a:sym typeface="Symbol"/>
              </a:rPr>
              <a:t>i</a:t>
            </a:r>
            <a:r>
              <a:rPr lang="en-US" dirty="0">
                <a:sym typeface="Symbol"/>
              </a:rPr>
              <a:t> drives change in </a:t>
            </a:r>
            <a:r>
              <a:rPr lang="en-US" dirty="0" err="1">
                <a:sym typeface="Symbol"/>
              </a:rPr>
              <a:t>v</a:t>
            </a:r>
            <a:r>
              <a:rPr lang="en-US" baseline="-25000" dirty="0" err="1">
                <a:sym typeface="Symbol"/>
              </a:rPr>
              <a:t>ϕ</a:t>
            </a:r>
            <a:endParaRPr lang="en-US" baseline="-25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Differences in ion species </a:t>
            </a:r>
            <a:r>
              <a:rPr lang="en-US" sz="2800" dirty="0" err="1"/>
              <a:t>v</a:t>
            </a:r>
            <a:r>
              <a:rPr lang="en-US" sz="2800" baseline="-25000" dirty="0" err="1"/>
              <a:t>dia</a:t>
            </a:r>
            <a:r>
              <a:rPr lang="en-US" sz="2800" dirty="0"/>
              <a:t> may describe </a:t>
            </a:r>
            <a:br>
              <a:rPr lang="en-US" sz="2800" dirty="0"/>
            </a:br>
            <a:r>
              <a:rPr lang="en-US" sz="2800" dirty="0"/>
              <a:t>concurrent increase in </a:t>
            </a:r>
            <a:r>
              <a:rPr lang="en-US" sz="2800" dirty="0">
                <a:sym typeface="Symbol"/>
              </a:rPr>
              <a:t></a:t>
            </a:r>
            <a:r>
              <a:rPr lang="en-US" sz="2800" dirty="0" err="1"/>
              <a:t>v</a:t>
            </a:r>
            <a:r>
              <a:rPr lang="en-US" sz="2800" baseline="-25000" dirty="0" err="1"/>
              <a:t>ϕ</a:t>
            </a:r>
            <a:r>
              <a:rPr lang="en-US" sz="2800" dirty="0"/>
              <a:t> with </a:t>
            </a:r>
            <a:r>
              <a:rPr lang="en-US" sz="2800" dirty="0">
                <a:sym typeface="Symbol"/>
              </a:rPr>
              <a:t>T</a:t>
            </a:r>
            <a:r>
              <a:rPr lang="en-US" sz="2800" baseline="-25000" dirty="0">
                <a:sym typeface="Symbol"/>
              </a:rPr>
              <a:t>i</a:t>
            </a:r>
            <a:endParaRPr lang="en-US" sz="2800" baseline="-25000" dirty="0"/>
          </a:p>
        </p:txBody>
      </p:sp>
      <p:pic>
        <p:nvPicPr>
          <p:cNvPr id="4" name="Picture 3" descr="ti_neo_model_varybothn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8" r="45047"/>
          <a:stretch/>
        </p:blipFill>
        <p:spPr>
          <a:xfrm>
            <a:off x="5690810" y="722509"/>
            <a:ext cx="3453190" cy="4186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5293" y="4414323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Edge gradients increase and location of maximum gradient shifts inward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45335" y="776457"/>
            <a:ext cx="570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V</a:t>
            </a:r>
            <a:r>
              <a:rPr lang="en-US" sz="1400" baseline="-25000" dirty="0" err="1"/>
              <a:t>tor,D</a:t>
            </a:r>
            <a:endParaRPr lang="en-US" sz="14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7817565" y="1420721"/>
            <a:ext cx="570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V</a:t>
            </a:r>
            <a:r>
              <a:rPr lang="en-US" sz="1400" baseline="-25000" dirty="0" err="1"/>
              <a:t>tor,C</a:t>
            </a:r>
            <a:endParaRPr lang="en-US" sz="14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6952353" y="1941272"/>
            <a:ext cx="1671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Data points: EP H-mode shot 141133</a:t>
            </a:r>
          </a:p>
        </p:txBody>
      </p:sp>
    </p:spTree>
    <p:extLst>
      <p:ext uri="{BB962C8B-B14F-4D97-AF65-F5344CB8AC3E}">
        <p14:creationId xmlns:p14="http://schemas.microsoft.com/office/powerpoint/2010/main" val="234199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2433E34-E5E2-C340-899F-47B1A9EB0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81" r="17407" b="6583"/>
          <a:stretch/>
        </p:blipFill>
        <p:spPr>
          <a:xfrm>
            <a:off x="5650992" y="719625"/>
            <a:ext cx="3282662" cy="421432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07538-4CC6-A04A-B977-12BC259DF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98102"/>
            <a:ext cx="5943600" cy="342624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ELM-free H-modes are attractive scenarios provided suitable particle transport is achieved</a:t>
            </a:r>
          </a:p>
          <a:p>
            <a:endParaRPr lang="en-US" dirty="0"/>
          </a:p>
          <a:p>
            <a:r>
              <a:rPr lang="en-US" dirty="0"/>
              <a:t>EP H-mode on NSTX achieves larger </a:t>
            </a:r>
            <a:r>
              <a:rPr lang="en-US" dirty="0" err="1">
                <a:latin typeface="Times New Roman"/>
                <a:cs typeface="Times New Roman"/>
              </a:rPr>
              <a:t>τ</a:t>
            </a:r>
            <a:r>
              <a:rPr lang="en-US" baseline="-25000" dirty="0" err="1"/>
              <a:t>E</a:t>
            </a:r>
            <a:r>
              <a:rPr lang="en-US" baseline="-25000" dirty="0"/>
              <a:t> </a:t>
            </a:r>
            <a:r>
              <a:rPr lang="en-US" dirty="0"/>
              <a:t>and particle transport compared to ELM-free H-mode</a:t>
            </a:r>
          </a:p>
          <a:p>
            <a:pPr lvl="1"/>
            <a:r>
              <a:rPr lang="en-US" dirty="0"/>
              <a:t>Often observed after a large ELM</a:t>
            </a:r>
          </a:p>
          <a:p>
            <a:pPr lvl="1"/>
            <a:r>
              <a:rPr lang="en-US" dirty="0"/>
              <a:t>Sustained without ELMs and large MHD activity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98y,2 </a:t>
            </a:r>
            <a:r>
              <a:rPr lang="en-US" dirty="0"/>
              <a:t>~ 1.2 – 2 with largest gains in ion stored energy</a:t>
            </a:r>
          </a:p>
          <a:p>
            <a:pPr lvl="2"/>
            <a:endParaRPr lang="en-US" dirty="0"/>
          </a:p>
          <a:p>
            <a:r>
              <a:rPr lang="en-US" dirty="0"/>
              <a:t>Observed over a wide range of shapes, I</a:t>
            </a:r>
            <a:r>
              <a:rPr lang="en-US" baseline="-25000" dirty="0"/>
              <a:t>p</a:t>
            </a:r>
            <a:r>
              <a:rPr lang="en-US" dirty="0"/>
              <a:t>, B</a:t>
            </a:r>
            <a:r>
              <a:rPr lang="en-US" baseline="-25000" dirty="0"/>
              <a:t>T</a:t>
            </a:r>
            <a:r>
              <a:rPr lang="en-US" dirty="0"/>
              <a:t>, q</a:t>
            </a:r>
            <a:r>
              <a:rPr lang="en-US" baseline="-25000" dirty="0"/>
              <a:t>95</a:t>
            </a:r>
            <a:r>
              <a:rPr lang="en-US" dirty="0"/>
              <a:t>, P</a:t>
            </a:r>
            <a:r>
              <a:rPr lang="en-US" baseline="-25000" dirty="0"/>
              <a:t>NBI</a:t>
            </a:r>
          </a:p>
          <a:p>
            <a:pPr lvl="1"/>
            <a:r>
              <a:rPr lang="en-US" dirty="0"/>
              <a:t>Requires reduced neutral fueling and large wall pumping</a:t>
            </a:r>
          </a:p>
          <a:p>
            <a:pPr lvl="1"/>
            <a:r>
              <a:rPr lang="en-US" dirty="0"/>
              <a:t>About 50 EP H-mode discharges identified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8F2B32-DB39-8F4E-85F1-1446BAAB9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Enhanced Pedestal (EP) H-mode: ELM-free with</a:t>
            </a:r>
            <a:br>
              <a:rPr lang="en-US" sz="2800" dirty="0"/>
            </a:br>
            <a:r>
              <a:rPr lang="en-US" sz="2800" dirty="0"/>
              <a:t>improved </a:t>
            </a:r>
            <a:r>
              <a:rPr lang="en-US" sz="2800" dirty="0" err="1">
                <a:latin typeface="Times New Roman"/>
                <a:cs typeface="Times New Roman"/>
              </a:rPr>
              <a:t>τ</a:t>
            </a:r>
            <a:r>
              <a:rPr lang="en-US" sz="2800" baseline="-25000" dirty="0" err="1"/>
              <a:t>E</a:t>
            </a:r>
            <a:r>
              <a:rPr lang="en-US" sz="2800" dirty="0"/>
              <a:t> and reduced particle confinement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885B06-81DA-0847-B026-60F33264BD3B}"/>
              </a:ext>
            </a:extLst>
          </p:cNvPr>
          <p:cNvSpPr/>
          <p:nvPr/>
        </p:nvSpPr>
        <p:spPr>
          <a:xfrm>
            <a:off x="7543799" y="818050"/>
            <a:ext cx="870979" cy="3733800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 dirty="0">
              <a:solidFill>
                <a:srgbClr val="78ED7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9EDD92-D95F-8049-94C0-41B4F7551734}"/>
              </a:ext>
            </a:extLst>
          </p:cNvPr>
          <p:cNvSpPr txBox="1"/>
          <p:nvPr/>
        </p:nvSpPr>
        <p:spPr>
          <a:xfrm>
            <a:off x="7315201" y="1187017"/>
            <a:ext cx="1600200" cy="523208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en-US" sz="1400" dirty="0"/>
              <a:t>Improved confinement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34BD2C-53A4-2842-8861-66212E186D2D}"/>
              </a:ext>
            </a:extLst>
          </p:cNvPr>
          <p:cNvCxnSpPr/>
          <p:nvPr/>
        </p:nvCxnSpPr>
        <p:spPr>
          <a:xfrm flipV="1">
            <a:off x="8229600" y="1024425"/>
            <a:ext cx="76200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EDF0814-7D4D-0A45-A760-2383E2F553CB}"/>
              </a:ext>
            </a:extLst>
          </p:cNvPr>
          <p:cNvSpPr txBox="1"/>
          <p:nvPr/>
        </p:nvSpPr>
        <p:spPr>
          <a:xfrm>
            <a:off x="7543800" y="2190750"/>
            <a:ext cx="1219200" cy="307764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en-US" sz="1400" dirty="0"/>
              <a:t>ELM-free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DBC4B-7129-AE42-873A-E2B7D22DBF61}"/>
              </a:ext>
            </a:extLst>
          </p:cNvPr>
          <p:cNvSpPr txBox="1"/>
          <p:nvPr/>
        </p:nvSpPr>
        <p:spPr>
          <a:xfrm>
            <a:off x="7315200" y="3386625"/>
            <a:ext cx="1600200" cy="307764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en-US" sz="1400" dirty="0"/>
              <a:t>MHD quiescent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6B107D-7348-3542-86B2-0536C66FD104}"/>
              </a:ext>
            </a:extLst>
          </p:cNvPr>
          <p:cNvSpPr txBox="1"/>
          <p:nvPr/>
        </p:nvSpPr>
        <p:spPr>
          <a:xfrm>
            <a:off x="7086600" y="4224825"/>
            <a:ext cx="1752600" cy="307764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en-US" sz="1400" dirty="0"/>
              <a:t>Slower density rise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135381-5301-7449-8C72-343E40AD8652}"/>
              </a:ext>
            </a:extLst>
          </p:cNvPr>
          <p:cNvCxnSpPr/>
          <p:nvPr/>
        </p:nvCxnSpPr>
        <p:spPr>
          <a:xfrm flipV="1">
            <a:off x="8077200" y="4085569"/>
            <a:ext cx="76200" cy="228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0FF0A37-1732-E245-B1C1-8E96DF0957C3}"/>
              </a:ext>
            </a:extLst>
          </p:cNvPr>
          <p:cNvSpPr txBox="1"/>
          <p:nvPr/>
        </p:nvSpPr>
        <p:spPr>
          <a:xfrm>
            <a:off x="326937" y="4038123"/>
            <a:ext cx="3549370" cy="64633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R. Maingi et al., J. </a:t>
            </a:r>
            <a:r>
              <a:rPr lang="en-US" sz="1200" dirty="0" err="1"/>
              <a:t>Nucl</a:t>
            </a:r>
            <a:r>
              <a:rPr lang="en-US" sz="1200" dirty="0"/>
              <a:t>. Mat. 390-1, 440-3 (2009)</a:t>
            </a:r>
          </a:p>
          <a:p>
            <a:r>
              <a:rPr lang="en-US" sz="1200" dirty="0"/>
              <a:t>R. Maingi et al., PRL 105, 135004 (2010)</a:t>
            </a:r>
          </a:p>
          <a:p>
            <a:r>
              <a:rPr lang="en-US" sz="1200" dirty="0"/>
              <a:t>S. Gerhardt et al., NF 54, 083021 (2014)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C1D008-8303-0D4F-8116-69A665724A80}"/>
              </a:ext>
            </a:extLst>
          </p:cNvPr>
          <p:cNvSpPr/>
          <p:nvPr/>
        </p:nvSpPr>
        <p:spPr>
          <a:xfrm>
            <a:off x="7543800" y="832493"/>
            <a:ext cx="870979" cy="3733800"/>
          </a:xfrm>
          <a:prstGeom prst="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 dirty="0">
              <a:solidFill>
                <a:srgbClr val="78ED7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F82117-C293-C040-A442-BEBE1C3C97C1}"/>
              </a:ext>
            </a:extLst>
          </p:cNvPr>
          <p:cNvSpPr txBox="1"/>
          <p:nvPr/>
        </p:nvSpPr>
        <p:spPr>
          <a:xfrm>
            <a:off x="6393163" y="3618976"/>
            <a:ext cx="1216980" cy="507819"/>
          </a:xfrm>
          <a:prstGeom prst="rect">
            <a:avLst/>
          </a:prstGeom>
          <a:noFill/>
          <a:ln>
            <a:noFill/>
          </a:ln>
        </p:spPr>
        <p:txBody>
          <a:bodyPr wrap="none" lIns="91430" tIns="45714" rIns="91430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H-mode 141131</a:t>
            </a:r>
          </a:p>
          <a:p>
            <a:r>
              <a:rPr lang="en-US" sz="900" b="1" dirty="0">
                <a:solidFill>
                  <a:srgbClr val="00B0F0"/>
                </a:solidFill>
              </a:rPr>
              <a:t>H-mode 141125</a:t>
            </a:r>
          </a:p>
          <a:p>
            <a:r>
              <a:rPr lang="en-US" sz="900" b="1" dirty="0"/>
              <a:t>EP H-mode 141133</a:t>
            </a:r>
          </a:p>
        </p:txBody>
      </p:sp>
    </p:spTree>
    <p:extLst>
      <p:ext uri="{BB962C8B-B14F-4D97-AF65-F5344CB8AC3E}">
        <p14:creationId xmlns:p14="http://schemas.microsoft.com/office/powerpoint/2010/main" val="2549196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Max -</a:t>
            </a:r>
            <a:r>
              <a:rPr lang="en-US" sz="2800" dirty="0">
                <a:sym typeface="Symbol"/>
              </a:rPr>
              <a:t></a:t>
            </a:r>
            <a:r>
              <a:rPr lang="en-US" sz="2800" dirty="0"/>
              <a:t>T</a:t>
            </a:r>
            <a:r>
              <a:rPr lang="en-US" sz="2800" baseline="-25000" dirty="0"/>
              <a:t>i</a:t>
            </a:r>
            <a:r>
              <a:rPr lang="en-US" sz="2800" dirty="0"/>
              <a:t> increases at decreasing density and </a:t>
            </a:r>
            <a:br>
              <a:rPr lang="en-US" sz="2800" dirty="0"/>
            </a:br>
            <a:r>
              <a:rPr lang="en-US" sz="2800" dirty="0"/>
              <a:t>increasing I</a:t>
            </a:r>
            <a:r>
              <a:rPr lang="en-US" sz="2800" baseline="-25000" dirty="0"/>
              <a:t>p</a:t>
            </a:r>
            <a:r>
              <a:rPr lang="en-US" sz="2800" dirty="0"/>
              <a:t>, consistent with neo model</a:t>
            </a:r>
          </a:p>
        </p:txBody>
      </p:sp>
      <p:pic>
        <p:nvPicPr>
          <p:cNvPr id="19" name="Picture 18" descr="dti_max_database_large_master_v2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" b="51256"/>
          <a:stretch/>
        </p:blipFill>
        <p:spPr>
          <a:xfrm>
            <a:off x="0" y="971550"/>
            <a:ext cx="5307076" cy="2819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78076" y="1123950"/>
            <a:ext cx="239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Lines of “constant q</a:t>
            </a:r>
            <a:r>
              <a:rPr lang="en-US" baseline="-25000" dirty="0"/>
              <a:t>i</a:t>
            </a:r>
            <a:r>
              <a:rPr lang="en-US" dirty="0"/>
              <a:t>”</a:t>
            </a: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1305550" y="1276350"/>
            <a:ext cx="572526" cy="3226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dti_max_database_large_master_v2points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13"/>
          <a:stretch/>
        </p:blipFill>
        <p:spPr>
          <a:xfrm>
            <a:off x="4316476" y="467733"/>
            <a:ext cx="5307078" cy="33232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59475" y="742950"/>
            <a:ext cx="358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X-axis log plot to improve clarity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26412" y="1038820"/>
            <a:ext cx="1685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EP H-mode shot 141133 (P</a:t>
            </a:r>
            <a:r>
              <a:rPr lang="en-US" b="1" baseline="-25000" dirty="0">
                <a:solidFill>
                  <a:srgbClr val="FF0000"/>
                </a:solidFill>
              </a:rPr>
              <a:t>NBI</a:t>
            </a:r>
            <a:r>
              <a:rPr lang="en-US" b="1" dirty="0">
                <a:solidFill>
                  <a:srgbClr val="FF0000"/>
                </a:solidFill>
              </a:rPr>
              <a:t> = 4 MW)</a:t>
            </a: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6678676" y="1962150"/>
            <a:ext cx="1290668" cy="5244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 rot="19322201">
            <a:off x="1160315" y="2223593"/>
            <a:ext cx="338486" cy="443352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106676" y="1428750"/>
            <a:ext cx="2260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Most common </a:t>
            </a:r>
          </a:p>
          <a:p>
            <a:r>
              <a:rPr lang="en-US" dirty="0">
                <a:solidFill>
                  <a:srgbClr val="FF0000"/>
                </a:solidFill>
              </a:rPr>
              <a:t>EP H-mode regime</a:t>
            </a:r>
          </a:p>
        </p:txBody>
      </p:sp>
      <p:cxnSp>
        <p:nvCxnSpPr>
          <p:cNvPr id="28" name="Straight Arrow Connector 27"/>
          <p:cNvCxnSpPr>
            <a:stCxn id="27" idx="1"/>
            <a:endCxn id="26" idx="6"/>
          </p:cNvCxnSpPr>
          <p:nvPr/>
        </p:nvCxnSpPr>
        <p:spPr>
          <a:xfrm flipH="1">
            <a:off x="1462990" y="1751916"/>
            <a:ext cx="643686" cy="5892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 rot="451920">
            <a:off x="1525614" y="2714745"/>
            <a:ext cx="1037370" cy="400227"/>
          </a:xfrm>
          <a:prstGeom prst="ellipse">
            <a:avLst/>
          </a:prstGeom>
          <a:noFill/>
          <a:ln w="38100" cmpd="sng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044558" y="3726418"/>
            <a:ext cx="3652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Most common H-mode regime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573276" y="3181350"/>
            <a:ext cx="76200" cy="6096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E43D12-3A34-3B4D-88FA-72C8F29B7F01}"/>
                  </a:ext>
                </a:extLst>
              </p:cNvPr>
              <p:cNvSpPr txBox="1"/>
              <p:nvPr/>
            </p:nvSpPr>
            <p:spPr>
              <a:xfrm>
                <a:off x="2822622" y="4030811"/>
                <a:ext cx="3749708" cy="7714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𝑒𝑓𝑓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E43D12-3A34-3B4D-88FA-72C8F29B7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622" y="4030811"/>
                <a:ext cx="3749708" cy="771430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182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Position of max -</a:t>
            </a:r>
            <a:r>
              <a:rPr lang="en-US" sz="2800" dirty="0">
                <a:sym typeface="Symbol"/>
              </a:rPr>
              <a:t></a:t>
            </a:r>
            <a:r>
              <a:rPr lang="en-US" sz="2800" dirty="0"/>
              <a:t>T</a:t>
            </a:r>
            <a:r>
              <a:rPr lang="en-US" sz="2800" baseline="-25000" dirty="0"/>
              <a:t>i</a:t>
            </a:r>
            <a:r>
              <a:rPr lang="en-US" sz="2800" dirty="0"/>
              <a:t> in model sensitive to the </a:t>
            </a:r>
            <a:r>
              <a:rPr lang="en-US" sz="2800" dirty="0" err="1"/>
              <a:t>T</a:t>
            </a:r>
            <a:r>
              <a:rPr lang="en-US" sz="2800" baseline="-25000" dirty="0" err="1"/>
              <a:t>e</a:t>
            </a:r>
            <a:r>
              <a:rPr lang="en-US" sz="2800" dirty="0"/>
              <a:t> profile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2" y="788307"/>
            <a:ext cx="3959266" cy="435519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360333" y="4281715"/>
            <a:ext cx="4463143" cy="5847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Provides explanation for why position of large T</a:t>
            </a:r>
            <a:r>
              <a:rPr lang="en-US" sz="1600" baseline="-25000" dirty="0"/>
              <a:t>i</a:t>
            </a:r>
            <a:r>
              <a:rPr lang="en-US" sz="1600" dirty="0"/>
              <a:t> gradient can vary between examples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48528" y="869223"/>
            <a:ext cx="4343408" cy="3262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Two EP H-mode discharges</a:t>
            </a:r>
          </a:p>
          <a:p>
            <a:r>
              <a:rPr lang="en-US" sz="1200" dirty="0"/>
              <a:t>141133 (left): </a:t>
            </a:r>
          </a:p>
          <a:p>
            <a:r>
              <a:rPr lang="en-US" sz="1200" dirty="0"/>
              <a:t>      max -</a:t>
            </a:r>
            <a:r>
              <a:rPr lang="en-US" sz="1200" dirty="0">
                <a:sym typeface="Symbol"/>
              </a:rPr>
              <a:t></a:t>
            </a:r>
            <a:r>
              <a:rPr lang="en-US" sz="1200" dirty="0"/>
              <a:t>T</a:t>
            </a:r>
            <a:r>
              <a:rPr lang="en-US" sz="1200" baseline="-25000" dirty="0"/>
              <a:t>i</a:t>
            </a:r>
            <a:r>
              <a:rPr lang="en-US" sz="1200" dirty="0"/>
              <a:t> is near separatrix</a:t>
            </a:r>
          </a:p>
          <a:p>
            <a:r>
              <a:rPr lang="en-US" sz="1200" dirty="0"/>
              <a:t>141340 (right):</a:t>
            </a:r>
          </a:p>
          <a:p>
            <a:r>
              <a:rPr lang="en-US" sz="1200" dirty="0"/>
              <a:t>      max -</a:t>
            </a:r>
            <a:r>
              <a:rPr lang="en-US" sz="1200" dirty="0">
                <a:sym typeface="Symbol"/>
              </a:rPr>
              <a:t></a:t>
            </a:r>
            <a:r>
              <a:rPr lang="en-US" sz="1200" dirty="0"/>
              <a:t>T</a:t>
            </a:r>
            <a:r>
              <a:rPr lang="en-US" sz="1200" baseline="-25000" dirty="0"/>
              <a:t>i</a:t>
            </a:r>
            <a:r>
              <a:rPr lang="en-US" sz="1200" dirty="0"/>
              <a:t> is 4 cm inside separatrix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Top of </a:t>
            </a:r>
            <a:r>
              <a:rPr lang="en-US" sz="1200" dirty="0" err="1"/>
              <a:t>T</a:t>
            </a:r>
            <a:r>
              <a:rPr lang="en-US" sz="1200" baseline="-25000" dirty="0" err="1"/>
              <a:t>e</a:t>
            </a:r>
            <a:r>
              <a:rPr lang="en-US" sz="1200" dirty="0"/>
              <a:t> pedestal shifted inward compared to 141133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e </a:t>
            </a:r>
            <a:r>
              <a:rPr lang="en-US" sz="1200" dirty="0">
                <a:sym typeface="Wingdings"/>
              </a:rPr>
              <a:t> </a:t>
            </a:r>
            <a:r>
              <a:rPr lang="en-US" sz="1200" dirty="0" err="1">
                <a:sym typeface="Wingdings"/>
              </a:rPr>
              <a:t>i</a:t>
            </a:r>
            <a:r>
              <a:rPr lang="en-US" sz="1200" dirty="0">
                <a:sym typeface="Wingdings"/>
              </a:rPr>
              <a:t> coupling reduces q</a:t>
            </a:r>
            <a:r>
              <a:rPr lang="en-US" sz="1200" baseline="-25000" dirty="0">
                <a:sym typeface="Wingdings"/>
              </a:rPr>
              <a:t>i</a:t>
            </a:r>
            <a:r>
              <a:rPr lang="en-US" sz="1200" dirty="0">
                <a:sym typeface="Wingdings"/>
              </a:rPr>
              <a:t>, and thus, </a:t>
            </a:r>
            <a:r>
              <a:rPr lang="en-US" sz="1200" dirty="0" err="1">
                <a:sym typeface="Wingdings"/>
              </a:rPr>
              <a:t>dT</a:t>
            </a:r>
            <a:r>
              <a:rPr lang="en-US" sz="1200" baseline="-25000" dirty="0" err="1">
                <a:sym typeface="Wingdings"/>
              </a:rPr>
              <a:t>i</a:t>
            </a:r>
            <a:r>
              <a:rPr lang="en-US" sz="1200" dirty="0">
                <a:sym typeface="Wingdings"/>
              </a:rPr>
              <a:t>/</a:t>
            </a:r>
            <a:r>
              <a:rPr lang="en-US" sz="1200" dirty="0" err="1">
                <a:sym typeface="Wingdings"/>
              </a:rPr>
              <a:t>dR</a:t>
            </a:r>
            <a:r>
              <a:rPr lang="en-US" sz="1200" dirty="0">
                <a:sym typeface="Wingdings"/>
              </a:rPr>
              <a:t> near separatrix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92237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824" y="1276350"/>
            <a:ext cx="4071937" cy="32766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4876800" cy="405765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Max -</a:t>
            </a:r>
            <a:r>
              <a:rPr lang="en-US" dirty="0">
                <a:sym typeface="Symbol"/>
              </a:rPr>
              <a:t></a:t>
            </a:r>
            <a:r>
              <a:rPr lang="en-US" dirty="0"/>
              <a:t>T</a:t>
            </a:r>
            <a:r>
              <a:rPr lang="en-US" baseline="-25000" dirty="0"/>
              <a:t>i</a:t>
            </a:r>
            <a:r>
              <a:rPr lang="en-US" dirty="0"/>
              <a:t> can occur anywhere within wide pedestal on NSTX</a:t>
            </a:r>
          </a:p>
          <a:p>
            <a:pPr lvl="1"/>
            <a:r>
              <a:rPr lang="en-US" dirty="0"/>
              <a:t>Location of max -</a:t>
            </a:r>
            <a:r>
              <a:rPr lang="en-US" dirty="0">
                <a:sym typeface="Symbol"/>
              </a:rPr>
              <a:t></a:t>
            </a:r>
            <a:r>
              <a:rPr lang="en-US" dirty="0"/>
              <a:t>T</a:t>
            </a:r>
            <a:r>
              <a:rPr lang="en-US" baseline="-25000" dirty="0"/>
              <a:t>i</a:t>
            </a:r>
            <a:r>
              <a:rPr lang="en-US" dirty="0"/>
              <a:t> is outboard of other max gradients (</a:t>
            </a:r>
            <a:r>
              <a:rPr lang="en-US" dirty="0" err="1"/>
              <a:t>v</a:t>
            </a:r>
            <a:r>
              <a:rPr lang="en-US" baseline="-25000" dirty="0" err="1"/>
              <a:t>ϕ</a:t>
            </a:r>
            <a:r>
              <a:rPr lang="en-US" dirty="0"/>
              <a:t>, E</a:t>
            </a:r>
            <a:r>
              <a:rPr lang="en-US" baseline="-25000" dirty="0"/>
              <a:t>r</a:t>
            </a:r>
            <a:r>
              <a:rPr lang="en-US" dirty="0"/>
              <a:t>,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</a:t>
            </a:r>
            <a:r>
              <a:rPr lang="mr-IN" dirty="0"/>
              <a:t>…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Tends to align near minimum of E</a:t>
            </a:r>
            <a:r>
              <a:rPr lang="en-US" baseline="-25000" dirty="0"/>
              <a:t>r</a:t>
            </a:r>
            <a:r>
              <a:rPr lang="en-US" dirty="0"/>
              <a:t> and </a:t>
            </a:r>
            <a:r>
              <a:rPr lang="en-US" dirty="0" err="1"/>
              <a:t>v</a:t>
            </a:r>
            <a:r>
              <a:rPr lang="en-US" baseline="-25000" dirty="0" err="1"/>
              <a:t>ϕ</a:t>
            </a:r>
            <a:r>
              <a:rPr lang="en-US" dirty="0"/>
              <a:t> well</a:t>
            </a:r>
          </a:p>
          <a:p>
            <a:pPr lvl="3"/>
            <a:endParaRPr lang="en-US" dirty="0"/>
          </a:p>
          <a:p>
            <a:r>
              <a:rPr lang="en-US" dirty="0"/>
              <a:t>Transition most often triggered by an ELM</a:t>
            </a:r>
          </a:p>
          <a:p>
            <a:pPr lvl="1"/>
            <a:r>
              <a:rPr lang="en-US" dirty="0"/>
              <a:t>Increased -</a:t>
            </a:r>
            <a:r>
              <a:rPr lang="en-US" dirty="0">
                <a:sym typeface="Symbol"/>
              </a:rPr>
              <a:t></a:t>
            </a:r>
            <a:r>
              <a:rPr lang="en-US" dirty="0"/>
              <a:t>T</a:t>
            </a:r>
            <a:r>
              <a:rPr lang="en-US" baseline="-25000" dirty="0"/>
              <a:t>i</a:t>
            </a:r>
            <a:r>
              <a:rPr lang="en-US" dirty="0"/>
              <a:t> develops over transport timescales (order 10 - 100 ms)</a:t>
            </a:r>
          </a:p>
          <a:p>
            <a:pPr lvl="1"/>
            <a:r>
              <a:rPr lang="en-US" dirty="0"/>
              <a:t>Carbon rotation gradient grows concurrently</a:t>
            </a:r>
          </a:p>
          <a:p>
            <a:pPr lvl="3"/>
            <a:endParaRPr lang="en-US" dirty="0"/>
          </a:p>
          <a:p>
            <a:r>
              <a:rPr lang="en-US" dirty="0"/>
              <a:t>Observed over a wide range of shapes, I</a:t>
            </a:r>
            <a:r>
              <a:rPr lang="en-US" baseline="-25000" dirty="0"/>
              <a:t>p</a:t>
            </a:r>
            <a:r>
              <a:rPr lang="en-US" dirty="0"/>
              <a:t>, B</a:t>
            </a:r>
            <a:r>
              <a:rPr lang="en-US" baseline="-25000" dirty="0"/>
              <a:t>T</a:t>
            </a:r>
            <a:r>
              <a:rPr lang="en-US" dirty="0"/>
              <a:t>, q</a:t>
            </a:r>
            <a:r>
              <a:rPr lang="en-US" baseline="-25000" dirty="0"/>
              <a:t>95</a:t>
            </a:r>
            <a:r>
              <a:rPr lang="en-US" dirty="0"/>
              <a:t>, β</a:t>
            </a:r>
            <a:r>
              <a:rPr lang="en-US" baseline="-25000" dirty="0"/>
              <a:t>p, </a:t>
            </a:r>
            <a:r>
              <a:rPr lang="en-US" dirty="0"/>
              <a:t>P</a:t>
            </a:r>
            <a:r>
              <a:rPr lang="en-US" baseline="-25000" dirty="0"/>
              <a:t>NBI</a:t>
            </a:r>
            <a:r>
              <a:rPr lang="en-US" dirty="0"/>
              <a:t>, applied n=3 field</a:t>
            </a:r>
          </a:p>
          <a:p>
            <a:pPr lvl="1"/>
            <a:r>
              <a:rPr lang="en-US" dirty="0"/>
              <a:t>More common at low-q</a:t>
            </a:r>
            <a:r>
              <a:rPr lang="en-US" baseline="-25000" dirty="0"/>
              <a:t>95</a:t>
            </a:r>
            <a:r>
              <a:rPr lang="en-US" dirty="0"/>
              <a:t>, but best performance at higher q</a:t>
            </a:r>
            <a:r>
              <a:rPr lang="en-US" baseline="-25000" dirty="0"/>
              <a:t>95</a:t>
            </a:r>
          </a:p>
          <a:p>
            <a:pPr lvl="1"/>
            <a:r>
              <a:rPr lang="en-US" dirty="0"/>
              <a:t>Reduced neutral fueling and large wall pumping is a common characteristic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EP H-mode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700210" y="2637066"/>
            <a:ext cx="387858" cy="27861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64110" y="787197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36699"/>
                </a:solidFill>
              </a:rPr>
              <a:t>30 ms before ELM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120 ms after ELM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10775" y="4415586"/>
            <a:ext cx="2441694" cy="4616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800" dirty="0"/>
              <a:t>R. Maingi et al., J. </a:t>
            </a:r>
            <a:r>
              <a:rPr lang="en-US" sz="800" dirty="0" err="1"/>
              <a:t>Nucl</a:t>
            </a:r>
            <a:r>
              <a:rPr lang="en-US" sz="800" dirty="0"/>
              <a:t>. Mat. 390-1, 440-3 (2009)</a:t>
            </a:r>
          </a:p>
          <a:p>
            <a:r>
              <a:rPr lang="en-US" sz="800" dirty="0"/>
              <a:t>R. Maingi et al., PRL 105, 135004 (2010)</a:t>
            </a:r>
          </a:p>
          <a:p>
            <a:r>
              <a:rPr lang="en-US" sz="800" dirty="0"/>
              <a:t>S. Gerhardt et al., NF 54, 083021 (2014)</a:t>
            </a:r>
          </a:p>
        </p:txBody>
      </p:sp>
    </p:spTree>
    <p:extLst>
      <p:ext uri="{BB962C8B-B14F-4D97-AF65-F5344CB8AC3E}">
        <p14:creationId xmlns:p14="http://schemas.microsoft.com/office/powerpoint/2010/main" val="2775168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2433E34-E5E2-C340-899F-47B1A9EB0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81" r="17407" b="6583"/>
          <a:stretch/>
        </p:blipFill>
        <p:spPr>
          <a:xfrm>
            <a:off x="5650992" y="719625"/>
            <a:ext cx="3282662" cy="421432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07538-4CC6-A04A-B977-12BC259DF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1" y="898103"/>
            <a:ext cx="5647450" cy="384689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This talk aims to show…</a:t>
            </a:r>
          </a:p>
          <a:p>
            <a:pPr lvl="3"/>
            <a:endParaRPr lang="en-US" dirty="0"/>
          </a:p>
          <a:p>
            <a:r>
              <a:rPr lang="en-US" dirty="0"/>
              <a:t>Positive feedback in the pedestal transport and stability can occur at low ion collisionality</a:t>
            </a:r>
          </a:p>
          <a:p>
            <a:pPr lvl="1"/>
            <a:r>
              <a:rPr lang="en-US" dirty="0"/>
              <a:t>Sufficiently low pedestal collisionality is achieved on NSTX with reduced neutral fueling</a:t>
            </a:r>
          </a:p>
          <a:p>
            <a:pPr lvl="2"/>
            <a:endParaRPr lang="en-US" dirty="0"/>
          </a:p>
          <a:p>
            <a:r>
              <a:rPr lang="en-US" dirty="0"/>
              <a:t>Reduced neutral recycling during the ELM recovery can trigger the positive feedback</a:t>
            </a:r>
          </a:p>
          <a:p>
            <a:pPr lvl="2"/>
            <a:endParaRPr lang="en-US" dirty="0"/>
          </a:p>
          <a:p>
            <a:r>
              <a:rPr lang="en-US" dirty="0"/>
              <a:t>EP H-mode occurs when …</a:t>
            </a:r>
          </a:p>
          <a:p>
            <a:pPr lvl="1"/>
            <a:r>
              <a:rPr lang="en-US" dirty="0"/>
              <a:t>An increase in the edge turbulent transport…</a:t>
            </a:r>
          </a:p>
          <a:p>
            <a:pPr lvl="1"/>
            <a:r>
              <a:rPr lang="en-US" dirty="0"/>
              <a:t>Reduces the edge density that …</a:t>
            </a:r>
          </a:p>
          <a:p>
            <a:pPr lvl="1"/>
            <a:r>
              <a:rPr lang="en-US" dirty="0"/>
              <a:t>Drives a significant decrease in the neoclassical ion thermal transport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8F2B32-DB39-8F4E-85F1-1446BAAB9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Enhanced Pedestal (EP) H-mode: ELM-free with </a:t>
            </a:r>
            <a:br>
              <a:rPr lang="en-US" sz="2800" dirty="0"/>
            </a:br>
            <a:r>
              <a:rPr lang="en-US" sz="2800" dirty="0"/>
              <a:t>improved </a:t>
            </a:r>
            <a:r>
              <a:rPr lang="en-US" sz="2800" dirty="0" err="1">
                <a:latin typeface="Times New Roman"/>
                <a:cs typeface="Times New Roman"/>
              </a:rPr>
              <a:t>τ</a:t>
            </a:r>
            <a:r>
              <a:rPr lang="en-US" sz="2800" baseline="-25000" dirty="0" err="1"/>
              <a:t>E</a:t>
            </a:r>
            <a:r>
              <a:rPr lang="en-US" sz="2800" dirty="0"/>
              <a:t> and reduced particle confinement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885B06-81DA-0847-B026-60F33264BD3B}"/>
              </a:ext>
            </a:extLst>
          </p:cNvPr>
          <p:cNvSpPr/>
          <p:nvPr/>
        </p:nvSpPr>
        <p:spPr>
          <a:xfrm>
            <a:off x="7543799" y="818050"/>
            <a:ext cx="870979" cy="3733800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 dirty="0">
              <a:solidFill>
                <a:srgbClr val="78ED7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9EDD92-D95F-8049-94C0-41B4F7551734}"/>
              </a:ext>
            </a:extLst>
          </p:cNvPr>
          <p:cNvSpPr txBox="1"/>
          <p:nvPr/>
        </p:nvSpPr>
        <p:spPr>
          <a:xfrm>
            <a:off x="7315201" y="1187017"/>
            <a:ext cx="1600200" cy="523208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en-US" sz="1400" dirty="0"/>
              <a:t>Improved confinement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34BD2C-53A4-2842-8861-66212E186D2D}"/>
              </a:ext>
            </a:extLst>
          </p:cNvPr>
          <p:cNvCxnSpPr/>
          <p:nvPr/>
        </p:nvCxnSpPr>
        <p:spPr>
          <a:xfrm flipV="1">
            <a:off x="8229600" y="1024425"/>
            <a:ext cx="76200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EDF0814-7D4D-0A45-A760-2383E2F553CB}"/>
              </a:ext>
            </a:extLst>
          </p:cNvPr>
          <p:cNvSpPr txBox="1"/>
          <p:nvPr/>
        </p:nvSpPr>
        <p:spPr>
          <a:xfrm>
            <a:off x="7543800" y="2190750"/>
            <a:ext cx="1219200" cy="307764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en-US" sz="1400" dirty="0"/>
              <a:t>ELM-free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DBC4B-7129-AE42-873A-E2B7D22DBF61}"/>
              </a:ext>
            </a:extLst>
          </p:cNvPr>
          <p:cNvSpPr txBox="1"/>
          <p:nvPr/>
        </p:nvSpPr>
        <p:spPr>
          <a:xfrm>
            <a:off x="7315200" y="3386625"/>
            <a:ext cx="1600200" cy="307764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en-US" sz="1400" dirty="0"/>
              <a:t>MHD quiescent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6B107D-7348-3542-86B2-0536C66FD104}"/>
              </a:ext>
            </a:extLst>
          </p:cNvPr>
          <p:cNvSpPr txBox="1"/>
          <p:nvPr/>
        </p:nvSpPr>
        <p:spPr>
          <a:xfrm>
            <a:off x="7086600" y="4224825"/>
            <a:ext cx="1752600" cy="307764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en-US" sz="1400" dirty="0"/>
              <a:t>Slower density rise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135381-5301-7449-8C72-343E40AD8652}"/>
              </a:ext>
            </a:extLst>
          </p:cNvPr>
          <p:cNvCxnSpPr/>
          <p:nvPr/>
        </p:nvCxnSpPr>
        <p:spPr>
          <a:xfrm flipV="1">
            <a:off x="8077200" y="4085569"/>
            <a:ext cx="76200" cy="228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6C1D008-8303-0D4F-8116-69A665724A80}"/>
              </a:ext>
            </a:extLst>
          </p:cNvPr>
          <p:cNvSpPr/>
          <p:nvPr/>
        </p:nvSpPr>
        <p:spPr>
          <a:xfrm>
            <a:off x="7543800" y="832493"/>
            <a:ext cx="870979" cy="3733800"/>
          </a:xfrm>
          <a:prstGeom prst="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 dirty="0">
              <a:solidFill>
                <a:srgbClr val="78ED7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FDF018-8312-F442-8181-6E1331995050}"/>
              </a:ext>
            </a:extLst>
          </p:cNvPr>
          <p:cNvCxnSpPr>
            <a:cxnSpLocks/>
          </p:cNvCxnSpPr>
          <p:nvPr/>
        </p:nvCxnSpPr>
        <p:spPr>
          <a:xfrm flipV="1">
            <a:off x="5372718" y="2571750"/>
            <a:ext cx="1790082" cy="364215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08E7682-BAE1-574D-ABBD-CD1AE2FFB82A}"/>
              </a:ext>
            </a:extLst>
          </p:cNvPr>
          <p:cNvSpPr txBox="1"/>
          <p:nvPr/>
        </p:nvSpPr>
        <p:spPr>
          <a:xfrm>
            <a:off x="6393163" y="3618976"/>
            <a:ext cx="1216980" cy="507819"/>
          </a:xfrm>
          <a:prstGeom prst="rect">
            <a:avLst/>
          </a:prstGeom>
          <a:noFill/>
          <a:ln>
            <a:noFill/>
          </a:ln>
        </p:spPr>
        <p:txBody>
          <a:bodyPr wrap="none" lIns="91430" tIns="45714" rIns="91430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H-mode 141131</a:t>
            </a:r>
          </a:p>
          <a:p>
            <a:r>
              <a:rPr lang="en-US" sz="900" b="1" dirty="0">
                <a:solidFill>
                  <a:srgbClr val="00B0F0"/>
                </a:solidFill>
              </a:rPr>
              <a:t>H-mode 141125</a:t>
            </a:r>
          </a:p>
          <a:p>
            <a:r>
              <a:rPr lang="en-US" sz="900" b="1" dirty="0"/>
              <a:t>EP H-mode 141133</a:t>
            </a:r>
          </a:p>
        </p:txBody>
      </p:sp>
    </p:spTree>
    <p:extLst>
      <p:ext uri="{BB962C8B-B14F-4D97-AF65-F5344CB8AC3E}">
        <p14:creationId xmlns:p14="http://schemas.microsoft.com/office/powerpoint/2010/main" val="2199838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843A3B-F50A-5343-BB24-1C034A251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2" t="12963" r="38496" b="30741"/>
          <a:stretch/>
        </p:blipFill>
        <p:spPr>
          <a:xfrm>
            <a:off x="6029971" y="782959"/>
            <a:ext cx="3002479" cy="4074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DD7896-F2FF-2846-88B0-73A2CF0D0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1" t="12860" r="38076" b="29587"/>
          <a:stretch/>
        </p:blipFill>
        <p:spPr>
          <a:xfrm>
            <a:off x="3124200" y="748702"/>
            <a:ext cx="3048000" cy="419595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099"/>
            <a:ext cx="2883476" cy="405765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Larger ∇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endParaRPr lang="en-US" baseline="-25000" dirty="0"/>
          </a:p>
          <a:p>
            <a:pPr lvl="1"/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pedestal can get wider and/or increase in gradient</a:t>
            </a:r>
          </a:p>
          <a:p>
            <a:pPr lvl="1"/>
            <a:r>
              <a:rPr lang="en-US" dirty="0"/>
              <a:t>T</a:t>
            </a:r>
            <a:r>
              <a:rPr lang="en-US" baseline="-25000" dirty="0"/>
              <a:t>C</a:t>
            </a:r>
            <a:r>
              <a:rPr lang="en-US" dirty="0"/>
              <a:t> –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increases</a:t>
            </a:r>
          </a:p>
          <a:p>
            <a:pPr lvl="2"/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Reduction in ∇n and density at edge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∇P shifts inward, improving ELM stability</a:t>
            </a:r>
          </a:p>
          <a:p>
            <a:pPr lvl="2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Lower v</a:t>
            </a:r>
            <a:r>
              <a:rPr lang="en-US" baseline="-25000" dirty="0">
                <a:solidFill>
                  <a:schemeClr val="bg1">
                    <a:lumMod val="75000"/>
                  </a:schemeClr>
                </a:solidFill>
              </a:rPr>
              <a:t>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* due to lower n, larger T</a:t>
            </a:r>
          </a:p>
          <a:p>
            <a:pPr lvl="2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Larger ∇E</a:t>
            </a:r>
            <a:r>
              <a:rPr lang="en-US" baseline="-25000" dirty="0">
                <a:solidFill>
                  <a:schemeClr val="bg1">
                    <a:lumMod val="75000"/>
                  </a:schemeClr>
                </a:solidFill>
              </a:rPr>
              <a:t>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and ∇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v</a:t>
            </a:r>
            <a:r>
              <a:rPr lang="en-US" baseline="-25000" dirty="0" err="1">
                <a:solidFill>
                  <a:schemeClr val="bg1">
                    <a:lumMod val="75000"/>
                  </a:schemeClr>
                </a:solidFill>
              </a:rPr>
              <a:t>ϕ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and shifted inwards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Significant improvement in temperature profiles with subtle differences in E</a:t>
            </a:r>
            <a:r>
              <a:rPr lang="en-US" sz="2800" baseline="-25000" dirty="0"/>
              <a:t>r</a:t>
            </a:r>
            <a:r>
              <a:rPr lang="en-US" sz="2800" dirty="0"/>
              <a:t>, density and flow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29400" y="3864676"/>
            <a:ext cx="1505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141131</a:t>
            </a:r>
          </a:p>
          <a:p>
            <a:r>
              <a:rPr lang="en-US" sz="1200" b="1" dirty="0">
                <a:solidFill>
                  <a:srgbClr val="00B0F0"/>
                </a:solidFill>
              </a:rPr>
              <a:t>141125</a:t>
            </a:r>
          </a:p>
          <a:p>
            <a:r>
              <a:rPr lang="en-US" sz="1200" b="1" dirty="0"/>
              <a:t>141133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1697" y="1123950"/>
            <a:ext cx="1002703" cy="646319"/>
          </a:xfrm>
          <a:prstGeom prst="rect">
            <a:avLst/>
          </a:prstGeom>
          <a:noFill/>
          <a:ln>
            <a:noFill/>
          </a:ln>
        </p:spPr>
        <p:txBody>
          <a:bodyPr wrap="none" lIns="91430" tIns="45714" rIns="91430" bIns="45714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H-mode</a:t>
            </a:r>
          </a:p>
          <a:p>
            <a:r>
              <a:rPr lang="en-US" sz="1200" b="1" dirty="0">
                <a:solidFill>
                  <a:srgbClr val="00B0F0"/>
                </a:solidFill>
              </a:rPr>
              <a:t>H-mode</a:t>
            </a:r>
          </a:p>
          <a:p>
            <a:r>
              <a:rPr lang="en-US" sz="1200" b="1" dirty="0"/>
              <a:t>EP H-mode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4F614C-AFEC-8745-81F5-76D6E2CBBC2C}"/>
              </a:ext>
            </a:extLst>
          </p:cNvPr>
          <p:cNvSpPr/>
          <p:nvPr/>
        </p:nvSpPr>
        <p:spPr>
          <a:xfrm>
            <a:off x="3736398" y="1733549"/>
            <a:ext cx="2254964" cy="2817209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FE891-D03E-E248-9637-611D4B040DD9}"/>
              </a:ext>
            </a:extLst>
          </p:cNvPr>
          <p:cNvSpPr txBox="1"/>
          <p:nvPr/>
        </p:nvSpPr>
        <p:spPr>
          <a:xfrm rot="16200000">
            <a:off x="3154257" y="4316495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∇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9D3470-2F15-274F-8085-F526B70E0D67}"/>
              </a:ext>
            </a:extLst>
          </p:cNvPr>
          <p:cNvSpPr txBox="1"/>
          <p:nvPr/>
        </p:nvSpPr>
        <p:spPr>
          <a:xfrm>
            <a:off x="7819265" y="1493282"/>
            <a:ext cx="670163" cy="276987"/>
          </a:xfrm>
          <a:prstGeom prst="rect">
            <a:avLst/>
          </a:prstGeom>
          <a:noFill/>
          <a:ln>
            <a:noFill/>
          </a:ln>
        </p:spPr>
        <p:txBody>
          <a:bodyPr wrap="none" lIns="91430" tIns="45714" rIns="91430" bIns="45714" rtlCol="0">
            <a:spAutoFit/>
          </a:bodyPr>
          <a:lstStyle/>
          <a:p>
            <a:r>
              <a:rPr lang="en-US" sz="1200" b="1" dirty="0"/>
              <a:t>T</a:t>
            </a:r>
            <a:r>
              <a:rPr lang="en-US" sz="1200" b="1" baseline="-25000" dirty="0"/>
              <a:t>C</a:t>
            </a:r>
            <a:r>
              <a:rPr lang="en-US" sz="1200" b="1" dirty="0"/>
              <a:t> − </a:t>
            </a:r>
            <a:r>
              <a:rPr lang="en-US" sz="1200" b="1" dirty="0" err="1"/>
              <a:t>T</a:t>
            </a:r>
            <a:r>
              <a:rPr lang="en-US" sz="1200" b="1" baseline="-25000" dirty="0" err="1"/>
              <a:t>e</a:t>
            </a:r>
            <a:endParaRPr lang="en-US" sz="1200" b="1" baseline="-2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07EAC2-253F-5343-8455-1E08A61CDE07}"/>
              </a:ext>
            </a:extLst>
          </p:cNvPr>
          <p:cNvSpPr/>
          <p:nvPr/>
        </p:nvSpPr>
        <p:spPr>
          <a:xfrm>
            <a:off x="6642169" y="1735741"/>
            <a:ext cx="2254964" cy="2817209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821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843A3B-F50A-5343-BB24-1C034A251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2" t="12963" r="38496" b="30741"/>
          <a:stretch/>
        </p:blipFill>
        <p:spPr>
          <a:xfrm>
            <a:off x="6029971" y="782959"/>
            <a:ext cx="3002479" cy="4074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DD7896-F2FF-2846-88B0-73A2CF0D0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1" t="12860" r="38076" b="29587"/>
          <a:stretch/>
        </p:blipFill>
        <p:spPr>
          <a:xfrm>
            <a:off x="3124200" y="748702"/>
            <a:ext cx="3048000" cy="419595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099"/>
            <a:ext cx="2883476" cy="4057651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Larger ∇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baseline="-25000" dirty="0" err="1">
                <a:solidFill>
                  <a:schemeClr val="bg1">
                    <a:lumMod val="75000"/>
                  </a:schemeClr>
                </a:solidFill>
              </a:rPr>
              <a:t>i</a:t>
            </a:r>
            <a:endParaRPr lang="en-US" baseline="-250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baseline="-25000" dirty="0" err="1">
                <a:solidFill>
                  <a:schemeClr val="bg1">
                    <a:lumMod val="75000"/>
                  </a:schemeClr>
                </a:solidFill>
              </a:rPr>
              <a:t>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pedestal can get wider and/or increase in gradient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baseline="-25000" dirty="0">
                <a:solidFill>
                  <a:schemeClr val="bg1">
                    <a:lumMod val="75000"/>
                  </a:schemeClr>
                </a:solidFill>
              </a:rPr>
              <a:t>C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–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baseline="-25000" dirty="0" err="1">
                <a:solidFill>
                  <a:schemeClr val="bg1">
                    <a:lumMod val="75000"/>
                  </a:schemeClr>
                </a:solidFill>
              </a:rPr>
              <a:t>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increases</a:t>
            </a:r>
          </a:p>
          <a:p>
            <a:pPr lvl="2"/>
            <a:endParaRPr lang="en-US" dirty="0"/>
          </a:p>
          <a:p>
            <a:r>
              <a:rPr lang="en-US" dirty="0"/>
              <a:t>Reduction in ∇n and density at edge</a:t>
            </a:r>
          </a:p>
          <a:p>
            <a:pPr lvl="1"/>
            <a:r>
              <a:rPr lang="en-US" dirty="0"/>
              <a:t>∇P shifts inward, improving ELM stability</a:t>
            </a:r>
          </a:p>
          <a:p>
            <a:pPr lvl="2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Lower v</a:t>
            </a:r>
            <a:r>
              <a:rPr lang="en-US" baseline="-25000" dirty="0">
                <a:solidFill>
                  <a:schemeClr val="bg1">
                    <a:lumMod val="75000"/>
                  </a:schemeClr>
                </a:solidFill>
              </a:rPr>
              <a:t>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* due to lower n, larger T</a:t>
            </a:r>
          </a:p>
          <a:p>
            <a:pPr lvl="2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Larger ∇E</a:t>
            </a:r>
            <a:r>
              <a:rPr lang="en-US" baseline="-25000" dirty="0">
                <a:solidFill>
                  <a:schemeClr val="bg1">
                    <a:lumMod val="75000"/>
                  </a:schemeClr>
                </a:solidFill>
              </a:rPr>
              <a:t>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and ∇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v</a:t>
            </a:r>
            <a:r>
              <a:rPr lang="en-US" baseline="-25000" dirty="0" err="1">
                <a:solidFill>
                  <a:schemeClr val="bg1">
                    <a:lumMod val="75000"/>
                  </a:schemeClr>
                </a:solidFill>
              </a:rPr>
              <a:t>ϕ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and shifted inwards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Significant improvement in temperature profiles with subtle differences in E</a:t>
            </a:r>
            <a:r>
              <a:rPr lang="en-US" sz="2800" baseline="-25000" dirty="0"/>
              <a:t>r</a:t>
            </a:r>
            <a:r>
              <a:rPr lang="en-US" sz="2800" dirty="0"/>
              <a:t>, density and flow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29400" y="3864676"/>
            <a:ext cx="1505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141131</a:t>
            </a:r>
          </a:p>
          <a:p>
            <a:r>
              <a:rPr lang="en-US" sz="1200" b="1" dirty="0">
                <a:solidFill>
                  <a:srgbClr val="00B0F0"/>
                </a:solidFill>
              </a:rPr>
              <a:t>141125</a:t>
            </a:r>
          </a:p>
          <a:p>
            <a:r>
              <a:rPr lang="en-US" sz="1200" b="1" dirty="0"/>
              <a:t>141133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1697" y="1123950"/>
            <a:ext cx="1002703" cy="646319"/>
          </a:xfrm>
          <a:prstGeom prst="rect">
            <a:avLst/>
          </a:prstGeom>
          <a:noFill/>
          <a:ln>
            <a:noFill/>
          </a:ln>
        </p:spPr>
        <p:txBody>
          <a:bodyPr wrap="none" lIns="91430" tIns="45714" rIns="91430" bIns="45714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H-mode</a:t>
            </a:r>
          </a:p>
          <a:p>
            <a:r>
              <a:rPr lang="en-US" sz="1200" b="1" dirty="0">
                <a:solidFill>
                  <a:srgbClr val="00B0F0"/>
                </a:solidFill>
              </a:rPr>
              <a:t>H-mode</a:t>
            </a:r>
          </a:p>
          <a:p>
            <a:r>
              <a:rPr lang="en-US" sz="1200" b="1" dirty="0"/>
              <a:t>EP H-mode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4F614C-AFEC-8745-81F5-76D6E2CBBC2C}"/>
              </a:ext>
            </a:extLst>
          </p:cNvPr>
          <p:cNvSpPr/>
          <p:nvPr/>
        </p:nvSpPr>
        <p:spPr>
          <a:xfrm>
            <a:off x="3761442" y="782960"/>
            <a:ext cx="2254964" cy="95278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FE891-D03E-E248-9637-611D4B040DD9}"/>
              </a:ext>
            </a:extLst>
          </p:cNvPr>
          <p:cNvSpPr txBox="1"/>
          <p:nvPr/>
        </p:nvSpPr>
        <p:spPr>
          <a:xfrm rot="16200000">
            <a:off x="3154257" y="4316495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∇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9D3470-2F15-274F-8085-F526B70E0D67}"/>
              </a:ext>
            </a:extLst>
          </p:cNvPr>
          <p:cNvSpPr txBox="1"/>
          <p:nvPr/>
        </p:nvSpPr>
        <p:spPr>
          <a:xfrm>
            <a:off x="7819265" y="1493282"/>
            <a:ext cx="670163" cy="276987"/>
          </a:xfrm>
          <a:prstGeom prst="rect">
            <a:avLst/>
          </a:prstGeom>
          <a:noFill/>
          <a:ln>
            <a:noFill/>
          </a:ln>
        </p:spPr>
        <p:txBody>
          <a:bodyPr wrap="none" lIns="91430" tIns="45714" rIns="91430" bIns="45714" rtlCol="0">
            <a:spAutoFit/>
          </a:bodyPr>
          <a:lstStyle/>
          <a:p>
            <a:r>
              <a:rPr lang="en-US" sz="1200" b="1" dirty="0"/>
              <a:t>T</a:t>
            </a:r>
            <a:r>
              <a:rPr lang="en-US" sz="1200" b="1" baseline="-25000" dirty="0"/>
              <a:t>C</a:t>
            </a:r>
            <a:r>
              <a:rPr lang="en-US" sz="1200" b="1" dirty="0"/>
              <a:t> − </a:t>
            </a:r>
            <a:r>
              <a:rPr lang="en-US" sz="1200" b="1" dirty="0" err="1"/>
              <a:t>T</a:t>
            </a:r>
            <a:r>
              <a:rPr lang="en-US" sz="1200" b="1" baseline="-25000" dirty="0" err="1"/>
              <a:t>e</a:t>
            </a:r>
            <a:endParaRPr lang="en-US" sz="1200" b="1" baseline="-2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07EAC2-253F-5343-8455-1E08A61CDE07}"/>
              </a:ext>
            </a:extLst>
          </p:cNvPr>
          <p:cNvSpPr/>
          <p:nvPr/>
        </p:nvSpPr>
        <p:spPr>
          <a:xfrm>
            <a:off x="6642169" y="835317"/>
            <a:ext cx="2254964" cy="3717633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38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843A3B-F50A-5343-BB24-1C034A251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2" t="12963" r="38496" b="30741"/>
          <a:stretch/>
        </p:blipFill>
        <p:spPr>
          <a:xfrm>
            <a:off x="6029971" y="782959"/>
            <a:ext cx="3002479" cy="4074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DD7896-F2FF-2846-88B0-73A2CF0D0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1" t="12860" r="38076" b="29587"/>
          <a:stretch/>
        </p:blipFill>
        <p:spPr>
          <a:xfrm>
            <a:off x="3124200" y="748702"/>
            <a:ext cx="3048000" cy="419595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099"/>
            <a:ext cx="2883476" cy="4057651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Larger ∇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baseline="-25000" dirty="0" err="1">
                <a:solidFill>
                  <a:schemeClr val="bg1">
                    <a:lumMod val="75000"/>
                  </a:schemeClr>
                </a:solidFill>
              </a:rPr>
              <a:t>i</a:t>
            </a:r>
            <a:endParaRPr lang="en-US" baseline="-250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baseline="-25000" dirty="0" err="1">
                <a:solidFill>
                  <a:schemeClr val="bg1">
                    <a:lumMod val="75000"/>
                  </a:schemeClr>
                </a:solidFill>
              </a:rPr>
              <a:t>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pedestal can get wider and/or increase in gradient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baseline="-25000" dirty="0">
                <a:solidFill>
                  <a:schemeClr val="bg1">
                    <a:lumMod val="75000"/>
                  </a:schemeClr>
                </a:solidFill>
              </a:rPr>
              <a:t>C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–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baseline="-25000" dirty="0" err="1">
                <a:solidFill>
                  <a:schemeClr val="bg1">
                    <a:lumMod val="75000"/>
                  </a:schemeClr>
                </a:solidFill>
              </a:rPr>
              <a:t>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increases</a:t>
            </a:r>
          </a:p>
          <a:p>
            <a:pPr lvl="2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Reduction in ∇n and density at edge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∇P shifts inward, improving ELM stability</a:t>
            </a:r>
          </a:p>
          <a:p>
            <a:pPr lvl="2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/>
              <a:t>Lower v</a:t>
            </a:r>
            <a:r>
              <a:rPr lang="en-US" baseline="-25000" dirty="0"/>
              <a:t>i</a:t>
            </a:r>
            <a:r>
              <a:rPr lang="en-US" dirty="0"/>
              <a:t>* due to lower n, larger T</a:t>
            </a:r>
          </a:p>
          <a:p>
            <a:pPr lvl="2"/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Larger ∇E</a:t>
            </a:r>
            <a:r>
              <a:rPr lang="en-US" baseline="-25000" dirty="0"/>
              <a:t>r</a:t>
            </a:r>
            <a:r>
              <a:rPr lang="en-US" dirty="0"/>
              <a:t> and ∇</a:t>
            </a:r>
            <a:r>
              <a:rPr lang="en-US" dirty="0" err="1"/>
              <a:t>v</a:t>
            </a:r>
            <a:r>
              <a:rPr lang="en-US" baseline="-25000" dirty="0" err="1"/>
              <a:t>ϕ</a:t>
            </a:r>
            <a:r>
              <a:rPr lang="en-US" dirty="0"/>
              <a:t> and shifted inwards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Significant improvement in temperature profiles with subtle differences in E</a:t>
            </a:r>
            <a:r>
              <a:rPr lang="en-US" sz="2800" baseline="-25000" dirty="0"/>
              <a:t>r</a:t>
            </a:r>
            <a:r>
              <a:rPr lang="en-US" sz="2800" dirty="0"/>
              <a:t>, density and flow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29400" y="3864676"/>
            <a:ext cx="1505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141131</a:t>
            </a:r>
          </a:p>
          <a:p>
            <a:r>
              <a:rPr lang="en-US" sz="1200" b="1" dirty="0">
                <a:solidFill>
                  <a:srgbClr val="00B0F0"/>
                </a:solidFill>
              </a:rPr>
              <a:t>141125</a:t>
            </a:r>
          </a:p>
          <a:p>
            <a:r>
              <a:rPr lang="en-US" sz="1200" b="1" dirty="0"/>
              <a:t>141133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1697" y="1123950"/>
            <a:ext cx="1002703" cy="646319"/>
          </a:xfrm>
          <a:prstGeom prst="rect">
            <a:avLst/>
          </a:prstGeom>
          <a:noFill/>
          <a:ln>
            <a:noFill/>
          </a:ln>
        </p:spPr>
        <p:txBody>
          <a:bodyPr wrap="none" lIns="91430" tIns="45714" rIns="91430" bIns="45714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H-mode</a:t>
            </a:r>
          </a:p>
          <a:p>
            <a:r>
              <a:rPr lang="en-US" sz="1200" b="1" dirty="0">
                <a:solidFill>
                  <a:srgbClr val="00B0F0"/>
                </a:solidFill>
              </a:rPr>
              <a:t>H-mode</a:t>
            </a:r>
          </a:p>
          <a:p>
            <a:r>
              <a:rPr lang="en-US" sz="1200" b="1" dirty="0"/>
              <a:t>EP H-mode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4F614C-AFEC-8745-81F5-76D6E2CBBC2C}"/>
              </a:ext>
            </a:extLst>
          </p:cNvPr>
          <p:cNvSpPr/>
          <p:nvPr/>
        </p:nvSpPr>
        <p:spPr>
          <a:xfrm>
            <a:off x="3736398" y="800099"/>
            <a:ext cx="2254964" cy="3750659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FE891-D03E-E248-9637-611D4B040DD9}"/>
              </a:ext>
            </a:extLst>
          </p:cNvPr>
          <p:cNvSpPr txBox="1"/>
          <p:nvPr/>
        </p:nvSpPr>
        <p:spPr>
          <a:xfrm rot="16200000">
            <a:off x="3154257" y="4316495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∇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9D3470-2F15-274F-8085-F526B70E0D67}"/>
              </a:ext>
            </a:extLst>
          </p:cNvPr>
          <p:cNvSpPr txBox="1"/>
          <p:nvPr/>
        </p:nvSpPr>
        <p:spPr>
          <a:xfrm>
            <a:off x="7819265" y="1493282"/>
            <a:ext cx="670163" cy="276987"/>
          </a:xfrm>
          <a:prstGeom prst="rect">
            <a:avLst/>
          </a:prstGeom>
          <a:noFill/>
          <a:ln>
            <a:noFill/>
          </a:ln>
        </p:spPr>
        <p:txBody>
          <a:bodyPr wrap="none" lIns="91430" tIns="45714" rIns="91430" bIns="45714" rtlCol="0">
            <a:spAutoFit/>
          </a:bodyPr>
          <a:lstStyle/>
          <a:p>
            <a:r>
              <a:rPr lang="en-US" sz="1200" b="1" dirty="0"/>
              <a:t>T</a:t>
            </a:r>
            <a:r>
              <a:rPr lang="en-US" sz="1200" b="1" baseline="-25000" dirty="0"/>
              <a:t>C</a:t>
            </a:r>
            <a:r>
              <a:rPr lang="en-US" sz="1200" b="1" dirty="0"/>
              <a:t> − </a:t>
            </a:r>
            <a:r>
              <a:rPr lang="en-US" sz="1200" b="1" dirty="0" err="1"/>
              <a:t>T</a:t>
            </a:r>
            <a:r>
              <a:rPr lang="en-US" sz="1200" b="1" baseline="-25000" dirty="0" err="1"/>
              <a:t>e</a:t>
            </a:r>
            <a:endParaRPr lang="en-US" sz="1200" b="1" baseline="-2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07EAC2-253F-5343-8455-1E08A61CDE07}"/>
              </a:ext>
            </a:extLst>
          </p:cNvPr>
          <p:cNvSpPr/>
          <p:nvPr/>
        </p:nvSpPr>
        <p:spPr>
          <a:xfrm>
            <a:off x="6642169" y="800100"/>
            <a:ext cx="2254964" cy="97017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65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DF55BF-EDE1-9449-92AE-E3ACEA0C3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00100"/>
            <a:ext cx="5029200" cy="40576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Stabilization of ITG in high-rotation STs drives 𝜒</a:t>
            </a:r>
            <a:r>
              <a:rPr lang="en-US" baseline="-25000" dirty="0" err="1"/>
              <a:t>i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𝜒</a:t>
            </a:r>
            <a:r>
              <a:rPr lang="en-US" baseline="-25000" dirty="0" err="1"/>
              <a:t>i,neo</a:t>
            </a:r>
            <a:endParaRPr lang="en-US" baseline="-25000" dirty="0"/>
          </a:p>
          <a:p>
            <a:endParaRPr lang="en-US" dirty="0"/>
          </a:p>
          <a:p>
            <a:r>
              <a:rPr lang="en-US" dirty="0"/>
              <a:t>Approximate banana regime main ion heat flux (Tokamaks, Wesson):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aseline="-25000" dirty="0"/>
              <a:t> </a:t>
            </a:r>
            <a:r>
              <a:rPr lang="en-US" dirty="0"/>
              <a:t>∇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increases as density decreases at constant </a:t>
            </a:r>
            <a:r>
              <a:rPr lang="en-US" dirty="0" err="1"/>
              <a:t>q</a:t>
            </a:r>
            <a:r>
              <a:rPr lang="en-US" baseline="-25000" dirty="0" err="1"/>
              <a:t>i,neo</a:t>
            </a:r>
            <a:endParaRPr lang="en-US" baseline="-25000" dirty="0"/>
          </a:p>
          <a:p>
            <a:endParaRPr lang="en-US" baseline="-25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Larger </a:t>
            </a:r>
            <a:r>
              <a:rPr lang="en-US" sz="2800" dirty="0">
                <a:sym typeface="Symbol"/>
              </a:rPr>
              <a:t></a:t>
            </a:r>
            <a:r>
              <a:rPr lang="en-US" sz="2800" dirty="0" err="1"/>
              <a:t>T</a:t>
            </a:r>
            <a:r>
              <a:rPr lang="en-US" sz="2800" baseline="-25000" dirty="0" err="1"/>
              <a:t>i</a:t>
            </a:r>
            <a:r>
              <a:rPr lang="en-US" sz="2800" dirty="0"/>
              <a:t> in EP H-mode is consistent </a:t>
            </a:r>
            <a:br>
              <a:rPr lang="en-US" sz="2800" dirty="0"/>
            </a:br>
            <a:r>
              <a:rPr lang="en-US" sz="2800" dirty="0"/>
              <a:t>with neoclassical transport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889D2C-77D9-2F4B-857D-E4A42B4813E7}"/>
                  </a:ext>
                </a:extLst>
              </p:cNvPr>
              <p:cNvSpPr txBox="1"/>
              <p:nvPr/>
            </p:nvSpPr>
            <p:spPr>
              <a:xfrm>
                <a:off x="426843" y="2343150"/>
                <a:ext cx="4204163" cy="6138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=−0.68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−3/2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1+0.48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889D2C-77D9-2F4B-857D-E4A42B481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43" y="2343150"/>
                <a:ext cx="4204163" cy="613822"/>
              </a:xfrm>
              <a:prstGeom prst="rect">
                <a:avLst/>
              </a:prstGeom>
              <a:blipFill>
                <a:blip r:embed="rId3"/>
                <a:stretch>
                  <a:fillRect l="-904" t="-2041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1D89E1-C134-3A4A-ACCE-CF7F2FB076CC}"/>
                  </a:ext>
                </a:extLst>
              </p:cNvPr>
              <p:cNvSpPr txBox="1"/>
              <p:nvPr/>
            </p:nvSpPr>
            <p:spPr>
              <a:xfrm>
                <a:off x="457200" y="3137404"/>
                <a:ext cx="1886157" cy="6427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1D89E1-C134-3A4A-ACCE-CF7F2FB07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137404"/>
                <a:ext cx="1886157" cy="642740"/>
              </a:xfrm>
              <a:prstGeom prst="rect">
                <a:avLst/>
              </a:prstGeom>
              <a:blipFill>
                <a:blip r:embed="rId4"/>
                <a:stretch>
                  <a:fillRect l="-2685" t="-1923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9FFBC98-202E-874B-BD23-E8A6E1E724DD}"/>
              </a:ext>
            </a:extLst>
          </p:cNvPr>
          <p:cNvSpPr txBox="1"/>
          <p:nvPr/>
        </p:nvSpPr>
        <p:spPr>
          <a:xfrm>
            <a:off x="2743200" y="3269218"/>
            <a:ext cx="246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(Constant shape)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E5ED29-F26E-6140-8975-405F44F2041D}"/>
              </a:ext>
            </a:extLst>
          </p:cNvPr>
          <p:cNvGrpSpPr/>
          <p:nvPr/>
        </p:nvGrpSpPr>
        <p:grpSpPr>
          <a:xfrm>
            <a:off x="5030849" y="993487"/>
            <a:ext cx="3782641" cy="3754306"/>
            <a:chOff x="5030849" y="929228"/>
            <a:chExt cx="3782641" cy="37543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7F8F07-F09B-D942-B781-BA0EB0CF2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669" t="73371" r="36732" b="2644"/>
            <a:stretch/>
          </p:blipFill>
          <p:spPr>
            <a:xfrm>
              <a:off x="5030849" y="2571750"/>
              <a:ext cx="3782641" cy="211178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B24671-A5EA-C84E-83FA-BC82E1D29A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670" t="7309" r="38648" b="74833"/>
            <a:stretch/>
          </p:blipFill>
          <p:spPr>
            <a:xfrm>
              <a:off x="5030849" y="929228"/>
              <a:ext cx="3652204" cy="157226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791200" y="1069578"/>
              <a:ext cx="234027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kern="1200" dirty="0">
                  <a:solidFill>
                    <a:srgbClr val="FF0000"/>
                  </a:solidFill>
                </a:rPr>
                <a:t>H-mode 141131</a:t>
              </a:r>
            </a:p>
            <a:p>
              <a:r>
                <a:rPr lang="en-US" sz="1200" b="1" kern="1200" dirty="0">
                  <a:solidFill>
                    <a:srgbClr val="00B0F0"/>
                  </a:solidFill>
                </a:rPr>
                <a:t>H-mode 141125</a:t>
              </a:r>
            </a:p>
            <a:p>
              <a:r>
                <a:rPr lang="en-US" sz="1200" b="1" kern="1200" dirty="0"/>
                <a:t>EP H-mode  141133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413ADA-F95F-C74A-947D-5E48D94707D6}"/>
                </a:ext>
              </a:extLst>
            </p:cNvPr>
            <p:cNvSpPr/>
            <p:nvPr/>
          </p:nvSpPr>
          <p:spPr>
            <a:xfrm>
              <a:off x="5410200" y="2451581"/>
              <a:ext cx="3200400" cy="138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757EAB-74B6-8A49-B166-274EA54EBE6C}"/>
                </a:ext>
              </a:extLst>
            </p:cNvPr>
            <p:cNvSpPr/>
            <p:nvPr/>
          </p:nvSpPr>
          <p:spPr>
            <a:xfrm>
              <a:off x="5446427" y="2467425"/>
              <a:ext cx="344773" cy="138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898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F319C42-B979-D64F-969D-EA1863FD42EF}"/>
              </a:ext>
            </a:extLst>
          </p:cNvPr>
          <p:cNvGrpSpPr/>
          <p:nvPr/>
        </p:nvGrpSpPr>
        <p:grpSpPr>
          <a:xfrm>
            <a:off x="4570783" y="827338"/>
            <a:ext cx="5169355" cy="2746236"/>
            <a:chOff x="4570783" y="827338"/>
            <a:chExt cx="5169355" cy="2746236"/>
          </a:xfrm>
        </p:grpSpPr>
        <p:pic>
          <p:nvPicPr>
            <p:cNvPr id="10" name="Picture 9" descr="dti_max_database_large_master_v2 (dragged).pdf">
              <a:extLst>
                <a:ext uri="{FF2B5EF4-FFF2-40B4-BE49-F238E27FC236}">
                  <a16:creationId xmlns:a16="http://schemas.microsoft.com/office/drawing/2014/main" id="{93A16B9E-5E78-974F-B54D-1BA1ABB4C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3" b="51256"/>
            <a:stretch/>
          </p:blipFill>
          <p:spPr>
            <a:xfrm>
              <a:off x="4570783" y="827338"/>
              <a:ext cx="5169355" cy="2746236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D7CAE2E-A2E6-D644-A193-76F2B9C543EB}"/>
                </a:ext>
              </a:extLst>
            </p:cNvPr>
            <p:cNvCxnSpPr>
              <a:cxnSpLocks/>
            </p:cNvCxnSpPr>
            <p:nvPr/>
          </p:nvCxnSpPr>
          <p:spPr>
            <a:xfrm>
              <a:off x="5062588" y="2732480"/>
              <a:ext cx="1" cy="1150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24815"/>
            <a:ext cx="4870312" cy="343085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Database of all NSTX CHERS profiles with P</a:t>
            </a:r>
            <a:r>
              <a:rPr lang="en-US" baseline="-25000" dirty="0"/>
              <a:t>NBI</a:t>
            </a:r>
            <a:r>
              <a:rPr lang="en-US" dirty="0"/>
              <a:t> &gt; 2 MW</a:t>
            </a:r>
          </a:p>
          <a:p>
            <a:pPr lvl="1"/>
            <a:r>
              <a:rPr lang="en-US" dirty="0"/>
              <a:t>Identify max -</a:t>
            </a:r>
            <a:r>
              <a:rPr lang="en-US" dirty="0">
                <a:sym typeface="Symbol"/>
              </a:rPr>
              <a:t></a:t>
            </a:r>
            <a:r>
              <a:rPr lang="en-US" dirty="0" err="1"/>
              <a:t>T</a:t>
            </a:r>
            <a:r>
              <a:rPr lang="en-US" baseline="-25000" dirty="0" err="1"/>
              <a:t>i,ped</a:t>
            </a:r>
            <a:r>
              <a:rPr lang="en-US" dirty="0"/>
              <a:t> for each profile</a:t>
            </a:r>
          </a:p>
          <a:p>
            <a:pPr lvl="1"/>
            <a:r>
              <a:rPr lang="en-US" dirty="0"/>
              <a:t>Each color represents factor 2 increase in database entries </a:t>
            </a:r>
          </a:p>
          <a:p>
            <a:endParaRPr lang="en-US" dirty="0"/>
          </a:p>
          <a:p>
            <a:r>
              <a:rPr lang="en-US" dirty="0"/>
              <a:t>Rapid rise in ∇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at low density, high I</a:t>
            </a:r>
            <a:r>
              <a:rPr lang="en-US" baseline="-25000" dirty="0"/>
              <a:t>p</a:t>
            </a:r>
            <a:r>
              <a:rPr lang="en-US" dirty="0"/>
              <a:t> at constant q</a:t>
            </a:r>
            <a:r>
              <a:rPr lang="en-US" baseline="-25000" dirty="0"/>
              <a:t>i</a:t>
            </a:r>
          </a:p>
          <a:p>
            <a:pPr lvl="1"/>
            <a:r>
              <a:rPr lang="en-US" dirty="0"/>
              <a:t>10% of database entries satisfy typical EP H-mode designation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Database illustrates largest -</a:t>
            </a:r>
            <a:r>
              <a:rPr lang="en-US" sz="2800" dirty="0">
                <a:sym typeface="Symbol"/>
              </a:rPr>
              <a:t></a:t>
            </a:r>
            <a:r>
              <a:rPr lang="en-US" sz="2800" dirty="0" err="1"/>
              <a:t>T</a:t>
            </a:r>
            <a:r>
              <a:rPr lang="en-US" sz="2800" baseline="-25000" dirty="0" err="1"/>
              <a:t>i</a:t>
            </a:r>
            <a:r>
              <a:rPr lang="en-US" sz="2800" dirty="0"/>
              <a:t> achieved when neoclassical transport expected to be small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3F94CF-BFDE-6947-A1B8-15DF22392E20}"/>
              </a:ext>
            </a:extLst>
          </p:cNvPr>
          <p:cNvSpPr txBox="1"/>
          <p:nvPr/>
        </p:nvSpPr>
        <p:spPr>
          <a:xfrm>
            <a:off x="7428438" y="2052526"/>
            <a:ext cx="1734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dT</a:t>
            </a:r>
            <a:r>
              <a:rPr lang="en-US" sz="1200" baseline="-25000" dirty="0" err="1"/>
              <a:t>i</a:t>
            </a:r>
            <a:r>
              <a:rPr lang="en-US" sz="1200" dirty="0"/>
              <a:t>/</a:t>
            </a:r>
            <a:r>
              <a:rPr lang="en-US" sz="1200" dirty="0" err="1"/>
              <a:t>dR</a:t>
            </a:r>
            <a:r>
              <a:rPr lang="en-US" sz="1200" dirty="0"/>
              <a:t> &gt; 0.12 keV/cm</a:t>
            </a:r>
          </a:p>
          <a:p>
            <a:endParaRPr lang="en-US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7FB818-FB17-B348-8C5C-71EA457C03F8}"/>
              </a:ext>
            </a:extLst>
          </p:cNvPr>
          <p:cNvSpPr txBox="1"/>
          <p:nvPr/>
        </p:nvSpPr>
        <p:spPr>
          <a:xfrm>
            <a:off x="6477394" y="881756"/>
            <a:ext cx="255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Lines of “constant q</a:t>
            </a:r>
            <a:r>
              <a:rPr lang="en-US" baseline="-25000" dirty="0"/>
              <a:t>i</a:t>
            </a:r>
            <a:r>
              <a:rPr lang="en-US" dirty="0"/>
              <a:t>”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5F09C61-2B3A-784E-A3E2-19C9150DDA38}"/>
              </a:ext>
            </a:extLst>
          </p:cNvPr>
          <p:cNvCxnSpPr>
            <a:stCxn id="22" idx="1"/>
          </p:cNvCxnSpPr>
          <p:nvPr/>
        </p:nvCxnSpPr>
        <p:spPr>
          <a:xfrm flipH="1" flipV="1">
            <a:off x="6056874" y="1034158"/>
            <a:ext cx="420520" cy="3226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691F08C-2EAE-3E42-83C7-7D969A13ADE6}"/>
                  </a:ext>
                </a:extLst>
              </p:cNvPr>
              <p:cNvSpPr txBox="1"/>
              <p:nvPr/>
            </p:nvSpPr>
            <p:spPr>
              <a:xfrm>
                <a:off x="5674498" y="3852351"/>
                <a:ext cx="3749708" cy="7714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𝑒𝑓𝑓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691F08C-2EAE-3E42-83C7-7D969A13A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498" y="3852351"/>
                <a:ext cx="3749708" cy="771430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5590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F319C42-B979-D64F-969D-EA1863FD42EF}"/>
              </a:ext>
            </a:extLst>
          </p:cNvPr>
          <p:cNvGrpSpPr/>
          <p:nvPr/>
        </p:nvGrpSpPr>
        <p:grpSpPr>
          <a:xfrm>
            <a:off x="4570783" y="827338"/>
            <a:ext cx="5169355" cy="2746236"/>
            <a:chOff x="4570783" y="827338"/>
            <a:chExt cx="5169355" cy="2746236"/>
          </a:xfrm>
        </p:grpSpPr>
        <p:pic>
          <p:nvPicPr>
            <p:cNvPr id="10" name="Picture 9" descr="dti_max_database_large_master_v2 (dragged).pdf">
              <a:extLst>
                <a:ext uri="{FF2B5EF4-FFF2-40B4-BE49-F238E27FC236}">
                  <a16:creationId xmlns:a16="http://schemas.microsoft.com/office/drawing/2014/main" id="{93A16B9E-5E78-974F-B54D-1BA1ABB4C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3" b="51256"/>
            <a:stretch/>
          </p:blipFill>
          <p:spPr>
            <a:xfrm>
              <a:off x="4570783" y="827338"/>
              <a:ext cx="5169355" cy="2746236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D7CAE2E-A2E6-D644-A193-76F2B9C543EB}"/>
                </a:ext>
              </a:extLst>
            </p:cNvPr>
            <p:cNvCxnSpPr>
              <a:cxnSpLocks/>
            </p:cNvCxnSpPr>
            <p:nvPr/>
          </p:nvCxnSpPr>
          <p:spPr>
            <a:xfrm>
              <a:off x="5062588" y="2732480"/>
              <a:ext cx="1" cy="1150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24815"/>
            <a:ext cx="4870312" cy="343085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Database of all NSTX CHERS profiles with P</a:t>
            </a:r>
            <a:r>
              <a:rPr lang="en-US" baseline="-25000" dirty="0"/>
              <a:t>NBI</a:t>
            </a:r>
            <a:r>
              <a:rPr lang="en-US" dirty="0"/>
              <a:t> &gt; 2 MW</a:t>
            </a:r>
          </a:p>
          <a:p>
            <a:pPr lvl="1"/>
            <a:r>
              <a:rPr lang="en-US" dirty="0"/>
              <a:t>Identify max -</a:t>
            </a:r>
            <a:r>
              <a:rPr lang="en-US" dirty="0">
                <a:sym typeface="Symbol"/>
              </a:rPr>
              <a:t></a:t>
            </a:r>
            <a:r>
              <a:rPr lang="en-US" dirty="0" err="1"/>
              <a:t>T</a:t>
            </a:r>
            <a:r>
              <a:rPr lang="en-US" baseline="-25000" dirty="0" err="1"/>
              <a:t>i,ped</a:t>
            </a:r>
            <a:r>
              <a:rPr lang="en-US" dirty="0"/>
              <a:t> for each profile</a:t>
            </a:r>
          </a:p>
          <a:p>
            <a:pPr lvl="1"/>
            <a:r>
              <a:rPr lang="en-US" dirty="0"/>
              <a:t>Each color represents factor 2 increase in database entries </a:t>
            </a:r>
          </a:p>
          <a:p>
            <a:endParaRPr lang="en-US" dirty="0"/>
          </a:p>
          <a:p>
            <a:r>
              <a:rPr lang="en-US" dirty="0"/>
              <a:t>Rapid rise in ∇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at low density, high I</a:t>
            </a:r>
            <a:r>
              <a:rPr lang="en-US" baseline="-25000" dirty="0"/>
              <a:t>p</a:t>
            </a:r>
            <a:r>
              <a:rPr lang="en-US" dirty="0"/>
              <a:t> at constant q</a:t>
            </a:r>
            <a:r>
              <a:rPr lang="en-US" baseline="-25000" dirty="0"/>
              <a:t>i</a:t>
            </a:r>
          </a:p>
          <a:p>
            <a:pPr lvl="1"/>
            <a:r>
              <a:rPr lang="en-US" dirty="0"/>
              <a:t>10% of database entries satisfy typical EP H-mode designation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Database illustrates largest -</a:t>
            </a:r>
            <a:r>
              <a:rPr lang="en-US" sz="2800" dirty="0">
                <a:sym typeface="Symbol"/>
              </a:rPr>
              <a:t></a:t>
            </a:r>
            <a:r>
              <a:rPr lang="en-US" sz="2800" dirty="0" err="1"/>
              <a:t>T</a:t>
            </a:r>
            <a:r>
              <a:rPr lang="en-US" sz="2800" baseline="-25000" dirty="0" err="1"/>
              <a:t>i</a:t>
            </a:r>
            <a:r>
              <a:rPr lang="en-US" sz="2800" dirty="0"/>
              <a:t> achieved when neoclassical transport expected to be small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3F94CF-BFDE-6947-A1B8-15DF22392E20}"/>
              </a:ext>
            </a:extLst>
          </p:cNvPr>
          <p:cNvSpPr txBox="1"/>
          <p:nvPr/>
        </p:nvSpPr>
        <p:spPr>
          <a:xfrm>
            <a:off x="7428438" y="2052526"/>
            <a:ext cx="1734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dT</a:t>
            </a:r>
            <a:r>
              <a:rPr lang="en-US" sz="1200" baseline="-25000" dirty="0" err="1"/>
              <a:t>i</a:t>
            </a:r>
            <a:r>
              <a:rPr lang="en-US" sz="1200" dirty="0"/>
              <a:t>/</a:t>
            </a:r>
            <a:r>
              <a:rPr lang="en-US" sz="1200" dirty="0" err="1"/>
              <a:t>dR</a:t>
            </a:r>
            <a:r>
              <a:rPr lang="en-US" sz="1200" dirty="0"/>
              <a:t> &gt; 0.12 keV/cm</a:t>
            </a:r>
          </a:p>
          <a:p>
            <a:endParaRPr lang="en-US" sz="12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640496-0E1F-944A-AAE4-54036687DB3C}"/>
              </a:ext>
            </a:extLst>
          </p:cNvPr>
          <p:cNvSpPr/>
          <p:nvPr/>
        </p:nvSpPr>
        <p:spPr>
          <a:xfrm rot="451920">
            <a:off x="5984518" y="2563902"/>
            <a:ext cx="1086479" cy="334008"/>
          </a:xfrm>
          <a:prstGeom prst="ellipse">
            <a:avLst/>
          </a:prstGeom>
          <a:noFill/>
          <a:ln w="38100" cmpd="sng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25ACDD-E64A-4041-9B73-E1EC787950A8}"/>
              </a:ext>
            </a:extLst>
          </p:cNvPr>
          <p:cNvSpPr/>
          <p:nvPr/>
        </p:nvSpPr>
        <p:spPr>
          <a:xfrm rot="1353765">
            <a:off x="5656452" y="2097304"/>
            <a:ext cx="660422" cy="28485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52325D-E274-984A-8407-B4BA2989894C}"/>
              </a:ext>
            </a:extLst>
          </p:cNvPr>
          <p:cNvSpPr txBox="1"/>
          <p:nvPr/>
        </p:nvSpPr>
        <p:spPr>
          <a:xfrm>
            <a:off x="6816588" y="1271181"/>
            <a:ext cx="2403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Most common </a:t>
            </a:r>
          </a:p>
          <a:p>
            <a:r>
              <a:rPr lang="en-US" dirty="0">
                <a:solidFill>
                  <a:srgbClr val="FF0000"/>
                </a:solidFill>
              </a:rPr>
              <a:t>EP H-mode regime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70C0135-7A81-7E43-A6CE-6D05303F5383}"/>
              </a:ext>
            </a:extLst>
          </p:cNvPr>
          <p:cNvCxnSpPr>
            <a:cxnSpLocks/>
            <a:stCxn id="16" idx="1"/>
            <a:endCxn id="12" idx="7"/>
          </p:cNvCxnSpPr>
          <p:nvPr/>
        </p:nvCxnSpPr>
        <p:spPr>
          <a:xfrm flipH="1">
            <a:off x="6240928" y="1594347"/>
            <a:ext cx="575660" cy="6419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305CAA1-39C9-004B-9019-6C5060830566}"/>
              </a:ext>
            </a:extLst>
          </p:cNvPr>
          <p:cNvSpPr txBox="1"/>
          <p:nvPr/>
        </p:nvSpPr>
        <p:spPr>
          <a:xfrm>
            <a:off x="4568606" y="3277381"/>
            <a:ext cx="1785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Most common H-mode regime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4EAE9F-E7F5-284F-A6EF-36E357647555}"/>
              </a:ext>
            </a:extLst>
          </p:cNvPr>
          <p:cNvCxnSpPr>
            <a:cxnSpLocks/>
          </p:cNvCxnSpPr>
          <p:nvPr/>
        </p:nvCxnSpPr>
        <p:spPr>
          <a:xfrm flipV="1">
            <a:off x="6189858" y="2945434"/>
            <a:ext cx="76200" cy="6096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E7FB818-FB17-B348-8C5C-71EA457C03F8}"/>
              </a:ext>
            </a:extLst>
          </p:cNvPr>
          <p:cNvSpPr txBox="1"/>
          <p:nvPr/>
        </p:nvSpPr>
        <p:spPr>
          <a:xfrm>
            <a:off x="6477394" y="881756"/>
            <a:ext cx="255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Lines of “constant q</a:t>
            </a:r>
            <a:r>
              <a:rPr lang="en-US" baseline="-25000" dirty="0"/>
              <a:t>i</a:t>
            </a:r>
            <a:r>
              <a:rPr lang="en-US" dirty="0"/>
              <a:t>”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5F09C61-2B3A-784E-A3E2-19C9150DDA38}"/>
              </a:ext>
            </a:extLst>
          </p:cNvPr>
          <p:cNvCxnSpPr>
            <a:stCxn id="22" idx="1"/>
          </p:cNvCxnSpPr>
          <p:nvPr/>
        </p:nvCxnSpPr>
        <p:spPr>
          <a:xfrm flipH="1" flipV="1">
            <a:off x="6056874" y="1034158"/>
            <a:ext cx="420520" cy="3226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691F08C-2EAE-3E42-83C7-7D969A13ADE6}"/>
                  </a:ext>
                </a:extLst>
              </p:cNvPr>
              <p:cNvSpPr txBox="1"/>
              <p:nvPr/>
            </p:nvSpPr>
            <p:spPr>
              <a:xfrm>
                <a:off x="5674498" y="3852351"/>
                <a:ext cx="3749708" cy="7714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𝑒𝑓𝑓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691F08C-2EAE-3E42-83C7-7D969A13A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498" y="3852351"/>
                <a:ext cx="3749708" cy="771430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4092112"/>
      </p:ext>
    </p:extLst>
  </p:cSld>
  <p:clrMapOvr>
    <a:masterClrMapping/>
  </p:clrMapOvr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6809</TotalTime>
  <Words>1939</Words>
  <Application>Microsoft Macintosh PowerPoint</Application>
  <PresentationFormat>On-screen Show (16:9)</PresentationFormat>
  <Paragraphs>323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 Math</vt:lpstr>
      <vt:lpstr>Symbol</vt:lpstr>
      <vt:lpstr>Times New Roman</vt:lpstr>
      <vt:lpstr>Wingdings</vt:lpstr>
      <vt:lpstr>NSTX Upgrade</vt:lpstr>
      <vt:lpstr>Enhanced Pedestal H-mode  Regime on NSTX</vt:lpstr>
      <vt:lpstr>Enhanced Pedestal (EP) H-mode: ELM-free with improved τE and reduced particle confinement</vt:lpstr>
      <vt:lpstr>Enhanced Pedestal (EP) H-mode: ELM-free with  improved τE and reduced particle confinement</vt:lpstr>
      <vt:lpstr>Significant improvement in temperature profiles with subtle differences in Er, density and flow</vt:lpstr>
      <vt:lpstr>Significant improvement in temperature profiles with subtle differences in Er, density and flow</vt:lpstr>
      <vt:lpstr>Significant improvement in temperature profiles with subtle differences in Er, density and flow</vt:lpstr>
      <vt:lpstr>Larger Ti in EP H-mode is consistent  with neoclassical transport</vt:lpstr>
      <vt:lpstr>Database illustrates largest -Ti achieved when neoclassical transport expected to be small</vt:lpstr>
      <vt:lpstr>Database illustrates largest -Ti achieved when neoclassical transport expected to be small</vt:lpstr>
      <vt:lpstr>1-D transport model illustrates large impact edge density has on Ti profile when 𝜒i,neo &gt;&gt; 𝜒i,anom</vt:lpstr>
      <vt:lpstr>Hypothesis: Lower neutral fueling during ELM recovery can trigger positive feedback at low collisionality</vt:lpstr>
      <vt:lpstr>Hypothesis: Lower neutral fueling during ELM recovery can trigger positive feedback at low collisionality</vt:lpstr>
      <vt:lpstr>Hypothesis: Lower neutral fueling during ELM recovery can trigger positive feedback at low collisionality</vt:lpstr>
      <vt:lpstr>Hypothesis: Lower neutral fueling during ELM recovery can trigger positive feedback at low collisionality</vt:lpstr>
      <vt:lpstr>Ion-scale turbulence measurements and calculations indicate TEM drives transport at the pedestal foot</vt:lpstr>
      <vt:lpstr>EP H-mode: Improved energy confinement and increased particle transport at low collisionality</vt:lpstr>
      <vt:lpstr>Backup</vt:lpstr>
      <vt:lpstr>Reduced transport model illustrates large impact edge density has on Ti profile with 𝜒i,neo &gt; 𝜒i,anom</vt:lpstr>
      <vt:lpstr>Differences in ion species vdia may describe  concurrent increase in vϕ with Ti</vt:lpstr>
      <vt:lpstr>Max -Ti increases at decreasing density and  increasing Ip, consistent with neo model</vt:lpstr>
      <vt:lpstr>Position of max -Ti in model sensitive to the Te profile</vt:lpstr>
      <vt:lpstr>Characteristics of EP H-mode</vt:lpstr>
    </vt:vector>
  </TitlesOfParts>
  <Company>PPPL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Devon Battaglia</cp:lastModifiedBy>
  <cp:revision>239</cp:revision>
  <cp:lastPrinted>2018-10-30T15:07:38Z</cp:lastPrinted>
  <dcterms:created xsi:type="dcterms:W3CDTF">2015-07-16T16:59:24Z</dcterms:created>
  <dcterms:modified xsi:type="dcterms:W3CDTF">2018-11-09T06:03:05Z</dcterms:modified>
</cp:coreProperties>
</file>