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mf" ContentType="image/x-wmf"/>
  <Default Extension="gif" ContentType="image/gif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1217" r:id="rId2"/>
    <p:sldId id="1219" r:id="rId3"/>
    <p:sldId id="1221" r:id="rId4"/>
    <p:sldId id="1222" r:id="rId5"/>
    <p:sldId id="1223" r:id="rId6"/>
    <p:sldId id="1241" r:id="rId7"/>
    <p:sldId id="1225" r:id="rId8"/>
    <p:sldId id="1233" r:id="rId9"/>
    <p:sldId id="1235" r:id="rId10"/>
    <p:sldId id="1236" r:id="rId11"/>
    <p:sldId id="1240" r:id="rId12"/>
    <p:sldId id="1234" r:id="rId13"/>
    <p:sldId id="1239" r:id="rId14"/>
    <p:sldId id="1227" r:id="rId15"/>
    <p:sldId id="1218" r:id="rId16"/>
    <p:sldId id="1237" r:id="rId17"/>
    <p:sldId id="1232" r:id="rId18"/>
    <p:sldId id="1229" r:id="rId19"/>
    <p:sldId id="1238" r:id="rId2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200" b="1" i="1" kern="1200">
        <a:solidFill>
          <a:srgbClr val="1822CD"/>
        </a:solidFill>
        <a:latin typeface="Helvetica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200" b="1" i="1" kern="1200">
        <a:solidFill>
          <a:srgbClr val="1822CD"/>
        </a:solidFill>
        <a:latin typeface="Helvetica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200" b="1" i="1" kern="1200">
        <a:solidFill>
          <a:srgbClr val="1822CD"/>
        </a:solidFill>
        <a:latin typeface="Helvetica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200" b="1" i="1" kern="1200">
        <a:solidFill>
          <a:srgbClr val="1822CD"/>
        </a:solidFill>
        <a:latin typeface="Helvetica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15DA8"/>
    <a:srgbClr val="215DA7"/>
    <a:srgbClr val="3A72B1"/>
    <a:srgbClr val="FF3300"/>
    <a:srgbClr val="9999FF"/>
    <a:srgbClr val="FF0000"/>
    <a:srgbClr val="00CC66"/>
    <a:srgbClr val="FF9933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103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-1296" y="-11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defRPr b="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6ADC54DA-73F3-8843-BC3E-275DF176E6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3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b="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70E603B0-B5F0-6649-8107-AA75C69ED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89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B999EF7-2F7E-3E41-ADC1-B7AC21BCF2AF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97A16-477F-384C-9CA5-78E25EE2BDCC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6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042932-1CAB-4A70-8A20-A13A54933528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4213"/>
            <a:ext cx="4667250" cy="350043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7EA21D55-01CA-E94E-93F2-7D781FE41954}" type="slidenum">
              <a:rPr lang="en-US" b="0" i="0">
                <a:solidFill>
                  <a:schemeClr val="tx1"/>
                </a:solidFill>
                <a:latin typeface="Times New Roman" charset="0"/>
                <a:cs typeface="Arial" charset="0"/>
              </a:rPr>
              <a:pPr eaLnBrk="1" hangingPunct="1"/>
              <a:t>5</a:t>
            </a:fld>
            <a:endParaRPr lang="en-US" b="0" i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9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8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394575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45619A7-4DA4-674E-AFA9-F29221EA13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2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95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0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4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3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83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99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"/>
          <p:cNvSpPr>
            <a:spLocks noChangeShapeType="1"/>
          </p:cNvSpPr>
          <p:nvPr userDrawn="1"/>
        </p:nvSpPr>
        <p:spPr bwMode="auto">
          <a:xfrm>
            <a:off x="2895600" y="6748275"/>
            <a:ext cx="5669280" cy="1588"/>
          </a:xfrm>
          <a:prstGeom prst="line">
            <a:avLst/>
          </a:prstGeom>
          <a:noFill/>
          <a:ln w="76200" cmpd="sng">
            <a:solidFill>
              <a:srgbClr val="3A72B1"/>
            </a:solidFill>
            <a:round/>
            <a:headEnd/>
            <a:tailEnd/>
          </a:ln>
          <a:effectLst/>
        </p:spPr>
        <p:txBody>
          <a:bodyPr lIns="91428" tIns="45714" rIns="91428" bIns="45714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 flipV="1">
            <a:off x="0" y="990600"/>
            <a:ext cx="9144000" cy="19050"/>
          </a:xfrm>
          <a:prstGeom prst="rect">
            <a:avLst/>
          </a:prstGeom>
          <a:noFill/>
          <a:ln w="57150" cmpd="sng">
            <a:solidFill>
              <a:srgbClr val="215DA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b="1">
              <a:latin typeface="Helvetica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8001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38304" name="Rectangle 32"/>
          <p:cNvSpPr>
            <a:spLocks noChangeArrowheads="1"/>
          </p:cNvSpPr>
          <p:nvPr userDrawn="1"/>
        </p:nvSpPr>
        <p:spPr bwMode="auto">
          <a:xfrm>
            <a:off x="2814638" y="322103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400" b="1">
              <a:latin typeface="Helvetica" charset="0"/>
            </a:endParaRPr>
          </a:p>
        </p:txBody>
      </p:sp>
      <p:sp>
        <p:nvSpPr>
          <p:cNvPr id="14" name="Text Box 8"/>
          <p:cNvSpPr txBox="1">
            <a:spLocks noChangeAspect="1" noChangeArrowheads="1"/>
          </p:cNvSpPr>
          <p:nvPr userDrawn="1"/>
        </p:nvSpPr>
        <p:spPr bwMode="auto">
          <a:xfrm>
            <a:off x="8458208" y="6647688"/>
            <a:ext cx="657225" cy="226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45714" rIns="91428" bIns="45714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  <a:buNone/>
            </a:pPr>
            <a:fld id="{B2FFE1B5-5104-6240-86A3-951E4951EB2F}" type="slidenum">
              <a:rPr lang="en-US" sz="1100" b="1">
                <a:solidFill>
                  <a:srgbClr val="004A95"/>
                </a:solidFill>
                <a:latin typeface="Arial Narrow" pitchFamily="-65" charset="0"/>
              </a:rPr>
              <a:pPr algn="r">
                <a:lnSpc>
                  <a:spcPct val="75000"/>
                </a:lnSpc>
                <a:spcBef>
                  <a:spcPct val="0"/>
                </a:spcBef>
                <a:buNone/>
              </a:pPr>
              <a:t>‹#›</a:t>
            </a:fld>
            <a:r>
              <a:rPr lang="en-US" sz="1100" b="1" dirty="0">
                <a:solidFill>
                  <a:srgbClr val="004A95"/>
                </a:solidFill>
                <a:latin typeface="Arial Narrow" pitchFamily="-65" charset="0"/>
              </a:rPr>
              <a:t> </a:t>
            </a:r>
            <a:r>
              <a:rPr lang="en-US" sz="1100" b="1">
                <a:solidFill>
                  <a:srgbClr val="004A95"/>
                </a:solidFill>
                <a:latin typeface="Arial Narrow" pitchFamily="-65" charset="0"/>
              </a:rPr>
              <a:t>of</a:t>
            </a:r>
            <a:r>
              <a:rPr lang="en-US" sz="1100" b="1" smtClean="0">
                <a:solidFill>
                  <a:srgbClr val="004A95"/>
                </a:solidFill>
                <a:latin typeface="Arial Narrow" pitchFamily="-65" charset="0"/>
              </a:rPr>
              <a:t> </a:t>
            </a:r>
            <a:r>
              <a:rPr lang="en-US" sz="1100" b="1" smtClean="0">
                <a:solidFill>
                  <a:srgbClr val="004A95"/>
                </a:solidFill>
                <a:latin typeface="Arial Narrow" pitchFamily="-65" charset="0"/>
              </a:rPr>
              <a:t>19</a:t>
            </a:r>
            <a:endParaRPr lang="en-US" sz="1100" b="1" dirty="0" smtClean="0">
              <a:solidFill>
                <a:srgbClr val="004A95"/>
              </a:solidFill>
              <a:latin typeface="Arial Narrow" pitchFamily="-65" charset="0"/>
            </a:endParaRPr>
          </a:p>
        </p:txBody>
      </p:sp>
      <p:pic>
        <p:nvPicPr>
          <p:cNvPr id="15" name="Picture 26" descr="lab_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6583685"/>
            <a:ext cx="1676400" cy="307975"/>
          </a:xfrm>
          <a:prstGeom prst="rect">
            <a:avLst/>
          </a:prstGeom>
          <a:noFill/>
        </p:spPr>
      </p:pic>
      <p:pic>
        <p:nvPicPr>
          <p:cNvPr id="3" name="Picture 2" descr="NSTX-U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1209829" cy="310896"/>
          </a:xfrm>
          <a:prstGeom prst="rect">
            <a:avLst/>
          </a:prstGeom>
        </p:spPr>
      </p:pic>
      <p:sp>
        <p:nvSpPr>
          <p:cNvPr id="12" name="Rectangle 15"/>
          <p:cNvSpPr>
            <a:spLocks noChangeAspect="1" noChangeArrowheads="1"/>
          </p:cNvSpPr>
          <p:nvPr userDrawn="1"/>
        </p:nvSpPr>
        <p:spPr bwMode="auto">
          <a:xfrm>
            <a:off x="3505200" y="6611112"/>
            <a:ext cx="4800600" cy="2615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marL="0" marR="0" indent="0" algn="l" defTabSz="91429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 smtClean="0">
                <a:solidFill>
                  <a:srgbClr val="215CA6"/>
                </a:solidFill>
                <a:latin typeface="Arial Narrow"/>
                <a:cs typeface="Arial Narrow"/>
              </a:rPr>
              <a:t>V</a:t>
            </a:r>
            <a:r>
              <a:rPr lang="en-US" sz="1100" b="1" i="1" dirty="0">
                <a:solidFill>
                  <a:srgbClr val="215CA6"/>
                </a:solidFill>
                <a:latin typeface="Arial Narrow"/>
                <a:cs typeface="Arial Narrow"/>
              </a:rPr>
              <a:t>. A. SOUKHANOVSKII,</a:t>
            </a:r>
            <a:r>
              <a:rPr lang="en-US" sz="1100" b="1" i="1" dirty="0" smtClean="0">
                <a:solidFill>
                  <a:srgbClr val="215CA6"/>
                </a:solidFill>
                <a:latin typeface="Arial Narrow"/>
                <a:cs typeface="Arial Narrow"/>
              </a:rPr>
              <a:t> 39</a:t>
            </a:r>
            <a:r>
              <a:rPr lang="en-US" sz="1100" b="1" i="1" baseline="30000" dirty="0" smtClean="0">
                <a:solidFill>
                  <a:srgbClr val="215CA6"/>
                </a:solidFill>
                <a:latin typeface="Arial Narrow"/>
                <a:cs typeface="Arial Narrow"/>
              </a:rPr>
              <a:t>th</a:t>
            </a:r>
            <a:r>
              <a:rPr lang="en-US" sz="1100" b="1" i="1" dirty="0" smtClean="0">
                <a:solidFill>
                  <a:srgbClr val="215CA6"/>
                </a:solidFill>
                <a:latin typeface="Arial Narrow"/>
                <a:cs typeface="Arial Narrow"/>
              </a:rPr>
              <a:t> EPS CONFERENCE,</a:t>
            </a:r>
            <a:r>
              <a:rPr lang="en-US" sz="1100" b="1" i="1" baseline="0" dirty="0" smtClean="0">
                <a:solidFill>
                  <a:srgbClr val="215CA6"/>
                </a:solidFill>
                <a:latin typeface="Arial Narrow"/>
                <a:cs typeface="Arial Narrow"/>
              </a:rPr>
              <a:t> Stockholm, Sweden, 2-6 July 2012</a:t>
            </a:r>
            <a:endParaRPr lang="en-US" sz="1100" b="1" i="1" kern="1200" dirty="0" smtClean="0">
              <a:solidFill>
                <a:srgbClr val="215CA6"/>
              </a:solidFill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4742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5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15DA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64A90"/>
          </a:solidFill>
          <a:latin typeface="Arial Narrow" pitchFamily="80" charset="0"/>
          <a:ea typeface="ＭＳ Ｐゴシック" pitchFamily="80" charset="-128"/>
          <a:cs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64A90"/>
          </a:solidFill>
          <a:latin typeface="Arial Narrow" pitchFamily="80" charset="0"/>
          <a:ea typeface="ＭＳ Ｐゴシック" pitchFamily="80" charset="-128"/>
          <a:cs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64A90"/>
          </a:solidFill>
          <a:latin typeface="Arial Narrow" pitchFamily="80" charset="0"/>
          <a:ea typeface="ＭＳ Ｐゴシック" pitchFamily="80" charset="-128"/>
          <a:cs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64A90"/>
          </a:solidFill>
          <a:latin typeface="Arial Narrow" pitchFamily="80" charset="0"/>
          <a:ea typeface="ＭＳ Ｐゴシック" pitchFamily="80" charset="-128"/>
          <a:cs typeface="ＭＳ Ｐゴシック" pitchFamily="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64A90"/>
          </a:solidFill>
          <a:latin typeface="Arial Narrow" pitchFamily="80" charset="0"/>
          <a:ea typeface="ＭＳ Ｐゴシック" pitchFamily="80" charset="-128"/>
          <a:cs typeface="ＭＳ Ｐゴシック" pitchFamily="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64A90"/>
          </a:solidFill>
          <a:latin typeface="Arial Narrow" pitchFamily="80" charset="0"/>
          <a:ea typeface="ＭＳ Ｐゴシック" pitchFamily="80" charset="-128"/>
          <a:cs typeface="ＭＳ Ｐゴシック" pitchFamily="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64A90"/>
          </a:solidFill>
          <a:latin typeface="Arial Narrow" pitchFamily="80" charset="0"/>
          <a:ea typeface="ＭＳ Ｐゴシック" pitchFamily="80" charset="-128"/>
          <a:cs typeface="ＭＳ Ｐゴシック" pitchFamily="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64A90"/>
          </a:solidFill>
          <a:latin typeface="Arial Narrow" pitchFamily="80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4A90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64A9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64A90"/>
        </a:buClr>
        <a:buChar char="–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64A90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64A90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64A90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64A90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64A90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64A90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Relationship Id="rId6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emf"/><Relationship Id="rId5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Divertor heat flux mitigation with impurity-seeded standard and snowflake divertors in NSTX</a:t>
            </a: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.</a:t>
            </a:r>
            <a:endParaRPr lang="en-US" sz="3200" i="0" dirty="0">
              <a:solidFill>
                <a:schemeClr val="accent2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V. A. Soukhanovskii,</a:t>
            </a:r>
            <a:endParaRPr lang="en-US" sz="2000" i="0" dirty="0">
              <a:solidFill>
                <a:schemeClr val="tx1"/>
              </a:solidFill>
              <a:latin typeface="Arial" charset="0"/>
            </a:endParaRPr>
          </a:p>
          <a:p>
            <a:r>
              <a:rPr lang="en-US" sz="1800" i="0" dirty="0" smtClean="0">
                <a:solidFill>
                  <a:schemeClr val="tx1"/>
                </a:solidFill>
              </a:rPr>
              <a:t>R</a:t>
            </a:r>
            <a:r>
              <a:rPr lang="en-US" sz="1800" i="0" dirty="0">
                <a:solidFill>
                  <a:schemeClr val="tx1"/>
                </a:solidFill>
              </a:rPr>
              <a:t>. E. </a:t>
            </a:r>
            <a:r>
              <a:rPr lang="en-US" sz="1800" i="0" dirty="0" smtClean="0">
                <a:solidFill>
                  <a:schemeClr val="tx1"/>
                </a:solidFill>
              </a:rPr>
              <a:t>Bell </a:t>
            </a:r>
            <a:r>
              <a:rPr lang="en-US" sz="1800" i="0" dirty="0">
                <a:solidFill>
                  <a:schemeClr val="tx1"/>
                </a:solidFill>
              </a:rPr>
              <a:t>, A. </a:t>
            </a:r>
            <a:r>
              <a:rPr lang="en-US" sz="1800" i="0" dirty="0" smtClean="0">
                <a:solidFill>
                  <a:schemeClr val="tx1"/>
                </a:solidFill>
              </a:rPr>
              <a:t>Diallo </a:t>
            </a:r>
            <a:r>
              <a:rPr lang="en-US" sz="1800" i="0" dirty="0">
                <a:solidFill>
                  <a:schemeClr val="tx1"/>
                </a:solidFill>
              </a:rPr>
              <a:t>, S. </a:t>
            </a:r>
            <a:r>
              <a:rPr lang="en-US" sz="1800" i="0" dirty="0" smtClean="0">
                <a:solidFill>
                  <a:schemeClr val="tx1"/>
                </a:solidFill>
              </a:rPr>
              <a:t>Gerhardt, </a:t>
            </a:r>
            <a:r>
              <a:rPr lang="en-US" sz="1800" i="0" dirty="0">
                <a:solidFill>
                  <a:schemeClr val="tx1"/>
                </a:solidFill>
              </a:rPr>
              <a:t>R. </a:t>
            </a:r>
            <a:r>
              <a:rPr lang="en-US" sz="1800" i="0" dirty="0" smtClean="0">
                <a:solidFill>
                  <a:schemeClr val="tx1"/>
                </a:solidFill>
              </a:rPr>
              <a:t>Kaita, </a:t>
            </a:r>
            <a:r>
              <a:rPr lang="en-US" sz="1800" i="0" dirty="0">
                <a:solidFill>
                  <a:schemeClr val="tx1"/>
                </a:solidFill>
              </a:rPr>
              <a:t>S. </a:t>
            </a:r>
            <a:r>
              <a:rPr lang="en-US" sz="1800" i="0" dirty="0" smtClean="0">
                <a:solidFill>
                  <a:schemeClr val="tx1"/>
                </a:solidFill>
              </a:rPr>
              <a:t>Kaye, </a:t>
            </a:r>
            <a:endParaRPr lang="en-US" sz="1800" i="0" dirty="0">
              <a:solidFill>
                <a:schemeClr val="tx1"/>
              </a:solidFill>
            </a:endParaRPr>
          </a:p>
          <a:p>
            <a:r>
              <a:rPr lang="en-US" sz="1800" i="0" dirty="0">
                <a:solidFill>
                  <a:schemeClr val="tx1"/>
                </a:solidFill>
              </a:rPr>
              <a:t>E. </a:t>
            </a:r>
            <a:r>
              <a:rPr lang="en-US" sz="1800" i="0" dirty="0" smtClean="0">
                <a:solidFill>
                  <a:schemeClr val="tx1"/>
                </a:solidFill>
              </a:rPr>
              <a:t>Kolemen, </a:t>
            </a:r>
            <a:r>
              <a:rPr lang="en-US" sz="1800" i="0" dirty="0">
                <a:solidFill>
                  <a:schemeClr val="tx1"/>
                </a:solidFill>
              </a:rPr>
              <a:t>B. P. </a:t>
            </a:r>
            <a:r>
              <a:rPr lang="en-US" sz="1800" i="0" dirty="0" smtClean="0">
                <a:solidFill>
                  <a:schemeClr val="tx1"/>
                </a:solidFill>
              </a:rPr>
              <a:t>LeBlanc, </a:t>
            </a:r>
            <a:r>
              <a:rPr lang="en-US" sz="1800" i="0" dirty="0">
                <a:solidFill>
                  <a:schemeClr val="tx1"/>
                </a:solidFill>
              </a:rPr>
              <a:t>R. </a:t>
            </a:r>
            <a:r>
              <a:rPr lang="en-US" sz="1800" i="0" dirty="0" smtClean="0">
                <a:solidFill>
                  <a:schemeClr val="tx1"/>
                </a:solidFill>
              </a:rPr>
              <a:t>Maingi, </a:t>
            </a:r>
            <a:r>
              <a:rPr lang="en-US" sz="1800" i="0" dirty="0">
                <a:solidFill>
                  <a:schemeClr val="tx1"/>
                </a:solidFill>
              </a:rPr>
              <a:t>A. </a:t>
            </a:r>
            <a:r>
              <a:rPr lang="en-US" sz="1800" i="0" dirty="0" smtClean="0">
                <a:solidFill>
                  <a:schemeClr val="tx1"/>
                </a:solidFill>
              </a:rPr>
              <a:t>McLean, </a:t>
            </a:r>
            <a:r>
              <a:rPr lang="en-US" sz="1800" i="0" dirty="0">
                <a:solidFill>
                  <a:schemeClr val="tx1"/>
                </a:solidFill>
              </a:rPr>
              <a:t>J. E. </a:t>
            </a:r>
            <a:r>
              <a:rPr lang="en-US" sz="1800" i="0" dirty="0" smtClean="0">
                <a:solidFill>
                  <a:schemeClr val="tx1"/>
                </a:solidFill>
              </a:rPr>
              <a:t>Menard, </a:t>
            </a:r>
            <a:r>
              <a:rPr lang="en-US" sz="1800" i="0" dirty="0">
                <a:solidFill>
                  <a:schemeClr val="tx1"/>
                </a:solidFill>
              </a:rPr>
              <a:t>D. </a:t>
            </a:r>
            <a:r>
              <a:rPr lang="en-US" sz="1800" i="0" dirty="0" smtClean="0">
                <a:solidFill>
                  <a:schemeClr val="tx1"/>
                </a:solidFill>
              </a:rPr>
              <a:t>Mueller, S</a:t>
            </a:r>
            <a:r>
              <a:rPr lang="en-US" sz="1800" i="0" dirty="0">
                <a:solidFill>
                  <a:schemeClr val="tx1"/>
                </a:solidFill>
              </a:rPr>
              <a:t>. F. </a:t>
            </a:r>
            <a:r>
              <a:rPr lang="en-US" sz="1800" i="0" dirty="0" smtClean="0">
                <a:solidFill>
                  <a:schemeClr val="tx1"/>
                </a:solidFill>
              </a:rPr>
              <a:t>Paul </a:t>
            </a:r>
            <a:r>
              <a:rPr lang="en-US" sz="1800" i="0" dirty="0">
                <a:solidFill>
                  <a:schemeClr val="tx1"/>
                </a:solidFill>
              </a:rPr>
              <a:t>, M. </a:t>
            </a:r>
            <a:r>
              <a:rPr lang="en-US" sz="1800" i="0" dirty="0" err="1" smtClean="0">
                <a:solidFill>
                  <a:schemeClr val="tx1"/>
                </a:solidFill>
              </a:rPr>
              <a:t>Podesta</a:t>
            </a:r>
            <a:r>
              <a:rPr lang="en-US" sz="1800" i="0" dirty="0" smtClean="0">
                <a:solidFill>
                  <a:schemeClr val="tx1"/>
                </a:solidFill>
              </a:rPr>
              <a:t>, </a:t>
            </a:r>
            <a:r>
              <a:rPr lang="en-US" sz="1800" i="0" dirty="0">
                <a:solidFill>
                  <a:schemeClr val="tx1"/>
                </a:solidFill>
              </a:rPr>
              <a:t>R. </a:t>
            </a:r>
            <a:r>
              <a:rPr lang="en-US" sz="1800" i="0" dirty="0" smtClean="0">
                <a:solidFill>
                  <a:schemeClr val="tx1"/>
                </a:solidFill>
              </a:rPr>
              <a:t>Raman, </a:t>
            </a:r>
            <a:r>
              <a:rPr lang="en-US" sz="1800" i="0" dirty="0">
                <a:solidFill>
                  <a:schemeClr val="tx1"/>
                </a:solidFill>
              </a:rPr>
              <a:t>A. L. </a:t>
            </a:r>
            <a:r>
              <a:rPr lang="en-US" sz="1800" i="0" dirty="0" smtClean="0">
                <a:solidFill>
                  <a:schemeClr val="tx1"/>
                </a:solidFill>
              </a:rPr>
              <a:t>Roquemore, </a:t>
            </a:r>
            <a:r>
              <a:rPr lang="en-US" sz="1800" i="0" dirty="0">
                <a:solidFill>
                  <a:schemeClr val="tx1"/>
                </a:solidFill>
              </a:rPr>
              <a:t>D. D. </a:t>
            </a:r>
            <a:r>
              <a:rPr lang="en-US" sz="1800" i="0" dirty="0" smtClean="0">
                <a:solidFill>
                  <a:schemeClr val="tx1"/>
                </a:solidFill>
              </a:rPr>
              <a:t>Ryutov, </a:t>
            </a:r>
            <a:r>
              <a:rPr lang="en-US" sz="1800" i="0" dirty="0">
                <a:solidFill>
                  <a:schemeClr val="tx1"/>
                </a:solidFill>
              </a:rPr>
              <a:t>F. </a:t>
            </a:r>
            <a:r>
              <a:rPr lang="en-US" sz="1800" i="0" dirty="0" smtClean="0">
                <a:solidFill>
                  <a:schemeClr val="tx1"/>
                </a:solidFill>
              </a:rPr>
              <a:t>Scotti</a:t>
            </a:r>
            <a:endParaRPr lang="en-US" sz="1600" b="0" i="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657600"/>
            <a:ext cx="57150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39</a:t>
            </a:r>
            <a:r>
              <a:rPr lang="en-US" sz="1600" i="0" baseline="30000" dirty="0" smtClean="0">
                <a:solidFill>
                  <a:srgbClr val="FF0000"/>
                </a:solidFill>
              </a:rPr>
              <a:t>th</a:t>
            </a:r>
            <a:r>
              <a:rPr lang="en-US" sz="1600" i="0" dirty="0" smtClean="0">
                <a:solidFill>
                  <a:srgbClr val="FF0000"/>
                </a:solidFill>
              </a:rPr>
              <a:t> EPS Conference</a:t>
            </a:r>
            <a:endParaRPr lang="en-US" sz="1600" i="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Stockholm, Sweden</a:t>
            </a:r>
            <a:endParaRPr lang="en-US" sz="1600" i="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2-6 July 2012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17157"/>
            <a:ext cx="1905000" cy="49244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0" dirty="0">
                <a:solidFill>
                  <a:srgbClr val="171F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b_icon_no_box_blue_rgb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"/>
            <a:ext cx="44823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1" y="104775"/>
            <a:ext cx="8458200" cy="809625"/>
          </a:xfrm>
        </p:spPr>
        <p:txBody>
          <a:bodyPr/>
          <a:lstStyle/>
          <a:p>
            <a:pPr eaLnBrk="1" hangingPunct="1"/>
            <a:r>
              <a:rPr lang="en-US" sz="3000" dirty="0"/>
              <a:t>Divertor profiles show low heat flux, broadened C III and </a:t>
            </a:r>
            <a:br>
              <a:rPr lang="en-US" sz="3000" dirty="0"/>
            </a:br>
            <a:r>
              <a:rPr lang="en-US" sz="3000" dirty="0"/>
              <a:t>C IV radiation zones in the snowflake divertor phase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95800" y="14478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342858" indent="-342858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Heat flux profiles reduced to nearly flat low levels, characteristic of radiative heating</a:t>
            </a:r>
          </a:p>
          <a:p>
            <a:pPr marL="342858" indent="-342858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Divertor C III and C IV brightness profiles broaden</a:t>
            </a:r>
          </a:p>
          <a:p>
            <a:pPr marL="342858" indent="-342858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High-</a:t>
            </a: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 Balmer line spectroscopy and CRETIN code modeling confirm outer SP detachment with T</a:t>
            </a:r>
            <a:r>
              <a:rPr lang="en-US" sz="1800" b="0" i="0" kern="0" baseline="-25000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 ≤ 1.5 eV, </a:t>
            </a:r>
          </a:p>
          <a:p>
            <a:pPr defTabSz="914290">
              <a:buClr>
                <a:srgbClr val="004483"/>
              </a:buClr>
              <a:buNone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1800" b="0" kern="0" baseline="-25000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 ≤ 5 x 10</a:t>
            </a:r>
            <a:r>
              <a:rPr lang="en-US" sz="1800" b="0" i="0" kern="0" baseline="30000" dirty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 m</a:t>
            </a:r>
            <a:r>
              <a:rPr lang="en-US" sz="1800" b="0" i="0" kern="0" baseline="30000" dirty="0">
                <a:solidFill>
                  <a:schemeClr val="tx1"/>
                </a:solidFill>
                <a:latin typeface="+mn-lt"/>
              </a:rPr>
              <a:t>-3</a:t>
            </a:r>
          </a:p>
          <a:p>
            <a:pPr marL="569844" lvl="1" indent="-223811">
              <a:buClr>
                <a:srgbClr val="004483"/>
              </a:buClr>
              <a:defRPr/>
            </a:pP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Also suggests a reduction of carbon physical and chemical sputtering rates</a:t>
            </a:r>
          </a:p>
          <a:p>
            <a:pPr marL="342858" indent="-342858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endParaRPr lang="en-US" sz="2000" b="0" i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eps11-divprofile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1371600"/>
            <a:ext cx="3495121" cy="5105400"/>
          </a:xfrm>
          <a:prstGeom prst="rect">
            <a:avLst/>
          </a:prstGeom>
        </p:spPr>
      </p:pic>
      <p:pic>
        <p:nvPicPr>
          <p:cNvPr id="2" name="Picture 1" descr="Picture 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07" y="4724401"/>
            <a:ext cx="475129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59"/>
    </mc:Choice>
    <mc:Fallback xmlns="">
      <p:transition xmlns:p14="http://schemas.microsoft.com/office/powerpoint/2010/main" spd="slow" advTm="6195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leading edge PFC tile heating observed at shallow magnetic field incidence angles</a:t>
            </a:r>
            <a:endParaRPr lang="en-US" dirty="0"/>
          </a:p>
        </p:txBody>
      </p:sp>
      <p:pic>
        <p:nvPicPr>
          <p:cNvPr id="5" name="Picture 4" descr="POP38260-figure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436429" cy="3810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5334000"/>
            <a:ext cx="8077200" cy="762000"/>
          </a:xfrm>
        </p:spPr>
        <p:txBody>
          <a:bodyPr/>
          <a:lstStyle/>
          <a:p>
            <a:r>
              <a:rPr lang="en-US" dirty="0" smtClean="0"/>
              <a:t>Reduction of q</a:t>
            </a:r>
            <a:r>
              <a:rPr lang="en-US" baseline="-25000" dirty="0" smtClean="0"/>
              <a:t>|| </a:t>
            </a:r>
            <a:r>
              <a:rPr lang="en-US" dirty="0" smtClean="0"/>
              <a:t>due to radiative detachment is considered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7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experiments compared standard and snowflake divertors with and without extrinsic CD</a:t>
            </a:r>
            <a:r>
              <a:rPr lang="en-US" baseline="-25000" dirty="0" smtClean="0"/>
              <a:t>4</a:t>
            </a:r>
            <a:r>
              <a:rPr lang="en-US" dirty="0" smtClean="0"/>
              <a:t> seeding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001000" cy="2590800"/>
          </a:xfrm>
        </p:spPr>
        <p:txBody>
          <a:bodyPr/>
          <a:lstStyle/>
          <a:p>
            <a:r>
              <a:rPr lang="en-US" dirty="0" smtClean="0"/>
              <a:t>Goal of the experiment – develop high-performance H-mode discharge with reduced divertor heat flux</a:t>
            </a:r>
          </a:p>
          <a:p>
            <a:pPr lvl="1"/>
            <a:r>
              <a:rPr lang="en-US" dirty="0" smtClean="0"/>
              <a:t>Use highly-shaped configuration</a:t>
            </a:r>
          </a:p>
          <a:p>
            <a:pPr lvl="2"/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=2.1,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=0.8, </a:t>
            </a:r>
            <a:r>
              <a:rPr lang="en-US" dirty="0" smtClean="0"/>
              <a:t>drsep=6-7 </a:t>
            </a:r>
            <a:r>
              <a:rPr lang="en-US" dirty="0" smtClean="0"/>
              <a:t>mm (similar to 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baseline="-25000" dirty="0" err="1" smtClean="0">
                <a:cs typeface="Symbol" charset="2"/>
              </a:rPr>
              <a:t>SOL</a:t>
            </a:r>
            <a:r>
              <a:rPr lang="en-US" dirty="0" smtClean="0">
                <a:cs typeface="Symbol" charset="2"/>
              </a:rPr>
              <a:t>)</a:t>
            </a:r>
            <a:endParaRPr lang="en-US" dirty="0" smtClean="0"/>
          </a:p>
          <a:p>
            <a:pPr lvl="1"/>
            <a:r>
              <a:rPr lang="en-US" i="1" dirty="0" smtClean="0"/>
              <a:t>B x grad B </a:t>
            </a:r>
            <a:r>
              <a:rPr lang="en-US" dirty="0" smtClean="0"/>
              <a:t>toward lower divertor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3200400"/>
            <a:ext cx="815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b="0" i="0" dirty="0" smtClean="0"/>
              <a:t>4 MW NBI, </a:t>
            </a:r>
            <a:r>
              <a:rPr lang="en-US" b="0" dirty="0" err="1" smtClean="0"/>
              <a:t>I</a:t>
            </a:r>
            <a:r>
              <a:rPr lang="en-US" b="0" baseline="-25000" dirty="0" err="1" smtClean="0"/>
              <a:t>p</a:t>
            </a:r>
            <a:r>
              <a:rPr lang="en-US" b="0" i="0" dirty="0" smtClean="0"/>
              <a:t>=</a:t>
            </a:r>
            <a:r>
              <a:rPr lang="en-US" b="0" i="0" dirty="0" smtClean="0"/>
              <a:t>0.9 </a:t>
            </a:r>
            <a:r>
              <a:rPr lang="en-US" b="0" i="0" dirty="0" smtClean="0"/>
              <a:t>MA</a:t>
            </a:r>
          </a:p>
          <a:p>
            <a:pPr lvl="2"/>
            <a:r>
              <a:rPr lang="en-US" i="0" dirty="0" smtClean="0"/>
              <a:t>Reference</a:t>
            </a:r>
            <a:r>
              <a:rPr lang="en-US" b="0" i="0" dirty="0" smtClean="0"/>
              <a:t> (attached standard divertor)</a:t>
            </a:r>
          </a:p>
          <a:p>
            <a:pPr lvl="2"/>
            <a:r>
              <a:rPr lang="en-US" i="0" dirty="0" smtClean="0">
                <a:solidFill>
                  <a:srgbClr val="FF0000"/>
                </a:solidFill>
              </a:rPr>
              <a:t>Snowflake divertor</a:t>
            </a:r>
            <a:r>
              <a:rPr lang="en-US" b="0" i="0" dirty="0" smtClean="0">
                <a:solidFill>
                  <a:srgbClr val="000000"/>
                </a:solidFill>
              </a:rPr>
              <a:t> (partially detached divertor due to intrinsic carbon radiation)</a:t>
            </a:r>
          </a:p>
          <a:p>
            <a:pPr lvl="2"/>
            <a:r>
              <a:rPr lang="en-US" i="0" dirty="0" smtClean="0">
                <a:solidFill>
                  <a:srgbClr val="0000FF"/>
                </a:solidFill>
              </a:rPr>
              <a:t>Radiative divertor in standard geometry with CD</a:t>
            </a:r>
            <a:r>
              <a:rPr lang="en-US" i="0" baseline="-25000" dirty="0" smtClean="0">
                <a:solidFill>
                  <a:srgbClr val="0000FF"/>
                </a:solidFill>
              </a:rPr>
              <a:t>4</a:t>
            </a:r>
            <a:r>
              <a:rPr lang="en-US" i="0" dirty="0" smtClean="0">
                <a:solidFill>
                  <a:srgbClr val="0000FF"/>
                </a:solidFill>
              </a:rPr>
              <a:t> seeding</a:t>
            </a:r>
            <a:r>
              <a:rPr lang="en-US" b="0" i="0" dirty="0" smtClean="0">
                <a:solidFill>
                  <a:srgbClr val="000000"/>
                </a:solidFill>
              </a:rPr>
              <a:t> (partially detached divertor due to enhanced divertor density and carbon concentration)</a:t>
            </a:r>
          </a:p>
          <a:p>
            <a:pPr lvl="2"/>
            <a:r>
              <a:rPr lang="en-US" i="0" dirty="0" smtClean="0">
                <a:solidFill>
                  <a:srgbClr val="008000"/>
                </a:solidFill>
              </a:rPr>
              <a:t>Snowflake divertor with CD</a:t>
            </a:r>
            <a:r>
              <a:rPr lang="en-US" i="0" baseline="-25000" dirty="0" smtClean="0">
                <a:solidFill>
                  <a:srgbClr val="008000"/>
                </a:solidFill>
              </a:rPr>
              <a:t>4</a:t>
            </a:r>
            <a:r>
              <a:rPr lang="en-US" i="0" dirty="0" smtClean="0">
                <a:solidFill>
                  <a:srgbClr val="008000"/>
                </a:solidFill>
              </a:rPr>
              <a:t> seeding </a:t>
            </a:r>
            <a:r>
              <a:rPr lang="en-US" b="0" i="0" dirty="0">
                <a:solidFill>
                  <a:srgbClr val="000000"/>
                </a:solidFill>
              </a:rPr>
              <a:t>(partially detached </a:t>
            </a:r>
            <a:r>
              <a:rPr lang="en-US" b="0" i="0" dirty="0" smtClean="0">
                <a:solidFill>
                  <a:srgbClr val="000000"/>
                </a:solidFill>
              </a:rPr>
              <a:t>divertor due to enhanced carbon radiation in low </a:t>
            </a:r>
            <a:r>
              <a:rPr lang="en-US" b="0" i="0" dirty="0" err="1" smtClean="0">
                <a:solidFill>
                  <a:srgbClr val="000000"/>
                </a:solidFill>
              </a:rPr>
              <a:t>T</a:t>
            </a:r>
            <a:r>
              <a:rPr lang="en-US" b="0" i="0" baseline="-25000" dirty="0" err="1" smtClean="0">
                <a:solidFill>
                  <a:srgbClr val="000000"/>
                </a:solidFill>
              </a:rPr>
              <a:t>e</a:t>
            </a:r>
            <a:r>
              <a:rPr lang="en-US" b="0" i="0" dirty="0" smtClean="0">
                <a:solidFill>
                  <a:srgbClr val="000000"/>
                </a:solidFill>
              </a:rPr>
              <a:t> </a:t>
            </a:r>
            <a:r>
              <a:rPr lang="en-US" b="0" i="0" dirty="0" smtClean="0">
                <a:solidFill>
                  <a:srgbClr val="000000"/>
                </a:solidFill>
              </a:rPr>
              <a:t>snowflake divertor</a:t>
            </a:r>
            <a:r>
              <a:rPr lang="en-US" b="0" i="0" dirty="0" smtClean="0">
                <a:solidFill>
                  <a:srgbClr val="000000"/>
                </a:solidFill>
              </a:rPr>
              <a:t>)</a:t>
            </a:r>
            <a:endParaRPr lang="en-US" b="0" i="0" dirty="0">
              <a:solidFill>
                <a:srgbClr val="000000"/>
              </a:solidFill>
            </a:endParaRPr>
          </a:p>
          <a:p>
            <a:pPr lvl="2"/>
            <a:endParaRPr lang="en-US" i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228600" y="104775"/>
            <a:ext cx="8610600" cy="809625"/>
          </a:xfrm>
        </p:spPr>
        <p:txBody>
          <a:bodyPr/>
          <a:lstStyle/>
          <a:p>
            <a:pPr marL="514287" lvl="1" indent="-290477"/>
            <a:r>
              <a:rPr lang="en-US" sz="2800" dirty="0" smtClean="0"/>
              <a:t>Good </a:t>
            </a:r>
            <a:r>
              <a:rPr lang="en-US" sz="2800" dirty="0"/>
              <a:t>H-mode confinement properties </a:t>
            </a:r>
            <a:r>
              <a:rPr lang="en-US" sz="2800" dirty="0" smtClean="0"/>
              <a:t>retained or slightly reduced with radiative divertor and snowflake </a:t>
            </a:r>
            <a:r>
              <a:rPr lang="en-US" sz="2800" dirty="0"/>
              <a:t>divertor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24400" y="12954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0.9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MA, 4 MW H-mode </a:t>
            </a: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 err="1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=2.1, </a:t>
            </a:r>
            <a:r>
              <a:rPr lang="en-US" sz="1800" b="0" i="0" kern="0" dirty="0" err="1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=0.8</a:t>
            </a: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Core </a:t>
            </a: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kern="0" baseline="-25000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 ~ 0.8-1 </a:t>
            </a:r>
            <a:r>
              <a:rPr lang="en-US" sz="1800" b="0" i="0" kern="0" dirty="0" err="1">
                <a:solidFill>
                  <a:schemeClr val="tx1"/>
                </a:solidFill>
                <a:latin typeface="+mn-lt"/>
              </a:rPr>
              <a:t>keV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kern="0" baseline="-250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 ~ 1 </a:t>
            </a:r>
            <a:r>
              <a:rPr lang="en-US" sz="1800" b="0" i="0" kern="0" dirty="0" err="1">
                <a:solidFill>
                  <a:schemeClr val="tx1"/>
                </a:solidFill>
                <a:latin typeface="+mn-lt"/>
              </a:rPr>
              <a:t>keV</a:t>
            </a:r>
            <a:endParaRPr lang="en-US" sz="1800" b="0" i="0" kern="0" dirty="0">
              <a:solidFill>
                <a:schemeClr val="tx1"/>
              </a:solidFill>
              <a:latin typeface="+mn-lt"/>
            </a:endParaRP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 err="1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1800" b="0" i="0" kern="0" baseline="-25000" dirty="0" err="1">
                <a:solidFill>
                  <a:schemeClr val="tx1"/>
                </a:solidFill>
                <a:latin typeface="+mn-lt"/>
              </a:rPr>
              <a:t>N</a:t>
            </a:r>
            <a:r>
              <a:rPr lang="en-US" sz="1800" b="0" i="0" kern="0" baseline="-25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~ 4-5</a:t>
            </a: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Plasma stored energy</a:t>
            </a: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~ 250 kJ</a:t>
            </a: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H98(y,2) ~ 1 (from TRANSP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ELMs</a:t>
            </a:r>
          </a:p>
          <a:p>
            <a:pPr marL="680955" lvl="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Suppressed in standard divertor H-mode via lithium conditioning</a:t>
            </a:r>
          </a:p>
          <a:p>
            <a:pPr marL="680955" lvl="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Re-appeared in snowflake H-mode</a:t>
            </a:r>
          </a:p>
          <a:p>
            <a:pPr marL="680955" lvl="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Disappeared again in snowflake with CD</a:t>
            </a:r>
            <a:r>
              <a:rPr lang="en-US" sz="1600" b="0" i="0" kern="0" baseline="-25000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seeding</a:t>
            </a:r>
            <a:endParaRPr lang="en-US" sz="1600" b="0" i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eps12-core-tt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733800" cy="5354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49530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+mj-lt"/>
              </a:rPr>
              <a:t>Reference</a:t>
            </a:r>
          </a:p>
          <a:p>
            <a:r>
              <a:rPr lang="en-US" sz="1400" i="0" dirty="0" smtClean="0">
                <a:solidFill>
                  <a:srgbClr val="FF0000"/>
                </a:solidFill>
                <a:latin typeface="+mj-lt"/>
              </a:rPr>
              <a:t>Snowflake</a:t>
            </a:r>
          </a:p>
          <a:p>
            <a:r>
              <a:rPr lang="en-US" sz="1400" i="0" dirty="0" smtClean="0">
                <a:solidFill>
                  <a:srgbClr val="0000FF"/>
                </a:solidFill>
                <a:latin typeface="+mj-lt"/>
              </a:rPr>
              <a:t>Radiative divertor w/ CD</a:t>
            </a:r>
            <a:r>
              <a:rPr lang="en-US" sz="1400" i="0" baseline="-25000" dirty="0" smtClean="0">
                <a:solidFill>
                  <a:srgbClr val="0000FF"/>
                </a:solidFill>
                <a:latin typeface="+mj-lt"/>
              </a:rPr>
              <a:t>4</a:t>
            </a:r>
          </a:p>
          <a:p>
            <a:r>
              <a:rPr lang="en-US" sz="1400" i="0" dirty="0" smtClean="0">
                <a:solidFill>
                  <a:srgbClr val="008000"/>
                </a:solidFill>
                <a:latin typeface="+mj-lt"/>
              </a:rPr>
              <a:t>Snowflake+CD</a:t>
            </a:r>
            <a:r>
              <a:rPr lang="en-US" sz="1400" i="0" baseline="-25000" dirty="0" smtClean="0">
                <a:solidFill>
                  <a:srgbClr val="008000"/>
                </a:solidFill>
                <a:latin typeface="+mj-lt"/>
              </a:rPr>
              <a:t>4</a:t>
            </a:r>
            <a:endParaRPr lang="en-US" sz="1400" i="0" baseline="-25000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4660975"/>
      </p:ext>
    </p:extLst>
  </p:cSld>
  <p:clrMapOvr>
    <a:masterClrMapping/>
  </p:clrMapOvr>
  <p:transition xmlns:p14="http://schemas.microsoft.com/office/powerpoint/2010/main" advTm="588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228600" y="104775"/>
            <a:ext cx="8610600" cy="809625"/>
          </a:xfrm>
        </p:spPr>
        <p:txBody>
          <a:bodyPr/>
          <a:lstStyle/>
          <a:p>
            <a:pPr marL="514287" lvl="1" indent="-290477"/>
            <a:r>
              <a:rPr lang="en-US" sz="3100" dirty="0" smtClean="0"/>
              <a:t>Core carbon reduction </a:t>
            </a:r>
            <a:r>
              <a:rPr lang="en-US" sz="3100" dirty="0"/>
              <a:t>obtained with </a:t>
            </a:r>
            <a:r>
              <a:rPr lang="en-US" sz="3100" dirty="0" smtClean="0"/>
              <a:t>snowflake divertor </a:t>
            </a:r>
            <a:endParaRPr lang="en-US" sz="31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24400" y="1371600"/>
            <a:ext cx="411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Core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carbon reduction due to</a:t>
            </a:r>
          </a:p>
          <a:p>
            <a:pPr lvl="1" indent="-233334">
              <a:buClr>
                <a:srgbClr val="004483"/>
              </a:buClr>
              <a:buFont typeface="Arial"/>
              <a:buChar char="•"/>
            </a:pP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Type I ELMs</a:t>
            </a:r>
          </a:p>
          <a:p>
            <a:pPr lvl="1" indent="-233334">
              <a:buClr>
                <a:srgbClr val="004483"/>
              </a:buClr>
              <a:buFont typeface="Arial"/>
              <a:buChar char="•"/>
            </a:pP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Edge source reduction</a:t>
            </a:r>
          </a:p>
          <a:p>
            <a:pPr marL="684130" lvl="2" indent="-228572">
              <a:buClr>
                <a:srgbClr val="004483"/>
              </a:buClr>
              <a:buFont typeface="Arial"/>
              <a:buChar char="•"/>
            </a:pPr>
            <a:r>
              <a:rPr lang="en-US" sz="1400" b="0" i="0" kern="0" dirty="0">
                <a:solidFill>
                  <a:schemeClr val="tx1"/>
                </a:solidFill>
                <a:latin typeface="+mn-lt"/>
              </a:rPr>
              <a:t>Divertor sputtering rates reduced due to partial </a:t>
            </a:r>
            <a:r>
              <a:rPr lang="en-US" sz="1400" b="0" i="0" kern="0" dirty="0" smtClean="0">
                <a:solidFill>
                  <a:schemeClr val="tx1"/>
                </a:solidFill>
                <a:latin typeface="+mn-lt"/>
              </a:rPr>
              <a:t>detachment</a:t>
            </a:r>
          </a:p>
          <a:p>
            <a:pPr marL="684130" lvl="2" indent="-228572">
              <a:buClr>
                <a:srgbClr val="004483"/>
              </a:buClr>
              <a:buFont typeface="Arial"/>
              <a:buChar char="•"/>
            </a:pPr>
            <a:endParaRPr lang="en-US" sz="1400" b="0" i="0" kern="0" dirty="0">
              <a:solidFill>
                <a:schemeClr val="tx1"/>
              </a:solidFill>
              <a:latin typeface="+mn-lt"/>
            </a:endParaRPr>
          </a:p>
          <a:p>
            <a:pPr marL="284108" lvl="1" indent="-285750">
              <a:buClr>
                <a:srgbClr val="004483"/>
              </a:buClr>
              <a:buFont typeface="Wingdings" charset="2"/>
              <a:buChar char="§"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Good divertor screening for puffed CD</a:t>
            </a:r>
            <a:r>
              <a:rPr lang="en-US" sz="1800" b="0" i="0" kern="0" baseline="-25000" dirty="0" smtClean="0">
                <a:solidFill>
                  <a:schemeClr val="tx1"/>
                </a:solidFill>
                <a:latin typeface="+mn-lt"/>
              </a:rPr>
              <a:t>4</a:t>
            </a:r>
            <a:endParaRPr lang="en-US" sz="1800" b="0" i="0" kern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562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+mj-lt"/>
              </a:rPr>
              <a:t>Reference</a:t>
            </a:r>
          </a:p>
          <a:p>
            <a:r>
              <a:rPr lang="en-US" sz="1400" i="0" dirty="0" smtClean="0">
                <a:solidFill>
                  <a:srgbClr val="FF0000"/>
                </a:solidFill>
                <a:latin typeface="+mj-lt"/>
              </a:rPr>
              <a:t>Snowflake</a:t>
            </a:r>
          </a:p>
          <a:p>
            <a:r>
              <a:rPr lang="en-US" sz="1400" i="0" dirty="0" smtClean="0">
                <a:solidFill>
                  <a:srgbClr val="0000FF"/>
                </a:solidFill>
                <a:latin typeface="+mj-lt"/>
              </a:rPr>
              <a:t>Radiative divertor w/ CD</a:t>
            </a:r>
            <a:r>
              <a:rPr lang="en-US" sz="1400" i="0" baseline="-25000" dirty="0" smtClean="0">
                <a:solidFill>
                  <a:srgbClr val="0000FF"/>
                </a:solidFill>
                <a:latin typeface="+mj-lt"/>
              </a:rPr>
              <a:t>4</a:t>
            </a:r>
          </a:p>
          <a:p>
            <a:r>
              <a:rPr lang="en-US" sz="1400" i="0" dirty="0" smtClean="0">
                <a:solidFill>
                  <a:srgbClr val="008000"/>
                </a:solidFill>
                <a:latin typeface="+mj-lt"/>
              </a:rPr>
              <a:t>Snowflake+CD</a:t>
            </a:r>
            <a:r>
              <a:rPr lang="en-US" sz="1400" i="0" baseline="-25000" dirty="0" smtClean="0">
                <a:solidFill>
                  <a:srgbClr val="008000"/>
                </a:solidFill>
                <a:latin typeface="+mj-lt"/>
              </a:rPr>
              <a:t>4</a:t>
            </a:r>
            <a:endParaRPr lang="en-US" sz="1400" i="0" baseline="-25000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2" name="Picture 1" descr="eps12-c-profile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6779"/>
            <a:ext cx="4513347" cy="586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61333"/>
      </p:ext>
    </p:extLst>
  </p:cSld>
  <p:clrMapOvr>
    <a:masterClrMapping/>
  </p:clrMapOvr>
  <p:transition xmlns:p14="http://schemas.microsoft.com/office/powerpoint/2010/main" advTm="588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Divertor heat flux reduced by radiation and/or geometry in radiative and snowflake divertors in NSTX</a:t>
            </a:r>
            <a:endParaRPr lang="en-US" dirty="0"/>
          </a:p>
        </p:txBody>
      </p:sp>
      <p:pic>
        <p:nvPicPr>
          <p:cNvPr id="8" name="Picture 7" descr="eps12-qpkvspso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6186282" cy="50377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4200" y="5562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+mj-lt"/>
              </a:rPr>
              <a:t>Reference</a:t>
            </a:r>
          </a:p>
          <a:p>
            <a:r>
              <a:rPr lang="en-US" sz="1400" i="0" dirty="0" smtClean="0">
                <a:solidFill>
                  <a:srgbClr val="FF0000"/>
                </a:solidFill>
                <a:latin typeface="+mj-lt"/>
              </a:rPr>
              <a:t>Snowflake</a:t>
            </a:r>
          </a:p>
          <a:p>
            <a:r>
              <a:rPr lang="en-US" sz="1400" i="0" dirty="0" smtClean="0">
                <a:solidFill>
                  <a:srgbClr val="0000FF"/>
                </a:solidFill>
                <a:latin typeface="+mj-lt"/>
              </a:rPr>
              <a:t>Radiative divertor w/ CD</a:t>
            </a:r>
            <a:r>
              <a:rPr lang="en-US" sz="1400" i="0" baseline="-25000" dirty="0" smtClean="0">
                <a:solidFill>
                  <a:srgbClr val="0000FF"/>
                </a:solidFill>
                <a:latin typeface="+mj-lt"/>
              </a:rPr>
              <a:t>4</a:t>
            </a:r>
          </a:p>
          <a:p>
            <a:r>
              <a:rPr lang="en-US" sz="1400" i="0" dirty="0" smtClean="0">
                <a:solidFill>
                  <a:srgbClr val="008000"/>
                </a:solidFill>
                <a:latin typeface="+mj-lt"/>
              </a:rPr>
              <a:t>Snowflake+CD</a:t>
            </a:r>
            <a:r>
              <a:rPr lang="en-US" sz="1400" i="0" baseline="-25000" dirty="0" smtClean="0">
                <a:solidFill>
                  <a:srgbClr val="008000"/>
                </a:solidFill>
                <a:latin typeface="+mj-lt"/>
              </a:rPr>
              <a:t>4</a:t>
            </a:r>
            <a:endParaRPr lang="en-US" sz="1400" i="0" baseline="-25000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2529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685800"/>
          </a:xfrm>
        </p:spPr>
        <p:txBody>
          <a:bodyPr/>
          <a:lstStyle/>
          <a:p>
            <a:r>
              <a:rPr lang="en-US" dirty="0" smtClean="0"/>
              <a:t>Snowflake divertor with CD</a:t>
            </a:r>
            <a:r>
              <a:rPr lang="en-US" baseline="-25000" dirty="0" smtClean="0"/>
              <a:t>4</a:t>
            </a:r>
            <a:r>
              <a:rPr lang="en-US" dirty="0" smtClean="0"/>
              <a:t> seeding leads to increased divertor carbon radiation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953000" cy="4525963"/>
          </a:xfrm>
        </p:spPr>
        <p:txBody>
          <a:bodyPr/>
          <a:lstStyle/>
          <a:p>
            <a:r>
              <a:rPr lang="en-US" sz="2200" i="1" dirty="0" err="1" smtClean="0">
                <a:latin typeface="Arial"/>
                <a:cs typeface="Arial"/>
              </a:rPr>
              <a:t>I</a:t>
            </a:r>
            <a:r>
              <a:rPr lang="en-US" sz="2200" i="1" baseline="-25000" dirty="0" err="1" smtClean="0">
                <a:latin typeface="Arial"/>
                <a:cs typeface="Arial"/>
              </a:rPr>
              <a:t>p</a:t>
            </a:r>
            <a:r>
              <a:rPr lang="en-US" sz="2200" dirty="0" smtClean="0">
                <a:latin typeface="Arial"/>
                <a:cs typeface="Arial"/>
              </a:rPr>
              <a:t>=0.9 MA, </a:t>
            </a:r>
            <a:r>
              <a:rPr lang="en-US" sz="2200" i="1" dirty="0" smtClean="0">
                <a:latin typeface="Arial"/>
                <a:cs typeface="Arial"/>
              </a:rPr>
              <a:t>P</a:t>
            </a:r>
            <a:r>
              <a:rPr lang="en-US" sz="2200" i="1" baseline="-25000" dirty="0" smtClean="0">
                <a:latin typeface="Arial"/>
                <a:cs typeface="Arial"/>
              </a:rPr>
              <a:t>NBI</a:t>
            </a:r>
            <a:r>
              <a:rPr lang="en-US" sz="2200" dirty="0" smtClean="0">
                <a:latin typeface="Arial"/>
                <a:cs typeface="Arial"/>
              </a:rPr>
              <a:t>=4 MW, </a:t>
            </a:r>
            <a:r>
              <a:rPr lang="en-US" sz="2200" i="1" dirty="0" smtClean="0">
                <a:latin typeface="Arial"/>
                <a:cs typeface="Arial"/>
              </a:rPr>
              <a:t>P</a:t>
            </a:r>
            <a:r>
              <a:rPr lang="en-US" sz="2200" i="1" baseline="-25000" dirty="0" smtClean="0">
                <a:latin typeface="Arial"/>
                <a:cs typeface="Arial"/>
              </a:rPr>
              <a:t>SOL</a:t>
            </a:r>
            <a:r>
              <a:rPr lang="en-US" sz="2200" dirty="0" smtClean="0">
                <a:latin typeface="Arial"/>
                <a:cs typeface="Arial"/>
              </a:rPr>
              <a:t>=3 MW</a:t>
            </a:r>
          </a:p>
          <a:p>
            <a:endParaRPr lang="en-US" sz="2200" dirty="0" smtClean="0"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Arial"/>
                <a:cs typeface="Arial"/>
              </a:rPr>
              <a:t>Snowflake divertor (from 0.6 ms)</a:t>
            </a:r>
          </a:p>
          <a:p>
            <a:pPr marL="514350" lvl="1" indent="-225425"/>
            <a:r>
              <a:rPr lang="en-US" sz="2000" dirty="0" smtClean="0">
                <a:latin typeface="Arial"/>
                <a:cs typeface="Arial"/>
              </a:rPr>
              <a:t>Peak divertor heat flux reduced from 4-6 MW/m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 to 1 MW/m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</a:p>
          <a:p>
            <a:endParaRPr lang="en-US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Snowflake divertor (from 0.6 ms) 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	+ CD</a:t>
            </a:r>
            <a:r>
              <a:rPr lang="en-US" sz="2200" baseline="-25000" dirty="0" smtClean="0">
                <a:solidFill>
                  <a:srgbClr val="0000FF"/>
                </a:solidFill>
                <a:latin typeface="Arial"/>
                <a:cs typeface="Arial"/>
              </a:rPr>
              <a:t>4</a:t>
            </a:r>
          </a:p>
          <a:p>
            <a:pPr marL="514350" lvl="1" indent="-225425"/>
            <a:r>
              <a:rPr lang="en-US" sz="2000" dirty="0" smtClean="0">
                <a:latin typeface="Arial"/>
                <a:cs typeface="Arial"/>
              </a:rPr>
              <a:t>Peak divertor heat flux reduced from 4-6 MW/m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 to 1-2 MW/m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  <a:endParaRPr lang="en-US" sz="2000" dirty="0" smtClean="0">
              <a:latin typeface="Arial"/>
              <a:cs typeface="Arial"/>
            </a:endParaRPr>
          </a:p>
          <a:p>
            <a:pPr marL="514350" lvl="1" indent="-225425"/>
            <a:r>
              <a:rPr lang="en-US" sz="2000" dirty="0" smtClean="0">
                <a:latin typeface="Arial"/>
                <a:cs typeface="Arial"/>
              </a:rPr>
              <a:t>Divertor radiation increased further</a:t>
            </a:r>
          </a:p>
          <a:p>
            <a:pPr lvl="1"/>
            <a:endParaRPr lang="en-US" sz="2000" baseline="30000" dirty="0" smtClean="0">
              <a:latin typeface="Arial"/>
              <a:cs typeface="Arial"/>
            </a:endParaRPr>
          </a:p>
          <a:p>
            <a:pPr lvl="1"/>
            <a:endParaRPr lang="en-US" sz="2000" baseline="-25000" dirty="0" smtClean="0">
              <a:latin typeface="Arial"/>
              <a:cs typeface="Arial"/>
            </a:endParaRPr>
          </a:p>
          <a:p>
            <a:pPr lvl="1"/>
            <a:endParaRPr lang="en-US" sz="2000" baseline="-25000" dirty="0" smtClean="0">
              <a:latin typeface="Arial"/>
              <a:cs typeface="Arial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aps10-sfd-sfdCD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371599"/>
            <a:ext cx="3497515" cy="51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6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809625"/>
          </a:xfrm>
        </p:spPr>
        <p:txBody>
          <a:bodyPr/>
          <a:lstStyle/>
          <a:p>
            <a:r>
              <a:rPr lang="en-US" dirty="0" smtClean="0"/>
              <a:t>Divertor profiles show enhanced radiation and recombination zone in snowflake divertor w/ and w/o CD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4" name="Picture 3" descr="eps12-div-prof-la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5874"/>
            <a:ext cx="6726078" cy="5282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5562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+mj-lt"/>
              </a:rPr>
              <a:t>Reference</a:t>
            </a:r>
          </a:p>
          <a:p>
            <a:r>
              <a:rPr lang="en-US" sz="1400" i="0" dirty="0" smtClean="0">
                <a:solidFill>
                  <a:srgbClr val="FF0000"/>
                </a:solidFill>
                <a:latin typeface="+mj-lt"/>
              </a:rPr>
              <a:t>Snowflake</a:t>
            </a:r>
          </a:p>
          <a:p>
            <a:r>
              <a:rPr lang="en-US" sz="1400" i="0" dirty="0" smtClean="0">
                <a:solidFill>
                  <a:srgbClr val="0000FF"/>
                </a:solidFill>
                <a:latin typeface="+mj-lt"/>
              </a:rPr>
              <a:t>Radiative divertor w/ CD</a:t>
            </a:r>
            <a:r>
              <a:rPr lang="en-US" sz="1400" i="0" baseline="-25000" dirty="0" smtClean="0">
                <a:solidFill>
                  <a:srgbClr val="0000FF"/>
                </a:solidFill>
                <a:latin typeface="+mj-lt"/>
              </a:rPr>
              <a:t>4</a:t>
            </a:r>
          </a:p>
          <a:p>
            <a:r>
              <a:rPr lang="en-US" sz="1400" i="0" dirty="0" smtClean="0">
                <a:solidFill>
                  <a:srgbClr val="008000"/>
                </a:solidFill>
                <a:latin typeface="+mj-lt"/>
              </a:rPr>
              <a:t>Snowflake+CD</a:t>
            </a:r>
            <a:r>
              <a:rPr lang="en-US" sz="1400" i="0" baseline="-25000" dirty="0" smtClean="0">
                <a:solidFill>
                  <a:srgbClr val="008000"/>
                </a:solidFill>
                <a:latin typeface="+mj-lt"/>
              </a:rPr>
              <a:t>4</a:t>
            </a:r>
            <a:endParaRPr lang="en-US" sz="1400" i="0" baseline="-25000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4177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divertor profiles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54864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+mj-lt"/>
              </a:rPr>
              <a:t>Reference</a:t>
            </a:r>
          </a:p>
          <a:p>
            <a:r>
              <a:rPr lang="en-US" sz="1400" i="0" dirty="0" smtClean="0">
                <a:solidFill>
                  <a:srgbClr val="FF0000"/>
                </a:solidFill>
                <a:latin typeface="+mj-lt"/>
              </a:rPr>
              <a:t>Snowflake</a:t>
            </a:r>
          </a:p>
          <a:p>
            <a:r>
              <a:rPr lang="en-US" sz="1400" i="0" dirty="0" smtClean="0">
                <a:solidFill>
                  <a:srgbClr val="0000FF"/>
                </a:solidFill>
                <a:latin typeface="+mj-lt"/>
              </a:rPr>
              <a:t>Radiative divertor w/ CD</a:t>
            </a:r>
            <a:r>
              <a:rPr lang="en-US" sz="1400" i="0" baseline="-25000" dirty="0" smtClean="0">
                <a:solidFill>
                  <a:srgbClr val="0000FF"/>
                </a:solidFill>
                <a:latin typeface="+mj-lt"/>
              </a:rPr>
              <a:t>4</a:t>
            </a:r>
          </a:p>
          <a:p>
            <a:r>
              <a:rPr lang="en-US" sz="1400" i="0" dirty="0" smtClean="0">
                <a:solidFill>
                  <a:srgbClr val="008000"/>
                </a:solidFill>
                <a:latin typeface="+mj-lt"/>
              </a:rPr>
              <a:t>Snowflake+CD</a:t>
            </a:r>
            <a:r>
              <a:rPr lang="en-US" sz="1400" i="0" baseline="-25000" dirty="0" smtClean="0">
                <a:solidFill>
                  <a:srgbClr val="008000"/>
                </a:solidFill>
                <a:latin typeface="+mj-lt"/>
              </a:rPr>
              <a:t>4</a:t>
            </a:r>
            <a:endParaRPr lang="en-US" sz="1400" i="0" baseline="-25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1295400"/>
            <a:ext cx="784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Divertor heat flux </a:t>
            </a:r>
            <a:endParaRPr lang="en-US" sz="2000" b="0" i="0" kern="0" dirty="0">
              <a:solidFill>
                <a:schemeClr val="tx1"/>
              </a:solidFill>
              <a:latin typeface="+mn-lt"/>
            </a:endParaRPr>
          </a:p>
          <a:p>
            <a:pPr lvl="1" indent="-233334">
              <a:buClr>
                <a:srgbClr val="004483"/>
              </a:buClr>
              <a:buFont typeface="Arial"/>
              <a:buChar char="•"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In snowflake divertor, flat ~ 1-2 MW/m</a:t>
            </a:r>
            <a:r>
              <a:rPr lang="en-US" sz="1800" b="0" i="0" kern="0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profiles due to geometry and radiative heating</a:t>
            </a:r>
          </a:p>
          <a:p>
            <a:pPr lvl="1" indent="-233334">
              <a:buClr>
                <a:srgbClr val="004483"/>
              </a:buClr>
              <a:buFont typeface="Arial"/>
              <a:buChar char="•"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In radiative divertor, peak reduction in strike point region only</a:t>
            </a:r>
          </a:p>
          <a:p>
            <a:pPr indent="-233334">
              <a:buClr>
                <a:srgbClr val="004483"/>
              </a:buClr>
              <a:buFont typeface="Arial"/>
              <a:buChar char="•"/>
            </a:pPr>
            <a:endParaRPr lang="en-US" sz="1800" b="0" i="0" kern="0" dirty="0">
              <a:solidFill>
                <a:schemeClr val="tx1"/>
              </a:solidFill>
              <a:latin typeface="+mn-lt"/>
            </a:endParaRPr>
          </a:p>
          <a:p>
            <a:pPr marL="52416" indent="-285750">
              <a:buClr>
                <a:srgbClr val="004483"/>
              </a:buClr>
              <a:buFont typeface="Wingdings" charset="2"/>
              <a:buChar char="§"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Volumetric recombination</a:t>
            </a:r>
          </a:p>
          <a:p>
            <a:pPr lvl="1" indent="-233334">
              <a:buClr>
                <a:srgbClr val="004483"/>
              </a:buClr>
              <a:buFont typeface="Arial"/>
              <a:buChar char="•"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Large ion sink in both radiative and snowflake discharges</a:t>
            </a:r>
          </a:p>
          <a:p>
            <a:pPr lvl="1" indent="-233334">
              <a:buClr>
                <a:srgbClr val="004483"/>
              </a:buClr>
              <a:buFont typeface="Arial"/>
              <a:buChar char="•"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Larger in snowflake due to higher Lx (higher </a:t>
            </a:r>
            <a:r>
              <a:rPr kumimoji="1" lang="en-US" sz="1800" b="0" i="0" dirty="0">
                <a:solidFill>
                  <a:srgbClr val="000000"/>
                </a:solidFill>
              </a:rPr>
              <a:t>ion residence </a:t>
            </a:r>
            <a:r>
              <a:rPr kumimoji="1" lang="en-US" sz="1800" b="0" i="0" dirty="0" smtClean="0">
                <a:solidFill>
                  <a:srgbClr val="000000"/>
                </a:solidFill>
              </a:rPr>
              <a:t>time)</a:t>
            </a:r>
            <a:endParaRPr lang="en-US" sz="1800" b="0" i="0" kern="0" dirty="0" smtClean="0">
              <a:solidFill>
                <a:schemeClr val="tx1"/>
              </a:solidFill>
              <a:latin typeface="+mn-lt"/>
            </a:endParaRPr>
          </a:p>
          <a:p>
            <a:pPr marL="973138" lvl="2" indent="-285750">
              <a:lnSpc>
                <a:spcPct val="90000"/>
              </a:lnSpc>
              <a:buFont typeface="Wingdings" charset="2"/>
              <a:buChar char="ü"/>
              <a:defRPr/>
            </a:pPr>
            <a:r>
              <a:rPr lang="en-US" sz="1600" b="0" i="0" dirty="0" smtClean="0">
                <a:solidFill>
                  <a:srgbClr val="000000"/>
                </a:solidFill>
                <a:latin typeface="+mn-lt"/>
              </a:rPr>
              <a:t>Ion </a:t>
            </a:r>
            <a:r>
              <a:rPr lang="en-US" sz="1600" b="0" i="0" dirty="0">
                <a:solidFill>
                  <a:srgbClr val="000000"/>
                </a:solidFill>
                <a:latin typeface="+mn-lt"/>
              </a:rPr>
              <a:t>recombination time: </a:t>
            </a:r>
            <a:r>
              <a:rPr lang="en-US" sz="1600" b="0" i="0" dirty="0">
                <a:solidFill>
                  <a:srgbClr val="000000"/>
                </a:solidFill>
                <a:latin typeface="+mn-lt"/>
                <a:sym typeface="Symbol" charset="2"/>
              </a:rPr>
              <a:t></a:t>
            </a:r>
            <a:r>
              <a:rPr lang="en-US" sz="1600" b="0" i="0" baseline="-25000" dirty="0">
                <a:solidFill>
                  <a:srgbClr val="000000"/>
                </a:solidFill>
                <a:latin typeface="+mn-lt"/>
              </a:rPr>
              <a:t>ion</a:t>
            </a:r>
            <a:r>
              <a:rPr lang="en-US" sz="1600" b="0" i="0" dirty="0">
                <a:solidFill>
                  <a:srgbClr val="000000"/>
                </a:solidFill>
                <a:latin typeface="+mn-lt"/>
              </a:rPr>
              <a:t>~ 1−10 ms at </a:t>
            </a:r>
            <a:r>
              <a:rPr lang="en-US" sz="1600" b="0" i="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US" sz="1600" b="0" i="0" baseline="-25000" dirty="0" err="1">
                <a:solidFill>
                  <a:srgbClr val="000000"/>
                </a:solidFill>
                <a:latin typeface="+mn-lt"/>
              </a:rPr>
              <a:t>e</a:t>
            </a:r>
            <a:r>
              <a:rPr lang="en-US" sz="1600" b="0" i="0" dirty="0">
                <a:solidFill>
                  <a:srgbClr val="000000"/>
                </a:solidFill>
                <a:latin typeface="+mn-lt"/>
              </a:rPr>
              <a:t> =1.3 eV</a:t>
            </a:r>
          </a:p>
          <a:p>
            <a:pPr marL="973138" lvl="2" indent="-285750">
              <a:lnSpc>
                <a:spcPct val="90000"/>
              </a:lnSpc>
              <a:buFont typeface="Wingdings" charset="2"/>
              <a:buChar char="ü"/>
              <a:defRPr/>
            </a:pPr>
            <a:r>
              <a:rPr lang="en-US" sz="1600" b="0" i="0" dirty="0">
                <a:solidFill>
                  <a:srgbClr val="000000"/>
                </a:solidFill>
                <a:latin typeface="+mn-lt"/>
              </a:rPr>
              <a:t>Ion residence time:</a:t>
            </a:r>
            <a:r>
              <a:rPr lang="en-US" sz="1600" b="0" i="0" dirty="0">
                <a:solidFill>
                  <a:srgbClr val="000000"/>
                </a:solidFill>
                <a:latin typeface="+mn-lt"/>
                <a:sym typeface="Symbol" charset="2"/>
              </a:rPr>
              <a:t></a:t>
            </a:r>
            <a:r>
              <a:rPr lang="en-US" sz="1600" b="0" i="0" baseline="-25000" dirty="0">
                <a:solidFill>
                  <a:srgbClr val="000000"/>
                </a:solidFill>
                <a:latin typeface="+mn-lt"/>
              </a:rPr>
              <a:t>ion</a:t>
            </a:r>
            <a:r>
              <a:rPr lang="en-US" sz="1600" b="0" i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latin typeface="+mn-lt"/>
                <a:sym typeface="Symbol" charset="2"/>
              </a:rPr>
              <a:t></a:t>
            </a:r>
            <a:r>
              <a:rPr lang="en-US" sz="1600" b="0" i="0" dirty="0">
                <a:solidFill>
                  <a:srgbClr val="000000"/>
                </a:solidFill>
                <a:latin typeface="+mn-lt"/>
              </a:rPr>
              <a:t> 3-6 ms in standard divertor, x 2 in </a:t>
            </a:r>
            <a:r>
              <a:rPr lang="en-US" sz="1600" b="0" i="0" dirty="0" smtClean="0">
                <a:solidFill>
                  <a:srgbClr val="000000"/>
                </a:solidFill>
                <a:latin typeface="+mn-lt"/>
              </a:rPr>
              <a:t>snowflake</a:t>
            </a:r>
          </a:p>
          <a:p>
            <a:pPr marL="973138" lvl="2" indent="-285750">
              <a:lnSpc>
                <a:spcPct val="90000"/>
              </a:lnSpc>
              <a:buFont typeface="Wingdings" charset="2"/>
              <a:buChar char="ü"/>
              <a:defRPr/>
            </a:pPr>
            <a:endParaRPr lang="en-US" sz="1800" b="0" i="0" dirty="0">
              <a:solidFill>
                <a:srgbClr val="000000"/>
              </a:solidFill>
              <a:latin typeface="+mn-lt"/>
            </a:endParaRPr>
          </a:p>
          <a:p>
            <a:pPr marL="58738" indent="-28575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000" b="0" i="0" dirty="0" smtClean="0">
                <a:solidFill>
                  <a:srgbClr val="000000"/>
                </a:solidFill>
                <a:latin typeface="+mn-lt"/>
              </a:rPr>
              <a:t>Divertor carbon radiation</a:t>
            </a:r>
          </a:p>
          <a:p>
            <a:pPr marL="515938" lvl="1" indent="-285750">
              <a:lnSpc>
                <a:spcPct val="90000"/>
              </a:lnSpc>
              <a:buFont typeface="Arial"/>
              <a:buChar char="•"/>
              <a:defRPr/>
            </a:pPr>
            <a:r>
              <a:rPr lang="en-US" sz="1800" b="0" i="0" dirty="0" smtClean="0">
                <a:solidFill>
                  <a:srgbClr val="000000"/>
                </a:solidFill>
                <a:latin typeface="+mn-lt"/>
              </a:rPr>
              <a:t>C III and C IV are main radiators</a:t>
            </a:r>
          </a:p>
          <a:p>
            <a:pPr marL="515938" lvl="1" indent="-285750">
              <a:lnSpc>
                <a:spcPct val="90000"/>
              </a:lnSpc>
              <a:buFont typeface="Arial"/>
              <a:buChar char="•"/>
              <a:defRPr/>
            </a:pPr>
            <a:r>
              <a:rPr lang="en-US" sz="1800" b="0" i="0" dirty="0" smtClean="0">
                <a:solidFill>
                  <a:srgbClr val="000000"/>
                </a:solidFill>
                <a:latin typeface="+mn-lt"/>
              </a:rPr>
              <a:t>Both C III and C IV radiation enhanced in snowflake </a:t>
            </a:r>
            <a:r>
              <a:rPr lang="en-US" sz="1800" b="0" i="0" dirty="0" smtClean="0">
                <a:solidFill>
                  <a:srgbClr val="000000"/>
                </a:solidFill>
                <a:latin typeface="+mn-lt"/>
              </a:rPr>
              <a:t>geometry due to low </a:t>
            </a:r>
            <a:r>
              <a:rPr lang="en-US" sz="1800" b="0" dirty="0" err="1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1800" b="0" baseline="-25000" dirty="0" err="1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US" sz="1800" b="0" i="0" dirty="0" smtClean="0">
                <a:solidFill>
                  <a:srgbClr val="000000"/>
                </a:solidFill>
                <a:latin typeface="+mn-lt"/>
              </a:rPr>
              <a:t> and larger volume</a:t>
            </a:r>
            <a:endParaRPr lang="en-US" sz="1800" b="0" i="0" dirty="0" smtClean="0">
              <a:solidFill>
                <a:srgbClr val="000000"/>
              </a:solidFill>
              <a:latin typeface="+mn-lt"/>
            </a:endParaRPr>
          </a:p>
          <a:p>
            <a:pPr marL="1376363" lvl="3" indent="-231775">
              <a:lnSpc>
                <a:spcPct val="90000"/>
              </a:lnSpc>
              <a:buFont typeface="Times" charset="0"/>
              <a:buChar char="•"/>
              <a:defRPr/>
            </a:pPr>
            <a:endParaRPr kumimoji="1" lang="en-US" sz="1800" b="0" i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4416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09625"/>
          </a:xfrm>
        </p:spPr>
        <p:txBody>
          <a:bodyPr/>
          <a:lstStyle/>
          <a:p>
            <a:r>
              <a:rPr lang="en-US" sz="2100" dirty="0">
                <a:latin typeface="Arial" charset="0"/>
              </a:rPr>
              <a:t>I</a:t>
            </a:r>
            <a:r>
              <a:rPr lang="en-US" sz="2100" dirty="0" smtClean="0">
                <a:latin typeface="Arial" charset="0"/>
              </a:rPr>
              <a:t>mpurity</a:t>
            </a:r>
            <a:r>
              <a:rPr lang="en-US" sz="2100" dirty="0">
                <a:latin typeface="Arial" charset="0"/>
              </a:rPr>
              <a:t>-seeded radiative divertor with feedback </a:t>
            </a:r>
            <a:r>
              <a:rPr lang="en-US" sz="2100" dirty="0" smtClean="0">
                <a:latin typeface="Arial" charset="0"/>
              </a:rPr>
              <a:t>and snowflake </a:t>
            </a:r>
            <a:r>
              <a:rPr lang="en-US" sz="2100" dirty="0">
                <a:latin typeface="Arial" charset="0"/>
              </a:rPr>
              <a:t>geometry </a:t>
            </a:r>
            <a:r>
              <a:rPr lang="en-US" sz="2100" dirty="0" smtClean="0">
                <a:latin typeface="Arial" charset="0"/>
              </a:rPr>
              <a:t>are </a:t>
            </a:r>
            <a:r>
              <a:rPr lang="en-US" sz="2100" dirty="0">
                <a:latin typeface="Arial" charset="0"/>
              </a:rPr>
              <a:t>the leading </a:t>
            </a:r>
            <a:r>
              <a:rPr lang="en-US" sz="2100" dirty="0" smtClean="0">
                <a:latin typeface="Arial" charset="0"/>
              </a:rPr>
              <a:t>NSTX-U heat </a:t>
            </a:r>
            <a:r>
              <a:rPr lang="en-US" sz="2100" dirty="0">
                <a:latin typeface="Arial" charset="0"/>
              </a:rPr>
              <a:t>flux </a:t>
            </a:r>
            <a:r>
              <a:rPr lang="en-US" sz="2100" dirty="0" smtClean="0">
                <a:latin typeface="Arial" charset="0"/>
              </a:rPr>
              <a:t>mitigation candidates</a:t>
            </a:r>
            <a:endParaRPr lang="en-US" sz="2100" dirty="0">
              <a:latin typeface="Arial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029200" cy="5257800"/>
          </a:xfrm>
        </p:spPr>
        <p:txBody>
          <a:bodyPr/>
          <a:lstStyle/>
          <a:p>
            <a:pPr marL="233363" indent="-233363">
              <a:buClr>
                <a:srgbClr val="010000"/>
              </a:buClr>
            </a:pPr>
            <a:r>
              <a:rPr lang="en-US" sz="1800" dirty="0">
                <a:latin typeface="Arial" charset="0"/>
              </a:rPr>
              <a:t>NSTX-U scenarios with high </a:t>
            </a:r>
            <a:r>
              <a:rPr lang="en-US" sz="1800" i="1" dirty="0" err="1" smtClean="0">
                <a:latin typeface="Arial" charset="0"/>
              </a:rPr>
              <a:t>I</a:t>
            </a:r>
            <a:r>
              <a:rPr lang="en-US" sz="1800" i="1" baseline="-25000" dirty="0" err="1" smtClean="0">
                <a:latin typeface="Arial" charset="0"/>
              </a:rPr>
              <a:t>p</a:t>
            </a:r>
            <a:r>
              <a:rPr lang="en-US" sz="1800" dirty="0" smtClean="0">
                <a:latin typeface="Arial" charset="0"/>
              </a:rPr>
              <a:t> and </a:t>
            </a:r>
            <a:r>
              <a:rPr lang="en-US" sz="1800" i="1" dirty="0" smtClean="0">
                <a:latin typeface="Arial" charset="0"/>
              </a:rPr>
              <a:t>P</a:t>
            </a:r>
            <a:r>
              <a:rPr lang="en-US" sz="1800" i="1" baseline="-25000" dirty="0" smtClean="0">
                <a:latin typeface="Arial" charset="0"/>
              </a:rPr>
              <a:t>in</a:t>
            </a:r>
            <a:r>
              <a:rPr lang="en-US" sz="1800" dirty="0" smtClean="0">
                <a:latin typeface="Arial" charset="0"/>
              </a:rPr>
              <a:t> projected </a:t>
            </a:r>
            <a:r>
              <a:rPr lang="en-US" sz="1800" dirty="0">
                <a:latin typeface="Arial" charset="0"/>
              </a:rPr>
              <a:t>to challenge </a:t>
            </a:r>
            <a:r>
              <a:rPr lang="en-US" sz="1800" dirty="0" smtClean="0">
                <a:latin typeface="Arial" charset="0"/>
              </a:rPr>
              <a:t>thermal </a:t>
            </a:r>
            <a:r>
              <a:rPr lang="en-US" sz="1800" dirty="0">
                <a:latin typeface="Arial" charset="0"/>
              </a:rPr>
              <a:t>limits of graphite divertor </a:t>
            </a:r>
            <a:r>
              <a:rPr lang="en-US" sz="1800" dirty="0" smtClean="0">
                <a:latin typeface="Arial" charset="0"/>
              </a:rPr>
              <a:t>PFCs</a:t>
            </a:r>
          </a:p>
          <a:p>
            <a:pPr marL="233363" indent="-233363">
              <a:buClr>
                <a:srgbClr val="010000"/>
              </a:buClr>
            </a:pPr>
            <a:r>
              <a:rPr lang="en-US" sz="1800" dirty="0" smtClean="0">
                <a:latin typeface="Arial" charset="0"/>
              </a:rPr>
              <a:t>Single and double-null radiative divertors and upper-lower snowflake configurations considered</a:t>
            </a:r>
          </a:p>
          <a:p>
            <a:pPr marL="457200" lvl="1" indent="-223838">
              <a:buClr>
                <a:srgbClr val="010000"/>
              </a:buClr>
            </a:pPr>
            <a:r>
              <a:rPr lang="en-US" sz="1600" dirty="0" smtClean="0">
                <a:latin typeface="Arial" charset="0"/>
              </a:rPr>
              <a:t>Supported by NSTX-U divertor coils and compatible with coil current limits </a:t>
            </a:r>
          </a:p>
          <a:p>
            <a:pPr marL="233363" indent="-233363">
              <a:buClr>
                <a:srgbClr val="010000"/>
              </a:buClr>
            </a:pPr>
            <a:r>
              <a:rPr lang="en-US" sz="1800" dirty="0" smtClean="0">
                <a:latin typeface="Arial" charset="0"/>
              </a:rPr>
              <a:t>Snowflake </a:t>
            </a:r>
            <a:r>
              <a:rPr lang="en-US" sz="1800" dirty="0">
                <a:latin typeface="Arial" charset="0"/>
              </a:rPr>
              <a:t>divertor projections </a:t>
            </a:r>
            <a:r>
              <a:rPr lang="en-US" sz="1800" dirty="0" smtClean="0">
                <a:latin typeface="Arial" charset="0"/>
              </a:rPr>
              <a:t>to NSTX-U optimistic</a:t>
            </a:r>
            <a:endParaRPr lang="en-US" sz="1800" dirty="0">
              <a:latin typeface="Arial" charset="0"/>
            </a:endParaRPr>
          </a:p>
          <a:p>
            <a:pPr marL="457200" lvl="1" indent="-223838">
              <a:buClr>
                <a:srgbClr val="010000"/>
              </a:buClr>
            </a:pPr>
            <a:r>
              <a:rPr lang="en-US" sz="1600" dirty="0" smtClean="0">
                <a:latin typeface="Arial" charset="0"/>
              </a:rPr>
              <a:t>UEDGE modeling shows radiative detachment of all snowflake cases with 3% carbon and up to </a:t>
            </a:r>
            <a:r>
              <a:rPr lang="en-US" sz="1600" i="1" dirty="0" smtClean="0">
                <a:latin typeface="Arial" charset="0"/>
              </a:rPr>
              <a:t>P</a:t>
            </a:r>
            <a:r>
              <a:rPr lang="en-US" sz="1600" i="1" baseline="-25000" dirty="0" smtClean="0">
                <a:latin typeface="Arial" charset="0"/>
              </a:rPr>
              <a:t>SOL</a:t>
            </a:r>
            <a:r>
              <a:rPr lang="en-US" sz="1600" dirty="0" smtClean="0">
                <a:latin typeface="Arial" charset="0"/>
              </a:rPr>
              <a:t>~11 MW</a:t>
            </a:r>
          </a:p>
          <a:p>
            <a:pPr marL="690563" lvl="2" indent="-233363">
              <a:buClr>
                <a:srgbClr val="010000"/>
              </a:buClr>
            </a:pPr>
            <a:r>
              <a:rPr lang="en-US" sz="1600" i="1" dirty="0" err="1" smtClean="0">
                <a:latin typeface="Arial" charset="0"/>
              </a:rPr>
              <a:t>q</a:t>
            </a:r>
            <a:r>
              <a:rPr lang="en-US" sz="1600" i="1" baseline="-25000" dirty="0" err="1" smtClean="0">
                <a:latin typeface="Arial" charset="0"/>
              </a:rPr>
              <a:t>peak</a:t>
            </a:r>
            <a:r>
              <a:rPr lang="en-US" sz="1600" dirty="0" smtClean="0">
                <a:latin typeface="Arial" charset="0"/>
              </a:rPr>
              <a:t> reduced from ~15 MW/m</a:t>
            </a:r>
            <a:r>
              <a:rPr lang="en-US" sz="1600" baseline="30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 (standard) to 0.5-3 MW/m</a:t>
            </a:r>
            <a:r>
              <a:rPr lang="en-US" sz="1600" baseline="30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 (snowflake)</a:t>
            </a:r>
          </a:p>
          <a:p>
            <a:pPr marL="342900" lvl="1">
              <a:buClr>
                <a:srgbClr val="010000"/>
              </a:buClr>
              <a:buFont typeface="Wingdings" charset="2"/>
              <a:buChar char="§"/>
            </a:pPr>
            <a:r>
              <a:rPr lang="en-US" sz="1800" dirty="0">
                <a:latin typeface="Arial" charset="0"/>
              </a:rPr>
              <a:t>S</a:t>
            </a:r>
            <a:r>
              <a:rPr lang="en-US" sz="1800" dirty="0" smtClean="0">
                <a:latin typeface="Arial" charset="0"/>
              </a:rPr>
              <a:t>nowflake divertor with impurity seeding for </a:t>
            </a:r>
            <a:r>
              <a:rPr lang="en-US" sz="1800" i="1" dirty="0" smtClean="0">
                <a:latin typeface="Arial" charset="0"/>
              </a:rPr>
              <a:t>P</a:t>
            </a:r>
            <a:r>
              <a:rPr lang="en-US" sz="1800" i="1" baseline="-25000" dirty="0" smtClean="0">
                <a:latin typeface="Arial" charset="0"/>
              </a:rPr>
              <a:t>SOL</a:t>
            </a:r>
            <a:r>
              <a:rPr lang="en-US" sz="1800" dirty="0" smtClean="0">
                <a:latin typeface="Arial" charset="0"/>
              </a:rPr>
              <a:t> ~ 20 MW under study </a:t>
            </a:r>
            <a:endParaRPr lang="en-US" sz="1800" dirty="0">
              <a:latin typeface="Arial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638800" y="1152174"/>
            <a:ext cx="3505200" cy="2734026"/>
            <a:chOff x="6553200" y="1025680"/>
            <a:chExt cx="2566390" cy="1877121"/>
          </a:xfrm>
        </p:grpSpPr>
        <p:pic>
          <p:nvPicPr>
            <p:cNvPr id="6" name="Picture 5" descr="aps11-nstxu-sf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1025680"/>
              <a:ext cx="2438400" cy="1877121"/>
            </a:xfrm>
            <a:prstGeom prst="rect">
              <a:avLst/>
            </a:prstGeom>
          </p:spPr>
        </p:pic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8165407" y="2287161"/>
              <a:ext cx="954183" cy="48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i="0" dirty="0" smtClean="0">
                  <a:solidFill>
                    <a:schemeClr val="tx1"/>
                  </a:solidFill>
                  <a:latin typeface="Arial" charset="0"/>
                </a:rPr>
                <a:t>NSTX-U </a:t>
              </a:r>
            </a:p>
            <a:p>
              <a:pPr>
                <a:lnSpc>
                  <a:spcPct val="70000"/>
                </a:lnSpc>
              </a:pPr>
              <a:r>
                <a:rPr lang="en-US" i="0" dirty="0" smtClean="0">
                  <a:solidFill>
                    <a:schemeClr val="tx1"/>
                  </a:solidFill>
                  <a:latin typeface="Arial" charset="0"/>
                </a:rPr>
                <a:t>snowflake</a:t>
              </a:r>
            </a:p>
            <a:p>
              <a:pPr>
                <a:lnSpc>
                  <a:spcPct val="70000"/>
                </a:lnSpc>
              </a:pPr>
              <a:r>
                <a:rPr lang="en-US" i="0" dirty="0" smtClean="0">
                  <a:solidFill>
                    <a:schemeClr val="tx1"/>
                  </a:solidFill>
                </a:rPr>
                <a:t>simulation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76675"/>
            <a:ext cx="3810000" cy="265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>
            <a:off x="5105400" y="3962400"/>
            <a:ext cx="685800" cy="304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4724400" y="6324600"/>
            <a:ext cx="13559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E. Meier (LLNL)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0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2" y="152402"/>
            <a:ext cx="8534400" cy="809625"/>
          </a:xfrm>
        </p:spPr>
        <p:txBody>
          <a:bodyPr/>
          <a:lstStyle/>
          <a:p>
            <a:pPr eaLnBrk="1" hangingPunct="1"/>
            <a:r>
              <a:rPr kumimoji="1" lang="en-US" dirty="0" smtClean="0"/>
              <a:t>Various techniques developed for reduction of heat fluxes </a:t>
            </a:r>
            <a:r>
              <a:rPr kumimoji="1" lang="en-US" i="1" dirty="0" err="1" smtClean="0"/>
              <a:t>q</a:t>
            </a:r>
            <a:r>
              <a:rPr kumimoji="1" lang="en-US" i="1" baseline="-25000" dirty="0" smtClean="0"/>
              <a:t>||</a:t>
            </a:r>
            <a:r>
              <a:rPr kumimoji="1" lang="en-US" dirty="0" smtClean="0"/>
              <a:t> (divertor SOL) and </a:t>
            </a:r>
            <a:r>
              <a:rPr kumimoji="1" lang="en-US" i="1" dirty="0" err="1" smtClean="0"/>
              <a:t>q</a:t>
            </a:r>
            <a:r>
              <a:rPr kumimoji="1" lang="en-US" i="1" baseline="-25000" dirty="0" err="1" smtClean="0"/>
              <a:t>peak</a:t>
            </a:r>
            <a:r>
              <a:rPr kumimoji="1" lang="en-US" dirty="0" smtClean="0"/>
              <a:t> (divertor target)</a:t>
            </a:r>
            <a:endParaRPr kumimoji="1"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962400"/>
            <a:ext cx="8686800" cy="2362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kumimoji="1" lang="en-US" dirty="0"/>
              <a:t>Radiative divertor </a:t>
            </a:r>
            <a:r>
              <a:rPr kumimoji="1" lang="en-US" dirty="0" smtClean="0"/>
              <a:t>(partially detached strike point) is </a:t>
            </a:r>
            <a:r>
              <a:rPr kumimoji="1" lang="en-US" dirty="0"/>
              <a:t>envisioned for </a:t>
            </a:r>
            <a:r>
              <a:rPr kumimoji="1" lang="en-US" dirty="0" smtClean="0"/>
              <a:t>present </a:t>
            </a:r>
            <a:r>
              <a:rPr kumimoji="1" lang="en-US" dirty="0"/>
              <a:t>and future devices (e.g. ITER, ST-FNSF) as the steady-state heat flux mitigation solution </a:t>
            </a:r>
          </a:p>
          <a:p>
            <a:r>
              <a:rPr lang="en-US" sz="2000" dirty="0" smtClean="0"/>
              <a:t>Recent </a:t>
            </a:r>
            <a:r>
              <a:rPr lang="en-US" sz="2000" dirty="0"/>
              <a:t>ideas to improve standard divertor geometry</a:t>
            </a:r>
          </a:p>
          <a:p>
            <a:pPr marL="625400" lvl="1" indent="-279367"/>
            <a:r>
              <a:rPr lang="en-US" sz="1800" dirty="0"/>
              <a:t>Snowflake divertor (D. D. Ryutov, </a:t>
            </a:r>
            <a:r>
              <a:rPr lang="en-US" sz="1800" dirty="0" err="1"/>
              <a:t>PoP</a:t>
            </a:r>
            <a:r>
              <a:rPr lang="en-US" sz="1800" dirty="0"/>
              <a:t> 14, 064502 2007)</a:t>
            </a:r>
          </a:p>
          <a:p>
            <a:pPr marL="625400" lvl="1" indent="-279367"/>
            <a:r>
              <a:rPr lang="en-US" sz="1800" dirty="0" smtClean="0"/>
              <a:t>X</a:t>
            </a:r>
            <a:r>
              <a:rPr lang="en-US" sz="1800" dirty="0"/>
              <a:t>-divertor (M. </a:t>
            </a:r>
            <a:r>
              <a:rPr lang="en-US" sz="1800" dirty="0" err="1"/>
              <a:t>Kotschenreuther</a:t>
            </a:r>
            <a:r>
              <a:rPr lang="en-US" sz="1800" dirty="0"/>
              <a:t> </a:t>
            </a:r>
            <a:r>
              <a:rPr lang="en-US" sz="1800" i="1" dirty="0"/>
              <a:t>et. al</a:t>
            </a:r>
            <a:r>
              <a:rPr lang="en-US" sz="1800" dirty="0"/>
              <a:t>, IC/P6-43, IAEA FEC 2004</a:t>
            </a:r>
            <a:r>
              <a:rPr lang="en-US" sz="1800" dirty="0" smtClean="0"/>
              <a:t>)</a:t>
            </a:r>
          </a:p>
          <a:p>
            <a:pPr marL="625400" lvl="1" indent="-279367"/>
            <a:r>
              <a:rPr lang="en-US" sz="1800" dirty="0" smtClean="0"/>
              <a:t>Super</a:t>
            </a:r>
            <a:r>
              <a:rPr lang="en-US" sz="1800" dirty="0"/>
              <a:t>-X divertor (M. </a:t>
            </a:r>
            <a:r>
              <a:rPr lang="en-US" sz="1800" dirty="0" err="1"/>
              <a:t>Kotschenreuther</a:t>
            </a:r>
            <a:r>
              <a:rPr lang="en-US" sz="1800" dirty="0"/>
              <a:t> </a:t>
            </a:r>
            <a:r>
              <a:rPr lang="en-US" sz="1800" i="1" dirty="0"/>
              <a:t>et. al</a:t>
            </a:r>
            <a:r>
              <a:rPr lang="en-US" sz="1800" dirty="0"/>
              <a:t>, IC/P4-7, IAEA FEC </a:t>
            </a:r>
            <a:r>
              <a:rPr lang="en-US" sz="1800" dirty="0" smtClean="0"/>
              <a:t>2008</a:t>
            </a:r>
            <a:r>
              <a:rPr lang="en-US" sz="1800" dirty="0"/>
              <a:t>)</a:t>
            </a:r>
          </a:p>
          <a:p>
            <a:pPr lvl="1"/>
            <a:endParaRPr lang="en-US" sz="2000" dirty="0"/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Arial"/>
              <a:buChar char="•"/>
            </a:pPr>
            <a:endParaRPr lang="en-US" sz="18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590800"/>
            <a:ext cx="2590800" cy="67283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47800"/>
            <a:ext cx="8053425" cy="914400"/>
          </a:xfrm>
          <a:prstGeom prst="rect">
            <a:avLst/>
          </a:prstGeom>
        </p:spPr>
      </p:pic>
      <p:pic>
        <p:nvPicPr>
          <p:cNvPr id="7" name="Picture 6" descr="latex-image-2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429000"/>
            <a:ext cx="2349192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41145"/>
      </p:ext>
    </p:extLst>
  </p:cSld>
  <p:clrMapOvr>
    <a:masterClrMapping/>
  </p:clrMapOvr>
  <p:transition xmlns:p14="http://schemas.microsoft.com/office/powerpoint/2010/main" advTm="9526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NSTX Upgrade will address critical plasma confinement and sustainment questions by exploiting 2 new capabilities</a:t>
            </a:r>
          </a:p>
        </p:txBody>
      </p:sp>
      <p:grpSp>
        <p:nvGrpSpPr>
          <p:cNvPr id="14340" name="Group 63"/>
          <p:cNvGrpSpPr>
            <a:grpSpLocks noChangeAspect="1"/>
          </p:cNvGrpSpPr>
          <p:nvPr/>
        </p:nvGrpSpPr>
        <p:grpSpPr bwMode="auto">
          <a:xfrm>
            <a:off x="76200" y="1066800"/>
            <a:ext cx="2438400" cy="3194606"/>
            <a:chOff x="0" y="990600"/>
            <a:chExt cx="2566736" cy="3442488"/>
          </a:xfrm>
        </p:grpSpPr>
        <p:pic>
          <p:nvPicPr>
            <p:cNvPr id="14371" name="Picture 42" descr="CS_comparis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990600"/>
              <a:ext cx="2430463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2" name="Text Box 44"/>
            <p:cNvSpPr txBox="1">
              <a:spLocks noChangeArrowheads="1"/>
            </p:cNvSpPr>
            <p:nvPr/>
          </p:nvSpPr>
          <p:spPr bwMode="auto">
            <a:xfrm>
              <a:off x="1283368" y="3694838"/>
              <a:ext cx="1283368" cy="664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 bIns="18288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i="0">
                  <a:solidFill>
                    <a:srgbClr val="FF0000"/>
                  </a:solidFill>
                  <a:ea typeface="ＭＳ Ｐゴシック" pitchFamily="34" charset="-128"/>
                </a:rPr>
                <a:t>TF OD = 40cm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 sz="800">
                <a:solidFill>
                  <a:schemeClr val="accent2"/>
                </a:solidFill>
                <a:ea typeface="ＭＳ Ｐゴシック" pitchFamily="34" charset="-128"/>
              </a:endParaRPr>
            </a:p>
          </p:txBody>
        </p:sp>
        <p:sp>
          <p:nvSpPr>
            <p:cNvPr id="14374" name="Text Box 43"/>
            <p:cNvSpPr txBox="1">
              <a:spLocks noChangeArrowheads="1"/>
            </p:cNvSpPr>
            <p:nvPr/>
          </p:nvSpPr>
          <p:spPr bwMode="auto">
            <a:xfrm>
              <a:off x="0" y="3696231"/>
              <a:ext cx="1219200" cy="583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0" i="0">
                  <a:solidFill>
                    <a:schemeClr val="accent2"/>
                  </a:solidFill>
                  <a:latin typeface="Arial" pitchFamily="34" charset="0"/>
                  <a:ea typeface="ＭＳ Ｐゴシック" pitchFamily="34" charset="-128"/>
                </a:rPr>
                <a:t>TF OD = 20cm 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373" name="Text Box 45"/>
            <p:cNvSpPr txBox="1">
              <a:spLocks noChangeArrowheads="1"/>
            </p:cNvSpPr>
            <p:nvPr/>
          </p:nvSpPr>
          <p:spPr bwMode="auto">
            <a:xfrm>
              <a:off x="70811" y="3957988"/>
              <a:ext cx="971926" cy="475100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b="0" i="0" dirty="0">
                  <a:latin typeface="Arial Narrow" pitchFamily="34" charset="0"/>
                  <a:ea typeface="ＭＳ Ｐゴシック" pitchFamily="34" charset="-128"/>
                </a:rPr>
                <a:t>Previous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600" b="0" i="0" dirty="0">
                  <a:latin typeface="Arial Narrow" pitchFamily="34" charset="0"/>
                  <a:ea typeface="ＭＳ Ｐゴシック" pitchFamily="34" charset="-128"/>
                </a:rPr>
                <a:t>center-stack</a:t>
              </a:r>
            </a:p>
          </p:txBody>
        </p:sp>
      </p:grp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3124200" y="4724400"/>
            <a:ext cx="5638800" cy="1676400"/>
          </a:xfrm>
          <a:prstGeom prst="homePlate">
            <a:avLst>
              <a:gd name="adj" fmla="val 6578"/>
            </a:avLst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0"/>
          <a:lstStyle/>
          <a:p>
            <a:pPr marL="225425" lvl="1" indent="-225425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2x higher CD efficiency from larger tangency radius R</a:t>
            </a:r>
            <a:r>
              <a:rPr lang="en-US" sz="1800" i="0" kern="0" baseline="-25000" dirty="0">
                <a:solidFill>
                  <a:schemeClr val="tx1"/>
                </a:solidFill>
                <a:latin typeface="Arial Narrow" pitchFamily="34" charset="0"/>
              </a:rPr>
              <a:t>TAN</a:t>
            </a:r>
          </a:p>
          <a:p>
            <a:pPr marL="225425" indent="-225425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100% non-inductive CD </a:t>
            </a:r>
            <a:r>
              <a:rPr lang="en-US" sz="1800" i="0" kern="0" dirty="0" smtClean="0">
                <a:solidFill>
                  <a:schemeClr val="tx1"/>
                </a:solidFill>
                <a:latin typeface="Arial Narrow" pitchFamily="34" charset="0"/>
              </a:rPr>
              <a:t>with q(r</a:t>
            </a: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) profile controllable by:</a:t>
            </a: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NBI tangency radius</a:t>
            </a:r>
            <a:endParaRPr lang="en-US" sz="1600" i="0" kern="0" baseline="-25000" dirty="0">
              <a:solidFill>
                <a:schemeClr val="accent2"/>
              </a:solidFill>
              <a:latin typeface="Arial Narrow" pitchFamily="34" charset="0"/>
            </a:endParaRP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Plasma density</a:t>
            </a: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Plasma </a:t>
            </a:r>
            <a:r>
              <a:rPr lang="en-US" sz="1600" i="0" kern="0" dirty="0" smtClean="0">
                <a:solidFill>
                  <a:schemeClr val="accent2"/>
                </a:solidFill>
                <a:latin typeface="Arial Narrow" pitchFamily="34" charset="0"/>
              </a:rPr>
              <a:t>position</a:t>
            </a:r>
            <a:endParaRPr lang="en-US" sz="1600" i="0" kern="0" dirty="0">
              <a:solidFill>
                <a:schemeClr val="accent2"/>
              </a:solidFill>
              <a:latin typeface="Arial Narrow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i="0" kern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14345" name="Group 66"/>
          <p:cNvGrpSpPr>
            <a:grpSpLocks/>
          </p:cNvGrpSpPr>
          <p:nvPr/>
        </p:nvGrpSpPr>
        <p:grpSpPr bwMode="auto">
          <a:xfrm>
            <a:off x="76200" y="4260850"/>
            <a:ext cx="2530475" cy="2139950"/>
            <a:chOff x="137160" y="3962400"/>
            <a:chExt cx="2529840" cy="2139952"/>
          </a:xfrm>
        </p:grpSpPr>
        <p:pic>
          <p:nvPicPr>
            <p:cNvPr id="14364" name="Picture 47" descr="NBI_upgrade_topvie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232801" y="3962400"/>
              <a:ext cx="2209408" cy="210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5" name="Text Box 48"/>
            <p:cNvSpPr txBox="1">
              <a:spLocks noChangeArrowheads="1"/>
            </p:cNvSpPr>
            <p:nvPr/>
          </p:nvSpPr>
          <p:spPr bwMode="auto">
            <a:xfrm>
              <a:off x="1310641" y="5757446"/>
              <a:ext cx="1356359" cy="323165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lIns="0" tIns="91440" rIns="0" b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800" i="0" dirty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 New 2</a:t>
              </a:r>
              <a:r>
                <a:rPr lang="en-US" sz="1800" i="0" baseline="30000" dirty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nd</a:t>
              </a:r>
              <a:r>
                <a:rPr lang="en-US" sz="1800" i="0" dirty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 NBI</a:t>
              </a:r>
            </a:p>
          </p:txBody>
        </p:sp>
        <p:sp>
          <p:nvSpPr>
            <p:cNvPr id="14366" name="Text Box 51"/>
            <p:cNvSpPr txBox="1">
              <a:spLocks noChangeArrowheads="1"/>
            </p:cNvSpPr>
            <p:nvPr/>
          </p:nvSpPr>
          <p:spPr bwMode="auto">
            <a:xfrm>
              <a:off x="137160" y="5760720"/>
              <a:ext cx="1158240" cy="341632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lIns="0" tIns="91440" rIns="0" bIns="27432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800" b="0" i="0" dirty="0">
                  <a:latin typeface="Arial Narrow" pitchFamily="34" charset="0"/>
                  <a:ea typeface="ＭＳ Ｐゴシック" pitchFamily="34" charset="-128"/>
                  <a:cs typeface="Helvetica" pitchFamily="34" charset="0"/>
                </a:rPr>
                <a:t>Present NBI</a:t>
              </a:r>
            </a:p>
          </p:txBody>
        </p:sp>
      </p:grp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2971800" y="1676400"/>
            <a:ext cx="5943600" cy="2133600"/>
          </a:xfrm>
          <a:prstGeom prst="homePlate">
            <a:avLst>
              <a:gd name="adj" fmla="val 6730"/>
            </a:avLst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0"/>
          <a:lstStyle/>
          <a:p>
            <a:pPr marL="231775" indent="-231775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i="0" kern="0" dirty="0">
                <a:solidFill>
                  <a:schemeClr val="tx1"/>
                </a:solidFill>
                <a:latin typeface="Arial Narrow" pitchFamily="34" charset="0"/>
              </a:rPr>
              <a:t>Reduces </a:t>
            </a:r>
            <a:r>
              <a:rPr lang="en-US" sz="2000" i="0" kern="0" dirty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000" i="0" kern="0" dirty="0">
                <a:solidFill>
                  <a:schemeClr val="tx1"/>
                </a:solidFill>
                <a:latin typeface="Arial Narrow" pitchFamily="34" charset="0"/>
              </a:rPr>
              <a:t>* </a:t>
            </a:r>
            <a:r>
              <a:rPr lang="en-US" sz="2000" i="0" kern="0" dirty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2000" i="0" kern="0" dirty="0">
                <a:solidFill>
                  <a:schemeClr val="tx1"/>
                </a:solidFill>
                <a:latin typeface="Arial Narrow" pitchFamily="34" charset="0"/>
              </a:rPr>
              <a:t> ST-FNSF values to understand ST confinement</a:t>
            </a: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i="0" kern="0" dirty="0">
                <a:solidFill>
                  <a:schemeClr val="accent2"/>
                </a:solidFill>
                <a:latin typeface="Arial Narrow" pitchFamily="34" charset="0"/>
              </a:rPr>
              <a:t>Expect 2x higher T by doubling B</a:t>
            </a:r>
            <a:r>
              <a:rPr lang="en-US" sz="1800" i="0" kern="0" baseline="-25000" dirty="0">
                <a:solidFill>
                  <a:schemeClr val="accent2"/>
                </a:solidFill>
                <a:latin typeface="Arial Narrow" pitchFamily="34" charset="0"/>
              </a:rPr>
              <a:t>T</a:t>
            </a:r>
            <a:r>
              <a:rPr lang="en-US" sz="1800" i="0" kern="0" dirty="0">
                <a:solidFill>
                  <a:schemeClr val="accent2"/>
                </a:solidFill>
                <a:latin typeface="Arial Narrow" pitchFamily="34" charset="0"/>
              </a:rPr>
              <a:t>, I</a:t>
            </a:r>
            <a:r>
              <a:rPr lang="en-US" sz="1800" i="0" kern="0" baseline="-25000" dirty="0">
                <a:solidFill>
                  <a:schemeClr val="accent2"/>
                </a:solidFill>
                <a:latin typeface="Arial Narrow" pitchFamily="34" charset="0"/>
              </a:rPr>
              <a:t>P</a:t>
            </a:r>
            <a:r>
              <a:rPr lang="en-US" sz="1800" i="0" kern="0" dirty="0">
                <a:solidFill>
                  <a:schemeClr val="accent2"/>
                </a:solidFill>
                <a:latin typeface="Arial Narrow" pitchFamily="34" charset="0"/>
              </a:rPr>
              <a:t>, and NBI heating power</a:t>
            </a:r>
          </a:p>
          <a:p>
            <a:pPr marL="0" lvl="1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i="0" kern="0" dirty="0">
                <a:solidFill>
                  <a:schemeClr val="tx1"/>
                </a:solidFill>
                <a:latin typeface="Arial Narrow" pitchFamily="34" charset="0"/>
              </a:rPr>
              <a:t> Provides 5x longer pulse-length</a:t>
            </a: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i="0" kern="0" dirty="0">
                <a:solidFill>
                  <a:schemeClr val="accent2"/>
                </a:solidFill>
                <a:latin typeface="Arial Narrow" pitchFamily="34" charset="0"/>
              </a:rPr>
              <a:t>q(</a:t>
            </a:r>
            <a:r>
              <a:rPr lang="en-US" sz="1800" i="0" kern="0" dirty="0" err="1">
                <a:solidFill>
                  <a:schemeClr val="accent2"/>
                </a:solidFill>
                <a:latin typeface="Arial Narrow" pitchFamily="34" charset="0"/>
              </a:rPr>
              <a:t>r,t</a:t>
            </a:r>
            <a:r>
              <a:rPr lang="en-US" sz="1800" i="0" kern="0" dirty="0">
                <a:solidFill>
                  <a:schemeClr val="accent2"/>
                </a:solidFill>
                <a:latin typeface="Arial Narrow" pitchFamily="34" charset="0"/>
              </a:rPr>
              <a:t>) profile equilibration</a:t>
            </a:r>
          </a:p>
          <a:p>
            <a:pPr marL="338138" lvl="1" indent="-11271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i="0" kern="0" dirty="0">
                <a:solidFill>
                  <a:schemeClr val="accent2"/>
                </a:solidFill>
                <a:latin typeface="Arial Narrow" pitchFamily="34" charset="0"/>
              </a:rPr>
              <a:t>Tests of NBI + BS non-inductive ramp-up and sustainment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i="0" kern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350" name="Text Box 45"/>
          <p:cNvSpPr txBox="1">
            <a:spLocks noChangeArrowheads="1"/>
          </p:cNvSpPr>
          <p:nvPr/>
        </p:nvSpPr>
        <p:spPr bwMode="auto">
          <a:xfrm>
            <a:off x="1415975" y="3860935"/>
            <a:ext cx="1000274" cy="406265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New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center-stack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3048000" y="1295400"/>
            <a:ext cx="5715000" cy="230832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sz="2000" i="0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New center</a:t>
            </a:r>
            <a:r>
              <a:rPr lang="en-US" sz="2000" i="0" dirty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-stack</a:t>
            </a: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3124200" y="4343400"/>
            <a:ext cx="1356699" cy="338554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9144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000" i="0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 New 2</a:t>
            </a:r>
            <a:r>
              <a:rPr lang="en-US" sz="2000" i="0" baseline="30000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nd</a:t>
            </a:r>
            <a:r>
              <a:rPr lang="en-US" sz="2000" i="0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 NBI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7800" y="59436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MENARD, J. et al., Proceedings of the 24th IEEE </a:t>
            </a:r>
            <a:r>
              <a:rPr lang="en-US" dirty="0" smtClean="0"/>
              <a:t>Symposium on </a:t>
            </a:r>
            <a:r>
              <a:rPr lang="en-US" dirty="0"/>
              <a:t>Fusion Engineering (2011</a:t>
            </a:r>
            <a:r>
              <a:rPr lang="en-US" dirty="0" smtClean="0"/>
              <a:t>);</a:t>
            </a:r>
          </a:p>
          <a:p>
            <a:r>
              <a:rPr lang="en-US" dirty="0" smtClean="0"/>
              <a:t>Accepted to Nuclear Fusion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13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04800" y="28575"/>
            <a:ext cx="8534400" cy="809625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NSTX-U scenarios with high </a:t>
            </a:r>
            <a:r>
              <a:rPr lang="en-US" sz="2400" i="1" dirty="0" err="1" smtClean="0">
                <a:latin typeface="Arial" charset="0"/>
              </a:rPr>
              <a:t>I</a:t>
            </a:r>
            <a:r>
              <a:rPr lang="en-US" sz="2400" i="1" baseline="-25000" dirty="0" err="1" smtClean="0">
                <a:latin typeface="Arial" charset="0"/>
              </a:rPr>
              <a:t>p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and </a:t>
            </a:r>
            <a:r>
              <a:rPr lang="en-US" sz="2400" i="1" dirty="0" smtClean="0">
                <a:latin typeface="Arial" charset="0"/>
              </a:rPr>
              <a:t>P</a:t>
            </a:r>
            <a:r>
              <a:rPr lang="en-US" sz="2400" i="1" baseline="-25000" dirty="0" smtClean="0">
                <a:latin typeface="Arial" charset="0"/>
              </a:rPr>
              <a:t>NBI</a:t>
            </a:r>
            <a:r>
              <a:rPr lang="en-US" sz="2400" dirty="0" smtClean="0">
                <a:latin typeface="Arial" charset="0"/>
              </a:rPr>
              <a:t> are </a:t>
            </a:r>
            <a:r>
              <a:rPr lang="en-US" sz="2400" dirty="0">
                <a:latin typeface="Arial" charset="0"/>
              </a:rPr>
              <a:t>projected to challenge passive cooling limits of graphite divertor PFCs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52400" y="4038600"/>
            <a:ext cx="3962400" cy="2133600"/>
          </a:xfrm>
        </p:spPr>
        <p:txBody>
          <a:bodyPr/>
          <a:lstStyle/>
          <a:p>
            <a:pPr marL="173038" indent="-173038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High</a:t>
            </a:r>
            <a:r>
              <a:rPr lang="en-US" sz="2000" i="1" dirty="0">
                <a:latin typeface="Arial" charset="0"/>
              </a:rPr>
              <a:t> I</a:t>
            </a:r>
            <a:r>
              <a:rPr lang="en-US" sz="2000" i="1" baseline="-25000" dirty="0">
                <a:latin typeface="Arial" charset="0"/>
              </a:rPr>
              <a:t>P</a:t>
            </a:r>
            <a:r>
              <a:rPr lang="en-US" sz="2000" i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scenarios projected to have narrow </a:t>
            </a:r>
            <a:r>
              <a:rPr lang="en-US" sz="2000" i="1" dirty="0" err="1">
                <a:latin typeface="Symbol" charset="0"/>
              </a:rPr>
              <a:t>l</a:t>
            </a:r>
            <a:r>
              <a:rPr lang="en-US" sz="2000" i="1" baseline="-25000" dirty="0" err="1">
                <a:latin typeface="Arial" charset="0"/>
              </a:rPr>
              <a:t>q</a:t>
            </a:r>
            <a:r>
              <a:rPr lang="en-US" sz="2000" i="1" baseline="30000" dirty="0" err="1">
                <a:latin typeface="Arial" charset="0"/>
              </a:rPr>
              <a:t>mid</a:t>
            </a:r>
            <a:r>
              <a:rPr lang="en-US" sz="2000" i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Wingdings" charset="0"/>
              </a:rPr>
              <a:t> ~3mm</a:t>
            </a:r>
          </a:p>
          <a:p>
            <a:pPr marL="339725" lvl="1" indent="-166688">
              <a:lnSpc>
                <a:spcPct val="90000"/>
              </a:lnSpc>
            </a:pPr>
            <a:r>
              <a:rPr lang="en-US" sz="1600" dirty="0">
                <a:latin typeface="Arial" charset="0"/>
                <a:sym typeface="Wingdings" charset="0"/>
              </a:rPr>
              <a:t>At high power, peak heat flux ≥ 9MW/m</a:t>
            </a:r>
            <a:r>
              <a:rPr lang="en-US" sz="1600" baseline="30000" dirty="0">
                <a:latin typeface="Arial" charset="0"/>
                <a:sym typeface="Wingdings" charset="0"/>
              </a:rPr>
              <a:t>2</a:t>
            </a:r>
            <a:r>
              <a:rPr lang="en-US" sz="1600" dirty="0">
                <a:latin typeface="Arial" charset="0"/>
                <a:sym typeface="Wingdings" charset="0"/>
              </a:rPr>
              <a:t> even with high flux expansion ~60 with U/L snowflake</a:t>
            </a:r>
          </a:p>
          <a:p>
            <a:pPr marL="339725" lvl="1" indent="-166688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Arial" charset="0"/>
                <a:sym typeface="Wingdings" charset="0"/>
              </a:rPr>
              <a:t>Numbers shown ignore radiation, plate tilt, strike-point sweeping</a:t>
            </a:r>
          </a:p>
        </p:txBody>
      </p:sp>
      <p:grpSp>
        <p:nvGrpSpPr>
          <p:cNvPr id="40964" name="Group 16"/>
          <p:cNvGrpSpPr>
            <a:grpSpLocks/>
          </p:cNvGrpSpPr>
          <p:nvPr/>
        </p:nvGrpSpPr>
        <p:grpSpPr bwMode="auto">
          <a:xfrm>
            <a:off x="4419600" y="1219200"/>
            <a:ext cx="4102101" cy="4724400"/>
            <a:chOff x="4495800" y="990600"/>
            <a:chExt cx="4331208" cy="5003292"/>
          </a:xfrm>
        </p:grpSpPr>
        <p:pic>
          <p:nvPicPr>
            <p:cNvPr id="40970" name="Picture 2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990600"/>
              <a:ext cx="4331208" cy="500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1" name="Rounded Rectangle 8"/>
            <p:cNvSpPr>
              <a:spLocks noChangeArrowheads="1"/>
            </p:cNvSpPr>
            <p:nvPr/>
          </p:nvSpPr>
          <p:spPr bwMode="auto">
            <a:xfrm>
              <a:off x="6574536" y="4876800"/>
              <a:ext cx="886968" cy="1106424"/>
            </a:xfrm>
            <a:prstGeom prst="roundRect">
              <a:avLst>
                <a:gd name="adj" fmla="val 10833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6172200"/>
            <a:ext cx="830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indent="-17303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i="0" kern="0" dirty="0">
                <a:solidFill>
                  <a:srgbClr val="FF0000"/>
                </a:solidFill>
                <a:latin typeface="Arial Narrow" pitchFamily="34" charset="0"/>
                <a:cs typeface="+mn-cs"/>
              </a:rPr>
              <a:t>Long-pulse + high </a:t>
            </a:r>
            <a:r>
              <a:rPr lang="en-US" sz="2000" kern="0" dirty="0">
                <a:solidFill>
                  <a:srgbClr val="FF0000"/>
                </a:solidFill>
                <a:latin typeface="Arial Narrow" pitchFamily="34" charset="0"/>
                <a:cs typeface="+mn-cs"/>
              </a:rPr>
              <a:t>I</a:t>
            </a:r>
            <a:r>
              <a:rPr lang="en-US" sz="2000" kern="0" baseline="-25000" dirty="0">
                <a:solidFill>
                  <a:srgbClr val="FF0000"/>
                </a:solidFill>
                <a:latin typeface="Arial Narrow" pitchFamily="34" charset="0"/>
                <a:cs typeface="+mn-cs"/>
              </a:rPr>
              <a:t>P</a:t>
            </a:r>
            <a:r>
              <a:rPr lang="en-US" sz="2000" i="0" kern="0" dirty="0">
                <a:solidFill>
                  <a:srgbClr val="FF0000"/>
                </a:solidFill>
                <a:latin typeface="Arial Narrow" pitchFamily="34" charset="0"/>
                <a:cs typeface="+mn-cs"/>
              </a:rPr>
              <a:t> and power may ultimately require active </a:t>
            </a:r>
            <a:r>
              <a:rPr lang="en-US" sz="2000" i="0" kern="0" dirty="0" err="1">
                <a:solidFill>
                  <a:srgbClr val="FF0000"/>
                </a:solidFill>
                <a:latin typeface="Arial Narrow" pitchFamily="34" charset="0"/>
                <a:cs typeface="+mn-cs"/>
              </a:rPr>
              <a:t>divertor</a:t>
            </a:r>
            <a:r>
              <a:rPr lang="en-US" sz="2000" i="0" kern="0" dirty="0">
                <a:solidFill>
                  <a:srgbClr val="FF0000"/>
                </a:solidFill>
                <a:latin typeface="Arial Narrow" pitchFamily="34" charset="0"/>
                <a:cs typeface="+mn-cs"/>
              </a:rPr>
              <a:t> cooling</a:t>
            </a:r>
            <a:endParaRPr lang="en-US" sz="1600" i="0" kern="0" dirty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40966" name="Right Arrow 11"/>
          <p:cNvSpPr>
            <a:spLocks noChangeArrowheads="1"/>
          </p:cNvSpPr>
          <p:nvPr/>
        </p:nvSpPr>
        <p:spPr bwMode="auto">
          <a:xfrm rot="-3332440">
            <a:off x="6424614" y="6042024"/>
            <a:ext cx="195262" cy="160339"/>
          </a:xfrm>
          <a:prstGeom prst="rightArrow">
            <a:avLst>
              <a:gd name="adj1" fmla="val 50000"/>
              <a:gd name="adj2" fmla="val 49423"/>
            </a:avLst>
          </a:pr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40967" name="Right Arrow 12"/>
          <p:cNvSpPr>
            <a:spLocks noChangeArrowheads="1"/>
          </p:cNvSpPr>
          <p:nvPr/>
        </p:nvSpPr>
        <p:spPr bwMode="auto">
          <a:xfrm>
            <a:off x="3733800" y="5410200"/>
            <a:ext cx="533400" cy="152400"/>
          </a:xfrm>
          <a:prstGeom prst="rightArrow">
            <a:avLst>
              <a:gd name="adj1" fmla="val 74796"/>
              <a:gd name="adj2" fmla="val 50005"/>
            </a:avLst>
          </a:pr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40968" name="Content Placeholder 2"/>
          <p:cNvSpPr txBox="1">
            <a:spLocks/>
          </p:cNvSpPr>
          <p:nvPr/>
        </p:nvSpPr>
        <p:spPr bwMode="auto">
          <a:xfrm>
            <a:off x="136525" y="5867400"/>
            <a:ext cx="434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i="0">
                <a:solidFill>
                  <a:schemeClr val="tx1"/>
                </a:solidFill>
                <a:latin typeface="Arial Narrow" charset="0"/>
                <a:sym typeface="Wingdings" charset="0"/>
              </a:rPr>
              <a:t>Passive cooling ok for low-I</a:t>
            </a:r>
            <a:r>
              <a:rPr lang="en-US" sz="2000" i="0" baseline="-25000">
                <a:solidFill>
                  <a:schemeClr val="tx1"/>
                </a:solidFill>
                <a:latin typeface="Arial Narrow" charset="0"/>
                <a:sym typeface="Wingdings" charset="0"/>
              </a:rPr>
              <a:t>P</a:t>
            </a:r>
            <a:r>
              <a:rPr lang="en-US" sz="2000" i="0">
                <a:solidFill>
                  <a:schemeClr val="tx1"/>
                </a:solidFill>
                <a:latin typeface="Arial Narrow" charset="0"/>
                <a:sym typeface="Wingdings" charset="0"/>
              </a:rPr>
              <a:t> scenarios</a:t>
            </a:r>
          </a:p>
        </p:txBody>
      </p:sp>
      <p:pic>
        <p:nvPicPr>
          <p:cNvPr id="2" name="Picture 1" descr="Picture 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452948" cy="2971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6200000">
            <a:off x="6322367" y="3579168"/>
            <a:ext cx="518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MENARD, J. et al., Proceedings of the 24th IEEE </a:t>
            </a:r>
            <a:r>
              <a:rPr lang="en-US" dirty="0" smtClean="0"/>
              <a:t>Symposium on </a:t>
            </a:r>
            <a:r>
              <a:rPr lang="en-US" dirty="0"/>
              <a:t>Fusion Engineering (2011).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95600" y="3761601"/>
            <a:ext cx="1487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R. Maingi (ORNL)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9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419600" y="1447800"/>
            <a:ext cx="4724400" cy="27432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cxnSp>
        <p:nvCxnSpPr>
          <p:cNvPr id="26625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6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809625"/>
          </a:xfrm>
        </p:spPr>
        <p:txBody>
          <a:bodyPr/>
          <a:lstStyle/>
          <a:p>
            <a:r>
              <a:rPr lang="en-US" sz="2600" dirty="0" smtClean="0">
                <a:latin typeface="Arial" charset="0"/>
              </a:rPr>
              <a:t>Radiative </a:t>
            </a:r>
            <a:r>
              <a:rPr lang="en-US" sz="2600" dirty="0">
                <a:latin typeface="Arial" charset="0"/>
              </a:rPr>
              <a:t>divertor control </a:t>
            </a:r>
            <a:r>
              <a:rPr lang="en-US" sz="2600" dirty="0" smtClean="0">
                <a:latin typeface="Arial" charset="0"/>
              </a:rPr>
              <a:t>options are affected by NSTX</a:t>
            </a:r>
            <a:r>
              <a:rPr lang="en-US" sz="2600" dirty="0">
                <a:latin typeface="Arial" charset="0"/>
              </a:rPr>
              <a:t>-</a:t>
            </a:r>
            <a:r>
              <a:rPr lang="en-US" sz="2600" dirty="0" smtClean="0">
                <a:latin typeface="Arial" charset="0"/>
              </a:rPr>
              <a:t>U plasma-facing component development plan</a:t>
            </a:r>
            <a:endParaRPr lang="en-US" sz="2600" dirty="0">
              <a:latin typeface="Arial" charset="0"/>
            </a:endParaRPr>
          </a:p>
        </p:txBody>
      </p:sp>
      <p:cxnSp>
        <p:nvCxnSpPr>
          <p:cNvPr id="26628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3429000" y="3380601"/>
            <a:ext cx="6167438" cy="523220"/>
            <a:chOff x="76200" y="3733800"/>
            <a:chExt cx="6167438" cy="523220"/>
          </a:xfrm>
        </p:grpSpPr>
        <p:sp>
          <p:nvSpPr>
            <p:cNvPr id="26639" name="TextBox 103"/>
            <p:cNvSpPr txBox="1">
              <a:spLocks noChangeArrowheads="1"/>
            </p:cNvSpPr>
            <p:nvPr/>
          </p:nvSpPr>
          <p:spPr bwMode="auto">
            <a:xfrm>
              <a:off x="76200" y="3733800"/>
              <a:ext cx="790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i="0" dirty="0">
                  <a:solidFill>
                    <a:schemeClr val="tx1"/>
                  </a:solidFill>
                  <a:latin typeface="Arial Narrow" charset="0"/>
                </a:rPr>
                <a:t>Baseline</a:t>
              </a:r>
            </a:p>
          </p:txBody>
        </p:sp>
        <p:sp>
          <p:nvSpPr>
            <p:cNvPr id="26642" name="TextBox 112"/>
            <p:cNvSpPr txBox="1">
              <a:spLocks noChangeAspect="1" noChangeArrowheads="1"/>
            </p:cNvSpPr>
            <p:nvPr/>
          </p:nvSpPr>
          <p:spPr bwMode="auto">
            <a:xfrm>
              <a:off x="3581400" y="3733800"/>
              <a:ext cx="1447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i="0" dirty="0">
                  <a:solidFill>
                    <a:schemeClr val="tx1"/>
                  </a:solidFill>
                  <a:latin typeface="Arial Narrow" charset="0"/>
                </a:rPr>
                <a:t>All Mo PFCs</a:t>
              </a:r>
            </a:p>
          </p:txBody>
        </p:sp>
        <p:sp>
          <p:nvSpPr>
            <p:cNvPr id="26643" name="TextBox 113"/>
            <p:cNvSpPr txBox="1">
              <a:spLocks noChangeAspect="1" noChangeArrowheads="1"/>
            </p:cNvSpPr>
            <p:nvPr/>
          </p:nvSpPr>
          <p:spPr bwMode="auto">
            <a:xfrm>
              <a:off x="4267200" y="3733800"/>
              <a:ext cx="19764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i="0" dirty="0">
                  <a:solidFill>
                    <a:schemeClr val="tx1"/>
                  </a:solidFill>
                  <a:latin typeface="Arial Narrow" charset="0"/>
                </a:rPr>
                <a:t>Mo </a:t>
              </a:r>
              <a:r>
                <a:rPr lang="en-US" sz="1400" i="0" dirty="0" smtClean="0">
                  <a:solidFill>
                    <a:schemeClr val="tx1"/>
                  </a:solidFill>
                  <a:latin typeface="Arial Narrow" charset="0"/>
                </a:rPr>
                <a:t>wall</a:t>
              </a:r>
            </a:p>
            <a:p>
              <a:pPr algn="ctr" eaLnBrk="1" hangingPunct="1"/>
              <a:r>
                <a:rPr lang="en-US" sz="1400" i="0" dirty="0" smtClean="0">
                  <a:solidFill>
                    <a:schemeClr val="tx1"/>
                  </a:solidFill>
                  <a:latin typeface="Arial Narrow" charset="0"/>
                </a:rPr>
                <a:t>+ W </a:t>
              </a:r>
              <a:r>
                <a:rPr lang="en-US" sz="1400" i="0" dirty="0">
                  <a:solidFill>
                    <a:schemeClr val="tx1"/>
                  </a:solidFill>
                  <a:latin typeface="Arial Narrow" charset="0"/>
                </a:rPr>
                <a:t>divertor</a:t>
              </a:r>
            </a:p>
          </p:txBody>
        </p:sp>
        <p:sp>
          <p:nvSpPr>
            <p:cNvPr id="26644" name="TextBox 114"/>
            <p:cNvSpPr txBox="1">
              <a:spLocks noChangeAspect="1" noChangeArrowheads="1"/>
            </p:cNvSpPr>
            <p:nvPr/>
          </p:nvSpPr>
          <p:spPr bwMode="auto">
            <a:xfrm>
              <a:off x="2667000" y="3733800"/>
              <a:ext cx="12779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i="0" dirty="0">
                  <a:solidFill>
                    <a:schemeClr val="tx1"/>
                  </a:solidFill>
                  <a:latin typeface="Arial Narrow" charset="0"/>
                </a:rPr>
                <a:t>All Mo tiles</a:t>
              </a:r>
            </a:p>
          </p:txBody>
        </p:sp>
        <p:sp>
          <p:nvSpPr>
            <p:cNvPr id="26645" name="TextBox 115"/>
            <p:cNvSpPr txBox="1">
              <a:spLocks noChangeAspect="1" noChangeArrowheads="1"/>
            </p:cNvSpPr>
            <p:nvPr/>
          </p:nvSpPr>
          <p:spPr bwMode="auto">
            <a:xfrm>
              <a:off x="1495425" y="3733800"/>
              <a:ext cx="18573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i="0" dirty="0">
                  <a:solidFill>
                    <a:schemeClr val="tx1"/>
                  </a:solidFill>
                  <a:latin typeface="Arial Narrow" charset="0"/>
                </a:rPr>
                <a:t>All </a:t>
              </a:r>
            </a:p>
            <a:p>
              <a:pPr algn="ctr" eaLnBrk="1" hangingPunct="1"/>
              <a:r>
                <a:rPr lang="en-US" sz="1400" i="0" dirty="0">
                  <a:solidFill>
                    <a:schemeClr val="tx1"/>
                  </a:solidFill>
                  <a:latin typeface="Arial Narrow" charset="0"/>
                </a:rPr>
                <a:t>Mo divertor</a:t>
              </a:r>
            </a:p>
          </p:txBody>
        </p:sp>
        <p:sp>
          <p:nvSpPr>
            <p:cNvPr id="26646" name="TextBox 117"/>
            <p:cNvSpPr txBox="1">
              <a:spLocks noChangeAspect="1" noChangeArrowheads="1"/>
            </p:cNvSpPr>
            <p:nvPr/>
          </p:nvSpPr>
          <p:spPr bwMode="auto">
            <a:xfrm>
              <a:off x="457200" y="3733800"/>
              <a:ext cx="20113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i="0" dirty="0">
                  <a:solidFill>
                    <a:schemeClr val="tx1"/>
                  </a:solidFill>
                  <a:latin typeface="Arial Narrow" charset="0"/>
                </a:rPr>
                <a:t>Upper </a:t>
              </a:r>
            </a:p>
            <a:p>
              <a:pPr algn="ctr" eaLnBrk="1" hangingPunct="1"/>
              <a:r>
                <a:rPr lang="en-US" sz="1400" i="0" dirty="0">
                  <a:solidFill>
                    <a:schemeClr val="tx1"/>
                  </a:solidFill>
                  <a:latin typeface="Arial Narrow" charset="0"/>
                </a:rPr>
                <a:t>Mo divertor</a:t>
              </a:r>
            </a:p>
          </p:txBody>
        </p:sp>
      </p:grpSp>
      <p:sp>
        <p:nvSpPr>
          <p:cNvPr id="26648" name="Right Brace 120"/>
          <p:cNvSpPr>
            <a:spLocks/>
          </p:cNvSpPr>
          <p:nvPr/>
        </p:nvSpPr>
        <p:spPr bwMode="auto">
          <a:xfrm rot="-5400000">
            <a:off x="6643300" y="-824299"/>
            <a:ext cx="124599" cy="4419600"/>
          </a:xfrm>
          <a:prstGeom prst="rightBrace">
            <a:avLst>
              <a:gd name="adj1" fmla="val 44236"/>
              <a:gd name="adj2" fmla="val 54356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6649" name="TextBox 123"/>
          <p:cNvSpPr txBox="1">
            <a:spLocks noChangeArrowheads="1"/>
          </p:cNvSpPr>
          <p:nvPr/>
        </p:nvSpPr>
        <p:spPr bwMode="auto">
          <a:xfrm>
            <a:off x="5791200" y="990600"/>
            <a:ext cx="2209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FF0000"/>
                </a:solidFill>
                <a:latin typeface="Arial Narrow" charset="0"/>
              </a:rPr>
              <a:t>Possible progressions</a:t>
            </a:r>
            <a:endParaRPr lang="en-US" sz="1400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429000" y="3914001"/>
            <a:ext cx="342900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i="0" dirty="0" smtClean="0"/>
              <a:t>5 </a:t>
            </a:r>
            <a:r>
              <a:rPr lang="en-US" i="0" dirty="0"/>
              <a:t>yr plan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87763" y="1628001"/>
            <a:ext cx="5246687" cy="1676400"/>
            <a:chOff x="334963" y="1981200"/>
            <a:chExt cx="5246687" cy="1676400"/>
          </a:xfrm>
        </p:grpSpPr>
        <p:grpSp>
          <p:nvGrpSpPr>
            <p:cNvPr id="26633" name="Group 33837"/>
            <p:cNvGrpSpPr>
              <a:grpSpLocks noChangeAspect="1"/>
            </p:cNvGrpSpPr>
            <p:nvPr/>
          </p:nvGrpSpPr>
          <p:grpSpPr bwMode="auto">
            <a:xfrm>
              <a:off x="334963" y="1981200"/>
              <a:ext cx="628650" cy="1676400"/>
              <a:chOff x="334963" y="1981200"/>
              <a:chExt cx="1270000" cy="338772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34963" y="2597873"/>
                <a:ext cx="0" cy="2125267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334963" y="2325266"/>
                <a:ext cx="124353" cy="272607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34963" y="4723140"/>
                <a:ext cx="124353" cy="275253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54025" y="1981200"/>
                <a:ext cx="0" cy="344066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472546" y="1981200"/>
                <a:ext cx="137583" cy="0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472546" y="5363632"/>
                <a:ext cx="137583" cy="0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454025" y="4998393"/>
                <a:ext cx="0" cy="370532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657755" y="1981200"/>
                <a:ext cx="396875" cy="164093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1089025" y="2187639"/>
                <a:ext cx="275167" cy="410233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1364191" y="2621692"/>
                <a:ext cx="156105" cy="481692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1522941" y="3145730"/>
                <a:ext cx="82022" cy="481692"/>
              </a:xfrm>
              <a:prstGeom prst="line">
                <a:avLst/>
              </a:prstGeom>
              <a:ln w="1016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 flipV="1">
                <a:off x="657755" y="5175720"/>
                <a:ext cx="396875" cy="166739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 flipV="1">
                <a:off x="1089025" y="4723140"/>
                <a:ext cx="275167" cy="412879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0800000" flipV="1">
                <a:off x="1364191" y="4220274"/>
                <a:ext cx="156105" cy="479046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0800000" flipV="1">
                <a:off x="1522941" y="3696236"/>
                <a:ext cx="82022" cy="479046"/>
              </a:xfrm>
              <a:prstGeom prst="line">
                <a:avLst/>
              </a:prstGeom>
              <a:ln w="1016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34" name="Group 110"/>
            <p:cNvGrpSpPr>
              <a:grpSpLocks noChangeAspect="1"/>
            </p:cNvGrpSpPr>
            <p:nvPr/>
          </p:nvGrpSpPr>
          <p:grpSpPr bwMode="auto">
            <a:xfrm>
              <a:off x="1258570" y="1981200"/>
              <a:ext cx="628650" cy="1676400"/>
              <a:chOff x="1775460" y="1981200"/>
              <a:chExt cx="1270102" cy="3387852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775460" y="2597896"/>
                <a:ext cx="0" cy="2125347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775460" y="2325279"/>
                <a:ext cx="124365" cy="272617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775460" y="4723243"/>
                <a:ext cx="124365" cy="275263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1891886" y="1981200"/>
                <a:ext cx="0" cy="344079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1913054" y="1981200"/>
                <a:ext cx="137594" cy="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1913054" y="5363758"/>
                <a:ext cx="137594" cy="0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891886" y="4998506"/>
                <a:ext cx="0" cy="370546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2098278" y="1981200"/>
                <a:ext cx="396907" cy="164099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cxnSpLocks noChangeAspect="1"/>
              </p:cNvCxnSpPr>
              <p:nvPr/>
            </p:nvCxnSpPr>
            <p:spPr>
              <a:xfrm flipH="1" flipV="1">
                <a:off x="2529584" y="2187647"/>
                <a:ext cx="248728" cy="370546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 flipV="1">
                <a:off x="2804773" y="2621716"/>
                <a:ext cx="156116" cy="481710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2963535" y="3145774"/>
                <a:ext cx="82027" cy="481710"/>
              </a:xfrm>
              <a:prstGeom prst="line">
                <a:avLst/>
              </a:prstGeom>
              <a:ln w="1016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0800000" flipV="1">
                <a:off x="2098278" y="5175839"/>
                <a:ext cx="396907" cy="166745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 flipV="1">
                <a:off x="2529584" y="4723243"/>
                <a:ext cx="275189" cy="412894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 flipV="1">
                <a:off x="2804773" y="4220358"/>
                <a:ext cx="156116" cy="479064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 flipV="1">
                <a:off x="2963535" y="3696300"/>
                <a:ext cx="82027" cy="479064"/>
              </a:xfrm>
              <a:prstGeom prst="line">
                <a:avLst/>
              </a:prstGeom>
              <a:ln w="1016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35" name="Group 111"/>
            <p:cNvGrpSpPr>
              <a:grpSpLocks noChangeAspect="1"/>
            </p:cNvGrpSpPr>
            <p:nvPr/>
          </p:nvGrpSpPr>
          <p:grpSpPr bwMode="auto">
            <a:xfrm>
              <a:off x="2182177" y="1981200"/>
              <a:ext cx="628650" cy="1676400"/>
              <a:chOff x="3215640" y="1981200"/>
              <a:chExt cx="1270102" cy="3387852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215640" y="2597896"/>
                <a:ext cx="0" cy="2125347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3215640" y="2325279"/>
                <a:ext cx="124365" cy="272617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215640" y="4723243"/>
                <a:ext cx="124365" cy="275263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332066" y="1981200"/>
                <a:ext cx="0" cy="344079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3353234" y="1981200"/>
                <a:ext cx="137594" cy="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3353234" y="5363758"/>
                <a:ext cx="137594" cy="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3332066" y="4998506"/>
                <a:ext cx="0" cy="370546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3538458" y="1981200"/>
                <a:ext cx="396907" cy="164099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3969764" y="2187647"/>
                <a:ext cx="275189" cy="410249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4244953" y="2621716"/>
                <a:ext cx="156116" cy="481710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 flipV="1">
                <a:off x="4403715" y="3145774"/>
                <a:ext cx="82027" cy="481710"/>
              </a:xfrm>
              <a:prstGeom prst="line">
                <a:avLst/>
              </a:prstGeom>
              <a:ln w="1016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 flipV="1">
                <a:off x="3538458" y="5175839"/>
                <a:ext cx="396907" cy="166745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 flipV="1">
                <a:off x="3969764" y="4723243"/>
                <a:ext cx="275189" cy="412894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 flipV="1">
                <a:off x="4244953" y="4220358"/>
                <a:ext cx="156116" cy="479064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 flipV="1">
                <a:off x="4403715" y="3696300"/>
                <a:ext cx="82027" cy="479064"/>
              </a:xfrm>
              <a:prstGeom prst="line">
                <a:avLst/>
              </a:prstGeom>
              <a:ln w="1016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36" name="Group 112"/>
            <p:cNvGrpSpPr>
              <a:grpSpLocks noChangeAspect="1"/>
            </p:cNvGrpSpPr>
            <p:nvPr/>
          </p:nvGrpSpPr>
          <p:grpSpPr bwMode="auto">
            <a:xfrm>
              <a:off x="3105784" y="1981200"/>
              <a:ext cx="628650" cy="1676400"/>
              <a:chOff x="4688738" y="1981200"/>
              <a:chExt cx="1270102" cy="3387852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4688738" y="2597896"/>
                <a:ext cx="0" cy="2125347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4688738" y="2325279"/>
                <a:ext cx="124365" cy="272617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688738" y="4723243"/>
                <a:ext cx="124365" cy="275263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4805164" y="1981200"/>
                <a:ext cx="0" cy="344079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4826332" y="1981200"/>
                <a:ext cx="137594" cy="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4826332" y="5363758"/>
                <a:ext cx="137594" cy="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4805164" y="4998506"/>
                <a:ext cx="0" cy="370546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5011556" y="1981200"/>
                <a:ext cx="396907" cy="164099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5442862" y="2187647"/>
                <a:ext cx="275189" cy="410249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5718051" y="2621716"/>
                <a:ext cx="156116" cy="48171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5876813" y="3145774"/>
                <a:ext cx="82027" cy="481710"/>
              </a:xfrm>
              <a:prstGeom prst="line">
                <a:avLst/>
              </a:prstGeom>
              <a:ln w="1016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0800000" flipV="1">
                <a:off x="5011556" y="5175839"/>
                <a:ext cx="396907" cy="166745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 flipV="1">
                <a:off x="5442862" y="4723243"/>
                <a:ext cx="275189" cy="412894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0800000" flipV="1">
                <a:off x="5718051" y="4220358"/>
                <a:ext cx="156116" cy="479064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 flipV="1">
                <a:off x="5876813" y="3696300"/>
                <a:ext cx="82027" cy="479064"/>
              </a:xfrm>
              <a:prstGeom prst="line">
                <a:avLst/>
              </a:prstGeom>
              <a:ln w="1016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37" name="Group 114"/>
            <p:cNvGrpSpPr>
              <a:grpSpLocks noChangeAspect="1"/>
            </p:cNvGrpSpPr>
            <p:nvPr/>
          </p:nvGrpSpPr>
          <p:grpSpPr bwMode="auto">
            <a:xfrm>
              <a:off x="4029391" y="1981200"/>
              <a:ext cx="628650" cy="1676400"/>
              <a:chOff x="6128918" y="1981200"/>
              <a:chExt cx="1270102" cy="3387852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6128918" y="2597896"/>
                <a:ext cx="0" cy="2125347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6128918" y="2325279"/>
                <a:ext cx="124363" cy="272617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128918" y="4723243"/>
                <a:ext cx="124363" cy="275263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6245344" y="1981200"/>
                <a:ext cx="0" cy="344079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6266512" y="1981200"/>
                <a:ext cx="137594" cy="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6266512" y="5363758"/>
                <a:ext cx="137594" cy="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6245344" y="4998506"/>
                <a:ext cx="0" cy="370546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 flipV="1">
                <a:off x="6451736" y="1981200"/>
                <a:ext cx="396907" cy="164099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6883040" y="2187647"/>
                <a:ext cx="275189" cy="410249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 flipV="1">
                <a:off x="7158229" y="2621716"/>
                <a:ext cx="156118" cy="48171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 flipV="1">
                <a:off x="7316992" y="3145774"/>
                <a:ext cx="82028" cy="48171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 flipV="1">
                <a:off x="6451736" y="5175839"/>
                <a:ext cx="396907" cy="166745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 flipV="1">
                <a:off x="6883040" y="4723243"/>
                <a:ext cx="275189" cy="412894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 flipV="1">
                <a:off x="7158229" y="4220358"/>
                <a:ext cx="156118" cy="479064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 flipV="1">
                <a:off x="7316992" y="3696300"/>
                <a:ext cx="82028" cy="479064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38" name="Group 115"/>
            <p:cNvGrpSpPr>
              <a:grpSpLocks noChangeAspect="1"/>
            </p:cNvGrpSpPr>
            <p:nvPr/>
          </p:nvGrpSpPr>
          <p:grpSpPr bwMode="auto">
            <a:xfrm>
              <a:off x="4953000" y="1981200"/>
              <a:ext cx="628650" cy="1676400"/>
              <a:chOff x="7569098" y="1981200"/>
              <a:chExt cx="1270102" cy="3387852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7569098" y="2597896"/>
                <a:ext cx="0" cy="2125347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7569098" y="2325279"/>
                <a:ext cx="124365" cy="272617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7569098" y="4723243"/>
                <a:ext cx="124365" cy="275263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7685524" y="1981200"/>
                <a:ext cx="0" cy="344079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7706692" y="1981200"/>
                <a:ext cx="137594" cy="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>
                <a:off x="7706692" y="5363758"/>
                <a:ext cx="137594" cy="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7685524" y="4998506"/>
                <a:ext cx="0" cy="370546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7891916" y="1981200"/>
                <a:ext cx="396907" cy="164099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 flipV="1">
                <a:off x="8323222" y="2187647"/>
                <a:ext cx="275189" cy="410249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8598411" y="2621716"/>
                <a:ext cx="156116" cy="48171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8757173" y="3145774"/>
                <a:ext cx="82027" cy="481710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0800000" flipV="1">
                <a:off x="7891916" y="5175839"/>
                <a:ext cx="396907" cy="166745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 flipV="1">
                <a:off x="8323222" y="4723243"/>
                <a:ext cx="275189" cy="412894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 flipV="1">
                <a:off x="8598411" y="4220358"/>
                <a:ext cx="156116" cy="479064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 flipV="1">
                <a:off x="8757173" y="3696300"/>
                <a:ext cx="82027" cy="479064"/>
              </a:xfrm>
              <a:prstGeom prst="line">
                <a:avLst/>
              </a:prstGeom>
              <a:ln w="1016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54" name="Rectangle 10"/>
            <p:cNvSpPr>
              <a:spLocks noChangeArrowheads="1"/>
            </p:cNvSpPr>
            <p:nvPr/>
          </p:nvSpPr>
          <p:spPr bwMode="auto">
            <a:xfrm>
              <a:off x="381000" y="2286000"/>
              <a:ext cx="515185" cy="584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0" dirty="0">
                  <a:solidFill>
                    <a:schemeClr val="tx1"/>
                  </a:solidFill>
                  <a:latin typeface="Arial Black" charset="0"/>
                </a:rPr>
                <a:t>C</a:t>
              </a:r>
            </a:p>
            <a:p>
              <a:r>
                <a:rPr lang="en-US" sz="1600" i="0" dirty="0">
                  <a:solidFill>
                    <a:srgbClr val="00B0F0"/>
                  </a:solidFill>
                  <a:latin typeface="Arial Black" charset="0"/>
                </a:rPr>
                <a:t>BN</a:t>
              </a:r>
            </a:p>
          </p:txBody>
        </p:sp>
        <p:grpSp>
          <p:nvGrpSpPr>
            <p:cNvPr id="128" name="Group 2"/>
            <p:cNvGrpSpPr>
              <a:grpSpLocks/>
            </p:cNvGrpSpPr>
            <p:nvPr/>
          </p:nvGrpSpPr>
          <p:grpSpPr bwMode="auto">
            <a:xfrm>
              <a:off x="1295400" y="2286001"/>
              <a:ext cx="518091" cy="871955"/>
              <a:chOff x="-3125788" y="2176463"/>
              <a:chExt cx="518091" cy="871954"/>
            </a:xfrm>
          </p:grpSpPr>
          <p:sp>
            <p:nvSpPr>
              <p:cNvPr id="129" name="Rectangle 10"/>
              <p:cNvSpPr>
                <a:spLocks noChangeArrowheads="1"/>
              </p:cNvSpPr>
              <p:nvPr/>
            </p:nvSpPr>
            <p:spPr bwMode="auto">
              <a:xfrm>
                <a:off x="-3125788" y="2176463"/>
                <a:ext cx="515185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i="0" dirty="0">
                    <a:solidFill>
                      <a:schemeClr val="tx1"/>
                    </a:solidFill>
                    <a:latin typeface="Arial Black" charset="0"/>
                  </a:rPr>
                  <a:t>C</a:t>
                </a:r>
              </a:p>
              <a:p>
                <a:r>
                  <a:rPr lang="en-US" sz="1600" i="0" dirty="0">
                    <a:solidFill>
                      <a:srgbClr val="00B0F0"/>
                    </a:solidFill>
                    <a:latin typeface="Arial Black" charset="0"/>
                  </a:rPr>
                  <a:t>BN</a:t>
                </a: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-3125788" y="2709863"/>
                <a:ext cx="5180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i="0" dirty="0">
                    <a:solidFill>
                      <a:schemeClr val="bg1">
                        <a:lumMod val="75000"/>
                      </a:schemeClr>
                    </a:solidFill>
                    <a:latin typeface="Arial Black" pitchFamily="34" charset="0"/>
                    <a:cs typeface="Calibri" pitchFamily="34" charset="0"/>
                  </a:rPr>
                  <a:t>Mo</a:t>
                </a:r>
              </a:p>
            </p:txBody>
          </p:sp>
        </p:grpSp>
        <p:grpSp>
          <p:nvGrpSpPr>
            <p:cNvPr id="132" name="Group 2"/>
            <p:cNvGrpSpPr>
              <a:grpSpLocks/>
            </p:cNvGrpSpPr>
            <p:nvPr/>
          </p:nvGrpSpPr>
          <p:grpSpPr bwMode="auto">
            <a:xfrm>
              <a:off x="2209800" y="2286001"/>
              <a:ext cx="518091" cy="871955"/>
              <a:chOff x="-3125788" y="2176463"/>
              <a:chExt cx="518091" cy="871954"/>
            </a:xfrm>
          </p:grpSpPr>
          <p:sp>
            <p:nvSpPr>
              <p:cNvPr id="133" name="Rectangle 10"/>
              <p:cNvSpPr>
                <a:spLocks noChangeArrowheads="1"/>
              </p:cNvSpPr>
              <p:nvPr/>
            </p:nvSpPr>
            <p:spPr bwMode="auto">
              <a:xfrm>
                <a:off x="-3125788" y="2176463"/>
                <a:ext cx="515185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i="0" dirty="0">
                    <a:solidFill>
                      <a:schemeClr val="tx1"/>
                    </a:solidFill>
                    <a:latin typeface="Arial Black" charset="0"/>
                  </a:rPr>
                  <a:t>C</a:t>
                </a:r>
              </a:p>
              <a:p>
                <a:r>
                  <a:rPr lang="en-US" sz="1600" i="0" dirty="0">
                    <a:solidFill>
                      <a:srgbClr val="00B0F0"/>
                    </a:solidFill>
                    <a:latin typeface="Arial Black" charset="0"/>
                  </a:rPr>
                  <a:t>BN</a:t>
                </a: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-3125788" y="2709863"/>
                <a:ext cx="5180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i="0" dirty="0">
                    <a:solidFill>
                      <a:schemeClr val="bg1">
                        <a:lumMod val="75000"/>
                      </a:schemeClr>
                    </a:solidFill>
                    <a:latin typeface="Arial Black" pitchFamily="34" charset="0"/>
                    <a:cs typeface="Calibri" pitchFamily="34" charset="0"/>
                  </a:rPr>
                  <a:t>Mo</a:t>
                </a:r>
              </a:p>
            </p:txBody>
          </p:sp>
        </p:grpSp>
        <p:sp>
          <p:nvSpPr>
            <p:cNvPr id="137" name="Rectangle 10"/>
            <p:cNvSpPr>
              <a:spLocks noChangeArrowheads="1"/>
            </p:cNvSpPr>
            <p:nvPr/>
          </p:nvSpPr>
          <p:spPr bwMode="auto">
            <a:xfrm>
              <a:off x="3124200" y="2286002"/>
              <a:ext cx="515185" cy="584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Black" charset="0"/>
                </a:rPr>
                <a:t> </a:t>
              </a:r>
              <a:endParaRPr lang="en-US" sz="1600" i="0" dirty="0">
                <a:solidFill>
                  <a:schemeClr val="tx1"/>
                </a:solidFill>
                <a:latin typeface="Arial Black" charset="0"/>
              </a:endParaRPr>
            </a:p>
            <a:p>
              <a:r>
                <a:rPr lang="en-US" sz="1600" i="0" dirty="0">
                  <a:solidFill>
                    <a:srgbClr val="00B0F0"/>
                  </a:solidFill>
                  <a:latin typeface="Arial Black" charset="0"/>
                </a:rPr>
                <a:t>BN</a:t>
              </a: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3124200" y="2819403"/>
              <a:ext cx="518091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0" dirty="0">
                  <a:solidFill>
                    <a:schemeClr val="bg1">
                      <a:lumMod val="75000"/>
                    </a:schemeClr>
                  </a:solidFill>
                  <a:latin typeface="Arial Black" pitchFamily="34" charset="0"/>
                  <a:cs typeface="Calibri" pitchFamily="34" charset="0"/>
                </a:rPr>
                <a:t>Mo</a:t>
              </a: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4038600" y="2819399"/>
              <a:ext cx="5180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0" dirty="0">
                  <a:solidFill>
                    <a:schemeClr val="bg1">
                      <a:lumMod val="75000"/>
                    </a:schemeClr>
                  </a:solidFill>
                  <a:latin typeface="Arial Black" pitchFamily="34" charset="0"/>
                  <a:cs typeface="Calibri" pitchFamily="34" charset="0"/>
                </a:rPr>
                <a:t>Mo</a:t>
              </a:r>
            </a:p>
          </p:txBody>
        </p:sp>
        <p:grpSp>
          <p:nvGrpSpPr>
            <p:cNvPr id="144" name="Group 2"/>
            <p:cNvGrpSpPr>
              <a:grpSpLocks/>
            </p:cNvGrpSpPr>
            <p:nvPr/>
          </p:nvGrpSpPr>
          <p:grpSpPr bwMode="auto">
            <a:xfrm>
              <a:off x="4953000" y="2819403"/>
              <a:ext cx="518091" cy="567154"/>
              <a:chOff x="-3125788" y="2709863"/>
              <a:chExt cx="518091" cy="567153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-3125788" y="2709863"/>
                <a:ext cx="5180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i="0" dirty="0">
                    <a:solidFill>
                      <a:schemeClr val="bg1">
                        <a:lumMod val="75000"/>
                      </a:schemeClr>
                    </a:solidFill>
                    <a:latin typeface="Arial Black" pitchFamily="34" charset="0"/>
                    <a:cs typeface="Calibri" pitchFamily="34" charset="0"/>
                  </a:rPr>
                  <a:t>Mo</a:t>
                </a:r>
              </a:p>
            </p:txBody>
          </p:sp>
          <p:sp>
            <p:nvSpPr>
              <p:cNvPr id="147" name="Rectangle 116"/>
              <p:cNvSpPr>
                <a:spLocks noChangeArrowheads="1"/>
              </p:cNvSpPr>
              <p:nvPr/>
            </p:nvSpPr>
            <p:spPr bwMode="auto">
              <a:xfrm>
                <a:off x="-3125788" y="2938462"/>
                <a:ext cx="41549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i="0" dirty="0">
                    <a:solidFill>
                      <a:srgbClr val="FF0000"/>
                    </a:solidFill>
                    <a:latin typeface="Arial Black" charset="0"/>
                  </a:rPr>
                  <a:t>W</a:t>
                </a:r>
              </a:p>
            </p:txBody>
          </p:sp>
        </p:grpSp>
      </p:grpSp>
      <p:sp>
        <p:nvSpPr>
          <p:cNvPr id="150" name="Content Placeholder 2"/>
          <p:cNvSpPr txBox="1">
            <a:spLocks/>
          </p:cNvSpPr>
          <p:nvPr/>
        </p:nvSpPr>
        <p:spPr bwMode="auto">
          <a:xfrm>
            <a:off x="76200" y="1447800"/>
            <a:ext cx="320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1800" b="0" i="0" dirty="0" smtClean="0">
                <a:latin typeface="Arial" charset="0"/>
              </a:rPr>
              <a:t>Developing PFC plan to transition to full metal coverage for FNSF-relevant PMI development</a:t>
            </a:r>
          </a:p>
          <a:p>
            <a:pPr>
              <a:buFont typeface="Wingdings" charset="2"/>
              <a:buChar char="§"/>
            </a:pPr>
            <a:r>
              <a:rPr lang="en-US" sz="1800" b="0" i="0" dirty="0" smtClean="0">
                <a:latin typeface="Arial" charset="0"/>
              </a:rPr>
              <a:t>Wall conditioning: GDC, lithium and / or boron coatings</a:t>
            </a:r>
          </a:p>
          <a:p>
            <a:pPr>
              <a:buFont typeface="Wingdings" charset="2"/>
              <a:buChar char="§"/>
            </a:pPr>
            <a:r>
              <a:rPr lang="en-US" sz="1800" b="0" i="0" dirty="0" smtClean="0">
                <a:latin typeface="Arial" charset="0"/>
              </a:rPr>
              <a:t>PFC bake-out at 300-350</a:t>
            </a:r>
            <a:r>
              <a:rPr lang="en-US" sz="1800" b="0" i="0" baseline="30000" dirty="0" smtClean="0">
                <a:latin typeface="Arial" charset="0"/>
              </a:rPr>
              <a:t>o</a:t>
            </a:r>
            <a:r>
              <a:rPr lang="en-US" sz="1800" b="0" i="0" dirty="0" smtClean="0">
                <a:latin typeface="Arial" charset="0"/>
              </a:rPr>
              <a:t>C</a:t>
            </a:r>
          </a:p>
          <a:p>
            <a:pPr marL="230188" indent="-230188"/>
            <a:endParaRPr lang="en-US" sz="1800" b="0" i="0" dirty="0" smtClean="0">
              <a:latin typeface="Arial" charset="0"/>
            </a:endParaRPr>
          </a:p>
          <a:p>
            <a:endParaRPr lang="en-US" b="0" i="0" dirty="0">
              <a:latin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" y="4419600"/>
            <a:ext cx="6019800" cy="1981200"/>
          </a:xfrm>
        </p:spPr>
        <p:txBody>
          <a:bodyPr/>
          <a:lstStyle/>
          <a:p>
            <a:pPr marL="230188" indent="-230188"/>
            <a:r>
              <a:rPr lang="en-US" sz="1800" dirty="0" smtClean="0">
                <a:latin typeface="Arial" charset="0"/>
              </a:rPr>
              <a:t>Radiative divertor elements affected by PFC choice:</a:t>
            </a:r>
            <a:endParaRPr lang="en-US" sz="1800" dirty="0">
              <a:latin typeface="Arial" charset="0"/>
            </a:endParaRPr>
          </a:p>
          <a:p>
            <a:pPr marL="630238" lvl="1" indent="-230188"/>
            <a:r>
              <a:rPr lang="en-US" sz="1600" dirty="0" smtClean="0">
                <a:latin typeface="Arial" charset="0"/>
              </a:rPr>
              <a:t>Divertor impurity gas handling and injection system</a:t>
            </a:r>
            <a:endParaRPr lang="en-US" sz="1600" dirty="0">
              <a:latin typeface="Arial" charset="0"/>
            </a:endParaRPr>
          </a:p>
          <a:p>
            <a:pPr marL="1030288" lvl="2" indent="-230188"/>
            <a:r>
              <a:rPr lang="en-US" sz="1600" dirty="0" smtClean="0">
                <a:latin typeface="Arial" charset="0"/>
              </a:rPr>
              <a:t>D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, CD</a:t>
            </a:r>
            <a:r>
              <a:rPr lang="en-US" sz="1600" baseline="-25000" dirty="0" smtClean="0">
                <a:latin typeface="Arial" charset="0"/>
              </a:rPr>
              <a:t>4</a:t>
            </a:r>
            <a:r>
              <a:rPr lang="en-US" sz="1600" dirty="0" smtClean="0">
                <a:latin typeface="Arial" charset="0"/>
              </a:rPr>
              <a:t>, </a:t>
            </a:r>
            <a:r>
              <a:rPr lang="en-US" sz="1600" dirty="0" err="1" smtClean="0">
                <a:latin typeface="Arial" charset="0"/>
              </a:rPr>
              <a:t>Ar</a:t>
            </a:r>
            <a:r>
              <a:rPr lang="en-US" sz="1600" dirty="0" smtClean="0">
                <a:latin typeface="Arial" charset="0"/>
              </a:rPr>
              <a:t> with graphite PFCs and lithium coatings</a:t>
            </a:r>
          </a:p>
          <a:p>
            <a:pPr marL="1030288" lvl="2" indent="-230188"/>
            <a:r>
              <a:rPr lang="en-US" sz="1600" dirty="0">
                <a:latin typeface="Arial" charset="0"/>
              </a:rPr>
              <a:t>D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, </a:t>
            </a:r>
            <a:r>
              <a:rPr lang="en-US" sz="1600" dirty="0" smtClean="0">
                <a:latin typeface="Arial" charset="0"/>
              </a:rPr>
              <a:t>N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, CD</a:t>
            </a:r>
            <a:r>
              <a:rPr lang="en-US" sz="1600" baseline="-25000" dirty="0" smtClean="0">
                <a:latin typeface="Arial" charset="0"/>
              </a:rPr>
              <a:t>4</a:t>
            </a:r>
            <a:r>
              <a:rPr lang="en-US" sz="1600" dirty="0">
                <a:latin typeface="Arial" charset="0"/>
              </a:rPr>
              <a:t>, </a:t>
            </a:r>
            <a:r>
              <a:rPr lang="en-US" sz="1600" dirty="0" err="1">
                <a:latin typeface="Arial" charset="0"/>
              </a:rPr>
              <a:t>Ar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 with refractory metal PFCs</a:t>
            </a:r>
          </a:p>
          <a:p>
            <a:pPr marL="630238" lvl="1" indent="-230188"/>
            <a:r>
              <a:rPr lang="en-US" sz="1600" dirty="0" smtClean="0">
                <a:latin typeface="Arial" charset="0"/>
              </a:rPr>
              <a:t>Diagnostic sensors for control</a:t>
            </a:r>
          </a:p>
          <a:p>
            <a:pPr marL="630238" lvl="1" indent="-230188"/>
            <a:r>
              <a:rPr lang="en-US" sz="1600" dirty="0" smtClean="0">
                <a:latin typeface="Arial" charset="0"/>
              </a:rPr>
              <a:t>Plasma Control System development</a:t>
            </a:r>
            <a:endParaRPr lang="en-US" sz="1600" dirty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724400"/>
            <a:ext cx="264679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" name="TextBox 196"/>
          <p:cNvSpPr txBox="1"/>
          <p:nvPr/>
        </p:nvSpPr>
        <p:spPr>
          <a:xfrm>
            <a:off x="7086600" y="4343400"/>
            <a:ext cx="1043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accent2"/>
                </a:solidFill>
              </a:rPr>
              <a:t>Mo tiles</a:t>
            </a:r>
            <a:endParaRPr lang="en-US" sz="1800" i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0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yutov-sf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4" y="1233744"/>
            <a:ext cx="1752601" cy="2423860"/>
          </a:xfrm>
          <a:prstGeom prst="rect">
            <a:avLst/>
          </a:prstGeom>
        </p:spPr>
      </p:pic>
      <p:pic>
        <p:nvPicPr>
          <p:cNvPr id="12" name="Picture 11" descr="ryutov-sf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45" y="3581400"/>
            <a:ext cx="2904356" cy="2547424"/>
          </a:xfrm>
          <a:prstGeom prst="rect">
            <a:avLst/>
          </a:prstGeom>
        </p:spPr>
      </p:pic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Snowflake divertor geometry </a:t>
            </a:r>
            <a:r>
              <a:rPr lang="en-US" dirty="0" smtClean="0"/>
              <a:t>has benefits over standard </a:t>
            </a:r>
            <a:r>
              <a:rPr lang="en-US" dirty="0" smtClean="0"/>
              <a:t>X-point </a:t>
            </a:r>
            <a:r>
              <a:rPr lang="en-US" dirty="0" smtClean="0"/>
              <a:t>divertor geometry</a:t>
            </a:r>
            <a:endParaRPr lang="en-U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200" y="1295401"/>
            <a:ext cx="6858000" cy="5181600"/>
          </a:xfrm>
        </p:spPr>
        <p:txBody>
          <a:bodyPr/>
          <a:lstStyle/>
          <a:p>
            <a:r>
              <a:rPr lang="en-US" sz="2000" dirty="0"/>
              <a:t>Snowflake divertor</a:t>
            </a:r>
          </a:p>
          <a:p>
            <a:pPr marL="684130" lvl="1" indent="-342858"/>
            <a:r>
              <a:rPr lang="en-US" sz="1800" dirty="0"/>
              <a:t>Second-order null</a:t>
            </a:r>
            <a:endParaRPr lang="en-US" sz="1800" b="1" dirty="0"/>
          </a:p>
          <a:p>
            <a:pPr marL="1141274" lvl="3" indent="-34285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600" i="1" dirty="0"/>
              <a:t>B</a:t>
            </a:r>
            <a:r>
              <a:rPr lang="en-US" sz="1600" i="1" baseline="-25000" dirty="0"/>
              <a:t>p</a:t>
            </a:r>
            <a:r>
              <a:rPr lang="en-US" sz="1600" dirty="0"/>
              <a:t> ~ 0 and </a:t>
            </a:r>
            <a:r>
              <a:rPr lang="en-US" sz="1600" i="1" dirty="0"/>
              <a:t>grad B</a:t>
            </a:r>
            <a:r>
              <a:rPr lang="en-US" sz="1600" i="1" baseline="-25000" dirty="0"/>
              <a:t>p</a:t>
            </a:r>
            <a:r>
              <a:rPr lang="en-US" sz="1600" dirty="0"/>
              <a:t> ~ 0 (Cf. first-order null: </a:t>
            </a:r>
            <a:r>
              <a:rPr lang="en-US" sz="1600" i="1" dirty="0"/>
              <a:t>B</a:t>
            </a:r>
            <a:r>
              <a:rPr lang="en-US" sz="1600" i="1" baseline="-25000" dirty="0"/>
              <a:t>p</a:t>
            </a:r>
            <a:r>
              <a:rPr lang="en-US" sz="1600" dirty="0"/>
              <a:t> ~ 0</a:t>
            </a:r>
            <a:r>
              <a:rPr lang="en-US" sz="1600" i="1" dirty="0"/>
              <a:t>)</a:t>
            </a:r>
            <a:endParaRPr lang="en-US" sz="1600" dirty="0"/>
          </a:p>
          <a:p>
            <a:pPr marL="684130" lvl="1" indent="-34285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/>
              <a:t>Obtained with existing divertor coils (min. 2)</a:t>
            </a:r>
          </a:p>
          <a:p>
            <a:pPr marL="684130" lvl="1" indent="-34285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/>
              <a:t>Exact snowflake topologically </a:t>
            </a:r>
            <a:r>
              <a:rPr lang="en-US" sz="1800" dirty="0" smtClean="0"/>
              <a:t>unstable</a:t>
            </a:r>
          </a:p>
          <a:p>
            <a:pPr marL="684130" lvl="1" indent="-34285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 smtClean="0"/>
              <a:t>Deviation from ideal snowflake: </a:t>
            </a:r>
            <a:r>
              <a:rPr lang="en-US" sz="1800" i="1" dirty="0" smtClean="0">
                <a:latin typeface="Symbol" charset="2"/>
                <a:cs typeface="Symbol" charset="2"/>
              </a:rPr>
              <a:t>s = </a:t>
            </a:r>
            <a:r>
              <a:rPr lang="en-US" sz="1800" i="1" dirty="0" smtClean="0">
                <a:cs typeface="Symbol" charset="2"/>
              </a:rPr>
              <a:t>d / a</a:t>
            </a:r>
          </a:p>
          <a:p>
            <a:pPr marL="1084132" lvl="2" indent="-34285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400" i="1" dirty="0" smtClean="0">
                <a:cs typeface="Symbol" charset="2"/>
              </a:rPr>
              <a:t>d – </a:t>
            </a:r>
            <a:r>
              <a:rPr lang="en-US" sz="1400" dirty="0" smtClean="0">
                <a:cs typeface="Symbol" charset="2"/>
              </a:rPr>
              <a:t>distance between nulls, </a:t>
            </a:r>
            <a:r>
              <a:rPr lang="en-US" sz="1400" i="1" dirty="0" smtClean="0">
                <a:cs typeface="Symbol" charset="2"/>
              </a:rPr>
              <a:t>a</a:t>
            </a:r>
            <a:r>
              <a:rPr lang="en-US" sz="1400" dirty="0" smtClean="0">
                <a:cs typeface="Symbol" charset="2"/>
              </a:rPr>
              <a:t> – plasma minor radius</a:t>
            </a:r>
            <a:endParaRPr lang="en-US" sz="1400" b="1" dirty="0"/>
          </a:p>
          <a:p>
            <a:r>
              <a:rPr lang="en-US" sz="2000" dirty="0"/>
              <a:t>Predicted geometry properties (cf. standard divertor)</a:t>
            </a:r>
          </a:p>
          <a:p>
            <a:pPr marL="627063" lvl="1" indent="-285750"/>
            <a:r>
              <a:rPr lang="en-US" sz="1800" dirty="0" smtClean="0"/>
              <a:t>Increased edge shear: </a:t>
            </a:r>
            <a:r>
              <a:rPr lang="en-US" sz="1800" dirty="0" err="1"/>
              <a:t>ped</a:t>
            </a:r>
            <a:r>
              <a:rPr lang="en-US" sz="1800" dirty="0"/>
              <a:t>. </a:t>
            </a:r>
            <a:r>
              <a:rPr lang="en-US" sz="1800" dirty="0" smtClean="0"/>
              <a:t>stability</a:t>
            </a:r>
          </a:p>
          <a:p>
            <a:pPr marL="627063" lvl="1" indent="-285750"/>
            <a:r>
              <a:rPr lang="en-US" sz="1800" dirty="0" err="1" smtClean="0"/>
              <a:t>Add’l</a:t>
            </a:r>
            <a:r>
              <a:rPr lang="en-US" sz="1800" dirty="0" smtClean="0"/>
              <a:t> null: H-mode power threshold, ion loss</a:t>
            </a:r>
            <a:endParaRPr lang="en-US" sz="1800" dirty="0"/>
          </a:p>
          <a:p>
            <a:pPr marL="627063" lvl="1" indent="-285750"/>
            <a:r>
              <a:rPr lang="en-US" sz="1800" dirty="0"/>
              <a:t>Larger plasma wetted-area </a:t>
            </a:r>
            <a:r>
              <a:rPr lang="en-US" sz="1800" i="1" dirty="0" err="1"/>
              <a:t>A</a:t>
            </a:r>
            <a:r>
              <a:rPr lang="en-US" sz="1800" i="1" baseline="-25000" dirty="0" err="1"/>
              <a:t>wet</a:t>
            </a:r>
            <a:r>
              <a:rPr lang="en-US" sz="1800" dirty="0"/>
              <a:t> 	: reduce </a:t>
            </a:r>
            <a:r>
              <a:rPr lang="en-US" sz="1800" i="1" dirty="0" err="1" smtClean="0"/>
              <a:t>q</a:t>
            </a:r>
            <a:r>
              <a:rPr lang="en-US" sz="1800" i="1" baseline="-25000" dirty="0" err="1" smtClean="0">
                <a:cs typeface="Symbol" charset="2"/>
              </a:rPr>
              <a:t>div</a:t>
            </a:r>
            <a:endParaRPr lang="en-US" sz="1800" i="1" baseline="-25000" dirty="0" smtClean="0">
              <a:cs typeface="Symbol" charset="2"/>
            </a:endParaRPr>
          </a:p>
          <a:p>
            <a:pPr marL="627063" lvl="1" indent="-285750"/>
            <a:r>
              <a:rPr lang="en-US" sz="1800" dirty="0" smtClean="0">
                <a:cs typeface="Symbol" charset="2"/>
              </a:rPr>
              <a:t>Four strike points			: share </a:t>
            </a:r>
            <a:r>
              <a:rPr lang="en-US" sz="1800" i="1" dirty="0" err="1" smtClean="0"/>
              <a:t>q</a:t>
            </a:r>
            <a:r>
              <a:rPr lang="en-US" sz="1800" i="1" baseline="-25000" dirty="0" err="1" smtClean="0"/>
              <a:t>II</a:t>
            </a:r>
            <a:endParaRPr lang="en-US" sz="1800" dirty="0">
              <a:cs typeface="Symbol" charset="2"/>
            </a:endParaRPr>
          </a:p>
          <a:p>
            <a:pPr marL="627063" lvl="1" indent="-285750"/>
            <a:r>
              <a:rPr lang="en-US" sz="1800" dirty="0"/>
              <a:t>Larger X-point connection length </a:t>
            </a:r>
            <a:r>
              <a:rPr lang="en-US" sz="1800" i="1" dirty="0"/>
              <a:t>L</a:t>
            </a:r>
            <a:r>
              <a:rPr lang="en-US" sz="1800" i="1" baseline="-25000" dirty="0"/>
              <a:t>x</a:t>
            </a:r>
            <a:r>
              <a:rPr lang="en-US" sz="1800" dirty="0"/>
              <a:t> 	: reduce </a:t>
            </a:r>
            <a:r>
              <a:rPr lang="en-US" sz="1800" i="1" dirty="0" err="1"/>
              <a:t>q</a:t>
            </a:r>
            <a:r>
              <a:rPr lang="en-US" sz="1800" i="1" baseline="-25000" dirty="0" err="1"/>
              <a:t>II</a:t>
            </a:r>
            <a:endParaRPr lang="en-US" sz="1800" i="1" baseline="-25000" dirty="0"/>
          </a:p>
          <a:p>
            <a:pPr marL="627063" lvl="1" indent="-285750"/>
            <a:r>
              <a:rPr lang="en-US" sz="1800" dirty="0"/>
              <a:t>Larger effective divertor volume </a:t>
            </a:r>
            <a:r>
              <a:rPr lang="en-US" sz="1800" i="1" dirty="0" err="1"/>
              <a:t>V</a:t>
            </a:r>
            <a:r>
              <a:rPr lang="en-US" sz="1800" i="1" baseline="-25000" dirty="0" err="1"/>
              <a:t>div</a:t>
            </a:r>
            <a:r>
              <a:rPr lang="en-US" sz="1800" dirty="0"/>
              <a:t> 	: incr. </a:t>
            </a:r>
            <a:r>
              <a:rPr lang="en-US" sz="1800" i="1" dirty="0" err="1"/>
              <a:t>P</a:t>
            </a:r>
            <a:r>
              <a:rPr lang="en-US" sz="1800" i="1" baseline="-25000" dirty="0" err="1"/>
              <a:t>rad</a:t>
            </a:r>
            <a:r>
              <a:rPr lang="en-US" sz="1800" i="1" baseline="-25000" dirty="0"/>
              <a:t> </a:t>
            </a:r>
            <a:r>
              <a:rPr lang="en-US" sz="1800" dirty="0"/>
              <a:t>, 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CX</a:t>
            </a:r>
          </a:p>
          <a:p>
            <a:pPr marL="284128"/>
            <a:endParaRPr lang="en-US" sz="1400" dirty="0"/>
          </a:p>
          <a:p>
            <a:pPr marL="284128"/>
            <a:r>
              <a:rPr lang="en-US" sz="2000" dirty="0" smtClean="0"/>
              <a:t>Experiments: TCV and NSTX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315733" y="5410206"/>
            <a:ext cx="2762797" cy="1034117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1800" i="0" dirty="0">
                <a:solidFill>
                  <a:srgbClr val="FF0000"/>
                </a:solidFill>
                <a:latin typeface="+mn-lt"/>
              </a:rPr>
              <a:t>  </a:t>
            </a:r>
          </a:p>
          <a:p>
            <a:pPr algn="r">
              <a:spcAft>
                <a:spcPts val="0"/>
              </a:spcAft>
              <a:buNone/>
            </a:pPr>
            <a:r>
              <a:rPr lang="en-US" sz="1800" i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          snowflake</a:t>
            </a:r>
            <a:r>
              <a:rPr lang="en-US" sz="1800" i="0" dirty="0">
                <a:solidFill>
                  <a:srgbClr val="FF0000"/>
                </a:solidFill>
                <a:latin typeface="+mn-lt"/>
              </a:rPr>
              <a:t>-minus</a:t>
            </a:r>
          </a:p>
          <a:p>
            <a:pPr algn="r">
              <a:spcAft>
                <a:spcPts val="0"/>
              </a:spcAft>
              <a:buNone/>
            </a:pPr>
            <a:r>
              <a:rPr lang="en-US" sz="1800" i="0" dirty="0">
                <a:solidFill>
                  <a:srgbClr val="FF0000"/>
                </a:solidFill>
              </a:rPr>
              <a:t>snowflake-plus</a:t>
            </a:r>
            <a:endParaRPr lang="en-US" sz="180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5" y="1295403"/>
            <a:ext cx="1424715" cy="877151"/>
          </a:xfrm>
          <a:prstGeom prst="rect">
            <a:avLst/>
          </a:prstGeom>
        </p:spPr>
        <p:txBody>
          <a:bodyPr wrap="none" lIns="91428" tIns="45714" rIns="91428" bIns="45714" numCol="1">
            <a:spAutoFit/>
          </a:bodyPr>
          <a:lstStyle/>
          <a:p>
            <a:pPr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2000" i="0" dirty="0">
                <a:solidFill>
                  <a:srgbClr val="FF0000"/>
                </a:solidFill>
                <a:latin typeface="+mn-lt"/>
              </a:rPr>
              <a:t>Exact</a:t>
            </a:r>
          </a:p>
          <a:p>
            <a:pPr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2000" i="0" dirty="0">
                <a:solidFill>
                  <a:srgbClr val="FF0000"/>
                </a:solidFill>
                <a:latin typeface="+mn-lt"/>
              </a:rPr>
              <a:t>snowflake</a:t>
            </a:r>
          </a:p>
          <a:p>
            <a:pPr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2000" i="0" dirty="0">
                <a:solidFill>
                  <a:srgbClr val="FF0000"/>
                </a:solidFill>
                <a:latin typeface="+mn-lt"/>
              </a:rPr>
              <a:t>divertor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8400" y="6324600"/>
            <a:ext cx="2592786" cy="307764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D. D. Ryutov,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PoP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14, 064502 2007</a:t>
            </a:r>
          </a:p>
        </p:txBody>
      </p:sp>
      <p:sp>
        <p:nvSpPr>
          <p:cNvPr id="2" name="Rectangle 1"/>
          <p:cNvSpPr/>
          <p:nvPr/>
        </p:nvSpPr>
        <p:spPr>
          <a:xfrm>
            <a:off x="8077200" y="2768024"/>
            <a:ext cx="3443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i="0" dirty="0" smtClean="0">
                <a:solidFill>
                  <a:srgbClr val="FF0000"/>
                </a:solidFill>
              </a:rPr>
              <a:t>*</a:t>
            </a:r>
            <a:endParaRPr lang="en-US" sz="3200" i="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05800" y="4953000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+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93797" y="4953000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+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8397" y="4872335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+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98397" y="5105400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+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772400" y="3154681"/>
            <a:ext cx="228600" cy="2743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549317"/>
      </p:ext>
    </p:extLst>
  </p:cSld>
  <p:clrMapOvr>
    <a:masterClrMapping/>
  </p:clrMapOvr>
  <p:transition xmlns:p14="http://schemas.microsoft.com/office/powerpoint/2010/main" advTm="122282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76200"/>
            <a:ext cx="8839200" cy="914400"/>
          </a:xfrm>
        </p:spPr>
        <p:txBody>
          <a:bodyPr/>
          <a:lstStyle/>
          <a:p>
            <a:r>
              <a:rPr lang="en-US" sz="3100" dirty="0" smtClean="0"/>
              <a:t>NSTX: Snowflake divertor configurations obtained with existing divertor coils</a:t>
            </a:r>
            <a:endParaRPr lang="en-US" sz="3100" i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352800" y="1143003"/>
            <a:ext cx="381000" cy="4000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290" eaLnBrk="0" hangingPunct="0">
              <a:spcBef>
                <a:spcPct val="50000"/>
              </a:spcBef>
              <a:buNone/>
            </a:pPr>
            <a:endParaRPr lang="en-US" sz="2000" i="0">
              <a:solidFill>
                <a:srgbClr val="004A95"/>
              </a:solidFill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4024" y="3886200"/>
            <a:ext cx="381000" cy="3077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290" eaLnBrk="0" hangingPunct="0">
              <a:spcBef>
                <a:spcPct val="50000"/>
              </a:spcBef>
              <a:buNone/>
            </a:pPr>
            <a:endParaRPr lang="en-US" sz="1400" b="0" i="0">
              <a:solidFill>
                <a:srgbClr val="0039A6"/>
              </a:solidFill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pic>
        <p:nvPicPr>
          <p:cNvPr id="7" name="Picture 6" descr="psi20-b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4465934" cy="4419600"/>
          </a:xfrm>
          <a:prstGeom prst="rect">
            <a:avLst/>
          </a:prstGeom>
        </p:spPr>
      </p:pic>
      <p:pic>
        <p:nvPicPr>
          <p:cNvPr id="2" name="Picture 1" descr="POP38260-figur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95400"/>
            <a:ext cx="3429000" cy="50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63086"/>
      </p:ext>
    </p:extLst>
  </p:cSld>
  <p:clrMapOvr>
    <a:masterClrMapping/>
  </p:clrMapOvr>
  <p:transition xmlns:p14="http://schemas.microsoft.com/office/powerpoint/2010/main" advTm="60547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pPr eaLnBrk="1" hangingPunct="1"/>
            <a:r>
              <a:rPr lang="en-US" dirty="0" smtClean="0"/>
              <a:t>Plasma-wetted area and connection length are increased by 50-90 % in snowflake divertor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4419600"/>
            <a:ext cx="462197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These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properties observed in first 30-50 % of SOL width</a:t>
            </a:r>
          </a:p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</a:pPr>
            <a:endParaRPr lang="en-US" sz="1800" b="0" i="0" kern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kern="0" dirty="0" err="1" smtClean="0">
                <a:solidFill>
                  <a:schemeClr val="tx1"/>
                </a:solidFill>
              </a:rPr>
              <a:t>B</a:t>
            </a:r>
            <a:r>
              <a:rPr lang="en-US" sz="1800" b="0" kern="0" baseline="-25000" dirty="0" err="1" smtClean="0">
                <a:solidFill>
                  <a:schemeClr val="tx1"/>
                </a:solidFill>
              </a:rPr>
              <a:t>tot</a:t>
            </a:r>
            <a:r>
              <a:rPr lang="en-US" sz="1800" b="0" i="0" kern="0" dirty="0" smtClean="0">
                <a:solidFill>
                  <a:schemeClr val="tx1"/>
                </a:solidFill>
              </a:rPr>
              <a:t> angles in the strike </a:t>
            </a:r>
            <a:r>
              <a:rPr lang="en-US" sz="1800" b="0" i="0" kern="0" dirty="0">
                <a:solidFill>
                  <a:schemeClr val="tx1"/>
                </a:solidFill>
              </a:rPr>
              <a:t>point </a:t>
            </a:r>
            <a:r>
              <a:rPr lang="en-US" sz="1800" b="0" i="0" kern="0" dirty="0" smtClean="0">
                <a:solidFill>
                  <a:schemeClr val="tx1"/>
                </a:solidFill>
              </a:rPr>
              <a:t>region: 1-2</a:t>
            </a:r>
            <a:r>
              <a:rPr lang="en-US" sz="1800" b="0" i="0" kern="0" baseline="30000" dirty="0" smtClean="0">
                <a:solidFill>
                  <a:schemeClr val="tx1"/>
                </a:solidFill>
              </a:rPr>
              <a:t>o</a:t>
            </a:r>
            <a:r>
              <a:rPr lang="en-US" sz="1800" b="0" i="0" kern="0" dirty="0" smtClean="0">
                <a:solidFill>
                  <a:schemeClr val="tx1"/>
                </a:solidFill>
              </a:rPr>
              <a:t>, sometimes &lt; 1</a:t>
            </a:r>
            <a:r>
              <a:rPr lang="en-US" sz="1800" b="0" i="0" kern="0" baseline="30000" dirty="0" smtClean="0">
                <a:solidFill>
                  <a:schemeClr val="tx1"/>
                </a:solidFill>
              </a:rPr>
              <a:t>o</a:t>
            </a:r>
          </a:p>
        </p:txBody>
      </p:sp>
      <p:pic>
        <p:nvPicPr>
          <p:cNvPr id="9" name="Picture 8" descr="iaea10-sf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787689" cy="1829928"/>
          </a:xfrm>
          <a:prstGeom prst="rect">
            <a:avLst/>
          </a:prstGeom>
        </p:spPr>
      </p:pic>
      <p:pic>
        <p:nvPicPr>
          <p:cNvPr id="2" name="Picture 1" descr="POP38260-figure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43000"/>
            <a:ext cx="373492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95832"/>
      </p:ext>
    </p:extLst>
  </p:cSld>
  <p:clrMapOvr>
    <a:masterClrMapping/>
  </p:clrMapOvr>
  <p:transition xmlns:p14="http://schemas.microsoft.com/office/powerpoint/2010/main" advTm="1073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Significant reduction of steady-state divertor heat flux observed in snowflake divertor (at </a:t>
            </a:r>
            <a:r>
              <a:rPr lang="en-US" i="1" dirty="0" smtClean="0"/>
              <a:t>P</a:t>
            </a:r>
            <a:r>
              <a:rPr lang="en-US" i="1" baseline="-25000" dirty="0" smtClean="0"/>
              <a:t>SOL</a:t>
            </a:r>
            <a:r>
              <a:rPr lang="en-US" dirty="0" smtClean="0"/>
              <a:t>~ 3 MW)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57150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Partial detachment at or after snowflake formation time</a:t>
            </a:r>
          </a:p>
          <a:p>
            <a:pPr marL="800100" lvl="1" indent="-34290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Heat and ion fluxes in the outer strike point region decreased </a:t>
            </a:r>
          </a:p>
          <a:p>
            <a:pPr marL="800100" lvl="1" indent="-34290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Divertor </a:t>
            </a:r>
            <a:r>
              <a:rPr lang="en-US" sz="1600" b="0" i="0" dirty="0" smtClean="0">
                <a:solidFill>
                  <a:schemeClr val="tx1"/>
                </a:solidFill>
              </a:rPr>
              <a:t>recombination rate and </a:t>
            </a: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radiated power are increased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Picture 7" descr="aps10-q-im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228752"/>
            <a:ext cx="3429000" cy="4562448"/>
          </a:xfrm>
          <a:prstGeom prst="rect">
            <a:avLst/>
          </a:prstGeom>
        </p:spPr>
      </p:pic>
      <p:pic>
        <p:nvPicPr>
          <p:cNvPr id="2" name="Picture 1" descr="eps11-divt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66" y="1219200"/>
            <a:ext cx="304396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46708"/>
      </p:ext>
    </p:extLst>
  </p:cSld>
  <p:clrMapOvr>
    <a:masterClrMapping/>
  </p:clrMapOvr>
  <p:transition xmlns:p14="http://schemas.microsoft.com/office/powerpoint/2010/main" advTm="6685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0" charset="0"/>
            <a:ea typeface="ＭＳ Ｐゴシック" pitchFamily="80" charset="-128"/>
            <a:cs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0" charset="0"/>
            <a:ea typeface="ＭＳ Ｐゴシック" pitchFamily="80" charset="-128"/>
            <a:cs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69938</TotalTime>
  <Words>1762</Words>
  <Application>Microsoft Macintosh PowerPoint</Application>
  <PresentationFormat>On-screen Show (4:3)</PresentationFormat>
  <Paragraphs>282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1_Blank Presentation</vt:lpstr>
      <vt:lpstr>PowerPoint Presentation</vt:lpstr>
      <vt:lpstr>Various techniques developed for reduction of heat fluxes q|| (divertor SOL) and qpeak (divertor target)</vt:lpstr>
      <vt:lpstr>NSTX Upgrade will address critical plasma confinement and sustainment questions by exploiting 2 new capabilities</vt:lpstr>
      <vt:lpstr>NSTX-U scenarios with high Ip and PNBI are projected to challenge passive cooling limits of graphite divertor PFCs</vt:lpstr>
      <vt:lpstr>Radiative divertor control options are affected by NSTX-U plasma-facing component development plan</vt:lpstr>
      <vt:lpstr>Snowflake divertor geometry has benefits over standard X-point divertor geometry</vt:lpstr>
      <vt:lpstr>NSTX: Snowflake divertor configurations obtained with existing divertor coils</vt:lpstr>
      <vt:lpstr>Plasma-wetted area and connection length are increased by 50-90 % in snowflake divertor</vt:lpstr>
      <vt:lpstr>Significant reduction of steady-state divertor heat flux observed in snowflake divertor (at PSOL~ 3 MW)</vt:lpstr>
      <vt:lpstr>Divertor profiles show low heat flux, broadened C III and  C IV radiation zones in the snowflake divertor phase</vt:lpstr>
      <vt:lpstr>No leading edge PFC tile heating observed at shallow magnetic field incidence angles</vt:lpstr>
      <vt:lpstr>NSTX experiments compared standard and snowflake divertors with and without extrinsic CD4 seeding</vt:lpstr>
      <vt:lpstr>Good H-mode confinement properties retained or slightly reduced with radiative divertor and snowflake divertor</vt:lpstr>
      <vt:lpstr>Core carbon reduction obtained with snowflake divertor </vt:lpstr>
      <vt:lpstr>Divertor heat flux reduced by radiation and/or geometry in radiative and snowflake divertors in NSTX</vt:lpstr>
      <vt:lpstr>Snowflake divertor with CD4 seeding leads to increased divertor carbon radiation </vt:lpstr>
      <vt:lpstr>Divertor profiles show enhanced radiation and recombination zone in snowflake divertor w/ and w/o CD4</vt:lpstr>
      <vt:lpstr>Summary of divertor profiles</vt:lpstr>
      <vt:lpstr>Impurity-seeded radiative divertor with feedback and snowflake geometry are the leading NSTX-U heat flux mitigation candidates</vt:lpstr>
    </vt:vector>
  </TitlesOfParts>
  <Manager/>
  <Company>LLNL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subject/>
  <dc:creator>Vlad Soukhanovskii</dc:creator>
  <cp:keywords/>
  <dc:description/>
  <cp:lastModifiedBy>Vlad Soukhanovskii</cp:lastModifiedBy>
  <cp:revision>12414</cp:revision>
  <dcterms:created xsi:type="dcterms:W3CDTF">2003-10-01T16:23:57Z</dcterms:created>
  <dcterms:modified xsi:type="dcterms:W3CDTF">2012-06-29T04:49:42Z</dcterms:modified>
  <cp:category/>
</cp:coreProperties>
</file>