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8" r:id="rId2"/>
    <p:sldId id="349" r:id="rId3"/>
    <p:sldId id="271" r:id="rId4"/>
    <p:sldId id="270" r:id="rId5"/>
    <p:sldId id="272" r:id="rId6"/>
    <p:sldId id="273" r:id="rId7"/>
    <p:sldId id="274" r:id="rId8"/>
    <p:sldId id="275" r:id="rId9"/>
    <p:sldId id="276" r:id="rId10"/>
    <p:sldId id="339" r:id="rId11"/>
    <p:sldId id="278" r:id="rId12"/>
    <p:sldId id="350" r:id="rId13"/>
    <p:sldId id="280" r:id="rId14"/>
    <p:sldId id="364" r:id="rId15"/>
    <p:sldId id="380" r:id="rId16"/>
    <p:sldId id="282" r:id="rId17"/>
    <p:sldId id="342" r:id="rId18"/>
    <p:sldId id="284" r:id="rId19"/>
    <p:sldId id="352" r:id="rId20"/>
    <p:sldId id="353" r:id="rId21"/>
    <p:sldId id="355" r:id="rId22"/>
    <p:sldId id="356" r:id="rId23"/>
    <p:sldId id="379" r:id="rId24"/>
    <p:sldId id="343" r:id="rId25"/>
    <p:sldId id="290" r:id="rId26"/>
    <p:sldId id="291" r:id="rId27"/>
    <p:sldId id="357" r:id="rId28"/>
    <p:sldId id="358" r:id="rId29"/>
    <p:sldId id="359" r:id="rId30"/>
    <p:sldId id="365" r:id="rId31"/>
    <p:sldId id="360" r:id="rId32"/>
    <p:sldId id="344" r:id="rId33"/>
    <p:sldId id="299" r:id="rId34"/>
    <p:sldId id="368" r:id="rId35"/>
    <p:sldId id="370" r:id="rId36"/>
    <p:sldId id="369" r:id="rId37"/>
    <p:sldId id="303" r:id="rId38"/>
    <p:sldId id="351" r:id="rId39"/>
    <p:sldId id="348" r:id="rId40"/>
    <p:sldId id="306" r:id="rId41"/>
    <p:sldId id="377" r:id="rId42"/>
    <p:sldId id="362" r:id="rId43"/>
    <p:sldId id="347" r:id="rId44"/>
    <p:sldId id="346" r:id="rId45"/>
    <p:sldId id="332" r:id="rId46"/>
    <p:sldId id="378" r:id="rId47"/>
    <p:sldId id="313" r:id="rId48"/>
    <p:sldId id="338" r:id="rId49"/>
    <p:sldId id="334" r:id="rId50"/>
    <p:sldId id="331" r:id="rId51"/>
    <p:sldId id="333" r:id="rId52"/>
    <p:sldId id="375" r:id="rId53"/>
    <p:sldId id="376" r:id="rId54"/>
    <p:sldId id="371" r:id="rId55"/>
    <p:sldId id="372" r:id="rId56"/>
    <p:sldId id="373" r:id="rId57"/>
    <p:sldId id="374" r:id="rId58"/>
    <p:sldId id="335" r:id="rId59"/>
    <p:sldId id="329" r:id="rId60"/>
    <p:sldId id="345" r:id="rId61"/>
    <p:sldId id="336" r:id="rId62"/>
    <p:sldId id="327" r:id="rId63"/>
    <p:sldId id="328" r:id="rId64"/>
    <p:sldId id="337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FFCC"/>
    <a:srgbClr val="0000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1" autoAdjust="0"/>
  </p:normalViewPr>
  <p:slideViewPr>
    <p:cSldViewPr>
      <p:cViewPr>
        <p:scale>
          <a:sx n="80" d="100"/>
          <a:sy n="80" d="100"/>
        </p:scale>
        <p:origin x="-159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44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45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00BFB73-1B13-3D40-B7BB-5B86DE6713D9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46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Overview – FESAC Meeting – January 13-14, 2016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J. Menard, PPPL</a:t>
            </a:r>
          </a:p>
          <a:p>
            <a:r>
              <a:rPr lang="en-US" sz="2000" i="1" dirty="0">
                <a:solidFill>
                  <a:srgbClr val="000000"/>
                </a:solidFill>
                <a:latin typeface="Arial"/>
              </a:rPr>
              <a:t>For the NSTX-U Research Team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-5" dirty="0">
                <a:latin typeface="Arial"/>
                <a:cs typeface="Arial"/>
              </a:rPr>
              <a:t>Motivation, Status, </a:t>
            </a:r>
            <a:r>
              <a:rPr lang="en-US" b="1" spc="-5" dirty="0" smtClean="0">
                <a:latin typeface="Arial"/>
                <a:cs typeface="Arial"/>
              </a:rPr>
              <a:t/>
            </a:r>
            <a:br>
              <a:rPr lang="en-US" b="1" spc="-5" dirty="0" smtClean="0">
                <a:latin typeface="Arial"/>
                <a:cs typeface="Arial"/>
              </a:rPr>
            </a:br>
            <a:r>
              <a:rPr lang="en-US" b="1" spc="-5" dirty="0" smtClean="0">
                <a:latin typeface="Arial"/>
                <a:cs typeface="Arial"/>
              </a:rPr>
              <a:t>and Plans for </a:t>
            </a:r>
            <a:r>
              <a:rPr lang="en-US" b="1" dirty="0">
                <a:latin typeface="Arial"/>
                <a:cs typeface="Arial"/>
              </a:rPr>
              <a:t>NSTX</a:t>
            </a:r>
            <a:r>
              <a:rPr lang="en-US" b="1" spc="-85" dirty="0">
                <a:latin typeface="Arial"/>
                <a:cs typeface="Arial"/>
              </a:rPr>
              <a:t> </a:t>
            </a:r>
            <a:r>
              <a:rPr lang="en-US" b="1" spc="-5" dirty="0">
                <a:latin typeface="Arial"/>
                <a:cs typeface="Arial"/>
              </a:rPr>
              <a:t>Upgrade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657600"/>
            <a:ext cx="7315200" cy="1066800"/>
          </a:xfrm>
        </p:spPr>
        <p:txBody>
          <a:bodyPr>
            <a:normAutofit lnSpcReduction="10000"/>
          </a:bodyPr>
          <a:lstStyle/>
          <a:p>
            <a:pPr marR="80"/>
            <a:r>
              <a:rPr lang="en-US" b="1" dirty="0">
                <a:latin typeface="Arial"/>
              </a:rPr>
              <a:t>Fusion Energy Sciences Advisory Committee </a:t>
            </a:r>
            <a:r>
              <a:rPr lang="en-US" b="1" dirty="0" smtClean="0">
                <a:latin typeface="Arial"/>
              </a:rPr>
              <a:t>Meeting</a:t>
            </a:r>
          </a:p>
          <a:p>
            <a:pPr marR="80"/>
            <a:r>
              <a:rPr lang="en-US" dirty="0" smtClean="0">
                <a:latin typeface="Arial"/>
              </a:rPr>
              <a:t>Bethesda </a:t>
            </a:r>
            <a:r>
              <a:rPr lang="en-US" dirty="0">
                <a:latin typeface="Arial"/>
              </a:rPr>
              <a:t>North Marriott Hotel &amp; Conference </a:t>
            </a:r>
            <a:r>
              <a:rPr lang="en-US" dirty="0" smtClean="0">
                <a:latin typeface="Arial"/>
              </a:rPr>
              <a:t>Center</a:t>
            </a:r>
          </a:p>
          <a:p>
            <a:pPr marR="80"/>
            <a:r>
              <a:rPr lang="en-US" dirty="0" smtClean="0">
                <a:latin typeface="Arial"/>
              </a:rPr>
              <a:t>January </a:t>
            </a:r>
            <a:r>
              <a:rPr lang="en-US" dirty="0">
                <a:latin typeface="Arial"/>
              </a:rPr>
              <a:t>13-14, 2016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 smtClean="0"/>
              <a:t>2</a:t>
            </a:r>
            <a:r>
              <a:rPr lang="en-US" sz="3200" spc="-5" baseline="30000" dirty="0" smtClean="0"/>
              <a:t>nd</a:t>
            </a:r>
            <a:r>
              <a:rPr lang="en-US" sz="3200" spc="-5" dirty="0" smtClean="0"/>
              <a:t> </a:t>
            </a:r>
            <a:r>
              <a:rPr lang="en-US" sz="3200" dirty="0" smtClean="0"/>
              <a:t>beam </a:t>
            </a:r>
            <a:r>
              <a:rPr lang="en-US" sz="3200" spc="-5" dirty="0" smtClean="0">
                <a:latin typeface="Arial"/>
                <a:cs typeface="Arial"/>
              </a:rPr>
              <a:t>(from </a:t>
            </a:r>
            <a:r>
              <a:rPr lang="en-US" sz="3200" dirty="0" smtClean="0"/>
              <a:t>TFTR </a:t>
            </a:r>
            <a:r>
              <a:rPr lang="en-US" sz="3200" spc="-5" dirty="0" smtClean="0"/>
              <a:t>DT campaign) </a:t>
            </a:r>
            <a:r>
              <a:rPr lang="en-US" sz="3200" spc="-5" dirty="0"/>
              <a:t>required </a:t>
            </a:r>
            <a:r>
              <a:rPr lang="en-US" sz="3200" spc="-5" dirty="0" smtClean="0"/>
              <a:t>T </a:t>
            </a:r>
            <a:r>
              <a:rPr lang="en-US" sz="3200" spc="-5" dirty="0" smtClean="0">
                <a:latin typeface="Arial"/>
                <a:cs typeface="Arial"/>
              </a:rPr>
              <a:t>decontamination, NSTX test-cell</a:t>
            </a:r>
            <a:r>
              <a:rPr lang="en-US" sz="3200" spc="20" dirty="0" smtClean="0">
                <a:latin typeface="Arial"/>
                <a:cs typeface="Arial"/>
              </a:rPr>
              <a:t> </a:t>
            </a:r>
            <a:r>
              <a:rPr lang="en-US" sz="3200" spc="-5" dirty="0" smtClean="0">
                <a:latin typeface="Arial"/>
                <a:cs typeface="Arial"/>
              </a:rPr>
              <a:t>re-arrangement</a:t>
            </a:r>
            <a:endParaRPr lang="en-US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113506" y="5768117"/>
            <a:ext cx="24257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being</a:t>
            </a:r>
            <a:r>
              <a:rPr sz="18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lifted  over</a:t>
            </a:r>
            <a:r>
              <a:rPr sz="1800" b="1" spc="-7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NSTX</a:t>
            </a:r>
            <a:endParaRPr sz="1800" dirty="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4118" y="5768117"/>
            <a:ext cx="27686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0014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placed in its  final location and</a:t>
            </a:r>
            <a:r>
              <a:rPr sz="1800" b="1" spc="-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aligned</a:t>
            </a:r>
            <a:endParaRPr sz="180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05544" y="5793492"/>
            <a:ext cx="297116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5465" marR="5080" indent="-533400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being</a:t>
            </a:r>
            <a:r>
              <a:rPr sz="18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populated  with</a:t>
            </a:r>
            <a:r>
              <a:rPr sz="1800" b="1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components</a:t>
            </a:r>
            <a:endParaRPr sz="180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1288" y="1789905"/>
            <a:ext cx="3922711" cy="3949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77212"/>
            <a:ext cx="2604400" cy="3894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43187" y="1777212"/>
            <a:ext cx="2920999" cy="3894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52440" y="1802612"/>
            <a:ext cx="0" cy="3848100"/>
          </a:xfrm>
          <a:custGeom>
            <a:avLst/>
            <a:gdLst/>
            <a:ahLst/>
            <a:cxnLst/>
            <a:rect l="l" t="t" r="r" b="b"/>
            <a:pathLst>
              <a:path h="3848100">
                <a:moveTo>
                  <a:pt x="0" y="0"/>
                </a:moveTo>
                <a:lnTo>
                  <a:pt x="0" y="3848100"/>
                </a:lnTo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1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NSTX Upgrade project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complete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1066800"/>
            <a:ext cx="7155811" cy="5368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4455" y="1581150"/>
            <a:ext cx="1396745" cy="1043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92740" y="1621777"/>
            <a:ext cx="1277620" cy="920115"/>
          </a:xfrm>
          <a:custGeom>
            <a:avLst/>
            <a:gdLst/>
            <a:ahLst/>
            <a:cxnLst/>
            <a:rect l="l" t="t" r="r" b="b"/>
            <a:pathLst>
              <a:path w="1277620" h="920114">
                <a:moveTo>
                  <a:pt x="82042" y="505117"/>
                </a:moveTo>
                <a:lnTo>
                  <a:pt x="0" y="837844"/>
                </a:lnTo>
                <a:lnTo>
                  <a:pt x="332714" y="919886"/>
                </a:lnTo>
                <a:lnTo>
                  <a:pt x="270052" y="816190"/>
                </a:lnTo>
                <a:lnTo>
                  <a:pt x="613175" y="608812"/>
                </a:lnTo>
                <a:lnTo>
                  <a:pt x="144716" y="608812"/>
                </a:lnTo>
                <a:lnTo>
                  <a:pt x="82042" y="505117"/>
                </a:lnTo>
                <a:close/>
              </a:path>
              <a:path w="1277620" h="920114">
                <a:moveTo>
                  <a:pt x="1152042" y="0"/>
                </a:moveTo>
                <a:lnTo>
                  <a:pt x="144716" y="608812"/>
                </a:lnTo>
                <a:lnTo>
                  <a:pt x="613175" y="608812"/>
                </a:lnTo>
                <a:lnTo>
                  <a:pt x="1277378" y="207378"/>
                </a:lnTo>
                <a:lnTo>
                  <a:pt x="115204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92740" y="1621777"/>
            <a:ext cx="1277620" cy="920115"/>
          </a:xfrm>
          <a:custGeom>
            <a:avLst/>
            <a:gdLst/>
            <a:ahLst/>
            <a:cxnLst/>
            <a:rect l="l" t="t" r="r" b="b"/>
            <a:pathLst>
              <a:path w="1277620" h="920114">
                <a:moveTo>
                  <a:pt x="1277378" y="207378"/>
                </a:moveTo>
                <a:lnTo>
                  <a:pt x="270052" y="816190"/>
                </a:lnTo>
                <a:lnTo>
                  <a:pt x="332714" y="919886"/>
                </a:lnTo>
                <a:lnTo>
                  <a:pt x="0" y="837844"/>
                </a:lnTo>
                <a:lnTo>
                  <a:pt x="82042" y="505117"/>
                </a:lnTo>
                <a:lnTo>
                  <a:pt x="144716" y="608812"/>
                </a:lnTo>
                <a:lnTo>
                  <a:pt x="1152042" y="0"/>
                </a:lnTo>
                <a:lnTo>
                  <a:pt x="1277378" y="207378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600" y="1521777"/>
            <a:ext cx="3126740" cy="461645"/>
          </a:xfrm>
          <a:custGeom>
            <a:avLst/>
            <a:gdLst/>
            <a:ahLst/>
            <a:cxnLst/>
            <a:rect l="l" t="t" r="r" b="b"/>
            <a:pathLst>
              <a:path w="3126740" h="461644">
                <a:moveTo>
                  <a:pt x="0" y="0"/>
                </a:moveTo>
                <a:lnTo>
                  <a:pt x="3126155" y="0"/>
                </a:lnTo>
                <a:lnTo>
                  <a:pt x="3126155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43600" y="1521777"/>
            <a:ext cx="3126740" cy="4616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New Central</a:t>
            </a:r>
            <a:r>
              <a:rPr sz="2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Magnet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74264" y="4449317"/>
            <a:ext cx="1171181" cy="1027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35178" y="4488845"/>
            <a:ext cx="1054100" cy="907415"/>
          </a:xfrm>
          <a:custGeom>
            <a:avLst/>
            <a:gdLst/>
            <a:ahLst/>
            <a:cxnLst/>
            <a:rect l="l" t="t" r="r" b="b"/>
            <a:pathLst>
              <a:path w="1054100" h="907414">
                <a:moveTo>
                  <a:pt x="713168" y="0"/>
                </a:moveTo>
                <a:lnTo>
                  <a:pt x="788174" y="95135"/>
                </a:lnTo>
                <a:lnTo>
                  <a:pt x="0" y="716584"/>
                </a:lnTo>
                <a:lnTo>
                  <a:pt x="150025" y="906868"/>
                </a:lnTo>
                <a:lnTo>
                  <a:pt x="938212" y="285419"/>
                </a:lnTo>
                <a:lnTo>
                  <a:pt x="1024474" y="285419"/>
                </a:lnTo>
                <a:lnTo>
                  <a:pt x="1053477" y="40258"/>
                </a:lnTo>
                <a:lnTo>
                  <a:pt x="713168" y="0"/>
                </a:lnTo>
                <a:close/>
              </a:path>
              <a:path w="1054100" h="907414">
                <a:moveTo>
                  <a:pt x="1024474" y="285419"/>
                </a:moveTo>
                <a:lnTo>
                  <a:pt x="938212" y="285419"/>
                </a:lnTo>
                <a:lnTo>
                  <a:pt x="1013218" y="380568"/>
                </a:lnTo>
                <a:lnTo>
                  <a:pt x="1024474" y="28541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35178" y="4488845"/>
            <a:ext cx="1054100" cy="907415"/>
          </a:xfrm>
          <a:custGeom>
            <a:avLst/>
            <a:gdLst/>
            <a:ahLst/>
            <a:cxnLst/>
            <a:rect l="l" t="t" r="r" b="b"/>
            <a:pathLst>
              <a:path w="1054100" h="907414">
                <a:moveTo>
                  <a:pt x="0" y="716584"/>
                </a:moveTo>
                <a:lnTo>
                  <a:pt x="788174" y="95135"/>
                </a:lnTo>
                <a:lnTo>
                  <a:pt x="713168" y="0"/>
                </a:lnTo>
                <a:lnTo>
                  <a:pt x="1053477" y="40258"/>
                </a:lnTo>
                <a:lnTo>
                  <a:pt x="1013218" y="380568"/>
                </a:lnTo>
                <a:lnTo>
                  <a:pt x="938212" y="285419"/>
                </a:lnTo>
                <a:lnTo>
                  <a:pt x="150025" y="906868"/>
                </a:lnTo>
                <a:lnTo>
                  <a:pt x="0" y="716584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0736" y="5029200"/>
            <a:ext cx="3395979" cy="461645"/>
          </a:xfrm>
          <a:custGeom>
            <a:avLst/>
            <a:gdLst/>
            <a:ahLst/>
            <a:cxnLst/>
            <a:rect l="l" t="t" r="r" b="b"/>
            <a:pathLst>
              <a:path w="3395979" h="461645">
                <a:moveTo>
                  <a:pt x="0" y="0"/>
                </a:moveTo>
                <a:lnTo>
                  <a:pt x="3395459" y="0"/>
                </a:lnTo>
                <a:lnTo>
                  <a:pt x="3395459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0736" y="5029200"/>
            <a:ext cx="3395979" cy="4616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New 2</a:t>
            </a:r>
            <a:r>
              <a:rPr sz="2400" b="1" spc="-7" baseline="24305" dirty="0">
                <a:solidFill>
                  <a:srgbClr val="FF0000"/>
                </a:solidFill>
                <a:latin typeface="Arial"/>
                <a:cs typeface="Arial"/>
              </a:rPr>
              <a:t>nd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Neutral</a:t>
            </a:r>
            <a:r>
              <a:rPr sz="2400" b="1" spc="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23160" y="2397251"/>
            <a:ext cx="1211579" cy="891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3437" y="2438046"/>
            <a:ext cx="1092835" cy="766445"/>
          </a:xfrm>
          <a:custGeom>
            <a:avLst/>
            <a:gdLst/>
            <a:ahLst/>
            <a:cxnLst/>
            <a:rect l="l" t="t" r="r" b="b"/>
            <a:pathLst>
              <a:path w="1092835" h="766444">
                <a:moveTo>
                  <a:pt x="115785" y="0"/>
                </a:moveTo>
                <a:lnTo>
                  <a:pt x="0" y="212864"/>
                </a:lnTo>
                <a:lnTo>
                  <a:pt x="821740" y="659828"/>
                </a:lnTo>
                <a:lnTo>
                  <a:pt x="763854" y="766254"/>
                </a:lnTo>
                <a:lnTo>
                  <a:pt x="1092492" y="669175"/>
                </a:lnTo>
                <a:lnTo>
                  <a:pt x="1026850" y="446951"/>
                </a:lnTo>
                <a:lnTo>
                  <a:pt x="937526" y="446951"/>
                </a:lnTo>
                <a:lnTo>
                  <a:pt x="115785" y="0"/>
                </a:lnTo>
                <a:close/>
              </a:path>
              <a:path w="1092835" h="766444">
                <a:moveTo>
                  <a:pt x="995413" y="340525"/>
                </a:moveTo>
                <a:lnTo>
                  <a:pt x="937526" y="446951"/>
                </a:lnTo>
                <a:lnTo>
                  <a:pt x="1026850" y="446951"/>
                </a:lnTo>
                <a:lnTo>
                  <a:pt x="995413" y="34052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83437" y="2438046"/>
            <a:ext cx="1092835" cy="766445"/>
          </a:xfrm>
          <a:custGeom>
            <a:avLst/>
            <a:gdLst/>
            <a:ahLst/>
            <a:cxnLst/>
            <a:rect l="l" t="t" r="r" b="b"/>
            <a:pathLst>
              <a:path w="1092835" h="766444">
                <a:moveTo>
                  <a:pt x="115785" y="0"/>
                </a:moveTo>
                <a:lnTo>
                  <a:pt x="937526" y="446951"/>
                </a:lnTo>
                <a:lnTo>
                  <a:pt x="995413" y="340525"/>
                </a:lnTo>
                <a:lnTo>
                  <a:pt x="1092492" y="669175"/>
                </a:lnTo>
                <a:lnTo>
                  <a:pt x="763854" y="766254"/>
                </a:lnTo>
                <a:lnTo>
                  <a:pt x="821740" y="659828"/>
                </a:lnTo>
                <a:lnTo>
                  <a:pt x="0" y="212864"/>
                </a:lnTo>
                <a:lnTo>
                  <a:pt x="115785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9900" y="2251392"/>
            <a:ext cx="3416300" cy="461645"/>
          </a:xfrm>
          <a:custGeom>
            <a:avLst/>
            <a:gdLst/>
            <a:ahLst/>
            <a:cxnLst/>
            <a:rect l="l" t="t" r="r" b="b"/>
            <a:pathLst>
              <a:path w="3416300" h="461644">
                <a:moveTo>
                  <a:pt x="0" y="0"/>
                </a:moveTo>
                <a:lnTo>
                  <a:pt x="3416300" y="0"/>
                </a:lnTo>
                <a:lnTo>
                  <a:pt x="3416300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9900" y="2251392"/>
            <a:ext cx="3416300" cy="46164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Original Neutral</a:t>
            </a:r>
            <a:r>
              <a:rPr sz="24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3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76200" y="990370"/>
            <a:ext cx="8991600" cy="556306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Physics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Goals,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</a:t>
            </a:r>
            <a:r>
              <a:rPr sz="3600" b="0" spc="-1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Parameters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Highlights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from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Construction</a:t>
            </a:r>
            <a:r>
              <a:rPr sz="3600" b="0" spc="-2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Project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Operational</a:t>
            </a:r>
            <a:r>
              <a:rPr sz="3600" b="0" spc="-50" dirty="0">
                <a:latin typeface="Arial"/>
                <a:cs typeface="Arial"/>
              </a:rPr>
              <a:t> </a:t>
            </a:r>
            <a:r>
              <a:rPr sz="3600" b="0" spc="-5" dirty="0">
                <a:latin typeface="Arial"/>
                <a:cs typeface="Arial"/>
              </a:rPr>
              <a:t>Status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Research</a:t>
            </a:r>
            <a:r>
              <a:rPr sz="3600" b="0" spc="-8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Priorities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Schedule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Summary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41506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400" b="1" spc="-5" dirty="0"/>
              <a:t>Outli</a:t>
            </a:r>
            <a:r>
              <a:rPr sz="4400" b="1" spc="-10" dirty="0"/>
              <a:t>n</a:t>
            </a:r>
            <a:r>
              <a:rPr sz="4400" b="1" spc="-5" dirty="0"/>
              <a:t>e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10815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9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spc="-5" dirty="0"/>
              <a:t>Achieved </a:t>
            </a:r>
            <a:r>
              <a:rPr sz="3200" spc="-55" dirty="0"/>
              <a:t>110kA </a:t>
            </a:r>
            <a:r>
              <a:rPr sz="3200" spc="-5" dirty="0"/>
              <a:t>test plasma August 10,</a:t>
            </a:r>
            <a:r>
              <a:rPr sz="3200" spc="-355" dirty="0"/>
              <a:t> </a:t>
            </a:r>
            <a:r>
              <a:rPr sz="3200" spc="-10" dirty="0"/>
              <a:t>2015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1524000"/>
            <a:ext cx="5705233" cy="4519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2200" y="1019175"/>
            <a:ext cx="2354653" cy="5457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4623" y="5791200"/>
            <a:ext cx="1547495" cy="462280"/>
          </a:xfrm>
          <a:custGeom>
            <a:avLst/>
            <a:gdLst/>
            <a:ahLst/>
            <a:cxnLst/>
            <a:rect l="l" t="t" r="r" b="b"/>
            <a:pathLst>
              <a:path w="1547495" h="462279">
                <a:moveTo>
                  <a:pt x="0" y="0"/>
                </a:moveTo>
                <a:lnTo>
                  <a:pt x="1547215" y="0"/>
                </a:lnTo>
                <a:lnTo>
                  <a:pt x="1547215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6589" y="5555349"/>
            <a:ext cx="8526145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70" dirty="0">
                <a:solidFill>
                  <a:srgbClr val="FFFF00"/>
                </a:solidFill>
                <a:latin typeface="Arial"/>
                <a:cs typeface="Arial"/>
              </a:rPr>
              <a:t>F.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Scotti,</a:t>
            </a:r>
            <a:r>
              <a:rPr sz="12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LLNL</a:t>
            </a:r>
            <a:endParaRPr sz="1200">
              <a:latin typeface="Arial"/>
              <a:cs typeface="Arial"/>
            </a:endParaRPr>
          </a:p>
          <a:p>
            <a:pPr marL="7162165" marR="5080" indent="88900" algn="r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Arial"/>
                <a:cs typeface="Arial"/>
              </a:rPr>
              <a:t>EFIT 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Sabbagh  Columbia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University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3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-5" dirty="0"/>
              <a:t>NSTX-U is now an operating</a:t>
            </a:r>
            <a:r>
              <a:rPr lang="en-US" spc="-30" dirty="0"/>
              <a:t> </a:t>
            </a:r>
            <a:r>
              <a:rPr lang="en-US" spc="-5" dirty="0"/>
              <a:t>facility!</a:t>
            </a:r>
            <a:br>
              <a:rPr lang="en-US" spc="-5" dirty="0"/>
            </a:br>
            <a:r>
              <a:rPr lang="en-US" sz="2800" spc="-5" dirty="0">
                <a:solidFill>
                  <a:srgbClr val="C00000"/>
                </a:solidFill>
              </a:rPr>
              <a:t>Plasma commissioning progressing rapidly thus far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1632466"/>
          </a:xfrm>
        </p:spPr>
        <p:txBody>
          <a:bodyPr>
            <a:normAutofit/>
          </a:bodyPr>
          <a:lstStyle/>
          <a:p>
            <a:pPr marL="266700">
              <a:tabLst>
                <a:tab pos="266700" algn="l"/>
              </a:tabLst>
            </a:pPr>
            <a:r>
              <a:rPr lang="en-US" spc="-30" dirty="0" smtClean="0">
                <a:latin typeface="Arial"/>
                <a:cs typeface="Arial"/>
              </a:rPr>
              <a:t>Completed wall </a:t>
            </a:r>
            <a:r>
              <a:rPr lang="en-US" spc="-5" dirty="0" smtClean="0">
                <a:latin typeface="Arial"/>
                <a:cs typeface="Arial"/>
              </a:rPr>
              <a:t>conditioning (bake-out</a:t>
            </a:r>
            <a:r>
              <a:rPr lang="en-US" spc="-5" dirty="0">
                <a:latin typeface="Arial"/>
                <a:cs typeface="Arial"/>
              </a:rPr>
              <a:t>,</a:t>
            </a:r>
            <a:r>
              <a:rPr lang="en-US" spc="13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boronization</a:t>
            </a:r>
            <a:r>
              <a:rPr lang="en-US" spc="-5" dirty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  <a:p>
            <a:pPr marL="266700">
              <a:spcBef>
                <a:spcPts val="310"/>
              </a:spcBef>
              <a:tabLst>
                <a:tab pos="266700" algn="l"/>
              </a:tabLst>
            </a:pPr>
            <a:r>
              <a:rPr lang="en-US" spc="-5" dirty="0" smtClean="0">
                <a:latin typeface="Arial"/>
                <a:cs typeface="Arial"/>
              </a:rPr>
              <a:t>Began operation in late December</a:t>
            </a:r>
            <a:endParaRPr lang="en-US" dirty="0">
              <a:latin typeface="Arial"/>
              <a:cs typeface="Arial"/>
            </a:endParaRPr>
          </a:p>
          <a:p>
            <a:pPr marL="241300">
              <a:spcBef>
                <a:spcPts val="35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Routinely making 0.8-1s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plasmas (0.6MA, 0.6T)</a:t>
            </a:r>
            <a:endParaRPr lang="en-US" sz="2400" dirty="0"/>
          </a:p>
        </p:txBody>
      </p:sp>
      <p:sp>
        <p:nvSpPr>
          <p:cNvPr id="10" name="object 6"/>
          <p:cNvSpPr txBox="1"/>
          <p:nvPr/>
        </p:nvSpPr>
        <p:spPr>
          <a:xfrm>
            <a:off x="4572000" y="6096000"/>
            <a:ext cx="4419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B</a:t>
            </a:r>
            <a:r>
              <a:rPr sz="2000" b="1" spc="-7" baseline="-20833" dirty="0">
                <a:latin typeface="Arial"/>
                <a:cs typeface="Arial"/>
              </a:rPr>
              <a:t>T </a:t>
            </a:r>
            <a:r>
              <a:rPr lang="en-US" sz="2000" b="1" dirty="0" smtClean="0">
                <a:latin typeface="Arial"/>
                <a:cs typeface="Arial"/>
              </a:rPr>
              <a:t>already above highest </a:t>
            </a:r>
            <a:r>
              <a:rPr lang="en-US" sz="2000" b="1" spc="-5" dirty="0" smtClean="0">
                <a:latin typeface="Arial"/>
                <a:cs typeface="Arial"/>
              </a:rPr>
              <a:t>NSTX B</a:t>
            </a:r>
            <a:r>
              <a:rPr lang="en-US" sz="2000" b="1" spc="-5" baseline="-25000" dirty="0" smtClean="0">
                <a:latin typeface="Arial"/>
                <a:cs typeface="Arial"/>
              </a:rPr>
              <a:t>T</a:t>
            </a:r>
            <a:endParaRPr sz="2000" baseline="-25000" dirty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47" y="2895600"/>
            <a:ext cx="4940953" cy="318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8229600" y="3048000"/>
            <a:ext cx="0" cy="2438400"/>
          </a:xfrm>
          <a:prstGeom prst="line">
            <a:avLst/>
          </a:prstGeom>
          <a:ln w="38100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 txBox="1">
            <a:spLocks/>
          </p:cNvSpPr>
          <p:nvPr/>
        </p:nvSpPr>
        <p:spPr>
          <a:xfrm>
            <a:off x="76201" y="2971800"/>
            <a:ext cx="4419599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Optimizing control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I</a:t>
            </a:r>
            <a:r>
              <a:rPr lang="en-US" baseline="-25000" dirty="0" smtClean="0">
                <a:latin typeface="Arial"/>
                <a:cs typeface="Arial"/>
              </a:rPr>
              <a:t>P</a:t>
            </a:r>
            <a:r>
              <a:rPr lang="en-US" dirty="0" smtClean="0">
                <a:latin typeface="Arial"/>
                <a:cs typeface="Arial"/>
              </a:rPr>
              <a:t>, gap, elongation </a:t>
            </a:r>
            <a:r>
              <a:rPr lang="en-US" dirty="0" smtClean="0">
                <a:latin typeface="Symbol" panose="05050102010706020507" pitchFamily="18" charset="2"/>
                <a:cs typeface="Arial"/>
              </a:rPr>
              <a:t>k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Increasing </a:t>
            </a:r>
            <a:r>
              <a:rPr lang="en-US" dirty="0" smtClean="0">
                <a:latin typeface="Symbol" panose="05050102010706020507" pitchFamily="18" charset="2"/>
                <a:cs typeface="Arial"/>
              </a:rPr>
              <a:t>k</a:t>
            </a:r>
            <a:r>
              <a:rPr lang="en-US" dirty="0" smtClean="0">
                <a:latin typeface="Arial"/>
                <a:cs typeface="Arial"/>
              </a:rPr>
              <a:t>, P</a:t>
            </a:r>
            <a:r>
              <a:rPr lang="en-US" baseline="-25000" dirty="0" smtClean="0">
                <a:latin typeface="Arial"/>
                <a:cs typeface="Arial"/>
              </a:rPr>
              <a:t>NBI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spc="-5" dirty="0" smtClean="0">
                <a:latin typeface="Arial"/>
                <a:cs typeface="Arial"/>
              </a:rPr>
              <a:t>Next</a:t>
            </a:r>
            <a:r>
              <a:rPr lang="en-US" spc="-85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steps: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Optimize H-mode / timing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Measure/correct error fields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Access NSTX-levels of  performance, then surpass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endParaRPr lang="en-US" dirty="0" smtClean="0">
              <a:latin typeface="Arial"/>
              <a:cs typeface="Arial"/>
            </a:endParaRP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object 7"/>
          <p:cNvSpPr/>
          <p:nvPr/>
        </p:nvSpPr>
        <p:spPr>
          <a:xfrm>
            <a:off x="6312535" y="2590800"/>
            <a:ext cx="697865" cy="381000"/>
          </a:xfrm>
          <a:custGeom>
            <a:avLst/>
            <a:gdLst/>
            <a:ahLst/>
            <a:cxnLst/>
            <a:rect l="l" t="t" r="r" b="b"/>
            <a:pathLst>
              <a:path w="697865" h="457200">
                <a:moveTo>
                  <a:pt x="697738" y="228600"/>
                </a:moveTo>
                <a:lnTo>
                  <a:pt x="0" y="228600"/>
                </a:lnTo>
                <a:lnTo>
                  <a:pt x="348869" y="457200"/>
                </a:lnTo>
                <a:lnTo>
                  <a:pt x="697738" y="228600"/>
                </a:lnTo>
                <a:close/>
              </a:path>
              <a:path w="697865" h="457200">
                <a:moveTo>
                  <a:pt x="600824" y="0"/>
                </a:moveTo>
                <a:lnTo>
                  <a:pt x="96913" y="0"/>
                </a:lnTo>
                <a:lnTo>
                  <a:pt x="96913" y="228600"/>
                </a:lnTo>
                <a:lnTo>
                  <a:pt x="600824" y="228600"/>
                </a:lnTo>
                <a:lnTo>
                  <a:pt x="6008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1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Yesterday made first sustained diverted plasmas and accessed first H-modes with 2.5MW NBI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15" y="1454814"/>
            <a:ext cx="4724886" cy="47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2179336" cy="54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Explore unique ST parameter regimes to </a:t>
            </a:r>
            <a:r>
              <a:rPr sz="2800" spc="-5" dirty="0" smtClean="0">
                <a:cs typeface="Arial Narrow"/>
              </a:rPr>
              <a:t>advance</a:t>
            </a:r>
            <a:r>
              <a:rPr lang="en-US" sz="2800" spc="-5" dirty="0" smtClean="0">
                <a:cs typeface="Arial Narrow"/>
              </a:rPr>
              <a:t> </a:t>
            </a:r>
            <a:r>
              <a:rPr sz="2800" spc="-5" dirty="0" smtClean="0">
                <a:cs typeface="Arial Narrow"/>
              </a:rPr>
              <a:t>predictive  </a:t>
            </a:r>
            <a:r>
              <a:rPr sz="2800" spc="-5" dirty="0">
                <a:cs typeface="Arial Narrow"/>
              </a:rPr>
              <a:t>capability </a:t>
            </a:r>
            <a:r>
              <a:rPr sz="2800" dirty="0">
                <a:cs typeface="Arial Narrow"/>
              </a:rPr>
              <a:t>- </a:t>
            </a:r>
            <a:r>
              <a:rPr sz="2800" spc="-5" dirty="0">
                <a:cs typeface="Arial Narrow"/>
              </a:rPr>
              <a:t>for ITER </a:t>
            </a:r>
            <a:r>
              <a:rPr sz="2800" dirty="0">
                <a:cs typeface="Arial Narrow"/>
              </a:rPr>
              <a:t>and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beyond</a:t>
            </a:r>
            <a:endParaRPr sz="2800" dirty="0">
              <a:cs typeface="Arial Narrow"/>
            </a:endParaRPr>
          </a:p>
          <a:p>
            <a:pPr marL="469900" lvl="1" indent="-2286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 (high </a:t>
            </a:r>
            <a:r>
              <a:rPr lang="en-US" sz="2000" spc="-5" dirty="0" smtClean="0">
                <a:solidFill>
                  <a:srgbClr val="FF0000"/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plasmas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Develop solutions for PMI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challenge</a:t>
            </a:r>
            <a:endParaRPr sz="2800" dirty="0"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Advance ST as possible FNSF </a:t>
            </a:r>
            <a:r>
              <a:rPr sz="2800" dirty="0">
                <a:cs typeface="Arial Narrow"/>
              </a:rPr>
              <a:t>/</a:t>
            </a:r>
            <a:r>
              <a:rPr sz="2800" spc="-35" dirty="0">
                <a:cs typeface="Arial Narrow"/>
              </a:rPr>
              <a:t> </a:t>
            </a:r>
            <a:r>
              <a:rPr lang="en-US" sz="2800" spc="-35" dirty="0" smtClean="0">
                <a:cs typeface="Arial Narrow"/>
              </a:rPr>
              <a:t>Pilot Plant</a:t>
            </a:r>
            <a:endParaRPr sz="2800" dirty="0" smtClean="0"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 smtClean="0">
                <a:solidFill>
                  <a:srgbClr val="FF0000"/>
                </a:solidFill>
                <a:latin typeface="Arial"/>
                <a:cs typeface="Arial"/>
              </a:rPr>
              <a:t>5.Form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4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Explore unique ST parameter regimes to </a:t>
            </a:r>
            <a:r>
              <a:rPr sz="2800" spc="-5" dirty="0" smtClean="0">
                <a:cs typeface="Arial Narrow"/>
              </a:rPr>
              <a:t>advance</a:t>
            </a:r>
            <a:r>
              <a:rPr lang="en-US" sz="2800" spc="-5" dirty="0" smtClean="0">
                <a:cs typeface="Arial Narrow"/>
              </a:rPr>
              <a:t> </a:t>
            </a:r>
            <a:r>
              <a:rPr sz="2800" spc="-5" dirty="0" smtClean="0">
                <a:cs typeface="Arial Narrow"/>
              </a:rPr>
              <a:t>predictive  </a:t>
            </a:r>
            <a:r>
              <a:rPr sz="2800" spc="-5" dirty="0">
                <a:cs typeface="Arial Narrow"/>
              </a:rPr>
              <a:t>capability </a:t>
            </a:r>
            <a:r>
              <a:rPr sz="2800" dirty="0">
                <a:cs typeface="Arial Narrow"/>
              </a:rPr>
              <a:t>- </a:t>
            </a:r>
            <a:r>
              <a:rPr sz="2800" spc="-5" dirty="0">
                <a:cs typeface="Arial Narrow"/>
              </a:rPr>
              <a:t>for ITER </a:t>
            </a:r>
            <a:r>
              <a:rPr sz="2800" dirty="0">
                <a:cs typeface="Arial Narrow"/>
              </a:rPr>
              <a:t>and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beyond</a:t>
            </a:r>
            <a:endParaRPr sz="2800" dirty="0"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pressure</a:t>
            </a:r>
            <a:r>
              <a:rPr lang="en-US" sz="2000" spc="-5" dirty="0">
                <a:solidFill>
                  <a:srgbClr val="FF0000"/>
                </a:solidFill>
                <a:cs typeface="Arial"/>
              </a:rPr>
              <a:t> (high </a:t>
            </a:r>
            <a:r>
              <a:rPr lang="en-US" sz="2000" spc="-5" dirty="0">
                <a:solidFill>
                  <a:srgbClr val="FF0000"/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rgbClr val="FF0000"/>
                </a:solidFill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plasmas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Develop solutions for PMI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challenge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components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 ST as possible FNSF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/</a:t>
            </a:r>
            <a:r>
              <a:rPr sz="2800" spc="-3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Pilot Plant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3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9691"/>
            <a:ext cx="914400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425" algn="ctr">
              <a:lnSpc>
                <a:spcPts val="3180"/>
              </a:lnSpc>
            </a:pPr>
            <a:r>
              <a:rPr sz="3200" dirty="0"/>
              <a:t>Favorable confinement trend </a:t>
            </a:r>
            <a:r>
              <a:rPr sz="3200" spc="-5" dirty="0"/>
              <a:t>with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spc="-15" dirty="0" err="1" smtClean="0"/>
              <a:t>collisionality</a:t>
            </a:r>
            <a:r>
              <a:rPr lang="en-US" sz="3200" spc="-15" dirty="0"/>
              <a:t> </a:t>
            </a:r>
            <a:r>
              <a:rPr lang="en-US" sz="3200" spc="-15" dirty="0" smtClean="0"/>
              <a:t>and</a:t>
            </a:r>
            <a:r>
              <a:rPr sz="3200" spc="-15" dirty="0" smtClean="0"/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sz="3200" spc="45" dirty="0">
                <a:latin typeface="Times New Roman"/>
                <a:cs typeface="Times New Roman"/>
              </a:rPr>
              <a:t> </a:t>
            </a:r>
            <a:r>
              <a:rPr sz="3200" dirty="0" smtClean="0"/>
              <a:t>found</a:t>
            </a:r>
            <a:r>
              <a:rPr lang="en-US" sz="3200" dirty="0" smtClean="0"/>
              <a:t> in ST experiments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" y="6046114"/>
            <a:ext cx="8991600" cy="41075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4925" rIns="0" bIns="36576" rtlCol="0">
            <a:spAutoFit/>
          </a:bodyPr>
          <a:lstStyle/>
          <a:p>
            <a:pPr marL="151765" algn="ctr">
              <a:lnSpc>
                <a:spcPct val="100000"/>
              </a:lnSpc>
              <a:spcBef>
                <a:spcPts val="275"/>
              </a:spcBef>
            </a:pP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romising scaling </a:t>
            </a:r>
            <a:r>
              <a:rPr sz="2200" b="1" spc="-5" dirty="0">
                <a:solidFill>
                  <a:srgbClr val="FF0000"/>
                </a:solidFill>
                <a:latin typeface="Arial Narrow"/>
                <a:cs typeface="Arial Narrow"/>
              </a:rPr>
              <a:t>to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ST-FNSF / Pilot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will trend continue </a:t>
            </a:r>
            <a:r>
              <a:rPr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on</a:t>
            </a:r>
            <a:r>
              <a:rPr sz="2200" b="1" spc="-5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NSTX-U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/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MAST-U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?</a:t>
            </a:r>
            <a:endParaRPr sz="2200" dirty="0">
              <a:latin typeface="Arial Narrow"/>
              <a:cs typeface="Arial Narrow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063888" cy="39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85800" y="1066800"/>
            <a:ext cx="77724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097280" indent="-1188720">
              <a:buNone/>
              <a:tabLst>
                <a:tab pos="2513013" algn="l"/>
              </a:tabLst>
            </a:pPr>
            <a:r>
              <a:rPr lang="en-US" sz="2400" b="1" i="0" dirty="0" err="1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400" b="1" i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i="0" baseline="-25000" dirty="0" smtClean="0">
                <a:solidFill>
                  <a:srgbClr val="FF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FF0000"/>
                </a:solidFill>
              </a:rPr>
              <a:t>-0.8  </a:t>
            </a:r>
            <a:r>
              <a:rPr lang="en-US" sz="2400" b="1" i="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>
                <a:solidFill>
                  <a:srgbClr val="FF0000"/>
                </a:solidFill>
              </a:rPr>
              <a:t>-</a:t>
            </a:r>
            <a:r>
              <a:rPr lang="en-US" sz="2400" b="1" i="0" baseline="30000" dirty="0" smtClean="0">
                <a:solidFill>
                  <a:srgbClr val="FF0000"/>
                </a:solidFill>
              </a:rPr>
              <a:t>0.0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  </a:t>
            </a:r>
            <a:r>
              <a:rPr lang="en-US" sz="2400" b="1" baseline="30000" dirty="0">
                <a:solidFill>
                  <a:srgbClr val="000000"/>
                </a:solidFill>
              </a:rPr>
              <a:t>	</a:t>
            </a:r>
            <a:r>
              <a:rPr lang="en-US" sz="2000" b="1" i="0" dirty="0" smtClean="0">
                <a:solidFill>
                  <a:srgbClr val="000000"/>
                </a:solidFill>
              </a:rPr>
              <a:t>ST scaling observed in NSTX and MAST</a:t>
            </a:r>
          </a:p>
          <a:p>
            <a:pPr marL="1097280" indent="-1188720"/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baseline="-25000" dirty="0">
                <a:solidFill>
                  <a:srgbClr val="FF0000"/>
                </a:solidFill>
              </a:rPr>
              <a:t>*e</a:t>
            </a:r>
            <a:r>
              <a:rPr lang="en-US" sz="2400" b="1" baseline="30000" dirty="0">
                <a:solidFill>
                  <a:srgbClr val="FF0000"/>
                </a:solidFill>
              </a:rPr>
              <a:t>-0.1 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baseline="30000" dirty="0">
                <a:solidFill>
                  <a:srgbClr val="FF0000"/>
                </a:solidFill>
              </a:rPr>
              <a:t>-0.9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</a:rPr>
              <a:t>tokamak </a:t>
            </a:r>
            <a:r>
              <a:rPr lang="en-US" sz="2000" b="1" dirty="0">
                <a:solidFill>
                  <a:srgbClr val="000000"/>
                </a:solidFill>
              </a:rPr>
              <a:t>empirical scaling (</a:t>
            </a:r>
            <a:r>
              <a:rPr lang="en-US" sz="2000" b="1" dirty="0"/>
              <a:t>ITER </a:t>
            </a:r>
            <a:r>
              <a:rPr lang="en-US" sz="2000" b="1" dirty="0" smtClean="0"/>
              <a:t>98y,2</a:t>
            </a:r>
            <a:r>
              <a:rPr lang="en-U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95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dirty="0" smtClean="0">
                <a:solidFill>
                  <a:srgbClr val="336699"/>
                </a:solidFill>
              </a:rPr>
              <a:t>Electromagnetic effects may play i</a:t>
            </a:r>
            <a:r>
              <a:rPr lang="en-US" sz="3200" i="0" dirty="0" smtClean="0">
                <a:solidFill>
                  <a:srgbClr val="336699"/>
                </a:solidFill>
              </a:rPr>
              <a:t>mportant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role in </a:t>
            </a:r>
            <a:r>
              <a:rPr lang="en-US" sz="32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3200" i="0" dirty="0" smtClean="0">
                <a:solidFill>
                  <a:srgbClr val="336699"/>
                </a:solidFill>
              </a:rPr>
              <a:t> scaling of ST confinement 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447800" y="997774"/>
            <a:ext cx="6705600" cy="6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28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Micro-tearing </a:t>
            </a:r>
            <a:r>
              <a:rPr lang="en-US" sz="2800" b="1" dirty="0" err="1" smtClean="0">
                <a:latin typeface="Symbol" panose="05050102010706020507" pitchFamily="18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kumimoji="0" lang="en-US" sz="3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E</a:t>
            </a:r>
            <a:r>
              <a:rPr kumimoji="0" lang="en-US" sz="3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-e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vs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.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ÇlÇr ñæí©" charset="0"/>
                <a:cs typeface="Times New Roman"/>
              </a:rPr>
              <a:t>n</a:t>
            </a:r>
            <a:r>
              <a:rPr kumimoji="0" lang="en-US" sz="3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ei</a:t>
            </a:r>
            <a:r>
              <a:rPr kumimoji="0" lang="en-US" sz="3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lang="en-US" sz="2800" b="1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similar to experiment</a:t>
            </a:r>
            <a:endParaRPr lang="en-US" sz="2800" b="1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1576409"/>
            <a:ext cx="36576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</a:rPr>
              <a:t>High </a:t>
            </a:r>
            <a:r>
              <a:rPr lang="en-US" sz="2400" i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dirty="0" smtClean="0">
                <a:solidFill>
                  <a:srgbClr val="000000"/>
                </a:solidFill>
              </a:rPr>
              <a:t> </a:t>
            </a:r>
            <a:r>
              <a:rPr lang="en-US" sz="2400" i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small-scale overlapping tearing modes  transport from magnetic turbulence</a:t>
            </a:r>
          </a:p>
          <a:p>
            <a:pPr marL="166688"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(GYRO – W. </a:t>
            </a:r>
            <a:r>
              <a:rPr lang="en-US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Guttenfelder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spcAft>
                <a:spcPts val="600"/>
              </a:spcAft>
            </a:pPr>
            <a:endParaRPr lang="en-US" sz="1000" dirty="0" smtClean="0">
              <a:ea typeface="ÇlÇr ñæí©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a typeface="ÇlÇr ñæí©" charset="0"/>
                <a:cs typeface="Arial" panose="020B0604020202020204" pitchFamily="34" charset="0"/>
              </a:rPr>
              <a:t>Other electrostatic turbulence may also have similar </a:t>
            </a:r>
            <a:r>
              <a:rPr lang="en-US" sz="2400" dirty="0" smtClean="0"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ea typeface="ÇlÇr ñæí©" charset="0"/>
                <a:cs typeface="Arial" panose="020B0604020202020204" pitchFamily="34" charset="0"/>
              </a:rPr>
              <a:t>* scaling: </a:t>
            </a:r>
            <a:r>
              <a:rPr lang="en-US" sz="2000" dirty="0" smtClean="0">
                <a:solidFill>
                  <a:srgbClr val="FF0000"/>
                </a:solidFill>
                <a:ea typeface="ÇlÇr ñæí©" charset="0"/>
                <a:cs typeface="Arial" panose="020B0604020202020204" pitchFamily="34" charset="0"/>
              </a:rPr>
              <a:t>Dissipative Trapped Electron Mode (GTS - W. Wang)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41" y="6096000"/>
            <a:ext cx="8891560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Will NSTX-U observe </a:t>
            </a:r>
            <a:r>
              <a:rPr lang="en-US" sz="2000" b="1" dirty="0" smtClean="0">
                <a:solidFill>
                  <a:srgbClr val="FF0000"/>
                </a:solidFill>
              </a:rPr>
              <a:t>confinement </a:t>
            </a:r>
            <a:r>
              <a:rPr lang="en-US" sz="2000" b="1" dirty="0">
                <a:solidFill>
                  <a:srgbClr val="FF0000"/>
                </a:solidFill>
              </a:rPr>
              <a:t>improvement </a:t>
            </a:r>
            <a:r>
              <a:rPr lang="en-US" sz="2000" b="1" dirty="0" smtClean="0">
                <a:solidFill>
                  <a:srgbClr val="FF0000"/>
                </a:solidFill>
              </a:rPr>
              <a:t>at lower </a:t>
            </a:r>
            <a:r>
              <a:rPr lang="en-US" sz="2000" b="1" dirty="0" err="1">
                <a:solidFill>
                  <a:srgbClr val="FF0000"/>
                </a:solidFill>
              </a:rPr>
              <a:t>collisionality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4810" y="1668383"/>
            <a:ext cx="5025390" cy="4351417"/>
            <a:chOff x="384810" y="1592183"/>
            <a:chExt cx="5025390" cy="4351417"/>
          </a:xfrm>
        </p:grpSpPr>
        <p:grpSp>
          <p:nvGrpSpPr>
            <p:cNvPr id="8" name="Group 7"/>
            <p:cNvGrpSpPr/>
            <p:nvPr/>
          </p:nvGrpSpPr>
          <p:grpSpPr>
            <a:xfrm>
              <a:off x="461010" y="1592183"/>
              <a:ext cx="4949190" cy="4351417"/>
              <a:chOff x="6159500" y="2479839"/>
              <a:chExt cx="2971800" cy="26128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8400" y="2479839"/>
                <a:ext cx="2882900" cy="248835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4900" y="4784142"/>
                <a:ext cx="876300" cy="30855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9500" y="2997200"/>
                <a:ext cx="362465" cy="1219200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 bwMode="auto">
            <a:xfrm>
              <a:off x="2993378" y="2480718"/>
              <a:ext cx="982980" cy="84582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3656" y="2137246"/>
              <a:ext cx="1115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chemeClr val="tx1"/>
                  </a:solidFill>
                </a:rPr>
                <a:t>NSTX-U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5813" y="3469579"/>
              <a:ext cx="720197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NSTX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739684" y="4484225"/>
              <a:ext cx="1994116" cy="468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4810" y="2453788"/>
              <a:ext cx="679844" cy="2155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3080028"/>
            <a:ext cx="117051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Symbol" panose="05050102010706020507" pitchFamily="18" charset="2"/>
              </a:rPr>
              <a:t>c</a:t>
            </a:r>
            <a:r>
              <a:rPr lang="en-US" sz="3600" b="1" baseline="-25000" dirty="0" smtClean="0"/>
              <a:t>e</a:t>
            </a:r>
            <a:r>
              <a:rPr lang="en-US" sz="3600" b="1" baseline="30000" dirty="0" smtClean="0"/>
              <a:t>-1</a:t>
            </a:r>
            <a:r>
              <a:rPr lang="en-US" sz="3200" dirty="0" smtClean="0"/>
              <a:t> </a:t>
            </a:r>
          </a:p>
          <a:p>
            <a:pPr algn="ctr"/>
            <a:endParaRPr lang="en-US" sz="600" dirty="0" smtClean="0"/>
          </a:p>
          <a:p>
            <a:pPr algn="ctr"/>
            <a:r>
              <a:rPr lang="en-US" sz="1600" dirty="0" smtClean="0"/>
              <a:t>(a/</a:t>
            </a:r>
            <a:r>
              <a:rPr lang="en-US" sz="1600" dirty="0" smtClean="0">
                <a:latin typeface="Symbol" panose="05050102010706020507" pitchFamily="18" charset="2"/>
              </a:rPr>
              <a:t>r</a:t>
            </a:r>
            <a:r>
              <a:rPr lang="en-US" sz="1600" baseline="-25000" dirty="0" smtClean="0"/>
              <a:t>s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c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) </a:t>
            </a:r>
          </a:p>
          <a:p>
            <a:pPr algn="ctr"/>
            <a:r>
              <a:rPr lang="en-US" sz="2800" b="1" dirty="0" smtClean="0">
                <a:sym typeface="Symbol"/>
              </a:rPr>
              <a:t> </a:t>
            </a:r>
            <a:r>
              <a:rPr lang="en-US" sz="2800" b="1" dirty="0" err="1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sz="2800" b="1" baseline="-25000" dirty="0" err="1" smtClean="0">
                <a:sym typeface="Symbol"/>
              </a:rPr>
              <a:t>E</a:t>
            </a:r>
            <a:r>
              <a:rPr lang="en-US" sz="2800" b="1" baseline="-25000" dirty="0" smtClean="0">
                <a:sym typeface="Symbol"/>
              </a:rPr>
              <a:t>-e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12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400" y="3657600"/>
            <a:ext cx="4267200" cy="2773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402 team members</a:t>
            </a:r>
          </a:p>
          <a:p>
            <a:pPr marL="0" indent="0" algn="ctr">
              <a:buNone/>
            </a:pPr>
            <a:r>
              <a:rPr lang="en-US" sz="3200" dirty="0" smtClean="0"/>
              <a:t>290 scientists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336699"/>
                </a:solidFill>
              </a:rPr>
              <a:t>(~70% non-PPPL)</a:t>
            </a:r>
          </a:p>
          <a:p>
            <a:pPr marL="0" indent="0" algn="ctr">
              <a:buNone/>
            </a:pPr>
            <a:r>
              <a:rPr lang="en-US" sz="3200" dirty="0" smtClean="0"/>
              <a:t>55 institutions</a:t>
            </a:r>
          </a:p>
          <a:p>
            <a:pPr marL="0" indent="0" algn="ctr">
              <a:buNone/>
            </a:pPr>
            <a:r>
              <a:rPr lang="en-US" sz="3200" dirty="0" smtClean="0"/>
              <a:t>22 US Universities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spc="-5" dirty="0">
                <a:latin typeface="Arial"/>
                <a:cs typeface="Arial"/>
              </a:rPr>
              <a:t>NSTX-U </a:t>
            </a:r>
            <a:r>
              <a:rPr lang="en-US" sz="2400" i="1" dirty="0">
                <a:latin typeface="Arial"/>
                <a:cs typeface="Arial"/>
              </a:rPr>
              <a:t>= </a:t>
            </a:r>
            <a:r>
              <a:rPr lang="en-US" sz="2400" i="1" spc="-5" dirty="0">
                <a:latin typeface="Arial"/>
                <a:cs typeface="Arial"/>
              </a:rPr>
              <a:t>National </a:t>
            </a:r>
            <a:r>
              <a:rPr lang="en-US" sz="2400" i="1" dirty="0">
                <a:latin typeface="Arial"/>
                <a:cs typeface="Arial"/>
              </a:rPr>
              <a:t>Spherical </a:t>
            </a:r>
            <a:r>
              <a:rPr lang="en-US" sz="2400" i="1" spc="-20" dirty="0">
                <a:latin typeface="Arial"/>
                <a:cs typeface="Arial"/>
              </a:rPr>
              <a:t>Torus </a:t>
            </a:r>
            <a:r>
              <a:rPr lang="en-US" sz="2400" i="1" spc="-5" dirty="0" err="1">
                <a:latin typeface="Arial"/>
                <a:cs typeface="Arial"/>
              </a:rPr>
              <a:t>eXperiment</a:t>
            </a:r>
            <a:r>
              <a:rPr lang="en-US" sz="2400" i="1" spc="-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-</a:t>
            </a:r>
            <a:r>
              <a:rPr lang="en-US" sz="2400" i="1" spc="-15" dirty="0">
                <a:latin typeface="Arial"/>
                <a:cs typeface="Arial"/>
              </a:rPr>
              <a:t> </a:t>
            </a:r>
            <a:r>
              <a:rPr lang="en-US" sz="2400" i="1" spc="-5" dirty="0">
                <a:latin typeface="Arial"/>
                <a:cs typeface="Arial"/>
              </a:rPr>
              <a:t>Upgrade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Highly collaborative research program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78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Domestic (33)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077956" y="10668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International (22)</a:t>
            </a:r>
            <a:endParaRPr lang="en-US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447800"/>
            <a:ext cx="17811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1699260" cy="50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094488" cy="19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2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400" spc="-5" dirty="0" smtClean="0">
                <a:latin typeface="Symbol"/>
                <a:cs typeface="Symbol"/>
              </a:rPr>
              <a:t></a:t>
            </a:r>
            <a:r>
              <a:rPr lang="en-US" sz="2400" spc="-5" dirty="0" smtClean="0">
                <a:latin typeface="Arial"/>
                <a:cs typeface="Arial"/>
              </a:rPr>
              <a:t>-particles couple to </a:t>
            </a:r>
            <a:r>
              <a:rPr lang="en-US" sz="2400" spc="-5" dirty="0" err="1" smtClean="0">
                <a:latin typeface="Arial"/>
                <a:cs typeface="Arial"/>
              </a:rPr>
              <a:t>Alfvénic</a:t>
            </a: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lang="en-US" sz="2400" spc="-10" dirty="0" smtClean="0">
                <a:latin typeface="Arial"/>
                <a:cs typeface="Arial"/>
              </a:rPr>
              <a:t>modes </a:t>
            </a:r>
            <a:r>
              <a:rPr lang="en-US" sz="2400" spc="-5" dirty="0" smtClean="0">
                <a:latin typeface="Arial"/>
                <a:cs typeface="Arial"/>
              </a:rPr>
              <a:t>when </a:t>
            </a:r>
            <a:r>
              <a:rPr lang="en-US" sz="2400" spc="5" dirty="0" smtClean="0">
                <a:latin typeface="Arial"/>
                <a:cs typeface="Arial"/>
              </a:rPr>
              <a:t>V</a:t>
            </a:r>
            <a:r>
              <a:rPr lang="en-US" sz="2400" spc="7" baseline="-21367" dirty="0" smtClean="0">
                <a:latin typeface="Symbol"/>
                <a:cs typeface="Symbol"/>
              </a:rPr>
              <a:t>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 </a:t>
            </a:r>
            <a:r>
              <a:rPr lang="en-US" sz="2400" spc="-5" dirty="0" smtClean="0">
                <a:latin typeface="Arial"/>
                <a:cs typeface="Arial"/>
              </a:rPr>
              <a:t>&gt;</a:t>
            </a:r>
            <a:r>
              <a:rPr lang="en-US" sz="2400" spc="-145" dirty="0" smtClean="0">
                <a:latin typeface="Arial"/>
                <a:cs typeface="Arial"/>
              </a:rPr>
              <a:t> </a:t>
            </a:r>
            <a:r>
              <a:rPr lang="en-US" sz="2400" spc="-15" dirty="0" err="1" smtClean="0">
                <a:latin typeface="Arial"/>
                <a:cs typeface="Arial"/>
              </a:rPr>
              <a:t>V</a:t>
            </a:r>
            <a:r>
              <a:rPr lang="en-US" sz="2400" spc="-22" baseline="-21367" dirty="0" err="1" smtClean="0">
                <a:latin typeface="Arial"/>
                <a:cs typeface="Arial"/>
              </a:rPr>
              <a:t>Alfvén</a:t>
            </a:r>
            <a:r>
              <a:rPr lang="en-US" sz="2400" spc="-7" dirty="0" smtClean="0">
                <a:latin typeface="Arial"/>
                <a:cs typeface="Arial"/>
              </a:rPr>
              <a:t>~ </a:t>
            </a:r>
            <a:r>
              <a:rPr lang="en-US" sz="2400" spc="15" dirty="0" smtClean="0">
                <a:latin typeface="Symbol"/>
                <a:cs typeface="Symbol"/>
              </a:rPr>
              <a:t></a:t>
            </a:r>
            <a:r>
              <a:rPr lang="en-US" sz="2400" spc="15" baseline="30000" dirty="0" smtClean="0">
                <a:latin typeface="+mn-lt"/>
                <a:cs typeface="Symbol"/>
              </a:rPr>
              <a:t>-0.5 </a:t>
            </a:r>
            <a:r>
              <a:rPr lang="en-US" sz="2400" spc="15" dirty="0" err="1" smtClean="0">
                <a:latin typeface="Arial Narrow" panose="020B0606020202030204" pitchFamily="34" charset="0"/>
                <a:cs typeface="Arial"/>
              </a:rPr>
              <a:t>C</a:t>
            </a:r>
            <a:r>
              <a:rPr lang="en-US" sz="2400" spc="15" baseline="-25000" dirty="0" err="1" smtClean="0">
                <a:latin typeface="Arial Narrow" panose="020B0606020202030204" pitchFamily="34" charset="0"/>
                <a:cs typeface="Arial"/>
              </a:rPr>
              <a:t>sound</a:t>
            </a:r>
            <a:endParaRPr lang="en-US" sz="1100" baseline="-25000" dirty="0">
              <a:latin typeface="Arial Narrow" panose="020B0606020202030204" pitchFamily="34" charset="0"/>
              <a:cs typeface="Arial"/>
            </a:endParaRPr>
          </a:p>
          <a:p>
            <a:r>
              <a:rPr lang="en-US" sz="2400" spc="5" dirty="0" err="1" smtClean="0">
                <a:latin typeface="Arial"/>
                <a:cs typeface="Arial"/>
              </a:rPr>
              <a:t>V</a:t>
            </a:r>
            <a:r>
              <a:rPr lang="en-US" sz="2400" spc="7" baseline="-21367" dirty="0" err="1" smtClean="0">
                <a:latin typeface="Times New Roman"/>
                <a:cs typeface="Times New Roman"/>
              </a:rPr>
              <a:t>fast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&gt; </a:t>
            </a:r>
            <a:r>
              <a:rPr lang="en-US" sz="2400" spc="-70" dirty="0">
                <a:latin typeface="Arial"/>
                <a:cs typeface="Arial"/>
              </a:rPr>
              <a:t>V</a:t>
            </a:r>
            <a:r>
              <a:rPr lang="en-US" sz="2400" spc="-104" baseline="-21367" dirty="0">
                <a:latin typeface="Arial"/>
                <a:cs typeface="Arial"/>
              </a:rPr>
              <a:t>A </a:t>
            </a:r>
            <a:r>
              <a:rPr lang="en-US" sz="2400" spc="330" baseline="-21367" dirty="0">
                <a:latin typeface="Arial"/>
                <a:cs typeface="Arial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condition </a:t>
            </a:r>
            <a:r>
              <a:rPr lang="en-US" sz="2400" spc="-5" dirty="0">
                <a:latin typeface="Arial"/>
                <a:cs typeface="Arial"/>
              </a:rPr>
              <a:t>easily satisfied in </a:t>
            </a:r>
            <a:r>
              <a:rPr lang="en-US" sz="2400" spc="-5" dirty="0" smtClean="0">
                <a:latin typeface="Arial"/>
                <a:cs typeface="Arial"/>
              </a:rPr>
              <a:t>high-</a:t>
            </a:r>
            <a:r>
              <a:rPr lang="en-US" sz="2400" spc="-5" dirty="0" smtClean="0">
                <a:latin typeface="Symbol" panose="05050102010706020507" pitchFamily="18" charset="2"/>
                <a:cs typeface="Arial"/>
              </a:rPr>
              <a:t>b</a:t>
            </a:r>
            <a:r>
              <a:rPr lang="en-US" sz="2400" spc="-5" dirty="0" smtClean="0">
                <a:latin typeface="Arial"/>
                <a:cs typeface="Arial"/>
              </a:rPr>
              <a:t> ST with NBI heating</a:t>
            </a:r>
            <a:endParaRPr lang="en-US" sz="2400" dirty="0">
              <a:latin typeface="Symbol"/>
              <a:cs typeface="Symbol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NBI-heated </a:t>
            </a:r>
            <a:r>
              <a:rPr lang="en-US" sz="2800" spc="-110" dirty="0"/>
              <a:t>STs </a:t>
            </a:r>
            <a:r>
              <a:rPr lang="en-US" sz="2800" dirty="0"/>
              <a:t>excellent testbed for </a:t>
            </a:r>
            <a:r>
              <a:rPr lang="en-US" sz="2800" dirty="0">
                <a:latin typeface="Symbol"/>
                <a:cs typeface="Symbol"/>
              </a:rPr>
              <a:t></a:t>
            </a:r>
            <a:r>
              <a:rPr lang="en-US" sz="2800" dirty="0"/>
              <a:t>-particle</a:t>
            </a:r>
            <a:r>
              <a:rPr lang="en-US" sz="2800" spc="15" dirty="0"/>
              <a:t> </a:t>
            </a:r>
            <a:r>
              <a:rPr lang="en-US" sz="2800" dirty="0"/>
              <a:t>physics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187" y="2057400"/>
            <a:ext cx="4876800" cy="3810000"/>
            <a:chOff x="381000" y="2209800"/>
            <a:chExt cx="5106988" cy="41441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09800"/>
              <a:ext cx="5106988" cy="414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876800" y="2438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181600" y="3200400"/>
            <a:ext cx="3810000" cy="2968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NSTX-U: large fast-ion dynamic range spanning ST and conventional A</a:t>
            </a:r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+mn-lt"/>
                <a:cs typeface="Arial"/>
              </a:rPr>
              <a:t>Toroidal field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2000" b="1" spc="-5" dirty="0">
                <a:solidFill>
                  <a:srgbClr val="C00000"/>
                </a:solidFill>
                <a:latin typeface="Calibri"/>
                <a:cs typeface="Calibri"/>
              </a:rPr>
              <a:t>× </a:t>
            </a:r>
            <a:r>
              <a:rPr lang="en-US" sz="2000" b="1" spc="-5" dirty="0">
                <a:solidFill>
                  <a:srgbClr val="C00000"/>
                </a:solidFill>
                <a:cs typeface="Calibri"/>
              </a:rPr>
              <a:t>NSTX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spc="-5" dirty="0" err="1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7" baseline="-20833" dirty="0" err="1">
                <a:solidFill>
                  <a:srgbClr val="C00000"/>
                </a:solidFill>
                <a:latin typeface="Arial"/>
                <a:cs typeface="Arial"/>
              </a:rPr>
              <a:t>fast</a:t>
            </a:r>
            <a:r>
              <a:rPr lang="en-US" sz="2000" spc="-7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/>
                <a:cs typeface="Arial"/>
              </a:rPr>
              <a:t>&lt; </a:t>
            </a:r>
            <a:r>
              <a:rPr lang="en-US" sz="2000" spc="-90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135" baseline="-2083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2000" spc="135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stabilize modes</a:t>
            </a:r>
            <a:endParaRPr lang="en-US" sz="2000" dirty="0" smtClean="0"/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Tangential 2</a:t>
            </a:r>
            <a:r>
              <a:rPr lang="en-US" sz="2000" b="1" spc="-7" baseline="24305" dirty="0" smtClean="0">
                <a:solidFill>
                  <a:srgbClr val="C00000"/>
                </a:solidFill>
                <a:latin typeface="Arial"/>
                <a:cs typeface="Arial"/>
              </a:rPr>
              <a:t>nd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NBI </a:t>
            </a:r>
            <a:r>
              <a:rPr lang="en-US" sz="20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 very flexible fast-ion distribution</a:t>
            </a:r>
          </a:p>
          <a:p>
            <a:pPr marL="625475" lvl="2" indent="-222250"/>
            <a:r>
              <a:rPr lang="en-US" sz="1600" spc="-5" dirty="0" smtClean="0">
                <a:solidFill>
                  <a:srgbClr val="336699"/>
                </a:solidFill>
                <a:latin typeface="Arial"/>
                <a:cs typeface="Arial"/>
              </a:rPr>
              <a:t>Vary pitch angle, pressure profile</a:t>
            </a:r>
            <a:endParaRPr lang="en-US" sz="1600" dirty="0">
              <a:solidFill>
                <a:srgbClr val="336699"/>
              </a:solidFill>
              <a:latin typeface="Arial"/>
              <a:cs typeface="Arial"/>
            </a:endParaRPr>
          </a:p>
          <a:p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60912" y="4267200"/>
            <a:ext cx="649288" cy="1524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6"/>
          <p:cNvSpPr txBox="1"/>
          <p:nvPr/>
        </p:nvSpPr>
        <p:spPr>
          <a:xfrm>
            <a:off x="228600" y="6089817"/>
            <a:ext cx="8687409" cy="31098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203835" algn="ctr">
              <a:lnSpc>
                <a:spcPct val="100000"/>
              </a:lnSpc>
              <a:spcBef>
                <a:spcPts val="2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Can we find 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TAE-quiescent,</a:t>
            </a:r>
            <a:r>
              <a:rPr sz="20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r>
              <a:rPr lang="en-US" sz="2000" b="1" spc="-5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performance regimes in NSTX-U?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3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7290" y="1524000"/>
            <a:ext cx="3962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Quasi-linear “Critical Gradient Model” (CGM) consistent with transport before avalanche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5" dirty="0"/>
              <a:t>“</a:t>
            </a:r>
            <a:r>
              <a:rPr lang="en-US" sz="3100" spc="-55" dirty="0"/>
              <a:t>TAE </a:t>
            </a:r>
            <a:r>
              <a:rPr lang="en-US" sz="3100" dirty="0"/>
              <a:t>avalanche” </a:t>
            </a:r>
            <a:r>
              <a:rPr lang="en-US" sz="3100" dirty="0" smtClean="0"/>
              <a:t>can cause </a:t>
            </a:r>
            <a:r>
              <a:rPr lang="en-US" sz="3100" dirty="0"/>
              <a:t>energetic particle </a:t>
            </a:r>
            <a:r>
              <a:rPr lang="en-US" sz="3100" dirty="0" smtClean="0"/>
              <a:t>loss</a:t>
            </a:r>
            <a:br>
              <a:rPr lang="en-US" sz="3100" dirty="0" smtClean="0"/>
            </a:b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Uncontrolled </a:t>
            </a:r>
            <a:r>
              <a:rPr lang="en-US" sz="2400" spc="-5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-particle loss could cause reactor first wall</a:t>
            </a:r>
            <a:r>
              <a:rPr lang="en-US" sz="2400" spc="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C00000"/>
                </a:solidFill>
                <a:latin typeface="Arial"/>
                <a:cs typeface="Arial"/>
              </a:rPr>
              <a:t>damage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55020" y="1809750"/>
            <a:ext cx="4440780" cy="4210050"/>
            <a:chOff x="0" y="1581150"/>
            <a:chExt cx="4593180" cy="42862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1150"/>
              <a:ext cx="4593180" cy="428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1752600"/>
              <a:ext cx="1136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NSTX 141711</a:t>
              </a:r>
              <a:endParaRPr lang="en-US" sz="1200" b="1" dirty="0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27" y="2667000"/>
            <a:ext cx="4189382" cy="270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24400" y="5410200"/>
            <a:ext cx="407589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Working towards fully </a:t>
            </a:r>
            <a:r>
              <a:rPr lang="en-US" sz="2000" dirty="0"/>
              <a:t>non-linear </a:t>
            </a:r>
            <a:r>
              <a:rPr lang="en-US" sz="2000" dirty="0" smtClean="0"/>
              <a:t>multi-mode simulations (e.g. M3D-K) for avalanche phase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8229600" y="2819400"/>
            <a:ext cx="609600" cy="1143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610600" y="3962400"/>
            <a:ext cx="405409" cy="2286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382001" y="6248400"/>
            <a:ext cx="63400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9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pc="-5" dirty="0"/>
              <a:t>NSTX-U </a:t>
            </a:r>
            <a:r>
              <a:rPr lang="en-US" sz="2800" spc="-5" dirty="0" smtClean="0"/>
              <a:t>aims to play leading role in understanding</a:t>
            </a:r>
            <a:br>
              <a:rPr lang="en-US" sz="2800" spc="-5" dirty="0" smtClean="0"/>
            </a:br>
            <a:r>
              <a:rPr lang="en-US" sz="2800" spc="-5" dirty="0" smtClean="0"/>
              <a:t>halo current dynamics, disruption mitigation physics</a:t>
            </a:r>
            <a:endParaRPr lang="en-US" sz="2800" dirty="0"/>
          </a:p>
        </p:txBody>
      </p:sp>
      <p:sp>
        <p:nvSpPr>
          <p:cNvPr id="11" name="object 14"/>
          <p:cNvSpPr txBox="1"/>
          <p:nvPr/>
        </p:nvSpPr>
        <p:spPr>
          <a:xfrm>
            <a:off x="271717" y="1295400"/>
            <a:ext cx="2471484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95" marR="93345" indent="-112395">
              <a:lnSpc>
                <a:spcPts val="1939"/>
              </a:lnSpc>
              <a:buFont typeface="Arial"/>
              <a:buChar char="•"/>
              <a:tabLst>
                <a:tab pos="125730" algn="l"/>
              </a:tabLst>
            </a:pPr>
            <a:r>
              <a:rPr sz="1800" spc="-5" dirty="0">
                <a:latin typeface="Arial"/>
                <a:cs typeface="Arial"/>
              </a:rPr>
              <a:t>Advanced non-linear  </a:t>
            </a:r>
            <a:r>
              <a:rPr sz="1800" dirty="0">
                <a:latin typeface="Arial"/>
                <a:cs typeface="Arial"/>
              </a:rPr>
              <a:t>MHD </a:t>
            </a:r>
            <a:r>
              <a:rPr sz="1800" spc="-5" dirty="0">
                <a:latin typeface="Arial"/>
                <a:cs typeface="Arial"/>
              </a:rPr>
              <a:t>modelling of  vertical displacement  events (VDE) </a:t>
            </a:r>
            <a:r>
              <a:rPr sz="1800" dirty="0">
                <a:latin typeface="Arial"/>
                <a:cs typeface="Arial"/>
              </a:rPr>
              <a:t>+ </a:t>
            </a:r>
            <a:r>
              <a:rPr sz="1800" spc="-5" dirty="0">
                <a:latin typeface="Arial"/>
                <a:cs typeface="Arial"/>
              </a:rPr>
              <a:t>halo  currents with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 smtClean="0">
                <a:latin typeface="Arial"/>
                <a:cs typeface="Arial"/>
              </a:rPr>
              <a:t>M3D-C</a:t>
            </a:r>
            <a:r>
              <a:rPr sz="1800" baseline="25462" dirty="0" smtClean="0">
                <a:latin typeface="Arial"/>
                <a:cs typeface="Arial"/>
              </a:rPr>
              <a:t>1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2" name="object 15"/>
          <p:cNvSpPr txBox="1"/>
          <p:nvPr/>
        </p:nvSpPr>
        <p:spPr>
          <a:xfrm>
            <a:off x="2976817" y="1295400"/>
            <a:ext cx="2814383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marR="5080" indent="-173355">
              <a:lnSpc>
                <a:spcPts val="1939"/>
              </a:lnSpc>
              <a:buFont typeface="Arial"/>
              <a:buChar char="•"/>
              <a:tabLst>
                <a:tab pos="186690" algn="l"/>
              </a:tabLst>
            </a:pPr>
            <a:r>
              <a:rPr sz="1800" spc="-5" dirty="0" smtClean="0">
                <a:latin typeface="Arial"/>
                <a:cs typeface="Arial"/>
              </a:rPr>
              <a:t>Enhanc</a:t>
            </a:r>
            <a:r>
              <a:rPr lang="en-US" sz="1800" spc="-5" dirty="0" smtClean="0">
                <a:latin typeface="Arial"/>
                <a:cs typeface="Arial"/>
              </a:rPr>
              <a:t>e</a:t>
            </a:r>
            <a:r>
              <a:rPr sz="1800" spc="-5" dirty="0" smtClean="0">
                <a:latin typeface="Arial"/>
                <a:cs typeface="Arial"/>
              </a:rPr>
              <a:t> measurement</a:t>
            </a:r>
            <a:r>
              <a:rPr lang="en-US" sz="1800" spc="-5" dirty="0" smtClean="0">
                <a:latin typeface="Arial"/>
                <a:cs typeface="Arial"/>
              </a:rPr>
              <a:t>s</a:t>
            </a:r>
            <a:r>
              <a:rPr sz="1800" spc="-5" dirty="0" smtClean="0">
                <a:latin typeface="Arial"/>
                <a:cs typeface="Arial"/>
              </a:rPr>
              <a:t>  </a:t>
            </a:r>
            <a:r>
              <a:rPr sz="1800" spc="-5" dirty="0">
                <a:latin typeface="Arial"/>
                <a:cs typeface="Arial"/>
              </a:rPr>
              <a:t>of halo-current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dynamics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6"/>
          <p:cNvSpPr/>
          <p:nvPr/>
        </p:nvSpPr>
        <p:spPr>
          <a:xfrm>
            <a:off x="3055734" y="4021220"/>
            <a:ext cx="2661741" cy="2360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/>
          <p:cNvSpPr/>
          <p:nvPr/>
        </p:nvSpPr>
        <p:spPr>
          <a:xfrm>
            <a:off x="3055734" y="1981345"/>
            <a:ext cx="2585541" cy="2038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2464435" y="6019800"/>
            <a:ext cx="1345565" cy="46228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latin typeface="Arial Narrow"/>
                <a:cs typeface="Arial Narrow"/>
              </a:rPr>
              <a:t>NSTX-U </a:t>
            </a:r>
            <a:r>
              <a:rPr sz="1200" b="1" dirty="0">
                <a:latin typeface="Arial Narrow"/>
                <a:cs typeface="Arial Narrow"/>
              </a:rPr>
              <a:t>/</a:t>
            </a:r>
            <a:r>
              <a:rPr sz="1200" b="1" spc="-7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PPPL</a:t>
            </a:r>
            <a:endParaRPr sz="1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Theory</a:t>
            </a:r>
            <a:r>
              <a:rPr sz="1200" b="1" spc="-5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Partnership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22"/>
          <p:cNvSpPr txBox="1"/>
          <p:nvPr/>
        </p:nvSpPr>
        <p:spPr>
          <a:xfrm>
            <a:off x="5010785" y="3657600"/>
            <a:ext cx="551815" cy="312265"/>
          </a:xfrm>
          <a:prstGeom prst="rect">
            <a:avLst/>
          </a:prstGeom>
          <a:ln w="9524">
            <a:noFill/>
          </a:ln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FY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16</a:t>
            </a:r>
            <a:endParaRPr sz="1800" b="1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019800" y="2910536"/>
            <a:ext cx="2965755" cy="2804464"/>
            <a:chOff x="6019800" y="2910536"/>
            <a:chExt cx="2965755" cy="2804464"/>
          </a:xfrm>
        </p:grpSpPr>
        <p:sp>
          <p:nvSpPr>
            <p:cNvPr id="24" name="object 12"/>
            <p:cNvSpPr/>
            <p:nvPr/>
          </p:nvSpPr>
          <p:spPr>
            <a:xfrm>
              <a:off x="7391400" y="3048000"/>
              <a:ext cx="1594155" cy="23763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3"/>
            <p:cNvSpPr/>
            <p:nvPr/>
          </p:nvSpPr>
          <p:spPr>
            <a:xfrm>
              <a:off x="6019800" y="2910536"/>
              <a:ext cx="1335885" cy="28044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2"/>
          <p:cNvSpPr txBox="1"/>
          <p:nvPr/>
        </p:nvSpPr>
        <p:spPr>
          <a:xfrm>
            <a:off x="4741318" y="5986780"/>
            <a:ext cx="897482" cy="312265"/>
          </a:xfrm>
          <a:prstGeom prst="rect">
            <a:avLst/>
          </a:prstGeom>
          <a:ln w="9524">
            <a:noFill/>
          </a:ln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1800" b="1" spc="-5" dirty="0" smtClean="0">
                <a:solidFill>
                  <a:srgbClr val="FFFF00"/>
                </a:solidFill>
                <a:latin typeface="Arial"/>
                <a:cs typeface="Arial"/>
              </a:rPr>
              <a:t>FY</a:t>
            </a:r>
            <a:r>
              <a:rPr sz="1800" b="1" dirty="0" smtClean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7-18</a:t>
            </a:r>
            <a:endParaRPr sz="1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5791200" y="1219200"/>
            <a:ext cx="3276599" cy="1505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Test ITER-like Massive Gas Injection (MGI) valves</a:t>
            </a:r>
          </a:p>
          <a:p>
            <a:pPr lvl="1"/>
            <a:r>
              <a:rPr lang="en-US" sz="1600" dirty="0"/>
              <a:t>Test poloidal </a:t>
            </a:r>
            <a:r>
              <a:rPr lang="en-US" sz="1600" dirty="0" smtClean="0"/>
              <a:t>dependence of </a:t>
            </a:r>
            <a:r>
              <a:rPr lang="en-US" sz="1600" dirty="0"/>
              <a:t>density assimilation</a:t>
            </a:r>
          </a:p>
          <a:p>
            <a:pPr lvl="1"/>
            <a:r>
              <a:rPr lang="en-US" sz="1600" dirty="0" smtClean="0"/>
              <a:t>First data expected FY16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14008" y="2743200"/>
            <a:ext cx="2822156" cy="3487662"/>
            <a:chOff x="114008" y="2743200"/>
            <a:chExt cx="2822156" cy="3487662"/>
          </a:xfrm>
        </p:grpSpPr>
        <p:sp>
          <p:nvSpPr>
            <p:cNvPr id="4" name="object 3"/>
            <p:cNvSpPr/>
            <p:nvPr/>
          </p:nvSpPr>
          <p:spPr>
            <a:xfrm>
              <a:off x="122562" y="2743200"/>
              <a:ext cx="1378690" cy="15544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/>
            <p:cNvSpPr/>
            <p:nvPr/>
          </p:nvSpPr>
          <p:spPr>
            <a:xfrm>
              <a:off x="1571366" y="2743200"/>
              <a:ext cx="1364798" cy="15544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114008" y="4387557"/>
              <a:ext cx="1387245" cy="15800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535892" y="4387551"/>
              <a:ext cx="1400271" cy="15800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 txBox="1"/>
            <p:nvPr/>
          </p:nvSpPr>
          <p:spPr>
            <a:xfrm>
              <a:off x="593094" y="4429740"/>
              <a:ext cx="786130" cy="1873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>
                  <a:solidFill>
                    <a:srgbClr val="FFFFFF"/>
                  </a:solidFill>
                  <a:latin typeface="Arial"/>
                  <a:cs typeface="Arial"/>
                </a:rPr>
                <a:t>2900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9" name="object 8"/>
            <p:cNvSpPr txBox="1"/>
            <p:nvPr/>
          </p:nvSpPr>
          <p:spPr>
            <a:xfrm>
              <a:off x="2057400" y="4429715"/>
              <a:ext cx="786130" cy="1873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>
                  <a:solidFill>
                    <a:srgbClr val="FFFFFF"/>
                  </a:solidFill>
                  <a:latin typeface="Arial"/>
                  <a:cs typeface="Arial"/>
                </a:rPr>
                <a:t>2918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10" name="object 9"/>
            <p:cNvSpPr txBox="1"/>
            <p:nvPr/>
          </p:nvSpPr>
          <p:spPr>
            <a:xfrm>
              <a:off x="656674" y="6036552"/>
              <a:ext cx="1708150" cy="194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spc="-5" dirty="0">
                  <a:latin typeface="Arial"/>
                  <a:cs typeface="Arial"/>
                </a:rPr>
                <a:t>NSTX Discharge</a:t>
              </a:r>
              <a:r>
                <a:rPr sz="1200" spc="-45" dirty="0">
                  <a:latin typeface="Arial"/>
                  <a:cs typeface="Arial"/>
                </a:rPr>
                <a:t> </a:t>
              </a:r>
              <a:r>
                <a:rPr sz="1200" spc="-10" dirty="0">
                  <a:latin typeface="Arial"/>
                  <a:cs typeface="Arial"/>
                </a:rPr>
                <a:t>132859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0" name="object 8"/>
            <p:cNvSpPr txBox="1"/>
            <p:nvPr/>
          </p:nvSpPr>
          <p:spPr>
            <a:xfrm>
              <a:off x="2109470" y="2786379"/>
              <a:ext cx="78613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lang="en-US" sz="1000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875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31" name="object 8"/>
            <p:cNvSpPr txBox="1"/>
            <p:nvPr/>
          </p:nvSpPr>
          <p:spPr>
            <a:xfrm>
              <a:off x="661670" y="2786379"/>
              <a:ext cx="78613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1000" spc="-85" dirty="0" smtClean="0">
                  <a:solidFill>
                    <a:srgbClr val="FFFFFF"/>
                  </a:solidFill>
                  <a:latin typeface="Arial"/>
                  <a:cs typeface="Arial"/>
                </a:rPr>
                <a:t>2850</a:t>
              </a:r>
              <a:endParaRPr sz="1000" dirty="0">
                <a:latin typeface="Arial"/>
                <a:cs typeface="Arial"/>
              </a:endParaRPr>
            </a:p>
          </p:txBody>
        </p:sp>
      </p:grpSp>
      <p:sp>
        <p:nvSpPr>
          <p:cNvPr id="23" name="object 18"/>
          <p:cNvSpPr txBox="1"/>
          <p:nvPr/>
        </p:nvSpPr>
        <p:spPr>
          <a:xfrm>
            <a:off x="6248400" y="5849779"/>
            <a:ext cx="2590800" cy="24622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pc="-5" dirty="0" smtClean="0">
                <a:latin typeface="Arial Narrow"/>
                <a:cs typeface="Arial Narrow"/>
              </a:rPr>
              <a:t>University of Washington</a:t>
            </a:r>
            <a:endParaRPr sz="16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271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spc="-5" dirty="0"/>
              <a:t>NSTX-U </a:t>
            </a:r>
            <a:r>
              <a:rPr lang="en-US" sz="3600" spc="-5" dirty="0" smtClean="0"/>
              <a:t>will play key role in understanding stability limits, developing disruption avoidance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1575"/>
            <a:ext cx="4495800" cy="14954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Leaders in understanding kinetic effects in MHD stability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NSTX: Drift-kinetic damping, fast-ions, rotation all important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0" y="1143000"/>
            <a:ext cx="4572000" cy="1219200"/>
          </a:xfrm>
        </p:spPr>
        <p:txBody>
          <a:bodyPr lIns="0" rIns="0">
            <a:noAutofit/>
          </a:bodyPr>
          <a:lstStyle/>
          <a:p>
            <a:r>
              <a:rPr lang="en-US" sz="2400" dirty="0" smtClean="0"/>
              <a:t>Developing advanced rotation control to optimize performance</a:t>
            </a:r>
          </a:p>
          <a:p>
            <a:pPr lvl="1"/>
            <a:r>
              <a:rPr lang="en-US" sz="2000" dirty="0" smtClean="0"/>
              <a:t>Actuators: Beams, 3D fields (NTV)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" y="2743200"/>
            <a:ext cx="4545089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38446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MARS-K simulations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  <p:sp>
        <p:nvSpPr>
          <p:cNvPr id="9" name="object 18"/>
          <p:cNvSpPr txBox="1"/>
          <p:nvPr/>
        </p:nvSpPr>
        <p:spPr>
          <a:xfrm>
            <a:off x="5029200" y="6019800"/>
            <a:ext cx="3581400" cy="24622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pc="-5" dirty="0" smtClean="0">
                <a:latin typeface="Arial Narrow"/>
                <a:cs typeface="Arial Narrow"/>
              </a:rPr>
              <a:t>Princeton, Columbia, PPPL collaboration</a:t>
            </a:r>
            <a:endParaRPr sz="1600" dirty="0">
              <a:latin typeface="Arial Narrow"/>
              <a:cs typeface="Arial Narrow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582883"/>
            <a:ext cx="35718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320267" y="4166132"/>
            <a:ext cx="3033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=1 resonant field amplification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Explore unique ST parameter regimes to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predictive 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capability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-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for ITER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and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beyond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cs typeface="Arial"/>
              </a:rPr>
              <a:t>(high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)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plasmas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Develop solutions for PMI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challenge</a:t>
            </a:r>
            <a:endParaRPr sz="2800" dirty="0"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 ST as possible FNSF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/</a:t>
            </a:r>
            <a:r>
              <a:rPr sz="2800" spc="-3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Pilot Plant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0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938"/>
            <a:ext cx="9144000" cy="744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2860"/>
              </a:lnSpc>
            </a:pPr>
            <a:r>
              <a:rPr sz="3200" spc="-5" dirty="0"/>
              <a:t>All </a:t>
            </a:r>
            <a:r>
              <a:rPr sz="3200" dirty="0"/>
              <a:t>modern tokamaks / </a:t>
            </a:r>
            <a:r>
              <a:rPr sz="3200" spc="-110" dirty="0"/>
              <a:t>STs </a:t>
            </a:r>
            <a:r>
              <a:rPr sz="3200" dirty="0"/>
              <a:t>use a “divertor” to  control where power and particles are</a:t>
            </a:r>
            <a:r>
              <a:rPr sz="3200" spc="-45" dirty="0"/>
              <a:t> </a:t>
            </a:r>
            <a:r>
              <a:rPr sz="3200" dirty="0"/>
              <a:t>exhausted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035710"/>
            <a:ext cx="6705599" cy="5136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3163" y="5833046"/>
            <a:ext cx="623570" cy="415925"/>
          </a:xfrm>
          <a:custGeom>
            <a:avLst/>
            <a:gdLst/>
            <a:ahLst/>
            <a:cxnLst/>
            <a:rect l="l" t="t" r="r" b="b"/>
            <a:pathLst>
              <a:path w="623570" h="415925">
                <a:moveTo>
                  <a:pt x="623036" y="415353"/>
                </a:moveTo>
                <a:lnTo>
                  <a:pt x="0" y="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63162" y="5833042"/>
            <a:ext cx="264795" cy="238125"/>
          </a:xfrm>
          <a:custGeom>
            <a:avLst/>
            <a:gdLst/>
            <a:ahLst/>
            <a:cxnLst/>
            <a:rect l="l" t="t" r="r" b="b"/>
            <a:pathLst>
              <a:path w="264795" h="238125">
                <a:moveTo>
                  <a:pt x="116230" y="237769"/>
                </a:moveTo>
                <a:lnTo>
                  <a:pt x="0" y="0"/>
                </a:lnTo>
                <a:lnTo>
                  <a:pt x="264185" y="1586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33800" y="6015329"/>
            <a:ext cx="5340350" cy="462280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65"/>
              </a:spcBef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Power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/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particles contact target plates</a:t>
            </a:r>
            <a:r>
              <a:rPr sz="2400" spc="9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here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41115" y="2096665"/>
            <a:ext cx="1002665" cy="607695"/>
          </a:xfrm>
          <a:custGeom>
            <a:avLst/>
            <a:gdLst/>
            <a:ahLst/>
            <a:cxnLst/>
            <a:rect l="l" t="t" r="r" b="b"/>
            <a:pathLst>
              <a:path w="1002664" h="607694">
                <a:moveTo>
                  <a:pt x="1002284" y="0"/>
                </a:moveTo>
                <a:lnTo>
                  <a:pt x="0" y="607441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41109" y="2471568"/>
            <a:ext cx="264795" cy="233045"/>
          </a:xfrm>
          <a:custGeom>
            <a:avLst/>
            <a:gdLst/>
            <a:ahLst/>
            <a:cxnLst/>
            <a:rect l="l" t="t" r="r" b="b"/>
            <a:pathLst>
              <a:path w="264795" h="233044">
                <a:moveTo>
                  <a:pt x="126377" y="0"/>
                </a:moveTo>
                <a:lnTo>
                  <a:pt x="0" y="232524"/>
                </a:lnTo>
                <a:lnTo>
                  <a:pt x="264617" y="228079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08259" y="1718106"/>
            <a:ext cx="4783455" cy="757555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325755" marR="320040" indent="158115">
              <a:lnSpc>
                <a:spcPts val="2590"/>
              </a:lnSpc>
              <a:spcBef>
                <a:spcPts val="305"/>
              </a:spcBef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Power exhaust width outside main  plasma can be very narrow (few</a:t>
            </a:r>
            <a:r>
              <a:rPr sz="2400" spc="6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mm)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400" y="2743200"/>
            <a:ext cx="1981200" cy="609600"/>
          </a:xfrm>
          <a:custGeom>
            <a:avLst/>
            <a:gdLst/>
            <a:ahLst/>
            <a:cxnLst/>
            <a:rect l="l" t="t" r="r" b="b"/>
            <a:pathLst>
              <a:path w="1981200" h="609600">
                <a:moveTo>
                  <a:pt x="0" y="0"/>
                </a:moveTo>
                <a:lnTo>
                  <a:pt x="1981200" y="0"/>
                </a:lnTo>
                <a:lnTo>
                  <a:pt x="19812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8200" y="403860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1066800" h="533400">
                <a:moveTo>
                  <a:pt x="0" y="0"/>
                </a:moveTo>
                <a:lnTo>
                  <a:pt x="1066800" y="0"/>
                </a:lnTo>
                <a:lnTo>
                  <a:pt x="10668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2400" y="4648200"/>
            <a:ext cx="1735455" cy="457200"/>
          </a:xfrm>
          <a:custGeom>
            <a:avLst/>
            <a:gdLst/>
            <a:ahLst/>
            <a:cxnLst/>
            <a:rect l="l" t="t" r="r" b="b"/>
            <a:pathLst>
              <a:path w="1735454" h="457200">
                <a:moveTo>
                  <a:pt x="0" y="0"/>
                </a:moveTo>
                <a:lnTo>
                  <a:pt x="1735340" y="0"/>
                </a:lnTo>
                <a:lnTo>
                  <a:pt x="173534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4800" y="5105400"/>
            <a:ext cx="868044" cy="304800"/>
          </a:xfrm>
          <a:custGeom>
            <a:avLst/>
            <a:gdLst/>
            <a:ahLst/>
            <a:cxnLst/>
            <a:rect l="l" t="t" r="r" b="b"/>
            <a:pathLst>
              <a:path w="868045" h="304800">
                <a:moveTo>
                  <a:pt x="0" y="0"/>
                </a:moveTo>
                <a:lnTo>
                  <a:pt x="867676" y="0"/>
                </a:lnTo>
                <a:lnTo>
                  <a:pt x="867676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14800" y="5638800"/>
            <a:ext cx="1735455" cy="304800"/>
          </a:xfrm>
          <a:custGeom>
            <a:avLst/>
            <a:gdLst/>
            <a:ahLst/>
            <a:cxnLst/>
            <a:rect l="l" t="t" r="r" b="b"/>
            <a:pathLst>
              <a:path w="1735454" h="304800">
                <a:moveTo>
                  <a:pt x="0" y="0"/>
                </a:moveTo>
                <a:lnTo>
                  <a:pt x="1735340" y="0"/>
                </a:lnTo>
                <a:lnTo>
                  <a:pt x="173534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5181600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0" y="457200"/>
                </a:moveTo>
                <a:lnTo>
                  <a:pt x="1828800" y="457200"/>
                </a:lnTo>
                <a:lnTo>
                  <a:pt x="18288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459" y="5715000"/>
            <a:ext cx="1735455" cy="457200"/>
          </a:xfrm>
          <a:custGeom>
            <a:avLst/>
            <a:gdLst/>
            <a:ahLst/>
            <a:cxnLst/>
            <a:rect l="l" t="t" r="r" b="b"/>
            <a:pathLst>
              <a:path w="1735455" h="457200">
                <a:moveTo>
                  <a:pt x="0" y="0"/>
                </a:moveTo>
                <a:lnTo>
                  <a:pt x="1735340" y="0"/>
                </a:lnTo>
                <a:lnTo>
                  <a:pt x="173534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5600" y="1371600"/>
            <a:ext cx="1219200" cy="533400"/>
          </a:xfrm>
          <a:custGeom>
            <a:avLst/>
            <a:gdLst/>
            <a:ahLst/>
            <a:cxnLst/>
            <a:rect l="l" t="t" r="r" b="b"/>
            <a:pathLst>
              <a:path w="1219200" h="533400">
                <a:moveTo>
                  <a:pt x="0" y="0"/>
                </a:moveTo>
                <a:lnTo>
                  <a:pt x="1219200" y="0"/>
                </a:lnTo>
                <a:lnTo>
                  <a:pt x="12192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0600" y="36576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0"/>
                </a:moveTo>
                <a:lnTo>
                  <a:pt x="762000" y="0"/>
                </a:lnTo>
                <a:lnTo>
                  <a:pt x="7620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2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6105"/>
            <a:ext cx="9144000" cy="787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-45" dirty="0" smtClean="0"/>
              <a:t>Dedicated </a:t>
            </a:r>
            <a:r>
              <a:rPr lang="en-US" sz="3200" spc="-45" dirty="0"/>
              <a:t>t</a:t>
            </a:r>
            <a:r>
              <a:rPr sz="3200" spc="-45" dirty="0" smtClean="0"/>
              <a:t>okamak </a:t>
            </a:r>
            <a:r>
              <a:rPr sz="3200" dirty="0"/>
              <a:t>+ ST </a:t>
            </a:r>
            <a:r>
              <a:rPr lang="en-US" sz="3200" spc="-5" dirty="0" smtClean="0"/>
              <a:t>experiments found </a:t>
            </a:r>
            <a:br>
              <a:rPr lang="en-US" sz="3200" spc="-5" dirty="0" smtClean="0"/>
            </a:br>
            <a:r>
              <a:rPr lang="en-US" sz="3200" spc="-5" dirty="0" smtClean="0"/>
              <a:t>power </a:t>
            </a:r>
            <a:r>
              <a:rPr sz="3200" spc="-5" dirty="0" smtClean="0"/>
              <a:t>exhaust </a:t>
            </a:r>
            <a:r>
              <a:rPr sz="3200" spc="-5" dirty="0"/>
              <a:t>width varies as </a:t>
            </a:r>
            <a:r>
              <a:rPr sz="3200" dirty="0"/>
              <a:t>1 /</a:t>
            </a:r>
            <a:r>
              <a:rPr sz="3200" spc="60" dirty="0"/>
              <a:t> </a:t>
            </a:r>
            <a:r>
              <a:rPr sz="3200" spc="-5" dirty="0" err="1" smtClean="0"/>
              <a:t>B</a:t>
            </a:r>
            <a:r>
              <a:rPr sz="3200" spc="-7" baseline="-20833" dirty="0" err="1" smtClean="0"/>
              <a:t>poloidal</a:t>
            </a:r>
            <a:endParaRPr sz="3200" baseline="-20833" dirty="0"/>
          </a:p>
        </p:txBody>
      </p:sp>
      <p:sp>
        <p:nvSpPr>
          <p:cNvPr id="3" name="object 3"/>
          <p:cNvSpPr/>
          <p:nvPr/>
        </p:nvSpPr>
        <p:spPr>
          <a:xfrm>
            <a:off x="1943537" y="1248333"/>
            <a:ext cx="4123098" cy="4570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90" y="1765162"/>
            <a:ext cx="1097280" cy="2566035"/>
          </a:xfrm>
          <a:custGeom>
            <a:avLst/>
            <a:gdLst/>
            <a:ahLst/>
            <a:cxnLst/>
            <a:rect l="l" t="t" r="r" b="b"/>
            <a:pathLst>
              <a:path w="1097279" h="2566035">
                <a:moveTo>
                  <a:pt x="36362" y="1361296"/>
                </a:moveTo>
                <a:lnTo>
                  <a:pt x="26935" y="1295301"/>
                </a:lnTo>
                <a:lnTo>
                  <a:pt x="18951" y="1229970"/>
                </a:lnTo>
                <a:lnTo>
                  <a:pt x="12392" y="1165389"/>
                </a:lnTo>
                <a:lnTo>
                  <a:pt x="7237" y="1101642"/>
                </a:lnTo>
                <a:lnTo>
                  <a:pt x="3467" y="1038816"/>
                </a:lnTo>
                <a:lnTo>
                  <a:pt x="1061" y="976996"/>
                </a:lnTo>
                <a:lnTo>
                  <a:pt x="0" y="916266"/>
                </a:lnTo>
                <a:lnTo>
                  <a:pt x="263" y="856713"/>
                </a:lnTo>
                <a:lnTo>
                  <a:pt x="1832" y="798422"/>
                </a:lnTo>
                <a:lnTo>
                  <a:pt x="4685" y="741478"/>
                </a:lnTo>
                <a:lnTo>
                  <a:pt x="8804" y="685967"/>
                </a:lnTo>
                <a:lnTo>
                  <a:pt x="14169" y="631974"/>
                </a:lnTo>
                <a:lnTo>
                  <a:pt x="20758" y="579584"/>
                </a:lnTo>
                <a:lnTo>
                  <a:pt x="28554" y="528883"/>
                </a:lnTo>
                <a:lnTo>
                  <a:pt x="37535" y="479956"/>
                </a:lnTo>
                <a:lnTo>
                  <a:pt x="47683" y="432888"/>
                </a:lnTo>
                <a:lnTo>
                  <a:pt x="58976" y="387766"/>
                </a:lnTo>
                <a:lnTo>
                  <a:pt x="71396" y="344673"/>
                </a:lnTo>
                <a:lnTo>
                  <a:pt x="84922" y="303696"/>
                </a:lnTo>
                <a:lnTo>
                  <a:pt x="99534" y="264921"/>
                </a:lnTo>
                <a:lnTo>
                  <a:pt x="115213" y="228431"/>
                </a:lnTo>
                <a:lnTo>
                  <a:pt x="149692" y="162654"/>
                </a:lnTo>
                <a:lnTo>
                  <a:pt x="188199" y="107046"/>
                </a:lnTo>
                <a:lnTo>
                  <a:pt x="230575" y="62291"/>
                </a:lnTo>
                <a:lnTo>
                  <a:pt x="276662" y="29073"/>
                </a:lnTo>
                <a:lnTo>
                  <a:pt x="326300" y="8075"/>
                </a:lnTo>
                <a:lnTo>
                  <a:pt x="379013" y="0"/>
                </a:lnTo>
                <a:lnTo>
                  <a:pt x="405782" y="960"/>
                </a:lnTo>
                <a:lnTo>
                  <a:pt x="459608" y="12573"/>
                </a:lnTo>
                <a:lnTo>
                  <a:pt x="513526" y="36607"/>
                </a:lnTo>
                <a:lnTo>
                  <a:pt x="567179" y="72457"/>
                </a:lnTo>
                <a:lnTo>
                  <a:pt x="620210" y="119519"/>
                </a:lnTo>
                <a:lnTo>
                  <a:pt x="672265" y="177188"/>
                </a:lnTo>
                <a:lnTo>
                  <a:pt x="697814" y="209812"/>
                </a:lnTo>
                <a:lnTo>
                  <a:pt x="722986" y="244861"/>
                </a:lnTo>
                <a:lnTo>
                  <a:pt x="747735" y="282260"/>
                </a:lnTo>
                <a:lnTo>
                  <a:pt x="772018" y="321933"/>
                </a:lnTo>
                <a:lnTo>
                  <a:pt x="795789" y="363805"/>
                </a:lnTo>
                <a:lnTo>
                  <a:pt x="819004" y="407800"/>
                </a:lnTo>
                <a:lnTo>
                  <a:pt x="841619" y="453843"/>
                </a:lnTo>
                <a:lnTo>
                  <a:pt x="863589" y="501858"/>
                </a:lnTo>
                <a:lnTo>
                  <a:pt x="884870" y="551770"/>
                </a:lnTo>
                <a:lnTo>
                  <a:pt x="905417" y="603502"/>
                </a:lnTo>
                <a:lnTo>
                  <a:pt x="925185" y="656981"/>
                </a:lnTo>
                <a:lnTo>
                  <a:pt x="944131" y="712129"/>
                </a:lnTo>
                <a:lnTo>
                  <a:pt x="962209" y="768872"/>
                </a:lnTo>
                <a:lnTo>
                  <a:pt x="979376" y="827134"/>
                </a:lnTo>
                <a:lnTo>
                  <a:pt x="995586" y="886840"/>
                </a:lnTo>
                <a:lnTo>
                  <a:pt x="1010795" y="947913"/>
                </a:lnTo>
                <a:lnTo>
                  <a:pt x="1024958" y="1010279"/>
                </a:lnTo>
                <a:lnTo>
                  <a:pt x="1038032" y="1073861"/>
                </a:lnTo>
                <a:lnTo>
                  <a:pt x="1049971" y="1138585"/>
                </a:lnTo>
                <a:lnTo>
                  <a:pt x="1060732" y="1204375"/>
                </a:lnTo>
                <a:lnTo>
                  <a:pt x="1070159" y="1270370"/>
                </a:lnTo>
                <a:lnTo>
                  <a:pt x="1078142" y="1335701"/>
                </a:lnTo>
                <a:lnTo>
                  <a:pt x="1084702" y="1400283"/>
                </a:lnTo>
                <a:lnTo>
                  <a:pt x="1089857" y="1464029"/>
                </a:lnTo>
                <a:lnTo>
                  <a:pt x="1093628" y="1526855"/>
                </a:lnTo>
                <a:lnTo>
                  <a:pt x="1096034" y="1588676"/>
                </a:lnTo>
                <a:lnTo>
                  <a:pt x="1097096" y="1649405"/>
                </a:lnTo>
                <a:lnTo>
                  <a:pt x="1096832" y="1708958"/>
                </a:lnTo>
                <a:lnTo>
                  <a:pt x="1095264" y="1767249"/>
                </a:lnTo>
                <a:lnTo>
                  <a:pt x="1092411" y="1824193"/>
                </a:lnTo>
                <a:lnTo>
                  <a:pt x="1088292" y="1879704"/>
                </a:lnTo>
                <a:lnTo>
                  <a:pt x="1082929" y="1933698"/>
                </a:lnTo>
                <a:lnTo>
                  <a:pt x="1076339" y="1986087"/>
                </a:lnTo>
                <a:lnTo>
                  <a:pt x="1068544" y="2036789"/>
                </a:lnTo>
                <a:lnTo>
                  <a:pt x="1059563" y="2085716"/>
                </a:lnTo>
                <a:lnTo>
                  <a:pt x="1049416" y="2132783"/>
                </a:lnTo>
                <a:lnTo>
                  <a:pt x="1038123" y="2177906"/>
                </a:lnTo>
                <a:lnTo>
                  <a:pt x="1025703" y="2220998"/>
                </a:lnTo>
                <a:lnTo>
                  <a:pt x="1012178" y="2261975"/>
                </a:lnTo>
                <a:lnTo>
                  <a:pt x="997565" y="2300751"/>
                </a:lnTo>
                <a:lnTo>
                  <a:pt x="981886" y="2337240"/>
                </a:lnTo>
                <a:lnTo>
                  <a:pt x="947407" y="2403018"/>
                </a:lnTo>
                <a:lnTo>
                  <a:pt x="908900" y="2458626"/>
                </a:lnTo>
                <a:lnTo>
                  <a:pt x="866523" y="2503380"/>
                </a:lnTo>
                <a:lnTo>
                  <a:pt x="820435" y="2536598"/>
                </a:lnTo>
                <a:lnTo>
                  <a:pt x="770794" y="2557597"/>
                </a:lnTo>
                <a:lnTo>
                  <a:pt x="718080" y="2565672"/>
                </a:lnTo>
                <a:lnTo>
                  <a:pt x="691312" y="2564712"/>
                </a:lnTo>
                <a:lnTo>
                  <a:pt x="637485" y="2553099"/>
                </a:lnTo>
                <a:lnTo>
                  <a:pt x="583568" y="2529066"/>
                </a:lnTo>
                <a:lnTo>
                  <a:pt x="529915" y="2493216"/>
                </a:lnTo>
                <a:lnTo>
                  <a:pt x="476883" y="2446155"/>
                </a:lnTo>
                <a:lnTo>
                  <a:pt x="424829" y="2388487"/>
                </a:lnTo>
                <a:lnTo>
                  <a:pt x="399280" y="2355863"/>
                </a:lnTo>
                <a:lnTo>
                  <a:pt x="374108" y="2320815"/>
                </a:lnTo>
                <a:lnTo>
                  <a:pt x="349359" y="2283416"/>
                </a:lnTo>
                <a:lnTo>
                  <a:pt x="325076" y="2243743"/>
                </a:lnTo>
                <a:lnTo>
                  <a:pt x="301305" y="2201871"/>
                </a:lnTo>
                <a:lnTo>
                  <a:pt x="278090" y="2157877"/>
                </a:lnTo>
                <a:lnTo>
                  <a:pt x="255475" y="2111834"/>
                </a:lnTo>
                <a:lnTo>
                  <a:pt x="233505" y="2063819"/>
                </a:lnTo>
                <a:lnTo>
                  <a:pt x="212224" y="2013907"/>
                </a:lnTo>
                <a:lnTo>
                  <a:pt x="191677" y="1962175"/>
                </a:lnTo>
                <a:lnTo>
                  <a:pt x="171908" y="1908696"/>
                </a:lnTo>
                <a:lnTo>
                  <a:pt x="152963" y="1853548"/>
                </a:lnTo>
                <a:lnTo>
                  <a:pt x="134884" y="1796804"/>
                </a:lnTo>
                <a:lnTo>
                  <a:pt x="117718" y="1738542"/>
                </a:lnTo>
                <a:lnTo>
                  <a:pt x="101508" y="1678836"/>
                </a:lnTo>
                <a:lnTo>
                  <a:pt x="86299" y="1617762"/>
                </a:lnTo>
                <a:lnTo>
                  <a:pt x="72136" y="1555396"/>
                </a:lnTo>
                <a:lnTo>
                  <a:pt x="59062" y="1491812"/>
                </a:lnTo>
                <a:lnTo>
                  <a:pt x="47123" y="1427087"/>
                </a:lnTo>
                <a:lnTo>
                  <a:pt x="36362" y="136129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66268" y="493725"/>
                </a:moveTo>
                <a:lnTo>
                  <a:pt x="0" y="655866"/>
                </a:lnTo>
                <a:lnTo>
                  <a:pt x="162140" y="722122"/>
                </a:lnTo>
                <a:lnTo>
                  <a:pt x="138163" y="665022"/>
                </a:lnTo>
                <a:lnTo>
                  <a:pt x="410217" y="550824"/>
                </a:lnTo>
                <a:lnTo>
                  <a:pt x="90233" y="550824"/>
                </a:lnTo>
                <a:lnTo>
                  <a:pt x="66268" y="493725"/>
                </a:lnTo>
                <a:close/>
              </a:path>
              <a:path w="1450975" h="722630">
                <a:moveTo>
                  <a:pt x="1402448" y="0"/>
                </a:moveTo>
                <a:lnTo>
                  <a:pt x="90233" y="550824"/>
                </a:lnTo>
                <a:lnTo>
                  <a:pt x="410217" y="550824"/>
                </a:lnTo>
                <a:lnTo>
                  <a:pt x="1450390" y="114198"/>
                </a:lnTo>
                <a:lnTo>
                  <a:pt x="14024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0" y="655866"/>
                </a:moveTo>
                <a:lnTo>
                  <a:pt x="66268" y="493725"/>
                </a:lnTo>
                <a:lnTo>
                  <a:pt x="90233" y="550824"/>
                </a:lnTo>
                <a:lnTo>
                  <a:pt x="1402448" y="0"/>
                </a:lnTo>
                <a:lnTo>
                  <a:pt x="1450390" y="114198"/>
                </a:lnTo>
                <a:lnTo>
                  <a:pt x="138163" y="665022"/>
                </a:lnTo>
                <a:lnTo>
                  <a:pt x="162140" y="722122"/>
                </a:lnTo>
                <a:lnTo>
                  <a:pt x="0" y="655866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3124" y="1029208"/>
            <a:ext cx="396227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510" marR="5080" indent="-258445">
              <a:lnSpc>
                <a:spcPct val="10000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ST data breaks aspect</a:t>
            </a:r>
            <a:r>
              <a:rPr sz="24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ratio  degeneracy of data</a:t>
            </a:r>
            <a:r>
              <a:rPr sz="24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set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4999" y="3352800"/>
            <a:ext cx="228600" cy="1484630"/>
          </a:xfrm>
          <a:custGeom>
            <a:avLst/>
            <a:gdLst/>
            <a:ahLst/>
            <a:cxnLst/>
            <a:rect l="l" t="t" r="r" b="b"/>
            <a:pathLst>
              <a:path w="228600" h="1484629">
                <a:moveTo>
                  <a:pt x="0" y="0"/>
                </a:moveTo>
                <a:lnTo>
                  <a:pt x="228600" y="0"/>
                </a:lnTo>
                <a:lnTo>
                  <a:pt x="228600" y="1484566"/>
                </a:lnTo>
                <a:lnTo>
                  <a:pt x="0" y="14845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00" y="5939129"/>
            <a:ext cx="8991600" cy="46228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65"/>
              </a:spcBef>
              <a:tabLst>
                <a:tab pos="5144135" algn="l"/>
              </a:tabLst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Will 1/B</a:t>
            </a:r>
            <a:r>
              <a:rPr sz="2400" spc="-7" baseline="-20833" dirty="0">
                <a:solidFill>
                  <a:srgbClr val="FF0000"/>
                </a:solidFill>
                <a:latin typeface="Arial Narrow"/>
                <a:cs typeface="Arial Narrow"/>
              </a:rPr>
              <a:t>poloidal 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variation continue at</a:t>
            </a:r>
            <a:r>
              <a:rPr sz="2400" spc="-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higher</a:t>
            </a:r>
            <a:r>
              <a:rPr sz="2400" spc="4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baseline="-20833" dirty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?	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What about detached</a:t>
            </a:r>
            <a:r>
              <a:rPr sz="2400" spc="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conditions?</a:t>
            </a:r>
            <a:endParaRPr sz="240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42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XGC1 simulations aiding in </a:t>
            </a:r>
            <a:r>
              <a:rPr lang="en-US" sz="3200" spc="-10" dirty="0" smtClean="0"/>
              <a:t>understanding</a:t>
            </a:r>
            <a:br>
              <a:rPr lang="en-US" sz="3200" spc="-10" dirty="0" smtClean="0"/>
            </a:br>
            <a:r>
              <a:rPr lang="en-US" sz="3200" spc="-5" dirty="0" smtClean="0"/>
              <a:t>of </a:t>
            </a:r>
            <a:r>
              <a:rPr lang="en-US" sz="3200" spc="-5" dirty="0"/>
              <a:t>SOL heat flux width </a:t>
            </a:r>
            <a:r>
              <a:rPr lang="en-US" sz="3200" spc="-10" dirty="0"/>
              <a:t>trends </a:t>
            </a:r>
            <a:r>
              <a:rPr lang="en-US" sz="3200" spc="-5" dirty="0"/>
              <a:t>in</a:t>
            </a:r>
            <a:r>
              <a:rPr lang="en-US" sz="3200" spc="-150" dirty="0"/>
              <a:t> </a:t>
            </a:r>
            <a:r>
              <a:rPr lang="en-US" sz="3200" spc="-5" dirty="0"/>
              <a:t>NSTX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176942" y="1222796"/>
            <a:ext cx="8073390" cy="116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075" marR="5080" indent="-228600">
              <a:lnSpc>
                <a:spcPct val="100000"/>
              </a:lnSpc>
              <a:buChar char="•"/>
              <a:tabLst>
                <a:tab pos="600710" algn="l"/>
              </a:tabLst>
            </a:pPr>
            <a:r>
              <a:rPr sz="2400" spc="-5" dirty="0">
                <a:latin typeface="Arial"/>
                <a:cs typeface="Arial"/>
              </a:rPr>
              <a:t>Experiment shows contraction of SOL heat flux width at  midplane with I</a:t>
            </a:r>
            <a:r>
              <a:rPr sz="2400" spc="-7" baseline="-20833" dirty="0">
                <a:latin typeface="Arial"/>
                <a:cs typeface="Arial"/>
              </a:rPr>
              <a:t>p </a:t>
            </a:r>
            <a:r>
              <a:rPr sz="2400" spc="-5" dirty="0">
                <a:latin typeface="Arial"/>
                <a:cs typeface="Arial"/>
              </a:rPr>
              <a:t>as well as influence of Li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conditioning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XGC1 w/ collisions </a:t>
            </a:r>
            <a:r>
              <a:rPr sz="2200" dirty="0">
                <a:solidFill>
                  <a:srgbClr val="004080"/>
                </a:solidFill>
                <a:latin typeface="Wingdings"/>
                <a:cs typeface="Wingdings"/>
              </a:rPr>
              <a:t></a:t>
            </a:r>
            <a:r>
              <a:rPr sz="2200" dirty="0">
                <a:solidFill>
                  <a:srgbClr val="00408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4080"/>
                </a:solidFill>
                <a:latin typeface="Arial"/>
                <a:cs typeface="Arial"/>
              </a:rPr>
              <a:t>similar</a:t>
            </a: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 trends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4998849" y="2938691"/>
            <a:ext cx="10414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X</a:t>
            </a:r>
            <a:r>
              <a:rPr sz="2400" spc="-5" dirty="0">
                <a:latin typeface="Arial"/>
                <a:cs typeface="Arial"/>
              </a:rPr>
              <a:t>GC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" dirty="0">
                <a:latin typeface="Arial"/>
                <a:cs typeface="Arial"/>
              </a:rPr>
              <a:t>1: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998849" y="3366681"/>
            <a:ext cx="3909695" cy="1595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  <a:tab pos="244411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Full-f,</a:t>
            </a:r>
            <a:r>
              <a:rPr sz="2000" spc="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global</a:t>
            </a:r>
            <a:r>
              <a:rPr sz="2000" spc="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PIC,	kinetic</a:t>
            </a:r>
            <a:r>
              <a:rPr sz="2000"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ions,  fluid electrons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(kinetic electrons  under</a:t>
            </a:r>
            <a:r>
              <a:rPr sz="2000" i="1" spc="-9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development)</a:t>
            </a:r>
            <a:endParaRPr sz="2000">
              <a:latin typeface="Arial"/>
              <a:cs typeface="Arial"/>
            </a:endParaRPr>
          </a:p>
          <a:p>
            <a:pPr marL="355600" marR="3168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Good candidate for exascale  computing</a:t>
            </a:r>
            <a:r>
              <a:rPr sz="2000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initiative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920107" y="5978512"/>
            <a:ext cx="1345565" cy="46228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latin typeface="Arial Narrow"/>
                <a:cs typeface="Arial Narrow"/>
              </a:rPr>
              <a:t>NSTX-U </a:t>
            </a:r>
            <a:r>
              <a:rPr sz="1200" b="1" dirty="0">
                <a:latin typeface="Arial Narrow"/>
                <a:cs typeface="Arial Narrow"/>
              </a:rPr>
              <a:t>/</a:t>
            </a:r>
            <a:r>
              <a:rPr sz="1200" b="1" spc="-7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PPPL</a:t>
            </a:r>
            <a:endParaRPr sz="1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Theory</a:t>
            </a:r>
            <a:r>
              <a:rPr sz="1200" b="1" spc="-5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Partnership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976" y="2471155"/>
            <a:ext cx="4132992" cy="3969840"/>
            <a:chOff x="368976" y="2471155"/>
            <a:chExt cx="4132992" cy="3969840"/>
          </a:xfrm>
        </p:grpSpPr>
        <p:sp>
          <p:nvSpPr>
            <p:cNvPr id="9" name="object 7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922848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/>
            <p:cNvSpPr/>
            <p:nvPr/>
          </p:nvSpPr>
          <p:spPr>
            <a:xfrm>
              <a:off x="922848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/>
            <p:cNvSpPr/>
            <p:nvPr/>
          </p:nvSpPr>
          <p:spPr>
            <a:xfrm>
              <a:off x="1055650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/>
          </p:nvSpPr>
          <p:spPr>
            <a:xfrm>
              <a:off x="1055650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11897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11897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132381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/>
            <p:nvPr/>
          </p:nvSpPr>
          <p:spPr>
            <a:xfrm>
              <a:off x="132381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145788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145788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159197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159197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172579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172579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18598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18598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199395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199395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21280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21280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2262112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2262112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239593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239593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252987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252987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2663318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2663318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279727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279727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2931224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2931224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306607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306607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319989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319989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33337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33337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346754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346754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601365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601365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73519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73519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86939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86939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400360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00360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13730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13730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27253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27253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5"/>
            <p:cNvSpPr/>
            <p:nvPr/>
          </p:nvSpPr>
          <p:spPr>
            <a:xfrm>
              <a:off x="926023" y="545101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241307" y="545101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/>
            <p:cNvSpPr/>
            <p:nvPr/>
          </p:nvSpPr>
          <p:spPr>
            <a:xfrm>
              <a:off x="926023" y="537848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258248" y="537848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9"/>
            <p:cNvSpPr/>
            <p:nvPr/>
          </p:nvSpPr>
          <p:spPr>
            <a:xfrm>
              <a:off x="926023" y="530554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0"/>
            <p:cNvSpPr/>
            <p:nvPr/>
          </p:nvSpPr>
          <p:spPr>
            <a:xfrm>
              <a:off x="4258248" y="530554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1"/>
            <p:cNvSpPr/>
            <p:nvPr/>
          </p:nvSpPr>
          <p:spPr>
            <a:xfrm>
              <a:off x="926023" y="523365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258248" y="523365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3"/>
            <p:cNvSpPr/>
            <p:nvPr/>
          </p:nvSpPr>
          <p:spPr>
            <a:xfrm>
              <a:off x="926023" y="51607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4"/>
            <p:cNvSpPr/>
            <p:nvPr/>
          </p:nvSpPr>
          <p:spPr>
            <a:xfrm>
              <a:off x="4258248" y="516071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5"/>
            <p:cNvSpPr/>
            <p:nvPr/>
          </p:nvSpPr>
          <p:spPr>
            <a:xfrm>
              <a:off x="926023" y="508779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6"/>
            <p:cNvSpPr/>
            <p:nvPr/>
          </p:nvSpPr>
          <p:spPr>
            <a:xfrm>
              <a:off x="4258248" y="508779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7"/>
            <p:cNvSpPr/>
            <p:nvPr/>
          </p:nvSpPr>
          <p:spPr>
            <a:xfrm>
              <a:off x="926023" y="501588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8"/>
            <p:cNvSpPr/>
            <p:nvPr/>
          </p:nvSpPr>
          <p:spPr>
            <a:xfrm>
              <a:off x="4258248" y="501588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9"/>
            <p:cNvSpPr/>
            <p:nvPr/>
          </p:nvSpPr>
          <p:spPr>
            <a:xfrm>
              <a:off x="926023" y="494296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0"/>
            <p:cNvSpPr/>
            <p:nvPr/>
          </p:nvSpPr>
          <p:spPr>
            <a:xfrm>
              <a:off x="4258248" y="494296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1"/>
            <p:cNvSpPr/>
            <p:nvPr/>
          </p:nvSpPr>
          <p:spPr>
            <a:xfrm>
              <a:off x="926023" y="48710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2"/>
            <p:cNvSpPr/>
            <p:nvPr/>
          </p:nvSpPr>
          <p:spPr>
            <a:xfrm>
              <a:off x="4258248" y="48710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3"/>
            <p:cNvSpPr/>
            <p:nvPr/>
          </p:nvSpPr>
          <p:spPr>
            <a:xfrm>
              <a:off x="926023" y="479864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4"/>
            <p:cNvSpPr/>
            <p:nvPr/>
          </p:nvSpPr>
          <p:spPr>
            <a:xfrm>
              <a:off x="4258248" y="479864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5"/>
            <p:cNvSpPr/>
            <p:nvPr/>
          </p:nvSpPr>
          <p:spPr>
            <a:xfrm>
              <a:off x="926023" y="472570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6"/>
            <p:cNvSpPr/>
            <p:nvPr/>
          </p:nvSpPr>
          <p:spPr>
            <a:xfrm>
              <a:off x="4241307" y="472570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7"/>
            <p:cNvSpPr txBox="1"/>
            <p:nvPr/>
          </p:nvSpPr>
          <p:spPr>
            <a:xfrm>
              <a:off x="763667" y="4647070"/>
              <a:ext cx="10350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40" name="object 138"/>
            <p:cNvSpPr/>
            <p:nvPr/>
          </p:nvSpPr>
          <p:spPr>
            <a:xfrm>
              <a:off x="926023" y="465317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9"/>
            <p:cNvSpPr/>
            <p:nvPr/>
          </p:nvSpPr>
          <p:spPr>
            <a:xfrm>
              <a:off x="4258248" y="465317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0"/>
            <p:cNvSpPr/>
            <p:nvPr/>
          </p:nvSpPr>
          <p:spPr>
            <a:xfrm>
              <a:off x="926023" y="458024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1"/>
            <p:cNvSpPr/>
            <p:nvPr/>
          </p:nvSpPr>
          <p:spPr>
            <a:xfrm>
              <a:off x="4258248" y="458024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2"/>
            <p:cNvSpPr/>
            <p:nvPr/>
          </p:nvSpPr>
          <p:spPr>
            <a:xfrm>
              <a:off x="926023" y="450731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258248" y="450731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4"/>
            <p:cNvSpPr/>
            <p:nvPr/>
          </p:nvSpPr>
          <p:spPr>
            <a:xfrm>
              <a:off x="926023" y="443541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5"/>
            <p:cNvSpPr/>
            <p:nvPr/>
          </p:nvSpPr>
          <p:spPr>
            <a:xfrm>
              <a:off x="4258248" y="443541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6"/>
            <p:cNvSpPr/>
            <p:nvPr/>
          </p:nvSpPr>
          <p:spPr>
            <a:xfrm>
              <a:off x="926023" y="436248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7"/>
            <p:cNvSpPr/>
            <p:nvPr/>
          </p:nvSpPr>
          <p:spPr>
            <a:xfrm>
              <a:off x="4258248" y="436248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8"/>
            <p:cNvSpPr/>
            <p:nvPr/>
          </p:nvSpPr>
          <p:spPr>
            <a:xfrm>
              <a:off x="926023" y="429058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9"/>
            <p:cNvSpPr/>
            <p:nvPr/>
          </p:nvSpPr>
          <p:spPr>
            <a:xfrm>
              <a:off x="4258248" y="429058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0"/>
            <p:cNvSpPr/>
            <p:nvPr/>
          </p:nvSpPr>
          <p:spPr>
            <a:xfrm>
              <a:off x="926023" y="421765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1"/>
            <p:cNvSpPr/>
            <p:nvPr/>
          </p:nvSpPr>
          <p:spPr>
            <a:xfrm>
              <a:off x="4258248" y="421765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2"/>
            <p:cNvSpPr/>
            <p:nvPr/>
          </p:nvSpPr>
          <p:spPr>
            <a:xfrm>
              <a:off x="926023" y="414524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3"/>
            <p:cNvSpPr/>
            <p:nvPr/>
          </p:nvSpPr>
          <p:spPr>
            <a:xfrm>
              <a:off x="4258248" y="414524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4"/>
            <p:cNvSpPr/>
            <p:nvPr/>
          </p:nvSpPr>
          <p:spPr>
            <a:xfrm>
              <a:off x="926023" y="407333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5"/>
            <p:cNvSpPr/>
            <p:nvPr/>
          </p:nvSpPr>
          <p:spPr>
            <a:xfrm>
              <a:off x="4258248" y="407333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6"/>
            <p:cNvSpPr/>
            <p:nvPr/>
          </p:nvSpPr>
          <p:spPr>
            <a:xfrm>
              <a:off x="926023" y="400039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7"/>
            <p:cNvSpPr/>
            <p:nvPr/>
          </p:nvSpPr>
          <p:spPr>
            <a:xfrm>
              <a:off x="4241307" y="4000398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8"/>
            <p:cNvSpPr txBox="1"/>
            <p:nvPr/>
          </p:nvSpPr>
          <p:spPr>
            <a:xfrm>
              <a:off x="683985" y="3921766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1" name="object 159"/>
            <p:cNvSpPr/>
            <p:nvPr/>
          </p:nvSpPr>
          <p:spPr>
            <a:xfrm>
              <a:off x="926023" y="392685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0"/>
            <p:cNvSpPr/>
            <p:nvPr/>
          </p:nvSpPr>
          <p:spPr>
            <a:xfrm>
              <a:off x="4258248" y="392685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1"/>
            <p:cNvSpPr/>
            <p:nvPr/>
          </p:nvSpPr>
          <p:spPr>
            <a:xfrm>
              <a:off x="926023" y="385494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2"/>
            <p:cNvSpPr/>
            <p:nvPr/>
          </p:nvSpPr>
          <p:spPr>
            <a:xfrm>
              <a:off x="4258248" y="385494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3"/>
            <p:cNvSpPr/>
            <p:nvPr/>
          </p:nvSpPr>
          <p:spPr>
            <a:xfrm>
              <a:off x="926023" y="37820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4"/>
            <p:cNvSpPr/>
            <p:nvPr/>
          </p:nvSpPr>
          <p:spPr>
            <a:xfrm>
              <a:off x="4258248" y="37820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5"/>
            <p:cNvSpPr/>
            <p:nvPr/>
          </p:nvSpPr>
          <p:spPr>
            <a:xfrm>
              <a:off x="926023" y="371011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6"/>
            <p:cNvSpPr/>
            <p:nvPr/>
          </p:nvSpPr>
          <p:spPr>
            <a:xfrm>
              <a:off x="4258248" y="371011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7"/>
            <p:cNvSpPr/>
            <p:nvPr/>
          </p:nvSpPr>
          <p:spPr>
            <a:xfrm>
              <a:off x="926023" y="363717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8"/>
            <p:cNvSpPr/>
            <p:nvPr/>
          </p:nvSpPr>
          <p:spPr>
            <a:xfrm>
              <a:off x="4258248" y="363717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9"/>
            <p:cNvSpPr/>
            <p:nvPr/>
          </p:nvSpPr>
          <p:spPr>
            <a:xfrm>
              <a:off x="926023" y="356476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0"/>
            <p:cNvSpPr/>
            <p:nvPr/>
          </p:nvSpPr>
          <p:spPr>
            <a:xfrm>
              <a:off x="4258248" y="356476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1"/>
            <p:cNvSpPr/>
            <p:nvPr/>
          </p:nvSpPr>
          <p:spPr>
            <a:xfrm>
              <a:off x="926023" y="349234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258248" y="349234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3"/>
            <p:cNvSpPr/>
            <p:nvPr/>
          </p:nvSpPr>
          <p:spPr>
            <a:xfrm>
              <a:off x="926023" y="341993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4"/>
            <p:cNvSpPr/>
            <p:nvPr/>
          </p:nvSpPr>
          <p:spPr>
            <a:xfrm>
              <a:off x="4258248" y="341993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5"/>
            <p:cNvSpPr/>
            <p:nvPr/>
          </p:nvSpPr>
          <p:spPr>
            <a:xfrm>
              <a:off x="926023" y="334700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6"/>
            <p:cNvSpPr/>
            <p:nvPr/>
          </p:nvSpPr>
          <p:spPr>
            <a:xfrm>
              <a:off x="4258248" y="334700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7"/>
            <p:cNvSpPr/>
            <p:nvPr/>
          </p:nvSpPr>
          <p:spPr>
            <a:xfrm>
              <a:off x="926023" y="3275100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241307" y="3275100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9"/>
            <p:cNvSpPr txBox="1"/>
            <p:nvPr/>
          </p:nvSpPr>
          <p:spPr>
            <a:xfrm>
              <a:off x="683985" y="3196460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82" name="object 180"/>
            <p:cNvSpPr/>
            <p:nvPr/>
          </p:nvSpPr>
          <p:spPr>
            <a:xfrm>
              <a:off x="926023" y="320154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1"/>
            <p:cNvSpPr/>
            <p:nvPr/>
          </p:nvSpPr>
          <p:spPr>
            <a:xfrm>
              <a:off x="4258248" y="320154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2"/>
            <p:cNvSpPr/>
            <p:nvPr/>
          </p:nvSpPr>
          <p:spPr>
            <a:xfrm>
              <a:off x="926023" y="312963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3"/>
            <p:cNvSpPr/>
            <p:nvPr/>
          </p:nvSpPr>
          <p:spPr>
            <a:xfrm>
              <a:off x="4258248" y="312963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4"/>
            <p:cNvSpPr/>
            <p:nvPr/>
          </p:nvSpPr>
          <p:spPr>
            <a:xfrm>
              <a:off x="926023" y="305671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5"/>
            <p:cNvSpPr/>
            <p:nvPr/>
          </p:nvSpPr>
          <p:spPr>
            <a:xfrm>
              <a:off x="4258248" y="30567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6"/>
            <p:cNvSpPr/>
            <p:nvPr/>
          </p:nvSpPr>
          <p:spPr>
            <a:xfrm>
              <a:off x="926023" y="29842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7"/>
            <p:cNvSpPr/>
            <p:nvPr/>
          </p:nvSpPr>
          <p:spPr>
            <a:xfrm>
              <a:off x="4258248" y="298429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8"/>
            <p:cNvSpPr/>
            <p:nvPr/>
          </p:nvSpPr>
          <p:spPr>
            <a:xfrm>
              <a:off x="926023" y="291187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9"/>
            <p:cNvSpPr/>
            <p:nvPr/>
          </p:nvSpPr>
          <p:spPr>
            <a:xfrm>
              <a:off x="4258248" y="291187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0"/>
            <p:cNvSpPr/>
            <p:nvPr/>
          </p:nvSpPr>
          <p:spPr>
            <a:xfrm>
              <a:off x="926023" y="28394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1"/>
            <p:cNvSpPr/>
            <p:nvPr/>
          </p:nvSpPr>
          <p:spPr>
            <a:xfrm>
              <a:off x="4258248" y="28394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2"/>
            <p:cNvSpPr/>
            <p:nvPr/>
          </p:nvSpPr>
          <p:spPr>
            <a:xfrm>
              <a:off x="926023" y="276653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258248" y="276653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4"/>
            <p:cNvSpPr/>
            <p:nvPr/>
          </p:nvSpPr>
          <p:spPr>
            <a:xfrm>
              <a:off x="926023" y="269462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5"/>
            <p:cNvSpPr/>
            <p:nvPr/>
          </p:nvSpPr>
          <p:spPr>
            <a:xfrm>
              <a:off x="4258248" y="269462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6"/>
            <p:cNvSpPr/>
            <p:nvPr/>
          </p:nvSpPr>
          <p:spPr>
            <a:xfrm>
              <a:off x="926023" y="262170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258248" y="262170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198"/>
            <p:cNvSpPr/>
            <p:nvPr/>
          </p:nvSpPr>
          <p:spPr>
            <a:xfrm>
              <a:off x="926023" y="254979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9"/>
            <p:cNvSpPr/>
            <p:nvPr/>
          </p:nvSpPr>
          <p:spPr>
            <a:xfrm>
              <a:off x="4241307" y="254979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0"/>
            <p:cNvSpPr txBox="1"/>
            <p:nvPr/>
          </p:nvSpPr>
          <p:spPr>
            <a:xfrm>
              <a:off x="683985" y="2471155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3" name="object 20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2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3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4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5"/>
            <p:cNvSpPr/>
            <p:nvPr/>
          </p:nvSpPr>
          <p:spPr>
            <a:xfrm>
              <a:off x="2191732" y="4084060"/>
              <a:ext cx="210440" cy="1066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6"/>
            <p:cNvSpPr/>
            <p:nvPr/>
          </p:nvSpPr>
          <p:spPr>
            <a:xfrm>
              <a:off x="2016023" y="42200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90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7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8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9"/>
            <p:cNvSpPr/>
            <p:nvPr/>
          </p:nvSpPr>
          <p:spPr>
            <a:xfrm>
              <a:off x="1947580" y="412298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0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1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2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3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4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5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6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7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18"/>
            <p:cNvSpPr/>
            <p:nvPr/>
          </p:nvSpPr>
          <p:spPr>
            <a:xfrm>
              <a:off x="2660627" y="44943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9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0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1"/>
            <p:cNvSpPr/>
            <p:nvPr/>
          </p:nvSpPr>
          <p:spPr>
            <a:xfrm>
              <a:off x="2600355" y="426754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2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3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4"/>
            <p:cNvSpPr/>
            <p:nvPr/>
          </p:nvSpPr>
          <p:spPr>
            <a:xfrm>
              <a:off x="2572655" y="4612591"/>
              <a:ext cx="179397" cy="711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5"/>
            <p:cNvSpPr/>
            <p:nvPr/>
          </p:nvSpPr>
          <p:spPr>
            <a:xfrm>
              <a:off x="2666757" y="39728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6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7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8"/>
            <p:cNvSpPr/>
            <p:nvPr/>
          </p:nvSpPr>
          <p:spPr>
            <a:xfrm>
              <a:off x="2886363" y="4668008"/>
              <a:ext cx="235082" cy="532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9"/>
            <p:cNvSpPr/>
            <p:nvPr/>
          </p:nvSpPr>
          <p:spPr>
            <a:xfrm>
              <a:off x="3631105" y="510470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0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1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2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3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4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5"/>
            <p:cNvSpPr/>
            <p:nvPr/>
          </p:nvSpPr>
          <p:spPr>
            <a:xfrm>
              <a:off x="3707721" y="516344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6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7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8"/>
            <p:cNvSpPr/>
            <p:nvPr/>
          </p:nvSpPr>
          <p:spPr>
            <a:xfrm>
              <a:off x="3608631" y="493614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39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0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1"/>
            <p:cNvSpPr/>
            <p:nvPr/>
          </p:nvSpPr>
          <p:spPr>
            <a:xfrm>
              <a:off x="3678095" y="507916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2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3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4"/>
            <p:cNvSpPr/>
            <p:nvPr/>
          </p:nvSpPr>
          <p:spPr>
            <a:xfrm>
              <a:off x="3650513" y="51302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5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6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7"/>
            <p:cNvSpPr/>
            <p:nvPr/>
          </p:nvSpPr>
          <p:spPr>
            <a:xfrm>
              <a:off x="3603522" y="511491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8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9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0"/>
            <p:cNvSpPr/>
            <p:nvPr/>
          </p:nvSpPr>
          <p:spPr>
            <a:xfrm>
              <a:off x="3652556" y="506588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1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2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3"/>
            <p:cNvSpPr/>
            <p:nvPr/>
          </p:nvSpPr>
          <p:spPr>
            <a:xfrm>
              <a:off x="3616802" y="52487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4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5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6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7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58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59"/>
            <p:cNvSpPr/>
            <p:nvPr/>
          </p:nvSpPr>
          <p:spPr>
            <a:xfrm>
              <a:off x="3662772" y="514250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0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1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2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3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4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5"/>
            <p:cNvSpPr/>
            <p:nvPr/>
          </p:nvSpPr>
          <p:spPr>
            <a:xfrm>
              <a:off x="3686268" y="521401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6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7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68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69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0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1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2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3"/>
            <p:cNvSpPr/>
            <p:nvPr/>
          </p:nvSpPr>
          <p:spPr>
            <a:xfrm>
              <a:off x="1919998" y="44396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4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5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6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7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78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79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0"/>
            <p:cNvSpPr/>
            <p:nvPr/>
          </p:nvSpPr>
          <p:spPr>
            <a:xfrm>
              <a:off x="1932256" y="415619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1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2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3"/>
            <p:cNvSpPr/>
            <p:nvPr/>
          </p:nvSpPr>
          <p:spPr>
            <a:xfrm>
              <a:off x="2083447" y="36316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4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5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6"/>
            <p:cNvSpPr/>
            <p:nvPr/>
          </p:nvSpPr>
          <p:spPr>
            <a:xfrm>
              <a:off x="2101836" y="443916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7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88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89"/>
            <p:cNvSpPr/>
            <p:nvPr/>
          </p:nvSpPr>
          <p:spPr>
            <a:xfrm>
              <a:off x="2066080" y="4222081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0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1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2"/>
            <p:cNvSpPr/>
            <p:nvPr/>
          </p:nvSpPr>
          <p:spPr>
            <a:xfrm>
              <a:off x="2093663" y="411890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3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4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5"/>
            <p:cNvSpPr/>
            <p:nvPr/>
          </p:nvSpPr>
          <p:spPr>
            <a:xfrm>
              <a:off x="2066080" y="37092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6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7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8"/>
            <p:cNvSpPr/>
            <p:nvPr/>
          </p:nvSpPr>
          <p:spPr>
            <a:xfrm>
              <a:off x="2084468" y="466799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299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0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1"/>
            <p:cNvSpPr/>
            <p:nvPr/>
          </p:nvSpPr>
          <p:spPr>
            <a:xfrm>
              <a:off x="2093663" y="481662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2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3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4"/>
            <p:cNvSpPr/>
            <p:nvPr/>
          </p:nvSpPr>
          <p:spPr>
            <a:xfrm>
              <a:off x="2067102" y="468229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5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6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7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8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09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0"/>
            <p:cNvSpPr/>
            <p:nvPr/>
          </p:nvSpPr>
          <p:spPr>
            <a:xfrm>
              <a:off x="2079360" y="447134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1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2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3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4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5"/>
            <p:cNvSpPr/>
            <p:nvPr/>
          </p:nvSpPr>
          <p:spPr>
            <a:xfrm>
              <a:off x="2061994" y="419654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6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7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8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19"/>
            <p:cNvSpPr/>
            <p:nvPr/>
          </p:nvSpPr>
          <p:spPr>
            <a:xfrm>
              <a:off x="2073231" y="401113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0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1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2"/>
            <p:cNvSpPr/>
            <p:nvPr/>
          </p:nvSpPr>
          <p:spPr>
            <a:xfrm>
              <a:off x="1865854" y="459546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3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4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5"/>
            <p:cNvSpPr/>
            <p:nvPr/>
          </p:nvSpPr>
          <p:spPr>
            <a:xfrm>
              <a:off x="1843380" y="43206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6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7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28"/>
            <p:cNvSpPr/>
            <p:nvPr/>
          </p:nvSpPr>
          <p:spPr>
            <a:xfrm>
              <a:off x="1893437" y="410153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29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0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1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2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3"/>
            <p:cNvSpPr/>
            <p:nvPr/>
          </p:nvSpPr>
          <p:spPr>
            <a:xfrm>
              <a:off x="1910803" y="399223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4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5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6"/>
            <p:cNvSpPr/>
            <p:nvPr/>
          </p:nvSpPr>
          <p:spPr>
            <a:xfrm>
              <a:off x="1590034" y="285115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7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8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39"/>
            <p:cNvSpPr/>
            <p:nvPr/>
          </p:nvSpPr>
          <p:spPr>
            <a:xfrm>
              <a:off x="1556323" y="32178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0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1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2"/>
            <p:cNvSpPr/>
            <p:nvPr/>
          </p:nvSpPr>
          <p:spPr>
            <a:xfrm>
              <a:off x="1568583" y="35468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3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4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5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6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7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48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49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0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1"/>
            <p:cNvSpPr/>
            <p:nvPr/>
          </p:nvSpPr>
          <p:spPr>
            <a:xfrm>
              <a:off x="1601273" y="399836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2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3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4"/>
            <p:cNvSpPr/>
            <p:nvPr/>
          </p:nvSpPr>
          <p:spPr>
            <a:xfrm>
              <a:off x="1555302" y="41403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5"/>
            <p:cNvSpPr/>
            <p:nvPr/>
          </p:nvSpPr>
          <p:spPr>
            <a:xfrm>
              <a:off x="1555302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6"/>
            <p:cNvSpPr/>
            <p:nvPr/>
          </p:nvSpPr>
          <p:spPr>
            <a:xfrm>
              <a:off x="1555301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7"/>
            <p:cNvSpPr/>
            <p:nvPr/>
          </p:nvSpPr>
          <p:spPr>
            <a:xfrm>
              <a:off x="1589013" y="416130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58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59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0"/>
            <p:cNvSpPr/>
            <p:nvPr/>
          </p:nvSpPr>
          <p:spPr>
            <a:xfrm>
              <a:off x="1625790" y="286136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1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2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3"/>
            <p:cNvSpPr/>
            <p:nvPr/>
          </p:nvSpPr>
          <p:spPr>
            <a:xfrm>
              <a:off x="1612508" y="287158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4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5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6"/>
            <p:cNvSpPr/>
            <p:nvPr/>
          </p:nvSpPr>
          <p:spPr>
            <a:xfrm>
              <a:off x="1565517" y="47226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7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68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69"/>
            <p:cNvSpPr/>
            <p:nvPr/>
          </p:nvSpPr>
          <p:spPr>
            <a:xfrm>
              <a:off x="1568583" y="324700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0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1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2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3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4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5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6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7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78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79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0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1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2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3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4"/>
            <p:cNvSpPr/>
            <p:nvPr/>
          </p:nvSpPr>
          <p:spPr>
            <a:xfrm>
              <a:off x="1577775" y="40080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5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6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7"/>
            <p:cNvSpPr/>
            <p:nvPr/>
          </p:nvSpPr>
          <p:spPr>
            <a:xfrm>
              <a:off x="1560409" y="38093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8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89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0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1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2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3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4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5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6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7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398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399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0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1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2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38"/>
                  </a:lnTo>
                  <a:lnTo>
                    <a:pt x="7726" y="7586"/>
                  </a:lnTo>
                  <a:lnTo>
                    <a:pt x="2067" y="15789"/>
                  </a:lnTo>
                  <a:lnTo>
                    <a:pt x="0" y="25793"/>
                  </a:lnTo>
                  <a:lnTo>
                    <a:pt x="2067" y="36091"/>
                  </a:lnTo>
                  <a:lnTo>
                    <a:pt x="7726" y="44445"/>
                  </a:lnTo>
                  <a:lnTo>
                    <a:pt x="16164" y="50048"/>
                  </a:lnTo>
                  <a:lnTo>
                    <a:pt x="26568" y="52095"/>
                  </a:lnTo>
                  <a:lnTo>
                    <a:pt x="36964" y="50048"/>
                  </a:lnTo>
                  <a:lnTo>
                    <a:pt x="45399" y="44445"/>
                  </a:lnTo>
                  <a:lnTo>
                    <a:pt x="51057" y="36091"/>
                  </a:lnTo>
                  <a:lnTo>
                    <a:pt x="53124" y="25793"/>
                  </a:lnTo>
                  <a:lnTo>
                    <a:pt x="51057" y="15789"/>
                  </a:lnTo>
                  <a:lnTo>
                    <a:pt x="45399" y="7586"/>
                  </a:lnTo>
                  <a:lnTo>
                    <a:pt x="36964" y="2038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3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5793"/>
                  </a:moveTo>
                  <a:lnTo>
                    <a:pt x="51057" y="36091"/>
                  </a:lnTo>
                  <a:lnTo>
                    <a:pt x="45399" y="44445"/>
                  </a:lnTo>
                  <a:lnTo>
                    <a:pt x="36964" y="50048"/>
                  </a:lnTo>
                  <a:lnTo>
                    <a:pt x="26568" y="52095"/>
                  </a:lnTo>
                  <a:lnTo>
                    <a:pt x="16164" y="50048"/>
                  </a:lnTo>
                  <a:lnTo>
                    <a:pt x="7726" y="44445"/>
                  </a:lnTo>
                  <a:lnTo>
                    <a:pt x="2067" y="36091"/>
                  </a:lnTo>
                  <a:lnTo>
                    <a:pt x="0" y="25793"/>
                  </a:lnTo>
                  <a:lnTo>
                    <a:pt x="2067" y="15789"/>
                  </a:lnTo>
                  <a:lnTo>
                    <a:pt x="7726" y="7586"/>
                  </a:lnTo>
                  <a:lnTo>
                    <a:pt x="16164" y="2038"/>
                  </a:lnTo>
                  <a:lnTo>
                    <a:pt x="26568" y="0"/>
                  </a:lnTo>
                  <a:lnTo>
                    <a:pt x="36964" y="2038"/>
                  </a:lnTo>
                  <a:lnTo>
                    <a:pt x="45399" y="7586"/>
                  </a:lnTo>
                  <a:lnTo>
                    <a:pt x="51057" y="15789"/>
                  </a:lnTo>
                  <a:lnTo>
                    <a:pt x="53124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4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5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6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7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8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09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0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138"/>
                  </a:lnTo>
                  <a:lnTo>
                    <a:pt x="8054" y="7915"/>
                  </a:lnTo>
                  <a:lnTo>
                    <a:pt x="2166" y="16373"/>
                  </a:lnTo>
                  <a:lnTo>
                    <a:pt x="0" y="26555"/>
                  </a:lnTo>
                  <a:lnTo>
                    <a:pt x="2166" y="36737"/>
                  </a:lnTo>
                  <a:lnTo>
                    <a:pt x="8054" y="45196"/>
                  </a:lnTo>
                  <a:lnTo>
                    <a:pt x="16748" y="50973"/>
                  </a:lnTo>
                  <a:lnTo>
                    <a:pt x="27330" y="53111"/>
                  </a:lnTo>
                  <a:lnTo>
                    <a:pt x="37611" y="50973"/>
                  </a:lnTo>
                  <a:lnTo>
                    <a:pt x="46150" y="45196"/>
                  </a:lnTo>
                  <a:lnTo>
                    <a:pt x="51981" y="36737"/>
                  </a:lnTo>
                  <a:lnTo>
                    <a:pt x="54140" y="26555"/>
                  </a:lnTo>
                  <a:lnTo>
                    <a:pt x="51981" y="16373"/>
                  </a:lnTo>
                  <a:lnTo>
                    <a:pt x="46150" y="7915"/>
                  </a:lnTo>
                  <a:lnTo>
                    <a:pt x="37611" y="21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1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555"/>
                  </a:moveTo>
                  <a:lnTo>
                    <a:pt x="51981" y="36737"/>
                  </a:lnTo>
                  <a:lnTo>
                    <a:pt x="46150" y="45196"/>
                  </a:lnTo>
                  <a:lnTo>
                    <a:pt x="37611" y="50973"/>
                  </a:lnTo>
                  <a:lnTo>
                    <a:pt x="27330" y="53111"/>
                  </a:lnTo>
                  <a:lnTo>
                    <a:pt x="16748" y="50973"/>
                  </a:lnTo>
                  <a:lnTo>
                    <a:pt x="8054" y="45196"/>
                  </a:lnTo>
                  <a:lnTo>
                    <a:pt x="2166" y="36737"/>
                  </a:lnTo>
                  <a:lnTo>
                    <a:pt x="0" y="26555"/>
                  </a:lnTo>
                  <a:lnTo>
                    <a:pt x="2166" y="16373"/>
                  </a:lnTo>
                  <a:lnTo>
                    <a:pt x="8054" y="7915"/>
                  </a:lnTo>
                  <a:lnTo>
                    <a:pt x="16748" y="2138"/>
                  </a:lnTo>
                  <a:lnTo>
                    <a:pt x="27330" y="0"/>
                  </a:lnTo>
                  <a:lnTo>
                    <a:pt x="37611" y="2138"/>
                  </a:lnTo>
                  <a:lnTo>
                    <a:pt x="46150" y="7915"/>
                  </a:lnTo>
                  <a:lnTo>
                    <a:pt x="51981" y="16373"/>
                  </a:lnTo>
                  <a:lnTo>
                    <a:pt x="54140" y="265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2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822" y="0"/>
                  </a:moveTo>
                  <a:lnTo>
                    <a:pt x="16437" y="2079"/>
                  </a:lnTo>
                  <a:lnTo>
                    <a:pt x="7905" y="7735"/>
                  </a:lnTo>
                  <a:lnTo>
                    <a:pt x="2126" y="16100"/>
                  </a:lnTo>
                  <a:lnTo>
                    <a:pt x="0" y="26301"/>
                  </a:lnTo>
                  <a:lnTo>
                    <a:pt x="2126" y="36804"/>
                  </a:lnTo>
                  <a:lnTo>
                    <a:pt x="7905" y="45323"/>
                  </a:lnTo>
                  <a:lnTo>
                    <a:pt x="16437" y="51036"/>
                  </a:lnTo>
                  <a:lnTo>
                    <a:pt x="26822" y="53124"/>
                  </a:lnTo>
                  <a:lnTo>
                    <a:pt x="36906" y="51036"/>
                  </a:lnTo>
                  <a:lnTo>
                    <a:pt x="45283" y="45323"/>
                  </a:lnTo>
                  <a:lnTo>
                    <a:pt x="51005" y="36804"/>
                  </a:lnTo>
                  <a:lnTo>
                    <a:pt x="53124" y="26301"/>
                  </a:lnTo>
                  <a:lnTo>
                    <a:pt x="51005" y="16100"/>
                  </a:lnTo>
                  <a:lnTo>
                    <a:pt x="45283" y="7735"/>
                  </a:lnTo>
                  <a:lnTo>
                    <a:pt x="36906" y="2079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3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05" y="36804"/>
                  </a:lnTo>
                  <a:lnTo>
                    <a:pt x="45283" y="45323"/>
                  </a:lnTo>
                  <a:lnTo>
                    <a:pt x="36906" y="51036"/>
                  </a:lnTo>
                  <a:lnTo>
                    <a:pt x="26822" y="53124"/>
                  </a:lnTo>
                  <a:lnTo>
                    <a:pt x="16437" y="51036"/>
                  </a:lnTo>
                  <a:lnTo>
                    <a:pt x="7905" y="45323"/>
                  </a:lnTo>
                  <a:lnTo>
                    <a:pt x="2126" y="36804"/>
                  </a:lnTo>
                  <a:lnTo>
                    <a:pt x="0" y="26301"/>
                  </a:lnTo>
                  <a:lnTo>
                    <a:pt x="2126" y="16100"/>
                  </a:lnTo>
                  <a:lnTo>
                    <a:pt x="7905" y="7735"/>
                  </a:lnTo>
                  <a:lnTo>
                    <a:pt x="16437" y="2079"/>
                  </a:lnTo>
                  <a:lnTo>
                    <a:pt x="26822" y="0"/>
                  </a:lnTo>
                  <a:lnTo>
                    <a:pt x="36906" y="2079"/>
                  </a:lnTo>
                  <a:lnTo>
                    <a:pt x="45283" y="7735"/>
                  </a:lnTo>
                  <a:lnTo>
                    <a:pt x="51005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4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5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6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7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18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19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0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1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2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584"/>
                  </a:lnTo>
                  <a:lnTo>
                    <a:pt x="7726" y="45127"/>
                  </a:lnTo>
                  <a:lnTo>
                    <a:pt x="16164" y="50963"/>
                  </a:lnTo>
                  <a:lnTo>
                    <a:pt x="26568" y="53124"/>
                  </a:lnTo>
                  <a:lnTo>
                    <a:pt x="36964" y="50963"/>
                  </a:lnTo>
                  <a:lnTo>
                    <a:pt x="45399" y="45127"/>
                  </a:lnTo>
                  <a:lnTo>
                    <a:pt x="51057" y="3658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3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584"/>
                  </a:lnTo>
                  <a:lnTo>
                    <a:pt x="45399" y="45127"/>
                  </a:lnTo>
                  <a:lnTo>
                    <a:pt x="36964" y="50963"/>
                  </a:lnTo>
                  <a:lnTo>
                    <a:pt x="26568" y="53124"/>
                  </a:lnTo>
                  <a:lnTo>
                    <a:pt x="16164" y="50963"/>
                  </a:lnTo>
                  <a:lnTo>
                    <a:pt x="7726" y="45127"/>
                  </a:lnTo>
                  <a:lnTo>
                    <a:pt x="2067" y="3658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4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5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6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7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28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29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0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1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2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3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4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5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6"/>
            <p:cNvSpPr/>
            <p:nvPr/>
          </p:nvSpPr>
          <p:spPr>
            <a:xfrm>
              <a:off x="3182533" y="4907834"/>
              <a:ext cx="238243" cy="51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7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27330" y="0"/>
                  </a:moveTo>
                  <a:lnTo>
                    <a:pt x="16748" y="2038"/>
                  </a:lnTo>
                  <a:lnTo>
                    <a:pt x="8054" y="7586"/>
                  </a:lnTo>
                  <a:lnTo>
                    <a:pt x="2166" y="15789"/>
                  </a:lnTo>
                  <a:lnTo>
                    <a:pt x="0" y="25793"/>
                  </a:lnTo>
                  <a:lnTo>
                    <a:pt x="2166" y="36091"/>
                  </a:lnTo>
                  <a:lnTo>
                    <a:pt x="8054" y="44445"/>
                  </a:lnTo>
                  <a:lnTo>
                    <a:pt x="16748" y="50048"/>
                  </a:lnTo>
                  <a:lnTo>
                    <a:pt x="27330" y="52095"/>
                  </a:lnTo>
                  <a:lnTo>
                    <a:pt x="37611" y="50048"/>
                  </a:lnTo>
                  <a:lnTo>
                    <a:pt x="46150" y="44445"/>
                  </a:lnTo>
                  <a:lnTo>
                    <a:pt x="51981" y="36091"/>
                  </a:lnTo>
                  <a:lnTo>
                    <a:pt x="54140" y="25793"/>
                  </a:lnTo>
                  <a:lnTo>
                    <a:pt x="51981" y="15789"/>
                  </a:lnTo>
                  <a:lnTo>
                    <a:pt x="46150" y="7586"/>
                  </a:lnTo>
                  <a:lnTo>
                    <a:pt x="37611" y="20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38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54140" y="25793"/>
                  </a:moveTo>
                  <a:lnTo>
                    <a:pt x="51981" y="36091"/>
                  </a:lnTo>
                  <a:lnTo>
                    <a:pt x="46150" y="44445"/>
                  </a:lnTo>
                  <a:lnTo>
                    <a:pt x="37611" y="50048"/>
                  </a:lnTo>
                  <a:lnTo>
                    <a:pt x="27330" y="52095"/>
                  </a:lnTo>
                  <a:lnTo>
                    <a:pt x="16748" y="50048"/>
                  </a:lnTo>
                  <a:lnTo>
                    <a:pt x="8054" y="44445"/>
                  </a:lnTo>
                  <a:lnTo>
                    <a:pt x="2166" y="36091"/>
                  </a:lnTo>
                  <a:lnTo>
                    <a:pt x="0" y="25793"/>
                  </a:lnTo>
                  <a:lnTo>
                    <a:pt x="2166" y="15789"/>
                  </a:lnTo>
                  <a:lnTo>
                    <a:pt x="8054" y="7586"/>
                  </a:lnTo>
                  <a:lnTo>
                    <a:pt x="16748" y="2038"/>
                  </a:lnTo>
                  <a:lnTo>
                    <a:pt x="27330" y="0"/>
                  </a:lnTo>
                  <a:lnTo>
                    <a:pt x="37611" y="2038"/>
                  </a:lnTo>
                  <a:lnTo>
                    <a:pt x="46150" y="7586"/>
                  </a:lnTo>
                  <a:lnTo>
                    <a:pt x="51981" y="15789"/>
                  </a:lnTo>
                  <a:lnTo>
                    <a:pt x="54140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39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0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1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2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3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4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5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6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7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378" y="2079"/>
                  </a:lnTo>
                  <a:lnTo>
                    <a:pt x="7916" y="7735"/>
                  </a:lnTo>
                  <a:lnTo>
                    <a:pt x="2138" y="16100"/>
                  </a:lnTo>
                  <a:lnTo>
                    <a:pt x="0" y="26301"/>
                  </a:lnTo>
                  <a:lnTo>
                    <a:pt x="2138" y="36804"/>
                  </a:lnTo>
                  <a:lnTo>
                    <a:pt x="7916" y="45323"/>
                  </a:lnTo>
                  <a:lnTo>
                    <a:pt x="16378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48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378" y="51036"/>
                  </a:lnTo>
                  <a:lnTo>
                    <a:pt x="7916" y="45323"/>
                  </a:lnTo>
                  <a:lnTo>
                    <a:pt x="2138" y="36804"/>
                  </a:lnTo>
                  <a:lnTo>
                    <a:pt x="0" y="26301"/>
                  </a:lnTo>
                  <a:lnTo>
                    <a:pt x="2138" y="16100"/>
                  </a:lnTo>
                  <a:lnTo>
                    <a:pt x="7916" y="7735"/>
                  </a:lnTo>
                  <a:lnTo>
                    <a:pt x="16378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49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0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1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2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3"/>
            <p:cNvSpPr/>
            <p:nvPr/>
          </p:nvSpPr>
          <p:spPr>
            <a:xfrm>
              <a:off x="1958493" y="38367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4"/>
            <p:cNvSpPr/>
            <p:nvPr/>
          </p:nvSpPr>
          <p:spPr>
            <a:xfrm>
              <a:off x="1930820" y="411418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12"/>
                  </a:moveTo>
                  <a:lnTo>
                    <a:pt x="51215" y="36670"/>
                  </a:lnTo>
                  <a:lnTo>
                    <a:pt x="45539" y="45153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3"/>
                  </a:lnTo>
                  <a:lnTo>
                    <a:pt x="2073" y="36670"/>
                  </a:lnTo>
                  <a:lnTo>
                    <a:pt x="0" y="26212"/>
                  </a:lnTo>
                  <a:lnTo>
                    <a:pt x="2073" y="16046"/>
                  </a:lnTo>
                  <a:lnTo>
                    <a:pt x="7750" y="7710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10"/>
                  </a:lnTo>
                  <a:lnTo>
                    <a:pt x="51215" y="16046"/>
                  </a:lnTo>
                  <a:lnTo>
                    <a:pt x="5328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5"/>
            <p:cNvSpPr/>
            <p:nvPr/>
          </p:nvSpPr>
          <p:spPr>
            <a:xfrm>
              <a:off x="1934922" y="4090550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6"/>
            <p:cNvSpPr/>
            <p:nvPr/>
          </p:nvSpPr>
          <p:spPr>
            <a:xfrm>
              <a:off x="1952334" y="443684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720"/>
                  </a:moveTo>
                  <a:lnTo>
                    <a:pt x="51228" y="36879"/>
                  </a:lnTo>
                  <a:lnTo>
                    <a:pt x="45551" y="45212"/>
                  </a:lnTo>
                  <a:lnTo>
                    <a:pt x="37089" y="50848"/>
                  </a:lnTo>
                  <a:lnTo>
                    <a:pt x="26657" y="52920"/>
                  </a:lnTo>
                  <a:lnTo>
                    <a:pt x="16223" y="50848"/>
                  </a:lnTo>
                  <a:lnTo>
                    <a:pt x="7756" y="45212"/>
                  </a:lnTo>
                  <a:lnTo>
                    <a:pt x="2075" y="36879"/>
                  </a:lnTo>
                  <a:lnTo>
                    <a:pt x="0" y="26720"/>
                  </a:lnTo>
                  <a:lnTo>
                    <a:pt x="2075" y="16255"/>
                  </a:lnTo>
                  <a:lnTo>
                    <a:pt x="7756" y="7769"/>
                  </a:lnTo>
                  <a:lnTo>
                    <a:pt x="16223" y="2078"/>
                  </a:lnTo>
                  <a:lnTo>
                    <a:pt x="26657" y="0"/>
                  </a:lnTo>
                  <a:lnTo>
                    <a:pt x="37089" y="2078"/>
                  </a:lnTo>
                  <a:lnTo>
                    <a:pt x="45551" y="7769"/>
                  </a:lnTo>
                  <a:lnTo>
                    <a:pt x="51228" y="16255"/>
                  </a:lnTo>
                  <a:lnTo>
                    <a:pt x="53301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7"/>
            <p:cNvSpPr/>
            <p:nvPr/>
          </p:nvSpPr>
          <p:spPr>
            <a:xfrm>
              <a:off x="1941577" y="434076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58"/>
            <p:cNvSpPr/>
            <p:nvPr/>
          </p:nvSpPr>
          <p:spPr>
            <a:xfrm>
              <a:off x="1945679" y="45796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59"/>
            <p:cNvSpPr/>
            <p:nvPr/>
          </p:nvSpPr>
          <p:spPr>
            <a:xfrm>
              <a:off x="1930820" y="45534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65"/>
                  </a:lnTo>
                  <a:lnTo>
                    <a:pt x="45539" y="45151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1"/>
                  </a:lnTo>
                  <a:lnTo>
                    <a:pt x="2073" y="36665"/>
                  </a:lnTo>
                  <a:lnTo>
                    <a:pt x="0" y="26200"/>
                  </a:lnTo>
                  <a:lnTo>
                    <a:pt x="2073" y="16041"/>
                  </a:lnTo>
                  <a:lnTo>
                    <a:pt x="7750" y="7708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08"/>
                  </a:lnTo>
                  <a:lnTo>
                    <a:pt x="51215" y="16041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0"/>
            <p:cNvSpPr/>
            <p:nvPr/>
          </p:nvSpPr>
          <p:spPr>
            <a:xfrm>
              <a:off x="1927747" y="479391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1"/>
            <p:cNvSpPr/>
            <p:nvPr/>
          </p:nvSpPr>
          <p:spPr>
            <a:xfrm>
              <a:off x="1953362" y="480316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2"/>
            <p:cNvSpPr/>
            <p:nvPr/>
          </p:nvSpPr>
          <p:spPr>
            <a:xfrm>
              <a:off x="1936967" y="475435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3" y="36879"/>
                  </a:lnTo>
                  <a:lnTo>
                    <a:pt x="45864" y="45211"/>
                  </a:lnTo>
                  <a:lnTo>
                    <a:pt x="37377" y="50848"/>
                  </a:lnTo>
                  <a:lnTo>
                    <a:pt x="27165" y="52920"/>
                  </a:lnTo>
                  <a:lnTo>
                    <a:pt x="16646" y="50848"/>
                  </a:lnTo>
                  <a:lnTo>
                    <a:pt x="8005" y="45211"/>
                  </a:lnTo>
                  <a:lnTo>
                    <a:pt x="2153" y="36879"/>
                  </a:lnTo>
                  <a:lnTo>
                    <a:pt x="0" y="26720"/>
                  </a:lnTo>
                  <a:lnTo>
                    <a:pt x="2153" y="16255"/>
                  </a:lnTo>
                  <a:lnTo>
                    <a:pt x="8005" y="7769"/>
                  </a:lnTo>
                  <a:lnTo>
                    <a:pt x="16646" y="2078"/>
                  </a:lnTo>
                  <a:lnTo>
                    <a:pt x="27165" y="0"/>
                  </a:lnTo>
                  <a:lnTo>
                    <a:pt x="37377" y="2078"/>
                  </a:lnTo>
                  <a:lnTo>
                    <a:pt x="45864" y="7769"/>
                  </a:lnTo>
                  <a:lnTo>
                    <a:pt x="51663" y="16255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3"/>
            <p:cNvSpPr/>
            <p:nvPr/>
          </p:nvSpPr>
          <p:spPr>
            <a:xfrm>
              <a:off x="1937995" y="480830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797" y="26708"/>
                  </a:moveTo>
                  <a:lnTo>
                    <a:pt x="51652" y="36953"/>
                  </a:lnTo>
                  <a:lnTo>
                    <a:pt x="45856" y="45464"/>
                  </a:lnTo>
                  <a:lnTo>
                    <a:pt x="37370" y="51277"/>
                  </a:lnTo>
                  <a:lnTo>
                    <a:pt x="27152" y="53428"/>
                  </a:lnTo>
                  <a:lnTo>
                    <a:pt x="16641" y="51277"/>
                  </a:lnTo>
                  <a:lnTo>
                    <a:pt x="8004" y="45464"/>
                  </a:lnTo>
                  <a:lnTo>
                    <a:pt x="2153" y="36953"/>
                  </a:lnTo>
                  <a:lnTo>
                    <a:pt x="0" y="26708"/>
                  </a:lnTo>
                  <a:lnTo>
                    <a:pt x="2153" y="16469"/>
                  </a:lnTo>
                  <a:lnTo>
                    <a:pt x="8004" y="7962"/>
                  </a:lnTo>
                  <a:lnTo>
                    <a:pt x="16641" y="2151"/>
                  </a:lnTo>
                  <a:lnTo>
                    <a:pt x="27152" y="0"/>
                  </a:lnTo>
                  <a:lnTo>
                    <a:pt x="37370" y="2151"/>
                  </a:lnTo>
                  <a:lnTo>
                    <a:pt x="45856" y="7962"/>
                  </a:lnTo>
                  <a:lnTo>
                    <a:pt x="51652" y="16469"/>
                  </a:lnTo>
                  <a:lnTo>
                    <a:pt x="53797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4"/>
            <p:cNvSpPr/>
            <p:nvPr/>
          </p:nvSpPr>
          <p:spPr>
            <a:xfrm>
              <a:off x="1901610" y="485093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12"/>
                  </a:moveTo>
                  <a:lnTo>
                    <a:pt x="51662" y="36670"/>
                  </a:lnTo>
                  <a:lnTo>
                    <a:pt x="45862" y="45153"/>
                  </a:lnTo>
                  <a:lnTo>
                    <a:pt x="37372" y="50842"/>
                  </a:lnTo>
                  <a:lnTo>
                    <a:pt x="27152" y="52920"/>
                  </a:lnTo>
                  <a:lnTo>
                    <a:pt x="16641" y="50842"/>
                  </a:lnTo>
                  <a:lnTo>
                    <a:pt x="8004" y="45153"/>
                  </a:lnTo>
                  <a:lnTo>
                    <a:pt x="2153" y="36670"/>
                  </a:lnTo>
                  <a:lnTo>
                    <a:pt x="0" y="26212"/>
                  </a:lnTo>
                  <a:lnTo>
                    <a:pt x="2153" y="16046"/>
                  </a:lnTo>
                  <a:lnTo>
                    <a:pt x="8004" y="7710"/>
                  </a:lnTo>
                  <a:lnTo>
                    <a:pt x="16641" y="2072"/>
                  </a:lnTo>
                  <a:lnTo>
                    <a:pt x="27152" y="0"/>
                  </a:lnTo>
                  <a:lnTo>
                    <a:pt x="37372" y="2072"/>
                  </a:lnTo>
                  <a:lnTo>
                    <a:pt x="45862" y="7710"/>
                  </a:lnTo>
                  <a:lnTo>
                    <a:pt x="51662" y="16046"/>
                  </a:lnTo>
                  <a:lnTo>
                    <a:pt x="5380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5"/>
            <p:cNvSpPr/>
            <p:nvPr/>
          </p:nvSpPr>
          <p:spPr>
            <a:xfrm>
              <a:off x="1913395" y="4841692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2" y="36884"/>
                  </a:lnTo>
                  <a:lnTo>
                    <a:pt x="45862" y="45216"/>
                  </a:lnTo>
                  <a:lnTo>
                    <a:pt x="37372" y="50850"/>
                  </a:lnTo>
                  <a:lnTo>
                    <a:pt x="27152" y="52920"/>
                  </a:lnTo>
                  <a:lnTo>
                    <a:pt x="16641" y="50850"/>
                  </a:lnTo>
                  <a:lnTo>
                    <a:pt x="8004" y="45216"/>
                  </a:lnTo>
                  <a:lnTo>
                    <a:pt x="2153" y="36884"/>
                  </a:lnTo>
                  <a:lnTo>
                    <a:pt x="0" y="26720"/>
                  </a:lnTo>
                  <a:lnTo>
                    <a:pt x="2153" y="16260"/>
                  </a:lnTo>
                  <a:lnTo>
                    <a:pt x="8004" y="7773"/>
                  </a:lnTo>
                  <a:lnTo>
                    <a:pt x="16641" y="2080"/>
                  </a:lnTo>
                  <a:lnTo>
                    <a:pt x="27152" y="0"/>
                  </a:lnTo>
                  <a:lnTo>
                    <a:pt x="37372" y="2080"/>
                  </a:lnTo>
                  <a:lnTo>
                    <a:pt x="45862" y="7773"/>
                  </a:lnTo>
                  <a:lnTo>
                    <a:pt x="51662" y="16260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6"/>
            <p:cNvSpPr/>
            <p:nvPr/>
          </p:nvSpPr>
          <p:spPr>
            <a:xfrm>
              <a:off x="1973352" y="48699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7"/>
            <p:cNvSpPr/>
            <p:nvPr/>
          </p:nvSpPr>
          <p:spPr>
            <a:xfrm>
              <a:off x="1943634" y="475332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79"/>
                  </a:lnTo>
                  <a:lnTo>
                    <a:pt x="45539" y="45211"/>
                  </a:lnTo>
                  <a:lnTo>
                    <a:pt x="37076" y="50848"/>
                  </a:lnTo>
                  <a:lnTo>
                    <a:pt x="26644" y="52920"/>
                  </a:lnTo>
                  <a:lnTo>
                    <a:pt x="16212" y="50848"/>
                  </a:lnTo>
                  <a:lnTo>
                    <a:pt x="7750" y="45212"/>
                  </a:lnTo>
                  <a:lnTo>
                    <a:pt x="2073" y="36879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68"/>
            <p:cNvSpPr/>
            <p:nvPr/>
          </p:nvSpPr>
          <p:spPr>
            <a:xfrm>
              <a:off x="1929791" y="47671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69"/>
            <p:cNvSpPr/>
            <p:nvPr/>
          </p:nvSpPr>
          <p:spPr>
            <a:xfrm>
              <a:off x="1944650" y="48447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200"/>
                  </a:moveTo>
                  <a:lnTo>
                    <a:pt x="51228" y="36445"/>
                  </a:lnTo>
                  <a:lnTo>
                    <a:pt x="45550" y="44956"/>
                  </a:lnTo>
                  <a:lnTo>
                    <a:pt x="37083" y="50769"/>
                  </a:lnTo>
                  <a:lnTo>
                    <a:pt x="26644" y="52920"/>
                  </a:lnTo>
                  <a:lnTo>
                    <a:pt x="16212" y="50769"/>
                  </a:lnTo>
                  <a:lnTo>
                    <a:pt x="7750" y="44956"/>
                  </a:lnTo>
                  <a:lnTo>
                    <a:pt x="2073" y="36445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83" y="2070"/>
                  </a:lnTo>
                  <a:lnTo>
                    <a:pt x="45550" y="7704"/>
                  </a:lnTo>
                  <a:lnTo>
                    <a:pt x="51228" y="16035"/>
                  </a:lnTo>
                  <a:lnTo>
                    <a:pt x="5330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0"/>
            <p:cNvSpPr/>
            <p:nvPr/>
          </p:nvSpPr>
          <p:spPr>
            <a:xfrm>
              <a:off x="2267484" y="36970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00"/>
                  </a:moveTo>
                  <a:lnTo>
                    <a:pt x="51656" y="36659"/>
                  </a:lnTo>
                  <a:lnTo>
                    <a:pt x="45804" y="45146"/>
                  </a:lnTo>
                  <a:lnTo>
                    <a:pt x="37163" y="50840"/>
                  </a:lnTo>
                  <a:lnTo>
                    <a:pt x="26644" y="52920"/>
                  </a:lnTo>
                  <a:lnTo>
                    <a:pt x="16432" y="50840"/>
                  </a:lnTo>
                  <a:lnTo>
                    <a:pt x="7945" y="45146"/>
                  </a:lnTo>
                  <a:lnTo>
                    <a:pt x="2146" y="36659"/>
                  </a:lnTo>
                  <a:lnTo>
                    <a:pt x="0" y="26200"/>
                  </a:lnTo>
                  <a:lnTo>
                    <a:pt x="2146" y="16041"/>
                  </a:lnTo>
                  <a:lnTo>
                    <a:pt x="7945" y="7708"/>
                  </a:lnTo>
                  <a:lnTo>
                    <a:pt x="16432" y="2072"/>
                  </a:lnTo>
                  <a:lnTo>
                    <a:pt x="26644" y="0"/>
                  </a:lnTo>
                  <a:lnTo>
                    <a:pt x="37163" y="2072"/>
                  </a:lnTo>
                  <a:lnTo>
                    <a:pt x="45804" y="7708"/>
                  </a:lnTo>
                  <a:lnTo>
                    <a:pt x="51656" y="16041"/>
                  </a:lnTo>
                  <a:lnTo>
                    <a:pt x="5380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1"/>
            <p:cNvSpPr/>
            <p:nvPr/>
          </p:nvSpPr>
          <p:spPr>
            <a:xfrm>
              <a:off x="2629095" y="368883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899"/>
                  </a:lnTo>
                  <a:lnTo>
                    <a:pt x="45648" y="45235"/>
                  </a:lnTo>
                  <a:lnTo>
                    <a:pt x="37165" y="50874"/>
                  </a:lnTo>
                  <a:lnTo>
                    <a:pt x="26708" y="52946"/>
                  </a:lnTo>
                  <a:lnTo>
                    <a:pt x="16250" y="50874"/>
                  </a:lnTo>
                  <a:lnTo>
                    <a:pt x="7767" y="45235"/>
                  </a:lnTo>
                  <a:lnTo>
                    <a:pt x="2078" y="36899"/>
                  </a:lnTo>
                  <a:lnTo>
                    <a:pt x="0" y="26733"/>
                  </a:lnTo>
                  <a:lnTo>
                    <a:pt x="2078" y="16266"/>
                  </a:lnTo>
                  <a:lnTo>
                    <a:pt x="7767" y="7775"/>
                  </a:lnTo>
                  <a:lnTo>
                    <a:pt x="16250" y="2080"/>
                  </a:lnTo>
                  <a:lnTo>
                    <a:pt x="26708" y="0"/>
                  </a:lnTo>
                  <a:lnTo>
                    <a:pt x="37165" y="2080"/>
                  </a:lnTo>
                  <a:lnTo>
                    <a:pt x="45648" y="7775"/>
                  </a:lnTo>
                  <a:lnTo>
                    <a:pt x="51337" y="16266"/>
                  </a:lnTo>
                  <a:lnTo>
                    <a:pt x="53416" y="26733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2"/>
            <p:cNvSpPr/>
            <p:nvPr/>
          </p:nvSpPr>
          <p:spPr>
            <a:xfrm>
              <a:off x="2582867" y="386259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906"/>
                  </a:lnTo>
                  <a:lnTo>
                    <a:pt x="45648" y="45246"/>
                  </a:lnTo>
                  <a:lnTo>
                    <a:pt x="37165" y="50886"/>
                  </a:lnTo>
                  <a:lnTo>
                    <a:pt x="26708" y="52959"/>
                  </a:lnTo>
                  <a:lnTo>
                    <a:pt x="16250" y="50886"/>
                  </a:lnTo>
                  <a:lnTo>
                    <a:pt x="7767" y="45246"/>
                  </a:lnTo>
                  <a:lnTo>
                    <a:pt x="2078" y="36906"/>
                  </a:lnTo>
                  <a:lnTo>
                    <a:pt x="0" y="26733"/>
                  </a:lnTo>
                  <a:lnTo>
                    <a:pt x="2078" y="16271"/>
                  </a:lnTo>
                  <a:lnTo>
                    <a:pt x="7767" y="7780"/>
                  </a:lnTo>
                  <a:lnTo>
                    <a:pt x="16250" y="2082"/>
                  </a:lnTo>
                  <a:lnTo>
                    <a:pt x="26708" y="0"/>
                  </a:lnTo>
                  <a:lnTo>
                    <a:pt x="37165" y="2082"/>
                  </a:lnTo>
                  <a:lnTo>
                    <a:pt x="45648" y="7780"/>
                  </a:lnTo>
                  <a:lnTo>
                    <a:pt x="51337" y="16271"/>
                  </a:lnTo>
                  <a:lnTo>
                    <a:pt x="53416" y="26733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3"/>
            <p:cNvSpPr/>
            <p:nvPr/>
          </p:nvSpPr>
          <p:spPr>
            <a:xfrm>
              <a:off x="2641935" y="418288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28" y="26225"/>
                  </a:moveTo>
                  <a:lnTo>
                    <a:pt x="51348" y="36687"/>
                  </a:lnTo>
                  <a:lnTo>
                    <a:pt x="45654" y="45178"/>
                  </a:lnTo>
                  <a:lnTo>
                    <a:pt x="37167" y="50876"/>
                  </a:lnTo>
                  <a:lnTo>
                    <a:pt x="26708" y="52958"/>
                  </a:lnTo>
                  <a:lnTo>
                    <a:pt x="16250" y="50876"/>
                  </a:lnTo>
                  <a:lnTo>
                    <a:pt x="7767" y="45178"/>
                  </a:lnTo>
                  <a:lnTo>
                    <a:pt x="2078" y="36687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7" y="2072"/>
                  </a:lnTo>
                  <a:lnTo>
                    <a:pt x="45654" y="7712"/>
                  </a:lnTo>
                  <a:lnTo>
                    <a:pt x="51348" y="16052"/>
                  </a:lnTo>
                  <a:lnTo>
                    <a:pt x="53428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4"/>
            <p:cNvSpPr/>
            <p:nvPr/>
          </p:nvSpPr>
          <p:spPr>
            <a:xfrm>
              <a:off x="2630124" y="43638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225"/>
                  </a:moveTo>
                  <a:lnTo>
                    <a:pt x="51337" y="36692"/>
                  </a:lnTo>
                  <a:lnTo>
                    <a:pt x="45648" y="45183"/>
                  </a:lnTo>
                  <a:lnTo>
                    <a:pt x="37165" y="50878"/>
                  </a:lnTo>
                  <a:lnTo>
                    <a:pt x="26708" y="52959"/>
                  </a:lnTo>
                  <a:lnTo>
                    <a:pt x="16250" y="50878"/>
                  </a:lnTo>
                  <a:lnTo>
                    <a:pt x="7767" y="45183"/>
                  </a:lnTo>
                  <a:lnTo>
                    <a:pt x="2078" y="36692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5" y="2072"/>
                  </a:lnTo>
                  <a:lnTo>
                    <a:pt x="45648" y="7712"/>
                  </a:lnTo>
                  <a:lnTo>
                    <a:pt x="51337" y="16052"/>
                  </a:lnTo>
                  <a:lnTo>
                    <a:pt x="53416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5"/>
            <p:cNvSpPr/>
            <p:nvPr/>
          </p:nvSpPr>
          <p:spPr>
            <a:xfrm>
              <a:off x="3238686" y="436203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187"/>
                  </a:moveTo>
                  <a:lnTo>
                    <a:pt x="51762" y="36645"/>
                  </a:lnTo>
                  <a:lnTo>
                    <a:pt x="45954" y="45127"/>
                  </a:lnTo>
                  <a:lnTo>
                    <a:pt x="37452" y="50817"/>
                  </a:lnTo>
                  <a:lnTo>
                    <a:pt x="27216" y="52895"/>
                  </a:lnTo>
                  <a:lnTo>
                    <a:pt x="16678" y="50817"/>
                  </a:lnTo>
                  <a:lnTo>
                    <a:pt x="8021" y="45127"/>
                  </a:lnTo>
                  <a:lnTo>
                    <a:pt x="2157" y="36645"/>
                  </a:lnTo>
                  <a:lnTo>
                    <a:pt x="0" y="26187"/>
                  </a:lnTo>
                  <a:lnTo>
                    <a:pt x="2157" y="16030"/>
                  </a:lnTo>
                  <a:lnTo>
                    <a:pt x="8021" y="7702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2"/>
                  </a:lnTo>
                  <a:lnTo>
                    <a:pt x="51762" y="16030"/>
                  </a:lnTo>
                  <a:lnTo>
                    <a:pt x="53911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6"/>
            <p:cNvSpPr/>
            <p:nvPr/>
          </p:nvSpPr>
          <p:spPr>
            <a:xfrm>
              <a:off x="3618689" y="489937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200"/>
                  </a:moveTo>
                  <a:lnTo>
                    <a:pt x="51762" y="36652"/>
                  </a:lnTo>
                  <a:lnTo>
                    <a:pt x="45954" y="45135"/>
                  </a:lnTo>
                  <a:lnTo>
                    <a:pt x="37452" y="50828"/>
                  </a:lnTo>
                  <a:lnTo>
                    <a:pt x="27216" y="52908"/>
                  </a:lnTo>
                  <a:lnTo>
                    <a:pt x="16678" y="50828"/>
                  </a:lnTo>
                  <a:lnTo>
                    <a:pt x="8021" y="45135"/>
                  </a:lnTo>
                  <a:lnTo>
                    <a:pt x="2157" y="36652"/>
                  </a:lnTo>
                  <a:lnTo>
                    <a:pt x="0" y="26200"/>
                  </a:lnTo>
                  <a:lnTo>
                    <a:pt x="2157" y="16035"/>
                  </a:lnTo>
                  <a:lnTo>
                    <a:pt x="8021" y="7704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4"/>
                  </a:lnTo>
                  <a:lnTo>
                    <a:pt x="51762" y="16035"/>
                  </a:lnTo>
                  <a:lnTo>
                    <a:pt x="5391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7"/>
            <p:cNvSpPr/>
            <p:nvPr/>
          </p:nvSpPr>
          <p:spPr>
            <a:xfrm>
              <a:off x="3628951" y="505501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187"/>
                  </a:moveTo>
                  <a:lnTo>
                    <a:pt x="51764" y="36645"/>
                  </a:lnTo>
                  <a:lnTo>
                    <a:pt x="45897" y="45127"/>
                  </a:lnTo>
                  <a:lnTo>
                    <a:pt x="37239" y="50817"/>
                  </a:lnTo>
                  <a:lnTo>
                    <a:pt x="26708" y="52895"/>
                  </a:lnTo>
                  <a:lnTo>
                    <a:pt x="16469" y="50817"/>
                  </a:lnTo>
                  <a:lnTo>
                    <a:pt x="7962" y="45127"/>
                  </a:lnTo>
                  <a:lnTo>
                    <a:pt x="2151" y="36645"/>
                  </a:lnTo>
                  <a:lnTo>
                    <a:pt x="0" y="26187"/>
                  </a:lnTo>
                  <a:lnTo>
                    <a:pt x="2151" y="16030"/>
                  </a:lnTo>
                  <a:lnTo>
                    <a:pt x="7962" y="7702"/>
                  </a:lnTo>
                  <a:lnTo>
                    <a:pt x="16469" y="2070"/>
                  </a:lnTo>
                  <a:lnTo>
                    <a:pt x="26708" y="0"/>
                  </a:lnTo>
                  <a:lnTo>
                    <a:pt x="37239" y="2070"/>
                  </a:lnTo>
                  <a:lnTo>
                    <a:pt x="45897" y="7702"/>
                  </a:lnTo>
                  <a:lnTo>
                    <a:pt x="51764" y="16030"/>
                  </a:lnTo>
                  <a:lnTo>
                    <a:pt x="53924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78"/>
            <p:cNvSpPr/>
            <p:nvPr/>
          </p:nvSpPr>
          <p:spPr>
            <a:xfrm>
              <a:off x="3564765" y="499336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9"/>
            <p:cNvSpPr/>
            <p:nvPr/>
          </p:nvSpPr>
          <p:spPr>
            <a:xfrm>
              <a:off x="3593518" y="512127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708"/>
                  </a:moveTo>
                  <a:lnTo>
                    <a:pt x="51764" y="36866"/>
                  </a:lnTo>
                  <a:lnTo>
                    <a:pt x="45897" y="45199"/>
                  </a:lnTo>
                  <a:lnTo>
                    <a:pt x="37239" y="50836"/>
                  </a:lnTo>
                  <a:lnTo>
                    <a:pt x="26708" y="52908"/>
                  </a:lnTo>
                  <a:lnTo>
                    <a:pt x="16469" y="50836"/>
                  </a:lnTo>
                  <a:lnTo>
                    <a:pt x="7962" y="45199"/>
                  </a:lnTo>
                  <a:lnTo>
                    <a:pt x="2151" y="36866"/>
                  </a:lnTo>
                  <a:lnTo>
                    <a:pt x="0" y="26708"/>
                  </a:lnTo>
                  <a:lnTo>
                    <a:pt x="2151" y="16250"/>
                  </a:lnTo>
                  <a:lnTo>
                    <a:pt x="7962" y="7767"/>
                  </a:lnTo>
                  <a:lnTo>
                    <a:pt x="16469" y="2078"/>
                  </a:lnTo>
                  <a:lnTo>
                    <a:pt x="26708" y="0"/>
                  </a:lnTo>
                  <a:lnTo>
                    <a:pt x="37239" y="2078"/>
                  </a:lnTo>
                  <a:lnTo>
                    <a:pt x="45897" y="7767"/>
                  </a:lnTo>
                  <a:lnTo>
                    <a:pt x="51764" y="16250"/>
                  </a:lnTo>
                  <a:lnTo>
                    <a:pt x="53924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0"/>
            <p:cNvSpPr/>
            <p:nvPr/>
          </p:nvSpPr>
          <p:spPr>
            <a:xfrm>
              <a:off x="3876449" y="500826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200"/>
                  </a:moveTo>
                  <a:lnTo>
                    <a:pt x="51772" y="36657"/>
                  </a:lnTo>
                  <a:lnTo>
                    <a:pt x="45961" y="45140"/>
                  </a:lnTo>
                  <a:lnTo>
                    <a:pt x="37454" y="50829"/>
                  </a:lnTo>
                  <a:lnTo>
                    <a:pt x="27216" y="52908"/>
                  </a:lnTo>
                  <a:lnTo>
                    <a:pt x="16684" y="50829"/>
                  </a:lnTo>
                  <a:lnTo>
                    <a:pt x="8026" y="45140"/>
                  </a:lnTo>
                  <a:lnTo>
                    <a:pt x="2159" y="36657"/>
                  </a:lnTo>
                  <a:lnTo>
                    <a:pt x="0" y="26200"/>
                  </a:lnTo>
                  <a:lnTo>
                    <a:pt x="2159" y="16035"/>
                  </a:lnTo>
                  <a:lnTo>
                    <a:pt x="8026" y="7704"/>
                  </a:lnTo>
                  <a:lnTo>
                    <a:pt x="16684" y="2070"/>
                  </a:lnTo>
                  <a:lnTo>
                    <a:pt x="27216" y="0"/>
                  </a:lnTo>
                  <a:lnTo>
                    <a:pt x="37454" y="2070"/>
                  </a:lnTo>
                  <a:lnTo>
                    <a:pt x="45961" y="7704"/>
                  </a:lnTo>
                  <a:lnTo>
                    <a:pt x="51772" y="16035"/>
                  </a:lnTo>
                  <a:lnTo>
                    <a:pt x="53924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1"/>
            <p:cNvSpPr/>
            <p:nvPr/>
          </p:nvSpPr>
          <p:spPr>
            <a:xfrm>
              <a:off x="3886215" y="50622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187"/>
                  </a:moveTo>
                  <a:lnTo>
                    <a:pt x="51325" y="36647"/>
                  </a:lnTo>
                  <a:lnTo>
                    <a:pt x="45635" y="45134"/>
                  </a:lnTo>
                  <a:lnTo>
                    <a:pt x="37153" y="50827"/>
                  </a:lnTo>
                  <a:lnTo>
                    <a:pt x="26695" y="52908"/>
                  </a:lnTo>
                  <a:lnTo>
                    <a:pt x="16459" y="50827"/>
                  </a:lnTo>
                  <a:lnTo>
                    <a:pt x="7956" y="45134"/>
                  </a:lnTo>
                  <a:lnTo>
                    <a:pt x="2149" y="36647"/>
                  </a:lnTo>
                  <a:lnTo>
                    <a:pt x="0" y="26187"/>
                  </a:lnTo>
                  <a:lnTo>
                    <a:pt x="2149" y="16030"/>
                  </a:lnTo>
                  <a:lnTo>
                    <a:pt x="7956" y="7702"/>
                  </a:lnTo>
                  <a:lnTo>
                    <a:pt x="16459" y="2070"/>
                  </a:lnTo>
                  <a:lnTo>
                    <a:pt x="26695" y="0"/>
                  </a:lnTo>
                  <a:lnTo>
                    <a:pt x="37153" y="2070"/>
                  </a:lnTo>
                  <a:lnTo>
                    <a:pt x="45635" y="7702"/>
                  </a:lnTo>
                  <a:lnTo>
                    <a:pt x="51325" y="16030"/>
                  </a:lnTo>
                  <a:lnTo>
                    <a:pt x="53403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2"/>
            <p:cNvSpPr/>
            <p:nvPr/>
          </p:nvSpPr>
          <p:spPr>
            <a:xfrm>
              <a:off x="3856433" y="490656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390" y="26708"/>
                  </a:moveTo>
                  <a:lnTo>
                    <a:pt x="51314" y="36872"/>
                  </a:lnTo>
                  <a:lnTo>
                    <a:pt x="45629" y="45204"/>
                  </a:lnTo>
                  <a:lnTo>
                    <a:pt x="37151" y="50837"/>
                  </a:lnTo>
                  <a:lnTo>
                    <a:pt x="26695" y="52908"/>
                  </a:lnTo>
                  <a:lnTo>
                    <a:pt x="16244" y="50837"/>
                  </a:lnTo>
                  <a:lnTo>
                    <a:pt x="7766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6" y="7767"/>
                  </a:lnTo>
                  <a:lnTo>
                    <a:pt x="16244" y="2078"/>
                  </a:lnTo>
                  <a:lnTo>
                    <a:pt x="26695" y="0"/>
                  </a:lnTo>
                  <a:lnTo>
                    <a:pt x="37151" y="2078"/>
                  </a:lnTo>
                  <a:lnTo>
                    <a:pt x="45629" y="7767"/>
                  </a:lnTo>
                  <a:lnTo>
                    <a:pt x="51314" y="16250"/>
                  </a:lnTo>
                  <a:lnTo>
                    <a:pt x="53390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3"/>
            <p:cNvSpPr/>
            <p:nvPr/>
          </p:nvSpPr>
          <p:spPr>
            <a:xfrm>
              <a:off x="3871317" y="4981558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4"/>
            <p:cNvSpPr txBox="1"/>
            <p:nvPr/>
          </p:nvSpPr>
          <p:spPr>
            <a:xfrm>
              <a:off x="775789" y="5310060"/>
              <a:ext cx="3726179" cy="11309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  <a:p>
              <a:pPr marR="12700" algn="ctr">
                <a:lnSpc>
                  <a:spcPct val="100000"/>
                </a:lnSpc>
                <a:spcBef>
                  <a:spcPts val="15"/>
                </a:spcBef>
                <a:tabLst>
                  <a:tab pos="610235" algn="l"/>
                  <a:tab pos="1279525" algn="l"/>
                  <a:tab pos="2008505" algn="l"/>
                  <a:tab pos="2619375" algn="l"/>
                  <a:tab pos="3289935" algn="l"/>
                </a:tabLst>
              </a:pPr>
              <a:r>
                <a:rPr sz="1100" b="1" spc="-5" dirty="0">
                  <a:latin typeface="Arial"/>
                  <a:cs typeface="Arial"/>
                </a:rPr>
                <a:t>0.4	</a:t>
              </a:r>
              <a:r>
                <a:rPr sz="1650" b="1" spc="-7" baseline="2525" dirty="0">
                  <a:latin typeface="Arial"/>
                  <a:cs typeface="Arial"/>
                </a:rPr>
                <a:t>0.6	0.8	1	1.2	1.4</a:t>
              </a:r>
              <a:endParaRPr sz="1650" baseline="2525">
                <a:latin typeface="Arial"/>
                <a:cs typeface="Arial"/>
              </a:endParaRPr>
            </a:p>
            <a:p>
              <a:pPr marR="43180" algn="ctr">
                <a:lnSpc>
                  <a:spcPct val="100000"/>
                </a:lnSpc>
                <a:spcBef>
                  <a:spcPts val="105"/>
                </a:spcBef>
              </a:pPr>
              <a:r>
                <a:rPr sz="1600" b="1" dirty="0">
                  <a:latin typeface="Arial"/>
                  <a:cs typeface="Arial"/>
                </a:rPr>
                <a:t>I</a:t>
              </a:r>
              <a:r>
                <a:rPr sz="1575" b="1" baseline="-21164" dirty="0">
                  <a:latin typeface="Arial"/>
                  <a:cs typeface="Arial"/>
                </a:rPr>
                <a:t>P</a:t>
              </a:r>
              <a:r>
                <a:rPr sz="1575" b="1" spc="104" baseline="-21164" dirty="0">
                  <a:latin typeface="Arial"/>
                  <a:cs typeface="Arial"/>
                </a:rPr>
                <a:t> </a:t>
              </a:r>
              <a:r>
                <a:rPr sz="1600" b="1" spc="-5" dirty="0">
                  <a:latin typeface="Arial"/>
                  <a:cs typeface="Arial"/>
                </a:rPr>
                <a:t>(MA)</a:t>
              </a:r>
              <a:endParaRPr sz="1600">
                <a:latin typeface="Arial"/>
                <a:cs typeface="Arial"/>
              </a:endParaRPr>
            </a:p>
            <a:p>
              <a:pPr marL="673100" marR="5080" indent="-476884">
                <a:lnSpc>
                  <a:spcPct val="100000"/>
                </a:lnSpc>
                <a:spcBef>
                  <a:spcPts val="290"/>
                </a:spcBef>
              </a:pP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Heat flux width determined primarily  by neoclassical</a:t>
              </a:r>
              <a:r>
                <a:rPr sz="1600" b="1" spc="-50" dirty="0">
                  <a:solidFill>
                    <a:srgbClr val="004080"/>
                  </a:solidFill>
                  <a:latin typeface="Arial"/>
                  <a:cs typeface="Arial"/>
                </a:rPr>
                <a:t> </a:t>
              </a: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processes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487" name="object 485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6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7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63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8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9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0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1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81724" y="0"/>
                  </a:moveTo>
                  <a:lnTo>
                    <a:pt x="0" y="0"/>
                  </a:lnTo>
                  <a:lnTo>
                    <a:pt x="41122" y="68440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2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3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4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1122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5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6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7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8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9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0"/>
            <p:cNvSpPr/>
            <p:nvPr/>
          </p:nvSpPr>
          <p:spPr>
            <a:xfrm>
              <a:off x="3378780" y="2593720"/>
              <a:ext cx="852169" cy="536575"/>
            </a:xfrm>
            <a:custGeom>
              <a:avLst/>
              <a:gdLst/>
              <a:ahLst/>
              <a:cxnLst/>
              <a:rect l="l" t="t" r="r" b="b"/>
              <a:pathLst>
                <a:path w="852170" h="536575">
                  <a:moveTo>
                    <a:pt x="0" y="0"/>
                  </a:moveTo>
                  <a:lnTo>
                    <a:pt x="851979" y="0"/>
                  </a:lnTo>
                  <a:lnTo>
                    <a:pt x="851979" y="536321"/>
                  </a:lnTo>
                  <a:lnTo>
                    <a:pt x="0" y="53632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1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2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3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4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5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6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7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08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09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0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1"/>
            <p:cNvSpPr/>
            <p:nvPr/>
          </p:nvSpPr>
          <p:spPr>
            <a:xfrm>
              <a:off x="3539164" y="269280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2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3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4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5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6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7"/>
            <p:cNvSpPr txBox="1"/>
            <p:nvPr/>
          </p:nvSpPr>
          <p:spPr>
            <a:xfrm>
              <a:off x="3706258" y="2612384"/>
              <a:ext cx="486409" cy="5105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0</a:t>
              </a:r>
              <a:r>
                <a:rPr sz="1050" b="1" spc="-100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150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300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0" name="object 518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9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0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1"/>
            <p:cNvSpPr/>
            <p:nvPr/>
          </p:nvSpPr>
          <p:spPr>
            <a:xfrm>
              <a:off x="3379801" y="3182137"/>
              <a:ext cx="840740" cy="233045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2"/>
            <p:cNvSpPr txBox="1"/>
            <p:nvPr/>
          </p:nvSpPr>
          <p:spPr>
            <a:xfrm>
              <a:off x="3690936" y="3213059"/>
              <a:ext cx="476884" cy="218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spc="35" dirty="0">
                  <a:latin typeface="Arial Narrow"/>
                  <a:cs typeface="Arial Narrow"/>
                </a:rPr>
                <a:t>B</a:t>
              </a:r>
              <a:r>
                <a:rPr sz="1200" b="1" spc="52" baseline="-27777" dirty="0">
                  <a:latin typeface="Arial Narrow"/>
                  <a:cs typeface="Arial Narrow"/>
                </a:rPr>
                <a:t>P</a:t>
              </a:r>
              <a:r>
                <a:rPr sz="1200" b="1" spc="-67" baseline="-27777" dirty="0">
                  <a:latin typeface="Arial Narrow"/>
                  <a:cs typeface="Arial Narrow"/>
                </a:rPr>
                <a:t> </a:t>
              </a:r>
              <a:r>
                <a:rPr sz="1050" b="1" spc="50" dirty="0">
                  <a:latin typeface="Arial Narrow"/>
                  <a:cs typeface="Arial Narrow"/>
                </a:rPr>
                <a:t>scan</a:t>
              </a:r>
              <a:endParaRPr sz="1050">
                <a:latin typeface="Arial Narrow"/>
                <a:cs typeface="Arial Narrow"/>
              </a:endParaRPr>
            </a:p>
          </p:txBody>
        </p:sp>
        <p:sp>
          <p:nvSpPr>
            <p:cNvPr id="525" name="object 523"/>
            <p:cNvSpPr txBox="1"/>
            <p:nvPr/>
          </p:nvSpPr>
          <p:spPr>
            <a:xfrm>
              <a:off x="2969845" y="3226394"/>
              <a:ext cx="396875" cy="171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X</a:t>
              </a:r>
              <a:r>
                <a:rPr sz="1050" b="1" spc="40" dirty="0">
                  <a:latin typeface="Arial"/>
                  <a:cs typeface="Arial"/>
                </a:rPr>
                <a:t>G</a:t>
              </a:r>
              <a:r>
                <a:rPr sz="1050" b="1" spc="20" dirty="0">
                  <a:latin typeface="Arial"/>
                  <a:cs typeface="Arial"/>
                </a:rPr>
                <a:t>C</a:t>
              </a:r>
              <a:r>
                <a:rPr sz="1050" b="1" dirty="0">
                  <a:latin typeface="Arial"/>
                  <a:cs typeface="Arial"/>
                </a:rPr>
                <a:t>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6" name="object 524"/>
            <p:cNvSpPr txBox="1"/>
            <p:nvPr/>
          </p:nvSpPr>
          <p:spPr>
            <a:xfrm>
              <a:off x="2582597" y="2714597"/>
              <a:ext cx="771525" cy="3359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96875">
                <a:lnSpc>
                  <a:spcPct val="100000"/>
                </a:lnSpc>
              </a:pPr>
              <a:r>
                <a:rPr sz="1050" b="1" spc="10" dirty="0">
                  <a:latin typeface="Arial"/>
                  <a:cs typeface="Arial"/>
                </a:rPr>
                <a:t>N</a:t>
              </a:r>
              <a:r>
                <a:rPr sz="1050" b="1" dirty="0">
                  <a:latin typeface="Arial"/>
                  <a:cs typeface="Arial"/>
                </a:rPr>
                <a:t>S</a:t>
              </a:r>
              <a:r>
                <a:rPr sz="1050" b="1" spc="30" dirty="0">
                  <a:latin typeface="Arial"/>
                  <a:cs typeface="Arial"/>
                </a:rPr>
                <a:t>T</a:t>
              </a:r>
              <a:r>
                <a:rPr sz="1050" b="1" dirty="0">
                  <a:latin typeface="Arial"/>
                  <a:cs typeface="Arial"/>
                </a:rPr>
                <a:t>X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50" b="1" spc="10" dirty="0">
                  <a:latin typeface="Arial"/>
                  <a:cs typeface="Arial"/>
                </a:rPr>
                <a:t>Experiment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7" name="object 525"/>
            <p:cNvSpPr txBox="1"/>
            <p:nvPr/>
          </p:nvSpPr>
          <p:spPr>
            <a:xfrm>
              <a:off x="3464768" y="3433287"/>
              <a:ext cx="695960" cy="2628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800" b="1" spc="-5" dirty="0">
                  <a:latin typeface="Calibri"/>
                  <a:cs typeface="Calibri"/>
                </a:rPr>
                <a:t>Using </a:t>
              </a:r>
              <a:r>
                <a:rPr sz="800" b="1" spc="-10" dirty="0">
                  <a:latin typeface="Calibri"/>
                  <a:cs typeface="Calibri"/>
                </a:rPr>
                <a:t>139047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at  </a:t>
              </a:r>
              <a:r>
                <a:rPr sz="800" b="1" spc="-10" dirty="0">
                  <a:latin typeface="Calibri"/>
                  <a:cs typeface="Calibri"/>
                </a:rPr>
                <a:t>665ms, </a:t>
              </a:r>
              <a:r>
                <a:rPr sz="800" b="1" spc="-5" dirty="0">
                  <a:latin typeface="Calibri"/>
                  <a:cs typeface="Calibri"/>
                </a:rPr>
                <a:t>50 mg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Li</a:t>
              </a:r>
              <a:endParaRPr sz="800">
                <a:latin typeface="Calibri"/>
                <a:cs typeface="Calibri"/>
              </a:endParaRPr>
            </a:p>
          </p:txBody>
        </p:sp>
        <p:sp>
          <p:nvSpPr>
            <p:cNvPr id="528" name="object 526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7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8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9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ln w="206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0"/>
            <p:cNvSpPr txBox="1"/>
            <p:nvPr/>
          </p:nvSpPr>
          <p:spPr>
            <a:xfrm>
              <a:off x="368976" y="3775767"/>
              <a:ext cx="268605" cy="77343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735"/>
                </a:lnSpc>
              </a:pPr>
              <a:r>
                <a:rPr sz="1600" b="1" spc="5" dirty="0">
                  <a:latin typeface="Symbol"/>
                  <a:cs typeface="Symbol"/>
                </a:rPr>
                <a:t></a:t>
              </a:r>
              <a:r>
                <a:rPr sz="1575" b="1" baseline="-21164" dirty="0">
                  <a:latin typeface="Arial"/>
                  <a:cs typeface="Arial"/>
                </a:rPr>
                <a:t>q</a:t>
              </a:r>
              <a:r>
                <a:rPr sz="1575" b="1" spc="209" baseline="-21164" dirty="0">
                  <a:latin typeface="Arial"/>
                  <a:cs typeface="Arial"/>
                </a:rPr>
                <a:t> </a:t>
              </a:r>
              <a:r>
                <a:rPr sz="1600" b="1" dirty="0">
                  <a:latin typeface="Arial"/>
                  <a:cs typeface="Arial"/>
                </a:rPr>
                <a:t>(</a:t>
              </a:r>
              <a:r>
                <a:rPr sz="1600" b="1" spc="-5" dirty="0">
                  <a:latin typeface="Arial"/>
                  <a:cs typeface="Arial"/>
                </a:rPr>
                <a:t>mm)</a:t>
              </a:r>
              <a:endParaRPr sz="16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0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NSTX-U will test ability of </a:t>
            </a:r>
            <a:r>
              <a:rPr lang="en-US" sz="3200" spc="-10" dirty="0"/>
              <a:t>radiation </a:t>
            </a:r>
            <a:r>
              <a:rPr lang="en-US" sz="3200" spc="-5" dirty="0"/>
              <a:t>and advanced  </a:t>
            </a:r>
            <a:r>
              <a:rPr lang="en-US" sz="3200" spc="-5" dirty="0" err="1"/>
              <a:t>divertors</a:t>
            </a:r>
            <a:r>
              <a:rPr lang="en-US" sz="3200" spc="-5" dirty="0"/>
              <a:t> to mitigate very high</a:t>
            </a:r>
            <a:r>
              <a:rPr lang="en-US" sz="3200" spc="-65" dirty="0"/>
              <a:t> </a:t>
            </a:r>
            <a:r>
              <a:rPr lang="en-US" sz="3200" spc="-5" dirty="0"/>
              <a:t>heat-fluxes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78739" y="1145773"/>
            <a:ext cx="8844280" cy="746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NSTX: reduced heat flux 2-4</a:t>
            </a:r>
            <a:r>
              <a:rPr sz="2400" spc="-5" dirty="0">
                <a:latin typeface="MS PGothic"/>
                <a:cs typeface="MS PGothic"/>
              </a:rPr>
              <a:t>×</a:t>
            </a:r>
            <a:r>
              <a:rPr sz="2400" spc="-5" dirty="0">
                <a:latin typeface="Arial"/>
                <a:cs typeface="Arial"/>
              </a:rPr>
              <a:t>via radiation (partial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detachment)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Additional null-point </a:t>
            </a: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divertor expands field, reduces heat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flux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378511" y="2309291"/>
            <a:ext cx="2001756" cy="216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2391981" y="2309291"/>
            <a:ext cx="141605" cy="1616710"/>
          </a:xfrm>
          <a:custGeom>
            <a:avLst/>
            <a:gdLst/>
            <a:ahLst/>
            <a:cxnLst/>
            <a:rect l="l" t="t" r="r" b="b"/>
            <a:pathLst>
              <a:path w="141605" h="1616710">
                <a:moveTo>
                  <a:pt x="0" y="1616214"/>
                </a:moveTo>
                <a:lnTo>
                  <a:pt x="141414" y="1616214"/>
                </a:lnTo>
                <a:lnTo>
                  <a:pt x="141414" y="0"/>
                </a:lnTo>
                <a:lnTo>
                  <a:pt x="0" y="0"/>
                </a:lnTo>
                <a:lnTo>
                  <a:pt x="0" y="1616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2391981" y="2309291"/>
            <a:ext cx="141605" cy="2182495"/>
          </a:xfrm>
          <a:custGeom>
            <a:avLst/>
            <a:gdLst/>
            <a:ahLst/>
            <a:cxnLst/>
            <a:rect l="l" t="t" r="r" b="b"/>
            <a:pathLst>
              <a:path w="141605" h="2182495">
                <a:moveTo>
                  <a:pt x="0" y="0"/>
                </a:moveTo>
                <a:lnTo>
                  <a:pt x="141414" y="0"/>
                </a:lnTo>
                <a:lnTo>
                  <a:pt x="141414" y="2181898"/>
                </a:lnTo>
                <a:lnTo>
                  <a:pt x="0" y="218189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2445257" y="2231910"/>
            <a:ext cx="2271521" cy="464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2640329" y="2630627"/>
            <a:ext cx="1927859" cy="118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2491311" y="2258021"/>
            <a:ext cx="2179747" cy="372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 txBox="1"/>
          <p:nvPr/>
        </p:nvSpPr>
        <p:spPr>
          <a:xfrm>
            <a:off x="2491308" y="2258021"/>
            <a:ext cx="2179955" cy="3727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307340">
              <a:lnSpc>
                <a:spcPct val="100000"/>
              </a:lnSpc>
              <a:spcBef>
                <a:spcPts val="434"/>
              </a:spcBef>
            </a:pPr>
            <a:r>
              <a:rPr sz="1600" spc="-5" dirty="0">
                <a:latin typeface="Arial Narrow"/>
                <a:cs typeface="Arial Narrow"/>
              </a:rPr>
              <a:t>Snowflake/X</a:t>
            </a:r>
            <a:r>
              <a:rPr sz="1600" spc="-80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 Narrow"/>
                <a:cs typeface="Arial Narrow"/>
              </a:rPr>
              <a:t>Divertor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228600" y="2309723"/>
            <a:ext cx="2181898" cy="21814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249504" y="2309723"/>
            <a:ext cx="149860" cy="2181860"/>
          </a:xfrm>
          <a:custGeom>
            <a:avLst/>
            <a:gdLst/>
            <a:ahLst/>
            <a:cxnLst/>
            <a:rect l="l" t="t" r="r" b="b"/>
            <a:pathLst>
              <a:path w="149860" h="2181860">
                <a:moveTo>
                  <a:pt x="0" y="0"/>
                </a:moveTo>
                <a:lnTo>
                  <a:pt x="149351" y="0"/>
                </a:lnTo>
                <a:lnTo>
                  <a:pt x="149351" y="2181466"/>
                </a:lnTo>
                <a:lnTo>
                  <a:pt x="0" y="21814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344424" y="2228850"/>
            <a:ext cx="2108453" cy="4701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583691" y="2633319"/>
            <a:ext cx="1676387" cy="115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390222" y="2255011"/>
            <a:ext cx="2016757" cy="3784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 txBox="1"/>
          <p:nvPr/>
        </p:nvSpPr>
        <p:spPr>
          <a:xfrm>
            <a:off x="390220" y="2255011"/>
            <a:ext cx="2016760" cy="3784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351790">
              <a:lnSpc>
                <a:spcPct val="100000"/>
              </a:lnSpc>
              <a:spcBef>
                <a:spcPts val="455"/>
              </a:spcBef>
            </a:pPr>
            <a:r>
              <a:rPr sz="1600" spc="-5" dirty="0">
                <a:latin typeface="Arial Narrow"/>
                <a:cs typeface="Arial Narrow"/>
              </a:rPr>
              <a:t>Standard</a:t>
            </a:r>
            <a:r>
              <a:rPr sz="1600" spc="-6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Divertor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390220" y="3925506"/>
            <a:ext cx="4121785" cy="647065"/>
          </a:xfrm>
          <a:custGeom>
            <a:avLst/>
            <a:gdLst/>
            <a:ahLst/>
            <a:cxnLst/>
            <a:rect l="l" t="t" r="r" b="b"/>
            <a:pathLst>
              <a:path w="4121785" h="647064">
                <a:moveTo>
                  <a:pt x="0" y="0"/>
                </a:moveTo>
                <a:lnTo>
                  <a:pt x="4121365" y="0"/>
                </a:lnTo>
                <a:lnTo>
                  <a:pt x="4121365" y="646493"/>
                </a:lnTo>
                <a:lnTo>
                  <a:pt x="0" y="6464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381000" y="4038600"/>
            <a:ext cx="3931814" cy="2438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5486400" y="3316071"/>
            <a:ext cx="2633395" cy="2209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7496099" y="5014874"/>
            <a:ext cx="762635" cy="476250"/>
          </a:xfrm>
          <a:custGeom>
            <a:avLst/>
            <a:gdLst/>
            <a:ahLst/>
            <a:cxnLst/>
            <a:rect l="l" t="t" r="r" b="b"/>
            <a:pathLst>
              <a:path w="762634" h="476250">
                <a:moveTo>
                  <a:pt x="0" y="0"/>
                </a:moveTo>
                <a:lnTo>
                  <a:pt x="762304" y="0"/>
                </a:lnTo>
                <a:lnTo>
                  <a:pt x="762304" y="475665"/>
                </a:lnTo>
                <a:lnTo>
                  <a:pt x="0" y="4756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/>
          <p:nvPr/>
        </p:nvSpPr>
        <p:spPr>
          <a:xfrm>
            <a:off x="4508271" y="5794092"/>
            <a:ext cx="454787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NSTX-U has </a:t>
            </a:r>
            <a:r>
              <a:rPr sz="1800" b="1" spc="-5" dirty="0">
                <a:solidFill>
                  <a:srgbClr val="339966"/>
                </a:solidFill>
                <a:latin typeface="Arial"/>
                <a:cs typeface="Arial"/>
              </a:rPr>
              <a:t>additional coils </a:t>
            </a:r>
            <a:r>
              <a:rPr sz="1800" b="1" spc="-5" dirty="0">
                <a:latin typeface="Arial"/>
                <a:cs typeface="Arial"/>
              </a:rPr>
              <a:t>for up-down  symmetric snowflake/X, improved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control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6324600" y="562111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209550"/>
                </a:moveTo>
                <a:lnTo>
                  <a:pt x="0" y="0"/>
                </a:lnTo>
              </a:path>
            </a:pathLst>
          </a:custGeom>
          <a:ln w="38100">
            <a:solidFill>
              <a:srgbClr val="339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6267456" y="552586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33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 txBox="1"/>
          <p:nvPr/>
        </p:nvSpPr>
        <p:spPr>
          <a:xfrm>
            <a:off x="5080380" y="2626360"/>
            <a:ext cx="3860165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>
              <a:lnSpc>
                <a:spcPct val="101000"/>
              </a:lnSpc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NSTX-U peak heat fluxes will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be 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up to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4-8</a:t>
            </a:r>
            <a:r>
              <a:rPr sz="2000" b="1" spc="-10" dirty="0">
                <a:solidFill>
                  <a:srgbClr val="FF0000"/>
                </a:solidFill>
                <a:latin typeface="MS PGothic"/>
                <a:cs typeface="MS PGothic"/>
              </a:rPr>
              <a:t>×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higher than in</a:t>
            </a:r>
            <a:r>
              <a:rPr sz="20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NSTX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 smtClean="0"/>
              <a:t>NSTX-U will employ multiple particle </a:t>
            </a:r>
            <a:r>
              <a:rPr lang="en-US" sz="3200" dirty="0" smtClean="0"/>
              <a:t>control</a:t>
            </a:r>
            <a:br>
              <a:rPr lang="en-US" sz="3200" dirty="0" smtClean="0"/>
            </a:br>
            <a:r>
              <a:rPr lang="en-US" sz="3200" dirty="0" smtClean="0"/>
              <a:t>tools to access long-pulse scenarios</a:t>
            </a:r>
            <a:endParaRPr lang="en-US" sz="3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65400" y="1492758"/>
            <a:ext cx="3835399" cy="4831842"/>
            <a:chOff x="2565400" y="1340358"/>
            <a:chExt cx="3835399" cy="4831842"/>
          </a:xfrm>
        </p:grpSpPr>
        <p:sp>
          <p:nvSpPr>
            <p:cNvPr id="5" name="object 5"/>
            <p:cNvSpPr/>
            <p:nvPr/>
          </p:nvSpPr>
          <p:spPr>
            <a:xfrm>
              <a:off x="3276600" y="1371600"/>
              <a:ext cx="2438400" cy="647700"/>
            </a:xfrm>
            <a:custGeom>
              <a:avLst/>
              <a:gdLst/>
              <a:ahLst/>
              <a:cxnLst/>
              <a:rect l="l" t="t" r="r" b="b"/>
              <a:pathLst>
                <a:path w="2438400" h="647700">
                  <a:moveTo>
                    <a:pt x="2438400" y="0"/>
                  </a:moveTo>
                  <a:lnTo>
                    <a:pt x="0" y="0"/>
                  </a:lnTo>
                  <a:lnTo>
                    <a:pt x="253072" y="647700"/>
                  </a:lnTo>
                  <a:lnTo>
                    <a:pt x="2185327" y="6477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6600" y="1371600"/>
              <a:ext cx="2438400" cy="647700"/>
            </a:xfrm>
            <a:custGeom>
              <a:avLst/>
              <a:gdLst/>
              <a:ahLst/>
              <a:cxnLst/>
              <a:rect l="l" t="t" r="r" b="b"/>
              <a:pathLst>
                <a:path w="2438400" h="647700">
                  <a:moveTo>
                    <a:pt x="2438400" y="0"/>
                  </a:moveTo>
                  <a:lnTo>
                    <a:pt x="2185327" y="647700"/>
                  </a:lnTo>
                  <a:lnTo>
                    <a:pt x="253072" y="647700"/>
                  </a:lnTo>
                  <a:lnTo>
                    <a:pt x="0" y="0"/>
                  </a:lnTo>
                  <a:lnTo>
                    <a:pt x="243840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 txBox="1"/>
            <p:nvPr/>
          </p:nvSpPr>
          <p:spPr>
            <a:xfrm>
              <a:off x="3505200" y="5902896"/>
              <a:ext cx="2209800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213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1: </a:t>
              </a:r>
              <a:r>
                <a:rPr sz="2000" b="1" spc="-5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Boronization</a:t>
              </a:r>
              <a:r>
                <a:rPr sz="2000" b="1" spc="-60" dirty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lang="en-US"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(TMB)</a:t>
              </a:r>
              <a:endParaRPr sz="2000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9" name="object 2"/>
            <p:cNvSpPr/>
            <p:nvPr/>
          </p:nvSpPr>
          <p:spPr>
            <a:xfrm>
              <a:off x="2565400" y="1489015"/>
              <a:ext cx="3835399" cy="4093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 txBox="1"/>
            <p:nvPr/>
          </p:nvSpPr>
          <p:spPr>
            <a:xfrm>
              <a:off x="4027606" y="1340358"/>
              <a:ext cx="899160" cy="3149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 err="1" smtClean="0">
                  <a:latin typeface="Arial"/>
                  <a:cs typeface="Arial"/>
                </a:rPr>
                <a:t>L</a:t>
              </a:r>
              <a:r>
                <a:rPr lang="en-US" sz="2000" b="1" spc="-10" dirty="0" err="1" smtClean="0">
                  <a:latin typeface="Arial"/>
                  <a:cs typeface="Arial"/>
                </a:rPr>
                <a:t>i</a:t>
              </a:r>
              <a:r>
                <a:rPr sz="2000" b="1" spc="-10" dirty="0" err="1" smtClean="0">
                  <a:latin typeface="Arial"/>
                  <a:cs typeface="Arial"/>
                </a:rPr>
                <a:t>TERs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21" name="object 9"/>
            <p:cNvSpPr/>
            <p:nvPr/>
          </p:nvSpPr>
          <p:spPr>
            <a:xfrm>
              <a:off x="4038600" y="4825746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20345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object 10"/>
            <p:cNvSpPr/>
            <p:nvPr/>
          </p:nvSpPr>
          <p:spPr>
            <a:xfrm>
              <a:off x="3994155" y="4825744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object 11"/>
            <p:cNvSpPr txBox="1"/>
            <p:nvPr/>
          </p:nvSpPr>
          <p:spPr>
            <a:xfrm>
              <a:off x="3822626" y="4579138"/>
              <a:ext cx="40005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spc="-10" dirty="0">
                  <a:solidFill>
                    <a:srgbClr val="FF0000"/>
                  </a:solidFill>
                  <a:latin typeface="Arial"/>
                  <a:cs typeface="Arial"/>
                </a:rPr>
                <a:t>TM</a:t>
              </a: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12"/>
            <p:cNvSpPr/>
            <p:nvPr/>
          </p:nvSpPr>
          <p:spPr>
            <a:xfrm>
              <a:off x="4164329" y="2908300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19">
                  <a:moveTo>
                    <a:pt x="134620" y="0"/>
                  </a:moveTo>
                  <a:lnTo>
                    <a:pt x="0" y="13462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object 13"/>
            <p:cNvSpPr/>
            <p:nvPr/>
          </p:nvSpPr>
          <p:spPr>
            <a:xfrm>
              <a:off x="4164334" y="2957605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22440" y="0"/>
                  </a:moveTo>
                  <a:lnTo>
                    <a:pt x="0" y="85318"/>
                  </a:lnTo>
                  <a:lnTo>
                    <a:pt x="85305" y="6286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6" name="object 14"/>
            <p:cNvSpPr txBox="1"/>
            <p:nvPr/>
          </p:nvSpPr>
          <p:spPr>
            <a:xfrm>
              <a:off x="3888740" y="3055138"/>
              <a:ext cx="1612265" cy="4870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TMB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R="5080" algn="r">
                <a:lnSpc>
                  <a:spcPct val="100000"/>
                </a:lnSpc>
                <a:spcBef>
                  <a:spcPts val="385"/>
                </a:spcBef>
              </a:pPr>
              <a:r>
                <a:rPr sz="1400" spc="-10" dirty="0">
                  <a:solidFill>
                    <a:srgbClr val="FF0000"/>
                  </a:solidFill>
                  <a:latin typeface="Arial"/>
                  <a:cs typeface="Arial"/>
                </a:rPr>
                <a:t>TM</a:t>
              </a: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object 15"/>
            <p:cNvSpPr/>
            <p:nvPr/>
          </p:nvSpPr>
          <p:spPr>
            <a:xfrm>
              <a:off x="5587746" y="3429000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5">
                  <a:moveTo>
                    <a:pt x="203453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8" name="object 16"/>
            <p:cNvSpPr/>
            <p:nvPr/>
          </p:nvSpPr>
          <p:spPr>
            <a:xfrm>
              <a:off x="5587743" y="3384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0"/>
                  </a:moveTo>
                  <a:lnTo>
                    <a:pt x="0" y="44450"/>
                  </a:lnTo>
                  <a:lnTo>
                    <a:pt x="76200" y="889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530" y="1305773"/>
            <a:ext cx="3303270" cy="4028227"/>
            <a:chOff x="53340" y="1276286"/>
            <a:chExt cx="3303270" cy="4028227"/>
          </a:xfrm>
        </p:grpSpPr>
        <p:sp>
          <p:nvSpPr>
            <p:cNvPr id="29" name="object 6"/>
            <p:cNvSpPr/>
            <p:nvPr/>
          </p:nvSpPr>
          <p:spPr>
            <a:xfrm>
              <a:off x="470776" y="1497610"/>
              <a:ext cx="1626870" cy="20837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/>
            <p:nvPr/>
          </p:nvSpPr>
          <p:spPr>
            <a:xfrm>
              <a:off x="76200" y="1276286"/>
              <a:ext cx="3280410" cy="400685"/>
            </a:xfrm>
            <a:custGeom>
              <a:avLst/>
              <a:gdLst/>
              <a:ahLst/>
              <a:cxnLst/>
              <a:rect l="l" t="t" r="r" b="b"/>
              <a:pathLst>
                <a:path w="3280410" h="400685">
                  <a:moveTo>
                    <a:pt x="0" y="0"/>
                  </a:moveTo>
                  <a:lnTo>
                    <a:pt x="3280067" y="0"/>
                  </a:lnTo>
                  <a:lnTo>
                    <a:pt x="3280067" y="400113"/>
                  </a:lnTo>
                  <a:lnTo>
                    <a:pt x="0" y="400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/>
            <p:cNvSpPr txBox="1"/>
            <p:nvPr/>
          </p:nvSpPr>
          <p:spPr>
            <a:xfrm>
              <a:off x="154939" y="1316422"/>
              <a:ext cx="30880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2: Lithium </a:t>
              </a:r>
              <a:r>
                <a:rPr sz="2000" b="1" spc="-10" dirty="0">
                  <a:solidFill>
                    <a:srgbClr val="0000FF"/>
                  </a:solidFill>
                  <a:latin typeface="Arial Narrow"/>
                  <a:cs typeface="Arial Narrow"/>
                </a:rPr>
                <a:t>Evaporator </a:t>
              </a: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(LiTERs)</a:t>
              </a:r>
              <a:endParaRPr sz="2000" dirty="0">
                <a:latin typeface="Arial Narrow"/>
                <a:cs typeface="Arial Narrow"/>
              </a:endParaRPr>
            </a:p>
          </p:txBody>
        </p:sp>
        <p:sp>
          <p:nvSpPr>
            <p:cNvPr id="32" name="object 18"/>
            <p:cNvSpPr txBox="1"/>
            <p:nvPr/>
          </p:nvSpPr>
          <p:spPr>
            <a:xfrm>
              <a:off x="53340" y="3765630"/>
              <a:ext cx="2693670" cy="15388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10" dirty="0">
                  <a:latin typeface="Arial"/>
                  <a:cs typeface="Arial"/>
                </a:rPr>
                <a:t>Pumps</a:t>
              </a:r>
              <a:r>
                <a:rPr sz="2000" spc="-60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deuterium</a:t>
              </a:r>
              <a:endParaRPr sz="2000" dirty="0">
                <a:latin typeface="Arial"/>
                <a:cs typeface="Arial"/>
              </a:endParaRPr>
            </a:p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5" dirty="0">
                  <a:latin typeface="Arial"/>
                  <a:cs typeface="Arial"/>
                </a:rPr>
                <a:t>Improves</a:t>
              </a:r>
              <a:r>
                <a:rPr sz="2000" spc="-95" dirty="0">
                  <a:latin typeface="Arial"/>
                  <a:cs typeface="Arial"/>
                </a:rPr>
                <a:t> </a:t>
              </a:r>
              <a:r>
                <a:rPr sz="2000" spc="-5" dirty="0" smtClean="0">
                  <a:latin typeface="Arial"/>
                  <a:cs typeface="Arial"/>
                </a:rPr>
                <a:t>confinement</a:t>
              </a:r>
              <a:endParaRPr lang="en-US" sz="2000" dirty="0">
                <a:latin typeface="Arial"/>
                <a:cs typeface="Arial"/>
              </a:endParaRPr>
            </a:p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5" dirty="0" smtClean="0">
                  <a:latin typeface="Arial"/>
                  <a:cs typeface="Arial"/>
                </a:rPr>
                <a:t>Often </a:t>
              </a:r>
              <a:r>
                <a:rPr sz="2000" spc="-5" dirty="0">
                  <a:latin typeface="Arial"/>
                  <a:cs typeface="Arial"/>
                </a:rPr>
                <a:t>stabilizes</a:t>
              </a:r>
              <a:r>
                <a:rPr sz="2000" spc="-55" dirty="0">
                  <a:latin typeface="Arial"/>
                  <a:cs typeface="Arial"/>
                </a:rPr>
                <a:t> </a:t>
              </a:r>
              <a:r>
                <a:rPr sz="2000" spc="-10" dirty="0" smtClean="0">
                  <a:latin typeface="Arial"/>
                  <a:cs typeface="Arial"/>
                </a:rPr>
                <a:t>ELMs</a:t>
              </a: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  <a:sym typeface="Wingdings" panose="05000000000000000000" pitchFamily="2" charset="2"/>
                </a:rPr>
                <a:t> </a:t>
              </a:r>
              <a:r>
                <a:rPr lang="en-US" sz="2000" spc="-5" dirty="0">
                  <a:solidFill>
                    <a:srgbClr val="FF0000"/>
                  </a:solidFill>
                  <a:cs typeface="Arial"/>
                  <a:sym typeface="Wingdings" panose="05000000000000000000" pitchFamily="2" charset="2"/>
                </a:rPr>
                <a:t>c</a:t>
              </a:r>
              <a:r>
                <a:rPr lang="en-US" sz="2000" spc="-5" dirty="0" smtClean="0">
                  <a:solidFill>
                    <a:srgbClr val="FF0000"/>
                  </a:solidFill>
                  <a:cs typeface="Arial"/>
                </a:rPr>
                <a:t>an </a:t>
              </a:r>
              <a:r>
                <a:rPr lang="en-US" sz="2000" spc="-5" dirty="0">
                  <a:solidFill>
                    <a:srgbClr val="FF0000"/>
                  </a:solidFill>
                  <a:cs typeface="Arial"/>
                </a:rPr>
                <a:t>cause impurity </a:t>
              </a:r>
              <a:r>
                <a:rPr lang="en-US" sz="2000" spc="-5" dirty="0" smtClean="0">
                  <a:solidFill>
                    <a:srgbClr val="FF0000"/>
                  </a:solidFill>
                  <a:cs typeface="Arial"/>
                </a:rPr>
                <a:t>accumulation</a:t>
              </a:r>
            </a:p>
          </p:txBody>
        </p:sp>
      </p:grpSp>
      <p:sp>
        <p:nvSpPr>
          <p:cNvPr id="33" name="object 21"/>
          <p:cNvSpPr txBox="1"/>
          <p:nvPr/>
        </p:nvSpPr>
        <p:spPr>
          <a:xfrm>
            <a:off x="5167407" y="1125090"/>
            <a:ext cx="3837304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00FF"/>
                </a:solidFill>
                <a:latin typeface="Arial Narrow"/>
                <a:cs typeface="Arial Narrow"/>
              </a:rPr>
              <a:t>3: Granule injector (GI) for ELM</a:t>
            </a:r>
            <a:r>
              <a:rPr sz="2000" b="1" spc="-35" dirty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Arial Narrow"/>
                <a:cs typeface="Arial Narrow"/>
              </a:rPr>
              <a:t>pacing</a:t>
            </a:r>
            <a:endParaRPr sz="2000" dirty="0"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167407" y="1125090"/>
            <a:ext cx="3976593" cy="5136705"/>
            <a:chOff x="5167407" y="1125090"/>
            <a:chExt cx="3976593" cy="5136705"/>
          </a:xfrm>
        </p:grpSpPr>
        <p:sp>
          <p:nvSpPr>
            <p:cNvPr id="35" name="object 23"/>
            <p:cNvSpPr txBox="1"/>
            <p:nvPr/>
          </p:nvSpPr>
          <p:spPr>
            <a:xfrm>
              <a:off x="6235289" y="4876800"/>
              <a:ext cx="2908711" cy="138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pc="-5" dirty="0">
                  <a:latin typeface="Arial"/>
                  <a:cs typeface="Arial"/>
                </a:rPr>
                <a:t>Successfully </a:t>
              </a:r>
              <a:r>
                <a:rPr spc="-5" dirty="0" smtClean="0">
                  <a:latin typeface="Arial"/>
                  <a:cs typeface="Arial"/>
                </a:rPr>
                <a:t>tested </a:t>
              </a:r>
              <a:r>
                <a:rPr spc="-5" dirty="0">
                  <a:latin typeface="Arial"/>
                  <a:cs typeface="Arial"/>
                </a:rPr>
                <a:t>on EAST and DIII-D  </a:t>
              </a:r>
              <a:endParaRPr lang="en-US" spc="-5" dirty="0" smtClean="0">
                <a:latin typeface="Arial"/>
                <a:cs typeface="Arial"/>
              </a:endParaRPr>
            </a:p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pc="-5" dirty="0" smtClean="0">
                  <a:latin typeface="Arial"/>
                  <a:cs typeface="Arial"/>
                </a:rPr>
                <a:t>NSTX-U will test several </a:t>
              </a:r>
              <a:r>
                <a:rPr lang="en-US" spc="-5" dirty="0">
                  <a:latin typeface="Arial"/>
                  <a:cs typeface="Arial"/>
                </a:rPr>
                <a:t>g</a:t>
              </a:r>
              <a:r>
                <a:rPr spc="-5" dirty="0" smtClean="0">
                  <a:latin typeface="Arial"/>
                  <a:cs typeface="Arial"/>
                </a:rPr>
                <a:t>ranule</a:t>
              </a:r>
              <a:r>
                <a:rPr lang="en-US" spc="-5" dirty="0" smtClean="0">
                  <a:latin typeface="Arial"/>
                  <a:cs typeface="Arial"/>
                </a:rPr>
                <a:t> types</a:t>
              </a:r>
              <a:r>
                <a:rPr spc="-5" dirty="0" smtClean="0">
                  <a:latin typeface="Arial"/>
                  <a:cs typeface="Arial"/>
                </a:rPr>
                <a:t>: </a:t>
              </a:r>
              <a:r>
                <a:rPr spc="-5" dirty="0">
                  <a:latin typeface="Arial"/>
                  <a:cs typeface="Arial"/>
                </a:rPr>
                <a:t>Li, </a:t>
              </a:r>
              <a:r>
                <a:rPr dirty="0">
                  <a:latin typeface="Arial"/>
                  <a:cs typeface="Arial"/>
                </a:rPr>
                <a:t>B</a:t>
              </a:r>
              <a:r>
                <a:rPr sz="1600" baseline="-21164" dirty="0">
                  <a:latin typeface="Arial"/>
                  <a:cs typeface="Arial"/>
                </a:rPr>
                <a:t>4</a:t>
              </a:r>
              <a:r>
                <a:rPr dirty="0">
                  <a:latin typeface="Arial"/>
                  <a:cs typeface="Arial"/>
                </a:rPr>
                <a:t>C, </a:t>
              </a:r>
              <a:r>
                <a:rPr dirty="0" smtClean="0">
                  <a:latin typeface="Arial"/>
                  <a:cs typeface="Arial"/>
                </a:rPr>
                <a:t>C</a:t>
              </a:r>
              <a:endParaRPr lang="en-US" dirty="0" smtClean="0">
                <a:latin typeface="Arial"/>
                <a:cs typeface="Arial"/>
              </a:endParaRPr>
            </a:p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dirty="0" err="1" smtClean="0">
                  <a:latin typeface="Arial"/>
                  <a:cs typeface="Arial"/>
                </a:rPr>
                <a:t>f</a:t>
              </a:r>
              <a:r>
                <a:rPr lang="en-US" baseline="-25000" dirty="0" err="1" smtClean="0">
                  <a:latin typeface="Arial"/>
                  <a:cs typeface="Arial"/>
                </a:rPr>
                <a:t>injection</a:t>
              </a:r>
              <a:r>
                <a:rPr dirty="0" smtClean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~ </a:t>
              </a:r>
              <a:r>
                <a:rPr spc="-5" dirty="0">
                  <a:latin typeface="Arial"/>
                  <a:cs typeface="Arial"/>
                </a:rPr>
                <a:t>up to 500</a:t>
              </a:r>
              <a:r>
                <a:rPr spc="-45" dirty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Hz</a:t>
              </a:r>
            </a:p>
          </p:txBody>
        </p:sp>
        <p:sp>
          <p:nvSpPr>
            <p:cNvPr id="36" name="object 24"/>
            <p:cNvSpPr txBox="1"/>
            <p:nvPr/>
          </p:nvSpPr>
          <p:spPr>
            <a:xfrm>
              <a:off x="7546340" y="3788043"/>
              <a:ext cx="1272540" cy="194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b="1" spc="-5" dirty="0">
                  <a:latin typeface="Arial"/>
                  <a:cs typeface="Arial"/>
                </a:rPr>
                <a:t>Rotating</a:t>
              </a:r>
              <a:r>
                <a:rPr sz="1200" b="1" spc="-50" dirty="0">
                  <a:latin typeface="Arial"/>
                  <a:cs typeface="Arial"/>
                </a:rPr>
                <a:t> </a:t>
              </a:r>
              <a:r>
                <a:rPr sz="1200" b="1" spc="-5" dirty="0">
                  <a:latin typeface="Arial"/>
                  <a:cs typeface="Arial"/>
                </a:rPr>
                <a:t>Impeller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7" name="object 25"/>
            <p:cNvSpPr/>
            <p:nvPr/>
          </p:nvSpPr>
          <p:spPr>
            <a:xfrm>
              <a:off x="6167583" y="2514600"/>
              <a:ext cx="1304918" cy="2324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7"/>
            <p:cNvSpPr/>
            <p:nvPr/>
          </p:nvSpPr>
          <p:spPr>
            <a:xfrm>
              <a:off x="7257681" y="2725737"/>
              <a:ext cx="667385" cy="91440"/>
            </a:xfrm>
            <a:custGeom>
              <a:avLst/>
              <a:gdLst/>
              <a:ahLst/>
              <a:cxnLst/>
              <a:rect l="l" t="t" r="r" b="b"/>
              <a:pathLst>
                <a:path w="667384" h="91439">
                  <a:moveTo>
                    <a:pt x="667118" y="0"/>
                  </a:moveTo>
                  <a:lnTo>
                    <a:pt x="0" y="9110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8"/>
            <p:cNvSpPr/>
            <p:nvPr/>
          </p:nvSpPr>
          <p:spPr>
            <a:xfrm>
              <a:off x="7257685" y="2762492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5" h="88264">
                  <a:moveTo>
                    <a:pt x="69481" y="0"/>
                  </a:moveTo>
                  <a:lnTo>
                    <a:pt x="0" y="54356"/>
                  </a:lnTo>
                  <a:lnTo>
                    <a:pt x="81521" y="880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9"/>
            <p:cNvSpPr/>
            <p:nvPr/>
          </p:nvSpPr>
          <p:spPr>
            <a:xfrm>
              <a:off x="7188593" y="3885008"/>
              <a:ext cx="279400" cy="23495"/>
            </a:xfrm>
            <a:custGeom>
              <a:avLst/>
              <a:gdLst/>
              <a:ahLst/>
              <a:cxnLst/>
              <a:rect l="l" t="t" r="r" b="b"/>
              <a:pathLst>
                <a:path w="279400" h="23495">
                  <a:moveTo>
                    <a:pt x="279006" y="0"/>
                  </a:moveTo>
                  <a:lnTo>
                    <a:pt x="0" y="234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0"/>
            <p:cNvSpPr/>
            <p:nvPr/>
          </p:nvSpPr>
          <p:spPr>
            <a:xfrm>
              <a:off x="7188592" y="3857761"/>
              <a:ext cx="80010" cy="88900"/>
            </a:xfrm>
            <a:custGeom>
              <a:avLst/>
              <a:gdLst/>
              <a:ahLst/>
              <a:cxnLst/>
              <a:rect l="l" t="t" r="r" b="b"/>
              <a:pathLst>
                <a:path w="80009" h="88900">
                  <a:moveTo>
                    <a:pt x="72212" y="0"/>
                  </a:moveTo>
                  <a:lnTo>
                    <a:pt x="0" y="50672"/>
                  </a:lnTo>
                  <a:lnTo>
                    <a:pt x="79654" y="8858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2"/>
            <p:cNvSpPr txBox="1"/>
            <p:nvPr/>
          </p:nvSpPr>
          <p:spPr>
            <a:xfrm>
              <a:off x="5815330" y="1981200"/>
              <a:ext cx="3252470" cy="55943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86055" marR="5080" indent="-173355">
                <a:lnSpc>
                  <a:spcPct val="100000"/>
                </a:lnSpc>
                <a:buChar char="•"/>
                <a:tabLst>
                  <a:tab pos="151765" algn="l"/>
                </a:tabLst>
              </a:pPr>
              <a:r>
                <a:rPr sz="1800" spc="-50" dirty="0">
                  <a:latin typeface="Arial"/>
                  <a:cs typeface="Arial"/>
                </a:rPr>
                <a:t>Test </a:t>
              </a:r>
              <a:r>
                <a:rPr sz="1800" dirty="0">
                  <a:latin typeface="Arial"/>
                  <a:cs typeface="Arial"/>
                </a:rPr>
                <a:t>during </a:t>
              </a:r>
              <a:r>
                <a:rPr sz="1800" spc="-5" dirty="0">
                  <a:latin typeface="Arial"/>
                  <a:cs typeface="Arial"/>
                </a:rPr>
                <a:t>FY16 </a:t>
              </a:r>
              <a:r>
                <a:rPr sz="1800" dirty="0">
                  <a:latin typeface="Arial"/>
                  <a:cs typeface="Arial"/>
                </a:rPr>
                <a:t>run </a:t>
              </a:r>
              <a:r>
                <a:rPr sz="1800" spc="-5" dirty="0">
                  <a:latin typeface="Arial"/>
                  <a:cs typeface="Arial"/>
                </a:rPr>
                <a:t>to trigger  </a:t>
              </a:r>
              <a:r>
                <a:rPr sz="1800" dirty="0">
                  <a:latin typeface="Arial"/>
                  <a:cs typeface="Arial"/>
                </a:rPr>
                <a:t>rapid </a:t>
              </a:r>
              <a:r>
                <a:rPr sz="1800" spc="-5" dirty="0">
                  <a:latin typeface="Arial"/>
                  <a:cs typeface="Arial"/>
                </a:rPr>
                <a:t>ELMs, flush</a:t>
              </a:r>
              <a:r>
                <a:rPr sz="1800" spc="-30" dirty="0">
                  <a:latin typeface="Arial"/>
                  <a:cs typeface="Arial"/>
                </a:rPr>
                <a:t> </a:t>
              </a:r>
              <a:r>
                <a:rPr sz="1800" spc="-5" dirty="0">
                  <a:latin typeface="Arial"/>
                  <a:cs typeface="Arial"/>
                </a:rPr>
                <a:t>impurities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48600" y="2590800"/>
              <a:ext cx="86664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</a:pPr>
              <a:r>
                <a:rPr lang="en-US" sz="1100" b="1" spc="-5" dirty="0">
                  <a:cs typeface="Arial"/>
                </a:rPr>
                <a:t>Granular  Rese</a:t>
              </a:r>
              <a:r>
                <a:rPr lang="en-US" sz="1100" b="1" dirty="0">
                  <a:cs typeface="Arial"/>
                </a:rPr>
                <a:t>r</a:t>
              </a:r>
              <a:r>
                <a:rPr lang="en-US" sz="1100" b="1" spc="-5" dirty="0">
                  <a:cs typeface="Arial"/>
                </a:rPr>
                <a:t>vo</a:t>
              </a:r>
              <a:r>
                <a:rPr lang="en-US" sz="1100" b="1" dirty="0">
                  <a:cs typeface="Arial"/>
                </a:rPr>
                <a:t>ir</a:t>
              </a:r>
              <a:endParaRPr lang="en-US" sz="1100" dirty="0">
                <a:cs typeface="Arial"/>
              </a:endParaRPr>
            </a:p>
          </p:txBody>
        </p:sp>
        <p:sp>
          <p:nvSpPr>
            <p:cNvPr id="44" name="object 21"/>
            <p:cNvSpPr txBox="1"/>
            <p:nvPr/>
          </p:nvSpPr>
          <p:spPr>
            <a:xfrm>
              <a:off x="5167407" y="1125090"/>
              <a:ext cx="3837304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3: Granule injector (GI) for ELM</a:t>
              </a:r>
              <a:r>
                <a:rPr sz="2000" b="1" spc="-35" dirty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pacing</a:t>
              </a:r>
              <a:endParaRPr sz="2000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4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cs typeface="Arial"/>
              </a:rPr>
              <a:t>ITE</a:t>
            </a:r>
            <a:r>
              <a:rPr lang="en-US" dirty="0">
                <a:cs typeface="Arial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012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Plasma confinement increased continuously with </a:t>
            </a:r>
            <a:br>
              <a:rPr lang="en-US" sz="3200" dirty="0" smtClean="0"/>
            </a:br>
            <a:r>
              <a:rPr lang="en-US" sz="3200" dirty="0" smtClean="0"/>
              <a:t>increasing Li coatings in NSTX – what is limit?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38082"/>
            <a:ext cx="4724400" cy="287017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 smtClean="0"/>
              <a:t>Global parameters improve</a:t>
            </a:r>
          </a:p>
          <a:p>
            <a:pPr marL="457200" lvl="1" indent="-228600"/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increases ~0.9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1.4</a:t>
            </a:r>
            <a:endParaRPr lang="en-US" dirty="0" smtClean="0"/>
          </a:p>
          <a:p>
            <a:pPr marL="457200" lvl="1" indent="-228600"/>
            <a:r>
              <a:rPr lang="en-US" dirty="0" smtClean="0"/>
              <a:t>No core Li accumulation</a:t>
            </a:r>
          </a:p>
          <a:p>
            <a:pPr marL="228600" indent="-228600"/>
            <a:endParaRPr lang="en-US" sz="1000" dirty="0" smtClean="0">
              <a:ea typeface="ＭＳ Ｐゴシック" pitchFamily="34" charset="-128"/>
            </a:endParaRPr>
          </a:p>
          <a:p>
            <a:pPr marL="228600" indent="-228600"/>
            <a:r>
              <a:rPr lang="en-US" dirty="0" smtClean="0">
                <a:ea typeface="ＭＳ Ｐゴシック" pitchFamily="34" charset="-128"/>
              </a:rPr>
              <a:t>High H critical for compact FNSF / Pilot Plants</a:t>
            </a:r>
          </a:p>
          <a:p>
            <a:pPr marL="228600" indent="-228600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572000"/>
            <a:ext cx="88392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0" bIns="182880"/>
          <a:lstStyle/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NSTX-U will double Li-wall coverage with</a:t>
            </a:r>
            <a:r>
              <a:rPr lang="en-US" sz="2400" kern="0" dirty="0" smtClean="0">
                <a:solidFill>
                  <a:srgbClr val="C00000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upward evaporators</a:t>
            </a:r>
          </a:p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Will further assess contributors to confinement improvement: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Lower-recycling / reduced neutral source / higher </a:t>
            </a:r>
            <a:r>
              <a:rPr lang="en-US" sz="2000" b="0" i="0" kern="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endParaRPr lang="en-US" sz="2000" b="0" i="0" kern="0" dirty="0" smtClean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Edge profile / turbulence changes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Influence of (low-Z) impurities in pedestal region</a:t>
            </a:r>
            <a:endParaRPr lang="en-US" b="0" i="0" kern="0" dirty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52400" y="1143000"/>
            <a:ext cx="4280174" cy="3265252"/>
            <a:chOff x="139373" y="709248"/>
            <a:chExt cx="4356427" cy="347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49" b="10542"/>
            <a:stretch/>
          </p:blipFill>
          <p:spPr bwMode="auto">
            <a:xfrm>
              <a:off x="457200" y="984226"/>
              <a:ext cx="4038600" cy="267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1260579" y="2109200"/>
              <a:ext cx="3144489" cy="34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Energy Confinement Time (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</a:rPr>
                <a:t>ms</a:t>
              </a: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481" y="3581400"/>
              <a:ext cx="3777390" cy="3926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  <a:latin typeface="Arial Narrow" pitchFamily="34" charset="0"/>
                </a:rPr>
                <a:t>Pre-discharge lithium evaporation (mg)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1083269" y="3886200"/>
              <a:ext cx="3009900" cy="294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b="0" i="0" dirty="0" smtClean="0">
                  <a:solidFill>
                    <a:srgbClr val="9900CC"/>
                  </a:solidFill>
                </a:rPr>
                <a:t>R. Maingi, et al., </a:t>
              </a:r>
              <a:r>
                <a:rPr lang="it-IT" b="0" i="0" dirty="0">
                  <a:solidFill>
                    <a:srgbClr val="9900CC"/>
                  </a:solidFill>
                </a:rPr>
                <a:t>PRL </a:t>
              </a:r>
              <a:r>
                <a:rPr lang="it-IT" b="0" i="0" dirty="0" smtClean="0">
                  <a:solidFill>
                    <a:srgbClr val="9900CC"/>
                  </a:solidFill>
                </a:rPr>
                <a:t>107</a:t>
              </a:r>
              <a:r>
                <a:rPr lang="it-IT" b="0" i="0" dirty="0">
                  <a:solidFill>
                    <a:srgbClr val="9900CC"/>
                  </a:solidFill>
                </a:rPr>
                <a:t> </a:t>
              </a:r>
              <a:r>
                <a:rPr lang="it-IT" b="0" i="0" dirty="0" smtClean="0">
                  <a:solidFill>
                    <a:srgbClr val="9900CC"/>
                  </a:solidFill>
                </a:rPr>
                <a:t>(2011) 145004</a:t>
              </a:r>
              <a:endParaRPr lang="en-US" b="0" i="0" dirty="0">
                <a:solidFill>
                  <a:srgbClr val="99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2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762000"/>
          </a:xfrm>
        </p:spPr>
        <p:txBody>
          <a:bodyPr>
            <a:normAutofit fontScale="85000" lnSpcReduction="20000"/>
          </a:bodyPr>
          <a:lstStyle/>
          <a:p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5yr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goal: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Integrate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high </a:t>
            </a:r>
            <a:r>
              <a:rPr lang="en-US" spc="5" dirty="0">
                <a:solidFill>
                  <a:srgbClr val="FF0000"/>
                </a:solidFill>
                <a:latin typeface="Symbol"/>
                <a:cs typeface="Symbol"/>
              </a:rPr>
              <a:t></a:t>
            </a:r>
            <a:r>
              <a:rPr lang="en-US" spc="7" baseline="-20202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  <a:cs typeface="Symbol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en-US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non-inductive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10yr goal: A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ssess compatibility with high-Z &amp; liquid lithium PFCs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pc="-5" dirty="0" smtClean="0">
                <a:latin typeface="+mn-lt"/>
                <a:cs typeface="Arial"/>
              </a:rPr>
              <a:t>NSTX-U boundary / PFC plan: </a:t>
            </a:r>
            <a:r>
              <a:rPr lang="en-US" sz="2800" spc="-5" dirty="0" smtClean="0">
                <a:latin typeface="+mn-lt"/>
                <a:cs typeface="Arial"/>
              </a:rPr>
              <a:t>add </a:t>
            </a:r>
            <a:r>
              <a:rPr lang="en-US" sz="2800" spc="-5" dirty="0" err="1" smtClean="0">
                <a:latin typeface="+mn-lt"/>
                <a:cs typeface="Arial"/>
              </a:rPr>
              <a:t>divertor</a:t>
            </a:r>
            <a:r>
              <a:rPr lang="en-US" sz="2800" spc="-5" dirty="0" smtClean="0">
                <a:latin typeface="+mn-lt"/>
                <a:cs typeface="Arial"/>
              </a:rPr>
              <a:t> </a:t>
            </a:r>
            <a:r>
              <a:rPr lang="en-US" sz="2800" spc="-5" dirty="0" err="1" smtClean="0">
                <a:latin typeface="+mn-lt"/>
                <a:cs typeface="Arial"/>
              </a:rPr>
              <a:t>cryo</a:t>
            </a:r>
            <a:r>
              <a:rPr lang="en-US" sz="2800" spc="-5" dirty="0" smtClean="0">
                <a:latin typeface="+mn-lt"/>
                <a:cs typeface="Arial"/>
              </a:rPr>
              <a:t>-pump, transition to high-Z wall, study flowing liquid metal PFCs</a:t>
            </a:r>
            <a:endParaRPr lang="en-US" sz="2800" dirty="0">
              <a:latin typeface="+mn-lt"/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101073" y="1961074"/>
            <a:ext cx="8854332" cy="4439726"/>
            <a:chOff x="101073" y="1411732"/>
            <a:chExt cx="8854332" cy="4439726"/>
          </a:xfrm>
        </p:grpSpPr>
        <p:sp>
          <p:nvSpPr>
            <p:cNvPr id="4" name="object 6"/>
            <p:cNvSpPr/>
            <p:nvPr/>
          </p:nvSpPr>
          <p:spPr>
            <a:xfrm>
              <a:off x="317500" y="2330450"/>
              <a:ext cx="0" cy="2125980"/>
            </a:xfrm>
            <a:custGeom>
              <a:avLst/>
              <a:gdLst/>
              <a:ahLst/>
              <a:cxnLst/>
              <a:rect l="l" t="t" r="r" b="b"/>
              <a:pathLst>
                <a:path h="2125979">
                  <a:moveTo>
                    <a:pt x="0" y="0"/>
                  </a:moveTo>
                  <a:lnTo>
                    <a:pt x="0" y="212566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317500" y="205581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5">
                  <a:moveTo>
                    <a:pt x="0" y="274637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317500" y="445611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436562" y="1712912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3429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455612" y="1674812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455612" y="5057775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436562" y="4730750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4">
                  <a:moveTo>
                    <a:pt x="0" y="36988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641350" y="1712912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1071562" y="1919287"/>
              <a:ext cx="274955" cy="411480"/>
            </a:xfrm>
            <a:custGeom>
              <a:avLst/>
              <a:gdLst/>
              <a:ahLst/>
              <a:cxnLst/>
              <a:rect l="l" t="t" r="r" b="b"/>
              <a:pathLst>
                <a:path w="274955" h="411480">
                  <a:moveTo>
                    <a:pt x="274637" y="41116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1346200" y="2354262"/>
              <a:ext cx="157480" cy="481330"/>
            </a:xfrm>
            <a:custGeom>
              <a:avLst/>
              <a:gdLst/>
              <a:ahLst/>
              <a:cxnLst/>
              <a:rect l="l" t="t" r="r" b="b"/>
              <a:pathLst>
                <a:path w="157480" h="481330">
                  <a:moveTo>
                    <a:pt x="157162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1504950" y="2879725"/>
              <a:ext cx="82550" cy="479425"/>
            </a:xfrm>
            <a:custGeom>
              <a:avLst/>
              <a:gdLst/>
              <a:ahLst/>
              <a:cxnLst/>
              <a:rect l="l" t="t" r="r" b="b"/>
              <a:pathLst>
                <a:path w="82550" h="479425">
                  <a:moveTo>
                    <a:pt x="82550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641350" y="490855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0"/>
                  </a:moveTo>
                  <a:lnTo>
                    <a:pt x="0" y="1651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1071562" y="4456112"/>
              <a:ext cx="274955" cy="411480"/>
            </a:xfrm>
            <a:custGeom>
              <a:avLst/>
              <a:gdLst/>
              <a:ahLst/>
              <a:cxnLst/>
              <a:rect l="l" t="t" r="r" b="b"/>
              <a:pathLst>
                <a:path w="274955" h="411479">
                  <a:moveTo>
                    <a:pt x="274637" y="0"/>
                  </a:moveTo>
                  <a:lnTo>
                    <a:pt x="0" y="41116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346200" y="3951287"/>
              <a:ext cx="157480" cy="481330"/>
            </a:xfrm>
            <a:custGeom>
              <a:avLst/>
              <a:gdLst/>
              <a:ahLst/>
              <a:cxnLst/>
              <a:rect l="l" t="t" r="r" b="b"/>
              <a:pathLst>
                <a:path w="157480" h="481329">
                  <a:moveTo>
                    <a:pt x="157162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1504950" y="3427412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2057400" y="2359025"/>
              <a:ext cx="0" cy="2127250"/>
            </a:xfrm>
            <a:custGeom>
              <a:avLst/>
              <a:gdLst/>
              <a:ahLst/>
              <a:cxnLst/>
              <a:rect l="l" t="t" r="r" b="b"/>
              <a:pathLst>
                <a:path h="2127250">
                  <a:moveTo>
                    <a:pt x="0" y="21272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2057400" y="4486273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0"/>
                  </a:moveTo>
                  <a:lnTo>
                    <a:pt x="123825" y="276224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2057400" y="2082798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2174875" y="476250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2193925" y="5067300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30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2193925" y="1679575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30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2174875" y="171291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2387601" y="49403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0"/>
                  </a:moveTo>
                  <a:lnTo>
                    <a:pt x="0" y="1651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/>
            <p:cNvSpPr/>
            <p:nvPr/>
          </p:nvSpPr>
          <p:spPr>
            <a:xfrm>
              <a:off x="2811463" y="4527550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247650" y="0"/>
                  </a:moveTo>
                  <a:lnTo>
                    <a:pt x="0" y="371475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3086100" y="3981448"/>
              <a:ext cx="155575" cy="481330"/>
            </a:xfrm>
            <a:custGeom>
              <a:avLst/>
              <a:gdLst/>
              <a:ahLst/>
              <a:cxnLst/>
              <a:rect l="l" t="t" r="r" b="b"/>
              <a:pathLst>
                <a:path w="155575" h="481329">
                  <a:moveTo>
                    <a:pt x="155575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/>
            <p:cNvSpPr/>
            <p:nvPr/>
          </p:nvSpPr>
          <p:spPr>
            <a:xfrm>
              <a:off x="3244850" y="3457573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/>
            <p:cNvSpPr/>
            <p:nvPr/>
          </p:nvSpPr>
          <p:spPr>
            <a:xfrm>
              <a:off x="2381251" y="17399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/>
            <p:cNvSpPr/>
            <p:nvPr/>
          </p:nvSpPr>
          <p:spPr>
            <a:xfrm>
              <a:off x="2811462" y="1946273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5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/>
            <p:cNvSpPr/>
            <p:nvPr/>
          </p:nvSpPr>
          <p:spPr>
            <a:xfrm>
              <a:off x="3086100" y="2384423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/>
            <p:cNvSpPr/>
            <p:nvPr/>
          </p:nvSpPr>
          <p:spPr>
            <a:xfrm>
              <a:off x="3244850" y="2908298"/>
              <a:ext cx="82550" cy="479425"/>
            </a:xfrm>
            <a:custGeom>
              <a:avLst/>
              <a:gdLst/>
              <a:ahLst/>
              <a:cxnLst/>
              <a:rect l="l" t="t" r="r" b="b"/>
              <a:pathLst>
                <a:path w="82550" h="479425">
                  <a:moveTo>
                    <a:pt x="82550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/>
            <p:nvPr/>
          </p:nvSpPr>
          <p:spPr>
            <a:xfrm>
              <a:off x="2556358" y="4982262"/>
              <a:ext cx="127635" cy="52705"/>
            </a:xfrm>
            <a:custGeom>
              <a:avLst/>
              <a:gdLst/>
              <a:ahLst/>
              <a:cxnLst/>
              <a:rect l="l" t="t" r="r" b="b"/>
              <a:pathLst>
                <a:path w="127635" h="52704">
                  <a:moveTo>
                    <a:pt x="127622" y="0"/>
                  </a:moveTo>
                  <a:lnTo>
                    <a:pt x="0" y="52603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/>
            <p:cNvSpPr/>
            <p:nvPr/>
          </p:nvSpPr>
          <p:spPr>
            <a:xfrm>
              <a:off x="3862387" y="2341561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/>
            <p:cNvSpPr/>
            <p:nvPr/>
          </p:nvSpPr>
          <p:spPr>
            <a:xfrm>
              <a:off x="3862387" y="2065337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/>
            <p:cNvSpPr/>
            <p:nvPr/>
          </p:nvSpPr>
          <p:spPr>
            <a:xfrm>
              <a:off x="3998913" y="1662112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/>
            <p:cNvSpPr/>
            <p:nvPr/>
          </p:nvSpPr>
          <p:spPr>
            <a:xfrm>
              <a:off x="3979862" y="1695448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/>
            <p:cNvSpPr/>
            <p:nvPr/>
          </p:nvSpPr>
          <p:spPr>
            <a:xfrm>
              <a:off x="4891087" y="3963987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/>
            <p:cNvSpPr/>
            <p:nvPr/>
          </p:nvSpPr>
          <p:spPr>
            <a:xfrm>
              <a:off x="5049837" y="3440111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/>
            <p:cNvSpPr/>
            <p:nvPr/>
          </p:nvSpPr>
          <p:spPr>
            <a:xfrm>
              <a:off x="4186238" y="1722436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/>
            <p:cNvSpPr/>
            <p:nvPr/>
          </p:nvSpPr>
          <p:spPr>
            <a:xfrm>
              <a:off x="4616450" y="1928811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/>
            <p:cNvSpPr/>
            <p:nvPr/>
          </p:nvSpPr>
          <p:spPr>
            <a:xfrm>
              <a:off x="4891087" y="2366961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/>
            <p:cNvSpPr/>
            <p:nvPr/>
          </p:nvSpPr>
          <p:spPr>
            <a:xfrm>
              <a:off x="5049837" y="2890836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/>
            <p:cNvSpPr/>
            <p:nvPr/>
          </p:nvSpPr>
          <p:spPr>
            <a:xfrm>
              <a:off x="3862387" y="4487861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/>
            <p:cNvSpPr/>
            <p:nvPr/>
          </p:nvSpPr>
          <p:spPr>
            <a:xfrm>
              <a:off x="3979862" y="4762498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89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/>
            <p:cNvSpPr/>
            <p:nvPr/>
          </p:nvSpPr>
          <p:spPr>
            <a:xfrm>
              <a:off x="4000501" y="5057773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199"/>
                  </a:moveTo>
                  <a:lnTo>
                    <a:pt x="136525" y="76199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/>
            <p:cNvSpPr/>
            <p:nvPr/>
          </p:nvSpPr>
          <p:spPr>
            <a:xfrm>
              <a:off x="4185911" y="5059272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/>
            <p:cNvSpPr/>
            <p:nvPr/>
          </p:nvSpPr>
          <p:spPr>
            <a:xfrm>
              <a:off x="4618037" y="4478336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4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2"/>
            <p:cNvSpPr/>
            <p:nvPr/>
          </p:nvSpPr>
          <p:spPr>
            <a:xfrm>
              <a:off x="4275143" y="4883059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3"/>
            <p:cNvSpPr/>
            <p:nvPr/>
          </p:nvSpPr>
          <p:spPr>
            <a:xfrm>
              <a:off x="4250356" y="4929064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/>
            <p:cNvSpPr/>
            <p:nvPr/>
          </p:nvSpPr>
          <p:spPr>
            <a:xfrm>
              <a:off x="4250356" y="4929064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/>
            <p:cNvSpPr/>
            <p:nvPr/>
          </p:nvSpPr>
          <p:spPr>
            <a:xfrm>
              <a:off x="4634094" y="4946604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/>
            <p:cNvSpPr/>
            <p:nvPr/>
          </p:nvSpPr>
          <p:spPr>
            <a:xfrm>
              <a:off x="4634094" y="4946604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/>
            <p:cNvSpPr/>
            <p:nvPr/>
          </p:nvSpPr>
          <p:spPr>
            <a:xfrm>
              <a:off x="4413435" y="4903080"/>
              <a:ext cx="118745" cy="31750"/>
            </a:xfrm>
            <a:custGeom>
              <a:avLst/>
              <a:gdLst/>
              <a:ahLst/>
              <a:cxnLst/>
              <a:rect l="l" t="t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/>
            <p:cNvSpPr/>
            <p:nvPr/>
          </p:nvSpPr>
          <p:spPr>
            <a:xfrm>
              <a:off x="4389185" y="1805594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39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/>
            <p:cNvSpPr txBox="1"/>
            <p:nvPr/>
          </p:nvSpPr>
          <p:spPr>
            <a:xfrm>
              <a:off x="4002852" y="2789237"/>
              <a:ext cx="937260" cy="12306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Cryo +  full</a:t>
              </a:r>
              <a:r>
                <a:rPr sz="2000" b="1" spc="-9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lower  outboa</a:t>
              </a:r>
              <a:r>
                <a:rPr sz="2000" b="1" spc="-10" dirty="0">
                  <a:latin typeface="Arial Narrow"/>
                  <a:cs typeface="Arial Narrow"/>
                </a:rPr>
                <a:t>r</a:t>
              </a:r>
              <a:r>
                <a:rPr sz="2000" b="1" spc="-5" dirty="0">
                  <a:latin typeface="Arial Narrow"/>
                  <a:cs typeface="Arial Narrow"/>
                </a:rPr>
                <a:t>d  high-Z  divertor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58" name="object 60"/>
            <p:cNvSpPr txBox="1"/>
            <p:nvPr/>
          </p:nvSpPr>
          <p:spPr>
            <a:xfrm>
              <a:off x="2285499" y="2836941"/>
              <a:ext cx="661670" cy="12306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9060" marR="15875" indent="-75565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Lower  OBD</a:t>
              </a:r>
              <a:endParaRPr sz="2000">
                <a:latin typeface="Arial Narrow"/>
                <a:cs typeface="Arial Narrow"/>
              </a:endParaRPr>
            </a:p>
            <a:p>
              <a:pPr marL="19050" marR="5080" indent="-6985" algn="just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high-Z  row</a:t>
              </a:r>
              <a:r>
                <a:rPr sz="2000" b="1" spc="-8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of  tiles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59" name="object 61"/>
            <p:cNvSpPr txBox="1"/>
            <p:nvPr/>
          </p:nvSpPr>
          <p:spPr>
            <a:xfrm>
              <a:off x="463720" y="2864929"/>
              <a:ext cx="815975" cy="1181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54305" marR="145415" algn="ctr">
                <a:lnSpc>
                  <a:spcPts val="2300"/>
                </a:lnSpc>
              </a:pPr>
              <a:r>
                <a:rPr sz="2400" b="1" dirty="0">
                  <a:latin typeface="Arial Narrow"/>
                  <a:cs typeface="Arial Narrow"/>
                </a:rPr>
                <a:t>B+C  </a:t>
              </a:r>
              <a:r>
                <a:rPr sz="2400" b="1" dirty="0">
                  <a:solidFill>
                    <a:srgbClr val="00AFEF"/>
                  </a:solidFill>
                  <a:latin typeface="Arial Narrow"/>
                  <a:cs typeface="Arial Narrow"/>
                </a:rPr>
                <a:t>BN</a:t>
              </a:r>
              <a:endParaRPr sz="2400">
                <a:latin typeface="Arial Narrow"/>
                <a:cs typeface="Arial Narrow"/>
              </a:endParaRPr>
            </a:p>
            <a:p>
              <a:pPr marL="12700" marR="5080" algn="ctr">
                <a:lnSpc>
                  <a:spcPct val="80000"/>
                </a:lnSpc>
                <a:spcBef>
                  <a:spcPts val="20"/>
                </a:spcBef>
              </a:pPr>
              <a:r>
                <a:rPr sz="2400" b="1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Li  </a:t>
              </a:r>
              <a:r>
                <a:rPr sz="2400" b="1" dirty="0">
                  <a:solidFill>
                    <a:srgbClr val="BEBEBE"/>
                  </a:solidFill>
                  <a:latin typeface="Arial Narrow"/>
                  <a:cs typeface="Arial Narrow"/>
                </a:rPr>
                <a:t>H</a:t>
              </a:r>
              <a:r>
                <a:rPr sz="2400" b="1" spc="-5" dirty="0">
                  <a:solidFill>
                    <a:srgbClr val="BEBEBE"/>
                  </a:solidFill>
                  <a:latin typeface="Arial Narrow"/>
                  <a:cs typeface="Arial Narrow"/>
                </a:rPr>
                <a:t>igh-</a:t>
              </a:r>
              <a:r>
                <a:rPr sz="2400" b="1" dirty="0">
                  <a:solidFill>
                    <a:srgbClr val="BEBEBE"/>
                  </a:solidFill>
                  <a:latin typeface="Arial Narrow"/>
                  <a:cs typeface="Arial Narrow"/>
                </a:rPr>
                <a:t>Z</a:t>
              </a:r>
              <a:endParaRPr sz="2400">
                <a:latin typeface="Arial Narrow"/>
                <a:cs typeface="Arial Narrow"/>
              </a:endParaRPr>
            </a:p>
          </p:txBody>
        </p:sp>
        <p:sp>
          <p:nvSpPr>
            <p:cNvPr id="60" name="object 62"/>
            <p:cNvSpPr txBox="1"/>
            <p:nvPr/>
          </p:nvSpPr>
          <p:spPr>
            <a:xfrm>
              <a:off x="823277" y="1411732"/>
              <a:ext cx="48831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2016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1" name="object 63"/>
            <p:cNvSpPr txBox="1"/>
            <p:nvPr/>
          </p:nvSpPr>
          <p:spPr>
            <a:xfrm>
              <a:off x="2517032" y="1411732"/>
              <a:ext cx="48831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2017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2" name="object 64"/>
            <p:cNvSpPr txBox="1"/>
            <p:nvPr/>
          </p:nvSpPr>
          <p:spPr>
            <a:xfrm>
              <a:off x="4345779" y="1435584"/>
              <a:ext cx="7893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2018-19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3" name="object 65"/>
            <p:cNvSpPr/>
            <p:nvPr/>
          </p:nvSpPr>
          <p:spPr>
            <a:xfrm>
              <a:off x="4739603" y="5090726"/>
              <a:ext cx="112395" cy="269875"/>
            </a:xfrm>
            <a:custGeom>
              <a:avLst/>
              <a:gdLst/>
              <a:ahLst/>
              <a:cxnLst/>
              <a:rect l="l" t="t" r="r" b="b"/>
              <a:pathLst>
                <a:path w="112395" h="269875">
                  <a:moveTo>
                    <a:pt x="111798" y="269468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/>
            <p:cNvSpPr/>
            <p:nvPr/>
          </p:nvSpPr>
          <p:spPr>
            <a:xfrm>
              <a:off x="4705479" y="5024739"/>
              <a:ext cx="79375" cy="95885"/>
            </a:xfrm>
            <a:custGeom>
              <a:avLst/>
              <a:gdLst/>
              <a:ahLst/>
              <a:cxnLst/>
              <a:rect l="l" t="t" r="r" b="b"/>
              <a:pathLst>
                <a:path w="79375" h="95885">
                  <a:moveTo>
                    <a:pt x="6743" y="0"/>
                  </a:moveTo>
                  <a:lnTo>
                    <a:pt x="0" y="95605"/>
                  </a:lnTo>
                  <a:lnTo>
                    <a:pt x="79184" y="62763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/>
            <p:cNvSpPr/>
            <p:nvPr/>
          </p:nvSpPr>
          <p:spPr>
            <a:xfrm>
              <a:off x="2670218" y="5138103"/>
              <a:ext cx="60325" cy="119380"/>
            </a:xfrm>
            <a:custGeom>
              <a:avLst/>
              <a:gdLst/>
              <a:ahLst/>
              <a:cxnLst/>
              <a:rect l="l" t="t" r="r" b="b"/>
              <a:pathLst>
                <a:path w="60325" h="119379">
                  <a:moveTo>
                    <a:pt x="59905" y="118783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/>
            <p:cNvSpPr/>
            <p:nvPr/>
          </p:nvSpPr>
          <p:spPr>
            <a:xfrm>
              <a:off x="2638046" y="5074320"/>
              <a:ext cx="77470" cy="95885"/>
            </a:xfrm>
            <a:custGeom>
              <a:avLst/>
              <a:gdLst/>
              <a:ahLst/>
              <a:cxnLst/>
              <a:rect l="l" t="t" r="r" b="b"/>
              <a:pathLst>
                <a:path w="77469" h="95885">
                  <a:moveTo>
                    <a:pt x="0" y="0"/>
                  </a:moveTo>
                  <a:lnTo>
                    <a:pt x="330" y="95846"/>
                  </a:lnTo>
                  <a:lnTo>
                    <a:pt x="76873" y="57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/>
            <p:cNvSpPr txBox="1"/>
            <p:nvPr/>
          </p:nvSpPr>
          <p:spPr>
            <a:xfrm>
              <a:off x="3165713" y="5322658"/>
              <a:ext cx="1403350" cy="401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46355">
                <a:lnSpc>
                  <a:spcPts val="1540"/>
                </a:lnSpc>
              </a:pP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Bakeable </a:t>
              </a: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PFCs </a:t>
              </a: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for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liquid</a:t>
              </a:r>
              <a:r>
                <a:rPr sz="1600" b="1" spc="-12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Li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68" name="object 70"/>
            <p:cNvSpPr/>
            <p:nvPr/>
          </p:nvSpPr>
          <p:spPr>
            <a:xfrm>
              <a:off x="4413432" y="5019216"/>
              <a:ext cx="52705" cy="257175"/>
            </a:xfrm>
            <a:custGeom>
              <a:avLst/>
              <a:gdLst/>
              <a:ahLst/>
              <a:cxnLst/>
              <a:rect l="l" t="t" r="r" b="b"/>
              <a:pathLst>
                <a:path w="52704" h="257175">
                  <a:moveTo>
                    <a:pt x="0" y="256755"/>
                  </a:moveTo>
                  <a:lnTo>
                    <a:pt x="52362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/>
            <p:cNvSpPr/>
            <p:nvPr/>
          </p:nvSpPr>
          <p:spPr>
            <a:xfrm>
              <a:off x="4420943" y="4949223"/>
              <a:ext cx="84455" cy="92710"/>
            </a:xfrm>
            <a:custGeom>
              <a:avLst/>
              <a:gdLst/>
              <a:ahLst/>
              <a:cxnLst/>
              <a:rect l="l" t="t" r="r" b="b"/>
              <a:pathLst>
                <a:path w="84454" h="92710">
                  <a:moveTo>
                    <a:pt x="59131" y="0"/>
                  </a:moveTo>
                  <a:lnTo>
                    <a:pt x="0" y="75438"/>
                  </a:lnTo>
                  <a:lnTo>
                    <a:pt x="83997" y="92557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/>
            <p:cNvSpPr/>
            <p:nvPr/>
          </p:nvSpPr>
          <p:spPr>
            <a:xfrm>
              <a:off x="5715000" y="2359025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/>
            <p:cNvSpPr/>
            <p:nvPr/>
          </p:nvSpPr>
          <p:spPr>
            <a:xfrm>
              <a:off x="5715000" y="2082800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/>
            <p:cNvSpPr/>
            <p:nvPr/>
          </p:nvSpPr>
          <p:spPr>
            <a:xfrm>
              <a:off x="5851525" y="1679575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/>
            <p:cNvSpPr/>
            <p:nvPr/>
          </p:nvSpPr>
          <p:spPr>
            <a:xfrm>
              <a:off x="5832473" y="171291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/>
            <p:cNvSpPr/>
            <p:nvPr/>
          </p:nvSpPr>
          <p:spPr>
            <a:xfrm>
              <a:off x="6743700" y="3981450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/>
            <p:cNvSpPr/>
            <p:nvPr/>
          </p:nvSpPr>
          <p:spPr>
            <a:xfrm>
              <a:off x="6902450" y="3457575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/>
            <p:cNvSpPr/>
            <p:nvPr/>
          </p:nvSpPr>
          <p:spPr>
            <a:xfrm>
              <a:off x="6038851" y="17399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/>
            <p:cNvSpPr/>
            <p:nvPr/>
          </p:nvSpPr>
          <p:spPr>
            <a:xfrm>
              <a:off x="6469062" y="1946275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/>
            <p:cNvSpPr/>
            <p:nvPr/>
          </p:nvSpPr>
          <p:spPr>
            <a:xfrm>
              <a:off x="6743700" y="2384425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/>
            <p:cNvSpPr/>
            <p:nvPr/>
          </p:nvSpPr>
          <p:spPr>
            <a:xfrm>
              <a:off x="6902450" y="2908300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/>
            <p:cNvSpPr/>
            <p:nvPr/>
          </p:nvSpPr>
          <p:spPr>
            <a:xfrm>
              <a:off x="5715001" y="4505325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3"/>
            <p:cNvSpPr/>
            <p:nvPr/>
          </p:nvSpPr>
          <p:spPr>
            <a:xfrm>
              <a:off x="5832476" y="4779962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/>
            <p:cNvSpPr/>
            <p:nvPr/>
          </p:nvSpPr>
          <p:spPr>
            <a:xfrm>
              <a:off x="5853112" y="5075237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/>
            <p:cNvSpPr/>
            <p:nvPr/>
          </p:nvSpPr>
          <p:spPr>
            <a:xfrm>
              <a:off x="6038523" y="5076737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/>
            <p:cNvSpPr/>
            <p:nvPr/>
          </p:nvSpPr>
          <p:spPr>
            <a:xfrm>
              <a:off x="6470650" y="4495800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5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/>
            <p:cNvSpPr/>
            <p:nvPr/>
          </p:nvSpPr>
          <p:spPr>
            <a:xfrm>
              <a:off x="6127756" y="4900524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/>
            <p:cNvSpPr/>
            <p:nvPr/>
          </p:nvSpPr>
          <p:spPr>
            <a:xfrm>
              <a:off x="6103739" y="4946376"/>
              <a:ext cx="99060" cy="66675"/>
            </a:xfrm>
            <a:custGeom>
              <a:avLst/>
              <a:gdLst/>
              <a:ahLst/>
              <a:cxnLst/>
              <a:rect l="l" t="t" r="r" b="b"/>
              <a:pathLst>
                <a:path w="99060" h="66675">
                  <a:moveTo>
                    <a:pt x="63703" y="0"/>
                  </a:moveTo>
                  <a:lnTo>
                    <a:pt x="25331" y="6089"/>
                  </a:lnTo>
                  <a:lnTo>
                    <a:pt x="0" y="40942"/>
                  </a:lnTo>
                  <a:lnTo>
                    <a:pt x="5889" y="53029"/>
                  </a:lnTo>
                  <a:lnTo>
                    <a:pt x="18100" y="61727"/>
                  </a:lnTo>
                  <a:lnTo>
                    <a:pt x="34879" y="66236"/>
                  </a:lnTo>
                  <a:lnTo>
                    <a:pt x="54470" y="65758"/>
                  </a:lnTo>
                  <a:lnTo>
                    <a:pt x="73245" y="60143"/>
                  </a:lnTo>
                  <a:lnTo>
                    <a:pt x="87801" y="50661"/>
                  </a:lnTo>
                  <a:lnTo>
                    <a:pt x="96718" y="38611"/>
                  </a:lnTo>
                  <a:lnTo>
                    <a:pt x="98577" y="25296"/>
                  </a:lnTo>
                  <a:lnTo>
                    <a:pt x="92689" y="13203"/>
                  </a:lnTo>
                  <a:lnTo>
                    <a:pt x="80481" y="4506"/>
                  </a:lnTo>
                  <a:lnTo>
                    <a:pt x="6370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/>
            <p:cNvSpPr/>
            <p:nvPr/>
          </p:nvSpPr>
          <p:spPr>
            <a:xfrm>
              <a:off x="6103739" y="4946377"/>
              <a:ext cx="99060" cy="66675"/>
            </a:xfrm>
            <a:custGeom>
              <a:avLst/>
              <a:gdLst/>
              <a:ahLst/>
              <a:cxnLst/>
              <a:rect l="l" t="t" r="r" b="b"/>
              <a:pathLst>
                <a:path w="99060" h="66675">
                  <a:moveTo>
                    <a:pt x="0" y="40942"/>
                  </a:moveTo>
                  <a:lnTo>
                    <a:pt x="5889" y="53029"/>
                  </a:lnTo>
                  <a:lnTo>
                    <a:pt x="18100" y="61727"/>
                  </a:lnTo>
                  <a:lnTo>
                    <a:pt x="34879" y="66236"/>
                  </a:lnTo>
                  <a:lnTo>
                    <a:pt x="54470" y="65758"/>
                  </a:lnTo>
                  <a:lnTo>
                    <a:pt x="73245" y="60143"/>
                  </a:lnTo>
                  <a:lnTo>
                    <a:pt x="87801" y="50661"/>
                  </a:lnTo>
                  <a:lnTo>
                    <a:pt x="96718" y="38611"/>
                  </a:lnTo>
                  <a:lnTo>
                    <a:pt x="98577" y="25296"/>
                  </a:lnTo>
                  <a:lnTo>
                    <a:pt x="92689" y="13203"/>
                  </a:lnTo>
                  <a:lnTo>
                    <a:pt x="80481" y="4506"/>
                  </a:lnTo>
                  <a:lnTo>
                    <a:pt x="63703" y="0"/>
                  </a:lnTo>
                  <a:lnTo>
                    <a:pt x="44107" y="480"/>
                  </a:lnTo>
                  <a:lnTo>
                    <a:pt x="25331" y="6089"/>
                  </a:lnTo>
                  <a:lnTo>
                    <a:pt x="10775" y="15572"/>
                  </a:lnTo>
                  <a:lnTo>
                    <a:pt x="1858" y="27624"/>
                  </a:lnTo>
                  <a:lnTo>
                    <a:pt x="0" y="40942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/>
            <p:cNvSpPr/>
            <p:nvPr/>
          </p:nvSpPr>
          <p:spPr>
            <a:xfrm>
              <a:off x="6486706" y="4964069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/>
            <p:cNvSpPr/>
            <p:nvPr/>
          </p:nvSpPr>
          <p:spPr>
            <a:xfrm>
              <a:off x="6486706" y="4964069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2"/>
            <p:cNvSpPr/>
            <p:nvPr/>
          </p:nvSpPr>
          <p:spPr>
            <a:xfrm>
              <a:off x="6241797" y="1823058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39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3"/>
            <p:cNvSpPr txBox="1"/>
            <p:nvPr/>
          </p:nvSpPr>
          <p:spPr>
            <a:xfrm>
              <a:off x="5803446" y="2667378"/>
              <a:ext cx="1041400" cy="4984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180975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Cryo +  high-Z</a:t>
              </a:r>
              <a:r>
                <a:rPr sz="2000" b="1" spc="-9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FW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2" name="object 94"/>
            <p:cNvSpPr txBox="1"/>
            <p:nvPr/>
          </p:nvSpPr>
          <p:spPr>
            <a:xfrm>
              <a:off x="5866882" y="3096150"/>
              <a:ext cx="91503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and</a:t>
              </a:r>
              <a:r>
                <a:rPr sz="2000" b="1" spc="-10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OBD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3" name="object 95"/>
            <p:cNvSpPr txBox="1"/>
            <p:nvPr/>
          </p:nvSpPr>
          <p:spPr>
            <a:xfrm>
              <a:off x="5825014" y="3398928"/>
              <a:ext cx="998855" cy="7429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+</a:t>
              </a:r>
              <a:r>
                <a:rPr sz="2000" b="1" spc="-4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liquid</a:t>
              </a:r>
              <a:r>
                <a:rPr sz="2000" b="1" spc="-6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Li  divertor  (LLD)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4" name="object 96"/>
            <p:cNvSpPr txBox="1"/>
            <p:nvPr/>
          </p:nvSpPr>
          <p:spPr>
            <a:xfrm>
              <a:off x="6220605" y="1411784"/>
              <a:ext cx="94219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202</a:t>
              </a:r>
              <a:r>
                <a:rPr lang="en-US"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0-21</a:t>
              </a:r>
              <a:endParaRPr sz="2000" dirty="0">
                <a:latin typeface="Arial Narrow"/>
                <a:cs typeface="Arial Narrow"/>
              </a:endParaRPr>
            </a:p>
          </p:txBody>
        </p:sp>
        <p:sp>
          <p:nvSpPr>
            <p:cNvPr id="95" name="object 97"/>
            <p:cNvSpPr txBox="1"/>
            <p:nvPr/>
          </p:nvSpPr>
          <p:spPr>
            <a:xfrm>
              <a:off x="1733804" y="5252018"/>
              <a:ext cx="1196340" cy="599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590" indent="-9525">
                <a:lnSpc>
                  <a:spcPts val="1365"/>
                </a:lnSpc>
              </a:pP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tile</a:t>
              </a:r>
              <a:r>
                <a:rPr sz="1600" b="1" spc="-120" dirty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row</a:t>
              </a:r>
              <a:endParaRPr sz="1600">
                <a:latin typeface="Arial Narrow"/>
                <a:cs typeface="Arial Narrow"/>
              </a:endParaRPr>
            </a:p>
            <a:p>
              <a:pPr marL="116839" marR="5080" indent="-95250">
                <a:lnSpc>
                  <a:spcPts val="1540"/>
                </a:lnSpc>
                <a:spcBef>
                  <a:spcPts val="185"/>
                </a:spcBef>
              </a:pP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Up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+</a:t>
              </a:r>
              <a:r>
                <a:rPr sz="1600" spc="-7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downward 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</a:t>
              </a:r>
              <a:r>
                <a:rPr sz="1600" spc="-9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evaporator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96" name="object 98"/>
            <p:cNvSpPr/>
            <p:nvPr/>
          </p:nvSpPr>
          <p:spPr>
            <a:xfrm>
              <a:off x="4369450" y="1947257"/>
              <a:ext cx="25400" cy="66675"/>
            </a:xfrm>
            <a:custGeom>
              <a:avLst/>
              <a:gdLst/>
              <a:ahLst/>
              <a:cxnLst/>
              <a:rect l="l" t="t" r="r" b="b"/>
              <a:pathLst>
                <a:path w="25400" h="66675">
                  <a:moveTo>
                    <a:pt x="0" y="66357"/>
                  </a:moveTo>
                  <a:lnTo>
                    <a:pt x="2498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9"/>
            <p:cNvSpPr/>
            <p:nvPr/>
          </p:nvSpPr>
          <p:spPr>
            <a:xfrm>
              <a:off x="4349291" y="1880400"/>
              <a:ext cx="80645" cy="95885"/>
            </a:xfrm>
            <a:custGeom>
              <a:avLst/>
              <a:gdLst/>
              <a:ahLst/>
              <a:cxnLst/>
              <a:rect l="l" t="t" r="r" b="b"/>
              <a:pathLst>
                <a:path w="80645" h="95885">
                  <a:moveTo>
                    <a:pt x="70307" y="0"/>
                  </a:moveTo>
                  <a:lnTo>
                    <a:pt x="0" y="65125"/>
                  </a:lnTo>
                  <a:lnTo>
                    <a:pt x="80225" y="95326"/>
                  </a:lnTo>
                  <a:lnTo>
                    <a:pt x="7030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00"/>
            <p:cNvSpPr/>
            <p:nvPr/>
          </p:nvSpPr>
          <p:spPr>
            <a:xfrm>
              <a:off x="2097403" y="2379967"/>
              <a:ext cx="0" cy="2079625"/>
            </a:xfrm>
            <a:custGeom>
              <a:avLst/>
              <a:gdLst/>
              <a:ahLst/>
              <a:cxnLst/>
              <a:rect l="l" t="t" r="r" b="b"/>
              <a:pathLst>
                <a:path h="2079625">
                  <a:moveTo>
                    <a:pt x="0" y="207952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01"/>
            <p:cNvSpPr/>
            <p:nvPr/>
          </p:nvSpPr>
          <p:spPr>
            <a:xfrm>
              <a:off x="2097403" y="4459489"/>
              <a:ext cx="116205" cy="270510"/>
            </a:xfrm>
            <a:custGeom>
              <a:avLst/>
              <a:gdLst/>
              <a:ahLst/>
              <a:cxnLst/>
              <a:rect l="l" t="t" r="r" b="b"/>
              <a:pathLst>
                <a:path w="116205" h="270510">
                  <a:moveTo>
                    <a:pt x="0" y="0"/>
                  </a:moveTo>
                  <a:lnTo>
                    <a:pt x="115900" y="270027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2"/>
            <p:cNvSpPr/>
            <p:nvPr/>
          </p:nvSpPr>
          <p:spPr>
            <a:xfrm>
              <a:off x="2097403" y="2109936"/>
              <a:ext cx="116205" cy="270510"/>
            </a:xfrm>
            <a:custGeom>
              <a:avLst/>
              <a:gdLst/>
              <a:ahLst/>
              <a:cxnLst/>
              <a:rect l="l" t="t" r="r" b="b"/>
              <a:pathLst>
                <a:path w="116205" h="270510">
                  <a:moveTo>
                    <a:pt x="0" y="270027"/>
                  </a:moveTo>
                  <a:lnTo>
                    <a:pt x="11590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3"/>
            <p:cNvSpPr/>
            <p:nvPr/>
          </p:nvSpPr>
          <p:spPr>
            <a:xfrm>
              <a:off x="2207360" y="472951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0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4"/>
            <p:cNvSpPr/>
            <p:nvPr/>
          </p:nvSpPr>
          <p:spPr>
            <a:xfrm>
              <a:off x="2207360" y="5064726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5"/>
            <p:cNvSpPr/>
            <p:nvPr/>
          </p:nvSpPr>
          <p:spPr>
            <a:xfrm>
              <a:off x="2209800" y="1753001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6"/>
            <p:cNvSpPr/>
            <p:nvPr/>
          </p:nvSpPr>
          <p:spPr>
            <a:xfrm>
              <a:off x="2207360" y="1748346"/>
              <a:ext cx="0" cy="361950"/>
            </a:xfrm>
            <a:custGeom>
              <a:avLst/>
              <a:gdLst/>
              <a:ahLst/>
              <a:cxnLst/>
              <a:rect l="l" t="t" r="r" b="b"/>
              <a:pathLst>
                <a:path h="361950">
                  <a:moveTo>
                    <a:pt x="0" y="0"/>
                  </a:moveTo>
                  <a:lnTo>
                    <a:pt x="0" y="36159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7"/>
            <p:cNvSpPr/>
            <p:nvPr/>
          </p:nvSpPr>
          <p:spPr>
            <a:xfrm>
              <a:off x="2381252" y="4908551"/>
              <a:ext cx="383540" cy="156210"/>
            </a:xfrm>
            <a:custGeom>
              <a:avLst/>
              <a:gdLst/>
              <a:ahLst/>
              <a:cxnLst/>
              <a:rect l="l" t="t" r="r" b="b"/>
              <a:pathLst>
                <a:path w="383539" h="156210">
                  <a:moveTo>
                    <a:pt x="383400" y="0"/>
                  </a:moveTo>
                  <a:lnTo>
                    <a:pt x="0" y="156171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8"/>
            <p:cNvSpPr/>
            <p:nvPr/>
          </p:nvSpPr>
          <p:spPr>
            <a:xfrm>
              <a:off x="3059112" y="3965992"/>
              <a:ext cx="147320" cy="480695"/>
            </a:xfrm>
            <a:custGeom>
              <a:avLst/>
              <a:gdLst/>
              <a:ahLst/>
              <a:cxnLst/>
              <a:rect l="l" t="t" r="r" b="b"/>
              <a:pathLst>
                <a:path w="147319" h="480695">
                  <a:moveTo>
                    <a:pt x="146773" y="0"/>
                  </a:moveTo>
                  <a:lnTo>
                    <a:pt x="0" y="48059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9"/>
            <p:cNvSpPr/>
            <p:nvPr/>
          </p:nvSpPr>
          <p:spPr>
            <a:xfrm>
              <a:off x="3208856" y="3453869"/>
              <a:ext cx="77470" cy="470534"/>
            </a:xfrm>
            <a:custGeom>
              <a:avLst/>
              <a:gdLst/>
              <a:ahLst/>
              <a:cxnLst/>
              <a:rect l="l" t="t" r="r" b="b"/>
              <a:pathLst>
                <a:path w="77470" h="470535">
                  <a:moveTo>
                    <a:pt x="77266" y="0"/>
                  </a:moveTo>
                  <a:lnTo>
                    <a:pt x="0" y="470217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10"/>
            <p:cNvSpPr/>
            <p:nvPr/>
          </p:nvSpPr>
          <p:spPr>
            <a:xfrm>
              <a:off x="2362202" y="1771711"/>
              <a:ext cx="389890" cy="164465"/>
            </a:xfrm>
            <a:custGeom>
              <a:avLst/>
              <a:gdLst/>
              <a:ahLst/>
              <a:cxnLst/>
              <a:rect l="l" t="t" r="r" b="b"/>
              <a:pathLst>
                <a:path w="389889" h="164464">
                  <a:moveTo>
                    <a:pt x="389267" y="1644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11"/>
            <p:cNvSpPr/>
            <p:nvPr/>
          </p:nvSpPr>
          <p:spPr>
            <a:xfrm>
              <a:off x="2792145" y="1979307"/>
              <a:ext cx="255904" cy="391160"/>
            </a:xfrm>
            <a:custGeom>
              <a:avLst/>
              <a:gdLst/>
              <a:ahLst/>
              <a:cxnLst/>
              <a:rect l="l" t="t" r="r" b="b"/>
              <a:pathLst>
                <a:path w="255905" h="391160">
                  <a:moveTo>
                    <a:pt x="255854" y="39082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2"/>
            <p:cNvSpPr/>
            <p:nvPr/>
          </p:nvSpPr>
          <p:spPr>
            <a:xfrm>
              <a:off x="3048000" y="2384425"/>
              <a:ext cx="158115" cy="489584"/>
            </a:xfrm>
            <a:custGeom>
              <a:avLst/>
              <a:gdLst/>
              <a:ahLst/>
              <a:cxnLst/>
              <a:rect l="l" t="t" r="r" b="b"/>
              <a:pathLst>
                <a:path w="158114" h="489585">
                  <a:moveTo>
                    <a:pt x="157886" y="48903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3"/>
            <p:cNvSpPr/>
            <p:nvPr/>
          </p:nvSpPr>
          <p:spPr>
            <a:xfrm>
              <a:off x="3208856" y="2916918"/>
              <a:ext cx="77470" cy="469265"/>
            </a:xfrm>
            <a:custGeom>
              <a:avLst/>
              <a:gdLst/>
              <a:ahLst/>
              <a:cxnLst/>
              <a:rect l="l" t="t" r="r" b="b"/>
              <a:pathLst>
                <a:path w="77470" h="469264">
                  <a:moveTo>
                    <a:pt x="77266" y="46866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4"/>
            <p:cNvSpPr/>
            <p:nvPr/>
          </p:nvSpPr>
          <p:spPr>
            <a:xfrm>
              <a:off x="2776537" y="4505325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247650" y="0"/>
                  </a:moveTo>
                  <a:lnTo>
                    <a:pt x="0" y="3714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5"/>
            <p:cNvSpPr/>
            <p:nvPr/>
          </p:nvSpPr>
          <p:spPr>
            <a:xfrm>
              <a:off x="3902392" y="2364701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6"/>
            <p:cNvSpPr/>
            <p:nvPr/>
          </p:nvSpPr>
          <p:spPr>
            <a:xfrm>
              <a:off x="3902392" y="4478337"/>
              <a:ext cx="116205" cy="257175"/>
            </a:xfrm>
            <a:custGeom>
              <a:avLst/>
              <a:gdLst/>
              <a:ahLst/>
              <a:cxnLst/>
              <a:rect l="l" t="t" r="r" b="b"/>
              <a:pathLst>
                <a:path w="116204" h="257175">
                  <a:moveTo>
                    <a:pt x="0" y="0"/>
                  </a:moveTo>
                  <a:lnTo>
                    <a:pt x="11590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7"/>
            <p:cNvSpPr/>
            <p:nvPr/>
          </p:nvSpPr>
          <p:spPr>
            <a:xfrm>
              <a:off x="3898888" y="2091262"/>
              <a:ext cx="116205" cy="262890"/>
            </a:xfrm>
            <a:custGeom>
              <a:avLst/>
              <a:gdLst/>
              <a:ahLst/>
              <a:cxnLst/>
              <a:rect l="l" t="t" r="r" b="b"/>
              <a:pathLst>
                <a:path w="116204" h="262889">
                  <a:moveTo>
                    <a:pt x="0" y="262547"/>
                  </a:moveTo>
                  <a:lnTo>
                    <a:pt x="11590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8"/>
            <p:cNvSpPr/>
            <p:nvPr/>
          </p:nvSpPr>
          <p:spPr>
            <a:xfrm>
              <a:off x="4012349" y="4735423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9"/>
            <p:cNvSpPr/>
            <p:nvPr/>
          </p:nvSpPr>
          <p:spPr>
            <a:xfrm>
              <a:off x="4012350" y="5056280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67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20"/>
            <p:cNvSpPr/>
            <p:nvPr/>
          </p:nvSpPr>
          <p:spPr>
            <a:xfrm>
              <a:off x="4014790" y="1732093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21"/>
            <p:cNvSpPr/>
            <p:nvPr/>
          </p:nvSpPr>
          <p:spPr>
            <a:xfrm>
              <a:off x="4012349" y="1727395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2"/>
            <p:cNvSpPr/>
            <p:nvPr/>
          </p:nvSpPr>
          <p:spPr>
            <a:xfrm>
              <a:off x="4183202" y="5022850"/>
              <a:ext cx="168275" cy="35560"/>
            </a:xfrm>
            <a:custGeom>
              <a:avLst/>
              <a:gdLst/>
              <a:ahLst/>
              <a:cxnLst/>
              <a:rect l="l" t="t" r="r" b="b"/>
              <a:pathLst>
                <a:path w="168275" h="35560">
                  <a:moveTo>
                    <a:pt x="167995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3"/>
            <p:cNvSpPr/>
            <p:nvPr/>
          </p:nvSpPr>
          <p:spPr>
            <a:xfrm>
              <a:off x="4859731" y="3963987"/>
              <a:ext cx="154305" cy="473075"/>
            </a:xfrm>
            <a:custGeom>
              <a:avLst/>
              <a:gdLst/>
              <a:ahLst/>
              <a:cxnLst/>
              <a:rect l="l" t="t" r="r" b="b"/>
              <a:pathLst>
                <a:path w="154304" h="473075">
                  <a:moveTo>
                    <a:pt x="154114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4"/>
            <p:cNvSpPr/>
            <p:nvPr/>
          </p:nvSpPr>
          <p:spPr>
            <a:xfrm>
              <a:off x="5017299" y="3440112"/>
              <a:ext cx="74295" cy="468630"/>
            </a:xfrm>
            <a:custGeom>
              <a:avLst/>
              <a:gdLst/>
              <a:ahLst/>
              <a:cxnLst/>
              <a:rect l="l" t="t" r="r" b="b"/>
              <a:pathLst>
                <a:path w="74295" h="468629">
                  <a:moveTo>
                    <a:pt x="73812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5"/>
            <p:cNvSpPr/>
            <p:nvPr/>
          </p:nvSpPr>
          <p:spPr>
            <a:xfrm>
              <a:off x="4167191" y="1750965"/>
              <a:ext cx="389890" cy="166370"/>
            </a:xfrm>
            <a:custGeom>
              <a:avLst/>
              <a:gdLst/>
              <a:ahLst/>
              <a:cxnLst/>
              <a:rect l="l" t="t" r="r" b="b"/>
              <a:pathLst>
                <a:path w="389889" h="166369">
                  <a:moveTo>
                    <a:pt x="389267" y="165900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6"/>
            <p:cNvSpPr/>
            <p:nvPr/>
          </p:nvSpPr>
          <p:spPr>
            <a:xfrm>
              <a:off x="4597134" y="1960439"/>
              <a:ext cx="255904" cy="394335"/>
            </a:xfrm>
            <a:custGeom>
              <a:avLst/>
              <a:gdLst/>
              <a:ahLst/>
              <a:cxnLst/>
              <a:rect l="l" t="t" r="r" b="b"/>
              <a:pathLst>
                <a:path w="255904" h="394335">
                  <a:moveTo>
                    <a:pt x="255854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7"/>
            <p:cNvSpPr/>
            <p:nvPr/>
          </p:nvSpPr>
          <p:spPr>
            <a:xfrm>
              <a:off x="4852990" y="2369204"/>
              <a:ext cx="158115" cy="494030"/>
            </a:xfrm>
            <a:custGeom>
              <a:avLst/>
              <a:gdLst/>
              <a:ahLst/>
              <a:cxnLst/>
              <a:rect l="l" t="t" r="r" b="b"/>
              <a:pathLst>
                <a:path w="158114" h="494030">
                  <a:moveTo>
                    <a:pt x="157886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8"/>
            <p:cNvSpPr/>
            <p:nvPr/>
          </p:nvSpPr>
          <p:spPr>
            <a:xfrm>
              <a:off x="5013845" y="2906486"/>
              <a:ext cx="77470" cy="473075"/>
            </a:xfrm>
            <a:custGeom>
              <a:avLst/>
              <a:gdLst/>
              <a:ahLst/>
              <a:cxnLst/>
              <a:rect l="l" t="t" r="r" b="b"/>
              <a:pathLst>
                <a:path w="77470" h="473075">
                  <a:moveTo>
                    <a:pt x="77266" y="4728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9"/>
            <p:cNvSpPr/>
            <p:nvPr/>
          </p:nvSpPr>
          <p:spPr>
            <a:xfrm>
              <a:off x="4602826" y="4462961"/>
              <a:ext cx="257175" cy="389255"/>
            </a:xfrm>
            <a:custGeom>
              <a:avLst/>
              <a:gdLst/>
              <a:ahLst/>
              <a:cxnLst/>
              <a:rect l="l" t="t" r="r" b="b"/>
              <a:pathLst>
                <a:path w="257175" h="389254">
                  <a:moveTo>
                    <a:pt x="256908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30"/>
            <p:cNvSpPr/>
            <p:nvPr/>
          </p:nvSpPr>
          <p:spPr>
            <a:xfrm>
              <a:off x="4257536" y="4851797"/>
              <a:ext cx="345440" cy="78740"/>
            </a:xfrm>
            <a:custGeom>
              <a:avLst/>
              <a:gdLst/>
              <a:ahLst/>
              <a:cxnLst/>
              <a:rect l="l" t="t" r="r" b="b"/>
              <a:pathLst>
                <a:path w="345439" h="78739">
                  <a:moveTo>
                    <a:pt x="345287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31"/>
            <p:cNvSpPr/>
            <p:nvPr/>
          </p:nvSpPr>
          <p:spPr>
            <a:xfrm>
              <a:off x="4107650" y="2013610"/>
              <a:ext cx="1295400" cy="243204"/>
            </a:xfrm>
            <a:custGeom>
              <a:avLst/>
              <a:gdLst/>
              <a:ahLst/>
              <a:cxnLst/>
              <a:rect l="l" t="t" r="r" b="b"/>
              <a:pathLst>
                <a:path w="1295400" h="243205">
                  <a:moveTo>
                    <a:pt x="1295400" y="0"/>
                  </a:moveTo>
                  <a:lnTo>
                    <a:pt x="0" y="0"/>
                  </a:lnTo>
                  <a:lnTo>
                    <a:pt x="0" y="243141"/>
                  </a:lnTo>
                  <a:lnTo>
                    <a:pt x="1295400" y="243141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2"/>
            <p:cNvSpPr txBox="1"/>
            <p:nvPr/>
          </p:nvSpPr>
          <p:spPr>
            <a:xfrm>
              <a:off x="4165060" y="2006249"/>
              <a:ext cx="118110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tile</a:t>
              </a:r>
              <a:r>
                <a:rPr sz="1600" b="1" spc="-120" dirty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row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131" name="object 133"/>
            <p:cNvSpPr/>
            <p:nvPr/>
          </p:nvSpPr>
          <p:spPr>
            <a:xfrm>
              <a:off x="4324266" y="5146509"/>
              <a:ext cx="89535" cy="111760"/>
            </a:xfrm>
            <a:custGeom>
              <a:avLst/>
              <a:gdLst/>
              <a:ahLst/>
              <a:cxnLst/>
              <a:rect l="l" t="t" r="r" b="b"/>
              <a:pathLst>
                <a:path w="89535" h="111760">
                  <a:moveTo>
                    <a:pt x="89166" y="11129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4"/>
            <p:cNvSpPr/>
            <p:nvPr/>
          </p:nvSpPr>
          <p:spPr>
            <a:xfrm>
              <a:off x="4279586" y="5090760"/>
              <a:ext cx="87630" cy="93980"/>
            </a:xfrm>
            <a:custGeom>
              <a:avLst/>
              <a:gdLst/>
              <a:ahLst/>
              <a:cxnLst/>
              <a:rect l="l" t="t" r="r" b="b"/>
              <a:pathLst>
                <a:path w="87629" h="93979">
                  <a:moveTo>
                    <a:pt x="0" y="0"/>
                  </a:moveTo>
                  <a:lnTo>
                    <a:pt x="20154" y="93700"/>
                  </a:lnTo>
                  <a:lnTo>
                    <a:pt x="87058" y="40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5"/>
            <p:cNvSpPr/>
            <p:nvPr/>
          </p:nvSpPr>
          <p:spPr>
            <a:xfrm>
              <a:off x="5751576" y="2385651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6"/>
            <p:cNvSpPr/>
            <p:nvPr/>
          </p:nvSpPr>
          <p:spPr>
            <a:xfrm>
              <a:off x="5755080" y="4499287"/>
              <a:ext cx="116205" cy="257175"/>
            </a:xfrm>
            <a:custGeom>
              <a:avLst/>
              <a:gdLst/>
              <a:ahLst/>
              <a:cxnLst/>
              <a:rect l="l" t="t" r="r" b="b"/>
              <a:pathLst>
                <a:path w="116204" h="257175">
                  <a:moveTo>
                    <a:pt x="0" y="0"/>
                  </a:moveTo>
                  <a:lnTo>
                    <a:pt x="11590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7"/>
            <p:cNvSpPr/>
            <p:nvPr/>
          </p:nvSpPr>
          <p:spPr>
            <a:xfrm>
              <a:off x="5751576" y="2112211"/>
              <a:ext cx="116205" cy="262890"/>
            </a:xfrm>
            <a:custGeom>
              <a:avLst/>
              <a:gdLst/>
              <a:ahLst/>
              <a:cxnLst/>
              <a:rect l="l" t="t" r="r" b="b"/>
              <a:pathLst>
                <a:path w="116204" h="262889">
                  <a:moveTo>
                    <a:pt x="0" y="262547"/>
                  </a:moveTo>
                  <a:lnTo>
                    <a:pt x="11590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8"/>
            <p:cNvSpPr/>
            <p:nvPr/>
          </p:nvSpPr>
          <p:spPr>
            <a:xfrm>
              <a:off x="5865035" y="4756372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9"/>
            <p:cNvSpPr/>
            <p:nvPr/>
          </p:nvSpPr>
          <p:spPr>
            <a:xfrm>
              <a:off x="5865037" y="5077230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67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40"/>
            <p:cNvSpPr/>
            <p:nvPr/>
          </p:nvSpPr>
          <p:spPr>
            <a:xfrm>
              <a:off x="5867477" y="1753043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41"/>
            <p:cNvSpPr/>
            <p:nvPr/>
          </p:nvSpPr>
          <p:spPr>
            <a:xfrm>
              <a:off x="5865035" y="1748345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2"/>
            <p:cNvSpPr/>
            <p:nvPr/>
          </p:nvSpPr>
          <p:spPr>
            <a:xfrm>
              <a:off x="6035889" y="5043799"/>
              <a:ext cx="168275" cy="35560"/>
            </a:xfrm>
            <a:custGeom>
              <a:avLst/>
              <a:gdLst/>
              <a:ahLst/>
              <a:cxnLst/>
              <a:rect l="l" t="t" r="r" b="b"/>
              <a:pathLst>
                <a:path w="168275" h="35560">
                  <a:moveTo>
                    <a:pt x="167995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3"/>
            <p:cNvSpPr/>
            <p:nvPr/>
          </p:nvSpPr>
          <p:spPr>
            <a:xfrm>
              <a:off x="6712418" y="3984937"/>
              <a:ext cx="154305" cy="473075"/>
            </a:xfrm>
            <a:custGeom>
              <a:avLst/>
              <a:gdLst/>
              <a:ahLst/>
              <a:cxnLst/>
              <a:rect l="l" t="t" r="r" b="b"/>
              <a:pathLst>
                <a:path w="154304" h="473075">
                  <a:moveTo>
                    <a:pt x="154114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4"/>
            <p:cNvSpPr/>
            <p:nvPr/>
          </p:nvSpPr>
          <p:spPr>
            <a:xfrm>
              <a:off x="6869987" y="3461062"/>
              <a:ext cx="74295" cy="468630"/>
            </a:xfrm>
            <a:custGeom>
              <a:avLst/>
              <a:gdLst/>
              <a:ahLst/>
              <a:cxnLst/>
              <a:rect l="l" t="t" r="r" b="b"/>
              <a:pathLst>
                <a:path w="74295" h="468629">
                  <a:moveTo>
                    <a:pt x="73812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5"/>
            <p:cNvSpPr/>
            <p:nvPr/>
          </p:nvSpPr>
          <p:spPr>
            <a:xfrm>
              <a:off x="6019878" y="1771915"/>
              <a:ext cx="389890" cy="166370"/>
            </a:xfrm>
            <a:custGeom>
              <a:avLst/>
              <a:gdLst/>
              <a:ahLst/>
              <a:cxnLst/>
              <a:rect l="l" t="t" r="r" b="b"/>
              <a:pathLst>
                <a:path w="389889" h="166369">
                  <a:moveTo>
                    <a:pt x="389267" y="165900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6"/>
            <p:cNvSpPr/>
            <p:nvPr/>
          </p:nvSpPr>
          <p:spPr>
            <a:xfrm>
              <a:off x="6449821" y="1981389"/>
              <a:ext cx="255904" cy="394335"/>
            </a:xfrm>
            <a:custGeom>
              <a:avLst/>
              <a:gdLst/>
              <a:ahLst/>
              <a:cxnLst/>
              <a:rect l="l" t="t" r="r" b="b"/>
              <a:pathLst>
                <a:path w="255904" h="394335">
                  <a:moveTo>
                    <a:pt x="255854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7"/>
            <p:cNvSpPr/>
            <p:nvPr/>
          </p:nvSpPr>
          <p:spPr>
            <a:xfrm>
              <a:off x="6705675" y="2390153"/>
              <a:ext cx="158115" cy="494030"/>
            </a:xfrm>
            <a:custGeom>
              <a:avLst/>
              <a:gdLst/>
              <a:ahLst/>
              <a:cxnLst/>
              <a:rect l="l" t="t" r="r" b="b"/>
              <a:pathLst>
                <a:path w="158115" h="494030">
                  <a:moveTo>
                    <a:pt x="157886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8"/>
            <p:cNvSpPr/>
            <p:nvPr/>
          </p:nvSpPr>
          <p:spPr>
            <a:xfrm>
              <a:off x="6866532" y="2927436"/>
              <a:ext cx="77470" cy="473075"/>
            </a:xfrm>
            <a:custGeom>
              <a:avLst/>
              <a:gdLst/>
              <a:ahLst/>
              <a:cxnLst/>
              <a:rect l="l" t="t" r="r" b="b"/>
              <a:pathLst>
                <a:path w="77470" h="473075">
                  <a:moveTo>
                    <a:pt x="77266" y="4728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9"/>
            <p:cNvSpPr/>
            <p:nvPr/>
          </p:nvSpPr>
          <p:spPr>
            <a:xfrm>
              <a:off x="6455514" y="4483911"/>
              <a:ext cx="257175" cy="389255"/>
            </a:xfrm>
            <a:custGeom>
              <a:avLst/>
              <a:gdLst/>
              <a:ahLst/>
              <a:cxnLst/>
              <a:rect l="l" t="t" r="r" b="b"/>
              <a:pathLst>
                <a:path w="257175" h="389254">
                  <a:moveTo>
                    <a:pt x="256908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50"/>
            <p:cNvSpPr/>
            <p:nvPr/>
          </p:nvSpPr>
          <p:spPr>
            <a:xfrm>
              <a:off x="6110222" y="4872747"/>
              <a:ext cx="345440" cy="78740"/>
            </a:xfrm>
            <a:custGeom>
              <a:avLst/>
              <a:gdLst/>
              <a:ahLst/>
              <a:cxnLst/>
              <a:rect l="l" t="t" r="r" b="b"/>
              <a:pathLst>
                <a:path w="345439" h="78739">
                  <a:moveTo>
                    <a:pt x="345287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51"/>
            <p:cNvSpPr/>
            <p:nvPr/>
          </p:nvSpPr>
          <p:spPr>
            <a:xfrm>
              <a:off x="8180125" y="5015471"/>
              <a:ext cx="180975" cy="447675"/>
            </a:xfrm>
            <a:custGeom>
              <a:avLst/>
              <a:gdLst/>
              <a:ahLst/>
              <a:cxnLst/>
              <a:rect l="l" t="t" r="r" b="b"/>
              <a:pathLst>
                <a:path w="180975" h="447675">
                  <a:moveTo>
                    <a:pt x="180416" y="447116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2"/>
            <p:cNvSpPr/>
            <p:nvPr/>
          </p:nvSpPr>
          <p:spPr>
            <a:xfrm>
              <a:off x="8145724" y="4949226"/>
              <a:ext cx="80010" cy="95885"/>
            </a:xfrm>
            <a:custGeom>
              <a:avLst/>
              <a:gdLst/>
              <a:ahLst/>
              <a:cxnLst/>
              <a:rect l="l" t="t" r="r" b="b"/>
              <a:pathLst>
                <a:path w="80009" h="95885">
                  <a:moveTo>
                    <a:pt x="7670" y="0"/>
                  </a:moveTo>
                  <a:lnTo>
                    <a:pt x="0" y="95529"/>
                  </a:lnTo>
                  <a:lnTo>
                    <a:pt x="79502" y="63461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3"/>
            <p:cNvSpPr/>
            <p:nvPr/>
          </p:nvSpPr>
          <p:spPr>
            <a:xfrm>
              <a:off x="7543800" y="2341562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4"/>
            <p:cNvSpPr/>
            <p:nvPr/>
          </p:nvSpPr>
          <p:spPr>
            <a:xfrm>
              <a:off x="7543800" y="2065337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5"/>
            <p:cNvSpPr/>
            <p:nvPr/>
          </p:nvSpPr>
          <p:spPr>
            <a:xfrm>
              <a:off x="7693025" y="1662112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6"/>
            <p:cNvSpPr/>
            <p:nvPr/>
          </p:nvSpPr>
          <p:spPr>
            <a:xfrm>
              <a:off x="7660542" y="1702595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7"/>
            <p:cNvSpPr/>
            <p:nvPr/>
          </p:nvSpPr>
          <p:spPr>
            <a:xfrm>
              <a:off x="8585198" y="3963987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8"/>
            <p:cNvSpPr/>
            <p:nvPr/>
          </p:nvSpPr>
          <p:spPr>
            <a:xfrm>
              <a:off x="8743948" y="3440112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9"/>
            <p:cNvSpPr/>
            <p:nvPr/>
          </p:nvSpPr>
          <p:spPr>
            <a:xfrm>
              <a:off x="7880350" y="1722437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60"/>
            <p:cNvSpPr/>
            <p:nvPr/>
          </p:nvSpPr>
          <p:spPr>
            <a:xfrm>
              <a:off x="8310562" y="1928812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61"/>
            <p:cNvSpPr/>
            <p:nvPr/>
          </p:nvSpPr>
          <p:spPr>
            <a:xfrm>
              <a:off x="8585198" y="2366962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2"/>
            <p:cNvSpPr/>
            <p:nvPr/>
          </p:nvSpPr>
          <p:spPr>
            <a:xfrm>
              <a:off x="8743948" y="2890837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3"/>
            <p:cNvSpPr/>
            <p:nvPr/>
          </p:nvSpPr>
          <p:spPr>
            <a:xfrm>
              <a:off x="7543068" y="448786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4"/>
            <p:cNvSpPr/>
            <p:nvPr/>
          </p:nvSpPr>
          <p:spPr>
            <a:xfrm>
              <a:off x="7660543" y="476250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5"/>
            <p:cNvSpPr/>
            <p:nvPr/>
          </p:nvSpPr>
          <p:spPr>
            <a:xfrm>
              <a:off x="7681180" y="5057775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6"/>
            <p:cNvSpPr/>
            <p:nvPr/>
          </p:nvSpPr>
          <p:spPr>
            <a:xfrm>
              <a:off x="7866591" y="5059273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7"/>
            <p:cNvSpPr/>
            <p:nvPr/>
          </p:nvSpPr>
          <p:spPr>
            <a:xfrm>
              <a:off x="8298719" y="4478337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5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8"/>
            <p:cNvSpPr/>
            <p:nvPr/>
          </p:nvSpPr>
          <p:spPr>
            <a:xfrm>
              <a:off x="7955824" y="4883062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9"/>
            <p:cNvSpPr/>
            <p:nvPr/>
          </p:nvSpPr>
          <p:spPr>
            <a:xfrm>
              <a:off x="7931036" y="4929065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59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70"/>
            <p:cNvSpPr/>
            <p:nvPr/>
          </p:nvSpPr>
          <p:spPr>
            <a:xfrm>
              <a:off x="7931036" y="4929065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59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71"/>
            <p:cNvSpPr/>
            <p:nvPr/>
          </p:nvSpPr>
          <p:spPr>
            <a:xfrm>
              <a:off x="8314775" y="4946605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2"/>
            <p:cNvSpPr/>
            <p:nvPr/>
          </p:nvSpPr>
          <p:spPr>
            <a:xfrm>
              <a:off x="8314775" y="4946605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3"/>
            <p:cNvSpPr/>
            <p:nvPr/>
          </p:nvSpPr>
          <p:spPr>
            <a:xfrm>
              <a:off x="8094116" y="4903081"/>
              <a:ext cx="118745" cy="31750"/>
            </a:xfrm>
            <a:custGeom>
              <a:avLst/>
              <a:gdLst/>
              <a:ahLst/>
              <a:cxnLst/>
              <a:rect l="l" t="t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4"/>
            <p:cNvSpPr/>
            <p:nvPr/>
          </p:nvSpPr>
          <p:spPr>
            <a:xfrm>
              <a:off x="8083297" y="1805595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40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5"/>
            <p:cNvSpPr txBox="1"/>
            <p:nvPr/>
          </p:nvSpPr>
          <p:spPr>
            <a:xfrm>
              <a:off x="7648419" y="2502118"/>
              <a:ext cx="933450" cy="1718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7955" marR="14097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All  high-Z  FW</a:t>
              </a:r>
              <a:r>
                <a:rPr sz="2000" b="1" spc="-9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+</a:t>
              </a:r>
              <a:endParaRPr sz="2000">
                <a:latin typeface="Arial Narrow"/>
                <a:cs typeface="Arial Narrow"/>
              </a:endParaRPr>
            </a:p>
            <a:p>
              <a:pPr algn="ctr">
                <a:lnSpc>
                  <a:spcPts val="1695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divertors</a:t>
              </a:r>
              <a:endParaRPr sz="2000">
                <a:latin typeface="Arial Narrow"/>
                <a:cs typeface="Arial Narrow"/>
              </a:endParaRPr>
            </a:p>
            <a:p>
              <a:pPr marL="12700" marR="5080" algn="ctr">
                <a:lnSpc>
                  <a:spcPts val="1920"/>
                </a:lnSpc>
                <a:spcBef>
                  <a:spcPts val="225"/>
                </a:spcBef>
              </a:pPr>
              <a:r>
                <a:rPr sz="2000" b="1" spc="-5" dirty="0">
                  <a:latin typeface="Arial Narrow"/>
                  <a:cs typeface="Arial Narrow"/>
                </a:rPr>
                <a:t>+</a:t>
              </a:r>
              <a:r>
                <a:rPr sz="2000" b="1" spc="-8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flowing  LLD</a:t>
              </a:r>
              <a:endParaRPr sz="2000">
                <a:latin typeface="Arial Narrow"/>
                <a:cs typeface="Arial Narrow"/>
              </a:endParaRPr>
            </a:p>
            <a:p>
              <a:pPr algn="ctr">
                <a:lnSpc>
                  <a:spcPts val="1935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module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174" name="object 176"/>
            <p:cNvSpPr txBox="1"/>
            <p:nvPr/>
          </p:nvSpPr>
          <p:spPr>
            <a:xfrm>
              <a:off x="8003664" y="1422968"/>
              <a:ext cx="7893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2022-23</a:t>
              </a:r>
              <a:endParaRPr sz="2000" b="1" dirty="0">
                <a:latin typeface="Arial Narrow"/>
                <a:cs typeface="Arial Narrow"/>
              </a:endParaRPr>
            </a:p>
          </p:txBody>
        </p:sp>
        <p:sp>
          <p:nvSpPr>
            <p:cNvPr id="175" name="object 177"/>
            <p:cNvSpPr/>
            <p:nvPr/>
          </p:nvSpPr>
          <p:spPr>
            <a:xfrm>
              <a:off x="7575048" y="2367898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8"/>
            <p:cNvSpPr/>
            <p:nvPr/>
          </p:nvSpPr>
          <p:spPr>
            <a:xfrm>
              <a:off x="7578605" y="4481534"/>
              <a:ext cx="118110" cy="257175"/>
            </a:xfrm>
            <a:custGeom>
              <a:avLst/>
              <a:gdLst/>
              <a:ahLst/>
              <a:cxnLst/>
              <a:rect l="l" t="t" r="r" b="b"/>
              <a:pathLst>
                <a:path w="118109" h="257175">
                  <a:moveTo>
                    <a:pt x="0" y="0"/>
                  </a:moveTo>
                  <a:lnTo>
                    <a:pt x="11764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9"/>
            <p:cNvSpPr/>
            <p:nvPr/>
          </p:nvSpPr>
          <p:spPr>
            <a:xfrm>
              <a:off x="7575048" y="2094458"/>
              <a:ext cx="118110" cy="262890"/>
            </a:xfrm>
            <a:custGeom>
              <a:avLst/>
              <a:gdLst/>
              <a:ahLst/>
              <a:cxnLst/>
              <a:rect l="l" t="t" r="r" b="b"/>
              <a:pathLst>
                <a:path w="118109" h="262889">
                  <a:moveTo>
                    <a:pt x="0" y="262547"/>
                  </a:moveTo>
                  <a:lnTo>
                    <a:pt x="11764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80"/>
            <p:cNvSpPr/>
            <p:nvPr/>
          </p:nvSpPr>
          <p:spPr>
            <a:xfrm>
              <a:off x="7690216" y="4738620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81"/>
            <p:cNvSpPr/>
            <p:nvPr/>
          </p:nvSpPr>
          <p:spPr>
            <a:xfrm>
              <a:off x="7690215" y="5053126"/>
              <a:ext cx="127000" cy="12700"/>
            </a:xfrm>
            <a:custGeom>
              <a:avLst/>
              <a:gdLst/>
              <a:ahLst/>
              <a:cxnLst/>
              <a:rect l="l" t="t" r="r" b="b"/>
              <a:pathLst>
                <a:path w="127000" h="12700">
                  <a:moveTo>
                    <a:pt x="0" y="12699"/>
                  </a:moveTo>
                  <a:lnTo>
                    <a:pt x="126555" y="12699"/>
                  </a:lnTo>
                  <a:lnTo>
                    <a:pt x="126555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2"/>
            <p:cNvSpPr/>
            <p:nvPr/>
          </p:nvSpPr>
          <p:spPr>
            <a:xfrm>
              <a:off x="7692697" y="1735291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13121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3"/>
            <p:cNvSpPr/>
            <p:nvPr/>
          </p:nvSpPr>
          <p:spPr>
            <a:xfrm>
              <a:off x="7696251" y="1737639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4"/>
            <p:cNvSpPr/>
            <p:nvPr/>
          </p:nvSpPr>
          <p:spPr>
            <a:xfrm>
              <a:off x="7863644" y="5026047"/>
              <a:ext cx="170815" cy="35560"/>
            </a:xfrm>
            <a:custGeom>
              <a:avLst/>
              <a:gdLst/>
              <a:ahLst/>
              <a:cxnLst/>
              <a:rect l="l" t="t" r="r" b="b"/>
              <a:pathLst>
                <a:path w="170815" h="35560">
                  <a:moveTo>
                    <a:pt x="170522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5"/>
            <p:cNvSpPr/>
            <p:nvPr/>
          </p:nvSpPr>
          <p:spPr>
            <a:xfrm>
              <a:off x="8550366" y="3967185"/>
              <a:ext cx="156845" cy="473075"/>
            </a:xfrm>
            <a:custGeom>
              <a:avLst/>
              <a:gdLst/>
              <a:ahLst/>
              <a:cxnLst/>
              <a:rect l="l" t="t" r="r" b="b"/>
              <a:pathLst>
                <a:path w="156845" h="473075">
                  <a:moveTo>
                    <a:pt x="156425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6"/>
            <p:cNvSpPr/>
            <p:nvPr/>
          </p:nvSpPr>
          <p:spPr>
            <a:xfrm>
              <a:off x="8710293" y="3443310"/>
              <a:ext cx="74930" cy="468630"/>
            </a:xfrm>
            <a:custGeom>
              <a:avLst/>
              <a:gdLst/>
              <a:ahLst/>
              <a:cxnLst/>
              <a:rect l="l" t="t" r="r" b="b"/>
              <a:pathLst>
                <a:path w="74929" h="468629">
                  <a:moveTo>
                    <a:pt x="74929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7"/>
            <p:cNvSpPr/>
            <p:nvPr/>
          </p:nvSpPr>
          <p:spPr>
            <a:xfrm>
              <a:off x="7866580" y="1754163"/>
              <a:ext cx="377190" cy="166370"/>
            </a:xfrm>
            <a:custGeom>
              <a:avLst/>
              <a:gdLst/>
              <a:ahLst/>
              <a:cxnLst/>
              <a:rect l="l" t="t" r="r" b="b"/>
              <a:pathLst>
                <a:path w="377190" h="166369">
                  <a:moveTo>
                    <a:pt x="377151" y="16590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8"/>
            <p:cNvSpPr/>
            <p:nvPr/>
          </p:nvSpPr>
          <p:spPr>
            <a:xfrm>
              <a:off x="8283812" y="1963637"/>
              <a:ext cx="259715" cy="394335"/>
            </a:xfrm>
            <a:custGeom>
              <a:avLst/>
              <a:gdLst/>
              <a:ahLst/>
              <a:cxnLst/>
              <a:rect l="l" t="t" r="r" b="b"/>
              <a:pathLst>
                <a:path w="259715" h="394335">
                  <a:moveTo>
                    <a:pt x="259702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9"/>
            <p:cNvSpPr/>
            <p:nvPr/>
          </p:nvSpPr>
          <p:spPr>
            <a:xfrm>
              <a:off x="8543518" y="2372400"/>
              <a:ext cx="160655" cy="494030"/>
            </a:xfrm>
            <a:custGeom>
              <a:avLst/>
              <a:gdLst/>
              <a:ahLst/>
              <a:cxnLst/>
              <a:rect l="l" t="t" r="r" b="b"/>
              <a:pathLst>
                <a:path w="160654" h="494030">
                  <a:moveTo>
                    <a:pt x="160261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90"/>
            <p:cNvSpPr/>
            <p:nvPr/>
          </p:nvSpPr>
          <p:spPr>
            <a:xfrm>
              <a:off x="8706788" y="2909684"/>
              <a:ext cx="78740" cy="473075"/>
            </a:xfrm>
            <a:custGeom>
              <a:avLst/>
              <a:gdLst/>
              <a:ahLst/>
              <a:cxnLst/>
              <a:rect l="l" t="t" r="r" b="b"/>
              <a:pathLst>
                <a:path w="78740" h="473075">
                  <a:moveTo>
                    <a:pt x="78435" y="472897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91"/>
            <p:cNvSpPr/>
            <p:nvPr/>
          </p:nvSpPr>
          <p:spPr>
            <a:xfrm>
              <a:off x="8289582" y="4466158"/>
              <a:ext cx="260985" cy="389255"/>
            </a:xfrm>
            <a:custGeom>
              <a:avLst/>
              <a:gdLst/>
              <a:ahLst/>
              <a:cxnLst/>
              <a:rect l="l" t="t" r="r" b="b"/>
              <a:pathLst>
                <a:path w="260984" h="389254">
                  <a:moveTo>
                    <a:pt x="260781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2"/>
            <p:cNvSpPr/>
            <p:nvPr/>
          </p:nvSpPr>
          <p:spPr>
            <a:xfrm>
              <a:off x="7939101" y="4854995"/>
              <a:ext cx="350520" cy="78740"/>
            </a:xfrm>
            <a:custGeom>
              <a:avLst/>
              <a:gdLst/>
              <a:ahLst/>
              <a:cxnLst/>
              <a:rect l="l" t="t" r="r" b="b"/>
              <a:pathLst>
                <a:path w="350520" h="78739">
                  <a:moveTo>
                    <a:pt x="350481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3"/>
            <p:cNvSpPr/>
            <p:nvPr/>
          </p:nvSpPr>
          <p:spPr>
            <a:xfrm>
              <a:off x="7880351" y="5187633"/>
              <a:ext cx="60960" cy="274955"/>
            </a:xfrm>
            <a:custGeom>
              <a:avLst/>
              <a:gdLst/>
              <a:ahLst/>
              <a:cxnLst/>
              <a:rect l="l" t="t" r="r" b="b"/>
              <a:pathLst>
                <a:path w="60959" h="274954">
                  <a:moveTo>
                    <a:pt x="0" y="274955"/>
                  </a:moveTo>
                  <a:lnTo>
                    <a:pt x="60820" y="0"/>
                  </a:lnTo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4"/>
            <p:cNvSpPr/>
            <p:nvPr/>
          </p:nvSpPr>
          <p:spPr>
            <a:xfrm>
              <a:off x="7896230" y="5117874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20" h="93345">
                  <a:moveTo>
                    <a:pt x="60363" y="0"/>
                  </a:moveTo>
                  <a:lnTo>
                    <a:pt x="0" y="74460"/>
                  </a:lnTo>
                  <a:lnTo>
                    <a:pt x="83705" y="92963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5"/>
            <p:cNvSpPr txBox="1"/>
            <p:nvPr/>
          </p:nvSpPr>
          <p:spPr>
            <a:xfrm>
              <a:off x="7467600" y="5221098"/>
              <a:ext cx="1487805" cy="5270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168910" algn="ctr">
                <a:lnSpc>
                  <a:spcPts val="2155"/>
                </a:lnSpc>
              </a:pPr>
              <a:r>
                <a:rPr sz="1400" dirty="0">
                  <a:solidFill>
                    <a:srgbClr val="FF0000"/>
                  </a:solidFill>
                  <a:latin typeface="Arial"/>
                  <a:cs typeface="Arial"/>
                </a:rPr>
                <a:t>or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14"/>
                </a:lnSpc>
              </a:pP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Flowing Li</a:t>
              </a:r>
              <a:r>
                <a:rPr sz="1600" b="1" spc="-13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module</a:t>
              </a:r>
              <a:endParaRPr sz="1600" dirty="0">
                <a:latin typeface="Arial Narrow"/>
                <a:cs typeface="Arial Narrow"/>
              </a:endParaRPr>
            </a:p>
          </p:txBody>
        </p:sp>
        <p:sp>
          <p:nvSpPr>
            <p:cNvPr id="194" name="object 196"/>
            <p:cNvSpPr txBox="1"/>
            <p:nvPr/>
          </p:nvSpPr>
          <p:spPr>
            <a:xfrm>
              <a:off x="4747291" y="5365051"/>
              <a:ext cx="915669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latin typeface="Arial Narrow"/>
                  <a:cs typeface="Arial Narrow"/>
                </a:rPr>
                <a:t>Cryo-pump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195" name="object 197"/>
            <p:cNvSpPr/>
            <p:nvPr/>
          </p:nvSpPr>
          <p:spPr>
            <a:xfrm>
              <a:off x="351241" y="3295540"/>
              <a:ext cx="0" cy="1144905"/>
            </a:xfrm>
            <a:custGeom>
              <a:avLst/>
              <a:gdLst/>
              <a:ahLst/>
              <a:cxnLst/>
              <a:rect l="l" t="t" r="r" b="b"/>
              <a:pathLst>
                <a:path h="1144904">
                  <a:moveTo>
                    <a:pt x="0" y="0"/>
                  </a:moveTo>
                  <a:lnTo>
                    <a:pt x="0" y="114471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8"/>
            <p:cNvSpPr/>
            <p:nvPr/>
          </p:nvSpPr>
          <p:spPr>
            <a:xfrm>
              <a:off x="351241" y="4437062"/>
              <a:ext cx="115570" cy="267335"/>
            </a:xfrm>
            <a:custGeom>
              <a:avLst/>
              <a:gdLst/>
              <a:ahLst/>
              <a:cxnLst/>
              <a:rect l="l" t="t" r="r" b="b"/>
              <a:pathLst>
                <a:path w="115570" h="267335">
                  <a:moveTo>
                    <a:pt x="0" y="0"/>
                  </a:moveTo>
                  <a:lnTo>
                    <a:pt x="115011" y="26718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9"/>
            <p:cNvSpPr/>
            <p:nvPr/>
          </p:nvSpPr>
          <p:spPr>
            <a:xfrm>
              <a:off x="465329" y="5061553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>
                  <a:moveTo>
                    <a:pt x="12680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200"/>
            <p:cNvSpPr/>
            <p:nvPr/>
          </p:nvSpPr>
          <p:spPr>
            <a:xfrm>
              <a:off x="469620" y="4708598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84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201"/>
            <p:cNvSpPr/>
            <p:nvPr/>
          </p:nvSpPr>
          <p:spPr>
            <a:xfrm>
              <a:off x="1500466" y="3055942"/>
              <a:ext cx="46355" cy="306705"/>
            </a:xfrm>
            <a:custGeom>
              <a:avLst/>
              <a:gdLst/>
              <a:ahLst/>
              <a:cxnLst/>
              <a:rect l="l" t="t" r="r" b="b"/>
              <a:pathLst>
                <a:path w="46355" h="306704">
                  <a:moveTo>
                    <a:pt x="45758" y="306133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2"/>
            <p:cNvSpPr/>
            <p:nvPr/>
          </p:nvSpPr>
          <p:spPr>
            <a:xfrm>
              <a:off x="660016" y="4869408"/>
              <a:ext cx="367665" cy="160655"/>
            </a:xfrm>
            <a:custGeom>
              <a:avLst/>
              <a:gdLst/>
              <a:ahLst/>
              <a:cxnLst/>
              <a:rect l="l" t="t" r="r" b="b"/>
              <a:pathLst>
                <a:path w="367665" h="160654">
                  <a:moveTo>
                    <a:pt x="367144" y="0"/>
                  </a:moveTo>
                  <a:lnTo>
                    <a:pt x="0" y="16061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3"/>
            <p:cNvSpPr/>
            <p:nvPr/>
          </p:nvSpPr>
          <p:spPr>
            <a:xfrm>
              <a:off x="1036642" y="4432300"/>
              <a:ext cx="278130" cy="419734"/>
            </a:xfrm>
            <a:custGeom>
              <a:avLst/>
              <a:gdLst/>
              <a:ahLst/>
              <a:cxnLst/>
              <a:rect l="l" t="t" r="r" b="b"/>
              <a:pathLst>
                <a:path w="278130" h="419735">
                  <a:moveTo>
                    <a:pt x="278041" y="0"/>
                  </a:moveTo>
                  <a:lnTo>
                    <a:pt x="0" y="41949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4"/>
            <p:cNvSpPr/>
            <p:nvPr/>
          </p:nvSpPr>
          <p:spPr>
            <a:xfrm>
              <a:off x="1314683" y="3938587"/>
              <a:ext cx="147955" cy="467995"/>
            </a:xfrm>
            <a:custGeom>
              <a:avLst/>
              <a:gdLst/>
              <a:ahLst/>
              <a:cxnLst/>
              <a:rect l="l" t="t" r="r" b="b"/>
              <a:pathLst>
                <a:path w="147955" h="467995">
                  <a:moveTo>
                    <a:pt x="147447" y="0"/>
                  </a:moveTo>
                  <a:lnTo>
                    <a:pt x="0" y="46749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5"/>
            <p:cNvSpPr/>
            <p:nvPr/>
          </p:nvSpPr>
          <p:spPr>
            <a:xfrm>
              <a:off x="1462125" y="3424716"/>
              <a:ext cx="84455" cy="471805"/>
            </a:xfrm>
            <a:custGeom>
              <a:avLst/>
              <a:gdLst/>
              <a:ahLst/>
              <a:cxnLst/>
              <a:rect l="l" t="t" r="r" b="b"/>
              <a:pathLst>
                <a:path w="84455" h="471804">
                  <a:moveTo>
                    <a:pt x="84099" y="0"/>
                  </a:moveTo>
                  <a:lnTo>
                    <a:pt x="0" y="471728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6"/>
            <p:cNvSpPr txBox="1"/>
            <p:nvPr/>
          </p:nvSpPr>
          <p:spPr>
            <a:xfrm>
              <a:off x="101073" y="5231443"/>
              <a:ext cx="1336040" cy="5975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690" marR="178435" algn="ctr">
                <a:lnSpc>
                  <a:spcPts val="1540"/>
                </a:lnSpc>
              </a:pP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Downward</a:t>
              </a:r>
              <a:r>
                <a:rPr sz="1600" spc="-8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 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evaporator</a:t>
              </a:r>
              <a:r>
                <a:rPr sz="1600" spc="-9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+</a:t>
              </a:r>
              <a:endParaRPr sz="1600">
                <a:latin typeface="Arial Narrow"/>
                <a:cs typeface="Arial Narrow"/>
              </a:endParaRPr>
            </a:p>
            <a:p>
              <a:pPr algn="ctr">
                <a:lnSpc>
                  <a:spcPts val="1550"/>
                </a:lnSpc>
              </a:pP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granule</a:t>
              </a:r>
              <a:r>
                <a:rPr sz="1600" spc="-9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injector</a:t>
              </a:r>
              <a:endParaRPr sz="160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5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Explore unique ST parameter regimes to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predictive 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capability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-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for ITER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and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beyond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cs typeface="Arial"/>
              </a:rPr>
              <a:t>(high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)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plasmas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Develop solutions for PMI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challenge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components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Advance ST as possible FNSF </a:t>
            </a:r>
            <a:r>
              <a:rPr sz="2800" dirty="0">
                <a:cs typeface="Arial Narrow"/>
              </a:rPr>
              <a:t>/</a:t>
            </a:r>
            <a:r>
              <a:rPr sz="2800" spc="-35" dirty="0">
                <a:cs typeface="Arial Narrow"/>
              </a:rPr>
              <a:t> </a:t>
            </a:r>
            <a:r>
              <a:rPr lang="en-US" sz="2800" spc="-5" dirty="0" smtClean="0">
                <a:cs typeface="Arial Narrow"/>
              </a:rPr>
              <a:t>Pilot Plant</a:t>
            </a:r>
            <a:endParaRPr sz="2800" dirty="0"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rgbClr val="FF0000"/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5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36"/>
            <a:ext cx="9144000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sz="2800" dirty="0"/>
              <a:t>Design 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or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205432" y="2971016"/>
            <a:ext cx="3252768" cy="3521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9600" y="2032000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z="2000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endParaRPr sz="2000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z="2000" spc="-5" dirty="0" err="1">
                <a:solidFill>
                  <a:srgbClr val="C00000"/>
                </a:solidFill>
                <a:cs typeface="Arial"/>
              </a:rPr>
              <a:t>F</a:t>
            </a:r>
            <a:r>
              <a:rPr lang="en-US" sz="2000" spc="-5" dirty="0" err="1" smtClean="0">
                <a:solidFill>
                  <a:srgbClr val="C00000"/>
                </a:solidFill>
                <a:cs typeface="Arial"/>
              </a:rPr>
              <a:t>luence</a:t>
            </a:r>
            <a:r>
              <a:rPr lang="en-US" sz="2000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z="2000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2023566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z="2000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endParaRPr sz="2000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z="1950"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z="2000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04800" y="3200400"/>
            <a:ext cx="4022954" cy="331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86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spc="-5" dirty="0"/>
              <a:t>Steady-state operation</a:t>
            </a:r>
            <a:r>
              <a:rPr lang="en-US" sz="3200" spc="-65" dirty="0"/>
              <a:t> </a:t>
            </a:r>
            <a:r>
              <a:rPr lang="en-US" sz="3200" spc="-10" dirty="0" smtClean="0"/>
              <a:t>required </a:t>
            </a:r>
            <a:br>
              <a:rPr lang="en-US" sz="3200" spc="-10" dirty="0" smtClean="0"/>
            </a:br>
            <a:r>
              <a:rPr lang="en-US" sz="3200" spc="-5" dirty="0" smtClean="0"/>
              <a:t>for </a:t>
            </a:r>
            <a:r>
              <a:rPr lang="en-US" sz="3200" spc="-55" dirty="0"/>
              <a:t>ST/AT </a:t>
            </a:r>
            <a:r>
              <a:rPr lang="en-US" sz="3200" spc="-5" dirty="0"/>
              <a:t>FNSF or Pilot</a:t>
            </a:r>
            <a:r>
              <a:rPr lang="en-US" sz="3200" spc="-60" dirty="0"/>
              <a:t> </a:t>
            </a:r>
            <a:r>
              <a:rPr lang="en-US" sz="3200" spc="-5" dirty="0"/>
              <a:t>Plant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4008" y="1143000"/>
            <a:ext cx="7295592" cy="4724400"/>
            <a:chOff x="934008" y="964461"/>
            <a:chExt cx="7295592" cy="4724400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934008" y="964461"/>
              <a:ext cx="7294144" cy="895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45720" rIns="81994" bIns="4572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5" dirty="0">
                  <a:cs typeface="Arial"/>
                </a:rPr>
                <a:t>NSTX achieved 70% “transformer-less” current</a:t>
              </a:r>
              <a:r>
                <a:rPr lang="en-US" sz="2400" spc="45" dirty="0">
                  <a:cs typeface="Arial"/>
                </a:rPr>
                <a:t> </a:t>
              </a:r>
              <a:r>
                <a:rPr lang="en-US" sz="2400" spc="-5" dirty="0">
                  <a:cs typeface="Arial"/>
                </a:rPr>
                <a:t>drive</a:t>
              </a:r>
              <a:endParaRPr lang="en-US" sz="2400" dirty="0"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2400" b="1" spc="-5" dirty="0">
                  <a:cs typeface="Arial"/>
                </a:rPr>
                <a:t>NSTX-U </a:t>
              </a:r>
              <a:r>
                <a:rPr lang="en-US" sz="2400" b="1" spc="-5" dirty="0" smtClean="0">
                  <a:cs typeface="Arial"/>
                </a:rPr>
                <a:t>designed to achieve 100% (TRANSP):</a:t>
              </a:r>
              <a:endParaRPr lang="en-US" sz="2400" b="1" dirty="0"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288836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4900" y="1849941"/>
              <a:ext cx="1333500" cy="3305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32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32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32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8615">
              <a:lnSpc>
                <a:spcPct val="100000"/>
              </a:lnSpc>
              <a:spcBef>
                <a:spcPts val="254"/>
              </a:spcBef>
            </a:pPr>
            <a:r>
              <a:rPr lang="en-US" sz="2600" spc="-5" dirty="0">
                <a:solidFill>
                  <a:srgbClr val="FF0000"/>
                </a:solidFill>
                <a:cs typeface="Arial"/>
              </a:rPr>
              <a:t>Will NSTX-U achieve 100% as predicted by</a:t>
            </a:r>
            <a:r>
              <a:rPr lang="en-US" sz="2600" spc="11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600" spc="-5" dirty="0">
                <a:solidFill>
                  <a:srgbClr val="FF0000"/>
                </a:solidFill>
                <a:cs typeface="Arial"/>
              </a:rPr>
              <a:t>simulations?</a:t>
            </a:r>
            <a:endParaRPr lang="en-US" sz="2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7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ST-FNSF may need </a:t>
            </a:r>
            <a:r>
              <a:rPr lang="en-US" sz="2800" dirty="0" err="1" smtClean="0"/>
              <a:t>solenoidless</a:t>
            </a:r>
            <a:r>
              <a:rPr lang="en-US" sz="2800" dirty="0" smtClean="0"/>
              <a:t> current start-up method</a:t>
            </a:r>
            <a:br>
              <a:rPr lang="en-US" sz="2800" dirty="0" smtClean="0"/>
            </a:br>
            <a:r>
              <a:rPr lang="en-US" sz="2800" spc="-5" dirty="0">
                <a:solidFill>
                  <a:srgbClr val="C00000"/>
                </a:solidFill>
                <a:latin typeface="Arial"/>
                <a:cs typeface="Arial"/>
              </a:rPr>
              <a:t>Coaxial Helicity Injection (CHI) </a:t>
            </a:r>
            <a:r>
              <a:rPr lang="en-US" sz="2800" spc="-5" dirty="0" smtClean="0">
                <a:solidFill>
                  <a:srgbClr val="C00000"/>
                </a:solidFill>
                <a:latin typeface="Arial"/>
                <a:cs typeface="Arial"/>
              </a:rPr>
              <a:t>effective for current initiation</a:t>
            </a:r>
            <a:endParaRPr lang="en-US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234252" y="1108134"/>
            <a:ext cx="35115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2000" spc="-5" dirty="0">
                <a:cs typeface="Arial"/>
              </a:rPr>
              <a:t>CHI developed on </a:t>
            </a:r>
            <a:r>
              <a:rPr lang="en-US" sz="2000" spc="-60" dirty="0">
                <a:cs typeface="Arial"/>
              </a:rPr>
              <a:t>HIT,</a:t>
            </a:r>
            <a:r>
              <a:rPr lang="en-US" sz="2000" spc="-40" dirty="0">
                <a:cs typeface="Arial"/>
              </a:rPr>
              <a:t> </a:t>
            </a:r>
            <a:r>
              <a:rPr lang="en-US" sz="2000" spc="-25" dirty="0" smtClean="0">
                <a:cs typeface="Arial"/>
              </a:rPr>
              <a:t>HIT-II</a:t>
            </a:r>
            <a:endParaRPr lang="en-US" sz="2000" spc="-10" dirty="0" smtClean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000" spc="-10" dirty="0" smtClean="0">
                <a:latin typeface="Arial"/>
                <a:cs typeface="Arial"/>
              </a:rPr>
              <a:t>Transferred </a:t>
            </a:r>
            <a:r>
              <a:rPr sz="2000" spc="-5" dirty="0">
                <a:latin typeface="Arial"/>
                <a:cs typeface="Arial"/>
              </a:rPr>
              <a:t>to NSTX /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NSTX-U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3000" y="22821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400" y="44792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40930" y="1258431"/>
            <a:ext cx="41884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NSTX: </a:t>
            </a:r>
            <a:r>
              <a:rPr sz="2000" spc="-5" dirty="0">
                <a:latin typeface="Arial"/>
                <a:cs typeface="Arial"/>
              </a:rPr>
              <a:t>150-200kA closed flux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current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300" y="6150279"/>
            <a:ext cx="2084705" cy="24892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85"/>
              </a:spcBef>
            </a:pPr>
            <a:r>
              <a:rPr sz="1200" i="1" spc="-5" dirty="0">
                <a:latin typeface="Arial"/>
                <a:cs typeface="Arial"/>
              </a:rPr>
              <a:t>R. Raman et al., PRL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252" y="1761744"/>
            <a:ext cx="3575748" cy="4258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/>
          <p:cNvSpPr txBox="1"/>
          <p:nvPr/>
        </p:nvSpPr>
        <p:spPr>
          <a:xfrm>
            <a:off x="4926965" y="1881758"/>
            <a:ext cx="3836035" cy="1090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NSTX-U: Project</a:t>
            </a:r>
            <a:r>
              <a:rPr sz="24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300-400kA</a:t>
            </a:r>
            <a:endParaRPr sz="2400" dirty="0">
              <a:latin typeface="Arial"/>
              <a:cs typeface="Arial"/>
            </a:endParaRPr>
          </a:p>
          <a:p>
            <a:pPr marL="758190" marR="566420" indent="38100">
              <a:lnSpc>
                <a:spcPct val="100000"/>
              </a:lnSpc>
              <a:spcBef>
                <a:spcPts val="1330"/>
              </a:spcBef>
            </a:pPr>
            <a:r>
              <a:rPr sz="1800" spc="-5" dirty="0">
                <a:latin typeface="Arial"/>
                <a:cs typeface="Arial"/>
              </a:rPr>
              <a:t>TSC (axisymmetric </a:t>
            </a:r>
            <a:r>
              <a:rPr sz="1800" dirty="0">
                <a:latin typeface="Arial"/>
                <a:cs typeface="Arial"/>
              </a:rPr>
              <a:t>2D )  </a:t>
            </a:r>
            <a:r>
              <a:rPr sz="1800" spc="-5" dirty="0">
                <a:latin typeface="Arial"/>
                <a:cs typeface="Arial"/>
              </a:rPr>
              <a:t>simulation </a:t>
            </a:r>
            <a:r>
              <a:rPr sz="1800" dirty="0">
                <a:latin typeface="Arial"/>
                <a:cs typeface="Arial"/>
              </a:rPr>
              <a:t>of CHI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 smtClean="0">
                <a:latin typeface="Arial"/>
                <a:cs typeface="Arial"/>
              </a:rPr>
              <a:t>startup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343400" y="3124200"/>
            <a:ext cx="4343400" cy="3009382"/>
            <a:chOff x="4343400" y="3124200"/>
            <a:chExt cx="4343400" cy="3009382"/>
          </a:xfrm>
        </p:grpSpPr>
        <p:sp>
          <p:nvSpPr>
            <p:cNvPr id="10" name="object 10"/>
            <p:cNvSpPr/>
            <p:nvPr/>
          </p:nvSpPr>
          <p:spPr>
            <a:xfrm>
              <a:off x="4759233" y="3309187"/>
              <a:ext cx="1274413" cy="25442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50288" y="5819524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9686" y="568370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9686" y="375285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99686" y="347669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8549" y="3311451"/>
              <a:ext cx="1274414" cy="2544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9604" y="5821787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9001" y="5685971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99001" y="3755117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99001" y="347895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57867" y="3317111"/>
              <a:ext cx="1274416" cy="25431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96057" y="5416604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96057" y="376191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96057" y="348575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794103" y="5862597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7107564" y="5864273"/>
              <a:ext cx="163099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383303" y="5866379"/>
              <a:ext cx="121538" cy="2137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07666" y="5950199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6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103594" y="5934456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34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572000" y="5867400"/>
              <a:ext cx="2612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9700">
                <a:lnSpc>
                  <a:spcPct val="100000"/>
                </a:lnSpc>
                <a:spcBef>
                  <a:spcPts val="595"/>
                </a:spcBef>
              </a:pPr>
              <a:r>
                <a:rPr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343400" y="4343400"/>
              <a:ext cx="195580" cy="4302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310"/>
                </a:lnSpc>
              </a:pPr>
              <a:r>
                <a:rPr sz="1200" dirty="0">
                  <a:latin typeface="Arial"/>
                  <a:cs typeface="Arial"/>
                </a:rPr>
                <a:t>Z</a:t>
              </a:r>
              <a:r>
                <a:rPr sz="1200" spc="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467161" y="3124200"/>
              <a:ext cx="42196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8000">
                <a:lnSpc>
                  <a:spcPct val="100000"/>
                </a:lnSpc>
                <a:spcBef>
                  <a:spcPts val="360"/>
                </a:spcBef>
                <a:tabLst>
                  <a:tab pos="1659255" algn="l"/>
                  <a:tab pos="2832100" algn="l"/>
                </a:tabLst>
              </a:pPr>
              <a:r>
                <a:rPr lang="en-US"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1.0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1.6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2.7</a:t>
              </a:r>
              <a:r>
                <a:rPr sz="1200" spc="-9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ms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703425" y="5950199"/>
              <a:ext cx="505098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5880" algn="ctr">
                <a:lnSpc>
                  <a:spcPts val="131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lang="en-US" sz="1200" spc="-100" dirty="0" smtClean="0">
                  <a:latin typeface="Arial"/>
                  <a:cs typeface="Arial"/>
                </a:rPr>
                <a:t>(</a:t>
              </a:r>
              <a:r>
                <a:rPr sz="1200" dirty="0" smtClean="0">
                  <a:latin typeface="Arial"/>
                  <a:cs typeface="Arial"/>
                </a:rPr>
                <a:t>m</a:t>
              </a:r>
              <a:r>
                <a:rPr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3" name="object 24"/>
            <p:cNvSpPr txBox="1"/>
            <p:nvPr/>
          </p:nvSpPr>
          <p:spPr>
            <a:xfrm>
              <a:off x="6009658" y="586139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4" name="object 24"/>
            <p:cNvSpPr txBox="1"/>
            <p:nvPr/>
          </p:nvSpPr>
          <p:spPr>
            <a:xfrm>
              <a:off x="7302864" y="586802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4572000" y="3200400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4572000" y="4463534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4538980" y="5727191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3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CHI in NSTX has resemblance to 2D Sweet-Parker </a:t>
            </a:r>
            <a:r>
              <a:rPr lang="en-US" sz="3200" dirty="0"/>
              <a:t>reconnection (NIMROD </a:t>
            </a:r>
            <a:r>
              <a:rPr lang="en-US" sz="3200" dirty="0" smtClean="0"/>
              <a:t>simulations)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93138" y="1295400"/>
            <a:ext cx="4898462" cy="21251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Toroidal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electric field generated in injector region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reduction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injector voltage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endParaRPr lang="en-US" altLang="en-US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10000"/>
              </a:buClr>
            </a:pP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 brings oppositely directed field lines closer and causes reconnection, generating closed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1913" y="6056066"/>
            <a:ext cx="296091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F. Ebrahimi,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2013,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2014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4800" y="3912381"/>
            <a:ext cx="4886554" cy="20227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Elongated Sweet-Parker-type current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en-US" alt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10000"/>
              </a:buClr>
            </a:pP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n &gt; 0 modes / MHD not strongly impacting 2D reconnection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021207"/>
            <a:ext cx="4018153" cy="5534702"/>
            <a:chOff x="0" y="1072007"/>
            <a:chExt cx="4018153" cy="5534702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210983"/>
              <a:ext cx="4018153" cy="3395726"/>
              <a:chOff x="0" y="3210983"/>
              <a:chExt cx="4018153" cy="33957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3210983"/>
                <a:ext cx="4018153" cy="3395726"/>
                <a:chOff x="0" y="1670050"/>
                <a:chExt cx="4018153" cy="3395726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670050"/>
                  <a:ext cx="4018153" cy="3395726"/>
                </a:xfrm>
                <a:prstGeom prst="rect">
                  <a:avLst/>
                </a:prstGeom>
              </p:spPr>
            </p:pic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1346200" y="3124200"/>
                  <a:ext cx="753533" cy="41486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H="1" flipV="1">
                  <a:off x="2582333" y="3767667"/>
                  <a:ext cx="778934" cy="397933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" name="Straight Arrow Connector 11"/>
                <p:cNvCxnSpPr/>
                <p:nvPr/>
              </p:nvCxnSpPr>
              <p:spPr bwMode="auto">
                <a:xfrm flipV="1">
                  <a:off x="2548467" y="2429933"/>
                  <a:ext cx="347133" cy="7112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2006600" y="4064000"/>
                  <a:ext cx="152400" cy="3810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1481666" y="1964267"/>
                  <a:ext cx="23647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Direction of plasma flows</a:t>
                  </a:r>
                </a:p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In Injector Region only</a:t>
                  </a:r>
                  <a:endParaRPr lang="en-US" sz="1400" i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2404533" y="4851400"/>
                <a:ext cx="474134" cy="32173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04067" y="4512734"/>
                <a:ext cx="9256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/>
                  <a:t>Current</a:t>
                </a:r>
              </a:p>
              <a:p>
                <a:r>
                  <a:rPr lang="en-US" sz="1600" i="0" dirty="0" smtClean="0"/>
                  <a:t>sheet</a:t>
                </a:r>
                <a:endParaRPr lang="en-US" sz="1600" i="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4966" y="1072007"/>
              <a:ext cx="2472690" cy="2255393"/>
              <a:chOff x="1214966" y="1072007"/>
              <a:chExt cx="2472690" cy="22553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966" y="1072007"/>
                <a:ext cx="2472690" cy="2255393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532466" y="2514600"/>
                <a:ext cx="45719" cy="330199"/>
              </a:xfrm>
              <a:prstGeom prst="rect">
                <a:avLst/>
              </a:prstGeom>
              <a:solidFill>
                <a:srgbClr val="FF33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H="1">
              <a:off x="736600" y="3210983"/>
              <a:ext cx="914400" cy="26881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26733" y="3210983"/>
              <a:ext cx="1727200" cy="26035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Bent Arrow 20"/>
          <p:cNvSpPr/>
          <p:nvPr/>
        </p:nvSpPr>
        <p:spPr bwMode="auto">
          <a:xfrm>
            <a:off x="474134" y="2489200"/>
            <a:ext cx="872066" cy="829733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1751"/>
            <a:ext cx="9144000" cy="756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3150"/>
              </a:lnSpc>
            </a:pPr>
            <a:r>
              <a:rPr sz="2800" spc="-5" dirty="0"/>
              <a:t>CHI </a:t>
            </a:r>
            <a:r>
              <a:rPr sz="2800" dirty="0"/>
              <a:t>current sheet unstable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/>
              <a:t>plasmoids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dirty="0"/>
              <a:t>merging</a:t>
            </a:r>
            <a:endParaRPr sz="2800" dirty="0">
              <a:latin typeface="Times New Roman"/>
              <a:cs typeface="Times New Roman"/>
            </a:endParaRPr>
          </a:p>
          <a:p>
            <a:pPr marL="635" algn="ctr">
              <a:lnSpc>
                <a:spcPts val="2670"/>
              </a:lnSpc>
            </a:pPr>
            <a:r>
              <a:rPr sz="2400" spc="-5" dirty="0">
                <a:solidFill>
                  <a:srgbClr val="C00000"/>
                </a:solidFill>
              </a:rPr>
              <a:t>Possible lab observation of plasmoids </a:t>
            </a: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contribute to</a:t>
            </a:r>
            <a:r>
              <a:rPr sz="2400" spc="19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lab-astro</a:t>
            </a:r>
            <a:endParaRPr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1" y="1009497"/>
            <a:ext cx="4343399" cy="268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90097" y="1219200"/>
            <a:ext cx="4325300" cy="2463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545841"/>
            <a:ext cx="4419600" cy="2473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70144" y="3943502"/>
            <a:ext cx="2765215" cy="2057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00600" y="3810000"/>
            <a:ext cx="4233545" cy="3149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Possible plasmoids during NSTX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"/>
                <a:cs typeface="Arial"/>
              </a:rPr>
              <a:t>CHI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58469" y="5791200"/>
            <a:ext cx="1758950" cy="277495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85"/>
              </a:spcBef>
            </a:pPr>
            <a:r>
              <a:rPr sz="1200" i="1" spc="-80" dirty="0">
                <a:latin typeface="Arial"/>
                <a:cs typeface="Arial"/>
              </a:rPr>
              <a:t>F. </a:t>
            </a:r>
            <a:r>
              <a:rPr sz="1200" i="1" spc="-5" dirty="0">
                <a:latin typeface="Arial"/>
                <a:cs typeface="Arial"/>
              </a:rPr>
              <a:t>Ebrahimi </a:t>
            </a:r>
            <a:r>
              <a:rPr sz="1200" i="1" dirty="0">
                <a:latin typeface="Arial"/>
                <a:cs typeface="Arial"/>
              </a:rPr>
              <a:t>, </a:t>
            </a:r>
            <a:r>
              <a:rPr sz="1200" i="1" spc="-5" dirty="0">
                <a:latin typeface="Arial"/>
                <a:cs typeface="Arial"/>
              </a:rPr>
              <a:t>PRL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152400" y="6172200"/>
            <a:ext cx="8805544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NSTX-U will extend NSTX results, contribute to basic reconnection physics 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7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76200" y="990370"/>
            <a:ext cx="8991600" cy="556306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Physics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Goals,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</a:t>
            </a:r>
            <a:r>
              <a:rPr sz="3600" b="0" spc="-1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Parameters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Highlights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from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Construction</a:t>
            </a:r>
            <a:r>
              <a:rPr sz="3600" b="0" spc="-2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Project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Operational</a:t>
            </a:r>
            <a:r>
              <a:rPr sz="3600" b="0" spc="-5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Status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Research</a:t>
            </a:r>
            <a:r>
              <a:rPr sz="3600" b="0" spc="-8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Priorities</a:t>
            </a:r>
            <a:endParaRPr sz="3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Schedule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latin typeface="Arial"/>
                <a:cs typeface="Arial"/>
              </a:rPr>
              <a:t>Summary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41506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400" b="1" spc="-5" dirty="0"/>
              <a:t>Outli</a:t>
            </a:r>
            <a:r>
              <a:rPr sz="4400" b="1" spc="-10" dirty="0"/>
              <a:t>n</a:t>
            </a:r>
            <a:r>
              <a:rPr sz="4400" b="1" spc="-5" dirty="0"/>
              <a:t>e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5252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Latest run plan schedule for 2016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700" b="1" dirty="0" smtClean="0">
                <a:solidFill>
                  <a:srgbClr val="920000"/>
                </a:solidFill>
              </a:rPr>
              <a:t>Goal is to operate 18 run weeks </a:t>
            </a:r>
            <a:endParaRPr lang="en-US" sz="2700" b="1" dirty="0">
              <a:solidFill>
                <a:srgbClr val="92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48768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FY16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budgets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are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favorable enough to support 18 weeks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Want as much data as possible for IAEA synopses/meeting, APS-2016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6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December:  	0.5 run weeks </a:t>
            </a:r>
            <a:r>
              <a:rPr lang="en-US" sz="2400" b="1" dirty="0"/>
              <a:t>(</a:t>
            </a:r>
            <a:r>
              <a:rPr lang="en-US" sz="2400" b="1" dirty="0" smtClean="0"/>
              <a:t>XMP)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January:		~ 2-3 run weeks (XMP, XP), PAC-37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February:		~ 2-3 run weeks (</a:t>
            </a:r>
            <a:r>
              <a:rPr lang="en-US" sz="2400" b="1" dirty="0" err="1" smtClean="0"/>
              <a:t>Ar</a:t>
            </a:r>
            <a:r>
              <a:rPr lang="en-US" sz="2400" b="1" dirty="0" smtClean="0"/>
              <a:t>-PS, LITER, LGI, MGI)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March 		~ 3 run weeks</a:t>
            </a:r>
            <a:endParaRPr lang="en-US" sz="2400" b="1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 b="1" dirty="0" smtClean="0"/>
              <a:t>Mid</a:t>
            </a:r>
            <a:r>
              <a:rPr lang="en-US" sz="2000" b="1" dirty="0"/>
              <a:t>-run assessment </a:t>
            </a:r>
            <a:r>
              <a:rPr lang="en-US" sz="2000" b="1" spc="-5" dirty="0">
                <a:latin typeface="Arial"/>
                <a:cs typeface="Arial"/>
              </a:rPr>
              <a:t>in</a:t>
            </a:r>
            <a:r>
              <a:rPr lang="en-US" sz="2000" b="1" spc="130" dirty="0">
                <a:latin typeface="Arial"/>
                <a:cs typeface="Arial"/>
              </a:rPr>
              <a:t> </a:t>
            </a:r>
            <a:r>
              <a:rPr lang="en-US" sz="2000" b="1" spc="-5" dirty="0" smtClean="0">
                <a:latin typeface="Arial"/>
                <a:cs typeface="Arial"/>
              </a:rPr>
              <a:t>March/April</a:t>
            </a:r>
            <a:endParaRPr lang="en-US" sz="20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April </a:t>
            </a:r>
            <a:r>
              <a:rPr lang="en-US" sz="2400" b="1" dirty="0"/>
              <a:t>– </a:t>
            </a:r>
            <a:r>
              <a:rPr lang="en-US" sz="2400" b="1" dirty="0" smtClean="0"/>
              <a:t>June</a:t>
            </a:r>
            <a:r>
              <a:rPr lang="en-US" sz="2400" b="1" dirty="0"/>
              <a:t>	</a:t>
            </a:r>
            <a:r>
              <a:rPr lang="en-US" sz="2400" b="1" dirty="0" smtClean="0"/>
              <a:t>9.5 </a:t>
            </a:r>
            <a:r>
              <a:rPr lang="en-US" sz="2400" b="1" dirty="0"/>
              <a:t>run weeks, complete FY16 </a:t>
            </a:r>
            <a:r>
              <a:rPr lang="en-US" sz="2400" b="1" dirty="0" smtClean="0"/>
              <a:t>run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July:  Start outage: install high-k, high-Z tiles, …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Resume operations winter 2017 for FY17: ~16 run weeks</a:t>
            </a:r>
            <a:endParaRPr lang="en-US" sz="24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07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76200" y="1041697"/>
            <a:ext cx="8991600" cy="546040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latin typeface="Arial"/>
                <a:cs typeface="Arial"/>
              </a:rPr>
              <a:t>Physics </a:t>
            </a:r>
            <a:r>
              <a:rPr sz="3600" b="0" spc="-5" dirty="0">
                <a:latin typeface="Arial"/>
                <a:cs typeface="Arial"/>
              </a:rPr>
              <a:t>Goals, </a:t>
            </a:r>
            <a:r>
              <a:rPr sz="3600" b="0" dirty="0">
                <a:latin typeface="Arial"/>
                <a:cs typeface="Arial"/>
              </a:rPr>
              <a:t>Performance</a:t>
            </a:r>
            <a:r>
              <a:rPr sz="3600" b="0" spc="-11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Parameters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Highlights </a:t>
            </a:r>
            <a:r>
              <a:rPr sz="3600" b="0" dirty="0">
                <a:latin typeface="Arial"/>
                <a:cs typeface="Arial"/>
              </a:rPr>
              <a:t>from </a:t>
            </a:r>
            <a:r>
              <a:rPr sz="3600" b="0" spc="-5" dirty="0">
                <a:latin typeface="Arial"/>
                <a:cs typeface="Arial"/>
              </a:rPr>
              <a:t>Construction</a:t>
            </a:r>
            <a:r>
              <a:rPr sz="3600" b="0" spc="-25" dirty="0">
                <a:latin typeface="Arial"/>
                <a:cs typeface="Arial"/>
              </a:rPr>
              <a:t> </a:t>
            </a:r>
            <a:r>
              <a:rPr sz="3600" b="0" spc="-5" dirty="0">
                <a:latin typeface="Arial"/>
                <a:cs typeface="Arial"/>
              </a:rPr>
              <a:t>Project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Operational</a:t>
            </a:r>
            <a:r>
              <a:rPr sz="3600" b="0" spc="-50" dirty="0">
                <a:latin typeface="Arial"/>
                <a:cs typeface="Arial"/>
              </a:rPr>
              <a:t> </a:t>
            </a:r>
            <a:r>
              <a:rPr sz="3600" b="0" spc="-5" dirty="0">
                <a:latin typeface="Arial"/>
                <a:cs typeface="Arial"/>
              </a:rPr>
              <a:t>Status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Research</a:t>
            </a:r>
            <a:r>
              <a:rPr sz="3600" b="0" spc="-80" dirty="0">
                <a:latin typeface="Arial"/>
                <a:cs typeface="Arial"/>
              </a:rPr>
              <a:t> </a:t>
            </a:r>
            <a:r>
              <a:rPr sz="3600" b="0" dirty="0">
                <a:latin typeface="Arial"/>
                <a:cs typeface="Arial"/>
              </a:rPr>
              <a:t>Priorities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sz="3600" b="0" spc="-5" dirty="0">
                <a:latin typeface="Arial"/>
                <a:cs typeface="Arial"/>
              </a:rPr>
              <a:t>Schedule</a:t>
            </a:r>
            <a:endParaRPr sz="3600" dirty="0">
              <a:latin typeface="Arial"/>
              <a:cs typeface="Arial"/>
            </a:endParaRPr>
          </a:p>
          <a:p>
            <a:pPr marL="241300" indent="-228600">
              <a:lnSpc>
                <a:spcPct val="15000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600" b="0" dirty="0" smtClean="0">
                <a:latin typeface="Arial"/>
                <a:cs typeface="Arial"/>
              </a:rPr>
              <a:t>Summary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41506"/>
            <a:ext cx="9144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400" b="1" spc="-5" dirty="0"/>
              <a:t>Outli</a:t>
            </a:r>
            <a:r>
              <a:rPr sz="4400" b="1" spc="-10" dirty="0"/>
              <a:t>n</a:t>
            </a:r>
            <a:r>
              <a:rPr sz="4400" b="1" spc="-5" dirty="0"/>
              <a:t>e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0391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219200"/>
            <a:ext cx="8513445" cy="2003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Will permit up to ~5 second operation 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2</a:t>
            </a:r>
            <a:r>
              <a:rPr sz="2400" b="1" spc="-7" baseline="24305" dirty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 field and current, </a:t>
            </a:r>
            <a:r>
              <a:rPr sz="2400" spc="-5" dirty="0" smtClean="0">
                <a:latin typeface="Arial"/>
                <a:cs typeface="Arial"/>
              </a:rPr>
              <a:t>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34525"/>
              </p:ext>
            </p:extLst>
          </p:nvPr>
        </p:nvGraphicFramePr>
        <p:xfrm>
          <a:off x="222250" y="35052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device performance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progression:</a:t>
            </a:r>
          </a:p>
        </p:txBody>
      </p:sp>
    </p:spTree>
    <p:extLst>
      <p:ext uri="{BB962C8B-B14F-4D97-AF65-F5344CB8AC3E}">
        <p14:creationId xmlns:p14="http://schemas.microsoft.com/office/powerpoint/2010/main" val="28133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2514600"/>
          </a:xfrm>
        </p:spPr>
        <p:txBody>
          <a:bodyPr>
            <a:normAutofit/>
          </a:bodyPr>
          <a:lstStyle/>
          <a:p>
            <a:pPr marL="341313" indent="-341313"/>
            <a:r>
              <a:rPr lang="en-US" dirty="0" smtClean="0"/>
              <a:t>Investigate unique high-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, low </a:t>
            </a:r>
            <a:r>
              <a:rPr lang="en-US" dirty="0" err="1" smtClean="0"/>
              <a:t>collisionality</a:t>
            </a:r>
            <a:r>
              <a:rPr lang="en-US" dirty="0" smtClean="0"/>
              <a:t> regime for understanding transport and stability</a:t>
            </a:r>
          </a:p>
          <a:p>
            <a:pPr marL="341313" indent="-341313"/>
            <a:r>
              <a:rPr lang="en-US" spc="-70" dirty="0" smtClean="0">
                <a:latin typeface="Arial"/>
                <a:cs typeface="Arial"/>
              </a:rPr>
              <a:t>Explore </a:t>
            </a:r>
            <a:r>
              <a:rPr lang="en-US" spc="-5" dirty="0">
                <a:latin typeface="Arial"/>
                <a:cs typeface="Arial"/>
              </a:rPr>
              <a:t>advanced </a:t>
            </a:r>
            <a:r>
              <a:rPr lang="en-US" spc="-5" dirty="0" err="1">
                <a:latin typeface="Arial"/>
                <a:cs typeface="Arial"/>
              </a:rPr>
              <a:t>divertors</a:t>
            </a:r>
            <a:r>
              <a:rPr lang="en-US" spc="-5" dirty="0">
                <a:latin typeface="Arial"/>
                <a:cs typeface="Arial"/>
              </a:rPr>
              <a:t>, high-Z </a:t>
            </a:r>
            <a:r>
              <a:rPr lang="en-US" spc="-5" dirty="0" smtClean="0">
                <a:latin typeface="Arial"/>
                <a:cs typeface="Arial"/>
              </a:rPr>
              <a:t>and Li walls</a:t>
            </a:r>
          </a:p>
          <a:p>
            <a:pPr marL="341313" indent="-341313"/>
            <a:r>
              <a:rPr lang="en-US" spc="-5" dirty="0">
                <a:latin typeface="Arial"/>
                <a:cs typeface="Arial"/>
              </a:rPr>
              <a:t>I</a:t>
            </a:r>
            <a:r>
              <a:rPr lang="en-US" spc="-5" dirty="0" smtClean="0">
                <a:latin typeface="Arial"/>
                <a:cs typeface="Arial"/>
              </a:rPr>
              <a:t>nform optimal configuration for next-steps</a:t>
            </a:r>
          </a:p>
          <a:p>
            <a:pPr marL="341313" indent="-341313"/>
            <a:r>
              <a:rPr lang="en-US" b="1" spc="-5" dirty="0" smtClean="0">
                <a:solidFill>
                  <a:srgbClr val="336699"/>
                </a:solidFill>
                <a:latin typeface="Arial"/>
                <a:cs typeface="Arial"/>
              </a:rPr>
              <a:t>FY2016 </a:t>
            </a:r>
            <a:r>
              <a:rPr lang="en-US" b="1" dirty="0" smtClean="0">
                <a:solidFill>
                  <a:srgbClr val="336699"/>
                </a:solidFill>
                <a:latin typeface="Arial"/>
                <a:cs typeface="Arial"/>
              </a:rPr>
              <a:t>run campaign is now underway</a:t>
            </a:r>
            <a:r>
              <a:rPr lang="en-US" b="1" dirty="0">
                <a:solidFill>
                  <a:srgbClr val="336699"/>
                </a:solidFill>
                <a:latin typeface="Arial"/>
                <a:cs typeface="Arial"/>
              </a:rPr>
              <a:t>!</a:t>
            </a:r>
          </a:p>
          <a:p>
            <a:pPr marL="569913" lvl="1" indent="-341313"/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Summary:  </a:t>
            </a:r>
            <a:r>
              <a:rPr lang="en-US" sz="3100" dirty="0" smtClean="0"/>
              <a:t>NSTX-U will </a:t>
            </a:r>
            <a:r>
              <a:rPr lang="en-US" sz="3100" dirty="0"/>
              <a:t>make fundamental and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world-leading </a:t>
            </a:r>
            <a:r>
              <a:rPr lang="en-US" sz="3100" dirty="0"/>
              <a:t>contributions to toroidal fusion </a:t>
            </a:r>
            <a:r>
              <a:rPr lang="en-US" sz="3100" dirty="0" smtClean="0"/>
              <a:t>science</a:t>
            </a:r>
            <a:endParaRPr lang="en-US" sz="31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72050"/>
            <a:ext cx="6629400" cy="26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66294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lvl="1" algn="ctr">
              <a:buNone/>
            </a:pPr>
            <a:r>
              <a:rPr lang="en-US" sz="3600" b="1" dirty="0">
                <a:solidFill>
                  <a:srgbClr val="FF0000"/>
                </a:solidFill>
                <a:cs typeface="Arial"/>
              </a:rPr>
              <a:t>Thank you for your attention!</a:t>
            </a:r>
            <a:endParaRPr lang="en-US" sz="3200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6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Summary of FY2016-18 NSTX-U Research </a:t>
            </a:r>
            <a:r>
              <a:rPr lang="en-US" sz="2800" b="1" dirty="0"/>
              <a:t>M</a:t>
            </a:r>
            <a:r>
              <a:rPr lang="en-US" sz="2800" b="1" dirty="0" smtClean="0"/>
              <a:t>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5334000"/>
          </a:xfrm>
        </p:spPr>
        <p:txBody>
          <a:bodyPr rIns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9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9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Study low-Z and high-Z impurity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119110" indent="-341313">
              <a:lnSpc>
                <a:spcPct val="90000"/>
              </a:lnSpc>
            </a:pPr>
            <a:endParaRPr lang="en-US" dirty="0"/>
          </a:p>
          <a:p>
            <a:pPr marL="519113" lvl="1" indent="-341313">
              <a:lnSpc>
                <a:spcPct val="90000"/>
              </a:lnSpc>
            </a:pPr>
            <a:endParaRPr lang="en-US" dirty="0" smtClean="0"/>
          </a:p>
          <a:p>
            <a:pPr marL="519113" lvl="1" indent="-341313">
              <a:lnSpc>
                <a:spcPct val="90000"/>
              </a:lnSpc>
            </a:pPr>
            <a:endParaRPr lang="en-US" dirty="0"/>
          </a:p>
          <a:p>
            <a:pPr marL="288971" lvl="1" indent="-173038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4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sz="3200" b="0" i="0" kern="0" dirty="0" smtClean="0">
                <a:solidFill>
                  <a:srgbClr val="336699"/>
                </a:solidFill>
                <a:ea typeface="ＭＳ Ｐゴシック" pitchFamily="1" charset="-128"/>
              </a:rPr>
              <a:t>NSTX-U Milestone Schedule for FY2016-18</a:t>
            </a:r>
            <a:endParaRPr lang="en-US" sz="2800" b="0" i="0" kern="0" dirty="0" smtClean="0">
              <a:solidFill>
                <a:srgbClr val="336699"/>
              </a:solidFill>
            </a:endParaRP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710499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2591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1242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4"/>
            <a:ext cx="2516325" cy="52133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sz="1300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990600" y="1415848"/>
            <a:ext cx="854006" cy="170816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9144">
            <a:spAutoFit/>
          </a:bodyPr>
          <a:lstStyle/>
          <a:p>
            <a:pPr algn="ctr"/>
            <a:r>
              <a:rPr lang="en-US" sz="105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105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Examine effect </a:t>
            </a:r>
            <a:r>
              <a:rPr lang="en-US" sz="1300" dirty="0">
                <a:solidFill>
                  <a:srgbClr val="FF0000"/>
                </a:solidFill>
                <a:latin typeface="Arial Narrow" panose="020B0606020202030204" pitchFamily="34" charset="0"/>
              </a:rPr>
              <a:t>of configuration on operating space for dissipative </a:t>
            </a:r>
            <a:r>
              <a:rPr lang="en-US" sz="13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6476997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8993325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Left Arrow 81"/>
          <p:cNvSpPr/>
          <p:nvPr/>
        </p:nvSpPr>
        <p:spPr bwMode="auto">
          <a:xfrm rot="10800000">
            <a:off x="8762999" y="4052888"/>
            <a:ext cx="21153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rgbClr val="3366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4" name="Left Arrow 83"/>
          <p:cNvSpPr/>
          <p:nvPr/>
        </p:nvSpPr>
        <p:spPr bwMode="auto">
          <a:xfrm>
            <a:off x="6489836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05600" y="3886200"/>
            <a:ext cx="2057399" cy="60939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</a:p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major facility enhancement(s) sometime during FY2018</a:t>
            </a:r>
          </a:p>
        </p:txBody>
      </p:sp>
    </p:spTree>
    <p:extLst>
      <p:ext uri="{BB962C8B-B14F-4D97-AF65-F5344CB8AC3E}">
        <p14:creationId xmlns:p14="http://schemas.microsoft.com/office/powerpoint/2010/main" val="12588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80352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687638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938463"/>
            <a:ext cx="1438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LLD using bakeable cryo-baffle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7" name="Rectangle 20"/>
          <p:cNvSpPr>
            <a:spLocks noChangeArrowheads="1"/>
          </p:cNvSpPr>
          <p:nvPr/>
        </p:nvSpPr>
        <p:spPr bwMode="auto">
          <a:xfrm>
            <a:off x="5456238" y="5529263"/>
            <a:ext cx="1066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Divertor P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rad</a:t>
            </a: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28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28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28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2015: Engineering design for high-Z tiles, </a:t>
            </a:r>
            <a:r>
              <a:rPr lang="en-US" sz="2400" i="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-Pump,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08438" y="1524000"/>
            <a:ext cx="350837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7" name="Rectangle 20"/>
          <p:cNvSpPr>
            <a:spLocks noChangeArrowheads="1"/>
          </p:cNvSpPr>
          <p:nvPr/>
        </p:nvSpPr>
        <p:spPr bwMode="auto">
          <a:xfrm>
            <a:off x="4008438" y="29559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LiTER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657600" y="4341813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High k</a:t>
            </a:r>
            <a:r>
              <a:rPr lang="en-US" sz="1000" i="0" baseline="-25000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5189538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3592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124200" y="4038600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3592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359275" y="3810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0353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2560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636670" y="1508125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30713" y="1508125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2592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4196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8862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0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</p:cNvCxnSpPr>
          <p:nvPr/>
        </p:nvCxnSpPr>
        <p:spPr bwMode="auto">
          <a:xfrm>
            <a:off x="5351463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3940175" y="2449513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3434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289425" y="2406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265363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i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>
                <a:solidFill>
                  <a:schemeClr val="tx1"/>
                </a:solidFill>
                <a:cs typeface="Arial" charset="0"/>
              </a:rPr>
              <a:t>B diag. - incremental</a:t>
            </a:r>
            <a:endParaRPr lang="en-US" sz="1000" i="0" baseline="-250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3817938" y="5830888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1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9" name="Left-Right Arrow 3"/>
          <p:cNvSpPr>
            <a:spLocks noChangeArrowheads="1"/>
          </p:cNvSpPr>
          <p:nvPr/>
        </p:nvSpPr>
        <p:spPr bwMode="auto">
          <a:xfrm>
            <a:off x="5056188" y="1974850"/>
            <a:ext cx="750887" cy="311150"/>
          </a:xfrm>
          <a:prstGeom prst="leftRightArrow">
            <a:avLst>
              <a:gd name="adj1" fmla="val 50000"/>
              <a:gd name="adj2" fmla="val 50042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21" name="Straight Connector 5"/>
          <p:cNvCxnSpPr>
            <a:cxnSpLocks noChangeShapeType="1"/>
          </p:cNvCxnSpPr>
          <p:nvPr/>
        </p:nvCxnSpPr>
        <p:spPr bwMode="auto">
          <a:xfrm>
            <a:off x="5430838" y="1852613"/>
            <a:ext cx="0" cy="5842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148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378180"/>
          </a:xfrm>
          <a:noFill/>
          <a:extLst/>
        </p:spPr>
        <p:txBody>
          <a:bodyPr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20"/>
              </a:lnSpc>
            </a:pPr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NSTX-U diagnostics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available during </a:t>
            </a:r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year</a:t>
            </a:r>
            <a:endParaRPr lang="en-US" sz="3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44475" y="1077913"/>
            <a:ext cx="42259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MHD/Magnetics/Reconstruction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Magnetics for equilibrium reconstruction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Halo current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High-n and high-frequency Mirnov arrays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Locked-mode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RWM sensors</a:t>
            </a:r>
            <a:endParaRPr sz="8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Profile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MPTS (42 ch, 60 Hz) 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T-CHERS: 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(51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P-CHERS: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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 (71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MSE-CIF (18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MSE-LIF (20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ME-SXR (40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Midplane tangential bolometer array (16 ch)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Turbulence/Modes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Poloidal FIR high-k scattering (installed in 2016)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Beam Emission Spectroscopy (48 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Reflectometer,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Interferometer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Ultra-soft x-ray arrays – multi-color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Energetic Particle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Fast Ion D</a:t>
            </a:r>
            <a:r>
              <a:rPr sz="1400" b="0" baseline="-25000" noProof="1">
                <a:solidFill>
                  <a:srgbClr val="FF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 profile measurement (perp + tang)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Solid-State neutral particle analyzer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lost-ion probe (energy/pitch angle resolving)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Neutron measurements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Charged Fusion Product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737100" y="1023938"/>
            <a:ext cx="4318000" cy="546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Divertor Physics</a:t>
            </a:r>
            <a:endParaRPr lang="en-US" sz="1400" i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Gas-puff Imaging (500kHz)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Langmuir probe array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Rotation Diagnostics (T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pol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1-D CCD H</a:t>
            </a:r>
            <a:r>
              <a:rPr sz="1400" b="0" baseline="-25000" noProof="1">
                <a:solidFill>
                  <a:srgbClr val="0000FF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cameras (divertor, midplane)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2-D divertor fast visible camera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Metal foil divertor bolometer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  <a:ea typeface="MS PGothic" charset="0"/>
                <a:cs typeface="MS PGothic" charset="0"/>
              </a:rPr>
              <a:t>AXUV-based Divertor 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IR cameras (30Hz) (3)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Fast IR camera (two color)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Tile temperature thermocouple array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fast eroding thermocouple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Dust detector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Deposition Monitors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Scrape-off layer reflectometer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neutral pressure gauges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Material Analysis and Particle Probe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VUV Spectrometer</a:t>
            </a:r>
          </a:p>
          <a:p>
            <a:pPr algn="just" eaLnBrk="1" hangingPunct="1">
              <a:lnSpc>
                <a:spcPct val="88000"/>
              </a:lnSpc>
              <a:spcBef>
                <a:spcPts val="4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Plasma Monitoring</a:t>
            </a:r>
            <a:endParaRPr sz="2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FIReTIP interferometer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visible cameras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Visible bremsstrahlung radiometer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and UV survey spectrometers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VUV transmission grating spectrometer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filterscopes (hydrogen &amp; impurity lines)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Wall coupon analysis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3012931" y="6172200"/>
            <a:ext cx="1787669" cy="4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FF0000"/>
                </a:solidFill>
                <a:ea typeface="MS PGothic" charset="0"/>
                <a:cs typeface="MS PGothic" charset="0"/>
              </a:rPr>
              <a:t>New capability</a:t>
            </a: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, </a:t>
            </a:r>
          </a:p>
          <a:p>
            <a:pPr algn="ctr"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Enhanced capability</a:t>
            </a:r>
          </a:p>
        </p:txBody>
      </p:sp>
    </p:spTree>
    <p:extLst>
      <p:ext uri="{BB962C8B-B14F-4D97-AF65-F5344CB8AC3E}">
        <p14:creationId xmlns:p14="http://schemas.microsoft.com/office/powerpoint/2010/main" val="26856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72283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8040">
              <a:lnSpc>
                <a:spcPct val="100000"/>
              </a:lnSpc>
            </a:pPr>
            <a:r>
              <a:rPr sz="4000" dirty="0"/>
              <a:t>Backup - </a:t>
            </a:r>
            <a:r>
              <a:rPr sz="4000" spc="-5" dirty="0"/>
              <a:t>Facility</a:t>
            </a:r>
            <a:r>
              <a:rPr sz="4000" spc="-60" dirty="0"/>
              <a:t> </a:t>
            </a:r>
            <a:r>
              <a:rPr sz="4000" spc="-5" dirty="0"/>
              <a:t>Enhancements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5296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4953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 designs used semi-analytic models to determine pump geometry.</a:t>
            </a:r>
          </a:p>
          <a:p>
            <a:pPr lvl="1"/>
            <a:r>
              <a:rPr lang="en-US" dirty="0" smtClean="0"/>
              <a:t>Conclusion on optimum geometry: </a:t>
            </a:r>
          </a:p>
          <a:p>
            <a:pPr lvl="2"/>
            <a:r>
              <a:rPr lang="en-US" dirty="0" smtClean="0"/>
              <a:t>duct height h~2.5 cm, </a:t>
            </a:r>
          </a:p>
          <a:p>
            <a:pPr lvl="2"/>
            <a:r>
              <a:rPr lang="en-US" dirty="0" smtClean="0"/>
              <a:t>length h~2 cm, </a:t>
            </a:r>
          </a:p>
          <a:p>
            <a:pPr lvl="2"/>
            <a:r>
              <a:rPr lang="en-US" dirty="0" smtClean="0"/>
              <a:t>Radius of 0.72 m.</a:t>
            </a:r>
          </a:p>
          <a:p>
            <a:pPr lvl="1"/>
            <a:r>
              <a:rPr lang="en-US" dirty="0" smtClean="0"/>
              <a:t>Allows pressures&gt;1 mT over a range of plasma shapes and SoL widths.</a:t>
            </a:r>
          </a:p>
          <a:p>
            <a:pPr lvl="1"/>
            <a:r>
              <a:rPr lang="en-US" dirty="0" smtClean="0"/>
              <a:t>Should allow the full beam fuelling to be pumped.</a:t>
            </a:r>
          </a:p>
          <a:p>
            <a:r>
              <a:rPr lang="en-US" dirty="0" smtClean="0"/>
              <a:t>Calculation then benchmarked against SOLPS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Cryopump Physics Design Done </a:t>
            </a:r>
            <a:br>
              <a:rPr lang="en-US" sz="3200" dirty="0" smtClean="0"/>
            </a:br>
            <a:r>
              <a:rPr lang="en-US" sz="3200" dirty="0" smtClean="0"/>
              <a:t>in Collaboration with ORNL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4385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464300" y="2439987"/>
            <a:ext cx="179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400" i="0" dirty="0">
                <a:solidFill>
                  <a:schemeClr val="accent2"/>
                </a:solidFill>
              </a:rPr>
              <a:t>g = throat height</a:t>
            </a:r>
          </a:p>
          <a:p>
            <a:pPr eaLnBrk="1" hangingPunct="1"/>
            <a:r>
              <a:rPr lang="en-US" sz="1400" i="0" dirty="0">
                <a:solidFill>
                  <a:schemeClr val="accent2"/>
                </a:solidFill>
              </a:rPr>
              <a:t>h = throat length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32563" y="3756025"/>
            <a:ext cx="1254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715125" y="3687762"/>
            <a:ext cx="12541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chemeClr val="accent2"/>
                </a:solidFill>
              </a:rPr>
              <a:t>h</a:t>
            </a:r>
          </a:p>
        </p:txBody>
      </p:sp>
      <p:cxnSp>
        <p:nvCxnSpPr>
          <p:cNvPr id="10" name="Straight Arrow Connector 4"/>
          <p:cNvCxnSpPr>
            <a:cxnSpLocks noChangeShapeType="1"/>
          </p:cNvCxnSpPr>
          <p:nvPr/>
        </p:nvCxnSpPr>
        <p:spPr bwMode="auto">
          <a:xfrm>
            <a:off x="6638925" y="3732212"/>
            <a:ext cx="76200" cy="236538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3"/>
          <p:cNvCxnSpPr>
            <a:cxnSpLocks noChangeShapeType="1"/>
          </p:cNvCxnSpPr>
          <p:nvPr/>
        </p:nvCxnSpPr>
        <p:spPr bwMode="auto">
          <a:xfrm flipH="1">
            <a:off x="6715125" y="3892550"/>
            <a:ext cx="160338" cy="68262"/>
          </a:xfrm>
          <a:prstGeom prst="straightConnector1">
            <a:avLst/>
          </a:prstGeom>
          <a:noFill/>
          <a:ln w="15875" algn="ctr">
            <a:solidFill>
              <a:schemeClr val="accent2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8"/>
          <p:cNvCxnSpPr>
            <a:cxnSpLocks noChangeShapeType="1"/>
          </p:cNvCxnSpPr>
          <p:nvPr/>
        </p:nvCxnSpPr>
        <p:spPr bwMode="auto">
          <a:xfrm flipH="1">
            <a:off x="6723063" y="2955925"/>
            <a:ext cx="128588" cy="661987"/>
          </a:xfrm>
          <a:prstGeom prst="straightConnector1">
            <a:avLst/>
          </a:prstGeom>
          <a:noFill/>
          <a:ln w="15875" algn="ctr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739063" y="3249612"/>
            <a:ext cx="457200" cy="47625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086725" y="3557587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Cryo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 rot="20517653">
            <a:off x="6951663" y="3168650"/>
            <a:ext cx="608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9933"/>
                </a:solidFill>
              </a:rPr>
              <a:t>Baffle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1143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6699"/>
                </a:solidFill>
              </a:rPr>
              <a:t>J. Canik, ORNL</a:t>
            </a:r>
            <a:endParaRPr lang="en-US" i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Arial" charset="0"/>
              </a:rPr>
              <a:t>Physics Studies are Transferring to the Initial 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Arial" charset="0"/>
              </a:rPr>
              <a:t>Engineering </a:t>
            </a:r>
            <a:r>
              <a:rPr lang="en-US" sz="2800" dirty="0">
                <a:solidFill>
                  <a:srgbClr val="336699"/>
                </a:solidFill>
                <a:latin typeface="Arial" charset="0"/>
              </a:rPr>
              <a:t>Design in Collaboration with MIT</a:t>
            </a:r>
            <a:endParaRPr lang="en-US" sz="2800" i="0" dirty="0" smtClean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55941" r="10583" b="4486"/>
          <a:stretch/>
        </p:blipFill>
        <p:spPr bwMode="auto">
          <a:xfrm>
            <a:off x="6019800" y="1066799"/>
            <a:ext cx="3146030" cy="28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787"/>
          <a:stretch/>
        </p:blipFill>
        <p:spPr bwMode="auto">
          <a:xfrm>
            <a:off x="7696200" y="1066800"/>
            <a:ext cx="14478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84106" y="1002268"/>
            <a:ext cx="104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Cryo-ring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20000" y="2209800"/>
            <a:ext cx="533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3114194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638800" cy="5562600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dirty="0" smtClean="0"/>
              <a:t>Initial in-vessel geometry has been laid out.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Pump radius, throat dimensions taken from the modeling.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Is a significant perturbation, requiring a rebuild of basically the entire lower outer divertor.</a:t>
            </a:r>
          </a:p>
          <a:p>
            <a:pPr>
              <a:spcAft>
                <a:spcPts val="300"/>
              </a:spcAft>
            </a:pPr>
            <a:r>
              <a:rPr lang="en-US" sz="2400" dirty="0" smtClean="0"/>
              <a:t>Specification in progress for the Liquid He refrigerator.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Likely suitable model found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Location in room adjacent to NSTX-U has been identified.</a:t>
            </a:r>
          </a:p>
          <a:p>
            <a:pPr>
              <a:spcAft>
                <a:spcPts val="300"/>
              </a:spcAft>
            </a:pPr>
            <a:r>
              <a:rPr lang="en-US" sz="2400" dirty="0" smtClean="0"/>
              <a:t>Ex-vessel liquid He plumping and transfer Dewar is under design.</a:t>
            </a:r>
            <a:endParaRPr lang="en-US" sz="1800" b="1" dirty="0" smtClean="0"/>
          </a:p>
          <a:p>
            <a:pPr lvl="1">
              <a:spcAft>
                <a:spcPts val="300"/>
              </a:spcAft>
            </a:pPr>
            <a:endParaRPr lang="en-US" sz="1600" b="1" dirty="0" smtClean="0"/>
          </a:p>
          <a:p>
            <a:pPr>
              <a:spcAft>
                <a:spcPts val="300"/>
              </a:spcAft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51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collisionality at high</a:t>
            </a:r>
            <a:r>
              <a:rPr sz="2400" b="1" u="heavy" spc="140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Unique 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910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Outboard row of high-Z tiles can access high heat-flux, maintain operational flexibility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1" y="1295400"/>
            <a:ext cx="5583179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Shape developed to perform dedicated tests on outboard PFCs</a:t>
            </a:r>
          </a:p>
          <a:p>
            <a:pPr lvl="1"/>
            <a:r>
              <a:rPr lang="en-US" dirty="0" smtClean="0"/>
              <a:t>ISOLVER free-boundary solver utilized with specified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 smtClean="0"/>
          </a:p>
          <a:p>
            <a:pPr lvl="1"/>
            <a:r>
              <a:rPr lang="en-US" dirty="0" smtClean="0"/>
              <a:t>0D-analysis obtains heating power for assumed confinement multiplier H</a:t>
            </a:r>
            <a:r>
              <a:rPr lang="en-US" baseline="-25000" dirty="0" smtClean="0"/>
              <a:t>98y2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Zero-radiation power exhaust provides heat flux figure-of-merit (FOM) </a:t>
            </a:r>
          </a:p>
          <a:p>
            <a:pPr lvl="1"/>
            <a:r>
              <a:rPr lang="en-US" dirty="0" smtClean="0"/>
              <a:t>FOM calculates incident power accounting for magnetic shaping only</a:t>
            </a:r>
          </a:p>
          <a:p>
            <a:pPr lvl="1"/>
            <a:r>
              <a:rPr lang="en-US" dirty="0" smtClean="0"/>
              <a:t>High-Z shape FOM is 66% of similar full-power, high-</a:t>
            </a:r>
            <a:r>
              <a:rPr lang="en-US" dirty="0" err="1" smtClean="0"/>
              <a:t>triangularity</a:t>
            </a:r>
            <a:r>
              <a:rPr lang="en-US" dirty="0" smtClean="0"/>
              <a:t> scenario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17076" y="1327508"/>
            <a:ext cx="2779710" cy="5161017"/>
            <a:chOff x="2796038" y="-3224246"/>
            <a:chExt cx="2779769" cy="5161017"/>
          </a:xfrm>
        </p:grpSpPr>
        <p:grpSp>
          <p:nvGrpSpPr>
            <p:cNvPr id="15" name="Group 14"/>
            <p:cNvGrpSpPr/>
            <p:nvPr/>
          </p:nvGrpSpPr>
          <p:grpSpPr>
            <a:xfrm>
              <a:off x="2796038" y="-3224246"/>
              <a:ext cx="2690079" cy="2507383"/>
              <a:chOff x="3883145" y="-4322280"/>
              <a:chExt cx="3735989" cy="336128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145" y="-4274437"/>
                <a:ext cx="3735989" cy="331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6"/>
              <p:cNvSpPr txBox="1"/>
              <p:nvPr/>
            </p:nvSpPr>
            <p:spPr>
              <a:xfrm>
                <a:off x="4338989" y="-4322280"/>
                <a:ext cx="3080120" cy="505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60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06370" y="-397246"/>
              <a:ext cx="2769437" cy="2334017"/>
              <a:chOff x="161839" y="-1341689"/>
              <a:chExt cx="3578810" cy="3173818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839" y="-1341689"/>
                <a:ext cx="3578810" cy="317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5"/>
              <p:cNvSpPr txBox="1"/>
              <p:nvPr/>
            </p:nvSpPr>
            <p:spPr>
              <a:xfrm>
                <a:off x="474169" y="-1341689"/>
                <a:ext cx="2983899" cy="590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40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005633" y="987517"/>
                <a:ext cx="171146" cy="6925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5972081" y="9906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High-performance discharge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374546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High-Z reference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2079" b="18588"/>
          <a:stretch/>
        </p:blipFill>
        <p:spPr>
          <a:xfrm>
            <a:off x="4831082" y="1209606"/>
            <a:ext cx="4312918" cy="27527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9866"/>
            <a:ext cx="4267199" cy="51985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Goals: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Initial assessment of plasma performance with high-Z PFC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Develop expertise in analysis, manufacture, installation with the new material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Design constrained to by a one-for-one replacement of the existing tiles.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Raw material procurement underway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Edge and access-way chamfers introduced to reduce heat-flux peaking.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7992"/>
            <a:ext cx="9144000" cy="100859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Single row of TZM molybdenum tiles </a:t>
            </a:r>
            <a:r>
              <a:rPr lang="en-US" sz="3200" dirty="0">
                <a:solidFill>
                  <a:srgbClr val="336699"/>
                </a:solidFill>
              </a:rPr>
              <a:t>w</a:t>
            </a:r>
            <a:r>
              <a:rPr lang="en-US" sz="3200" i="0" dirty="0" smtClean="0">
                <a:solidFill>
                  <a:srgbClr val="336699"/>
                </a:solidFill>
              </a:rPr>
              <a:t>ill be </a:t>
            </a:r>
            <a:r>
              <a:rPr lang="en-US" sz="3200" dirty="0">
                <a:solidFill>
                  <a:srgbClr val="336699"/>
                </a:solidFill>
              </a:rPr>
              <a:t>i</a:t>
            </a:r>
            <a:r>
              <a:rPr lang="en-US" sz="3200" dirty="0" smtClean="0">
                <a:solidFill>
                  <a:srgbClr val="336699"/>
                </a:solidFill>
              </a:rPr>
              <a:t>nstalled for the FY-2017 </a:t>
            </a:r>
            <a:r>
              <a:rPr lang="en-US" sz="3200" dirty="0">
                <a:solidFill>
                  <a:srgbClr val="336699"/>
                </a:solidFill>
              </a:rPr>
              <a:t>r</a:t>
            </a:r>
            <a:r>
              <a:rPr lang="en-US" sz="3200" dirty="0" smtClean="0">
                <a:solidFill>
                  <a:srgbClr val="336699"/>
                </a:solidFill>
              </a:rPr>
              <a:t>un campaign</a:t>
            </a:r>
            <a:endParaRPr lang="en-US" sz="2800" i="0" dirty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9294" r="27152" b="15138"/>
          <a:stretch/>
        </p:blipFill>
        <p:spPr>
          <a:xfrm>
            <a:off x="4185921" y="1076960"/>
            <a:ext cx="2595879" cy="212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252" y="3620869"/>
            <a:ext cx="504574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Seamless integration with existing mounting scheme minimizes installation time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6621126" y="2630269"/>
            <a:ext cx="1058525" cy="9906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5460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Suppressed erosion and trapping at target observed in linear plasma device (</a:t>
            </a:r>
            <a:r>
              <a:rPr lang="en-US" sz="3200" spc="-5" dirty="0" smtClean="0"/>
              <a:t>Magnum-PSI)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20" y="1066800"/>
            <a:ext cx="4419600" cy="282714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Mixed-material effect reduces erosion due to </a:t>
            </a:r>
            <a:r>
              <a:rPr lang="en-US" dirty="0" err="1" smtClean="0"/>
              <a:t>LiD</a:t>
            </a:r>
            <a:r>
              <a:rPr lang="en-US" dirty="0" smtClean="0"/>
              <a:t> formation</a:t>
            </a:r>
          </a:p>
          <a:p>
            <a:endParaRPr lang="en-US" dirty="0" smtClean="0"/>
          </a:p>
          <a:p>
            <a:r>
              <a:rPr lang="en-US" dirty="0" smtClean="0"/>
              <a:t>Plasma pre-sheath potential well large enough to retain eroded Li</a:t>
            </a:r>
          </a:p>
          <a:p>
            <a:endParaRPr lang="en-US" dirty="0"/>
          </a:p>
          <a:p>
            <a:r>
              <a:rPr lang="en-US" dirty="0" smtClean="0"/>
              <a:t>Significant implications for evaporative cooling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95495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Li-I emission, t=2.5s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4335950"/>
            <a:ext cx="4038600" cy="2217250"/>
            <a:chOff x="5105400" y="4070864"/>
            <a:chExt cx="4038600" cy="2217250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4070864"/>
              <a:ext cx="4038600" cy="2179546"/>
              <a:chOff x="4811684" y="3703189"/>
              <a:chExt cx="4332316" cy="2471293"/>
            </a:xfrm>
          </p:grpSpPr>
          <p:pic>
            <p:nvPicPr>
              <p:cNvPr id="12" name="Picture 2" descr="C:\Users\mjaworsk\Documents\Experiments\Magnum-PSI\2013-April\Cameras-FridaySave\phantom data\2013-04-12\snapshot irshot8 at 2_5sec Li filte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0" r="10695" b="50000"/>
              <a:stretch/>
            </p:blipFill>
            <p:spPr bwMode="auto">
              <a:xfrm>
                <a:off x="5393634" y="3703189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mjaworsk\Documents\Experiments\Magnum-PSI\2013-April\Cameras-FridaySave\phantom data\2013-04-12\snapshot_halfa_at2_5se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4" t="50000" r="13072"/>
              <a:stretch/>
            </p:blipFill>
            <p:spPr bwMode="auto">
              <a:xfrm>
                <a:off x="5393634" y="4952206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3721484"/>
                <a:ext cx="0" cy="24529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36824" y="4545530"/>
                <a:ext cx="1219200" cy="80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Target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T&gt;700C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86400" y="5431186"/>
                <a:ext cx="1205345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Neutral D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86400" y="3810001"/>
                <a:ext cx="1981201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eutral Li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393634" y="4943060"/>
                <a:ext cx="3750366" cy="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Arrow 18"/>
              <p:cNvSpPr/>
              <p:nvPr/>
            </p:nvSpPr>
            <p:spPr>
              <a:xfrm>
                <a:off x="4811684" y="4495800"/>
                <a:ext cx="1635529" cy="83820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Plasma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80960" y="4126468"/>
              <a:ext cx="13920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 Trapping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48600" y="4495800"/>
              <a:ext cx="457200" cy="315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05800" y="5867400"/>
              <a:ext cx="6096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01646" y="582644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89509"/>
            <a:ext cx="3939910" cy="443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 rot="1173290">
            <a:off x="4219383" y="1583623"/>
            <a:ext cx="903507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3224385">
            <a:off x="360712" y="3884532"/>
            <a:ext cx="77905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23536" y="1066800"/>
            <a:ext cx="432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2014 PhD Princeton U.,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M. Chen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4800" y="624542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, 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ISLA, 2013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Pre-filled target concept integrates Li reservoir with high-Z tile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CPS device but applicable as divertor PFC</a:t>
            </a:r>
          </a:p>
          <a:p>
            <a:endParaRPr lang="en-US" dirty="0" smtClean="0"/>
          </a:p>
          <a:p>
            <a:r>
              <a:rPr lang="en-US" dirty="0" smtClean="0"/>
              <a:t>Utilizes wire-EDM fabrication to obtain complex geometry</a:t>
            </a:r>
          </a:p>
          <a:p>
            <a:endParaRPr lang="en-US" dirty="0" smtClean="0"/>
          </a:p>
          <a:p>
            <a:r>
              <a:rPr lang="en-US" dirty="0" smtClean="0"/>
              <a:t>Emphasizes passive replenishment via capillary action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128353" y="3910013"/>
            <a:ext cx="4015647" cy="25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61838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P. </a:t>
            </a:r>
            <a:r>
              <a:rPr lang="en-US" b="1" dirty="0" err="1" smtClean="0">
                <a:solidFill>
                  <a:srgbClr val="FF0000"/>
                </a:solidFill>
              </a:rPr>
              <a:t>Rindt</a:t>
            </a:r>
            <a:r>
              <a:rPr lang="en-US" b="1" dirty="0" smtClean="0">
                <a:solidFill>
                  <a:srgbClr val="FF0000"/>
                </a:solidFill>
              </a:rPr>
              <a:t>, TU/Eindhoven Thesis, </a:t>
            </a:r>
            <a:r>
              <a:rPr lang="en-US" b="1" dirty="0" err="1" smtClean="0">
                <a:solidFill>
                  <a:srgbClr val="FF0000"/>
                </a:solidFill>
              </a:rPr>
              <a:t>Jaworski</a:t>
            </a:r>
            <a:r>
              <a:rPr lang="en-US" b="1" dirty="0" smtClean="0">
                <a:solidFill>
                  <a:srgbClr val="FF0000"/>
                </a:solidFill>
              </a:rPr>
              <a:t> FED submitted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143000"/>
            <a:ext cx="4162425" cy="286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038600" cy="541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Pre-filled liquid-metal target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Flowing LM PFC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three-step progression can achieve flowing, liquid metal PFCs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572000" cy="54864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  <a:endParaRPr lang="en-US" dirty="0"/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Establish non-intercalating substrate for evaporated Li</a:t>
            </a:r>
          </a:p>
          <a:p>
            <a:pPr lvl="2"/>
            <a:r>
              <a:rPr lang="en-US" dirty="0" smtClean="0"/>
              <a:t>Provide high-heat flux substrate for Li experiments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Quantify maintenance of Li on high-temperature substrate and protection of substrate</a:t>
            </a:r>
          </a:p>
          <a:p>
            <a:pPr lvl="2"/>
            <a:r>
              <a:rPr lang="en-US" dirty="0" smtClean="0"/>
              <a:t>Re-examine suppression of erosion in high-flux divertor</a:t>
            </a:r>
          </a:p>
          <a:p>
            <a:pPr lvl="2"/>
            <a:r>
              <a:rPr lang="en-US" dirty="0" smtClean="0"/>
              <a:t>Understand impact and core-edge compatibility of </a:t>
            </a:r>
            <a:r>
              <a:rPr lang="en-US" u="sng" dirty="0" smtClean="0"/>
              <a:t>high-temp. target </a:t>
            </a:r>
            <a:r>
              <a:rPr lang="en-US" dirty="0" smtClean="0"/>
              <a:t>with limited inventory of Li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High-Z divertor tiles + Li evaporated coatings provide divertor analogue of Magnum-PSI experiments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00599" y="914400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799"/>
            <a:ext cx="4495800" cy="554265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Pre-filled liquid-metal target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Achieve introduction of Li in NSTX-U without evaporation</a:t>
            </a:r>
          </a:p>
          <a:p>
            <a:pPr lvl="2"/>
            <a:r>
              <a:rPr lang="en-US" dirty="0" smtClean="0"/>
              <a:t>Realize complex target production as high-heat flux target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Test models of maintenance of LM wetting and coverage</a:t>
            </a:r>
          </a:p>
          <a:p>
            <a:pPr lvl="2"/>
            <a:r>
              <a:rPr lang="en-US" dirty="0" smtClean="0"/>
              <a:t>Understand limits of LM passive resupply</a:t>
            </a:r>
          </a:p>
          <a:p>
            <a:pPr lvl="2"/>
            <a:r>
              <a:rPr lang="en-US" dirty="0"/>
              <a:t>Understand </a:t>
            </a:r>
            <a:r>
              <a:rPr lang="en-US" dirty="0" smtClean="0"/>
              <a:t>impact and core-edge </a:t>
            </a:r>
            <a:r>
              <a:rPr lang="en-US" dirty="0"/>
              <a:t>compatibility of </a:t>
            </a:r>
            <a:r>
              <a:rPr lang="en-US" u="sng" dirty="0"/>
              <a:t>high-temp. target</a:t>
            </a:r>
            <a:r>
              <a:rPr lang="en-US" dirty="0"/>
              <a:t> with </a:t>
            </a:r>
            <a:r>
              <a:rPr lang="en-US" b="1" dirty="0" smtClean="0"/>
              <a:t>larger</a:t>
            </a:r>
            <a:r>
              <a:rPr lang="en-US" dirty="0" smtClean="0"/>
              <a:t> </a:t>
            </a:r>
            <a:r>
              <a:rPr lang="en-US" dirty="0"/>
              <a:t>inventory of </a:t>
            </a:r>
            <a:r>
              <a:rPr lang="en-US" dirty="0" smtClean="0"/>
              <a:t>Li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Pre-filled targets test LM coverage, resupply and impact of significant Li source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00599" y="2950473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Flowing LM PFC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Integrate parallel effort on loop technology with confinement experiment</a:t>
            </a:r>
          </a:p>
          <a:p>
            <a:pPr lvl="2"/>
            <a:r>
              <a:rPr lang="en-US" dirty="0" smtClean="0"/>
              <a:t>Achieve active introduction and extraction from exp.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Assess material inventory control from LM target</a:t>
            </a:r>
          </a:p>
          <a:p>
            <a:pPr lvl="2"/>
            <a:r>
              <a:rPr lang="en-US" dirty="0" smtClean="0"/>
              <a:t>Understand performance of passive + active replenishment techniques</a:t>
            </a:r>
          </a:p>
          <a:p>
            <a:pPr lvl="2"/>
            <a:r>
              <a:rPr lang="en-US" dirty="0"/>
              <a:t>Understand impact and core-edge compatibility of </a:t>
            </a:r>
            <a:r>
              <a:rPr lang="en-US" u="sng" dirty="0"/>
              <a:t>high-temp. </a:t>
            </a:r>
            <a:r>
              <a:rPr lang="en-US" u="sng" dirty="0" smtClean="0"/>
              <a:t>target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integration demonstrates LM introduction/extraction and inventory control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686299" y="4527197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30 at 8.14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858000" cy="27558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Three primary options considered for the NCC implementation: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Metrics under consideration: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=1</a:t>
            </a:r>
          </a:p>
          <a:p>
            <a:pPr lvl="2"/>
            <a:r>
              <a:rPr lang="en-US" dirty="0" smtClean="0"/>
              <a:t>RWM control</a:t>
            </a:r>
          </a:p>
          <a:p>
            <a:pPr lvl="2"/>
            <a:r>
              <a:rPr lang="en-US" dirty="0" smtClean="0"/>
              <a:t>Ability to scan the relative ratio of resonant to non-resonant n=1 contributions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&gt;1</a:t>
            </a:r>
          </a:p>
          <a:p>
            <a:pPr lvl="2"/>
            <a:r>
              <a:rPr lang="en-US" dirty="0" smtClean="0"/>
              <a:t>Variation of available NTV torque profiles.</a:t>
            </a:r>
          </a:p>
          <a:p>
            <a:pPr lvl="2"/>
            <a:r>
              <a:rPr lang="en-US" dirty="0" smtClean="0"/>
              <a:t>NTV normalized to the Chirkov parameter</a:t>
            </a:r>
          </a:p>
          <a:p>
            <a:r>
              <a:rPr lang="en-US" dirty="0" smtClean="0"/>
              <a:t>Conclusion: 2x12 is best, 2x6-Odd is a good step in a staged implementation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Non-Axisymmetric Control Coils (NCC) will</a:t>
            </a:r>
            <a:br>
              <a:rPr lang="en-US" sz="3200" dirty="0" smtClean="0"/>
            </a:br>
            <a:r>
              <a:rPr lang="en-US" sz="3200" dirty="0" smtClean="0"/>
              <a:t>dramatically </a:t>
            </a:r>
            <a:r>
              <a:rPr lang="en-US" sz="3200" dirty="0"/>
              <a:t>i</a:t>
            </a:r>
            <a:r>
              <a:rPr lang="en-US" sz="3200" dirty="0" smtClean="0"/>
              <a:t>mprove NSTX-U 3D </a:t>
            </a:r>
            <a:r>
              <a:rPr lang="en-US" sz="3200" dirty="0"/>
              <a:t>p</a:t>
            </a:r>
            <a:r>
              <a:rPr lang="en-US" sz="3200" dirty="0" smtClean="0"/>
              <a:t>hysics </a:t>
            </a:r>
            <a:r>
              <a:rPr lang="en-US" sz="3200" dirty="0"/>
              <a:t>c</a:t>
            </a:r>
            <a:r>
              <a:rPr lang="en-US" sz="3200" dirty="0" smtClean="0"/>
              <a:t>apabilities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68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6.07.2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4896"/>
            <a:ext cx="1904999" cy="158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NCC physics design completed: Optimization for </a:t>
            </a:r>
            <a:br>
              <a:rPr lang="en-US" sz="2800" dirty="0" smtClean="0"/>
            </a:br>
            <a:r>
              <a:rPr lang="en-US" sz="2800" dirty="0" smtClean="0"/>
              <a:t>NTV braking performed with IPEC coupling matrix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NCC and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coils can be combined to remove the dominant resonant modes up to the second, giving the optimized NTV for core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NCC 2x12 provides n=1,2,3,4,6 optimized NTV, and 2x6 provides n=1,2,6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Optimized NTV can be used to control local torque with minimized resonance </a:t>
            </a:r>
            <a:endParaRPr lang="en-US" dirty="0" smtClean="0"/>
          </a:p>
        </p:txBody>
      </p:sp>
      <p:pic>
        <p:nvPicPr>
          <p:cNvPr id="6" name="Picture 5" descr="NCC_O84_ntv_ovlopt_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6400800" cy="42145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181600" y="3505200"/>
            <a:ext cx="2133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43600" y="3166646"/>
            <a:ext cx="122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Higher n’s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287" y="2532486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</a:rPr>
              <a:t>*Ratio of coil currents (phasing)</a:t>
            </a:r>
          </a:p>
          <a:p>
            <a:r>
              <a:rPr lang="en-US" sz="1600" b="0" i="0" dirty="0" smtClean="0">
                <a:solidFill>
                  <a:srgbClr val="000000"/>
                </a:solidFill>
              </a:rPr>
              <a:t>*</a:t>
            </a:r>
            <a:r>
              <a:rPr lang="en-US" sz="1600" b="0" i="0" dirty="0" err="1" smtClean="0">
                <a:solidFill>
                  <a:srgbClr val="000000"/>
                </a:solidFill>
              </a:rPr>
              <a:t>T</a:t>
            </a:r>
            <a:r>
              <a:rPr lang="en-US" sz="1600" b="0" i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600" b="0" i="0" dirty="0" smtClean="0">
                <a:solidFill>
                  <a:srgbClr val="000000"/>
                </a:solidFill>
              </a:rPr>
              <a:t> is based on max. 3kAt</a:t>
            </a:r>
            <a:endParaRPr lang="en-US" sz="1600" b="0" i="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791200" y="27432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 descr="Screen Shot 2015-04-22 at 6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1712783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48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=1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3404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=6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118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Study of RMP characteristics with NCC extended with TRIP3D (T. Evans) – 2x12 NCC (and 2x7) favorable for RMP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Vacuum Island Overlap Width (VIOW) analysis shows full NCC 1kAt can produce sufficient VIOW in a wide range of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, but partial NCC needs more currents with low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targets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Also shows 2x7, with “one” more additional array upon partial NCC can provide the greater VIOW by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coupling (n=2,4,9)</a:t>
            </a:r>
            <a:endParaRPr lang="en-US" dirty="0" smtClean="0"/>
          </a:p>
        </p:txBody>
      </p:sp>
      <p:pic>
        <p:nvPicPr>
          <p:cNvPr id="3" name="Picture 2" descr="Screen Shot 2015-04-22 at 5.42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81300"/>
            <a:ext cx="4850815" cy="3505200"/>
          </a:xfrm>
          <a:prstGeom prst="rect">
            <a:avLst/>
          </a:prstGeom>
        </p:spPr>
      </p:pic>
      <p:pic>
        <p:nvPicPr>
          <p:cNvPr id="7" name="Picture 6" descr="Screen Shot 2015-04-22 at 5.3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3462251" cy="3886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629400" y="2286000"/>
            <a:ext cx="533400" cy="685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623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3581400" cy="5410200"/>
          </a:xfrm>
        </p:spPr>
        <p:txBody>
          <a:bodyPr>
            <a:normAutofit fontScale="70000" lnSpcReduction="20000"/>
          </a:bodyPr>
          <a:lstStyle/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Considering a mineral insulated conductor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Order of 20’ </a:t>
            </a:r>
            <a:r>
              <a:rPr lang="en-US" dirty="0">
                <a:solidFill>
                  <a:srgbClr val="000000"/>
                </a:solidFill>
              </a:rPr>
              <a:t>test sample is placed: </a:t>
            </a:r>
            <a:endParaRPr lang="en-US" dirty="0" smtClean="0">
              <a:solidFill>
                <a:srgbClr val="000000"/>
              </a:solidFill>
            </a:endParaRP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Both solid and hollow center conductors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Goal is to assess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Manufacturability/formability,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electrical characteristics, including end-sealing methods,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fabrication </a:t>
            </a:r>
            <a:r>
              <a:rPr lang="en-US" dirty="0"/>
              <a:t>lead time and cost. 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Hollow conductor will allow He cooling, but analysis indicates thermal ratcheting with solid conductor is likely manageable.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NCC is Undergoing Conceptual Design in Parallel with the Cryopump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57600" y="1143000"/>
            <a:ext cx="3333545" cy="2210418"/>
            <a:chOff x="457200" y="1291173"/>
            <a:chExt cx="3333545" cy="22104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5" t="8056" r="15871" b="7083"/>
            <a:stretch/>
          </p:blipFill>
          <p:spPr>
            <a:xfrm>
              <a:off x="1457325" y="1291173"/>
              <a:ext cx="2333420" cy="22104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" y="1464734"/>
              <a:ext cx="82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2 x 12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931333" y="1820333"/>
              <a:ext cx="897467" cy="2032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939799" y="1837266"/>
              <a:ext cx="889001" cy="982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28246" r="26048" b="28084"/>
          <a:stretch/>
        </p:blipFill>
        <p:spPr>
          <a:xfrm>
            <a:off x="6995659" y="1828800"/>
            <a:ext cx="2148341" cy="1241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1072" y="1641545"/>
            <a:ext cx="316467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57640" y="2049621"/>
            <a:ext cx="306050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61331" y="2649905"/>
            <a:ext cx="249234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3657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Assumptions In Solid Conductor Calculation</a:t>
            </a:r>
          </a:p>
          <a:p>
            <a:pPr algn="ctr"/>
            <a:r>
              <a:rPr lang="en-US" dirty="0"/>
              <a:t>3</a:t>
            </a:r>
            <a:r>
              <a:rPr lang="en-US" dirty="0" smtClean="0"/>
              <a:t> kA </a:t>
            </a:r>
            <a:r>
              <a:rPr lang="en-US" dirty="0"/>
              <a:t> </a:t>
            </a:r>
            <a:r>
              <a:rPr lang="en-US" dirty="0" smtClean="0"/>
              <a:t>5s pulse 1200 </a:t>
            </a:r>
            <a:r>
              <a:rPr lang="en-US" dirty="0"/>
              <a:t>s </a:t>
            </a:r>
            <a:r>
              <a:rPr lang="en-US" dirty="0" smtClean="0"/>
              <a:t>repetition prate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6315" r="27941" b="22615"/>
          <a:stretch/>
        </p:blipFill>
        <p:spPr>
          <a:xfrm>
            <a:off x="4876800" y="4495800"/>
            <a:ext cx="2768600" cy="1536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3000" y="6019800"/>
            <a:ext cx="2458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max</a:t>
            </a:r>
            <a:r>
              <a:rPr lang="en-US" dirty="0" smtClean="0"/>
              <a:t>=142 C after 8 hours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2"/>
          </p:cNvCxnSpPr>
          <p:nvPr/>
        </p:nvCxnSpPr>
        <p:spPr>
          <a:xfrm flipV="1">
            <a:off x="6261100" y="5105400"/>
            <a:ext cx="749300" cy="927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TRANSP modelling:  ECH is game-changer </a:t>
            </a:r>
            <a:r>
              <a:rPr lang="en-US" sz="2400" dirty="0"/>
              <a:t>for non-inductive </a:t>
            </a:r>
            <a:r>
              <a:rPr lang="en-US" sz="2400" dirty="0" smtClean="0"/>
              <a:t>ramp-up 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en-US" sz="2800" kern="0" dirty="0">
                <a:solidFill>
                  <a:srgbClr val="C00000"/>
                </a:solidFill>
              </a:rPr>
              <a:t>H</a:t>
            </a:r>
            <a:r>
              <a:rPr lang="en-US" sz="2800" kern="0" dirty="0" smtClean="0">
                <a:solidFill>
                  <a:srgbClr val="C00000"/>
                </a:solidFill>
              </a:rPr>
              <a:t>eats </a:t>
            </a:r>
            <a:r>
              <a:rPr lang="en-US" sz="2800" kern="0" dirty="0">
                <a:solidFill>
                  <a:srgbClr val="C00000"/>
                </a:solidFill>
              </a:rPr>
              <a:t>low temperature plasma to </a:t>
            </a:r>
            <a:r>
              <a:rPr lang="en-US" sz="2800" kern="0" dirty="0" smtClean="0">
                <a:solidFill>
                  <a:srgbClr val="C00000"/>
                </a:solidFill>
              </a:rPr>
              <a:t>1-1.5keV </a:t>
            </a:r>
            <a:r>
              <a:rPr lang="en-US" sz="2800" kern="0" dirty="0">
                <a:solidFill>
                  <a:srgbClr val="C00000"/>
                </a:solidFill>
              </a:rPr>
              <a:t>in </a:t>
            </a:r>
            <a:r>
              <a:rPr lang="en-US" sz="2800" kern="0" dirty="0" smtClean="0">
                <a:solidFill>
                  <a:srgbClr val="C00000"/>
                </a:solidFill>
              </a:rPr>
              <a:t>~30ms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066800"/>
            <a:ext cx="7359549" cy="48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58674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7143" indent="0">
              <a:buNone/>
            </a:pPr>
            <a:r>
              <a:rPr lang="en-US" b="0" i="0" kern="0" dirty="0" smtClean="0"/>
              <a:t>ECH accessibility limited to low density, but compatible with CHI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27066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EC + FWCD synergistic for lowest FW phasing </a:t>
            </a:r>
            <a:r>
              <a:rPr lang="en-US" sz="2800" dirty="0" err="1" smtClean="0"/>
              <a:t>k</a:t>
            </a:r>
            <a:r>
              <a:rPr lang="en-US" sz="28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800" dirty="0" smtClean="0"/>
              <a:t>=3m</a:t>
            </a:r>
            <a:r>
              <a:rPr lang="en-US" sz="2800" baseline="30000" dirty="0" smtClean="0"/>
              <a:t>-1</a:t>
            </a:r>
            <a:br>
              <a:rPr lang="en-US" sz="2800" baseline="30000" dirty="0" smtClean="0"/>
            </a:br>
            <a:r>
              <a:rPr lang="en-US" sz="2800" dirty="0">
                <a:solidFill>
                  <a:srgbClr val="C00000"/>
                </a:solidFill>
              </a:rPr>
              <a:t>Half power needed to drive 400kA compared to </a:t>
            </a:r>
            <a:r>
              <a:rPr lang="en-US" sz="2800" dirty="0" smtClean="0">
                <a:solidFill>
                  <a:srgbClr val="C00000"/>
                </a:solidFill>
              </a:rPr>
              <a:t>no EC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ECH enables sustained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conditions for higher FW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f</a:t>
            </a:r>
            <a:endParaRPr lang="en-US" sz="2400" baseline="-25000" dirty="0" smtClean="0">
              <a:latin typeface="Symbol" panose="05050102010706020507" pitchFamily="18" charset="2"/>
            </a:endParaRPr>
          </a:p>
          <a:p>
            <a:r>
              <a:rPr lang="en-US" sz="2400" dirty="0" smtClean="0">
                <a:latin typeface="+mn-lt"/>
              </a:rPr>
              <a:t>Need to optimize FW phasing during shot to sustain H&amp;CD</a:t>
            </a:r>
          </a:p>
          <a:p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1905000"/>
            <a:ext cx="7244863" cy="46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3986" y="1856232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(heating phasing)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7467600" cy="381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Coupling CHI to NB overdrive will be aided by electron heating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28 GHz Gyrotron System </a:t>
            </a:r>
            <a:r>
              <a:rPr lang="en-US" sz="3200" smtClean="0"/>
              <a:t>Will Facilitate</a:t>
            </a:r>
            <a:br>
              <a:rPr lang="en-US" sz="3200" smtClean="0"/>
            </a:br>
            <a:r>
              <a:rPr lang="en-US" sz="3200" smtClean="0"/>
              <a:t>Non-Inductive </a:t>
            </a:r>
            <a:r>
              <a:rPr lang="en-US" sz="3200" dirty="0" smtClean="0"/>
              <a:t>Startup Research</a:t>
            </a:r>
            <a:endParaRPr lang="en-US" sz="3200" dirty="0"/>
          </a:p>
        </p:txBody>
      </p:sp>
      <p:pic>
        <p:nvPicPr>
          <p:cNvPr id="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06" y="990600"/>
            <a:ext cx="170809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136"/>
            <a:ext cx="4441952" cy="325526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4876800"/>
            <a:ext cx="73914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TSC simulations indicate 0.6MW of absorbed ECH power could increase T</a:t>
            </a:r>
            <a:r>
              <a:rPr lang="en-US" sz="2000" baseline="-25000" dirty="0"/>
              <a:t>e</a:t>
            </a:r>
            <a:r>
              <a:rPr lang="en-US" sz="2000" dirty="0"/>
              <a:t>  to ~400eV in 20ms </a:t>
            </a:r>
            <a:endParaRPr lang="en-US" sz="2000" dirty="0" smtClean="0"/>
          </a:p>
          <a:p>
            <a:r>
              <a:rPr lang="en-US" sz="2000" dirty="0" smtClean="0"/>
              <a:t>28 GHz, 2 MW tubes developed by Tsukuba University planned to provide this power.</a:t>
            </a:r>
          </a:p>
          <a:p>
            <a:r>
              <a:rPr lang="en-US" sz="2000" dirty="0" smtClean="0"/>
              <a:t>Have found location for gyrotron, appropriate commercial waveguide manufacturer.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473199"/>
            <a:ext cx="2438400" cy="320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8004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80000"/>
              </a:lnSpc>
            </a:pPr>
            <a:r>
              <a:rPr sz="3600" spc="-5" dirty="0"/>
              <a:t>Central </a:t>
            </a:r>
            <a:r>
              <a:rPr sz="3600" dirty="0"/>
              <a:t>magnet</a:t>
            </a:r>
            <a:r>
              <a:rPr sz="3600" spc="-85" dirty="0"/>
              <a:t> </a:t>
            </a:r>
            <a:r>
              <a:rPr lang="en-US" sz="3600" spc="-85" dirty="0" smtClean="0"/>
              <a:t>construction </a:t>
            </a:r>
            <a:r>
              <a:rPr sz="3600" spc="-5" dirty="0" smtClean="0"/>
              <a:t>was</a:t>
            </a:r>
            <a:r>
              <a:rPr lang="en-US" sz="3600" spc="-5" dirty="0"/>
              <a:t/>
            </a:r>
            <a:br>
              <a:rPr lang="en-US" sz="3600" spc="-5" dirty="0"/>
            </a:br>
            <a:r>
              <a:rPr lang="en-US" sz="3600" spc="-5" dirty="0" smtClean="0"/>
              <a:t>complex, </a:t>
            </a:r>
            <a:r>
              <a:rPr sz="3600" spc="-5" dirty="0" smtClean="0"/>
              <a:t>multi-stage</a:t>
            </a:r>
            <a:r>
              <a:rPr lang="en-US" sz="3600" spc="-5" dirty="0" smtClean="0"/>
              <a:t>,</a:t>
            </a:r>
            <a:r>
              <a:rPr sz="3600" spc="-5" dirty="0" smtClean="0"/>
              <a:t> multi-year</a:t>
            </a:r>
            <a:r>
              <a:rPr sz="3600" spc="-25" dirty="0" smtClean="0"/>
              <a:t> </a:t>
            </a:r>
            <a:r>
              <a:rPr lang="en-US" sz="3600" spc="-25" dirty="0" smtClean="0"/>
              <a:t>effort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14300" y="2514600"/>
            <a:ext cx="2247899" cy="3200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4600" y="1447800"/>
            <a:ext cx="3994462" cy="2059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600" y="3705621"/>
            <a:ext cx="3994463" cy="2695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5378" y="1600200"/>
            <a:ext cx="2271646" cy="4648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527" y="1829229"/>
            <a:ext cx="217043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Built 4 toroidal field  (TF)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quadrants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4200" y="3008380"/>
            <a:ext cx="3342004" cy="4531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99695" algn="r">
              <a:lnSpc>
                <a:spcPct val="1713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Combine quadrants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(5</a:t>
            </a:r>
            <a:r>
              <a:rPr sz="1950" spc="7" baseline="25641" dirty="0">
                <a:solidFill>
                  <a:srgbClr val="FFFFFF"/>
                </a:solidFill>
                <a:latin typeface="Arial"/>
                <a:cs typeface="Arial"/>
              </a:rPr>
              <a:t>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VPI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6572" y="2223456"/>
            <a:ext cx="1873250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ctr">
              <a:lnSpc>
                <a:spcPct val="100000"/>
              </a:lnSpc>
            </a:pP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Install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vacuum- 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tight casing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over  TF + OH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bundle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0" y="5717937"/>
            <a:ext cx="2412478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1113" algn="ctr">
              <a:lnSpc>
                <a:spcPct val="102200"/>
              </a:lnSpc>
            </a:pPr>
            <a:r>
              <a:rPr sz="2000" spc="-5" dirty="0" smtClean="0">
                <a:latin typeface="Arial"/>
                <a:cs typeface="Arial"/>
              </a:rPr>
              <a:t>4</a:t>
            </a:r>
            <a:r>
              <a:rPr sz="2000" spc="-5" dirty="0" smtClean="0">
                <a:latin typeface="Calibri"/>
                <a:cs typeface="Calibri"/>
              </a:rPr>
              <a:t> </a:t>
            </a:r>
            <a:r>
              <a:rPr sz="2000" spc="-5" dirty="0">
                <a:latin typeface="Arial"/>
                <a:cs typeface="Arial"/>
              </a:rPr>
              <a:t>vacuum pressure  </a:t>
            </a:r>
            <a:r>
              <a:rPr sz="2000" spc="-5" dirty="0" smtClean="0">
                <a:latin typeface="Arial"/>
                <a:cs typeface="Arial"/>
              </a:rPr>
              <a:t>impregnation</a:t>
            </a:r>
            <a:r>
              <a:rPr lang="en-US" sz="2000" spc="-5" dirty="0" smtClean="0">
                <a:latin typeface="Arial"/>
                <a:cs typeface="Arial"/>
              </a:rPr>
              <a:t>s</a:t>
            </a:r>
            <a:r>
              <a:rPr sz="2000" spc="-70" dirty="0" smtClean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(VPI)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3124200" y="3657600"/>
            <a:ext cx="3342004" cy="609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marR="5080" indent="-12700" algn="r">
              <a:lnSpc>
                <a:spcPct val="80000"/>
              </a:lnSpc>
            </a:pP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Wind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ohmic heating (OH)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4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oil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 over TF, 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then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final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950" spc="7" baseline="25641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950" spc="187" baseline="256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VPI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8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6862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">
              <a:lnSpc>
                <a:spcPct val="80000"/>
              </a:lnSpc>
            </a:pPr>
            <a:r>
              <a:rPr lang="en-US" sz="3600" spc="-5" dirty="0" smtClean="0"/>
              <a:t>Fabrication and installation of </a:t>
            </a:r>
            <a:br>
              <a:rPr lang="en-US" sz="3600" spc="-5" dirty="0" smtClean="0"/>
            </a:br>
            <a:r>
              <a:rPr lang="en-US" sz="3600" spc="-5" dirty="0" smtClean="0"/>
              <a:t>c</a:t>
            </a:r>
            <a:r>
              <a:rPr sz="3600" spc="-5" dirty="0" smtClean="0"/>
              <a:t>entral </a:t>
            </a:r>
            <a:r>
              <a:rPr sz="3600" spc="-5" dirty="0"/>
              <a:t>magnet </a:t>
            </a:r>
            <a:r>
              <a:rPr lang="en-US" sz="3600" spc="-5" dirty="0" smtClean="0"/>
              <a:t>ultimately </a:t>
            </a:r>
            <a:r>
              <a:rPr sz="3600" spc="-5" dirty="0" smtClean="0"/>
              <a:t>successful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025133" y="2314956"/>
            <a:ext cx="3118865" cy="4159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72187" y="2362200"/>
            <a:ext cx="2995612" cy="401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7425" y="2357437"/>
            <a:ext cx="3005455" cy="4021454"/>
          </a:xfrm>
          <a:custGeom>
            <a:avLst/>
            <a:gdLst/>
            <a:ahLst/>
            <a:cxnLst/>
            <a:rect l="l" t="t" r="r" b="b"/>
            <a:pathLst>
              <a:path w="3005454" h="4021454">
                <a:moveTo>
                  <a:pt x="0" y="0"/>
                </a:moveTo>
                <a:lnTo>
                  <a:pt x="3005137" y="0"/>
                </a:lnTo>
                <a:lnTo>
                  <a:pt x="3005137" y="4021137"/>
                </a:lnTo>
                <a:lnTo>
                  <a:pt x="0" y="402113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6955" y="1476756"/>
            <a:ext cx="2950463" cy="5025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4200" y="1524000"/>
            <a:ext cx="2801937" cy="487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9437" y="1519237"/>
            <a:ext cx="2811780" cy="4886325"/>
          </a:xfrm>
          <a:custGeom>
            <a:avLst/>
            <a:gdLst/>
            <a:ahLst/>
            <a:cxnLst/>
            <a:rect l="l" t="t" r="r" b="b"/>
            <a:pathLst>
              <a:path w="2811779" h="4886325">
                <a:moveTo>
                  <a:pt x="0" y="0"/>
                </a:moveTo>
                <a:lnTo>
                  <a:pt x="2811462" y="0"/>
                </a:lnTo>
                <a:lnTo>
                  <a:pt x="2811462" y="4886325"/>
                </a:lnTo>
                <a:lnTo>
                  <a:pt x="0" y="48863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56" y="2391156"/>
            <a:ext cx="3050285" cy="4110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" y="2438400"/>
            <a:ext cx="2901949" cy="3962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437" y="2433637"/>
            <a:ext cx="2911475" cy="3971925"/>
          </a:xfrm>
          <a:custGeom>
            <a:avLst/>
            <a:gdLst/>
            <a:ahLst/>
            <a:cxnLst/>
            <a:rect l="l" t="t" r="r" b="b"/>
            <a:pathLst>
              <a:path w="2911475" h="3971925">
                <a:moveTo>
                  <a:pt x="0" y="0"/>
                </a:moveTo>
                <a:lnTo>
                  <a:pt x="2911475" y="0"/>
                </a:lnTo>
                <a:lnTo>
                  <a:pt x="2911475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6292" y="1942338"/>
            <a:ext cx="2345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Over shield</a:t>
            </a:r>
            <a:r>
              <a:rPr sz="24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wall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1950" y="1099565"/>
            <a:ext cx="258064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Over the</a:t>
            </a:r>
            <a:r>
              <a:rPr sz="2400" b="1"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machine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30943" y="1866138"/>
            <a:ext cx="222567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Inside</a:t>
            </a:r>
            <a:r>
              <a:rPr sz="2400" b="1" spc="-8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NSTX-U!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6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3670"/>
              </a:lnSpc>
            </a:pPr>
            <a:r>
              <a:rPr sz="3600" spc="-45" dirty="0"/>
              <a:t>Tangential </a:t>
            </a:r>
            <a:r>
              <a:rPr sz="3600" dirty="0"/>
              <a:t>neutral beam </a:t>
            </a:r>
            <a:r>
              <a:rPr sz="3600" spc="-5" dirty="0" smtClean="0"/>
              <a:t>required</a:t>
            </a:r>
            <a:r>
              <a:rPr lang="en-US" sz="3600" spc="-5" dirty="0" smtClean="0"/>
              <a:t/>
            </a:r>
            <a:br>
              <a:rPr lang="en-US" sz="3600" spc="-5" dirty="0" smtClean="0"/>
            </a:br>
            <a:r>
              <a:rPr sz="3600" spc="-5" dirty="0" smtClean="0"/>
              <a:t>major </a:t>
            </a:r>
            <a:r>
              <a:rPr sz="3600" dirty="0"/>
              <a:t>vacuum vessel</a:t>
            </a:r>
            <a:r>
              <a:rPr sz="3600" spc="-60" dirty="0"/>
              <a:t> </a:t>
            </a:r>
            <a:r>
              <a:rPr sz="3600" spc="-5" dirty="0"/>
              <a:t>modifications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533400" y="1821693"/>
            <a:ext cx="4189920" cy="3746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637" y="1812696"/>
            <a:ext cx="4199255" cy="3765550"/>
          </a:xfrm>
          <a:custGeom>
            <a:avLst/>
            <a:gdLst/>
            <a:ahLst/>
            <a:cxnLst/>
            <a:rect l="l" t="t" r="r" b="b"/>
            <a:pathLst>
              <a:path w="4199255" h="3765550">
                <a:moveTo>
                  <a:pt x="0" y="0"/>
                </a:moveTo>
                <a:lnTo>
                  <a:pt x="4198734" y="0"/>
                </a:lnTo>
                <a:lnTo>
                  <a:pt x="4198734" y="3765105"/>
                </a:lnTo>
                <a:lnTo>
                  <a:pt x="0" y="376510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1397" y="3512819"/>
            <a:ext cx="1928621" cy="1507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96805" y="3545011"/>
            <a:ext cx="1818005" cy="1397000"/>
          </a:xfrm>
          <a:custGeom>
            <a:avLst/>
            <a:gdLst/>
            <a:ahLst/>
            <a:cxnLst/>
            <a:rect l="l" t="t" r="r" b="b"/>
            <a:pathLst>
              <a:path w="1818004" h="1397000">
                <a:moveTo>
                  <a:pt x="0" y="698207"/>
                </a:moveTo>
                <a:lnTo>
                  <a:pt x="1542" y="657182"/>
                </a:lnTo>
                <a:lnTo>
                  <a:pt x="6113" y="616782"/>
                </a:lnTo>
                <a:lnTo>
                  <a:pt x="13628" y="577070"/>
                </a:lnTo>
                <a:lnTo>
                  <a:pt x="24000" y="538115"/>
                </a:lnTo>
                <a:lnTo>
                  <a:pt x="37145" y="499979"/>
                </a:lnTo>
                <a:lnTo>
                  <a:pt x="52978" y="462730"/>
                </a:lnTo>
                <a:lnTo>
                  <a:pt x="71413" y="426433"/>
                </a:lnTo>
                <a:lnTo>
                  <a:pt x="92365" y="391153"/>
                </a:lnTo>
                <a:lnTo>
                  <a:pt x="115748" y="356956"/>
                </a:lnTo>
                <a:lnTo>
                  <a:pt x="141479" y="323906"/>
                </a:lnTo>
                <a:lnTo>
                  <a:pt x="169470" y="292070"/>
                </a:lnTo>
                <a:lnTo>
                  <a:pt x="199638" y="261514"/>
                </a:lnTo>
                <a:lnTo>
                  <a:pt x="231897" y="232302"/>
                </a:lnTo>
                <a:lnTo>
                  <a:pt x="266161" y="204500"/>
                </a:lnTo>
                <a:lnTo>
                  <a:pt x="302346" y="178173"/>
                </a:lnTo>
                <a:lnTo>
                  <a:pt x="340366" y="153388"/>
                </a:lnTo>
                <a:lnTo>
                  <a:pt x="380136" y="130209"/>
                </a:lnTo>
                <a:lnTo>
                  <a:pt x="421570" y="108702"/>
                </a:lnTo>
                <a:lnTo>
                  <a:pt x="464584" y="88933"/>
                </a:lnTo>
                <a:lnTo>
                  <a:pt x="509093" y="70966"/>
                </a:lnTo>
                <a:lnTo>
                  <a:pt x="555010" y="54868"/>
                </a:lnTo>
                <a:lnTo>
                  <a:pt x="602251" y="40704"/>
                </a:lnTo>
                <a:lnTo>
                  <a:pt x="650730" y="28539"/>
                </a:lnTo>
                <a:lnTo>
                  <a:pt x="700363" y="18440"/>
                </a:lnTo>
                <a:lnTo>
                  <a:pt x="751064" y="10470"/>
                </a:lnTo>
                <a:lnTo>
                  <a:pt x="802748" y="4697"/>
                </a:lnTo>
                <a:lnTo>
                  <a:pt x="855329" y="1185"/>
                </a:lnTo>
                <a:lnTo>
                  <a:pt x="908723" y="0"/>
                </a:lnTo>
                <a:lnTo>
                  <a:pt x="962117" y="1185"/>
                </a:lnTo>
                <a:lnTo>
                  <a:pt x="1014700" y="4697"/>
                </a:lnTo>
                <a:lnTo>
                  <a:pt x="1066385" y="10470"/>
                </a:lnTo>
                <a:lnTo>
                  <a:pt x="1117087" y="18440"/>
                </a:lnTo>
                <a:lnTo>
                  <a:pt x="1166720" y="28539"/>
                </a:lnTo>
                <a:lnTo>
                  <a:pt x="1215201" y="40704"/>
                </a:lnTo>
                <a:lnTo>
                  <a:pt x="1262443" y="54868"/>
                </a:lnTo>
                <a:lnTo>
                  <a:pt x="1308361" y="70966"/>
                </a:lnTo>
                <a:lnTo>
                  <a:pt x="1352869" y="88933"/>
                </a:lnTo>
                <a:lnTo>
                  <a:pt x="1395884" y="108702"/>
                </a:lnTo>
                <a:lnTo>
                  <a:pt x="1437319" y="130209"/>
                </a:lnTo>
                <a:lnTo>
                  <a:pt x="1477090" y="153388"/>
                </a:lnTo>
                <a:lnTo>
                  <a:pt x="1515110" y="178173"/>
                </a:lnTo>
                <a:lnTo>
                  <a:pt x="1551295" y="204500"/>
                </a:lnTo>
                <a:lnTo>
                  <a:pt x="1585560" y="232302"/>
                </a:lnTo>
                <a:lnTo>
                  <a:pt x="1617819" y="261514"/>
                </a:lnTo>
                <a:lnTo>
                  <a:pt x="1647987" y="292070"/>
                </a:lnTo>
                <a:lnTo>
                  <a:pt x="1675979" y="323906"/>
                </a:lnTo>
                <a:lnTo>
                  <a:pt x="1701709" y="356956"/>
                </a:lnTo>
                <a:lnTo>
                  <a:pt x="1725093" y="391153"/>
                </a:lnTo>
                <a:lnTo>
                  <a:pt x="1746045" y="426433"/>
                </a:lnTo>
                <a:lnTo>
                  <a:pt x="1764480" y="462730"/>
                </a:lnTo>
                <a:lnTo>
                  <a:pt x="1780313" y="499979"/>
                </a:lnTo>
                <a:lnTo>
                  <a:pt x="1793458" y="538115"/>
                </a:lnTo>
                <a:lnTo>
                  <a:pt x="1803830" y="577070"/>
                </a:lnTo>
                <a:lnTo>
                  <a:pt x="1811345" y="616782"/>
                </a:lnTo>
                <a:lnTo>
                  <a:pt x="1815916" y="657182"/>
                </a:lnTo>
                <a:lnTo>
                  <a:pt x="1817458" y="698207"/>
                </a:lnTo>
                <a:lnTo>
                  <a:pt x="1815916" y="739232"/>
                </a:lnTo>
                <a:lnTo>
                  <a:pt x="1811345" y="779633"/>
                </a:lnTo>
                <a:lnTo>
                  <a:pt x="1803830" y="819344"/>
                </a:lnTo>
                <a:lnTo>
                  <a:pt x="1793458" y="858300"/>
                </a:lnTo>
                <a:lnTo>
                  <a:pt x="1780313" y="896435"/>
                </a:lnTo>
                <a:lnTo>
                  <a:pt x="1764480" y="933684"/>
                </a:lnTo>
                <a:lnTo>
                  <a:pt x="1746045" y="969982"/>
                </a:lnTo>
                <a:lnTo>
                  <a:pt x="1725093" y="1005262"/>
                </a:lnTo>
                <a:lnTo>
                  <a:pt x="1701709" y="1039459"/>
                </a:lnTo>
                <a:lnTo>
                  <a:pt x="1675979" y="1072509"/>
                </a:lnTo>
                <a:lnTo>
                  <a:pt x="1647987" y="1104344"/>
                </a:lnTo>
                <a:lnTo>
                  <a:pt x="1617819" y="1134901"/>
                </a:lnTo>
                <a:lnTo>
                  <a:pt x="1585560" y="1164113"/>
                </a:lnTo>
                <a:lnTo>
                  <a:pt x="1551295" y="1191915"/>
                </a:lnTo>
                <a:lnTo>
                  <a:pt x="1515110" y="1218242"/>
                </a:lnTo>
                <a:lnTo>
                  <a:pt x="1477090" y="1243027"/>
                </a:lnTo>
                <a:lnTo>
                  <a:pt x="1437319" y="1266206"/>
                </a:lnTo>
                <a:lnTo>
                  <a:pt x="1395884" y="1287713"/>
                </a:lnTo>
                <a:lnTo>
                  <a:pt x="1352869" y="1307482"/>
                </a:lnTo>
                <a:lnTo>
                  <a:pt x="1308361" y="1325449"/>
                </a:lnTo>
                <a:lnTo>
                  <a:pt x="1262443" y="1341547"/>
                </a:lnTo>
                <a:lnTo>
                  <a:pt x="1215201" y="1355711"/>
                </a:lnTo>
                <a:lnTo>
                  <a:pt x="1166720" y="1367875"/>
                </a:lnTo>
                <a:lnTo>
                  <a:pt x="1117087" y="1377975"/>
                </a:lnTo>
                <a:lnTo>
                  <a:pt x="1066385" y="1385944"/>
                </a:lnTo>
                <a:lnTo>
                  <a:pt x="1014700" y="1391718"/>
                </a:lnTo>
                <a:lnTo>
                  <a:pt x="962117" y="1395230"/>
                </a:lnTo>
                <a:lnTo>
                  <a:pt x="908723" y="1396415"/>
                </a:lnTo>
                <a:lnTo>
                  <a:pt x="855329" y="1395230"/>
                </a:lnTo>
                <a:lnTo>
                  <a:pt x="802748" y="1391718"/>
                </a:lnTo>
                <a:lnTo>
                  <a:pt x="751064" y="1385944"/>
                </a:lnTo>
                <a:lnTo>
                  <a:pt x="700363" y="1377975"/>
                </a:lnTo>
                <a:lnTo>
                  <a:pt x="650730" y="1367875"/>
                </a:lnTo>
                <a:lnTo>
                  <a:pt x="602251" y="1355711"/>
                </a:lnTo>
                <a:lnTo>
                  <a:pt x="555010" y="1341547"/>
                </a:lnTo>
                <a:lnTo>
                  <a:pt x="509093" y="1325449"/>
                </a:lnTo>
                <a:lnTo>
                  <a:pt x="464584" y="1307482"/>
                </a:lnTo>
                <a:lnTo>
                  <a:pt x="421570" y="1287713"/>
                </a:lnTo>
                <a:lnTo>
                  <a:pt x="380136" y="1266206"/>
                </a:lnTo>
                <a:lnTo>
                  <a:pt x="340366" y="1243027"/>
                </a:lnTo>
                <a:lnTo>
                  <a:pt x="302346" y="1218242"/>
                </a:lnTo>
                <a:lnTo>
                  <a:pt x="266161" y="1191915"/>
                </a:lnTo>
                <a:lnTo>
                  <a:pt x="231897" y="1164113"/>
                </a:lnTo>
                <a:lnTo>
                  <a:pt x="199638" y="1134901"/>
                </a:lnTo>
                <a:lnTo>
                  <a:pt x="169470" y="1104344"/>
                </a:lnTo>
                <a:lnTo>
                  <a:pt x="141479" y="1072509"/>
                </a:lnTo>
                <a:lnTo>
                  <a:pt x="115748" y="1039459"/>
                </a:lnTo>
                <a:lnTo>
                  <a:pt x="92365" y="1005262"/>
                </a:lnTo>
                <a:lnTo>
                  <a:pt x="71413" y="969982"/>
                </a:lnTo>
                <a:lnTo>
                  <a:pt x="52978" y="933684"/>
                </a:lnTo>
                <a:lnTo>
                  <a:pt x="37145" y="896435"/>
                </a:lnTo>
                <a:lnTo>
                  <a:pt x="24000" y="858300"/>
                </a:lnTo>
                <a:lnTo>
                  <a:pt x="13628" y="819344"/>
                </a:lnTo>
                <a:lnTo>
                  <a:pt x="6113" y="779633"/>
                </a:lnTo>
                <a:lnTo>
                  <a:pt x="1542" y="739232"/>
                </a:lnTo>
                <a:lnTo>
                  <a:pt x="0" y="698207"/>
                </a:lnTo>
                <a:close/>
              </a:path>
            </a:pathLst>
          </a:custGeom>
          <a:ln w="285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29310" y="5900272"/>
            <a:ext cx="95631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JK</a:t>
            </a:r>
            <a:r>
              <a:rPr sz="24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6699"/>
                </a:solidFill>
                <a:latin typeface="Arial"/>
                <a:cs typeface="Arial"/>
              </a:rPr>
              <a:t>cap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57733" y="4763519"/>
            <a:ext cx="398145" cy="1099820"/>
          </a:xfrm>
          <a:custGeom>
            <a:avLst/>
            <a:gdLst/>
            <a:ahLst/>
            <a:cxnLst/>
            <a:rect l="l" t="t" r="r" b="b"/>
            <a:pathLst>
              <a:path w="398145" h="1099820">
                <a:moveTo>
                  <a:pt x="398132" y="1099413"/>
                </a:move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9898" y="4763524"/>
            <a:ext cx="94615" cy="97790"/>
          </a:xfrm>
          <a:custGeom>
            <a:avLst/>
            <a:gdLst/>
            <a:ahLst/>
            <a:cxnLst/>
            <a:rect l="l" t="t" r="r" b="b"/>
            <a:pathLst>
              <a:path w="94614" h="97789">
                <a:moveTo>
                  <a:pt x="0" y="97624"/>
                </a:moveTo>
                <a:lnTo>
                  <a:pt x="17830" y="0"/>
                </a:lnTo>
                <a:lnTo>
                  <a:pt x="94043" y="63576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14416" y="3655166"/>
            <a:ext cx="3630409" cy="2707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08547" y="3867911"/>
            <a:ext cx="2836163" cy="24307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63629" y="3900334"/>
            <a:ext cx="2725420" cy="2320290"/>
          </a:xfrm>
          <a:custGeom>
            <a:avLst/>
            <a:gdLst/>
            <a:ahLst/>
            <a:cxnLst/>
            <a:rect l="l" t="t" r="r" b="b"/>
            <a:pathLst>
              <a:path w="2725420" h="2320290">
                <a:moveTo>
                  <a:pt x="0" y="1160119"/>
                </a:moveTo>
                <a:lnTo>
                  <a:pt x="983" y="1115620"/>
                </a:lnTo>
                <a:lnTo>
                  <a:pt x="3912" y="1071544"/>
                </a:lnTo>
                <a:lnTo>
                  <a:pt x="8749" y="1027923"/>
                </a:lnTo>
                <a:lnTo>
                  <a:pt x="15461" y="984785"/>
                </a:lnTo>
                <a:lnTo>
                  <a:pt x="24011" y="942160"/>
                </a:lnTo>
                <a:lnTo>
                  <a:pt x="34364" y="900080"/>
                </a:lnTo>
                <a:lnTo>
                  <a:pt x="46485" y="858574"/>
                </a:lnTo>
                <a:lnTo>
                  <a:pt x="60339" y="817671"/>
                </a:lnTo>
                <a:lnTo>
                  <a:pt x="75891" y="777403"/>
                </a:lnTo>
                <a:lnTo>
                  <a:pt x="93104" y="737798"/>
                </a:lnTo>
                <a:lnTo>
                  <a:pt x="111944" y="698888"/>
                </a:lnTo>
                <a:lnTo>
                  <a:pt x="132376" y="660702"/>
                </a:lnTo>
                <a:lnTo>
                  <a:pt x="154364" y="623270"/>
                </a:lnTo>
                <a:lnTo>
                  <a:pt x="177874" y="586622"/>
                </a:lnTo>
                <a:lnTo>
                  <a:pt x="202868" y="550788"/>
                </a:lnTo>
                <a:lnTo>
                  <a:pt x="229314" y="515799"/>
                </a:lnTo>
                <a:lnTo>
                  <a:pt x="257174" y="481684"/>
                </a:lnTo>
                <a:lnTo>
                  <a:pt x="286414" y="448473"/>
                </a:lnTo>
                <a:lnTo>
                  <a:pt x="316999" y="416197"/>
                </a:lnTo>
                <a:lnTo>
                  <a:pt x="348893" y="384885"/>
                </a:lnTo>
                <a:lnTo>
                  <a:pt x="382061" y="354568"/>
                </a:lnTo>
                <a:lnTo>
                  <a:pt x="416467" y="325275"/>
                </a:lnTo>
                <a:lnTo>
                  <a:pt x="452077" y="297037"/>
                </a:lnTo>
                <a:lnTo>
                  <a:pt x="488855" y="269883"/>
                </a:lnTo>
                <a:lnTo>
                  <a:pt x="526766" y="243844"/>
                </a:lnTo>
                <a:lnTo>
                  <a:pt x="565775" y="218950"/>
                </a:lnTo>
                <a:lnTo>
                  <a:pt x="605845" y="195230"/>
                </a:lnTo>
                <a:lnTo>
                  <a:pt x="646943" y="172716"/>
                </a:lnTo>
                <a:lnTo>
                  <a:pt x="689032" y="151436"/>
                </a:lnTo>
                <a:lnTo>
                  <a:pt x="732078" y="131421"/>
                </a:lnTo>
                <a:lnTo>
                  <a:pt x="776045" y="112701"/>
                </a:lnTo>
                <a:lnTo>
                  <a:pt x="820897" y="95306"/>
                </a:lnTo>
                <a:lnTo>
                  <a:pt x="866600" y="79266"/>
                </a:lnTo>
                <a:lnTo>
                  <a:pt x="913119" y="64611"/>
                </a:lnTo>
                <a:lnTo>
                  <a:pt x="960417" y="51371"/>
                </a:lnTo>
                <a:lnTo>
                  <a:pt x="1008460" y="39576"/>
                </a:lnTo>
                <a:lnTo>
                  <a:pt x="1057212" y="29256"/>
                </a:lnTo>
                <a:lnTo>
                  <a:pt x="1106638" y="20442"/>
                </a:lnTo>
                <a:lnTo>
                  <a:pt x="1156703" y="13163"/>
                </a:lnTo>
                <a:lnTo>
                  <a:pt x="1207372" y="7449"/>
                </a:lnTo>
                <a:lnTo>
                  <a:pt x="1258609" y="3330"/>
                </a:lnTo>
                <a:lnTo>
                  <a:pt x="1310379" y="837"/>
                </a:lnTo>
                <a:lnTo>
                  <a:pt x="1362646" y="0"/>
                </a:lnTo>
                <a:lnTo>
                  <a:pt x="1414914" y="837"/>
                </a:lnTo>
                <a:lnTo>
                  <a:pt x="1466685" y="3330"/>
                </a:lnTo>
                <a:lnTo>
                  <a:pt x="1517922" y="7449"/>
                </a:lnTo>
                <a:lnTo>
                  <a:pt x="1568592" y="13163"/>
                </a:lnTo>
                <a:lnTo>
                  <a:pt x="1618657" y="20442"/>
                </a:lnTo>
                <a:lnTo>
                  <a:pt x="1668084" y="29256"/>
                </a:lnTo>
                <a:lnTo>
                  <a:pt x="1716837" y="39576"/>
                </a:lnTo>
                <a:lnTo>
                  <a:pt x="1764880" y="51371"/>
                </a:lnTo>
                <a:lnTo>
                  <a:pt x="1812178" y="64611"/>
                </a:lnTo>
                <a:lnTo>
                  <a:pt x="1858697" y="79266"/>
                </a:lnTo>
                <a:lnTo>
                  <a:pt x="1904400" y="95306"/>
                </a:lnTo>
                <a:lnTo>
                  <a:pt x="1949253" y="112701"/>
                </a:lnTo>
                <a:lnTo>
                  <a:pt x="1993220" y="131421"/>
                </a:lnTo>
                <a:lnTo>
                  <a:pt x="2036265" y="151436"/>
                </a:lnTo>
                <a:lnTo>
                  <a:pt x="2078355" y="172716"/>
                </a:lnTo>
                <a:lnTo>
                  <a:pt x="2119452" y="195230"/>
                </a:lnTo>
                <a:lnTo>
                  <a:pt x="2159523" y="218950"/>
                </a:lnTo>
                <a:lnTo>
                  <a:pt x="2198531" y="243844"/>
                </a:lnTo>
                <a:lnTo>
                  <a:pt x="2236442" y="269883"/>
                </a:lnTo>
                <a:lnTo>
                  <a:pt x="2273220" y="297037"/>
                </a:lnTo>
                <a:lnTo>
                  <a:pt x="2308830" y="325275"/>
                </a:lnTo>
                <a:lnTo>
                  <a:pt x="2343236" y="354568"/>
                </a:lnTo>
                <a:lnTo>
                  <a:pt x="2376404" y="384885"/>
                </a:lnTo>
                <a:lnTo>
                  <a:pt x="2408297" y="416197"/>
                </a:lnTo>
                <a:lnTo>
                  <a:pt x="2438882" y="448473"/>
                </a:lnTo>
                <a:lnTo>
                  <a:pt x="2468122" y="481684"/>
                </a:lnTo>
                <a:lnTo>
                  <a:pt x="2495982" y="515799"/>
                </a:lnTo>
                <a:lnTo>
                  <a:pt x="2522427" y="550788"/>
                </a:lnTo>
                <a:lnTo>
                  <a:pt x="2547421" y="586622"/>
                </a:lnTo>
                <a:lnTo>
                  <a:pt x="2570930" y="623270"/>
                </a:lnTo>
                <a:lnTo>
                  <a:pt x="2592918" y="660702"/>
                </a:lnTo>
                <a:lnTo>
                  <a:pt x="2613349" y="698888"/>
                </a:lnTo>
                <a:lnTo>
                  <a:pt x="2632190" y="737798"/>
                </a:lnTo>
                <a:lnTo>
                  <a:pt x="2649403" y="777403"/>
                </a:lnTo>
                <a:lnTo>
                  <a:pt x="2664954" y="817671"/>
                </a:lnTo>
                <a:lnTo>
                  <a:pt x="2678808" y="858574"/>
                </a:lnTo>
                <a:lnTo>
                  <a:pt x="2690929" y="900080"/>
                </a:lnTo>
                <a:lnTo>
                  <a:pt x="2701282" y="942160"/>
                </a:lnTo>
                <a:lnTo>
                  <a:pt x="2709831" y="984785"/>
                </a:lnTo>
                <a:lnTo>
                  <a:pt x="2716543" y="1027923"/>
                </a:lnTo>
                <a:lnTo>
                  <a:pt x="2721380" y="1071544"/>
                </a:lnTo>
                <a:lnTo>
                  <a:pt x="2724309" y="1115620"/>
                </a:lnTo>
                <a:lnTo>
                  <a:pt x="2725293" y="1160119"/>
                </a:lnTo>
                <a:lnTo>
                  <a:pt x="2724309" y="1204618"/>
                </a:lnTo>
                <a:lnTo>
                  <a:pt x="2721380" y="1248694"/>
                </a:lnTo>
                <a:lnTo>
                  <a:pt x="2716543" y="1292316"/>
                </a:lnTo>
                <a:lnTo>
                  <a:pt x="2709831" y="1335454"/>
                </a:lnTo>
                <a:lnTo>
                  <a:pt x="2701282" y="1378078"/>
                </a:lnTo>
                <a:lnTo>
                  <a:pt x="2690929" y="1420158"/>
                </a:lnTo>
                <a:lnTo>
                  <a:pt x="2678808" y="1461665"/>
                </a:lnTo>
                <a:lnTo>
                  <a:pt x="2664954" y="1502567"/>
                </a:lnTo>
                <a:lnTo>
                  <a:pt x="2649403" y="1542835"/>
                </a:lnTo>
                <a:lnTo>
                  <a:pt x="2632190" y="1582440"/>
                </a:lnTo>
                <a:lnTo>
                  <a:pt x="2613349" y="1621350"/>
                </a:lnTo>
                <a:lnTo>
                  <a:pt x="2592918" y="1659537"/>
                </a:lnTo>
                <a:lnTo>
                  <a:pt x="2570930" y="1696969"/>
                </a:lnTo>
                <a:lnTo>
                  <a:pt x="2547421" y="1733617"/>
                </a:lnTo>
                <a:lnTo>
                  <a:pt x="2522427" y="1769450"/>
                </a:lnTo>
                <a:lnTo>
                  <a:pt x="2495982" y="1804440"/>
                </a:lnTo>
                <a:lnTo>
                  <a:pt x="2468122" y="1838555"/>
                </a:lnTo>
                <a:lnTo>
                  <a:pt x="2438882" y="1871765"/>
                </a:lnTo>
                <a:lnTo>
                  <a:pt x="2408297" y="1904042"/>
                </a:lnTo>
                <a:lnTo>
                  <a:pt x="2376404" y="1935353"/>
                </a:lnTo>
                <a:lnTo>
                  <a:pt x="2343236" y="1965671"/>
                </a:lnTo>
                <a:lnTo>
                  <a:pt x="2308830" y="1994963"/>
                </a:lnTo>
                <a:lnTo>
                  <a:pt x="2273220" y="2023202"/>
                </a:lnTo>
                <a:lnTo>
                  <a:pt x="2236442" y="2050355"/>
                </a:lnTo>
                <a:lnTo>
                  <a:pt x="2198531" y="2076394"/>
                </a:lnTo>
                <a:lnTo>
                  <a:pt x="2159523" y="2101288"/>
                </a:lnTo>
                <a:lnTo>
                  <a:pt x="2119452" y="2125008"/>
                </a:lnTo>
                <a:lnTo>
                  <a:pt x="2078355" y="2147522"/>
                </a:lnTo>
                <a:lnTo>
                  <a:pt x="2036265" y="2168802"/>
                </a:lnTo>
                <a:lnTo>
                  <a:pt x="1993220" y="2188817"/>
                </a:lnTo>
                <a:lnTo>
                  <a:pt x="1949253" y="2207537"/>
                </a:lnTo>
                <a:lnTo>
                  <a:pt x="1904400" y="2224932"/>
                </a:lnTo>
                <a:lnTo>
                  <a:pt x="1858697" y="2240972"/>
                </a:lnTo>
                <a:lnTo>
                  <a:pt x="1812178" y="2255627"/>
                </a:lnTo>
                <a:lnTo>
                  <a:pt x="1764880" y="2268867"/>
                </a:lnTo>
                <a:lnTo>
                  <a:pt x="1716837" y="2280662"/>
                </a:lnTo>
                <a:lnTo>
                  <a:pt x="1668084" y="2290982"/>
                </a:lnTo>
                <a:lnTo>
                  <a:pt x="1618657" y="2299796"/>
                </a:lnTo>
                <a:lnTo>
                  <a:pt x="1568592" y="2307075"/>
                </a:lnTo>
                <a:lnTo>
                  <a:pt x="1517922" y="2312789"/>
                </a:lnTo>
                <a:lnTo>
                  <a:pt x="1466685" y="2316908"/>
                </a:lnTo>
                <a:lnTo>
                  <a:pt x="1414914" y="2319401"/>
                </a:lnTo>
                <a:lnTo>
                  <a:pt x="1362646" y="2320239"/>
                </a:lnTo>
                <a:lnTo>
                  <a:pt x="1310379" y="2319401"/>
                </a:lnTo>
                <a:lnTo>
                  <a:pt x="1258609" y="2316908"/>
                </a:lnTo>
                <a:lnTo>
                  <a:pt x="1207372" y="2312789"/>
                </a:lnTo>
                <a:lnTo>
                  <a:pt x="1156703" y="2307075"/>
                </a:lnTo>
                <a:lnTo>
                  <a:pt x="1106638" y="2299796"/>
                </a:lnTo>
                <a:lnTo>
                  <a:pt x="1057212" y="2290982"/>
                </a:lnTo>
                <a:lnTo>
                  <a:pt x="1008460" y="2280662"/>
                </a:lnTo>
                <a:lnTo>
                  <a:pt x="960417" y="2268867"/>
                </a:lnTo>
                <a:lnTo>
                  <a:pt x="913119" y="2255627"/>
                </a:lnTo>
                <a:lnTo>
                  <a:pt x="866600" y="2240972"/>
                </a:lnTo>
                <a:lnTo>
                  <a:pt x="820897" y="2224932"/>
                </a:lnTo>
                <a:lnTo>
                  <a:pt x="776045" y="2207537"/>
                </a:lnTo>
                <a:lnTo>
                  <a:pt x="732078" y="2188817"/>
                </a:lnTo>
                <a:lnTo>
                  <a:pt x="689032" y="2168802"/>
                </a:lnTo>
                <a:lnTo>
                  <a:pt x="646943" y="2147522"/>
                </a:lnTo>
                <a:lnTo>
                  <a:pt x="605845" y="2125008"/>
                </a:lnTo>
                <a:lnTo>
                  <a:pt x="565775" y="2101288"/>
                </a:lnTo>
                <a:lnTo>
                  <a:pt x="526766" y="2076394"/>
                </a:lnTo>
                <a:lnTo>
                  <a:pt x="488855" y="2050355"/>
                </a:lnTo>
                <a:lnTo>
                  <a:pt x="452077" y="2023202"/>
                </a:lnTo>
                <a:lnTo>
                  <a:pt x="416467" y="1994963"/>
                </a:lnTo>
                <a:lnTo>
                  <a:pt x="382061" y="1965671"/>
                </a:lnTo>
                <a:lnTo>
                  <a:pt x="348893" y="1935353"/>
                </a:lnTo>
                <a:lnTo>
                  <a:pt x="316999" y="1904042"/>
                </a:lnTo>
                <a:lnTo>
                  <a:pt x="286414" y="1871765"/>
                </a:lnTo>
                <a:lnTo>
                  <a:pt x="257174" y="1838555"/>
                </a:lnTo>
                <a:lnTo>
                  <a:pt x="229314" y="1804440"/>
                </a:lnTo>
                <a:lnTo>
                  <a:pt x="202868" y="1769450"/>
                </a:lnTo>
                <a:lnTo>
                  <a:pt x="177874" y="1733617"/>
                </a:lnTo>
                <a:lnTo>
                  <a:pt x="154364" y="1696969"/>
                </a:lnTo>
                <a:lnTo>
                  <a:pt x="132376" y="1659537"/>
                </a:lnTo>
                <a:lnTo>
                  <a:pt x="111944" y="1621350"/>
                </a:lnTo>
                <a:lnTo>
                  <a:pt x="93104" y="1582440"/>
                </a:lnTo>
                <a:lnTo>
                  <a:pt x="75891" y="1542835"/>
                </a:lnTo>
                <a:lnTo>
                  <a:pt x="60339" y="1502567"/>
                </a:lnTo>
                <a:lnTo>
                  <a:pt x="46485" y="1461665"/>
                </a:lnTo>
                <a:lnTo>
                  <a:pt x="34364" y="1420158"/>
                </a:lnTo>
                <a:lnTo>
                  <a:pt x="24011" y="1378078"/>
                </a:lnTo>
                <a:lnTo>
                  <a:pt x="15461" y="1335454"/>
                </a:lnTo>
                <a:lnTo>
                  <a:pt x="8749" y="1292316"/>
                </a:lnTo>
                <a:lnTo>
                  <a:pt x="3912" y="1248694"/>
                </a:lnTo>
                <a:lnTo>
                  <a:pt x="983" y="1204618"/>
                </a:lnTo>
                <a:lnTo>
                  <a:pt x="0" y="1160119"/>
                </a:lnTo>
                <a:close/>
              </a:path>
            </a:pathLst>
          </a:custGeom>
          <a:ln w="2857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21525" y="1118985"/>
            <a:ext cx="3610041" cy="2557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55865" y="5482950"/>
            <a:ext cx="1904364" cy="380365"/>
          </a:xfrm>
          <a:custGeom>
            <a:avLst/>
            <a:gdLst/>
            <a:ahLst/>
            <a:cxnLst/>
            <a:rect l="l" t="t" r="r" b="b"/>
            <a:pathLst>
              <a:path w="1904364" h="380364">
                <a:moveTo>
                  <a:pt x="0" y="379984"/>
                </a:moveTo>
                <a:lnTo>
                  <a:pt x="1903945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65948" y="5450689"/>
            <a:ext cx="93980" cy="98425"/>
          </a:xfrm>
          <a:custGeom>
            <a:avLst/>
            <a:gdLst/>
            <a:ahLst/>
            <a:cxnLst/>
            <a:rect l="l" t="t" r="r" b="b"/>
            <a:pathLst>
              <a:path w="93979" h="98425">
                <a:moveTo>
                  <a:pt x="19583" y="98082"/>
                </a:moveTo>
                <a:lnTo>
                  <a:pt x="93865" y="32257"/>
                </a:ln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0563" y="1032903"/>
            <a:ext cx="3109595" cy="400685"/>
          </a:xfrm>
          <a:custGeom>
            <a:avLst/>
            <a:gdLst/>
            <a:ahLst/>
            <a:cxnLst/>
            <a:rect l="l" t="t" r="r" b="b"/>
            <a:pathLst>
              <a:path w="3109595" h="400684">
                <a:moveTo>
                  <a:pt x="0" y="0"/>
                </a:moveTo>
                <a:lnTo>
                  <a:pt x="3109023" y="0"/>
                </a:lnTo>
                <a:lnTo>
                  <a:pt x="3109023" y="400113"/>
                </a:lnTo>
                <a:lnTo>
                  <a:pt x="0" y="4001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42047" y="1071517"/>
            <a:ext cx="286639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Interior </a:t>
            </a:r>
            <a:r>
              <a:rPr sz="2000" b="1" spc="-15" dirty="0">
                <a:solidFill>
                  <a:srgbClr val="336699"/>
                </a:solidFill>
                <a:latin typeface="Arial"/>
                <a:cs typeface="Arial"/>
              </a:rPr>
              <a:t>View </a:t>
            </a: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of Bay</a:t>
            </a:r>
            <a:r>
              <a:rPr sz="2000" b="1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J-K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92141" y="3648062"/>
            <a:ext cx="3061335" cy="369570"/>
          </a:xfrm>
          <a:custGeom>
            <a:avLst/>
            <a:gdLst/>
            <a:ahLst/>
            <a:cxnLst/>
            <a:rect l="l" t="t" r="r" b="b"/>
            <a:pathLst>
              <a:path w="3061334" h="369570">
                <a:moveTo>
                  <a:pt x="0" y="0"/>
                </a:moveTo>
                <a:lnTo>
                  <a:pt x="3061258" y="0"/>
                </a:lnTo>
                <a:lnTo>
                  <a:pt x="3061258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91271" y="3687683"/>
            <a:ext cx="26638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Exterior </a:t>
            </a:r>
            <a:r>
              <a:rPr sz="1800" b="1" spc="-10" dirty="0">
                <a:solidFill>
                  <a:srgbClr val="336699"/>
                </a:solidFill>
                <a:latin typeface="Arial"/>
                <a:cs typeface="Arial"/>
              </a:rPr>
              <a:t>View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of </a:t>
            </a: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Bay</a:t>
            </a:r>
            <a:r>
              <a:rPr sz="1800" b="1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J-K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4236</Words>
  <Application>Microsoft Office PowerPoint</Application>
  <PresentationFormat>On-screen Show (4:3)</PresentationFormat>
  <Paragraphs>787</Paragraphs>
  <Slides>64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NSTX Upgrade</vt:lpstr>
      <vt:lpstr>Motivation, Status,  and Plans for NSTX Upgrade</vt:lpstr>
      <vt:lpstr>NSTX-U = National Spherical Torus eXperiment - Upgrade Highly collaborative research program</vt:lpstr>
      <vt:lpstr>NSTX-U Mission Elements:</vt:lpstr>
      <vt:lpstr>Outline</vt:lpstr>
      <vt:lpstr>NSTX-U will access new physics with 2 major new tools:</vt:lpstr>
      <vt:lpstr>NSTX-U will have major boost in performance</vt:lpstr>
      <vt:lpstr>Central magnet construction was complex, multi-stage, multi-year effort</vt:lpstr>
      <vt:lpstr>Fabrication and installation of  central magnet ultimately successful</vt:lpstr>
      <vt:lpstr>Tangential neutral beam required major vacuum vessel modifications</vt:lpstr>
      <vt:lpstr>2nd beam (from TFTR DT campaign) required T decontamination, NSTX test-cell re-arrangement</vt:lpstr>
      <vt:lpstr>NSTX Upgrade project complete</vt:lpstr>
      <vt:lpstr>Outline</vt:lpstr>
      <vt:lpstr>Achieved 110kA test plasma August 10, 2015</vt:lpstr>
      <vt:lpstr>NSTX-U is now an operating facility! Plasma commissioning progressing rapidly thus far</vt:lpstr>
      <vt:lpstr>Yesterday made first sustained diverted plasmas and accessed first H-modes with 2.5MW NBI</vt:lpstr>
      <vt:lpstr>NSTX-U Mission Elements 5 Highest Research Priorities</vt:lpstr>
      <vt:lpstr>NSTX-U Mission Elements 5 Highest Research Priorities</vt:lpstr>
      <vt:lpstr>Favorable confinement trend with  collisionality and  found in ST experiments</vt:lpstr>
      <vt:lpstr>PowerPoint Presentation</vt:lpstr>
      <vt:lpstr>NBI-heated STs excellent testbed for -particle physics</vt:lpstr>
      <vt:lpstr>“TAE avalanche” can cause energetic particle loss Uncontrolled -particle loss could cause reactor first wall damage</vt:lpstr>
      <vt:lpstr>NSTX-U aims to play leading role in understanding halo current dynamics, disruption mitigation physics</vt:lpstr>
      <vt:lpstr>NSTX-U will play key role in understanding stability limits, developing disruption avoidance</vt:lpstr>
      <vt:lpstr>NSTX-U Mission Elements 5 Highest Research Priorities</vt:lpstr>
      <vt:lpstr>All modern tokamaks / STs use a “divertor” to  control where power and particles are exhausted</vt:lpstr>
      <vt:lpstr>Dedicated tokamak + ST experiments found  power exhaust width varies as 1 / Bpoloidal</vt:lpstr>
      <vt:lpstr>XGC1 simulations aiding in understanding of SOL heat flux width trends in NSTX</vt:lpstr>
      <vt:lpstr>NSTX-U will test ability of radiation and advanced  divertors to mitigate very high heat-fluxes</vt:lpstr>
      <vt:lpstr>NSTX-U will employ multiple particle control tools to access long-pulse scenarios</vt:lpstr>
      <vt:lpstr>Plasma confinement increased continuously with  increasing Li coatings in NSTX – what is limit?</vt:lpstr>
      <vt:lpstr>NSTX-U boundary / PFC plan: add divertor cryo-pump, transition to high-Z wall, study flowing liquid metal PFCs</vt:lpstr>
      <vt:lpstr>NSTX-U Mission Elements 5 Highest Research Priorities</vt:lpstr>
      <vt:lpstr>Design studies show ST potentially attractive as Fusion Nuclear Science Facility (FNSF) or Pilot Plant</vt:lpstr>
      <vt:lpstr>Steady-state operation required  for ST/AT FNSF or Pilot Plant</vt:lpstr>
      <vt:lpstr>ST-FNSF may need solenoidless current start-up method Coaxial Helicity Injection (CHI) effective for current initiation</vt:lpstr>
      <vt:lpstr>CHI in NSTX has resemblance to 2D Sweet-Parker reconnection (NIMROD simulations)</vt:lpstr>
      <vt:lpstr>CHI current sheet unstable  plasmoids  merging Possible lab observation of plasmoids  contribute to lab-astro</vt:lpstr>
      <vt:lpstr>Outline</vt:lpstr>
      <vt:lpstr>Latest run plan schedule for 2016 Goal is to operate 18 run weeks </vt:lpstr>
      <vt:lpstr>NSTX-U device performance progression:</vt:lpstr>
      <vt:lpstr>Summary:  NSTX-U will make fundamental and  world-leading contributions to toroidal fusion science</vt:lpstr>
      <vt:lpstr>Backup</vt:lpstr>
      <vt:lpstr>Summary of FY2016-18 NSTX-U Research Milestones</vt:lpstr>
      <vt:lpstr>PowerPoint Presentation</vt:lpstr>
      <vt:lpstr>PowerPoint Presentation</vt:lpstr>
      <vt:lpstr>NSTX-U diagnostics available during first year</vt:lpstr>
      <vt:lpstr>Backup - Facility Enhancements</vt:lpstr>
      <vt:lpstr>Cryopump Physics Design Done  in Collaboration with ORNL</vt:lpstr>
      <vt:lpstr>PowerPoint Presentation</vt:lpstr>
      <vt:lpstr>Outboard row of high-Z tiles can access high heat-flux, maintain operational flexibility</vt:lpstr>
      <vt:lpstr>PowerPoint Presentation</vt:lpstr>
      <vt:lpstr>Suppressed erosion and trapping at target observed in linear plasma device (Magnum-PSI)</vt:lpstr>
      <vt:lpstr>Pre-filled target concept integrates Li reservoir with high-Z tile scheme</vt:lpstr>
      <vt:lpstr>A three-step progression can achieve flowing, liquid metal PFCs</vt:lpstr>
      <vt:lpstr>High-Z divertor tiles + Li evaporated coatings provide divertor analogue of Magnum-PSI experiments</vt:lpstr>
      <vt:lpstr>Pre-filled targets test LM coverage, resupply and impact of significant Li source</vt:lpstr>
      <vt:lpstr>Final integration demonstrates LM introduction/extraction and inventory control</vt:lpstr>
      <vt:lpstr>Non-Axisymmetric Control Coils (NCC) will dramatically improve NSTX-U 3D physics capabilities </vt:lpstr>
      <vt:lpstr>NCC physics design completed: Optimization for  NTV braking performed with IPEC coupling matrix</vt:lpstr>
      <vt:lpstr>Study of RMP characteristics with NCC extended with TRIP3D (T. Evans) – 2x12 NCC (and 2x7) favorable for RMP </vt:lpstr>
      <vt:lpstr>NCC is Undergoing Conceptual Design in Parallel with the Cryopump</vt:lpstr>
      <vt:lpstr>TRANSP modelling:  ECH is game-changer for non-inductive ramp-up  Heats low temperature plasma to 1-1.5keV in ~30ms</vt:lpstr>
      <vt:lpstr>EC + FWCD synergistic for lowest FW phasing kf=3m-1 Half power needed to drive 400kA compared to no EC</vt:lpstr>
      <vt:lpstr>28 GHz Gyrotron System Will Facilitate Non-Inductive Startup Research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481</cp:revision>
  <dcterms:created xsi:type="dcterms:W3CDTF">2015-07-16T16:59:24Z</dcterms:created>
  <dcterms:modified xsi:type="dcterms:W3CDTF">2016-01-14T04:08:07Z</dcterms:modified>
</cp:coreProperties>
</file>