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pdf" ContentType="application/pdf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  <p:sldMasterId id="2147483664" r:id="rId2"/>
    <p:sldMasterId id="2147483666" r:id="rId3"/>
  </p:sldMasterIdLst>
  <p:notesMasterIdLst>
    <p:notesMasterId r:id="rId33"/>
  </p:notesMasterIdLst>
  <p:handoutMasterIdLst>
    <p:handoutMasterId r:id="rId34"/>
  </p:handoutMasterIdLst>
  <p:sldIdLst>
    <p:sldId id="1467" r:id="rId4"/>
    <p:sldId id="1468" r:id="rId5"/>
    <p:sldId id="1469" r:id="rId6"/>
    <p:sldId id="1516" r:id="rId7"/>
    <p:sldId id="1522" r:id="rId8"/>
    <p:sldId id="1521" r:id="rId9"/>
    <p:sldId id="1520" r:id="rId10"/>
    <p:sldId id="1518" r:id="rId11"/>
    <p:sldId id="1540" r:id="rId12"/>
    <p:sldId id="1523" r:id="rId13"/>
    <p:sldId id="1475" r:id="rId14"/>
    <p:sldId id="1473" r:id="rId15"/>
    <p:sldId id="1477" r:id="rId16"/>
    <p:sldId id="1553" r:id="rId17"/>
    <p:sldId id="1554" r:id="rId18"/>
    <p:sldId id="1560" r:id="rId19"/>
    <p:sldId id="1476" r:id="rId20"/>
    <p:sldId id="1538" r:id="rId21"/>
    <p:sldId id="1479" r:id="rId22"/>
    <p:sldId id="1530" r:id="rId23"/>
    <p:sldId id="1539" r:id="rId24"/>
    <p:sldId id="1549" r:id="rId25"/>
    <p:sldId id="1489" r:id="rId26"/>
    <p:sldId id="1543" r:id="rId27"/>
    <p:sldId id="1542" r:id="rId28"/>
    <p:sldId id="1544" r:id="rId29"/>
    <p:sldId id="1513" r:id="rId30"/>
    <p:sldId id="1536" r:id="rId31"/>
    <p:sldId id="1535" r:id="rId32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n (Jack) Berkery" initials="JW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  <a:srgbClr val="CC00FF"/>
    <a:srgbClr val="009900"/>
    <a:srgbClr val="9900FF"/>
    <a:srgbClr val="FFFF99"/>
    <a:srgbClr val="FFFF66"/>
    <a:srgbClr val="CC0000"/>
    <a:srgbClr val="9966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08" autoAdjust="0"/>
    <p:restoredTop sz="94359" autoAdjust="0"/>
  </p:normalViewPr>
  <p:slideViewPr>
    <p:cSldViewPr>
      <p:cViewPr>
        <p:scale>
          <a:sx n="90" d="100"/>
          <a:sy n="90" d="100"/>
        </p:scale>
        <p:origin x="-596" y="-185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420" y="-114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49" tIns="46175" rIns="92349" bIns="46175" numCol="1" anchor="t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49" tIns="46175" rIns="92349" bIns="46175" numCol="1" anchor="t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49" tIns="46175" rIns="92349" bIns="46175" numCol="1" anchor="b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8238"/>
            <a:ext cx="300513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49" tIns="46175" rIns="92349" bIns="46175" numCol="1" anchor="b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FF97EDBF-DAB4-477E-BB15-03AAFAEDCC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00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5063" y="684213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413250"/>
            <a:ext cx="5102225" cy="411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03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8" tIns="45704" rIns="91408" bIns="4570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7503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8" tIns="45704" rIns="91408" bIns="4570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8D3C0642-66A5-4F41-8DBE-5CDCF08105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220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E3E5D7-70FF-4193-992F-E1008B3CBCA1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6A292B-CF9A-4BF8-90E5-A63A94F9365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31FAEA-078E-4224-98BF-E9E547D4F4DE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96240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3" tIns="45687" rIns="91373" bIns="45687" anchor="b"/>
          <a:lstStyle/>
          <a:p>
            <a:pPr algn="r">
              <a:spcBef>
                <a:spcPct val="0"/>
              </a:spcBef>
              <a:buFontTx/>
              <a:buNone/>
            </a:pPr>
            <a:fld id="{B8E41C90-544B-4460-A287-2F5B27590F71}" type="slidenum">
              <a:rPr lang="en-US" i="0">
                <a:solidFill>
                  <a:schemeClr val="tx1"/>
                </a:solidFill>
                <a:latin typeface="Times New Roman" charset="0"/>
              </a:rPr>
              <a:pPr algn="r">
                <a:spcBef>
                  <a:spcPct val="0"/>
                </a:spcBef>
                <a:buFontTx/>
                <a:buNone/>
              </a:pPr>
              <a:t>8</a:t>
            </a:fld>
            <a:endParaRPr lang="en-US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4579" name="Rectangle 7"/>
          <p:cNvSpPr txBox="1">
            <a:spLocks noGrp="1" noChangeArrowheads="1"/>
          </p:cNvSpPr>
          <p:nvPr/>
        </p:nvSpPr>
        <p:spPr bwMode="auto">
          <a:xfrm>
            <a:off x="396240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3" tIns="45687" rIns="91373" bIns="45687" anchor="b"/>
          <a:lstStyle/>
          <a:p>
            <a:pPr algn="r">
              <a:spcBef>
                <a:spcPct val="0"/>
              </a:spcBef>
              <a:buFontTx/>
              <a:buNone/>
            </a:pPr>
            <a:fld id="{A86A36A8-9B7C-496A-B2ED-68D0C4AF5F44}" type="slidenum">
              <a:rPr lang="en-US" i="0">
                <a:solidFill>
                  <a:schemeClr val="tx1"/>
                </a:solidFill>
                <a:latin typeface="Times New Roman" charset="0"/>
              </a:rPr>
              <a:pPr algn="r">
                <a:spcBef>
                  <a:spcPct val="0"/>
                </a:spcBef>
                <a:buFontTx/>
                <a:buNone/>
              </a:pPr>
              <a:t>8</a:t>
            </a:fld>
            <a:endParaRPr lang="en-US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9914" indent="-288429">
              <a:defRPr sz="20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53716" indent="-230743">
              <a:defRPr sz="20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15201" indent="-230743">
              <a:defRPr sz="20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76687" indent="-230743">
              <a:defRPr sz="20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38174" indent="-23074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99660" indent="-23074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61146" indent="-23074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922632" indent="-23074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fld id="{F74C5F03-5F36-4DB7-AFA8-F3C3017A6FEA}" type="slidenum">
              <a:rPr lang="en-US" sz="1200">
                <a:solidFill>
                  <a:prstClr val="black"/>
                </a:solidFill>
              </a:rPr>
              <a:pPr/>
              <a:t>12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</a:defRPr>
            </a:lvl1pPr>
            <a:lvl2pPr marL="742858" indent="-285715" eaLnBrk="0" hangingPunct="0">
              <a:defRPr sz="1200" b="1" i="1">
                <a:solidFill>
                  <a:srgbClr val="1822CD"/>
                </a:solidFill>
                <a:latin typeface="Helvetica" pitchFamily="34" charset="0"/>
              </a:defRPr>
            </a:lvl2pPr>
            <a:lvl3pPr marL="1142858" indent="-228572" eaLnBrk="0" hangingPunct="0">
              <a:defRPr sz="1200" b="1" i="1">
                <a:solidFill>
                  <a:srgbClr val="1822CD"/>
                </a:solidFill>
                <a:latin typeface="Helvetica" pitchFamily="34" charset="0"/>
              </a:defRPr>
            </a:lvl3pPr>
            <a:lvl4pPr marL="1600001" indent="-228572" eaLnBrk="0" hangingPunct="0">
              <a:defRPr sz="1200" b="1" i="1">
                <a:solidFill>
                  <a:srgbClr val="1822CD"/>
                </a:solidFill>
                <a:latin typeface="Helvetica" pitchFamily="34" charset="0"/>
              </a:defRPr>
            </a:lvl4pPr>
            <a:lvl5pPr marL="2057145" indent="-228572" eaLnBrk="0" hangingPunct="0">
              <a:defRPr sz="1200" b="1" i="1">
                <a:solidFill>
                  <a:srgbClr val="1822CD"/>
                </a:solidFill>
                <a:latin typeface="Helvetica" pitchFamily="34" charset="0"/>
              </a:defRPr>
            </a:lvl5pPr>
            <a:lvl6pPr marL="2514288" indent="-228572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</a:defRPr>
            </a:lvl6pPr>
            <a:lvl7pPr marL="2971431" indent="-228572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</a:defRPr>
            </a:lvl7pPr>
            <a:lvl8pPr marL="3428574" indent="-228572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</a:defRPr>
            </a:lvl8pPr>
            <a:lvl9pPr marL="3885717" indent="-228572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</a:defRPr>
            </a:lvl9pPr>
          </a:lstStyle>
          <a:p>
            <a:pPr eaLnBrk="1" hangingPunct="1"/>
            <a:fld id="{835EBBD3-D39E-4EED-819D-E0DDE8F0E115}" type="slidenum">
              <a:rPr lang="en-US" b="0" i="0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15</a:t>
            </a:fld>
            <a:endParaRPr lang="en-US" b="0" i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BDED8E-A655-429A-B57C-87071A54C99A}" type="slidenum">
              <a:rPr lang="en-US"/>
              <a:pPr/>
              <a:t>16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  <a:cs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63853F-E66A-5748-923F-081E3C821B4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31FAEA-078E-4224-98BF-E9E547D4F4DE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9DEDD4D-D602-4DBD-8A49-57E0433C7F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581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AE268DE-F9DE-4BB0-9822-7C866F432C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84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875"/>
            <a:ext cx="2286000" cy="6156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875"/>
            <a:ext cx="6705600" cy="6156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612BD5-B59C-4A72-9882-AA8D91E0FC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037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875"/>
            <a:ext cx="9144000" cy="815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8763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771900"/>
            <a:ext cx="8763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382000" y="6653213"/>
            <a:ext cx="762000" cy="152400"/>
          </a:xfrm>
        </p:spPr>
        <p:txBody>
          <a:bodyPr/>
          <a:lstStyle>
            <a:lvl1pPr>
              <a:defRPr/>
            </a:lvl1pPr>
          </a:lstStyle>
          <a:p>
            <a:fld id="{8A9B8F08-319A-4FE7-81C7-0E6B539688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843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875"/>
            <a:ext cx="9144000" cy="815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219200"/>
            <a:ext cx="43053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3053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771900"/>
            <a:ext cx="43053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82000" y="6653213"/>
            <a:ext cx="762000" cy="152400"/>
          </a:xfrm>
        </p:spPr>
        <p:txBody>
          <a:bodyPr/>
          <a:lstStyle>
            <a:lvl1pPr>
              <a:defRPr/>
            </a:lvl1pPr>
          </a:lstStyle>
          <a:p>
            <a:fld id="{F138CB2E-AE9E-455C-8930-00BEF7A853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29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539A9-73CE-4167-A83F-CC010DB9862C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955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C34D4A-1CD7-4338-BAFE-1380003A7449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913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EC5A36-D8B3-4598-A389-D6CAC395108F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968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9F9D6E-7BAE-4E1A-B51C-2FD40C0009AE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507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49BF812-0681-4E22-9A31-8F7B4212A5F5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8890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227416-1060-4AD2-9225-A60F88BA1F48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932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A2EA7F-753D-4976-AAD9-A874C223FB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28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A3CF97-474F-4E54-8090-61F247835726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618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8215BD-4556-4662-9552-B7E9533F2A9E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3823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5E8052-9FD0-42AE-90B4-094CEE075E8F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9722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D9AF4F-56E1-4F64-A4F7-D76BE053CA0A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5503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18ECC5-426E-49F6-A4C2-C6C9C9CF3422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6748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875"/>
            <a:ext cx="2286000" cy="6156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875"/>
            <a:ext cx="6705600" cy="6156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B2E573-9FDC-4AEE-8DEB-BF355C7AA6C0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983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29946-E93E-4561-ACF4-50D0DCF85B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026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46D6A9-7713-4D0A-8399-80CBA23071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1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1D10B2-EA4A-4C0B-8A79-5769C68D19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0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297B360-2D0A-4F83-B415-25036F2332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59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50A6D15-21D9-434B-9D2C-F123A4756A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400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91BEB0E-CFDA-43FF-AE88-89C41A04A2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12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E5B059-DCCC-40BA-ADCF-689BAA2E89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564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905352" name="Picture 13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5353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15875"/>
            <a:ext cx="9144000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8F8F8">
                        <a:alpha val="30000"/>
                      </a:srgbClr>
                    </a:gs>
                    <a:gs pos="100000">
                      <a:srgbClr val="F8F8F8">
                        <a:gamma/>
                        <a:shade val="80784"/>
                        <a:invGamma/>
                        <a:alpha val="8600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905421" name="Group 205"/>
          <p:cNvGrpSpPr>
            <a:grpSpLocks/>
          </p:cNvGrpSpPr>
          <p:nvPr/>
        </p:nvGrpSpPr>
        <p:grpSpPr bwMode="auto">
          <a:xfrm>
            <a:off x="0" y="6578600"/>
            <a:ext cx="9144000" cy="279400"/>
            <a:chOff x="0" y="4144"/>
            <a:chExt cx="5760" cy="176"/>
          </a:xfrm>
        </p:grpSpPr>
        <p:pic>
          <p:nvPicPr>
            <p:cNvPr id="905410" name="Picture 194"/>
            <p:cNvPicPr>
              <a:picLocks noChangeAspect="1" noChangeArrowheads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44"/>
              <a:ext cx="5760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05415" name="Text Box 199"/>
            <p:cNvSpPr txBox="1">
              <a:spLocks noChangeArrowheads="1"/>
            </p:cNvSpPr>
            <p:nvPr userDrawn="1"/>
          </p:nvSpPr>
          <p:spPr bwMode="auto">
            <a:xfrm>
              <a:off x="172" y="4180"/>
              <a:ext cx="34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sz="1200" i="1">
                  <a:solidFill>
                    <a:srgbClr val="171FC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itchFamily="34" charset="0"/>
                </a:rPr>
                <a:t>NSTX</a:t>
              </a:r>
            </a:p>
          </p:txBody>
        </p:sp>
      </p:grpSp>
      <p:sp>
        <p:nvSpPr>
          <p:cNvPr id="905422" name="Rectangle 206"/>
          <p:cNvSpPr>
            <a:spLocks noChangeArrowheads="1"/>
          </p:cNvSpPr>
          <p:nvPr/>
        </p:nvSpPr>
        <p:spPr bwMode="auto">
          <a:xfrm>
            <a:off x="1143000" y="6580188"/>
            <a:ext cx="69342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900" b="1" dirty="0">
                <a:solidFill>
                  <a:schemeClr val="accent2"/>
                </a:solidFill>
                <a:latin typeface="Arial" pitchFamily="34" charset="0"/>
              </a:rPr>
              <a:t>NSTX PAC meeting </a:t>
            </a:r>
            <a:r>
              <a:rPr lang="en-US" sz="900" b="1" dirty="0" smtClean="0">
                <a:solidFill>
                  <a:schemeClr val="accent2"/>
                </a:solidFill>
                <a:latin typeface="Arial" pitchFamily="34" charset="0"/>
              </a:rPr>
              <a:t>2012: </a:t>
            </a:r>
            <a:r>
              <a:rPr lang="en-US" sz="900" b="1" dirty="0" err="1" smtClean="0">
                <a:solidFill>
                  <a:schemeClr val="accent2"/>
                </a:solidFill>
                <a:latin typeface="Arial" pitchFamily="34" charset="0"/>
              </a:rPr>
              <a:t>Macrostability</a:t>
            </a:r>
            <a:r>
              <a:rPr lang="en-US" sz="900" b="1" dirty="0" smtClean="0">
                <a:solidFill>
                  <a:schemeClr val="accent2"/>
                </a:solidFill>
                <a:latin typeface="Arial" pitchFamily="34" charset="0"/>
              </a:rPr>
              <a:t> TSG - Slides for J.K Park( S.A</a:t>
            </a:r>
            <a:r>
              <a:rPr lang="en-US" sz="900" b="1" dirty="0">
                <a:solidFill>
                  <a:schemeClr val="accent2"/>
                </a:solidFill>
                <a:latin typeface="Arial" pitchFamily="34" charset="0"/>
              </a:rPr>
              <a:t>. </a:t>
            </a:r>
            <a:r>
              <a:rPr lang="en-US" sz="900" b="1" dirty="0" smtClean="0">
                <a:solidFill>
                  <a:schemeClr val="accent2"/>
                </a:solidFill>
                <a:latin typeface="Arial" pitchFamily="34" charset="0"/>
              </a:rPr>
              <a:t>Sabbagh, J.W. Berkery)</a:t>
            </a:r>
            <a:endParaRPr lang="en-US" sz="900" b="1" dirty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905423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53213"/>
            <a:ext cx="76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b="1">
                <a:solidFill>
                  <a:schemeClr val="accent2"/>
                </a:solidFill>
                <a:latin typeface="+mn-lt"/>
                <a:ea typeface="ＭＳ Ｐゴシック" pitchFamily="34" charset="-128"/>
              </a:defRPr>
            </a:lvl1pPr>
          </a:lstStyle>
          <a:p>
            <a:fld id="{20D2CDAB-B451-45D4-BC77-2412938997B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05424" name="Rectangle 208"/>
          <p:cNvSpPr>
            <a:spLocks noChangeArrowheads="1"/>
          </p:cNvSpPr>
          <p:nvPr/>
        </p:nvSpPr>
        <p:spPr bwMode="auto">
          <a:xfrm>
            <a:off x="6553200" y="6580188"/>
            <a:ext cx="19812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>
              <a:spcBef>
                <a:spcPct val="0"/>
              </a:spcBef>
              <a:buFontTx/>
              <a:buNone/>
            </a:pPr>
            <a:r>
              <a:rPr lang="en-US" sz="900" b="1" dirty="0" smtClean="0">
                <a:solidFill>
                  <a:schemeClr val="accent2"/>
                </a:solidFill>
                <a:latin typeface="Arial" pitchFamily="34" charset="0"/>
              </a:rPr>
              <a:t>April, 2012</a:t>
            </a:r>
            <a:endParaRPr lang="en-US" sz="900" b="1" dirty="0">
              <a:solidFill>
                <a:schemeClr val="accent2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75000"/>
        <a:buFont typeface="Wingdings" pitchFamily="2" charset="2"/>
        <a:buChar char="q"/>
        <a:defRPr sz="24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SzPct val="75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80000"/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SzPct val="65000"/>
        <a:buFont typeface="Wingdings" pitchFamily="2" charset="2"/>
        <a:buChar char="q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9" name="Picture 19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8600"/>
            <a:ext cx="9144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5415" name="Text Box 199"/>
          <p:cNvSpPr txBox="1">
            <a:spLocks noChangeArrowheads="1"/>
          </p:cNvSpPr>
          <p:nvPr/>
        </p:nvSpPr>
        <p:spPr bwMode="auto">
          <a:xfrm>
            <a:off x="273050" y="6635750"/>
            <a:ext cx="793750" cy="184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buFontTx/>
              <a:buNone/>
              <a:defRPr/>
            </a:pPr>
            <a:r>
              <a:rPr lang="en-US" i="1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cs typeface="Arial" charset="0"/>
              </a:rPr>
              <a:t>NSTX-U</a:t>
            </a:r>
          </a:p>
        </p:txBody>
      </p:sp>
      <p:sp>
        <p:nvSpPr>
          <p:cNvPr id="12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29400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i="0">
                <a:solidFill>
                  <a:schemeClr val="accent2"/>
                </a:solidFill>
                <a:latin typeface="+mn-lt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fld id="{AB491D52-C8F6-44F7-A7F2-632ED75DA559}" type="slidenum">
              <a:rPr lang="en-US" b="1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b="1">
              <a:solidFill>
                <a:srgbClr val="3333CC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828800" y="6629400"/>
            <a:ext cx="54864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800" b="1" dirty="0">
                <a:cs typeface="Arial" charset="0"/>
              </a:rPr>
              <a:t>Meeting name – abbreviated presentation title,  abbreviated author name  (??/??/20??)</a:t>
            </a:r>
          </a:p>
        </p:txBody>
      </p:sp>
    </p:spTree>
    <p:extLst>
      <p:ext uri="{BB962C8B-B14F-4D97-AF65-F5344CB8AC3E}">
        <p14:creationId xmlns:p14="http://schemas.microsoft.com/office/powerpoint/2010/main" val="254894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905352" name="Picture 13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5353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15875"/>
            <a:ext cx="9144000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8F8F8">
                        <a:alpha val="30000"/>
                      </a:srgbClr>
                    </a:gs>
                    <a:gs pos="100000">
                      <a:srgbClr val="F8F8F8">
                        <a:gamma/>
                        <a:shade val="80784"/>
                        <a:invGamma/>
                        <a:alpha val="8600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905421" name="Group 205"/>
          <p:cNvGrpSpPr>
            <a:grpSpLocks/>
          </p:cNvGrpSpPr>
          <p:nvPr/>
        </p:nvGrpSpPr>
        <p:grpSpPr bwMode="auto">
          <a:xfrm>
            <a:off x="0" y="6578600"/>
            <a:ext cx="9144000" cy="279400"/>
            <a:chOff x="0" y="4144"/>
            <a:chExt cx="5760" cy="176"/>
          </a:xfrm>
        </p:grpSpPr>
        <p:pic>
          <p:nvPicPr>
            <p:cNvPr id="905410" name="Picture 194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44"/>
              <a:ext cx="5760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05415" name="Text Box 199"/>
            <p:cNvSpPr txBox="1">
              <a:spLocks noChangeArrowheads="1"/>
            </p:cNvSpPr>
            <p:nvPr userDrawn="1"/>
          </p:nvSpPr>
          <p:spPr bwMode="auto">
            <a:xfrm>
              <a:off x="172" y="4180"/>
              <a:ext cx="34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sz="1200" i="1" dirty="0">
                  <a:solidFill>
                    <a:srgbClr val="171FC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itchFamily="34" charset="0"/>
                </a:rPr>
                <a:t>NSTX</a:t>
              </a:r>
            </a:p>
          </p:txBody>
        </p:sp>
      </p:grpSp>
      <p:sp>
        <p:nvSpPr>
          <p:cNvPr id="905422" name="Rectangle 206"/>
          <p:cNvSpPr>
            <a:spLocks noChangeArrowheads="1"/>
          </p:cNvSpPr>
          <p:nvPr/>
        </p:nvSpPr>
        <p:spPr bwMode="auto">
          <a:xfrm>
            <a:off x="861849" y="6580188"/>
            <a:ext cx="71628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000" b="1" dirty="0" smtClean="0">
                <a:solidFill>
                  <a:srgbClr val="3333CC"/>
                </a:solidFill>
                <a:latin typeface="Arial" pitchFamily="34" charset="0"/>
              </a:rPr>
              <a:t>24</a:t>
            </a:r>
            <a:r>
              <a:rPr lang="en-US" sz="1000" b="1" baseline="30000" dirty="0" smtClean="0">
                <a:solidFill>
                  <a:srgbClr val="3333CC"/>
                </a:solidFill>
                <a:latin typeface="Arial" pitchFamily="34" charset="0"/>
              </a:rPr>
              <a:t>th</a:t>
            </a:r>
            <a:r>
              <a:rPr lang="en-US" sz="1000" b="1" dirty="0" smtClean="0">
                <a:solidFill>
                  <a:srgbClr val="3333CC"/>
                </a:solidFill>
                <a:latin typeface="Arial" pitchFamily="34" charset="0"/>
              </a:rPr>
              <a:t> IAEA Fusion</a:t>
            </a:r>
            <a:r>
              <a:rPr lang="en-US" sz="1000" b="1" baseline="0" dirty="0" smtClean="0">
                <a:solidFill>
                  <a:srgbClr val="3333CC"/>
                </a:solidFill>
                <a:latin typeface="Arial" pitchFamily="34" charset="0"/>
              </a:rPr>
              <a:t> Energy Conference</a:t>
            </a:r>
            <a:r>
              <a:rPr lang="en-US" sz="1000" b="1" dirty="0" smtClean="0">
                <a:solidFill>
                  <a:srgbClr val="3333CC"/>
                </a:solidFill>
                <a:latin typeface="Arial" pitchFamily="34" charset="0"/>
              </a:rPr>
              <a:t>: Overview of Physics Results from NSTX (S.A. Sabbagh, for</a:t>
            </a:r>
            <a:r>
              <a:rPr lang="en-US" sz="1000" b="1" baseline="0" dirty="0" smtClean="0">
                <a:solidFill>
                  <a:srgbClr val="3333CC"/>
                </a:solidFill>
                <a:latin typeface="Arial" pitchFamily="34" charset="0"/>
              </a:rPr>
              <a:t> the NSTX Team</a:t>
            </a:r>
            <a:r>
              <a:rPr lang="en-US" sz="1000" b="1" dirty="0" smtClean="0">
                <a:solidFill>
                  <a:srgbClr val="3333CC"/>
                </a:solidFill>
                <a:latin typeface="Arial" pitchFamily="34" charset="0"/>
              </a:rPr>
              <a:t>)</a:t>
            </a:r>
            <a:endParaRPr lang="en-US" sz="1000" b="1" dirty="0">
              <a:solidFill>
                <a:srgbClr val="3333CC"/>
              </a:solidFill>
              <a:latin typeface="Arial" pitchFamily="34" charset="0"/>
            </a:endParaRPr>
          </a:p>
        </p:txBody>
      </p:sp>
      <p:sp>
        <p:nvSpPr>
          <p:cNvPr id="905423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66098" y="6637311"/>
            <a:ext cx="76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000" b="1">
                <a:solidFill>
                  <a:schemeClr val="accent2"/>
                </a:solidFill>
                <a:latin typeface="+mn-lt"/>
                <a:ea typeface="ＭＳ Ｐゴシック" pitchFamily="34" charset="-128"/>
              </a:defRPr>
            </a:lvl1pPr>
          </a:lstStyle>
          <a:p>
            <a:fld id="{9E4154A2-A575-4FB1-8A3D-838E25E19115}" type="slidenum">
              <a:rPr lang="en-US" smtClean="0">
                <a:solidFill>
                  <a:srgbClr val="3333CC"/>
                </a:solidFill>
              </a:rPr>
              <a:pPr/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905424" name="Rectangle 208"/>
          <p:cNvSpPr>
            <a:spLocks noChangeArrowheads="1"/>
          </p:cNvSpPr>
          <p:nvPr/>
        </p:nvSpPr>
        <p:spPr bwMode="auto">
          <a:xfrm>
            <a:off x="6768664" y="6580188"/>
            <a:ext cx="19812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>
              <a:spcBef>
                <a:spcPct val="0"/>
              </a:spcBef>
              <a:buFontTx/>
              <a:buNone/>
            </a:pPr>
            <a:r>
              <a:rPr lang="en-US" sz="1000" b="1" dirty="0" smtClean="0">
                <a:solidFill>
                  <a:srgbClr val="3333CC"/>
                </a:solidFill>
                <a:latin typeface="Arial" pitchFamily="34" charset="0"/>
              </a:rPr>
              <a:t>Oct 9</a:t>
            </a:r>
            <a:r>
              <a:rPr lang="en-US" sz="1000" b="1" baseline="30000" dirty="0" smtClean="0">
                <a:solidFill>
                  <a:srgbClr val="3333CC"/>
                </a:solidFill>
                <a:latin typeface="Arial" pitchFamily="34" charset="0"/>
              </a:rPr>
              <a:t>th</a:t>
            </a:r>
            <a:r>
              <a:rPr lang="en-US" sz="1000" b="1" dirty="0">
                <a:solidFill>
                  <a:srgbClr val="3333CC"/>
                </a:solidFill>
                <a:latin typeface="Arial" pitchFamily="34" charset="0"/>
              </a:rPr>
              <a:t>, </a:t>
            </a:r>
            <a:r>
              <a:rPr lang="en-US" sz="1000" b="1" dirty="0" smtClean="0">
                <a:solidFill>
                  <a:srgbClr val="3333CC"/>
                </a:solidFill>
                <a:latin typeface="Arial" pitchFamily="34" charset="0"/>
              </a:rPr>
              <a:t>2012</a:t>
            </a:r>
            <a:endParaRPr lang="en-US" sz="1000" b="1" dirty="0">
              <a:solidFill>
                <a:srgbClr val="3333CC"/>
              </a:solidFill>
              <a:latin typeface="Arial" pitchFamily="34" charset="0"/>
            </a:endParaRPr>
          </a:p>
        </p:txBody>
      </p:sp>
      <p:sp>
        <p:nvSpPr>
          <p:cNvPr id="11" name="Text Box 199"/>
          <p:cNvSpPr txBox="1">
            <a:spLocks noChangeArrowheads="1"/>
          </p:cNvSpPr>
          <p:nvPr userDrawn="1"/>
        </p:nvSpPr>
        <p:spPr bwMode="auto">
          <a:xfrm>
            <a:off x="273050" y="6635750"/>
            <a:ext cx="793750" cy="184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buFontTx/>
              <a:buNone/>
              <a:defRPr/>
            </a:pPr>
            <a:r>
              <a:rPr lang="en-US" i="1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cs typeface="Arial" charset="0"/>
              </a:rPr>
              <a:t>NSTX-U</a:t>
            </a:r>
          </a:p>
        </p:txBody>
      </p:sp>
    </p:spTree>
    <p:extLst>
      <p:ext uri="{BB962C8B-B14F-4D97-AF65-F5344CB8AC3E}">
        <p14:creationId xmlns:p14="http://schemas.microsoft.com/office/powerpoint/2010/main" val="1487867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75000"/>
        <a:buFont typeface="Wingdings" pitchFamily="2" charset="2"/>
        <a:buChar char="q"/>
        <a:defRPr sz="24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SzPct val="75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80000"/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SzPct val="65000"/>
        <a:buFont typeface="Wingdings" pitchFamily="2" charset="2"/>
        <a:buChar char="q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0.png"/><Relationship Id="rId4" Type="http://schemas.openxmlformats.org/officeDocument/2006/relationships/image" Target="../media/image3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9.jpeg"/><Relationship Id="rId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2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7" Type="http://schemas.openxmlformats.org/officeDocument/2006/relationships/image" Target="../media/image70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9.emf"/><Relationship Id="rId5" Type="http://schemas.openxmlformats.org/officeDocument/2006/relationships/image" Target="../media/image9.wmf"/><Relationship Id="rId4" Type="http://schemas.openxmlformats.org/officeDocument/2006/relationships/image" Target="../media/image6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emf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emf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11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2.pdf"/><Relationship Id="rId4" Type="http://schemas.openxmlformats.org/officeDocument/2006/relationships/image" Target="../media/image21.pd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0.emf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0" name="Straight Connector 58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1" name="Straight Connector 2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2" name="Line 150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53" name="Straight Connector 2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4" name="Line 1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55" name="Straight Connector 2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152400" y="941616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</a:rPr>
              <a:t>Overview </a:t>
            </a: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</a:rPr>
              <a:t>of Physics Results from the National Spherical Torus Experiment</a:t>
            </a:r>
          </a:p>
        </p:txBody>
      </p:sp>
      <p:cxnSp>
        <p:nvCxnSpPr>
          <p:cNvPr id="2057" name="Straight Connector 2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8" name="Line 1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59" name="Straight Connector 2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0" name="Text Box 9"/>
          <p:cNvSpPr txBox="1">
            <a:spLocks noChangeArrowheads="1"/>
          </p:cNvSpPr>
          <p:nvPr/>
        </p:nvSpPr>
        <p:spPr bwMode="auto">
          <a:xfrm>
            <a:off x="1447800" y="2053980"/>
            <a:ext cx="6172200" cy="129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800" i="0" dirty="0">
                <a:solidFill>
                  <a:srgbClr val="000000"/>
                </a:solidFill>
                <a:latin typeface="Arial" charset="0"/>
              </a:rPr>
              <a:t>S. A. </a:t>
            </a:r>
            <a:r>
              <a:rPr lang="en-US" sz="2800" i="0" dirty="0" smtClean="0">
                <a:solidFill>
                  <a:srgbClr val="000000"/>
                </a:solidFill>
                <a:latin typeface="Arial" charset="0"/>
              </a:rPr>
              <a:t>Sabbagh</a:t>
            </a:r>
            <a:endParaRPr lang="en-US" sz="1800" b="0" dirty="0" smtClean="0">
              <a:solidFill>
                <a:srgbClr val="000000"/>
              </a:solidFill>
              <a:latin typeface="Arial" charset="0"/>
            </a:endParaRPr>
          </a:p>
          <a:p>
            <a:pPr lvl="0" algn="ctr" eaLnBrk="1" hangingPunct="1">
              <a:buNone/>
            </a:pP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+mn-cs"/>
              </a:rPr>
              <a:t>Columbia University</a:t>
            </a:r>
          </a:p>
          <a:p>
            <a:pPr lvl="0" algn="ctr" eaLnBrk="1" hangingPunct="1">
              <a:buNone/>
            </a:pPr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+mn-cs"/>
              </a:rPr>
              <a:t>for the NSTX Research Team</a:t>
            </a:r>
            <a:endParaRPr lang="en-US" sz="1800" b="0" dirty="0">
              <a:solidFill>
                <a:schemeClr val="tx1"/>
              </a:solidFill>
              <a:latin typeface="Arial" pitchFamily="34" charset="0"/>
              <a:cs typeface="+mn-cs"/>
            </a:endParaRPr>
          </a:p>
        </p:txBody>
      </p:sp>
      <p:cxnSp>
        <p:nvCxnSpPr>
          <p:cNvPr id="2061" name="Straight Connector 3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2" name="Line 13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63" name="Straight Connector 3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65" name="Straight Connector 3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6" name="Line 1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67" name="Straight Connector 3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8" name="Line 13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69" name="Straight Connector 3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0" name="Line 13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71" name="Straight Connector 3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2" name="Line 14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73" name="Straight Connector 3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4" name="Line 14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75" name="Straight Connector 3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6" name="Line 14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77" name="Straight Connector 3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8" name="Line 14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79" name="Straight Connector 3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80" name="Picture 1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81" name="Straight Connector 4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82" name="Line 14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83" name="Straight Connector 4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25888" name="Text Box 128"/>
          <p:cNvSpPr txBox="1">
            <a:spLocks noChangeArrowheads="1"/>
          </p:cNvSpPr>
          <p:nvPr/>
        </p:nvSpPr>
        <p:spPr bwMode="auto">
          <a:xfrm>
            <a:off x="838200" y="109538"/>
            <a:ext cx="1905000" cy="55403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buFontTx/>
              <a:buNone/>
              <a:defRPr/>
            </a:pPr>
            <a:r>
              <a:rPr lang="en-US" sz="3600" i="1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NSTX-U</a:t>
            </a:r>
          </a:p>
        </p:txBody>
      </p:sp>
      <p:cxnSp>
        <p:nvCxnSpPr>
          <p:cNvPr id="2085" name="Straight Connector 4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86" name="Line 14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87" name="Straight Connector 4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88" name="Rectangle 129"/>
          <p:cNvSpPr>
            <a:spLocks noChangeArrowheads="1"/>
          </p:cNvSpPr>
          <p:nvPr/>
        </p:nvSpPr>
        <p:spPr bwMode="auto">
          <a:xfrm>
            <a:off x="3651250" y="228600"/>
            <a:ext cx="15303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en-US" sz="1800" b="1" i="1">
                <a:solidFill>
                  <a:srgbClr val="3333CC"/>
                </a:solidFill>
                <a:latin typeface="Arial" charset="0"/>
                <a:cs typeface="Arial" charset="0"/>
              </a:rPr>
              <a:t>Supported by   </a:t>
            </a:r>
          </a:p>
        </p:txBody>
      </p:sp>
      <p:cxnSp>
        <p:nvCxnSpPr>
          <p:cNvPr id="2089" name="Straight Connector 4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90" name="Line 149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91" name="Straight Connector 4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2" name="Straight Connector 4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3" name="Straight Connector 5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94" name="Picture 53" descr="ppi224.tmp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0"/>
            <a:ext cx="1295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95" name="Straight Connector 5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96" name="Text Box 153"/>
          <p:cNvSpPr txBox="1">
            <a:spLocks noChangeArrowheads="1"/>
          </p:cNvSpPr>
          <p:nvPr/>
        </p:nvSpPr>
        <p:spPr bwMode="auto">
          <a:xfrm>
            <a:off x="7696200" y="2317750"/>
            <a:ext cx="1295400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Culham Sci Ctr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York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Chubu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Fukui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Hiroshima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Hyogo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Kyoto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Tokai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NIFS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Niigata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U Tokyo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JAEA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800">
                <a:solidFill>
                  <a:srgbClr val="FF0000"/>
                </a:solidFill>
                <a:latin typeface="Arial" charset="0"/>
              </a:rPr>
              <a:t>Inst for Nucl Res, Kiev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Ioffe Inst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TRINITI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Chonbuk Natl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NFRI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KAIST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POSTECH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Seoul Natl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ASIPP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CIEMAT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FOM Inst DIFFER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ENEA, Frascati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CEA, Cadarache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Jülich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Garching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ASCR, Czech Rep</a:t>
            </a:r>
          </a:p>
        </p:txBody>
      </p:sp>
      <p:cxnSp>
        <p:nvCxnSpPr>
          <p:cNvPr id="2097" name="Straight Connector 5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8" name="Straight Connector 5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9" name="Straight Connector 57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100" name="Picture 3" descr="C:\Users\jmenard\Desktop\Picture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4495800"/>
            <a:ext cx="307816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1" name="Picture 48" descr="ppi221.tmp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1295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2" name="Text Box 152"/>
          <p:cNvSpPr txBox="1">
            <a:spLocks noChangeArrowheads="1"/>
          </p:cNvSpPr>
          <p:nvPr/>
        </p:nvSpPr>
        <p:spPr bwMode="auto">
          <a:xfrm>
            <a:off x="152400" y="2209800"/>
            <a:ext cx="1257300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Coll of Wm &amp; Mary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Columbia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CompX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General Atomics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FIU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INL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Johns Hopkins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LANL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LLNL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Lodestar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MIT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Lehigh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Nova Photonics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ORNL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PPPL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Princeton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Purdue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SNL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Think Tank, Inc.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Davis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Irvine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UCLA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UCSD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Colorado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Illinois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Maryland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Rochester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Tennessee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Tulsa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Washington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Wisconsin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X Science LLC</a:t>
            </a:r>
          </a:p>
        </p:txBody>
      </p:sp>
      <p:pic>
        <p:nvPicPr>
          <p:cNvPr id="2103" name="Picture 5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343400"/>
            <a:ext cx="22748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Text Box 10"/>
          <p:cNvSpPr txBox="1">
            <a:spLocks noChangeArrowheads="1"/>
          </p:cNvSpPr>
          <p:nvPr/>
        </p:nvSpPr>
        <p:spPr bwMode="auto">
          <a:xfrm>
            <a:off x="1676400" y="3505266"/>
            <a:ext cx="5715000" cy="101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eaLnBrk="0" hangingPunct="0">
              <a:lnSpc>
                <a:spcPct val="105000"/>
              </a:lnSpc>
              <a:buClr>
                <a:srgbClr val="F70606"/>
              </a:buClr>
              <a:buSzPct val="150000"/>
              <a:buNone/>
            </a:pPr>
            <a:r>
              <a:rPr lang="en-US" sz="1800" b="1" dirty="0" smtClean="0">
                <a:solidFill>
                  <a:srgbClr val="FF0000"/>
                </a:solidFill>
                <a:latin typeface="Helvetica" pitchFamily="34" charset="0"/>
              </a:rPr>
              <a:t>24</a:t>
            </a:r>
            <a:r>
              <a:rPr lang="en-US" sz="1800" b="1" baseline="30000" dirty="0" smtClean="0">
                <a:solidFill>
                  <a:srgbClr val="FF0000"/>
                </a:solidFill>
                <a:latin typeface="Helvetica" pitchFamily="34" charset="0"/>
              </a:rPr>
              <a:t>th</a:t>
            </a:r>
            <a:r>
              <a:rPr lang="en-US" sz="1800" b="1" dirty="0" smtClean="0">
                <a:solidFill>
                  <a:srgbClr val="FF0000"/>
                </a:solidFill>
                <a:latin typeface="Helvetica" pitchFamily="34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Helvetica" pitchFamily="34" charset="0"/>
              </a:rPr>
              <a:t>IAEA Energy Fusion Conference</a:t>
            </a:r>
          </a:p>
          <a:p>
            <a:pPr lvl="0" algn="ctr" eaLnBrk="0" hangingPunct="0">
              <a:lnSpc>
                <a:spcPct val="130000"/>
              </a:lnSpc>
              <a:buNone/>
            </a:pPr>
            <a:r>
              <a:rPr lang="en-US" sz="1800" b="1" dirty="0">
                <a:solidFill>
                  <a:srgbClr val="0000FF"/>
                </a:solidFill>
                <a:latin typeface="Helvetica" pitchFamily="34" charset="0"/>
              </a:rPr>
              <a:t>October </a:t>
            </a:r>
            <a:r>
              <a:rPr lang="en-US" sz="1800" b="1" dirty="0" smtClean="0">
                <a:solidFill>
                  <a:srgbClr val="0000FF"/>
                </a:solidFill>
                <a:latin typeface="Helvetica" pitchFamily="34" charset="0"/>
              </a:rPr>
              <a:t>9</a:t>
            </a:r>
            <a:r>
              <a:rPr lang="en-US" sz="1800" b="1" baseline="30000" dirty="0" smtClean="0">
                <a:solidFill>
                  <a:srgbClr val="0000FF"/>
                </a:solidFill>
                <a:latin typeface="Helvetica" pitchFamily="34" charset="0"/>
              </a:rPr>
              <a:t>th</a:t>
            </a:r>
            <a:r>
              <a:rPr lang="en-US" sz="1800" b="1" dirty="0" smtClean="0">
                <a:solidFill>
                  <a:srgbClr val="0000FF"/>
                </a:solidFill>
                <a:latin typeface="Helvetica" pitchFamily="34" charset="0"/>
              </a:rPr>
              <a:t>, 2012</a:t>
            </a:r>
            <a:r>
              <a:rPr lang="en-US" sz="1800" b="1" dirty="0" smtClean="0">
                <a:solidFill>
                  <a:srgbClr val="000000"/>
                </a:solidFill>
                <a:latin typeface="Helvetica" pitchFamily="34" charset="0"/>
              </a:rPr>
              <a:t> </a:t>
            </a:r>
            <a:endParaRPr lang="en-US" sz="1800" b="1" dirty="0">
              <a:solidFill>
                <a:srgbClr val="000000"/>
              </a:solidFill>
              <a:latin typeface="Helvetica" pitchFamily="34" charset="0"/>
            </a:endParaRPr>
          </a:p>
          <a:p>
            <a:pPr lvl="0" algn="ctr" eaLnBrk="0" hangingPunct="0">
              <a:lnSpc>
                <a:spcPct val="130000"/>
              </a:lnSpc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Helvetica" pitchFamily="34" charset="0"/>
              </a:rPr>
              <a:t>San Diego, California</a:t>
            </a:r>
            <a:endParaRPr lang="en-US" sz="1800" b="1" dirty="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57" name="Text Box 144"/>
          <p:cNvSpPr txBox="1">
            <a:spLocks noChangeArrowheads="1"/>
          </p:cNvSpPr>
          <p:nvPr/>
        </p:nvSpPr>
        <p:spPr bwMode="auto">
          <a:xfrm>
            <a:off x="1508125" y="6599238"/>
            <a:ext cx="31579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 dirty="0" smtClean="0">
                <a:solidFill>
                  <a:srgbClr val="1822CD"/>
                </a:solidFill>
                <a:latin typeface="Helvetica" pitchFamily="34" charset="0"/>
              </a:rPr>
              <a:t>V2.0</a:t>
            </a:r>
            <a:endParaRPr lang="en-US" sz="1200" dirty="0">
              <a:solidFill>
                <a:srgbClr val="1822CD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20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 descr="Screen shot 2012-08-29 at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984" y="2403232"/>
            <a:ext cx="3429000" cy="262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9575"/>
          </a:xfrm>
        </p:spPr>
        <p:txBody>
          <a:bodyPr/>
          <a:lstStyle/>
          <a:p>
            <a:r>
              <a:rPr lang="en-US" dirty="0" err="1" smtClean="0"/>
              <a:t>Disruptivity</a:t>
            </a:r>
            <a:r>
              <a:rPr lang="en-US" dirty="0"/>
              <a:t> </a:t>
            </a:r>
            <a:r>
              <a:rPr lang="en-US" dirty="0" smtClean="0"/>
              <a:t>Studies and Warning Analysis of NSTX database are Being Conducted for Disruption Avoidance in NSTX-U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668693" y="1289123"/>
            <a:ext cx="4322907" cy="1149277"/>
          </a:xfrm>
        </p:spPr>
        <p:txBody>
          <a:bodyPr/>
          <a:lstStyle/>
          <a:p>
            <a:r>
              <a:rPr lang="en-US" sz="1800" dirty="0" smtClean="0"/>
              <a:t>Disruption warning algorithm shows high probability of success</a:t>
            </a:r>
          </a:p>
          <a:p>
            <a:pPr lvl="1"/>
            <a:r>
              <a:rPr lang="en-US" sz="1400" dirty="0"/>
              <a:t>B</a:t>
            </a:r>
            <a:r>
              <a:rPr lang="en-US" sz="1400" dirty="0" smtClean="0"/>
              <a:t>ased </a:t>
            </a:r>
            <a:r>
              <a:rPr lang="en-US" sz="1400" dirty="0"/>
              <a:t>on </a:t>
            </a:r>
            <a:r>
              <a:rPr lang="en-US" sz="1400" dirty="0" smtClean="0"/>
              <a:t>combinations of single threshold </a:t>
            </a:r>
            <a:r>
              <a:rPr lang="en-US" sz="1400" dirty="0"/>
              <a:t>based </a:t>
            </a:r>
            <a:r>
              <a:rPr lang="en-US" sz="1400" dirty="0" smtClean="0"/>
              <a:t>tests</a:t>
            </a:r>
            <a:endParaRPr lang="en-US" sz="14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646595" y="4955977"/>
            <a:ext cx="4421205" cy="1444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smtClean="0"/>
              <a:t>Results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</a:rPr>
              <a:t>~ 98% disruptions flagged with at least 10ms warning, ~ 6% false positives</a:t>
            </a:r>
          </a:p>
          <a:p>
            <a:pPr lvl="1"/>
            <a:r>
              <a:rPr lang="en-US" sz="1600" dirty="0" smtClean="0"/>
              <a:t>False positive count dominated by near-disruptive events</a:t>
            </a:r>
            <a:endParaRPr lang="en-US" sz="1600" dirty="0"/>
          </a:p>
        </p:txBody>
      </p:sp>
      <p:sp>
        <p:nvSpPr>
          <p:cNvPr id="14" name="Text Box 32"/>
          <p:cNvSpPr txBox="1">
            <a:spLocks noChangeArrowheads="1"/>
          </p:cNvSpPr>
          <p:nvPr/>
        </p:nvSpPr>
        <p:spPr bwMode="auto">
          <a:xfrm>
            <a:off x="533400" y="889013"/>
            <a:ext cx="37338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2000" u="sng" dirty="0" err="1" smtClean="0">
                <a:solidFill>
                  <a:srgbClr val="9900CC"/>
                </a:solidFill>
                <a:cs typeface="Helvetica" pitchFamily="34" charset="0"/>
              </a:rPr>
              <a:t>Disruptivity</a:t>
            </a:r>
            <a:endParaRPr lang="en-US" sz="2000" u="sng" dirty="0" smtClean="0">
              <a:solidFill>
                <a:srgbClr val="9900CC"/>
              </a:solidFill>
              <a:cs typeface="Helvetica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76200" y="4234774"/>
            <a:ext cx="4343400" cy="2453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smtClean="0"/>
              <a:t>Physics results</a:t>
            </a:r>
          </a:p>
          <a:p>
            <a:pPr marL="569913" lvl="1" indent="-342900"/>
            <a:r>
              <a:rPr lang="en-US" sz="1600" dirty="0" smtClean="0"/>
              <a:t>Low </a:t>
            </a:r>
            <a:r>
              <a:rPr lang="en-US" sz="1600" dirty="0" err="1" smtClean="0"/>
              <a:t>disruptivity</a:t>
            </a:r>
            <a:r>
              <a:rPr lang="en-US" sz="1600" dirty="0" smtClean="0"/>
              <a:t> at relatively high </a:t>
            </a:r>
            <a:r>
              <a:rPr lang="en-US" sz="1600" dirty="0" err="1" smtClean="0">
                <a:latin typeface="Symbol" pitchFamily="18" charset="2"/>
              </a:rPr>
              <a:t>b</a:t>
            </a:r>
            <a:r>
              <a:rPr lang="en-US" sz="1600" baseline="-25000" dirty="0" err="1" smtClean="0"/>
              <a:t>N</a:t>
            </a:r>
            <a:r>
              <a:rPr lang="en-US" sz="1600" dirty="0"/>
              <a:t> </a:t>
            </a:r>
            <a:r>
              <a:rPr lang="en-US" sz="1600" dirty="0" smtClean="0"/>
              <a:t>~ 6; </a:t>
            </a:r>
            <a:r>
              <a:rPr lang="en-US" sz="1600" dirty="0" err="1" smtClean="0">
                <a:latin typeface="Symbol" pitchFamily="18" charset="2"/>
              </a:rPr>
              <a:t>b</a:t>
            </a:r>
            <a:r>
              <a:rPr lang="en-US" sz="1600" baseline="-25000" dirty="0" err="1" smtClean="0"/>
              <a:t>N</a:t>
            </a:r>
            <a:r>
              <a:rPr lang="en-US" sz="1600" baseline="-25000" dirty="0" smtClean="0"/>
              <a:t> </a:t>
            </a:r>
            <a:r>
              <a:rPr lang="en-US" sz="1600" dirty="0" smtClean="0"/>
              <a:t>/</a:t>
            </a:r>
            <a:r>
              <a:rPr lang="en-US" sz="1600" dirty="0">
                <a:latin typeface="Symbol" pitchFamily="18" charset="2"/>
              </a:rPr>
              <a:t> </a:t>
            </a:r>
            <a:r>
              <a:rPr lang="en-US" sz="1600" dirty="0" err="1" smtClean="0">
                <a:latin typeface="Symbol" pitchFamily="18" charset="2"/>
              </a:rPr>
              <a:t>b</a:t>
            </a:r>
            <a:r>
              <a:rPr lang="en-US" sz="1600" baseline="-25000" dirty="0" err="1" smtClean="0"/>
              <a:t>N</a:t>
            </a:r>
            <a:r>
              <a:rPr lang="en-US" sz="1600" baseline="30000" dirty="0" err="1" smtClean="0"/>
              <a:t>no</a:t>
            </a:r>
            <a:r>
              <a:rPr lang="en-US" sz="1600" baseline="30000" dirty="0" smtClean="0"/>
              <a:t>-wall(n=1)</a:t>
            </a:r>
            <a:r>
              <a:rPr lang="en-US" sz="1600" dirty="0"/>
              <a:t> </a:t>
            </a:r>
            <a:r>
              <a:rPr lang="en-US" sz="1600" dirty="0" smtClean="0"/>
              <a:t>~ 1.3-1.5</a:t>
            </a:r>
          </a:p>
          <a:p>
            <a:pPr marL="969963" lvl="2" indent="-342900"/>
            <a:r>
              <a:rPr lang="en-US" sz="1600" dirty="0" smtClean="0"/>
              <a:t>Consistent with specific disruption control experiments, RFA analysis</a:t>
            </a:r>
            <a:endParaRPr lang="en-US" sz="1600" dirty="0" smtClean="0">
              <a:solidFill>
                <a:srgbClr val="0000FF"/>
              </a:solidFill>
            </a:endParaRPr>
          </a:p>
          <a:p>
            <a:pPr marL="569913" lvl="1" indent="-342900"/>
            <a:r>
              <a:rPr lang="en-US" sz="1600" dirty="0" smtClean="0"/>
              <a:t>Strong </a:t>
            </a:r>
            <a:r>
              <a:rPr lang="en-US" sz="1600" dirty="0" err="1" smtClean="0"/>
              <a:t>disruptivity</a:t>
            </a:r>
            <a:r>
              <a:rPr lang="en-US" sz="1600" dirty="0" smtClean="0"/>
              <a:t> increase for q* &lt; 2.5</a:t>
            </a:r>
          </a:p>
          <a:p>
            <a:pPr marL="569913" lvl="1" indent="-342900"/>
            <a:r>
              <a:rPr lang="en-US" sz="1600" dirty="0" smtClean="0"/>
              <a:t>Strong </a:t>
            </a:r>
            <a:r>
              <a:rPr lang="en-US" sz="1600" dirty="0" err="1" smtClean="0"/>
              <a:t>disruptivity</a:t>
            </a:r>
            <a:r>
              <a:rPr lang="en-US" sz="1600" dirty="0" smtClean="0"/>
              <a:t> increase for very low rotation</a:t>
            </a:r>
          </a:p>
        </p:txBody>
      </p:sp>
      <p:sp>
        <p:nvSpPr>
          <p:cNvPr id="16" name="Text Box 32"/>
          <p:cNvSpPr txBox="1">
            <a:spLocks noChangeArrowheads="1"/>
          </p:cNvSpPr>
          <p:nvPr/>
        </p:nvSpPr>
        <p:spPr bwMode="auto">
          <a:xfrm>
            <a:off x="5411436" y="889013"/>
            <a:ext cx="289436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1400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2000" u="sng" dirty="0" smtClean="0">
                <a:solidFill>
                  <a:srgbClr val="9900CC"/>
                </a:solidFill>
                <a:cs typeface="Helvetica" pitchFamily="34" charset="0"/>
              </a:rPr>
              <a:t>Warning Algorithms</a:t>
            </a: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366098" y="6637311"/>
            <a:ext cx="762000" cy="152400"/>
          </a:xfrm>
        </p:spPr>
        <p:txBody>
          <a:bodyPr/>
          <a:lstStyle>
            <a:lvl1pPr>
              <a:defRPr/>
            </a:lvl1pPr>
          </a:lstStyle>
          <a:p>
            <a:fld id="{948215BD-4556-4662-9552-B7E9533F2A9E}" type="slidenum">
              <a:rPr lang="en-US">
                <a:solidFill>
                  <a:srgbClr val="3333CC"/>
                </a:solidFill>
              </a:rPr>
              <a:pPr/>
              <a:t>10</a:t>
            </a:fld>
            <a:endParaRPr lang="en-US">
              <a:solidFill>
                <a:srgbClr val="3333CC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4648200" y="844188"/>
            <a:ext cx="0" cy="5731422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Oval 28"/>
          <p:cNvSpPr/>
          <p:nvPr/>
        </p:nvSpPr>
        <p:spPr bwMode="auto">
          <a:xfrm>
            <a:off x="5926016" y="2511858"/>
            <a:ext cx="381000" cy="202497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Text Box 32"/>
          <p:cNvSpPr txBox="1">
            <a:spLocks noChangeArrowheads="1"/>
          </p:cNvSpPr>
          <p:nvPr/>
        </p:nvSpPr>
        <p:spPr bwMode="auto">
          <a:xfrm>
            <a:off x="3762244" y="6245423"/>
            <a:ext cx="1606924" cy="307777"/>
          </a:xfrm>
          <a:prstGeom prst="rect">
            <a:avLst/>
          </a:prstGeom>
          <a:solidFill>
            <a:schemeClr val="bg1"/>
          </a:solidFill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Gerhardt EX/9-3</a:t>
            </a:r>
          </a:p>
        </p:txBody>
      </p:sp>
      <p:pic>
        <p:nvPicPr>
          <p:cNvPr id="22" name="Picture 6" descr="Fig12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5" t="28077" r="36528" b="64703"/>
          <a:stretch/>
        </p:blipFill>
        <p:spPr bwMode="auto">
          <a:xfrm>
            <a:off x="1195760" y="1336432"/>
            <a:ext cx="2614240" cy="546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" descr="Fig12.pdf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9" t="65544" r="35729" b="6592"/>
          <a:stretch/>
        </p:blipFill>
        <p:spPr bwMode="auto">
          <a:xfrm>
            <a:off x="228601" y="1912703"/>
            <a:ext cx="2409090" cy="201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7" descr="Fig11.pdf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6" t="35133" r="36131" b="36783"/>
          <a:stretch/>
        </p:blipFill>
        <p:spPr bwMode="auto">
          <a:xfrm>
            <a:off x="2497019" y="1905000"/>
            <a:ext cx="2227381" cy="202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60875" y="4114800"/>
            <a:ext cx="2363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400" dirty="0">
                <a:solidFill>
                  <a:srgbClr val="0000FF"/>
                </a:solidFill>
                <a:latin typeface="+mn-lt"/>
              </a:rPr>
              <a:t>All discharges since 2006</a:t>
            </a:r>
          </a:p>
        </p:txBody>
      </p:sp>
      <p:sp>
        <p:nvSpPr>
          <p:cNvPr id="6" name="Rectangle 5"/>
          <p:cNvSpPr/>
          <p:nvPr/>
        </p:nvSpPr>
        <p:spPr>
          <a:xfrm>
            <a:off x="26376" y="2353408"/>
            <a:ext cx="421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800" dirty="0" err="1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US" sz="1800" baseline="-25000" dirty="0" err="1">
                <a:solidFill>
                  <a:schemeClr val="tx1"/>
                </a:solidFill>
              </a:rPr>
              <a:t>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209800" y="1981200"/>
            <a:ext cx="249119" cy="228600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4305297" y="1989992"/>
            <a:ext cx="249119" cy="228600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480040" y="3830276"/>
            <a:ext cx="269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800" dirty="0">
                <a:solidFill>
                  <a:schemeClr val="tx1"/>
                </a:solidFill>
                <a:cs typeface="Helvetica" pitchFamily="34" charset="0"/>
              </a:rPr>
              <a:t>l</a:t>
            </a:r>
            <a:r>
              <a:rPr lang="en-US" sz="1800" baseline="-25000" dirty="0" smtClean="0">
                <a:solidFill>
                  <a:schemeClr val="tx1"/>
                </a:solidFill>
              </a:rPr>
              <a:t>i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607766" y="3812690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  <a:cs typeface="Helvetica" pitchFamily="34" charset="0"/>
              </a:rPr>
              <a:t>q</a:t>
            </a:r>
            <a:r>
              <a:rPr lang="en-US" sz="1800" baseline="30000" dirty="0" smtClean="0">
                <a:solidFill>
                  <a:schemeClr val="tx1"/>
                </a:solidFill>
              </a:rPr>
              <a:t>*</a:t>
            </a:r>
            <a:endParaRPr lang="en-US" sz="1400" baseline="30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170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383156"/>
            <a:ext cx="5218548" cy="2132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" name="Rectangle 99"/>
          <p:cNvSpPr/>
          <p:nvPr/>
        </p:nvSpPr>
        <p:spPr bwMode="auto">
          <a:xfrm>
            <a:off x="1224661" y="1242884"/>
            <a:ext cx="3218380" cy="1937151"/>
          </a:xfrm>
          <a:prstGeom prst="rect">
            <a:avLst/>
          </a:prstGeom>
          <a:solidFill>
            <a:srgbClr val="FFFFCC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10"/>
            <a:ext cx="9144000" cy="815975"/>
          </a:xfrm>
        </p:spPr>
        <p:txBody>
          <a:bodyPr/>
          <a:lstStyle/>
          <a:p>
            <a:r>
              <a:rPr lang="en-US" dirty="0">
                <a:solidFill>
                  <a:srgbClr val="1822CD"/>
                </a:solidFill>
                <a:latin typeface="Helvetica" pitchFamily="34" charset="0"/>
              </a:rPr>
              <a:t>Improved </a:t>
            </a:r>
            <a:r>
              <a:rPr lang="en-US" dirty="0" smtClean="0">
                <a:solidFill>
                  <a:srgbClr val="1822CD"/>
                </a:solidFill>
                <a:latin typeface="Helvetica" pitchFamily="34" charset="0"/>
              </a:rPr>
              <a:t>stability control includes dual field component feedback and state </a:t>
            </a:r>
            <a:r>
              <a:rPr lang="en-US" dirty="0">
                <a:solidFill>
                  <a:srgbClr val="1822CD"/>
                </a:solidFill>
                <a:latin typeface="Helvetica" pitchFamily="34" charset="0"/>
              </a:rPr>
              <a:t>space </a:t>
            </a:r>
            <a:r>
              <a:rPr lang="en-US" dirty="0" smtClean="0">
                <a:solidFill>
                  <a:srgbClr val="1822CD"/>
                </a:solidFill>
                <a:latin typeface="Helvetica" pitchFamily="34" charset="0"/>
              </a:rPr>
              <a:t>feedback, improved by 3D effects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11</a:t>
            </a:fld>
            <a:endParaRPr lang="en-US">
              <a:solidFill>
                <a:srgbClr val="3333CC"/>
              </a:solidFill>
            </a:endParaRPr>
          </a:p>
        </p:txBody>
      </p:sp>
      <p:pic>
        <p:nvPicPr>
          <p:cNvPr id="14" name="Picture 25" descr="RWM Br sensor phase scan no labels v2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3" t="73718" b="4713"/>
          <a:stretch/>
        </p:blipFill>
        <p:spPr bwMode="auto">
          <a:xfrm>
            <a:off x="317983" y="2212085"/>
            <a:ext cx="4180681" cy="103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394426" y="2212085"/>
            <a:ext cx="1123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800" dirty="0" err="1">
                <a:solidFill>
                  <a:srgbClr val="000000"/>
                </a:solidFill>
                <a:latin typeface="Arial" pitchFamily="34" charset="0"/>
              </a:rPr>
              <a:t>B</a:t>
            </a:r>
            <a:r>
              <a:rPr lang="en-US" sz="1800" baseline="-25000" dirty="0" err="1">
                <a:solidFill>
                  <a:srgbClr val="000000"/>
                </a:solidFill>
                <a:latin typeface="Arial" pitchFamily="34" charset="0"/>
              </a:rPr>
              <a:t>r</a:t>
            </a:r>
            <a:r>
              <a:rPr lang="en-US" sz="1800" baseline="30000" dirty="0" err="1">
                <a:solidFill>
                  <a:srgbClr val="000000"/>
                </a:solidFill>
                <a:latin typeface="Arial" pitchFamily="34" charset="0"/>
              </a:rPr>
              <a:t>n</a:t>
            </a:r>
            <a:r>
              <a:rPr lang="en-US" sz="1800" baseline="30000" dirty="0">
                <a:solidFill>
                  <a:srgbClr val="000000"/>
                </a:solidFill>
                <a:latin typeface="Arial" pitchFamily="34" charset="0"/>
              </a:rPr>
              <a:t> = 1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 (G)</a:t>
            </a: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89383" y="2343848"/>
            <a:ext cx="212725" cy="6588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686641" y="3364992"/>
            <a:ext cx="15128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400" dirty="0">
                <a:solidFill>
                  <a:srgbClr val="0000FF"/>
                </a:solidFill>
                <a:latin typeface="Arial" pitchFamily="34" charset="0"/>
              </a:rPr>
              <a:t>B</a:t>
            </a:r>
            <a:r>
              <a:rPr lang="en-US" sz="1400" baseline="-25000" dirty="0">
                <a:solidFill>
                  <a:srgbClr val="0000FF"/>
                </a:solidFill>
                <a:latin typeface="Arial" pitchFamily="34" charset="0"/>
              </a:rPr>
              <a:t>r</a:t>
            </a:r>
            <a:r>
              <a:rPr lang="en-US" sz="1400" dirty="0">
                <a:solidFill>
                  <a:srgbClr val="0000FF"/>
                </a:solidFill>
                <a:latin typeface="Arial" pitchFamily="34" charset="0"/>
              </a:rPr>
              <a:t> FB phase = 0</a:t>
            </a:r>
            <a:r>
              <a:rPr lang="en-US" sz="1400" baseline="30000" dirty="0">
                <a:solidFill>
                  <a:srgbClr val="0000FF"/>
                </a:solidFill>
                <a:latin typeface="Arial" pitchFamily="34" charset="0"/>
              </a:rPr>
              <a:t>o</a:t>
            </a:r>
          </a:p>
        </p:txBody>
      </p:sp>
      <p:sp>
        <p:nvSpPr>
          <p:cNvPr id="22" name="Line 12"/>
          <p:cNvSpPr>
            <a:spLocks noChangeShapeType="1"/>
          </p:cNvSpPr>
          <p:nvPr/>
        </p:nvSpPr>
        <p:spPr bwMode="auto">
          <a:xfrm flipH="1" flipV="1">
            <a:off x="1554479" y="2688336"/>
            <a:ext cx="348345" cy="71300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2286000" y="3364992"/>
            <a:ext cx="16113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400" dirty="0">
                <a:solidFill>
                  <a:srgbClr val="FF0000"/>
                </a:solidFill>
                <a:latin typeface="Arial" pitchFamily="34" charset="0"/>
              </a:rPr>
              <a:t>B</a:t>
            </a:r>
            <a:r>
              <a:rPr lang="en-US" sz="1400" baseline="-25000" dirty="0">
                <a:solidFill>
                  <a:srgbClr val="FF0000"/>
                </a:solidFill>
                <a:latin typeface="Arial" pitchFamily="34" charset="0"/>
              </a:rPr>
              <a:t>r</a:t>
            </a:r>
            <a:r>
              <a:rPr lang="en-US" sz="1400" dirty="0">
                <a:solidFill>
                  <a:srgbClr val="FF0000"/>
                </a:solidFill>
                <a:latin typeface="Arial" pitchFamily="34" charset="0"/>
              </a:rPr>
              <a:t> FB phase = 90</a:t>
            </a:r>
            <a:r>
              <a:rPr lang="en-US" sz="1400" baseline="30000" dirty="0">
                <a:solidFill>
                  <a:srgbClr val="FF0000"/>
                </a:solidFill>
                <a:latin typeface="Arial" pitchFamily="34" charset="0"/>
              </a:rPr>
              <a:t>o</a:t>
            </a:r>
          </a:p>
        </p:txBody>
      </p:sp>
      <p:sp>
        <p:nvSpPr>
          <p:cNvPr id="26" name="Line 16"/>
          <p:cNvSpPr>
            <a:spLocks noChangeShapeType="1"/>
          </p:cNvSpPr>
          <p:nvPr/>
        </p:nvSpPr>
        <p:spPr bwMode="auto">
          <a:xfrm flipH="1" flipV="1">
            <a:off x="2188115" y="2789917"/>
            <a:ext cx="329009" cy="62970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2589749" y="2325530"/>
            <a:ext cx="151034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B</a:t>
            </a:r>
            <a:r>
              <a:rPr lang="en-US" baseline="-25000" dirty="0">
                <a:solidFill>
                  <a:srgbClr val="000000"/>
                </a:solidFill>
                <a:latin typeface="Arial" pitchFamily="34" charset="0"/>
              </a:rPr>
              <a:t>r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 FB phase = 180</a:t>
            </a:r>
            <a:r>
              <a:rPr lang="en-US" baseline="30000" dirty="0">
                <a:solidFill>
                  <a:srgbClr val="000000"/>
                </a:solidFill>
                <a:latin typeface="Arial" pitchFamily="34" charset="0"/>
              </a:rPr>
              <a:t>o</a:t>
            </a:r>
          </a:p>
        </p:txBody>
      </p:sp>
      <p:sp>
        <p:nvSpPr>
          <p:cNvPr id="29" name="Line 19"/>
          <p:cNvSpPr>
            <a:spLocks noChangeShapeType="1"/>
          </p:cNvSpPr>
          <p:nvPr/>
        </p:nvSpPr>
        <p:spPr bwMode="auto">
          <a:xfrm flipH="1">
            <a:off x="2845655" y="2619217"/>
            <a:ext cx="92075" cy="193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3886200" y="3316985"/>
            <a:ext cx="577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t (s)</a:t>
            </a:r>
          </a:p>
        </p:txBody>
      </p:sp>
      <p:sp>
        <p:nvSpPr>
          <p:cNvPr id="46" name="Text Box 49"/>
          <p:cNvSpPr txBox="1">
            <a:spLocks noChangeArrowheads="1"/>
          </p:cNvSpPr>
          <p:nvPr/>
        </p:nvSpPr>
        <p:spPr bwMode="auto">
          <a:xfrm>
            <a:off x="203683" y="2275585"/>
            <a:ext cx="984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Helvetica" charset="0"/>
              </a:rPr>
              <a:t>6</a:t>
            </a:r>
          </a:p>
        </p:txBody>
      </p:sp>
      <p:sp>
        <p:nvSpPr>
          <p:cNvPr id="47" name="Text Box 50"/>
          <p:cNvSpPr txBox="1">
            <a:spLocks noChangeArrowheads="1"/>
          </p:cNvSpPr>
          <p:nvPr/>
        </p:nvSpPr>
        <p:spPr bwMode="auto">
          <a:xfrm>
            <a:off x="203683" y="2532760"/>
            <a:ext cx="984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Helvetica" charset="0"/>
              </a:rPr>
              <a:t>4</a:t>
            </a:r>
          </a:p>
        </p:txBody>
      </p:sp>
      <p:sp>
        <p:nvSpPr>
          <p:cNvPr id="48" name="Text Box 51"/>
          <p:cNvSpPr txBox="1">
            <a:spLocks noChangeArrowheads="1"/>
          </p:cNvSpPr>
          <p:nvPr/>
        </p:nvSpPr>
        <p:spPr bwMode="auto">
          <a:xfrm>
            <a:off x="203683" y="2796285"/>
            <a:ext cx="984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charset="0"/>
              </a:rPr>
              <a:t>2</a:t>
            </a:r>
          </a:p>
        </p:txBody>
      </p:sp>
      <p:sp>
        <p:nvSpPr>
          <p:cNvPr id="49" name="Text Box 52"/>
          <p:cNvSpPr txBox="1">
            <a:spLocks noChangeArrowheads="1"/>
          </p:cNvSpPr>
          <p:nvPr/>
        </p:nvSpPr>
        <p:spPr bwMode="auto">
          <a:xfrm>
            <a:off x="203683" y="3053460"/>
            <a:ext cx="984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Helvetica" charset="0"/>
              </a:rPr>
              <a:t>0</a:t>
            </a:r>
          </a:p>
        </p:txBody>
      </p:sp>
      <p:sp>
        <p:nvSpPr>
          <p:cNvPr id="51" name="Text Box 53"/>
          <p:cNvSpPr txBox="1">
            <a:spLocks noChangeArrowheads="1"/>
          </p:cNvSpPr>
          <p:nvPr/>
        </p:nvSpPr>
        <p:spPr bwMode="auto">
          <a:xfrm>
            <a:off x="222181" y="3213798"/>
            <a:ext cx="2460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charset="0"/>
              </a:rPr>
              <a:t>0.0</a:t>
            </a:r>
          </a:p>
        </p:txBody>
      </p:sp>
      <p:sp>
        <p:nvSpPr>
          <p:cNvPr id="52" name="Text Box 54"/>
          <p:cNvSpPr txBox="1">
            <a:spLocks noChangeArrowheads="1"/>
          </p:cNvSpPr>
          <p:nvPr/>
        </p:nvSpPr>
        <p:spPr bwMode="auto">
          <a:xfrm>
            <a:off x="814111" y="3213798"/>
            <a:ext cx="2460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charset="0"/>
              </a:rPr>
              <a:t>0.2</a:t>
            </a:r>
          </a:p>
        </p:txBody>
      </p:sp>
      <p:sp>
        <p:nvSpPr>
          <p:cNvPr id="53" name="Text Box 55"/>
          <p:cNvSpPr txBox="1">
            <a:spLocks noChangeArrowheads="1"/>
          </p:cNvSpPr>
          <p:nvPr/>
        </p:nvSpPr>
        <p:spPr bwMode="auto">
          <a:xfrm>
            <a:off x="1397207" y="3213798"/>
            <a:ext cx="2460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charset="0"/>
              </a:rPr>
              <a:t>0.4</a:t>
            </a:r>
          </a:p>
        </p:txBody>
      </p:sp>
      <p:sp>
        <p:nvSpPr>
          <p:cNvPr id="54" name="Text Box 56"/>
          <p:cNvSpPr txBox="1">
            <a:spLocks noChangeArrowheads="1"/>
          </p:cNvSpPr>
          <p:nvPr/>
        </p:nvSpPr>
        <p:spPr bwMode="auto">
          <a:xfrm>
            <a:off x="1989344" y="3213798"/>
            <a:ext cx="2460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Helvetica" charset="0"/>
              </a:rPr>
              <a:t>0.6</a:t>
            </a:r>
          </a:p>
        </p:txBody>
      </p:sp>
      <p:sp>
        <p:nvSpPr>
          <p:cNvPr id="55" name="Text Box 57"/>
          <p:cNvSpPr txBox="1">
            <a:spLocks noChangeArrowheads="1"/>
          </p:cNvSpPr>
          <p:nvPr/>
        </p:nvSpPr>
        <p:spPr bwMode="auto">
          <a:xfrm>
            <a:off x="2572440" y="3213798"/>
            <a:ext cx="2460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charset="0"/>
              </a:rPr>
              <a:t>0.8</a:t>
            </a:r>
          </a:p>
        </p:txBody>
      </p:sp>
      <p:sp>
        <p:nvSpPr>
          <p:cNvPr id="56" name="Text Box 58"/>
          <p:cNvSpPr txBox="1">
            <a:spLocks noChangeArrowheads="1"/>
          </p:cNvSpPr>
          <p:nvPr/>
        </p:nvSpPr>
        <p:spPr bwMode="auto">
          <a:xfrm>
            <a:off x="3159747" y="3213798"/>
            <a:ext cx="2460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charset="0"/>
              </a:rPr>
              <a:t>1.0</a:t>
            </a:r>
          </a:p>
        </p:txBody>
      </p:sp>
      <p:sp>
        <p:nvSpPr>
          <p:cNvPr id="57" name="Text Box 59"/>
          <p:cNvSpPr txBox="1">
            <a:spLocks noChangeArrowheads="1"/>
          </p:cNvSpPr>
          <p:nvPr/>
        </p:nvSpPr>
        <p:spPr bwMode="auto">
          <a:xfrm>
            <a:off x="3742841" y="3213798"/>
            <a:ext cx="2460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Helvetica" charset="0"/>
              </a:rPr>
              <a:t>1.2</a:t>
            </a:r>
          </a:p>
        </p:txBody>
      </p:sp>
      <p:sp>
        <p:nvSpPr>
          <p:cNvPr id="58" name="Text Box 60"/>
          <p:cNvSpPr txBox="1">
            <a:spLocks noChangeArrowheads="1"/>
          </p:cNvSpPr>
          <p:nvPr/>
        </p:nvSpPr>
        <p:spPr bwMode="auto">
          <a:xfrm>
            <a:off x="4325937" y="3213798"/>
            <a:ext cx="2460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Helvetica" charset="0"/>
              </a:rPr>
              <a:t>1.4</a:t>
            </a:r>
          </a:p>
        </p:txBody>
      </p:sp>
      <p:pic>
        <p:nvPicPr>
          <p:cNvPr id="59" name="Picture 25" descr="RWM Br sensor phase scan no labels v2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3" t="8543" b="68458"/>
          <a:stretch/>
        </p:blipFill>
        <p:spPr bwMode="auto">
          <a:xfrm>
            <a:off x="317983" y="1146048"/>
            <a:ext cx="4180681" cy="109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 Box 7"/>
          <p:cNvSpPr txBox="1">
            <a:spLocks noChangeArrowheads="1"/>
          </p:cNvSpPr>
          <p:nvPr/>
        </p:nvSpPr>
        <p:spPr bwMode="auto">
          <a:xfrm>
            <a:off x="432283" y="1265109"/>
            <a:ext cx="419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000000"/>
                </a:solidFill>
                <a:latin typeface="Symbol" pitchFamily="18" charset="2"/>
              </a:rPr>
              <a:t>b</a:t>
            </a:r>
            <a:r>
              <a:rPr lang="en-US" sz="1800" baseline="-25000">
                <a:solidFill>
                  <a:srgbClr val="000000"/>
                </a:solidFill>
                <a:latin typeface="Arial" pitchFamily="34" charset="0"/>
              </a:rPr>
              <a:t>N</a:t>
            </a:r>
            <a:endParaRPr lang="en-US" sz="1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1" name="Text Box 15"/>
          <p:cNvSpPr txBox="1">
            <a:spLocks noChangeArrowheads="1"/>
          </p:cNvSpPr>
          <p:nvPr/>
        </p:nvSpPr>
        <p:spPr bwMode="auto">
          <a:xfrm>
            <a:off x="3877891" y="1242884"/>
            <a:ext cx="56515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</a:rPr>
              <a:t>140124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4" charset="0"/>
              </a:rPr>
              <a:t>140125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pitchFamily="34" charset="0"/>
              </a:rPr>
              <a:t>140126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900" dirty="0">
                <a:solidFill>
                  <a:srgbClr val="FF33CC"/>
                </a:solidFill>
                <a:latin typeface="Arial" pitchFamily="34" charset="0"/>
              </a:rPr>
              <a:t>140127</a:t>
            </a:r>
          </a:p>
        </p:txBody>
      </p:sp>
      <p:sp>
        <p:nvSpPr>
          <p:cNvPr id="62" name="Text Box 31"/>
          <p:cNvSpPr txBox="1">
            <a:spLocks noChangeArrowheads="1"/>
          </p:cNvSpPr>
          <p:nvPr/>
        </p:nvSpPr>
        <p:spPr bwMode="auto">
          <a:xfrm>
            <a:off x="203683" y="1157159"/>
            <a:ext cx="984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charset="0"/>
              </a:rPr>
              <a:t>6</a:t>
            </a:r>
          </a:p>
        </p:txBody>
      </p:sp>
      <p:sp>
        <p:nvSpPr>
          <p:cNvPr id="63" name="Text Box 35"/>
          <p:cNvSpPr txBox="1">
            <a:spLocks noChangeArrowheads="1"/>
          </p:cNvSpPr>
          <p:nvPr/>
        </p:nvSpPr>
        <p:spPr bwMode="auto">
          <a:xfrm>
            <a:off x="203683" y="1461959"/>
            <a:ext cx="984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Helvetica" charset="0"/>
              </a:rPr>
              <a:t>4</a:t>
            </a:r>
          </a:p>
        </p:txBody>
      </p:sp>
      <p:sp>
        <p:nvSpPr>
          <p:cNvPr id="64" name="Text Box 36"/>
          <p:cNvSpPr txBox="1">
            <a:spLocks noChangeArrowheads="1"/>
          </p:cNvSpPr>
          <p:nvPr/>
        </p:nvSpPr>
        <p:spPr bwMode="auto">
          <a:xfrm>
            <a:off x="203683" y="1766759"/>
            <a:ext cx="984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Helvetica" charset="0"/>
              </a:rPr>
              <a:t>2</a:t>
            </a:r>
          </a:p>
        </p:txBody>
      </p:sp>
      <p:sp>
        <p:nvSpPr>
          <p:cNvPr id="65" name="Text Box 37"/>
          <p:cNvSpPr txBox="1">
            <a:spLocks noChangeArrowheads="1"/>
          </p:cNvSpPr>
          <p:nvPr/>
        </p:nvSpPr>
        <p:spPr bwMode="auto">
          <a:xfrm>
            <a:off x="203683" y="2031872"/>
            <a:ext cx="984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Helvetica" charset="0"/>
              </a:rPr>
              <a:t>0</a:t>
            </a:r>
          </a:p>
        </p:txBody>
      </p:sp>
      <p:sp>
        <p:nvSpPr>
          <p:cNvPr id="66" name="Text Box 22"/>
          <p:cNvSpPr txBox="1">
            <a:spLocks noChangeArrowheads="1"/>
          </p:cNvSpPr>
          <p:nvPr/>
        </p:nvSpPr>
        <p:spPr bwMode="auto">
          <a:xfrm>
            <a:off x="593232" y="889016"/>
            <a:ext cx="382636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u="sng" dirty="0" smtClean="0">
                <a:solidFill>
                  <a:srgbClr val="000000"/>
                </a:solidFill>
                <a:latin typeface="Helvetica" charset="0"/>
              </a:rPr>
              <a:t>Active n = 1 </a:t>
            </a:r>
            <a:r>
              <a:rPr lang="en-US" sz="1600" u="sng" dirty="0" err="1" smtClean="0">
                <a:solidFill>
                  <a:srgbClr val="000000"/>
                </a:solidFill>
                <a:latin typeface="Helvetica" charset="0"/>
              </a:rPr>
              <a:t>B</a:t>
            </a:r>
            <a:r>
              <a:rPr lang="en-US" sz="1600" u="sng" baseline="-25000" dirty="0" err="1" smtClean="0">
                <a:solidFill>
                  <a:srgbClr val="000000"/>
                </a:solidFill>
                <a:latin typeface="Helvetica" charset="0"/>
              </a:rPr>
              <a:t>p</a:t>
            </a:r>
            <a:r>
              <a:rPr lang="en-US" sz="1600" u="sng" dirty="0" smtClean="0">
                <a:solidFill>
                  <a:srgbClr val="000000"/>
                </a:solidFill>
                <a:latin typeface="Helvetica" charset="0"/>
              </a:rPr>
              <a:t> </a:t>
            </a:r>
            <a:r>
              <a:rPr lang="en-US" sz="1600" u="sng" dirty="0">
                <a:solidFill>
                  <a:srgbClr val="000000"/>
                </a:solidFill>
                <a:latin typeface="Helvetica" charset="0"/>
              </a:rPr>
              <a:t>+ B</a:t>
            </a:r>
            <a:r>
              <a:rPr lang="en-US" sz="1600" u="sng" baseline="-25000" dirty="0">
                <a:solidFill>
                  <a:srgbClr val="000000"/>
                </a:solidFill>
                <a:latin typeface="Helvetica" charset="0"/>
              </a:rPr>
              <a:t>R</a:t>
            </a:r>
            <a:r>
              <a:rPr lang="en-US" sz="1600" u="sng" dirty="0">
                <a:solidFill>
                  <a:srgbClr val="000000"/>
                </a:solidFill>
                <a:latin typeface="Helvetica" charset="0"/>
              </a:rPr>
              <a:t> </a:t>
            </a:r>
            <a:r>
              <a:rPr lang="en-US" sz="1600" u="sng" dirty="0" smtClean="0">
                <a:solidFill>
                  <a:srgbClr val="000000"/>
                </a:solidFill>
                <a:latin typeface="Helvetica" charset="0"/>
              </a:rPr>
              <a:t>feedback (FB) control</a:t>
            </a:r>
            <a:endParaRPr lang="en-US" sz="1600" u="sng" dirty="0">
              <a:solidFill>
                <a:srgbClr val="000000"/>
              </a:solidFill>
              <a:latin typeface="Helvetica" charset="0"/>
            </a:endParaRPr>
          </a:p>
        </p:txBody>
      </p:sp>
      <p:pic>
        <p:nvPicPr>
          <p:cNvPr id="67" name="Picture 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2" t="19630" r="9802" b="16743"/>
          <a:stretch/>
        </p:blipFill>
        <p:spPr bwMode="auto">
          <a:xfrm>
            <a:off x="5614950" y="1146049"/>
            <a:ext cx="3035338" cy="217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 Box 9"/>
          <p:cNvSpPr txBox="1">
            <a:spLocks noChangeArrowheads="1"/>
          </p:cNvSpPr>
          <p:nvPr/>
        </p:nvSpPr>
        <p:spPr bwMode="auto">
          <a:xfrm>
            <a:off x="7739474" y="3471672"/>
            <a:ext cx="137217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dirty="0" err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1600" dirty="0" err="1" smtClean="0">
                <a:solidFill>
                  <a:srgbClr val="000000"/>
                </a:solidFill>
                <a:latin typeface="Helvetica" charset="0"/>
              </a:rPr>
              <a:t>t</a:t>
            </a:r>
            <a:r>
              <a:rPr lang="en-US" sz="1600" dirty="0" smtClean="0">
                <a:solidFill>
                  <a:srgbClr val="000000"/>
                </a:solidFill>
                <a:latin typeface="Helvetica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Helvetica" charset="0"/>
              </a:rPr>
              <a:t>(s)   (model)</a:t>
            </a:r>
          </a:p>
        </p:txBody>
      </p:sp>
      <p:sp>
        <p:nvSpPr>
          <p:cNvPr id="69" name="Text Box 10"/>
          <p:cNvSpPr txBox="1">
            <a:spLocks noChangeArrowheads="1"/>
          </p:cNvSpPr>
          <p:nvPr/>
        </p:nvSpPr>
        <p:spPr bwMode="auto">
          <a:xfrm rot="-5400000">
            <a:off x="4115194" y="2112756"/>
            <a:ext cx="1888337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Helvetica" charset="0"/>
              </a:rPr>
              <a:t>Radial field n = 1 (G)</a:t>
            </a:r>
          </a:p>
        </p:txBody>
      </p:sp>
      <p:sp>
        <p:nvSpPr>
          <p:cNvPr id="70" name="Text Box 11"/>
          <p:cNvSpPr txBox="1">
            <a:spLocks noChangeArrowheads="1"/>
          </p:cNvSpPr>
          <p:nvPr/>
        </p:nvSpPr>
        <p:spPr bwMode="auto">
          <a:xfrm>
            <a:off x="5890848" y="2813656"/>
            <a:ext cx="1241425" cy="1825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 dirty="0">
                <a:solidFill>
                  <a:srgbClr val="000000"/>
                </a:solidFill>
                <a:latin typeface="Helvetica" charset="0"/>
              </a:rPr>
              <a:t>180 </a:t>
            </a:r>
            <a:r>
              <a:rPr lang="en-US" sz="1200" dirty="0" err="1">
                <a:solidFill>
                  <a:srgbClr val="000000"/>
                </a:solidFill>
                <a:latin typeface="Helvetica" charset="0"/>
              </a:rPr>
              <a:t>deg</a:t>
            </a:r>
            <a:r>
              <a:rPr lang="en-US" sz="1200" dirty="0">
                <a:solidFill>
                  <a:srgbClr val="000000"/>
                </a:solidFill>
                <a:latin typeface="Helvetica" charset="0"/>
              </a:rPr>
              <a:t> FB phase</a:t>
            </a:r>
          </a:p>
        </p:txBody>
      </p:sp>
      <p:sp>
        <p:nvSpPr>
          <p:cNvPr id="71" name="Text Box 12"/>
          <p:cNvSpPr txBox="1">
            <a:spLocks noChangeArrowheads="1"/>
          </p:cNvSpPr>
          <p:nvPr/>
        </p:nvSpPr>
        <p:spPr bwMode="auto">
          <a:xfrm>
            <a:off x="6245225" y="2212848"/>
            <a:ext cx="1157288" cy="182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>
                <a:solidFill>
                  <a:srgbClr val="FF0000"/>
                </a:solidFill>
                <a:latin typeface="Helvetica" charset="0"/>
              </a:rPr>
              <a:t>90 deg FB phase</a:t>
            </a:r>
          </a:p>
        </p:txBody>
      </p:sp>
      <p:sp>
        <p:nvSpPr>
          <p:cNvPr id="72" name="Line 13"/>
          <p:cNvSpPr>
            <a:spLocks noChangeShapeType="1"/>
          </p:cNvSpPr>
          <p:nvPr/>
        </p:nvSpPr>
        <p:spPr bwMode="auto">
          <a:xfrm flipH="1">
            <a:off x="6434138" y="2425573"/>
            <a:ext cx="28575" cy="244475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3" name="Line 14"/>
          <p:cNvSpPr>
            <a:spLocks noChangeShapeType="1"/>
          </p:cNvSpPr>
          <p:nvPr/>
        </p:nvSpPr>
        <p:spPr bwMode="auto">
          <a:xfrm>
            <a:off x="7075488" y="1634998"/>
            <a:ext cx="12700" cy="220663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4" name="Text Box 16"/>
          <p:cNvSpPr txBox="1">
            <a:spLocks noChangeArrowheads="1"/>
          </p:cNvSpPr>
          <p:nvPr/>
        </p:nvSpPr>
        <p:spPr bwMode="auto">
          <a:xfrm>
            <a:off x="6699250" y="1374648"/>
            <a:ext cx="1073150" cy="182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>
                <a:solidFill>
                  <a:srgbClr val="0000FF"/>
                </a:solidFill>
                <a:latin typeface="Helvetica" charset="0"/>
              </a:rPr>
              <a:t>0 deg FB phase</a:t>
            </a:r>
          </a:p>
        </p:txBody>
      </p:sp>
      <p:sp>
        <p:nvSpPr>
          <p:cNvPr id="75" name="Text Box 17"/>
          <p:cNvSpPr txBox="1">
            <a:spLocks noChangeArrowheads="1"/>
          </p:cNvSpPr>
          <p:nvPr/>
        </p:nvSpPr>
        <p:spPr bwMode="auto">
          <a:xfrm>
            <a:off x="7197968" y="2974848"/>
            <a:ext cx="1246188" cy="182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 dirty="0">
                <a:solidFill>
                  <a:srgbClr val="CC9900"/>
                </a:solidFill>
                <a:latin typeface="Helvetica" charset="0"/>
              </a:rPr>
              <a:t>Vacuum error field</a:t>
            </a:r>
          </a:p>
        </p:txBody>
      </p:sp>
      <p:sp>
        <p:nvSpPr>
          <p:cNvPr id="76" name="Text Box 18"/>
          <p:cNvSpPr txBox="1">
            <a:spLocks noChangeArrowheads="1"/>
          </p:cNvSpPr>
          <p:nvPr/>
        </p:nvSpPr>
        <p:spPr bwMode="auto">
          <a:xfrm>
            <a:off x="7162800" y="2543294"/>
            <a:ext cx="1295400" cy="1846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 dirty="0">
                <a:solidFill>
                  <a:srgbClr val="0000FF"/>
                </a:solidFill>
                <a:latin typeface="Helvetica" charset="0"/>
              </a:rPr>
              <a:t>Vacuum </a:t>
            </a:r>
            <a:r>
              <a:rPr lang="en-US" sz="1200" dirty="0" smtClean="0">
                <a:solidFill>
                  <a:srgbClr val="0000FF"/>
                </a:solidFill>
                <a:latin typeface="Helvetica" charset="0"/>
              </a:rPr>
              <a:t>error field</a:t>
            </a:r>
            <a:endParaRPr lang="en-US" sz="1200" dirty="0">
              <a:solidFill>
                <a:srgbClr val="0000FF"/>
              </a:solidFill>
              <a:latin typeface="Helvetica" charset="0"/>
            </a:endParaRPr>
          </a:p>
        </p:txBody>
      </p:sp>
      <p:sp>
        <p:nvSpPr>
          <p:cNvPr id="77" name="Text Box 19"/>
          <p:cNvSpPr txBox="1">
            <a:spLocks noChangeArrowheads="1"/>
          </p:cNvSpPr>
          <p:nvPr/>
        </p:nvSpPr>
        <p:spPr bwMode="auto">
          <a:xfrm>
            <a:off x="5334000" y="889016"/>
            <a:ext cx="34504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u="sng" dirty="0">
                <a:solidFill>
                  <a:srgbClr val="000000"/>
                </a:solidFill>
                <a:latin typeface="Helvetica" charset="0"/>
              </a:rPr>
              <a:t>C</a:t>
            </a:r>
            <a:r>
              <a:rPr lang="en-US" sz="1600" u="sng" dirty="0" smtClean="0">
                <a:solidFill>
                  <a:srgbClr val="000000"/>
                </a:solidFill>
                <a:latin typeface="Helvetica" charset="0"/>
              </a:rPr>
              <a:t>alculation of B</a:t>
            </a:r>
            <a:r>
              <a:rPr lang="en-US" sz="1600" u="sng" baseline="-25000" dirty="0" smtClean="0">
                <a:solidFill>
                  <a:srgbClr val="000000"/>
                </a:solidFill>
                <a:latin typeface="Helvetica" charset="0"/>
              </a:rPr>
              <a:t>r</a:t>
            </a:r>
            <a:r>
              <a:rPr lang="en-US" sz="1600" u="sng" dirty="0" smtClean="0">
                <a:solidFill>
                  <a:srgbClr val="000000"/>
                </a:solidFill>
                <a:latin typeface="Helvetica" charset="0"/>
              </a:rPr>
              <a:t> </a:t>
            </a:r>
            <a:r>
              <a:rPr lang="en-US" sz="1600" u="sng" dirty="0">
                <a:solidFill>
                  <a:srgbClr val="000000"/>
                </a:solidFill>
                <a:latin typeface="Helvetica" charset="0"/>
              </a:rPr>
              <a:t>+ </a:t>
            </a:r>
            <a:r>
              <a:rPr lang="en-US" sz="1600" u="sng" dirty="0" err="1">
                <a:solidFill>
                  <a:srgbClr val="000000"/>
                </a:solidFill>
                <a:latin typeface="Helvetica" charset="0"/>
              </a:rPr>
              <a:t>B</a:t>
            </a:r>
            <a:r>
              <a:rPr lang="en-US" sz="1600" u="sng" baseline="-25000" dirty="0" err="1">
                <a:solidFill>
                  <a:srgbClr val="000000"/>
                </a:solidFill>
                <a:latin typeface="Helvetica" charset="0"/>
              </a:rPr>
              <a:t>p</a:t>
            </a:r>
            <a:r>
              <a:rPr lang="en-US" sz="1600" u="sng" dirty="0">
                <a:solidFill>
                  <a:srgbClr val="000000"/>
                </a:solidFill>
                <a:latin typeface="Helvetica" charset="0"/>
              </a:rPr>
              <a:t> </a:t>
            </a:r>
            <a:r>
              <a:rPr lang="en-US" sz="1600" u="sng" dirty="0" smtClean="0">
                <a:solidFill>
                  <a:srgbClr val="000000"/>
                </a:solidFill>
                <a:latin typeface="Helvetica" charset="0"/>
              </a:rPr>
              <a:t>control (VALEN)</a:t>
            </a:r>
            <a:endParaRPr lang="en-US" sz="1600" u="sng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78" name="Text Box 18"/>
          <p:cNvSpPr txBox="1">
            <a:spLocks noChangeArrowheads="1"/>
          </p:cNvSpPr>
          <p:nvPr/>
        </p:nvSpPr>
        <p:spPr bwMode="auto">
          <a:xfrm>
            <a:off x="7937119" y="2695694"/>
            <a:ext cx="533400" cy="1846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buFontTx/>
              <a:buNone/>
            </a:pPr>
            <a:r>
              <a:rPr lang="en-US" sz="1200" dirty="0" smtClean="0">
                <a:solidFill>
                  <a:srgbClr val="0000FF"/>
                </a:solidFill>
                <a:latin typeface="Helvetica" charset="0"/>
              </a:rPr>
              <a:t>+ </a:t>
            </a:r>
            <a:r>
              <a:rPr lang="en-US" sz="1200" dirty="0">
                <a:solidFill>
                  <a:srgbClr val="0000FF"/>
                </a:solidFill>
                <a:latin typeface="Helvetica" charset="0"/>
              </a:rPr>
              <a:t>RFA</a:t>
            </a:r>
          </a:p>
        </p:txBody>
      </p:sp>
      <p:sp>
        <p:nvSpPr>
          <p:cNvPr id="79" name="Text Box 57"/>
          <p:cNvSpPr txBox="1">
            <a:spLocks noChangeArrowheads="1"/>
          </p:cNvSpPr>
          <p:nvPr/>
        </p:nvSpPr>
        <p:spPr bwMode="auto">
          <a:xfrm>
            <a:off x="5366484" y="3185895"/>
            <a:ext cx="24846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Helvetica" charset="0"/>
              </a:rPr>
              <a:t>2.3</a:t>
            </a:r>
            <a:endParaRPr lang="en-US" sz="14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80" name="Text Box 57"/>
          <p:cNvSpPr txBox="1">
            <a:spLocks noChangeArrowheads="1"/>
          </p:cNvSpPr>
          <p:nvPr/>
        </p:nvSpPr>
        <p:spPr bwMode="auto">
          <a:xfrm>
            <a:off x="5366484" y="2771630"/>
            <a:ext cx="24846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Helvetica" charset="0"/>
              </a:rPr>
              <a:t>2.4</a:t>
            </a:r>
            <a:endParaRPr lang="en-US" sz="14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81" name="Text Box 57"/>
          <p:cNvSpPr txBox="1">
            <a:spLocks noChangeArrowheads="1"/>
          </p:cNvSpPr>
          <p:nvPr/>
        </p:nvSpPr>
        <p:spPr bwMode="auto">
          <a:xfrm>
            <a:off x="5366484" y="2360294"/>
            <a:ext cx="24846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Helvetica" charset="0"/>
              </a:rPr>
              <a:t>2.5</a:t>
            </a:r>
            <a:endParaRPr lang="en-US" sz="14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82" name="Text Box 57"/>
          <p:cNvSpPr txBox="1">
            <a:spLocks noChangeArrowheads="1"/>
          </p:cNvSpPr>
          <p:nvPr/>
        </p:nvSpPr>
        <p:spPr bwMode="auto">
          <a:xfrm>
            <a:off x="5366484" y="1935480"/>
            <a:ext cx="24846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Helvetica" charset="0"/>
              </a:rPr>
              <a:t>2.6</a:t>
            </a:r>
            <a:endParaRPr lang="en-US" sz="14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83" name="Text Box 57"/>
          <p:cNvSpPr txBox="1">
            <a:spLocks noChangeArrowheads="1"/>
          </p:cNvSpPr>
          <p:nvPr/>
        </p:nvSpPr>
        <p:spPr bwMode="auto">
          <a:xfrm>
            <a:off x="5366484" y="1538923"/>
            <a:ext cx="24846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Helvetica" charset="0"/>
              </a:rPr>
              <a:t>2.7</a:t>
            </a:r>
            <a:endParaRPr lang="en-US" sz="14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84" name="Text Box 57"/>
          <p:cNvSpPr txBox="1">
            <a:spLocks noChangeArrowheads="1"/>
          </p:cNvSpPr>
          <p:nvPr/>
        </p:nvSpPr>
        <p:spPr bwMode="auto">
          <a:xfrm>
            <a:off x="5366484" y="1122203"/>
            <a:ext cx="24846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Helvetica" charset="0"/>
              </a:rPr>
              <a:t>2.8</a:t>
            </a:r>
            <a:endParaRPr lang="en-US" sz="14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85" name="Text Box 57"/>
          <p:cNvSpPr txBox="1">
            <a:spLocks noChangeArrowheads="1"/>
          </p:cNvSpPr>
          <p:nvPr/>
        </p:nvSpPr>
        <p:spPr bwMode="auto">
          <a:xfrm>
            <a:off x="5532120" y="3319118"/>
            <a:ext cx="24846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Helvetica" charset="0"/>
              </a:rPr>
              <a:t>0.0</a:t>
            </a:r>
            <a:endParaRPr lang="en-US" sz="14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86" name="Text Box 57"/>
          <p:cNvSpPr txBox="1">
            <a:spLocks noChangeArrowheads="1"/>
          </p:cNvSpPr>
          <p:nvPr/>
        </p:nvSpPr>
        <p:spPr bwMode="auto">
          <a:xfrm>
            <a:off x="6420575" y="3319118"/>
            <a:ext cx="34785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Helvetica" charset="0"/>
              </a:rPr>
              <a:t>0.04</a:t>
            </a:r>
            <a:endParaRPr lang="en-US" sz="14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89" name="Text Box 57"/>
          <p:cNvSpPr txBox="1">
            <a:spLocks noChangeArrowheads="1"/>
          </p:cNvSpPr>
          <p:nvPr/>
        </p:nvSpPr>
        <p:spPr bwMode="auto">
          <a:xfrm>
            <a:off x="7373112" y="3319118"/>
            <a:ext cx="34785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Helvetica" charset="0"/>
              </a:rPr>
              <a:t>0.08</a:t>
            </a:r>
            <a:endParaRPr lang="en-US" sz="14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90" name="Text Box 57"/>
          <p:cNvSpPr txBox="1">
            <a:spLocks noChangeArrowheads="1"/>
          </p:cNvSpPr>
          <p:nvPr/>
        </p:nvSpPr>
        <p:spPr bwMode="auto">
          <a:xfrm>
            <a:off x="8320660" y="3319118"/>
            <a:ext cx="34785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Helvetica" charset="0"/>
              </a:rPr>
              <a:t>0.12</a:t>
            </a:r>
            <a:endParaRPr lang="en-US" sz="14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1990786" y="1868424"/>
            <a:ext cx="1709737" cy="3048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400" dirty="0">
                <a:solidFill>
                  <a:srgbClr val="FF33CC"/>
                </a:solidFill>
                <a:latin typeface="Arial" pitchFamily="34" charset="0"/>
              </a:rPr>
              <a:t>B</a:t>
            </a:r>
            <a:r>
              <a:rPr lang="en-US" sz="1400" baseline="-25000" dirty="0">
                <a:solidFill>
                  <a:srgbClr val="FF33CC"/>
                </a:solidFill>
                <a:latin typeface="Arial" pitchFamily="34" charset="0"/>
              </a:rPr>
              <a:t>r</a:t>
            </a:r>
            <a:r>
              <a:rPr lang="en-US" sz="1400" dirty="0">
                <a:solidFill>
                  <a:srgbClr val="FF33CC"/>
                </a:solidFill>
                <a:latin typeface="Arial" pitchFamily="34" charset="0"/>
              </a:rPr>
              <a:t> FB phase = 225</a:t>
            </a:r>
            <a:r>
              <a:rPr lang="en-US" sz="1400" baseline="30000" dirty="0">
                <a:solidFill>
                  <a:srgbClr val="FF33CC"/>
                </a:solidFill>
                <a:latin typeface="Arial" pitchFamily="34" charset="0"/>
              </a:rPr>
              <a:t>o</a:t>
            </a:r>
          </a:p>
        </p:txBody>
      </p:sp>
      <p:sp>
        <p:nvSpPr>
          <p:cNvPr id="27" name="Line 17"/>
          <p:cNvSpPr>
            <a:spLocks noChangeShapeType="1"/>
          </p:cNvSpPr>
          <p:nvPr/>
        </p:nvSpPr>
        <p:spPr bwMode="auto">
          <a:xfrm flipH="1">
            <a:off x="2112375" y="2104646"/>
            <a:ext cx="224632" cy="364234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92" name="Straight Connector 91"/>
          <p:cNvCxnSpPr/>
          <p:nvPr/>
        </p:nvCxnSpPr>
        <p:spPr bwMode="auto">
          <a:xfrm>
            <a:off x="117547" y="3736848"/>
            <a:ext cx="8797853" cy="0"/>
          </a:xfrm>
          <a:prstGeom prst="line">
            <a:avLst/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5" name="Text Box 32"/>
          <p:cNvSpPr txBox="1">
            <a:spLocks noChangeArrowheads="1"/>
          </p:cNvSpPr>
          <p:nvPr/>
        </p:nvSpPr>
        <p:spPr bwMode="auto">
          <a:xfrm>
            <a:off x="3982614" y="6321623"/>
            <a:ext cx="5161386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dirty="0" smtClean="0">
                <a:solidFill>
                  <a:srgbClr val="9900CC"/>
                </a:solidFill>
                <a:cs typeface="Helvetica" pitchFamily="34" charset="0"/>
              </a:rPr>
              <a:t>S.A. Sabbagh, O. </a:t>
            </a:r>
            <a:r>
              <a:rPr lang="en-US" sz="1400" dirty="0" err="1" smtClean="0">
                <a:solidFill>
                  <a:srgbClr val="9900CC"/>
                </a:solidFill>
                <a:cs typeface="Helvetica" pitchFamily="34" charset="0"/>
              </a:rPr>
              <a:t>Katsuro</a:t>
            </a:r>
            <a:r>
              <a:rPr lang="en-US" sz="1400" dirty="0" smtClean="0">
                <a:solidFill>
                  <a:srgbClr val="9900CC"/>
                </a:solidFill>
                <a:cs typeface="Helvetica" pitchFamily="34" charset="0"/>
              </a:rPr>
              <a:t>-Hopkins, J.M. Bialek, S.P. Gerhardt</a:t>
            </a:r>
          </a:p>
        </p:txBody>
      </p:sp>
      <p:sp>
        <p:nvSpPr>
          <p:cNvPr id="96" name="Line 24"/>
          <p:cNvSpPr>
            <a:spLocks noChangeShapeType="1"/>
          </p:cNvSpPr>
          <p:nvPr/>
        </p:nvSpPr>
        <p:spPr bwMode="auto">
          <a:xfrm>
            <a:off x="1233805" y="1281430"/>
            <a:ext cx="1295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7" name="Text Box 23"/>
          <p:cNvSpPr txBox="1">
            <a:spLocks noChangeArrowheads="1"/>
          </p:cNvSpPr>
          <p:nvPr/>
        </p:nvSpPr>
        <p:spPr bwMode="auto">
          <a:xfrm>
            <a:off x="1362393" y="1173480"/>
            <a:ext cx="877887" cy="18256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 dirty="0">
                <a:solidFill>
                  <a:srgbClr val="0000FF"/>
                </a:solidFill>
                <a:latin typeface="Helvetica" charset="0"/>
              </a:rPr>
              <a:t>Feedback on</a:t>
            </a:r>
          </a:p>
        </p:txBody>
      </p:sp>
      <p:sp>
        <p:nvSpPr>
          <p:cNvPr id="98" name="Line 25"/>
          <p:cNvSpPr>
            <a:spLocks noChangeShapeType="1"/>
          </p:cNvSpPr>
          <p:nvPr/>
        </p:nvSpPr>
        <p:spPr bwMode="auto">
          <a:xfrm>
            <a:off x="1224661" y="1263521"/>
            <a:ext cx="0" cy="1922374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9" name="Line 27"/>
          <p:cNvSpPr>
            <a:spLocks noChangeShapeType="1"/>
          </p:cNvSpPr>
          <p:nvPr/>
        </p:nvSpPr>
        <p:spPr bwMode="auto">
          <a:xfrm>
            <a:off x="345212" y="2834005"/>
            <a:ext cx="873988" cy="158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1" name="Rectangle 15"/>
          <p:cNvSpPr>
            <a:spLocks noChangeArrowheads="1"/>
          </p:cNvSpPr>
          <p:nvPr/>
        </p:nvSpPr>
        <p:spPr bwMode="auto">
          <a:xfrm>
            <a:off x="127487" y="5952303"/>
            <a:ext cx="3748324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hangingPunct="0">
              <a:buClr>
                <a:srgbClr val="FF3300"/>
              </a:buClr>
              <a:buSzPct val="75000"/>
              <a:buFont typeface="Wingdings" pitchFamily="2" charset="2"/>
              <a:buChar char="q"/>
            </a:pPr>
            <a:r>
              <a:rPr lang="en-US" sz="1800" dirty="0" smtClean="0">
                <a:solidFill>
                  <a:srgbClr val="0000FF"/>
                </a:solidFill>
                <a:latin typeface="Arial" pitchFamily="34" charset="0"/>
              </a:rPr>
              <a:t>Inclusion of 3D mode and wall detail improves control</a:t>
            </a:r>
            <a:endParaRPr lang="en-US" sz="1800" dirty="0">
              <a:solidFill>
                <a:srgbClr val="000000"/>
              </a:solidFill>
              <a:latin typeface="Arial" pitchFamily="34" charset="0"/>
            </a:endParaRPr>
          </a:p>
          <a:p>
            <a:pPr marL="742950" lvl="1" indent="-285750" eaLnBrk="0" hangingPunct="0">
              <a:buClr>
                <a:srgbClr val="3333FF"/>
              </a:buClr>
              <a:buSzPct val="75000"/>
              <a:buFont typeface="Wingdings" pitchFamily="2" charset="2"/>
              <a:buChar char="q"/>
            </a:pPr>
            <a:endParaRPr lang="en-US" sz="1800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0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87" y="3962628"/>
            <a:ext cx="1795013" cy="1962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Text Box 22"/>
          <p:cNvSpPr txBox="1">
            <a:spLocks noChangeArrowheads="1"/>
          </p:cNvSpPr>
          <p:nvPr/>
        </p:nvSpPr>
        <p:spPr bwMode="auto">
          <a:xfrm>
            <a:off x="1963616" y="3810000"/>
            <a:ext cx="263001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u="sng" dirty="0" smtClean="0">
                <a:solidFill>
                  <a:srgbClr val="000000"/>
                </a:solidFill>
                <a:latin typeface="Helvetica" charset="0"/>
              </a:rPr>
              <a:t>RWM State Space Controller</a:t>
            </a:r>
            <a:endParaRPr lang="en-US" sz="1600" u="sng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158" name="Text Box 5"/>
          <p:cNvSpPr txBox="1">
            <a:spLocks noChangeArrowheads="1"/>
          </p:cNvSpPr>
          <p:nvPr/>
        </p:nvSpPr>
        <p:spPr bwMode="auto">
          <a:xfrm>
            <a:off x="4953000" y="3905198"/>
            <a:ext cx="12570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en-US" sz="1600" u="sng" kern="0" dirty="0" smtClean="0">
                <a:solidFill>
                  <a:srgbClr val="0000FF"/>
                </a:solidFill>
              </a:rPr>
              <a:t>No NBI port</a:t>
            </a:r>
            <a:endParaRPr lang="en-US" sz="1600" u="sng" kern="0" dirty="0">
              <a:solidFill>
                <a:srgbClr val="0000FF"/>
              </a:solidFill>
            </a:endParaRPr>
          </a:p>
        </p:txBody>
      </p:sp>
      <p:cxnSp>
        <p:nvCxnSpPr>
          <p:cNvPr id="169" name="Straight Arrow Connector 168"/>
          <p:cNvCxnSpPr/>
          <p:nvPr/>
        </p:nvCxnSpPr>
        <p:spPr bwMode="auto">
          <a:xfrm flipV="1">
            <a:off x="2133600" y="4941980"/>
            <a:ext cx="1482034" cy="15485"/>
          </a:xfrm>
          <a:prstGeom prst="straightConnector1">
            <a:avLst/>
          </a:prstGeom>
          <a:noFill/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7" name="Text Box 5"/>
          <p:cNvSpPr txBox="1">
            <a:spLocks noChangeArrowheads="1"/>
          </p:cNvSpPr>
          <p:nvPr/>
        </p:nvSpPr>
        <p:spPr bwMode="auto">
          <a:xfrm>
            <a:off x="2285095" y="4353127"/>
            <a:ext cx="1098185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  <a:effectLst/>
          <a:ex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n-US" sz="1800" kern="0" dirty="0" smtClean="0">
                <a:solidFill>
                  <a:srgbClr val="0000FF"/>
                </a:solidFill>
              </a:rPr>
              <a:t>3D wall,</a:t>
            </a:r>
          </a:p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n-US" sz="1800" kern="0" dirty="0">
                <a:solidFill>
                  <a:srgbClr val="0000FF"/>
                </a:solidFill>
              </a:rPr>
              <a:t>p</a:t>
            </a:r>
            <a:r>
              <a:rPr lang="en-US" sz="1800" kern="0" dirty="0" smtClean="0">
                <a:solidFill>
                  <a:srgbClr val="0000FF"/>
                </a:solidFill>
              </a:rPr>
              <a:t>orts,</a:t>
            </a:r>
          </a:p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n-US" sz="1800" kern="0" dirty="0">
                <a:solidFill>
                  <a:srgbClr val="0000FF"/>
                </a:solidFill>
              </a:rPr>
              <a:t>m</a:t>
            </a:r>
            <a:r>
              <a:rPr lang="en-US" sz="1800" kern="0" dirty="0" smtClean="0">
                <a:solidFill>
                  <a:srgbClr val="0000FF"/>
                </a:solidFill>
              </a:rPr>
              <a:t>ode currents</a:t>
            </a:r>
            <a:endParaRPr lang="en-US" sz="1800" kern="0" dirty="0">
              <a:solidFill>
                <a:srgbClr val="0000FF"/>
              </a:solidFill>
            </a:endParaRPr>
          </a:p>
        </p:txBody>
      </p:sp>
      <p:sp>
        <p:nvSpPr>
          <p:cNvPr id="171" name="Text Box 7"/>
          <p:cNvSpPr txBox="1">
            <a:spLocks noChangeArrowheads="1"/>
          </p:cNvSpPr>
          <p:nvPr/>
        </p:nvSpPr>
        <p:spPr bwMode="auto">
          <a:xfrm rot="16200000">
            <a:off x="2959577" y="4920563"/>
            <a:ext cx="1830629" cy="215444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Helvetica" pitchFamily="34" charset="0"/>
              </a:rPr>
              <a:t>Sensor Differences (G</a:t>
            </a:r>
            <a:r>
              <a:rPr lang="en-US" sz="1400" kern="0" dirty="0">
                <a:solidFill>
                  <a:srgbClr val="000000"/>
                </a:solidFill>
                <a:latin typeface="Helvetica" pitchFamily="34" charset="0"/>
              </a:rPr>
              <a:t>)</a:t>
            </a:r>
          </a:p>
        </p:txBody>
      </p:sp>
      <p:sp>
        <p:nvSpPr>
          <p:cNvPr id="172" name="Text Box 5"/>
          <p:cNvSpPr txBox="1">
            <a:spLocks noChangeArrowheads="1"/>
          </p:cNvSpPr>
          <p:nvPr/>
        </p:nvSpPr>
        <p:spPr bwMode="auto">
          <a:xfrm>
            <a:off x="5382207" y="4383156"/>
            <a:ext cx="127791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en-US" sz="1400" kern="0" dirty="0" smtClean="0">
                <a:solidFill>
                  <a:srgbClr val="000000"/>
                </a:solidFill>
              </a:rPr>
              <a:t>Measurement</a:t>
            </a:r>
          </a:p>
        </p:txBody>
      </p:sp>
      <p:sp>
        <p:nvSpPr>
          <p:cNvPr id="173" name="Text Box 5"/>
          <p:cNvSpPr txBox="1">
            <a:spLocks noChangeArrowheads="1"/>
          </p:cNvSpPr>
          <p:nvPr/>
        </p:nvSpPr>
        <p:spPr bwMode="auto">
          <a:xfrm>
            <a:off x="4355599" y="5605046"/>
            <a:ext cx="107273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en-US" sz="1600" kern="0" dirty="0" smtClean="0">
                <a:solidFill>
                  <a:srgbClr val="FF0000"/>
                </a:solidFill>
              </a:rPr>
              <a:t>Controller</a:t>
            </a:r>
          </a:p>
        </p:txBody>
      </p:sp>
      <p:cxnSp>
        <p:nvCxnSpPr>
          <p:cNvPr id="174" name="Straight Arrow Connector 173"/>
          <p:cNvCxnSpPr/>
          <p:nvPr/>
        </p:nvCxnSpPr>
        <p:spPr bwMode="auto">
          <a:xfrm flipH="1">
            <a:off x="6092232" y="4658995"/>
            <a:ext cx="308568" cy="273046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5" name="Straight Arrow Connector 174"/>
          <p:cNvCxnSpPr/>
          <p:nvPr/>
        </p:nvCxnSpPr>
        <p:spPr bwMode="auto">
          <a:xfrm flipV="1">
            <a:off x="5419929" y="5437653"/>
            <a:ext cx="153928" cy="173661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8" name="Text Box 5"/>
          <p:cNvSpPr txBox="1">
            <a:spLocks noChangeArrowheads="1"/>
          </p:cNvSpPr>
          <p:nvPr/>
        </p:nvSpPr>
        <p:spPr bwMode="auto">
          <a:xfrm>
            <a:off x="7723017" y="4401818"/>
            <a:ext cx="127791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en-US" sz="1400" kern="0" dirty="0" smtClean="0">
                <a:solidFill>
                  <a:srgbClr val="000000"/>
                </a:solidFill>
              </a:rPr>
              <a:t>Measurement</a:t>
            </a:r>
          </a:p>
        </p:txBody>
      </p:sp>
      <p:sp>
        <p:nvSpPr>
          <p:cNvPr id="189" name="Text Box 5"/>
          <p:cNvSpPr txBox="1">
            <a:spLocks noChangeArrowheads="1"/>
          </p:cNvSpPr>
          <p:nvPr/>
        </p:nvSpPr>
        <p:spPr bwMode="auto">
          <a:xfrm>
            <a:off x="6696409" y="5605046"/>
            <a:ext cx="107273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en-US" sz="1600" kern="0" dirty="0" smtClean="0">
                <a:solidFill>
                  <a:srgbClr val="FF0000"/>
                </a:solidFill>
              </a:rPr>
              <a:t>Controller</a:t>
            </a:r>
          </a:p>
        </p:txBody>
      </p:sp>
      <p:cxnSp>
        <p:nvCxnSpPr>
          <p:cNvPr id="190" name="Straight Arrow Connector 189"/>
          <p:cNvCxnSpPr/>
          <p:nvPr/>
        </p:nvCxnSpPr>
        <p:spPr bwMode="auto">
          <a:xfrm flipH="1">
            <a:off x="8444156" y="4687596"/>
            <a:ext cx="226386" cy="646404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1" name="Straight Arrow Connector 190"/>
          <p:cNvCxnSpPr/>
          <p:nvPr/>
        </p:nvCxnSpPr>
        <p:spPr bwMode="auto">
          <a:xfrm flipV="1">
            <a:off x="7671518" y="5715000"/>
            <a:ext cx="153928" cy="86829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Text Box 5"/>
          <p:cNvSpPr txBox="1">
            <a:spLocks noChangeArrowheads="1"/>
          </p:cNvSpPr>
          <p:nvPr/>
        </p:nvSpPr>
        <p:spPr bwMode="auto">
          <a:xfrm>
            <a:off x="6934200" y="3905198"/>
            <a:ext cx="192495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en-US" sz="1600" u="sng" kern="0" dirty="0" smtClean="0">
                <a:solidFill>
                  <a:srgbClr val="0000FF"/>
                </a:solidFill>
              </a:rPr>
              <a:t>With 3D NBI port</a:t>
            </a:r>
            <a:endParaRPr lang="en-US" sz="1600" u="sng" kern="0" dirty="0">
              <a:solidFill>
                <a:srgbClr val="0000FF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28600" y="828857"/>
            <a:ext cx="312906" cy="369332"/>
            <a:chOff x="-609600" y="993476"/>
            <a:chExt cx="312906" cy="369332"/>
          </a:xfrm>
        </p:grpSpPr>
        <p:sp>
          <p:nvSpPr>
            <p:cNvPr id="5" name="Oval 4"/>
            <p:cNvSpPr/>
            <p:nvPr/>
          </p:nvSpPr>
          <p:spPr bwMode="auto">
            <a:xfrm>
              <a:off x="-609600" y="1012126"/>
              <a:ext cx="312906" cy="343917"/>
            </a:xfrm>
            <a:prstGeom prst="ellipse">
              <a:avLst/>
            </a:prstGeom>
            <a:solidFill>
              <a:srgbClr val="FFFF66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-609600" y="99347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rgbClr val="FF0000"/>
                  </a:solidFill>
                </a:rPr>
                <a:t>1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592094" y="3754134"/>
            <a:ext cx="312906" cy="369332"/>
            <a:chOff x="-613653" y="2059932"/>
            <a:chExt cx="312906" cy="369332"/>
          </a:xfrm>
        </p:grpSpPr>
        <p:sp>
          <p:nvSpPr>
            <p:cNvPr id="87" name="Oval 86"/>
            <p:cNvSpPr/>
            <p:nvPr/>
          </p:nvSpPr>
          <p:spPr bwMode="auto">
            <a:xfrm>
              <a:off x="-613653" y="2078582"/>
              <a:ext cx="312906" cy="343917"/>
            </a:xfrm>
            <a:prstGeom prst="ellipse">
              <a:avLst/>
            </a:prstGeom>
            <a:solidFill>
              <a:srgbClr val="FFFF66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-613653" y="205993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rgbClr val="FF0000"/>
                  </a:solidFill>
                </a:rPr>
                <a:t>2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6111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471"/>
            <a:ext cx="9144000" cy="720725"/>
          </a:xfrm>
        </p:spPr>
        <p:txBody>
          <a:bodyPr/>
          <a:lstStyle/>
          <a:p>
            <a:r>
              <a:rPr lang="en-US" dirty="0">
                <a:latin typeface="Arial" pitchFamily="34" charset="0"/>
              </a:rPr>
              <a:t>Fast ion </a:t>
            </a:r>
            <a:r>
              <a:rPr lang="en-US" dirty="0" smtClean="0">
                <a:latin typeface="Arial" pitchFamily="34" charset="0"/>
              </a:rPr>
              <a:t>redistribution </a:t>
            </a:r>
            <a:r>
              <a:rPr lang="en-US" dirty="0">
                <a:latin typeface="Arial" pitchFamily="34" charset="0"/>
              </a:rPr>
              <a:t>associated with low </a:t>
            </a:r>
            <a:r>
              <a:rPr lang="en-US" dirty="0" smtClean="0">
                <a:latin typeface="Arial" pitchFamily="34" charset="0"/>
              </a:rPr>
              <a:t>frequency MHD measured by fast ion D</a:t>
            </a:r>
            <a:r>
              <a:rPr lang="en-US" baseline="-25000" dirty="0" smtClean="0">
                <a:latin typeface="Symbol" pitchFamily="18" charset="2"/>
              </a:rPr>
              <a:t>a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>
                <a:latin typeface="Arial" pitchFamily="34" charset="0"/>
              </a:rPr>
              <a:t>(</a:t>
            </a:r>
            <a:r>
              <a:rPr lang="en-US" dirty="0" smtClean="0">
                <a:latin typeface="Arial" pitchFamily="34" charset="0"/>
              </a:rPr>
              <a:t>FIDA) diagnostic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199" y="931984"/>
            <a:ext cx="5133201" cy="4212130"/>
          </a:xfrm>
        </p:spPr>
        <p:txBody>
          <a:bodyPr/>
          <a:lstStyle/>
          <a:p>
            <a:pPr>
              <a:lnSpc>
                <a:spcPct val="100000"/>
              </a:lnSpc>
              <a:tabLst>
                <a:tab pos="2405063" algn="ctr"/>
              </a:tabLst>
            </a:pPr>
            <a:r>
              <a:rPr lang="en-US" sz="2000" dirty="0" smtClean="0"/>
              <a:t>Caused by n = 1 global kink instabilities</a:t>
            </a:r>
          </a:p>
          <a:p>
            <a:pPr>
              <a:lnSpc>
                <a:spcPct val="100000"/>
              </a:lnSpc>
              <a:tabLst>
                <a:tab pos="2405063" algn="ctr"/>
              </a:tabLst>
            </a:pPr>
            <a:r>
              <a:rPr lang="en-US" sz="2000" dirty="0" smtClean="0"/>
              <a:t>Redistribution can affect stability of *AE, RWMs, other MHD</a:t>
            </a:r>
          </a:p>
          <a:p>
            <a:pPr>
              <a:tabLst>
                <a:tab pos="2405063" algn="ctr"/>
              </a:tabLst>
            </a:pPr>
            <a:r>
              <a:rPr lang="en-US" sz="2000" dirty="0" smtClean="0"/>
              <a:t>Full-orbit code (SPIRAL) shows redistribution in real and velocity space</a:t>
            </a:r>
          </a:p>
          <a:p>
            <a:pPr lvl="1">
              <a:tabLst>
                <a:tab pos="2405063" algn="ctr"/>
              </a:tabLst>
            </a:pPr>
            <a:r>
              <a:rPr lang="en-US" sz="1800" dirty="0" smtClean="0"/>
              <a:t>Radial redistribution from core plasma</a:t>
            </a:r>
          </a:p>
          <a:p>
            <a:pPr lvl="1">
              <a:tabLst>
                <a:tab pos="2405063" algn="ctr"/>
              </a:tabLst>
            </a:pPr>
            <a:r>
              <a:rPr lang="en-US" sz="1800" dirty="0" smtClean="0"/>
              <a:t>Particles shift towards V</a:t>
            </a:r>
            <a:r>
              <a:rPr lang="en-US" sz="1800" baseline="-25000" dirty="0" smtClean="0"/>
              <a:t>||</a:t>
            </a:r>
            <a:r>
              <a:rPr lang="en-US" sz="1800" dirty="0" smtClean="0"/>
              <a:t>/V = 1</a:t>
            </a:r>
          </a:p>
          <a:p>
            <a:pPr>
              <a:tabLst>
                <a:tab pos="2405063" algn="ctr"/>
              </a:tabLst>
            </a:pPr>
            <a:r>
              <a:rPr lang="en-US" sz="2000" dirty="0" smtClean="0">
                <a:solidFill>
                  <a:srgbClr val="FF0000"/>
                </a:solidFill>
              </a:rPr>
              <a:t>Applied 3D fields alter GAE stability</a:t>
            </a:r>
          </a:p>
          <a:p>
            <a:pPr lvl="1">
              <a:tabLst>
                <a:tab pos="2405063" algn="ctr"/>
              </a:tabLst>
            </a:pPr>
            <a:r>
              <a:rPr lang="en-US" sz="1800" dirty="0" smtClean="0"/>
              <a:t>By altered fast ion distribution (SPIRAL)</a:t>
            </a:r>
          </a:p>
          <a:p>
            <a:pPr>
              <a:lnSpc>
                <a:spcPct val="100000"/>
              </a:lnSpc>
              <a:tabLst>
                <a:tab pos="2405063" algn="ctr"/>
              </a:tabLst>
            </a:pPr>
            <a:endParaRPr lang="en-US" sz="1800" dirty="0" smtClean="0">
              <a:solidFill>
                <a:srgbClr val="9900CC"/>
              </a:solidFill>
            </a:endParaRPr>
          </a:p>
        </p:txBody>
      </p:sp>
      <p:sp>
        <p:nvSpPr>
          <p:cNvPr id="315431" name="Rectangle 39"/>
          <p:cNvSpPr>
            <a:spLocks noChangeArrowheads="1"/>
          </p:cNvSpPr>
          <p:nvPr/>
        </p:nvSpPr>
        <p:spPr bwMode="auto">
          <a:xfrm>
            <a:off x="1127125" y="1444625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110088" y="4478216"/>
            <a:ext cx="5099312" cy="1409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 smtClean="0"/>
              <a:t>Fast ion energy redistribution accounts for neutron rate decrease in H-mode TAE </a:t>
            </a:r>
            <a:r>
              <a:rPr lang="en-US" sz="2000" dirty="0"/>
              <a:t>avalanches </a:t>
            </a:r>
            <a:endParaRPr lang="en-US" sz="2000" dirty="0" smtClean="0"/>
          </a:p>
          <a:p>
            <a:r>
              <a:rPr lang="en-US" sz="2000" dirty="0" smtClean="0"/>
              <a:t>Core localized CAE/GAEs measured in H-mode plasmas </a:t>
            </a:r>
            <a:r>
              <a:rPr lang="en-US" sz="1600" dirty="0" smtClean="0"/>
              <a:t>(</a:t>
            </a:r>
            <a:r>
              <a:rPr lang="en-US" sz="1600" dirty="0" err="1"/>
              <a:t>reflectometer</a:t>
            </a:r>
            <a:r>
              <a:rPr lang="en-US" sz="1600" dirty="0"/>
              <a:t>) </a:t>
            </a:r>
            <a:endParaRPr lang="en-US" sz="16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3333CC"/>
              </a:solidFill>
            </a:endParaRPr>
          </a:p>
          <a:p>
            <a:endParaRPr lang="en-US" sz="2000" dirty="0" smtClean="0">
              <a:solidFill>
                <a:srgbClr val="3333CC"/>
              </a:solidFill>
            </a:endParaRPr>
          </a:p>
          <a:p>
            <a:endParaRPr lang="en-US" dirty="0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570280" y="6192671"/>
            <a:ext cx="16681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600" b="0" i="0" dirty="0" smtClean="0">
                <a:solidFill>
                  <a:srgbClr val="9900CC"/>
                </a:solidFill>
              </a:rPr>
              <a:t>A. Bortolon</a:t>
            </a:r>
            <a:endParaRPr lang="en-US" sz="1600" b="0" i="0" dirty="0">
              <a:solidFill>
                <a:srgbClr val="9900CC"/>
              </a:solidFill>
            </a:endParaRPr>
          </a:p>
        </p:txBody>
      </p:sp>
      <p:pic>
        <p:nvPicPr>
          <p:cNvPr id="22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5" b="66142"/>
          <a:stretch/>
        </p:blipFill>
        <p:spPr bwMode="auto">
          <a:xfrm>
            <a:off x="5130801" y="932180"/>
            <a:ext cx="3816551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27769" y="2600034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0.9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77547" y="2600034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1.0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19493" y="2600034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1.1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70211" y="2600034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1.2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19989" y="2600034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1.3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161709" y="2600034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1.4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703881" y="2600034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1.5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53106" y="2745600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R(m)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6765185" y="1462791"/>
            <a:ext cx="457200" cy="764789"/>
          </a:xfrm>
          <a:prstGeom prst="straightConnector1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TextBox 36"/>
          <p:cNvSpPr txBox="1"/>
          <p:nvPr/>
        </p:nvSpPr>
        <p:spPr>
          <a:xfrm>
            <a:off x="7153529" y="1120515"/>
            <a:ext cx="814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dirty="0" smtClean="0">
                <a:solidFill>
                  <a:srgbClr val="0000FF"/>
                </a:solidFill>
              </a:rPr>
              <a:t>Fast ion density reduction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62" b="5003"/>
          <a:stretch/>
        </p:blipFill>
        <p:spPr bwMode="auto">
          <a:xfrm>
            <a:off x="6930415" y="3251043"/>
            <a:ext cx="2213585" cy="2630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62" r="7528" b="5406"/>
          <a:stretch/>
        </p:blipFill>
        <p:spPr bwMode="auto">
          <a:xfrm>
            <a:off x="5351092" y="3251043"/>
            <a:ext cx="1477984" cy="2630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5334000" y="3124200"/>
            <a:ext cx="378236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600" u="sng" dirty="0" smtClean="0">
                <a:solidFill>
                  <a:srgbClr val="0000FF"/>
                </a:solidFill>
              </a:rPr>
              <a:t>Change in distribution due to kink mode</a:t>
            </a:r>
            <a:endParaRPr lang="en-US" sz="1600" u="sng" dirty="0">
              <a:solidFill>
                <a:srgbClr val="0000FF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 rot="16200000">
            <a:off x="5075317" y="4482095"/>
            <a:ext cx="545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Z [m]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957332" y="5867400"/>
            <a:ext cx="626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dirty="0">
                <a:solidFill>
                  <a:srgbClr val="000000"/>
                </a:solidFill>
              </a:rPr>
              <a:t>R</a:t>
            </a:r>
            <a:r>
              <a:rPr lang="en-US" dirty="0" smtClean="0">
                <a:solidFill>
                  <a:srgbClr val="000000"/>
                </a:solidFill>
              </a:rPr>
              <a:t> [m]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426318" y="5867400"/>
            <a:ext cx="10722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Energy [</a:t>
            </a:r>
            <a:r>
              <a:rPr lang="en-US" dirty="0" err="1" smtClean="0">
                <a:solidFill>
                  <a:srgbClr val="000000"/>
                </a:solidFill>
              </a:rPr>
              <a:t>keV</a:t>
            </a:r>
            <a:r>
              <a:rPr lang="en-US" dirty="0" smtClean="0">
                <a:solidFill>
                  <a:srgbClr val="000000"/>
                </a:solidFill>
              </a:rPr>
              <a:t>]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 rot="16200000">
            <a:off x="6537194" y="4434502"/>
            <a:ext cx="8508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V</a:t>
            </a:r>
            <a:r>
              <a:rPr lang="en-US" sz="1600" baseline="-25000" dirty="0" smtClean="0">
                <a:solidFill>
                  <a:srgbClr val="000000"/>
                </a:solidFill>
              </a:rPr>
              <a:t>||</a:t>
            </a:r>
            <a:r>
              <a:rPr lang="en-US" sz="1600" dirty="0" smtClean="0">
                <a:solidFill>
                  <a:srgbClr val="000000"/>
                </a:solidFill>
              </a:rPr>
              <a:t>\V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239000" y="4769049"/>
            <a:ext cx="1448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CAE resonances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V="1">
            <a:off x="7954488" y="4178358"/>
            <a:ext cx="245940" cy="607783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5393" name="Straight Arrow Connector 315392"/>
          <p:cNvCxnSpPr/>
          <p:nvPr/>
        </p:nvCxnSpPr>
        <p:spPr bwMode="auto">
          <a:xfrm flipH="1">
            <a:off x="7759525" y="5029200"/>
            <a:ext cx="97622" cy="19466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2"/>
          <p:cNvSpPr txBox="1"/>
          <p:nvPr/>
        </p:nvSpPr>
        <p:spPr>
          <a:xfrm>
            <a:off x="5723011" y="3573011"/>
            <a:ext cx="1100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dirty="0" smtClean="0"/>
              <a:t>SPIRAL code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 bwMode="auto">
          <a:xfrm>
            <a:off x="101542" y="5562600"/>
            <a:ext cx="5249550" cy="923192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66098" y="6637311"/>
            <a:ext cx="762000" cy="152400"/>
          </a:xfrm>
        </p:spPr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12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3644150" y="6169223"/>
            <a:ext cx="1689850" cy="307777"/>
          </a:xfrm>
          <a:prstGeom prst="rect">
            <a:avLst/>
          </a:prstGeom>
          <a:solidFill>
            <a:schemeClr val="bg1"/>
          </a:solidFill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Crocker EX/P6-02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2455984" y="5143455"/>
            <a:ext cx="2048608" cy="307777"/>
          </a:xfrm>
          <a:prstGeom prst="rect">
            <a:avLst/>
          </a:prstGeom>
          <a:solidFill>
            <a:schemeClr val="bg1"/>
          </a:solidFill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Fredrickson EX/P6-05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102576" y="4464665"/>
            <a:ext cx="5046351" cy="1039319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7869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905608" y="5001555"/>
            <a:ext cx="3124200" cy="874637"/>
          </a:xfrm>
          <a:prstGeom prst="rect">
            <a:avLst/>
          </a:prstGeom>
          <a:solidFill>
            <a:srgbClr val="FFFFCC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8870068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Snowflake divertor experiments provide basis for required </a:t>
            </a:r>
            <a:r>
              <a:rPr lang="en-US" dirty="0" err="1" smtClean="0"/>
              <a:t>divertor</a:t>
            </a:r>
            <a:r>
              <a:rPr lang="en-US" dirty="0" smtClean="0"/>
              <a:t> heat flux mitigation in NSTX-U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710" y="1049924"/>
            <a:ext cx="4284890" cy="5160560"/>
          </a:xfrm>
        </p:spPr>
        <p:txBody>
          <a:bodyPr/>
          <a:lstStyle/>
          <a:p>
            <a:r>
              <a:rPr lang="en-US" sz="2000" dirty="0" smtClean="0">
                <a:latin typeface="Helvetica" pitchFamily="34" charset="0"/>
              </a:rPr>
              <a:t>Needed, as </a:t>
            </a:r>
            <a:r>
              <a:rPr lang="en-US" sz="2000" dirty="0" err="1" smtClean="0">
                <a:latin typeface="Helvetica" pitchFamily="34" charset="0"/>
              </a:rPr>
              <a:t>divertor</a:t>
            </a:r>
            <a:r>
              <a:rPr lang="en-US" sz="2000" dirty="0" smtClean="0">
                <a:latin typeface="Helvetica" pitchFamily="34" charset="0"/>
              </a:rPr>
              <a:t> </a:t>
            </a:r>
            <a:r>
              <a:rPr lang="en-US" sz="2000" dirty="0">
                <a:latin typeface="Helvetica" pitchFamily="34" charset="0"/>
              </a:rPr>
              <a:t>heat flux width strongly decreases as </a:t>
            </a:r>
            <a:r>
              <a:rPr lang="en-US" sz="2000" dirty="0" err="1">
                <a:latin typeface="Helvetica" pitchFamily="34" charset="0"/>
              </a:rPr>
              <a:t>I</a:t>
            </a:r>
            <a:r>
              <a:rPr lang="en-US" sz="2000" baseline="-25000" dirty="0" err="1">
                <a:latin typeface="Helvetica" pitchFamily="34" charset="0"/>
              </a:rPr>
              <a:t>p</a:t>
            </a:r>
            <a:r>
              <a:rPr lang="en-US" sz="2000" dirty="0">
                <a:latin typeface="Helvetica" pitchFamily="34" charset="0"/>
              </a:rPr>
              <a:t> </a:t>
            </a:r>
            <a:r>
              <a:rPr lang="en-US" sz="2000" dirty="0" smtClean="0">
                <a:latin typeface="Helvetica" pitchFamily="34" charset="0"/>
              </a:rPr>
              <a:t>increases</a:t>
            </a:r>
          </a:p>
          <a:p>
            <a:pPr lvl="1"/>
            <a:endParaRPr lang="en-US" sz="1200" dirty="0" smtClean="0">
              <a:latin typeface="Arial"/>
              <a:cs typeface="Arial"/>
            </a:endParaRPr>
          </a:p>
          <a:p>
            <a:r>
              <a:rPr lang="en-US" sz="2000" dirty="0" smtClean="0">
                <a:latin typeface="Arial"/>
                <a:cs typeface="Arial"/>
              </a:rPr>
              <a:t>Snowflake divertor experiments </a:t>
            </a:r>
            <a:r>
              <a:rPr lang="en-US" sz="1600" dirty="0" smtClean="0">
                <a:latin typeface="Arial"/>
                <a:cs typeface="Arial"/>
              </a:rPr>
              <a:t>(</a:t>
            </a:r>
            <a:r>
              <a:rPr lang="en-US" sz="1600" i="1" dirty="0" smtClean="0">
                <a:latin typeface="Arial"/>
                <a:cs typeface="Arial"/>
              </a:rPr>
              <a:t>P</a:t>
            </a:r>
            <a:r>
              <a:rPr lang="en-US" sz="1600" i="1" baseline="-25000" dirty="0" smtClean="0">
                <a:latin typeface="Arial"/>
                <a:cs typeface="Arial"/>
              </a:rPr>
              <a:t>NBI </a:t>
            </a:r>
            <a:r>
              <a:rPr lang="en-US" sz="1600" dirty="0" smtClean="0">
                <a:latin typeface="Arial"/>
                <a:cs typeface="Arial"/>
              </a:rPr>
              <a:t>= 4 MW, </a:t>
            </a:r>
            <a:r>
              <a:rPr lang="en-US" sz="1600" i="1" dirty="0" smtClean="0">
                <a:latin typeface="Arial"/>
                <a:cs typeface="Arial"/>
              </a:rPr>
              <a:t>P</a:t>
            </a:r>
            <a:r>
              <a:rPr lang="en-US" sz="1600" i="1" baseline="-25000" dirty="0" smtClean="0">
                <a:latin typeface="Arial"/>
                <a:cs typeface="Arial"/>
              </a:rPr>
              <a:t>SOL </a:t>
            </a:r>
            <a:r>
              <a:rPr lang="en-US" sz="1600" dirty="0" smtClean="0">
                <a:latin typeface="Arial"/>
                <a:cs typeface="Arial"/>
              </a:rPr>
              <a:t>= 3 MW)</a:t>
            </a:r>
            <a:endParaRPr lang="en-US" sz="2000" dirty="0" smtClean="0">
              <a:latin typeface="Arial"/>
              <a:cs typeface="Arial"/>
            </a:endParaRPr>
          </a:p>
          <a:p>
            <a:pPr marL="690563" lvl="1" indent="-290513"/>
            <a:r>
              <a:rPr lang="en-US" sz="1800" dirty="0" smtClean="0">
                <a:latin typeface="Arial"/>
                <a:cs typeface="Arial"/>
              </a:rPr>
              <a:t>Good H-mode </a:t>
            </a:r>
            <a:r>
              <a:rPr lang="en-US" sz="1800" dirty="0" err="1" smtClean="0">
                <a:latin typeface="Symbol" charset="2"/>
                <a:cs typeface="Symbol" charset="2"/>
              </a:rPr>
              <a:t>t</a:t>
            </a:r>
            <a:r>
              <a:rPr lang="en-US" sz="1800" baseline="-25000" dirty="0" err="1" smtClean="0">
                <a:latin typeface="Arial"/>
                <a:cs typeface="Arial"/>
              </a:rPr>
              <a:t>E</a:t>
            </a:r>
            <a:r>
              <a:rPr lang="en-US" sz="1800" dirty="0" smtClean="0">
                <a:latin typeface="Arial"/>
                <a:cs typeface="Arial"/>
              </a:rPr>
              <a:t>, </a:t>
            </a:r>
            <a:r>
              <a:rPr lang="en-US" sz="1800" dirty="0" err="1" smtClean="0">
                <a:latin typeface="Symbol" charset="2"/>
                <a:cs typeface="Symbol" charset="2"/>
              </a:rPr>
              <a:t>b</a:t>
            </a:r>
            <a:r>
              <a:rPr lang="en-US" sz="1800" baseline="-25000" dirty="0" err="1" smtClean="0">
                <a:latin typeface="Arial"/>
                <a:cs typeface="Arial"/>
              </a:rPr>
              <a:t>N</a:t>
            </a:r>
            <a:r>
              <a:rPr lang="en-US" sz="1800" dirty="0" smtClean="0">
                <a:latin typeface="Arial"/>
                <a:cs typeface="Arial"/>
              </a:rPr>
              <a:t>, sustained during snowflake operation</a:t>
            </a:r>
          </a:p>
          <a:p>
            <a:pPr marL="690563" lvl="1" indent="-290513"/>
            <a:r>
              <a:rPr lang="en-US" sz="1800" dirty="0" err="1" smtClean="0">
                <a:latin typeface="Arial"/>
                <a:cs typeface="Arial"/>
              </a:rPr>
              <a:t>Divertor</a:t>
            </a:r>
            <a:r>
              <a:rPr lang="en-US" sz="1800" dirty="0" smtClean="0">
                <a:latin typeface="Arial"/>
                <a:cs typeface="Arial"/>
              </a:rPr>
              <a:t> heat flux significantly reduced </a:t>
            </a:r>
            <a:r>
              <a:rPr lang="en-US" sz="1800" dirty="0" smtClean="0">
                <a:solidFill>
                  <a:srgbClr val="FF0000"/>
                </a:solidFill>
                <a:latin typeface="Arial"/>
                <a:cs typeface="Arial"/>
              </a:rPr>
              <a:t>both</a:t>
            </a:r>
            <a:r>
              <a:rPr lang="en-US" sz="1800" dirty="0" smtClean="0">
                <a:latin typeface="Arial"/>
                <a:cs typeface="Arial"/>
              </a:rPr>
              <a:t> during and between ELMs</a:t>
            </a:r>
          </a:p>
          <a:p>
            <a:pPr marL="1090613" lvl="2" indent="-290513" algn="just"/>
            <a:r>
              <a:rPr lang="en-US" sz="1600" dirty="0" smtClean="0">
                <a:latin typeface="Arial"/>
                <a:cs typeface="Arial"/>
              </a:rPr>
              <a:t>during ELMs: </a:t>
            </a:r>
            <a:r>
              <a:rPr lang="en-US" sz="1600" dirty="0" smtClean="0">
                <a:solidFill>
                  <a:srgbClr val="0000FF"/>
                </a:solidFill>
                <a:cs typeface="Arial"/>
              </a:rPr>
              <a:t>19 to ~ 1.5 </a:t>
            </a:r>
            <a:r>
              <a:rPr lang="en-US" sz="1600" dirty="0">
                <a:solidFill>
                  <a:srgbClr val="0000FF"/>
                </a:solidFill>
                <a:cs typeface="Arial"/>
              </a:rPr>
              <a:t>MW/m</a:t>
            </a:r>
            <a:r>
              <a:rPr lang="en-US" sz="1600" baseline="30000" dirty="0">
                <a:solidFill>
                  <a:srgbClr val="0000FF"/>
                </a:solidFill>
                <a:cs typeface="Arial"/>
              </a:rPr>
              <a:t>2</a:t>
            </a:r>
            <a:endParaRPr lang="en-US" sz="1600" dirty="0" smtClean="0">
              <a:latin typeface="Arial"/>
              <a:cs typeface="Arial"/>
            </a:endParaRPr>
          </a:p>
          <a:p>
            <a:pPr marL="1090613" lvl="2" indent="-290513" algn="just"/>
            <a:r>
              <a:rPr lang="en-US" sz="1600" dirty="0" smtClean="0">
                <a:solidFill>
                  <a:srgbClr val="0000FF"/>
                </a:solidFill>
                <a:latin typeface="Arial"/>
                <a:cs typeface="Arial"/>
              </a:rPr>
              <a:t>steady-state: 5-7 to ~ 1 MW/m</a:t>
            </a:r>
            <a:r>
              <a:rPr lang="en-US" sz="1600" baseline="30000" dirty="0" smtClean="0">
                <a:solidFill>
                  <a:srgbClr val="0000FF"/>
                </a:solidFill>
                <a:latin typeface="Arial"/>
                <a:cs typeface="Arial"/>
              </a:rPr>
              <a:t>2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olidFill>
                  <a:srgbClr val="FF0000"/>
                </a:solidFill>
              </a:rPr>
              <a:t>Achieved by a synergistic </a:t>
            </a:r>
            <a:r>
              <a:rPr lang="en-US" sz="1800" dirty="0">
                <a:solidFill>
                  <a:srgbClr val="FF0000"/>
                </a:solidFill>
              </a:rPr>
              <a:t>combination of detachment + </a:t>
            </a:r>
            <a:r>
              <a:rPr lang="en-US" sz="1800" dirty="0" err="1">
                <a:solidFill>
                  <a:srgbClr val="FF0000"/>
                </a:solidFill>
              </a:rPr>
              <a:t>radiative</a:t>
            </a:r>
            <a:r>
              <a:rPr lang="en-US" sz="1800" dirty="0">
                <a:solidFill>
                  <a:srgbClr val="FF0000"/>
                </a:solidFill>
              </a:rPr>
              <a:t> snowflake </a:t>
            </a:r>
            <a:r>
              <a:rPr lang="en-US" sz="1800" dirty="0" err="1" smtClean="0">
                <a:solidFill>
                  <a:srgbClr val="FF0000"/>
                </a:solidFill>
              </a:rPr>
              <a:t>divertor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3752220" y="4691482"/>
            <a:ext cx="264046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600" dirty="0" err="1" smtClean="0">
                <a:solidFill>
                  <a:srgbClr val="000000"/>
                </a:solidFill>
              </a:rPr>
              <a:t>Divertor</a:t>
            </a:r>
            <a:r>
              <a:rPr lang="en-US" sz="1600" dirty="0" smtClean="0">
                <a:solidFill>
                  <a:srgbClr val="000000"/>
                </a:solidFill>
              </a:rPr>
              <a:t> heat flux (MW/m</a:t>
            </a:r>
            <a:r>
              <a:rPr lang="en-US" sz="1600" baseline="30000" dirty="0" smtClean="0">
                <a:solidFill>
                  <a:srgbClr val="000000"/>
                </a:solidFill>
              </a:rPr>
              <a:t>2</a:t>
            </a:r>
            <a:r>
              <a:rPr lang="en-US" sz="1600" dirty="0" smtClean="0">
                <a:solidFill>
                  <a:srgbClr val="000000"/>
                </a:solidFill>
              </a:rPr>
              <a:t>)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14" name="Picture 13" descr="xp924-135485-300-eps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70321" y="1263160"/>
            <a:ext cx="2935231" cy="234186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749752" y="880646"/>
            <a:ext cx="269016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600" u="sng" dirty="0" smtClean="0">
                <a:solidFill>
                  <a:srgbClr val="0000FF"/>
                </a:solidFill>
              </a:rPr>
              <a:t>Snowflake </a:t>
            </a:r>
            <a:r>
              <a:rPr lang="en-US" sz="1600" u="sng" dirty="0" err="1" smtClean="0">
                <a:solidFill>
                  <a:srgbClr val="0000FF"/>
                </a:solidFill>
              </a:rPr>
              <a:t>divertor</a:t>
            </a:r>
            <a:r>
              <a:rPr lang="en-US" sz="1600" u="sng" dirty="0" smtClean="0">
                <a:solidFill>
                  <a:srgbClr val="0000FF"/>
                </a:solidFill>
              </a:rPr>
              <a:t> in NSTX</a:t>
            </a:r>
            <a:endParaRPr lang="en-US" sz="1600" u="sng" dirty="0">
              <a:solidFill>
                <a:srgbClr val="0000FF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 flipV="1">
            <a:off x="5717514" y="3396763"/>
            <a:ext cx="303906" cy="36352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66098" y="6637311"/>
            <a:ext cx="762000" cy="152400"/>
          </a:xfrm>
        </p:spPr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13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17" name="Text Box 32"/>
          <p:cNvSpPr txBox="1">
            <a:spLocks noChangeArrowheads="1"/>
          </p:cNvSpPr>
          <p:nvPr/>
        </p:nvSpPr>
        <p:spPr bwMode="auto">
          <a:xfrm>
            <a:off x="756138" y="6207662"/>
            <a:ext cx="2286000" cy="307777"/>
          </a:xfrm>
          <a:prstGeom prst="rect">
            <a:avLst/>
          </a:prstGeom>
          <a:solidFill>
            <a:schemeClr val="bg1"/>
          </a:solidFill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Soukhanovskii EX/P5-21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535" y="3760283"/>
            <a:ext cx="3577665" cy="2464960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cxnSp>
        <p:nvCxnSpPr>
          <p:cNvPr id="22" name="Straight Connector 21"/>
          <p:cNvCxnSpPr/>
          <p:nvPr/>
        </p:nvCxnSpPr>
        <p:spPr bwMode="auto">
          <a:xfrm>
            <a:off x="7543800" y="3396760"/>
            <a:ext cx="1143000" cy="41324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ectangle 8"/>
          <p:cNvSpPr/>
          <p:nvPr/>
        </p:nvSpPr>
        <p:spPr bwMode="auto">
          <a:xfrm>
            <a:off x="7265376" y="5518640"/>
            <a:ext cx="381000" cy="457200"/>
          </a:xfrm>
          <a:prstGeom prst="rect">
            <a:avLst/>
          </a:prstGeom>
          <a:solidFill>
            <a:srgbClr val="FFFFCC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09485" y="5253364"/>
            <a:ext cx="747320" cy="276999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CHI gap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955938" y="6163408"/>
            <a:ext cx="69923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R (m)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305800" y="6019800"/>
            <a:ext cx="609600" cy="249403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4945494" y="2055179"/>
            <a:ext cx="61106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Z (m)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404914" y="1227992"/>
            <a:ext cx="345253" cy="249403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8077201" y="3429000"/>
            <a:ext cx="304800" cy="124702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229600" y="3352800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R (m)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34139" y="3848835"/>
            <a:ext cx="265008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600" u="sng" dirty="0">
                <a:solidFill>
                  <a:srgbClr val="FF0000"/>
                </a:solidFill>
              </a:rPr>
              <a:t>H</a:t>
            </a:r>
            <a:r>
              <a:rPr lang="en-US" sz="1600" u="sng" dirty="0" smtClean="0">
                <a:solidFill>
                  <a:srgbClr val="FF0000"/>
                </a:solidFill>
              </a:rPr>
              <a:t>eat flux at peak ELM time</a:t>
            </a:r>
            <a:endParaRPr lang="en-US" sz="16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347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6868" y="1640626"/>
            <a:ext cx="2744932" cy="2419918"/>
            <a:chOff x="228600" y="1735885"/>
            <a:chExt cx="2744932" cy="2419918"/>
          </a:xfrm>
        </p:grpSpPr>
        <p:pic>
          <p:nvPicPr>
            <p:cNvPr id="13" name="Picture 19" descr="qpeak_vs_time_132438_ELMcycle_260_270ms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7109" y="1735885"/>
              <a:ext cx="2656423" cy="2419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22"/>
            <p:cNvSpPr txBox="1">
              <a:spLocks noChangeArrowheads="1"/>
            </p:cNvSpPr>
            <p:nvPr/>
          </p:nvSpPr>
          <p:spPr bwMode="auto">
            <a:xfrm>
              <a:off x="1629907" y="1852613"/>
              <a:ext cx="1189493" cy="566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  <a:defRPr/>
              </a:pPr>
              <a:r>
                <a:rPr lang="en-US" sz="1400" b="0" i="0" dirty="0">
                  <a:solidFill>
                    <a:schemeClr val="tx1"/>
                  </a:solidFill>
                  <a:latin typeface="+mj-lt"/>
                  <a:ea typeface="ＭＳ Ｐゴシック" pitchFamily="34" charset="-128"/>
                </a:rPr>
                <a:t>132438</a:t>
              </a:r>
            </a:p>
            <a:p>
              <a:pPr>
                <a:buNone/>
                <a:defRPr/>
              </a:pPr>
              <a:r>
                <a:rPr lang="en-US" sz="1400" b="0" i="0" dirty="0">
                  <a:solidFill>
                    <a:schemeClr val="tx1"/>
                  </a:solidFill>
                  <a:latin typeface="+mj-lt"/>
                  <a:ea typeface="ＭＳ Ｐゴシック" pitchFamily="34" charset="-128"/>
                </a:rPr>
                <a:t>Type-I ELMs</a:t>
              </a:r>
            </a:p>
          </p:txBody>
        </p:sp>
        <p:sp>
          <p:nvSpPr>
            <p:cNvPr id="27" name="TextBox 14"/>
            <p:cNvSpPr txBox="1">
              <a:spLocks noChangeArrowheads="1"/>
            </p:cNvSpPr>
            <p:nvPr/>
          </p:nvSpPr>
          <p:spPr bwMode="auto">
            <a:xfrm>
              <a:off x="280859" y="1966354"/>
              <a:ext cx="369332" cy="184374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>
                <a:buNone/>
              </a:pPr>
              <a:r>
                <a:rPr lang="en-US"/>
                <a:t>               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28600" y="2057330"/>
              <a:ext cx="430887" cy="1579920"/>
            </a:xfrm>
            <a:prstGeom prst="rect">
              <a:avLst/>
            </a:prstGeom>
            <a:noFill/>
          </p:spPr>
          <p:txBody>
            <a:bodyPr vert="vert270" wrap="none">
              <a:spAutoFit/>
            </a:bodyPr>
            <a:lstStyle/>
            <a:p>
              <a:pPr>
                <a:buNone/>
                <a:defRPr/>
              </a:pPr>
              <a:r>
                <a:rPr lang="en-US" sz="1600" b="0" i="0" dirty="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q</a:t>
              </a:r>
              <a:r>
                <a:rPr lang="en-US" sz="1600" b="0" i="0" baseline="-25000" dirty="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peak,2D</a:t>
              </a:r>
              <a:r>
                <a:rPr lang="en-US" sz="1600" b="0" i="0" dirty="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 (MW/m</a:t>
              </a:r>
              <a:r>
                <a:rPr lang="en-US" sz="1600" b="0" i="0" baseline="30000" dirty="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2</a:t>
              </a:r>
              <a:r>
                <a:rPr lang="en-US" sz="1600" b="0" i="0" dirty="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)</a:t>
              </a: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304800" y="3452813"/>
              <a:ext cx="0" cy="11523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3276600" y="1210408"/>
            <a:ext cx="3455377" cy="3429555"/>
            <a:chOff x="3151153" y="1447800"/>
            <a:chExt cx="3021047" cy="2972230"/>
          </a:xfrm>
        </p:grpSpPr>
        <p:pic>
          <p:nvPicPr>
            <p:cNvPr id="12" name="Picture 13" descr="qpeak_vs_qpeak_std_132438_ELMcycle_245_270ms_2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90975" y="1447800"/>
              <a:ext cx="2881225" cy="2938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Box 10"/>
            <p:cNvSpPr txBox="1">
              <a:spLocks noChangeArrowheads="1"/>
            </p:cNvSpPr>
            <p:nvPr/>
          </p:nvSpPr>
          <p:spPr bwMode="auto">
            <a:xfrm>
              <a:off x="3912416" y="4040569"/>
              <a:ext cx="530915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/>
                <a:t>        </a:t>
              </a:r>
            </a:p>
          </p:txBody>
        </p:sp>
        <p:sp>
          <p:nvSpPr>
            <p:cNvPr id="24" name="TextBox 11"/>
            <p:cNvSpPr txBox="1">
              <a:spLocks noChangeArrowheads="1"/>
            </p:cNvSpPr>
            <p:nvPr/>
          </p:nvSpPr>
          <p:spPr bwMode="auto">
            <a:xfrm>
              <a:off x="3317105" y="2023971"/>
              <a:ext cx="369332" cy="97949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>
                <a:buNone/>
              </a:pPr>
              <a:r>
                <a:rPr lang="en-US"/>
                <a:t>               </a:t>
              </a:r>
            </a:p>
          </p:txBody>
        </p:sp>
        <p:sp>
          <p:nvSpPr>
            <p:cNvPr id="25" name="TextBox 12"/>
            <p:cNvSpPr txBox="1">
              <a:spLocks noChangeArrowheads="1"/>
            </p:cNvSpPr>
            <p:nvPr/>
          </p:nvSpPr>
          <p:spPr bwMode="auto">
            <a:xfrm>
              <a:off x="3151153" y="3003461"/>
              <a:ext cx="369332" cy="4609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>
                <a:buNone/>
              </a:pPr>
              <a:r>
                <a:rPr lang="en-US"/>
                <a:t>               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234481" y="2410874"/>
              <a:ext cx="430887" cy="1036502"/>
            </a:xfrm>
            <a:prstGeom prst="rect">
              <a:avLst/>
            </a:prstGeom>
            <a:noFill/>
          </p:spPr>
          <p:txBody>
            <a:bodyPr vert="vert270" wrap="none">
              <a:spAutoFit/>
            </a:bodyPr>
            <a:lstStyle/>
            <a:p>
              <a:pPr>
                <a:buNone/>
                <a:defRPr/>
              </a:pPr>
              <a:r>
                <a:rPr lang="en-US" sz="1600" b="0" i="0" dirty="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DoA(q</a:t>
              </a:r>
              <a:r>
                <a:rPr lang="en-US" sz="1600" b="0" i="0" baseline="-25000" dirty="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peak</a:t>
              </a:r>
              <a:r>
                <a:rPr lang="en-US" sz="1600" b="0" i="0" dirty="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)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4477362" y="4098186"/>
              <a:ext cx="112989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4810445" y="4173809"/>
              <a:ext cx="383438" cy="24622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buNone/>
                <a:defRPr/>
              </a:pPr>
              <a:r>
                <a:rPr lang="en-US" sz="1000" i="0" dirty="0">
                  <a:solidFill>
                    <a:schemeClr val="tx1"/>
                  </a:solidFill>
                  <a:ea typeface="ＭＳ Ｐゴシック" pitchFamily="34" charset="-128"/>
                </a:rPr>
                <a:t>,2D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8870068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Toroidal asymmetry of heat deposition measured during standard ELMs, but decreases for 3D field-triggered ELMs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648" y="4876800"/>
            <a:ext cx="8933090" cy="1676400"/>
          </a:xfrm>
        </p:spPr>
        <p:txBody>
          <a:bodyPr/>
          <a:lstStyle/>
          <a:p>
            <a:r>
              <a:rPr lang="en-US" sz="2000" dirty="0" smtClean="0">
                <a:latin typeface="Arial"/>
                <a:cs typeface="Arial"/>
              </a:rPr>
              <a:t>2D </a:t>
            </a:r>
            <a:r>
              <a:rPr lang="en-US" sz="2000" dirty="0">
                <a:latin typeface="Arial"/>
                <a:cs typeface="Arial"/>
              </a:rPr>
              <a:t>f</a:t>
            </a:r>
            <a:r>
              <a:rPr lang="en-US" sz="2000" dirty="0" smtClean="0">
                <a:latin typeface="Arial"/>
                <a:cs typeface="Arial"/>
              </a:rPr>
              <a:t>ast IR camera measurement (1.6kHz), heat flux from TACO code</a:t>
            </a:r>
          </a:p>
          <a:p>
            <a:r>
              <a:rPr lang="en-US" sz="2000" dirty="0" smtClean="0">
                <a:latin typeface="Arial"/>
                <a:cs typeface="Arial"/>
              </a:rPr>
              <a:t>Toroidal asymmetry </a:t>
            </a:r>
            <a:endParaRPr lang="en-US" sz="2000" dirty="0">
              <a:latin typeface="Arial"/>
              <a:cs typeface="Arial"/>
            </a:endParaRPr>
          </a:p>
          <a:p>
            <a:pPr lvl="1"/>
            <a:r>
              <a:rPr lang="en-US" sz="1800" dirty="0">
                <a:latin typeface="Arial"/>
                <a:cs typeface="Arial"/>
              </a:rPr>
              <a:t>B</a:t>
            </a:r>
            <a:r>
              <a:rPr lang="en-US" sz="1800" dirty="0" smtClean="0">
                <a:latin typeface="Arial"/>
                <a:cs typeface="Arial"/>
              </a:rPr>
              <a:t>ecomes </a:t>
            </a:r>
            <a:r>
              <a:rPr lang="en-US" sz="1800" dirty="0" smtClean="0">
                <a:solidFill>
                  <a:srgbClr val="FF0000"/>
                </a:solidFill>
                <a:latin typeface="Arial"/>
                <a:cs typeface="Arial"/>
              </a:rPr>
              <a:t>largest</a:t>
            </a:r>
            <a:r>
              <a:rPr lang="en-US" sz="1800" dirty="0" smtClean="0">
                <a:latin typeface="Arial"/>
                <a:cs typeface="Arial"/>
              </a:rPr>
              <a:t> at the peak heat flux for usual Type-I ELMs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  <a:cs typeface="Arial"/>
              </a:rPr>
              <a:t>Reduced by up to 50% </a:t>
            </a:r>
            <a:r>
              <a:rPr lang="en-US" sz="1800" dirty="0" smtClean="0">
                <a:cs typeface="Arial"/>
              </a:rPr>
              <a:t>in ELMs triggered by </a:t>
            </a:r>
            <a:r>
              <a:rPr lang="en-US" sz="1800" dirty="0" smtClean="0">
                <a:latin typeface="Arial"/>
                <a:cs typeface="Arial"/>
              </a:rPr>
              <a:t>n = 3 applied fields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2454" y="1066800"/>
            <a:ext cx="2185214" cy="56630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buFontTx/>
              <a:buNone/>
            </a:pPr>
            <a:r>
              <a:rPr lang="en-US" sz="1400" u="sng" dirty="0" smtClean="0">
                <a:solidFill>
                  <a:schemeClr val="tx1"/>
                </a:solidFill>
              </a:rPr>
              <a:t>Mean Peak 2D Heat Flux</a:t>
            </a:r>
          </a:p>
          <a:p>
            <a:pPr algn="ctr">
              <a:buFontTx/>
              <a:buNone/>
            </a:pPr>
            <a:r>
              <a:rPr lang="en-US" sz="1400" u="sng" dirty="0" smtClean="0">
                <a:solidFill>
                  <a:schemeClr val="tx1"/>
                </a:solidFill>
              </a:rPr>
              <a:t>During ELMs vs. t</a:t>
            </a:r>
            <a:endParaRPr lang="en-US" sz="1400" u="sng" dirty="0">
              <a:solidFill>
                <a:schemeClr val="tx1"/>
              </a:solidFill>
            </a:endParaRP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66098" y="6637311"/>
            <a:ext cx="762000" cy="152400"/>
          </a:xfrm>
        </p:spPr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14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17" name="Text Box 32"/>
          <p:cNvSpPr txBox="1">
            <a:spLocks noChangeArrowheads="1"/>
          </p:cNvSpPr>
          <p:nvPr/>
        </p:nvSpPr>
        <p:spPr bwMode="auto">
          <a:xfrm>
            <a:off x="7687408" y="6186415"/>
            <a:ext cx="1371600" cy="307777"/>
          </a:xfrm>
          <a:prstGeom prst="rect">
            <a:avLst/>
          </a:prstGeom>
          <a:solidFill>
            <a:schemeClr val="bg1"/>
          </a:solidFill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Ahn EX/P5-33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37941" y="926068"/>
            <a:ext cx="42404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800" u="sng" dirty="0" smtClean="0">
                <a:solidFill>
                  <a:schemeClr val="tx1"/>
                </a:solidFill>
              </a:rPr>
              <a:t>Toroidal Degree of Asymmetry vs. </a:t>
            </a:r>
            <a:r>
              <a:rPr lang="en-US" sz="1800" u="sng" dirty="0" err="1" smtClean="0">
                <a:solidFill>
                  <a:schemeClr val="tx1"/>
                </a:solidFill>
              </a:rPr>
              <a:t>q</a:t>
            </a:r>
            <a:r>
              <a:rPr lang="en-US" sz="1800" u="sng" baseline="-25000" dirty="0" err="1" smtClean="0">
                <a:solidFill>
                  <a:schemeClr val="tx1"/>
                </a:solidFill>
              </a:rPr>
              <a:t>peak</a:t>
            </a:r>
            <a:endParaRPr lang="en-US" sz="1800" u="sng" baseline="-25000" dirty="0">
              <a:solidFill>
                <a:schemeClr val="tx1"/>
              </a:solidFill>
            </a:endParaRPr>
          </a:p>
        </p:txBody>
      </p:sp>
      <p:pic>
        <p:nvPicPr>
          <p:cNvPr id="44" name="Picture 16" descr="Mean_Qpeak_vs_DoA_Qpeak_ELM_Peaks_typeI_n3.jpg"/>
          <p:cNvPicPr>
            <a:picLocks noChangeAspect="1"/>
          </p:cNvPicPr>
          <p:nvPr/>
        </p:nvPicPr>
        <p:blipFill rotWithShape="1">
          <a:blip r:embed="rId5" cstate="print"/>
          <a:srcRect l="19741"/>
          <a:stretch/>
        </p:blipFill>
        <p:spPr bwMode="auto">
          <a:xfrm>
            <a:off x="6421315" y="1560262"/>
            <a:ext cx="2417885" cy="284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5" name="Straight Connector 20"/>
          <p:cNvCxnSpPr>
            <a:cxnSpLocks noChangeShapeType="1"/>
          </p:cNvCxnSpPr>
          <p:nvPr/>
        </p:nvCxnSpPr>
        <p:spPr bwMode="auto">
          <a:xfrm>
            <a:off x="6925443" y="4171267"/>
            <a:ext cx="125052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6" name="TextBox 45"/>
          <p:cNvSpPr txBox="1"/>
          <p:nvPr/>
        </p:nvSpPr>
        <p:spPr bwMode="auto">
          <a:xfrm>
            <a:off x="7017236" y="3643062"/>
            <a:ext cx="17938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a</a:t>
            </a:r>
            <a:r>
              <a:rPr lang="en-US" sz="1400" i="0" dirty="0" smtClean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t </a:t>
            </a:r>
            <a:r>
              <a:rPr lang="en-US" sz="1400" i="0" dirty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ELM peak times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146188" y="1774247"/>
            <a:ext cx="15985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Standard ELMs</a:t>
            </a:r>
          </a:p>
        </p:txBody>
      </p:sp>
      <p:cxnSp>
        <p:nvCxnSpPr>
          <p:cNvPr id="48" name="Straight Arrow Connector 47"/>
          <p:cNvCxnSpPr/>
          <p:nvPr/>
        </p:nvCxnSpPr>
        <p:spPr bwMode="auto">
          <a:xfrm flipH="1">
            <a:off x="7981460" y="2060446"/>
            <a:ext cx="228600" cy="158661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Box 48"/>
          <p:cNvSpPr txBox="1"/>
          <p:nvPr/>
        </p:nvSpPr>
        <p:spPr>
          <a:xfrm>
            <a:off x="7398236" y="3262062"/>
            <a:ext cx="13997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0000FF"/>
                </a:solidFill>
              </a:rPr>
              <a:t>n=3 triggered</a:t>
            </a:r>
          </a:p>
        </p:txBody>
      </p:sp>
      <p:cxnSp>
        <p:nvCxnSpPr>
          <p:cNvPr id="50" name="Straight Arrow Connector 49"/>
          <p:cNvCxnSpPr/>
          <p:nvPr/>
        </p:nvCxnSpPr>
        <p:spPr bwMode="auto">
          <a:xfrm flipH="1" flipV="1">
            <a:off x="7895884" y="3141902"/>
            <a:ext cx="214528" cy="152400"/>
          </a:xfrm>
          <a:prstGeom prst="straightConnector1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Arrow Connector 50"/>
          <p:cNvCxnSpPr/>
          <p:nvPr/>
        </p:nvCxnSpPr>
        <p:spPr bwMode="auto">
          <a:xfrm flipH="1">
            <a:off x="7169636" y="3554430"/>
            <a:ext cx="422933" cy="0"/>
          </a:xfrm>
          <a:prstGeom prst="straightConnector1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027323"/>
              </p:ext>
            </p:extLst>
          </p:nvPr>
        </p:nvGraphicFramePr>
        <p:xfrm>
          <a:off x="838200" y="4291013"/>
          <a:ext cx="3044825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9" name="Equation" r:id="rId6" imgW="1714500" imgH="241300" progId="Equation.DSMT4">
                  <p:embed/>
                </p:oleObj>
              </mc:Choice>
              <mc:Fallback>
                <p:oleObj name="Equation" r:id="rId6" imgW="1714500" imgH="241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291013"/>
                        <a:ext cx="3044825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4572000" y="1339977"/>
            <a:ext cx="12954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600" u="sng" dirty="0" smtClean="0">
                <a:solidFill>
                  <a:srgbClr val="0000FF"/>
                </a:solidFill>
              </a:rPr>
              <a:t>No 3D fields</a:t>
            </a:r>
            <a:endParaRPr lang="en-US" sz="1600" u="sng" baseline="-25000" dirty="0">
              <a:solidFill>
                <a:srgbClr val="0000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00800" y="1339977"/>
            <a:ext cx="237978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600" u="sng" dirty="0" smtClean="0">
                <a:solidFill>
                  <a:srgbClr val="0000FF"/>
                </a:solidFill>
              </a:rPr>
              <a:t>Reduction with 3D fields</a:t>
            </a:r>
            <a:endParaRPr lang="en-US" sz="1600" u="sng" baseline="-25000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62000" y="4250668"/>
            <a:ext cx="3200400" cy="532002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935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L-mode discharge ramping to 1MA requires 35% less </a:t>
            </a:r>
            <a:r>
              <a:rPr lang="en-US" dirty="0"/>
              <a:t>i</a:t>
            </a:r>
            <a:r>
              <a:rPr lang="en-US" dirty="0" smtClean="0"/>
              <a:t>nductive </a:t>
            </a:r>
            <a:r>
              <a:rPr lang="en-US" dirty="0"/>
              <a:t>f</a:t>
            </a:r>
            <a:r>
              <a:rPr lang="en-US" dirty="0" smtClean="0"/>
              <a:t>lux when coaxial helicity injection (CHI) is used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33806C-055C-4165-909E-099A96E7B6EF}" type="slidenum">
              <a:rPr lang="en-US">
                <a:solidFill>
                  <a:srgbClr val="3333CC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2514600" y="6199095"/>
            <a:ext cx="1676400" cy="307777"/>
          </a:xfrm>
          <a:prstGeom prst="rect">
            <a:avLst/>
          </a:prstGeom>
          <a:solidFill>
            <a:schemeClr val="bg1"/>
          </a:solidFill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Raman EX/P2-10</a:t>
            </a:r>
          </a:p>
        </p:txBody>
      </p:sp>
      <p:pic>
        <p:nvPicPr>
          <p:cNvPr id="4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356" y="914400"/>
            <a:ext cx="1063244" cy="2843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267200" y="4138653"/>
            <a:ext cx="47244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dirty="0" smtClean="0"/>
              <a:t>CHI generates plasmas with high elongation, low l</a:t>
            </a:r>
            <a:r>
              <a:rPr lang="en-US" sz="2000" baseline="-25000" dirty="0" smtClean="0"/>
              <a:t>i</a:t>
            </a:r>
            <a:r>
              <a:rPr lang="en-US" sz="2000" dirty="0" smtClean="0"/>
              <a:t> and n</a:t>
            </a:r>
            <a:r>
              <a:rPr lang="en-US" sz="2000" baseline="-25000" dirty="0" smtClean="0"/>
              <a:t>e</a:t>
            </a:r>
            <a:endParaRPr lang="en-US" sz="16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 smtClean="0"/>
              <a:t>TSC now used for full discharge modeling to 1MA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solidFill>
                  <a:srgbClr val="000000"/>
                </a:solidFill>
              </a:rPr>
              <a:t>CHI start-up + NBI current ramp-up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Results imply a doubling of closed flux current &gt; 400kA in NSTX-U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34000" y="97149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2000" u="sng" dirty="0" smtClean="0">
                <a:solidFill>
                  <a:srgbClr val="9900FF"/>
                </a:solidFill>
              </a:rPr>
              <a:t>TSC simulation of CHI startup</a:t>
            </a:r>
            <a:endParaRPr lang="en-US" sz="2000" u="sng" dirty="0">
              <a:solidFill>
                <a:srgbClr val="9900FF"/>
              </a:solidFill>
            </a:endParaRPr>
          </a:p>
        </p:txBody>
      </p:sp>
      <p:grpSp>
        <p:nvGrpSpPr>
          <p:cNvPr id="33" name="Group 12"/>
          <p:cNvGrpSpPr>
            <a:grpSpLocks/>
          </p:cNvGrpSpPr>
          <p:nvPr/>
        </p:nvGrpSpPr>
        <p:grpSpPr bwMode="auto">
          <a:xfrm>
            <a:off x="93218" y="1402080"/>
            <a:ext cx="3928364" cy="4693920"/>
            <a:chOff x="5486397" y="2743200"/>
            <a:chExt cx="3928559" cy="4693169"/>
          </a:xfrm>
        </p:grpSpPr>
        <p:pic>
          <p:nvPicPr>
            <p:cNvPr id="34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397" y="2743200"/>
              <a:ext cx="3928559" cy="4693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5" name="Group 9"/>
            <p:cNvGrpSpPr>
              <a:grpSpLocks/>
            </p:cNvGrpSpPr>
            <p:nvPr/>
          </p:nvGrpSpPr>
          <p:grpSpPr bwMode="auto">
            <a:xfrm>
              <a:off x="7467787" y="3733641"/>
              <a:ext cx="1895590" cy="3279102"/>
              <a:chOff x="7467787" y="3733641"/>
              <a:chExt cx="1895590" cy="3279102"/>
            </a:xfrm>
          </p:grpSpPr>
          <p:sp>
            <p:nvSpPr>
              <p:cNvPr id="36" name="TextBox 2"/>
              <p:cNvSpPr txBox="1">
                <a:spLocks noChangeArrowheads="1"/>
              </p:cNvSpPr>
              <p:nvPr/>
            </p:nvSpPr>
            <p:spPr bwMode="auto">
              <a:xfrm>
                <a:off x="7772510" y="3733641"/>
                <a:ext cx="143239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Helvetica" charset="0"/>
                    <a:cs typeface="Helvetica" charset="0"/>
                  </a:rPr>
                  <a:t>High elongation</a:t>
                </a:r>
              </a:p>
            </p:txBody>
          </p:sp>
          <p:sp>
            <p:nvSpPr>
              <p:cNvPr id="37" name="TextBox 10"/>
              <p:cNvSpPr txBox="1">
                <a:spLocks noChangeArrowheads="1"/>
              </p:cNvSpPr>
              <p:nvPr/>
            </p:nvSpPr>
            <p:spPr bwMode="auto">
              <a:xfrm>
                <a:off x="7924918" y="5105022"/>
                <a:ext cx="1432303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Helvetica" charset="0"/>
                    <a:cs typeface="Helvetica" charset="0"/>
                  </a:rPr>
                  <a:t>Low inductance</a:t>
                </a:r>
              </a:p>
            </p:txBody>
          </p:sp>
          <p:sp>
            <p:nvSpPr>
              <p:cNvPr id="38" name="TextBox 11"/>
              <p:cNvSpPr txBox="1">
                <a:spLocks noChangeArrowheads="1"/>
              </p:cNvSpPr>
              <p:nvPr/>
            </p:nvSpPr>
            <p:spPr bwMode="auto">
              <a:xfrm>
                <a:off x="8229733" y="6704966"/>
                <a:ext cx="113364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Helvetica" charset="0"/>
                    <a:cs typeface="Helvetica" charset="0"/>
                  </a:rPr>
                  <a:t>Low density</a:t>
                </a:r>
              </a:p>
            </p:txBody>
          </p:sp>
          <p:cxnSp>
            <p:nvCxnSpPr>
              <p:cNvPr id="39" name="Straight Arrow Connector 38"/>
              <p:cNvCxnSpPr>
                <a:stCxn id="36" idx="1"/>
              </p:cNvCxnSpPr>
              <p:nvPr/>
            </p:nvCxnSpPr>
            <p:spPr>
              <a:xfrm flipH="1" flipV="1">
                <a:off x="7467787" y="3885884"/>
                <a:ext cx="304815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 flipH="1" flipV="1">
                <a:off x="7696403" y="5257081"/>
                <a:ext cx="304815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flipH="1" flipV="1">
                <a:off x="8001233" y="6856804"/>
                <a:ext cx="304815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7" name="Straight Arrow Connector 16"/>
          <p:cNvCxnSpPr/>
          <p:nvPr/>
        </p:nvCxnSpPr>
        <p:spPr bwMode="auto">
          <a:xfrm flipH="1" flipV="1">
            <a:off x="4053822" y="3903784"/>
            <a:ext cx="245618" cy="439616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320368" y="971490"/>
            <a:ext cx="348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2000" u="sng" dirty="0" smtClean="0">
                <a:solidFill>
                  <a:srgbClr val="9900FF"/>
                </a:solidFill>
              </a:rPr>
              <a:t>CHI assisted startup in NSTX</a:t>
            </a:r>
            <a:endParaRPr lang="en-US" sz="2000" u="sng" dirty="0">
              <a:solidFill>
                <a:srgbClr val="9900FF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 flipH="1">
            <a:off x="4053822" y="4343400"/>
            <a:ext cx="245618" cy="714237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9" name="bc1b59b1-4c7f-4bb5-aecb-10d2dc37cb0d" descr="2D33674C-D53A-4F56-8210-203792EB7947@pppl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7" b="45828"/>
          <a:stretch/>
        </p:blipFill>
        <p:spPr bwMode="auto">
          <a:xfrm>
            <a:off x="5181600" y="1311216"/>
            <a:ext cx="3775246" cy="2727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5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Significant fraction of the HHFW power lost in </a:t>
            </a:r>
            <a:r>
              <a:rPr lang="en-US" dirty="0" smtClean="0">
                <a:solidFill>
                  <a:srgbClr val="3333CC"/>
                </a:solidFill>
                <a:ea typeface="ＭＳ Ｐゴシック" pitchFamily="34" charset="-128"/>
              </a:rPr>
              <a:t>t</a:t>
            </a:r>
            <a:r>
              <a:rPr lang="en-US" dirty="0" smtClean="0">
                <a:ea typeface="ＭＳ Ｐゴシック" pitchFamily="34" charset="-128"/>
              </a:rPr>
              <a:t>he SOL in front of antenna, flows to the </a:t>
            </a:r>
            <a:r>
              <a:rPr lang="en-US" dirty="0" err="1" smtClean="0">
                <a:ea typeface="ＭＳ Ｐゴシック" pitchFamily="34" charset="-128"/>
              </a:rPr>
              <a:t>divertor</a:t>
            </a:r>
            <a:r>
              <a:rPr lang="en-US" dirty="0" smtClean="0">
                <a:ea typeface="ＭＳ Ｐゴシック" pitchFamily="34" charset="-128"/>
              </a:rPr>
              <a:t> region </a:t>
            </a:r>
            <a:endParaRPr lang="en-US" dirty="0" smtClean="0">
              <a:solidFill>
                <a:srgbClr val="374DCE"/>
              </a:solidFill>
              <a:ea typeface="ＭＳ Ｐゴシック" pitchFamily="34" charset="-128"/>
            </a:endParaRPr>
          </a:p>
        </p:txBody>
      </p:sp>
      <p:pic>
        <p:nvPicPr>
          <p:cNvPr id="32772" name="Picture 6" descr="PRL_Fig1_Cam.eps"/>
          <p:cNvPicPr>
            <a:picLocks noChangeAspect="1"/>
          </p:cNvPicPr>
          <p:nvPr/>
        </p:nvPicPr>
        <p:blipFill>
          <a:blip r:embed="rId3" cstate="print"/>
          <a:srcRect b="52364"/>
          <a:stretch>
            <a:fillRect/>
          </a:stretch>
        </p:blipFill>
        <p:spPr bwMode="auto">
          <a:xfrm>
            <a:off x="1025525" y="1593850"/>
            <a:ext cx="2954338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10" descr="Spiral.psd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431"/>
          <a:stretch/>
        </p:blipFill>
        <p:spPr bwMode="auto">
          <a:xfrm>
            <a:off x="5614988" y="1633902"/>
            <a:ext cx="2817812" cy="2712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Rectangle 3"/>
          <p:cNvSpPr txBox="1">
            <a:spLocks noChangeArrowheads="1"/>
          </p:cNvSpPr>
          <p:nvPr/>
        </p:nvSpPr>
        <p:spPr bwMode="auto">
          <a:xfrm>
            <a:off x="237392" y="943465"/>
            <a:ext cx="439896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ts val="1200"/>
              </a:spcBef>
              <a:buFontTx/>
              <a:buNone/>
            </a:pPr>
            <a:r>
              <a:rPr lang="en-US" sz="1600" b="0" i="0" u="sng" dirty="0">
                <a:solidFill>
                  <a:schemeClr val="tx1"/>
                </a:solidFill>
                <a:latin typeface="Arial" pitchFamily="34" charset="0"/>
              </a:rPr>
              <a:t>Visible camera image </a:t>
            </a:r>
            <a:r>
              <a:rPr lang="en-US" sz="1600" u="sng" dirty="0" smtClean="0">
                <a:solidFill>
                  <a:schemeClr val="tx1"/>
                </a:solidFill>
                <a:latin typeface="Arial" pitchFamily="34" charset="0"/>
              </a:rPr>
              <a:t>of </a:t>
            </a:r>
            <a:r>
              <a:rPr lang="en-US" sz="1600" b="0" i="0" u="sng" dirty="0" smtClean="0">
                <a:solidFill>
                  <a:schemeClr val="tx1"/>
                </a:solidFill>
                <a:latin typeface="Arial" pitchFamily="34" charset="0"/>
              </a:rPr>
              <a:t>edge </a:t>
            </a:r>
            <a:r>
              <a:rPr lang="en-US" sz="1600" b="0" i="0" u="sng" dirty="0">
                <a:solidFill>
                  <a:schemeClr val="tx1"/>
                </a:solidFill>
                <a:latin typeface="Arial" pitchFamily="34" charset="0"/>
              </a:rPr>
              <a:t>RF power </a:t>
            </a:r>
            <a:r>
              <a:rPr lang="en-US" sz="1600" b="0" i="0" u="sng" dirty="0" smtClean="0">
                <a:solidFill>
                  <a:schemeClr val="tx1"/>
                </a:solidFill>
                <a:latin typeface="Arial" pitchFamily="34" charset="0"/>
              </a:rPr>
              <a:t>flow to </a:t>
            </a:r>
            <a:r>
              <a:rPr lang="en-US" sz="1600" b="0" i="0" u="sng" dirty="0" err="1" smtClean="0">
                <a:solidFill>
                  <a:schemeClr val="tx1"/>
                </a:solidFill>
                <a:latin typeface="Arial" pitchFamily="34" charset="0"/>
              </a:rPr>
              <a:t>divertor</a:t>
            </a:r>
            <a:endParaRPr lang="en-US" sz="2400" i="0" u="sng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2775" name="Rectangle 3"/>
          <p:cNvSpPr txBox="1">
            <a:spLocks noChangeArrowheads="1"/>
          </p:cNvSpPr>
          <p:nvPr/>
        </p:nvSpPr>
        <p:spPr bwMode="auto">
          <a:xfrm>
            <a:off x="5014546" y="943465"/>
            <a:ext cx="4003675" cy="650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ts val="1200"/>
              </a:spcBef>
              <a:buFontTx/>
              <a:buNone/>
            </a:pPr>
            <a:r>
              <a:rPr lang="en-US" sz="1600" b="0" i="0" u="sng" dirty="0">
                <a:solidFill>
                  <a:schemeClr val="tx1"/>
                </a:solidFill>
                <a:latin typeface="Arial" pitchFamily="34" charset="0"/>
              </a:rPr>
              <a:t>SPIRAL </a:t>
            </a:r>
            <a:r>
              <a:rPr lang="en-US" sz="1600" b="0" i="0" u="sng" dirty="0" smtClean="0">
                <a:solidFill>
                  <a:schemeClr val="tx1"/>
                </a:solidFill>
                <a:latin typeface="Arial" pitchFamily="34" charset="0"/>
              </a:rPr>
              <a:t>modeling of field lines from antenna to </a:t>
            </a:r>
            <a:r>
              <a:rPr lang="en-US" sz="1600" b="0" i="0" u="sng" dirty="0" err="1" smtClean="0">
                <a:solidFill>
                  <a:schemeClr val="tx1"/>
                </a:solidFill>
                <a:latin typeface="Arial" pitchFamily="34" charset="0"/>
              </a:rPr>
              <a:t>divertor</a:t>
            </a:r>
            <a:endParaRPr lang="en-US" sz="2200" b="0" i="0" u="sng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2776" name="Rectangle 3"/>
          <p:cNvSpPr txBox="1">
            <a:spLocks noChangeArrowheads="1"/>
          </p:cNvSpPr>
          <p:nvPr/>
        </p:nvSpPr>
        <p:spPr bwMode="auto">
          <a:xfrm>
            <a:off x="4763" y="2133600"/>
            <a:ext cx="1016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n-US" sz="1400" b="0" i="0" dirty="0">
                <a:solidFill>
                  <a:srgbClr val="FD2DFC"/>
                </a:solidFill>
                <a:latin typeface="Arial" pitchFamily="34" charset="0"/>
              </a:rPr>
              <a:t>HHFW</a:t>
            </a:r>
          </a:p>
          <a:p>
            <a:pPr algn="ctr" eaLnBrk="0" hangingPunct="0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1400" b="0" i="0" dirty="0">
                <a:solidFill>
                  <a:srgbClr val="FD2DFC"/>
                </a:solidFill>
                <a:latin typeface="Arial" pitchFamily="34" charset="0"/>
              </a:rPr>
              <a:t>Antenna</a:t>
            </a:r>
          </a:p>
          <a:p>
            <a:pPr eaLnBrk="0" hangingPunct="0">
              <a:lnSpc>
                <a:spcPct val="110000"/>
              </a:lnSpc>
              <a:spcBef>
                <a:spcPts val="1200"/>
              </a:spcBef>
              <a:buFontTx/>
              <a:buNone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Tx/>
              <a:buNone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874713" y="2559050"/>
            <a:ext cx="536575" cy="292100"/>
          </a:xfrm>
          <a:prstGeom prst="line">
            <a:avLst/>
          </a:prstGeom>
          <a:noFill/>
          <a:ln w="28575">
            <a:solidFill>
              <a:srgbClr val="FD2DFC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Helvetic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778" name="Rectangle 3"/>
          <p:cNvSpPr txBox="1">
            <a:spLocks noChangeArrowheads="1"/>
          </p:cNvSpPr>
          <p:nvPr/>
        </p:nvSpPr>
        <p:spPr bwMode="auto">
          <a:xfrm>
            <a:off x="3938588" y="3322638"/>
            <a:ext cx="101600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n-US" sz="1400" b="0" i="0" dirty="0" err="1">
                <a:solidFill>
                  <a:srgbClr val="FD2DFC"/>
                </a:solidFill>
                <a:latin typeface="Arial" pitchFamily="34" charset="0"/>
              </a:rPr>
              <a:t>Divertor</a:t>
            </a:r>
            <a:endParaRPr lang="en-US" sz="1400" b="0" i="0" dirty="0">
              <a:solidFill>
                <a:srgbClr val="FD2DFC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1200"/>
              </a:spcBef>
              <a:buFontTx/>
              <a:buNone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 typeface="Wingdings" pitchFamily="2" charset="2"/>
              <a:buChar char="Ø"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sz="220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sz="220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Tx/>
              <a:buNone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 typeface="Wingdings" pitchFamily="2" charset="2"/>
              <a:buChar char="Ø"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 typeface="Wingdings" pitchFamily="2" charset="2"/>
              <a:buChar char="Ø"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Tx/>
              <a:buNone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Tx/>
              <a:buNone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 flipH="1">
            <a:off x="3038475" y="3525838"/>
            <a:ext cx="1058863" cy="611187"/>
          </a:xfrm>
          <a:prstGeom prst="line">
            <a:avLst/>
          </a:prstGeom>
          <a:noFill/>
          <a:ln w="28575">
            <a:solidFill>
              <a:srgbClr val="FD2DFC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Helvetic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780" name="Rectangle 3"/>
          <p:cNvSpPr txBox="1">
            <a:spLocks noChangeArrowheads="1"/>
          </p:cNvSpPr>
          <p:nvPr/>
        </p:nvSpPr>
        <p:spPr bwMode="auto">
          <a:xfrm>
            <a:off x="5029200" y="1600564"/>
            <a:ext cx="1681163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n-US" sz="1600" b="0" i="0" u="sng" dirty="0" smtClean="0">
                <a:solidFill>
                  <a:srgbClr val="0000FF"/>
                </a:solidFill>
                <a:latin typeface="Arial" pitchFamily="34" charset="0"/>
              </a:rPr>
              <a:t>Top View</a:t>
            </a:r>
            <a:endParaRPr lang="en-US" sz="1600" b="0" i="0" u="sng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5073650" y="3710352"/>
            <a:ext cx="882650" cy="490537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n-US" sz="1400" b="0" i="0" dirty="0">
                <a:solidFill>
                  <a:srgbClr val="FD2DFC"/>
                </a:solidFill>
                <a:latin typeface="Arial" pitchFamily="34" charset="0"/>
              </a:rPr>
              <a:t>HHFW</a:t>
            </a:r>
          </a:p>
          <a:p>
            <a:pPr algn="ctr" eaLnBrk="0" hangingPunct="0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1400" b="0" i="0" dirty="0" smtClean="0">
                <a:solidFill>
                  <a:srgbClr val="FD2DFC"/>
                </a:solidFill>
                <a:latin typeface="Arial" pitchFamily="34" charset="0"/>
              </a:rPr>
              <a:t>Antenna</a:t>
            </a: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 flipV="1">
            <a:off x="5751513" y="3249977"/>
            <a:ext cx="77787" cy="498475"/>
          </a:xfrm>
          <a:prstGeom prst="line">
            <a:avLst/>
          </a:prstGeom>
          <a:noFill/>
          <a:ln w="28575">
            <a:solidFill>
              <a:srgbClr val="FD2DFC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Helvetic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>
            <a:off x="5848350" y="3881437"/>
            <a:ext cx="508000" cy="9525"/>
          </a:xfrm>
          <a:prstGeom prst="line">
            <a:avLst/>
          </a:prstGeom>
          <a:noFill/>
          <a:ln w="28575">
            <a:solidFill>
              <a:srgbClr val="FD2DFC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100">
              <a:latin typeface="Helvetic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" name="Line 10"/>
          <p:cNvSpPr>
            <a:spLocks noChangeShapeType="1"/>
          </p:cNvSpPr>
          <p:nvPr/>
        </p:nvSpPr>
        <p:spPr bwMode="auto">
          <a:xfrm flipH="1">
            <a:off x="6837363" y="1883139"/>
            <a:ext cx="906462" cy="519113"/>
          </a:xfrm>
          <a:prstGeom prst="line">
            <a:avLst/>
          </a:prstGeom>
          <a:noFill/>
          <a:ln w="28575">
            <a:solidFill>
              <a:srgbClr val="FD2DFC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Helvetic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785" name="Rectangle 3"/>
          <p:cNvSpPr txBox="1">
            <a:spLocks noChangeArrowheads="1"/>
          </p:cNvSpPr>
          <p:nvPr/>
        </p:nvSpPr>
        <p:spPr bwMode="auto">
          <a:xfrm>
            <a:off x="7667625" y="1665652"/>
            <a:ext cx="88741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n-US" sz="1400" b="0" i="0" dirty="0" err="1" smtClean="0">
                <a:solidFill>
                  <a:srgbClr val="FD2DFC"/>
                </a:solidFill>
                <a:latin typeface="Arial" pitchFamily="34" charset="0"/>
              </a:rPr>
              <a:t>Divertor</a:t>
            </a:r>
            <a:endParaRPr lang="en-US" sz="1400" b="0" i="0" dirty="0">
              <a:solidFill>
                <a:srgbClr val="FD2DFC"/>
              </a:solidFill>
              <a:latin typeface="Arial" pitchFamily="34" charset="0"/>
            </a:endParaRPr>
          </a:p>
        </p:txBody>
      </p:sp>
      <p:sp>
        <p:nvSpPr>
          <p:cNvPr id="32790" name="Rectangle 22"/>
          <p:cNvSpPr>
            <a:spLocks noChangeArrowheads="1"/>
          </p:cNvSpPr>
          <p:nvPr/>
        </p:nvSpPr>
        <p:spPr bwMode="auto">
          <a:xfrm>
            <a:off x="1057275" y="1644650"/>
            <a:ext cx="649288" cy="385763"/>
          </a:xfrm>
          <a:prstGeom prst="rect">
            <a:avLst/>
          </a:prstGeom>
          <a:solidFill>
            <a:schemeClr val="tx1"/>
          </a:solidFill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91" name="Rectangle 23"/>
          <p:cNvSpPr>
            <a:spLocks noChangeArrowheads="1"/>
          </p:cNvSpPr>
          <p:nvPr/>
        </p:nvSpPr>
        <p:spPr bwMode="auto">
          <a:xfrm>
            <a:off x="3352800" y="4152900"/>
            <a:ext cx="600075" cy="387350"/>
          </a:xfrm>
          <a:prstGeom prst="rect">
            <a:avLst/>
          </a:prstGeom>
          <a:solidFill>
            <a:schemeClr val="tx1"/>
          </a:solidFill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7323992" y="6192671"/>
            <a:ext cx="1676400" cy="307777"/>
          </a:xfrm>
          <a:prstGeom prst="rect">
            <a:avLst/>
          </a:prstGeom>
          <a:solidFill>
            <a:schemeClr val="bg1"/>
          </a:solidFill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Perkins EX/P5-40</a:t>
            </a:r>
          </a:p>
        </p:txBody>
      </p:sp>
      <p:sp>
        <p:nvSpPr>
          <p:cNvPr id="24" name="TextBox 15"/>
          <p:cNvSpPr txBox="1">
            <a:spLocks noChangeArrowheads="1"/>
          </p:cNvSpPr>
          <p:nvPr/>
        </p:nvSpPr>
        <p:spPr bwMode="auto">
          <a:xfrm>
            <a:off x="175236" y="6195204"/>
            <a:ext cx="36347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>
              <a:buNone/>
            </a:pPr>
            <a:r>
              <a:rPr lang="en-US" sz="1400" b="0" i="0" dirty="0" smtClean="0">
                <a:solidFill>
                  <a:srgbClr val="9900CC"/>
                </a:solidFill>
              </a:rPr>
              <a:t>R. Perkins, et al., </a:t>
            </a:r>
            <a:r>
              <a:rPr lang="it-IT" sz="1400" b="0" i="0" dirty="0">
                <a:solidFill>
                  <a:srgbClr val="9900CC"/>
                </a:solidFill>
              </a:rPr>
              <a:t>PRL </a:t>
            </a:r>
            <a:r>
              <a:rPr lang="it-IT" sz="1400" i="0" dirty="0" smtClean="0">
                <a:solidFill>
                  <a:srgbClr val="9900CC"/>
                </a:solidFill>
              </a:rPr>
              <a:t>109</a:t>
            </a:r>
            <a:r>
              <a:rPr lang="it-IT" sz="1400" b="0" i="0" dirty="0" smtClean="0">
                <a:solidFill>
                  <a:srgbClr val="9900CC"/>
                </a:solidFill>
              </a:rPr>
              <a:t> (2012) 045001</a:t>
            </a:r>
            <a:endParaRPr lang="en-US" sz="1400" b="0" i="0" dirty="0">
              <a:solidFill>
                <a:srgbClr val="9900CC"/>
              </a:solidFill>
            </a:endParaRPr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219702" y="4809392"/>
            <a:ext cx="8704490" cy="12954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 smtClean="0"/>
              <a:t>RF power couples to field lines across entire SOL width, not just to field lines connected to antenna components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Shows importance of quantitatively understanding RF </a:t>
            </a:r>
            <a:r>
              <a:rPr lang="en-US" sz="1800" dirty="0"/>
              <a:t>power </a:t>
            </a:r>
            <a:r>
              <a:rPr lang="en-US" sz="1800" dirty="0" smtClean="0"/>
              <a:t>coupling </a:t>
            </a:r>
            <a:r>
              <a:rPr lang="en-US" sz="1800" dirty="0"/>
              <a:t>to the </a:t>
            </a:r>
            <a:r>
              <a:rPr lang="en-US" sz="1800" dirty="0" smtClean="0"/>
              <a:t>SOL for prediction to future devices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11008" y="4302615"/>
            <a:ext cx="587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b="0" i="0" dirty="0" smtClean="0">
                <a:solidFill>
                  <a:schemeClr val="tx1"/>
                </a:solidFill>
              </a:rPr>
              <a:t>-1.0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773008" y="4302615"/>
            <a:ext cx="466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b="0" i="0" dirty="0" smtClean="0">
                <a:solidFill>
                  <a:schemeClr val="tx1"/>
                </a:solidFill>
              </a:rPr>
              <a:t>0.0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475453" y="4302615"/>
            <a:ext cx="525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1</a:t>
            </a:r>
            <a:r>
              <a:rPr lang="en-US" sz="1400" b="0" i="0" dirty="0" smtClean="0">
                <a:solidFill>
                  <a:schemeClr val="tx1"/>
                </a:solidFill>
              </a:rPr>
              <a:t>.0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940431" y="4346575"/>
            <a:ext cx="669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R(m)</a:t>
            </a:r>
            <a:endParaRPr lang="en-US" sz="1400" b="0" i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37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38200"/>
          </a:xfrm>
        </p:spPr>
        <p:txBody>
          <a:bodyPr/>
          <a:lstStyle/>
          <a:p>
            <a:r>
              <a:rPr lang="en-US" dirty="0">
                <a:solidFill>
                  <a:srgbClr val="1822CD"/>
                </a:solidFill>
              </a:rPr>
              <a:t>Non-inductive current fractions </a:t>
            </a:r>
            <a:r>
              <a:rPr lang="en-US" dirty="0" smtClean="0">
                <a:solidFill>
                  <a:srgbClr val="1822CD"/>
                </a:solidFill>
              </a:rPr>
              <a:t>of up to 65% sustained in NSTX, &gt;70% transiently; Upgrade projected to achieve 100%</a:t>
            </a:r>
            <a:endParaRPr lang="en-US" dirty="0" smtClean="0"/>
          </a:p>
        </p:txBody>
      </p:sp>
      <p:sp>
        <p:nvSpPr>
          <p:cNvPr id="2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366098" y="6637311"/>
            <a:ext cx="762000" cy="152400"/>
          </a:xfrm>
        </p:spPr>
        <p:txBody>
          <a:bodyPr/>
          <a:lstStyle>
            <a:lvl1pPr>
              <a:defRPr/>
            </a:lvl1pPr>
          </a:lstStyle>
          <a:p>
            <a:fld id="{948215BD-4556-4662-9552-B7E9533F2A9E}" type="slidenum">
              <a:rPr lang="en-US">
                <a:solidFill>
                  <a:srgbClr val="3333CC"/>
                </a:solidFill>
              </a:rPr>
              <a:pPr/>
              <a:t>17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54625" y="3993401"/>
            <a:ext cx="8402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600" b="1" dirty="0" err="1" smtClean="0">
                <a:solidFill>
                  <a:srgbClr val="000000"/>
                </a:solidFill>
              </a:rPr>
              <a:t>I</a:t>
            </a:r>
            <a:r>
              <a:rPr lang="en-US" sz="1600" b="1" baseline="-25000" dirty="0" err="1" smtClean="0">
                <a:solidFill>
                  <a:srgbClr val="000000"/>
                </a:solidFill>
              </a:rPr>
              <a:t>p</a:t>
            </a:r>
            <a:r>
              <a:rPr lang="en-US" sz="1600" b="1" dirty="0" smtClean="0">
                <a:solidFill>
                  <a:srgbClr val="000000"/>
                </a:solidFill>
              </a:rPr>
              <a:t> (MA)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93292" y="5410200"/>
            <a:ext cx="4766574" cy="1108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 smtClean="0"/>
              <a:t>70- 100% non-inductive reached transiently using HHFW CD</a:t>
            </a:r>
            <a:endParaRPr lang="en-US" sz="1600" dirty="0" smtClean="0"/>
          </a:p>
          <a:p>
            <a:pPr marL="457200" lvl="1" indent="0">
              <a:buFont typeface="Wingdings" pitchFamily="2" charset="2"/>
              <a:buNone/>
            </a:pPr>
            <a:endParaRPr lang="en-US" sz="16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3333CC"/>
              </a:solidFill>
            </a:endParaRPr>
          </a:p>
          <a:p>
            <a:endParaRPr lang="en-US" sz="2000" dirty="0" smtClean="0">
              <a:solidFill>
                <a:srgbClr val="3333CC"/>
              </a:solidFill>
            </a:endParaRPr>
          </a:p>
          <a:p>
            <a:endParaRPr lang="en-US" dirty="0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57200" y="6057855"/>
            <a:ext cx="36681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400" b="0" i="0" dirty="0" smtClean="0">
                <a:solidFill>
                  <a:srgbClr val="9900CC"/>
                </a:solidFill>
              </a:rPr>
              <a:t>G. Taylor </a:t>
            </a:r>
            <a:r>
              <a:rPr lang="en-US" b="0" i="0" dirty="0" smtClean="0">
                <a:solidFill>
                  <a:srgbClr val="9900CC"/>
                </a:solidFill>
              </a:rPr>
              <a:t>(Phys. Plasmas </a:t>
            </a:r>
            <a:r>
              <a:rPr lang="en-US" i="0" dirty="0" smtClean="0">
                <a:solidFill>
                  <a:srgbClr val="9900CC"/>
                </a:solidFill>
              </a:rPr>
              <a:t>19</a:t>
            </a:r>
            <a:r>
              <a:rPr lang="en-US" b="0" i="0" dirty="0" smtClean="0">
                <a:solidFill>
                  <a:srgbClr val="9900CC"/>
                </a:solidFill>
              </a:rPr>
              <a:t> (2012) 042501)</a:t>
            </a:r>
            <a:endParaRPr lang="en-US" b="0" i="0" dirty="0">
              <a:solidFill>
                <a:srgbClr val="9900CC"/>
              </a:solidFill>
            </a:endParaRPr>
          </a:p>
        </p:txBody>
      </p:sp>
      <p:pic>
        <p:nvPicPr>
          <p:cNvPr id="30" name="Picture 29" descr="Screen shot 2011-11-07 at 10.20.46 PM.png"/>
          <p:cNvPicPr>
            <a:picLocks noChangeAspect="1"/>
          </p:cNvPicPr>
          <p:nvPr/>
        </p:nvPicPr>
        <p:blipFill>
          <a:blip r:embed="rId3"/>
          <a:srcRect l="47959" r="-714"/>
          <a:stretch>
            <a:fillRect/>
          </a:stretch>
        </p:blipFill>
        <p:spPr>
          <a:xfrm>
            <a:off x="4648200" y="1066800"/>
            <a:ext cx="4191000" cy="3945053"/>
          </a:xfrm>
          <a:prstGeom prst="rect">
            <a:avLst/>
          </a:prstGeom>
        </p:spPr>
      </p:pic>
      <p:pic>
        <p:nvPicPr>
          <p:cNvPr id="31" name="Picture 30" descr="Screen shot 2011-11-07 at 10.20.46 PM.png"/>
          <p:cNvPicPr>
            <a:picLocks noChangeAspect="1"/>
          </p:cNvPicPr>
          <p:nvPr/>
        </p:nvPicPr>
        <p:blipFill rotWithShape="1">
          <a:blip r:embed="rId3"/>
          <a:srcRect l="5613" r="52041"/>
          <a:stretch/>
        </p:blipFill>
        <p:spPr>
          <a:xfrm>
            <a:off x="1204957" y="1099172"/>
            <a:ext cx="2766410" cy="3244228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883043" y="2743200"/>
            <a:ext cx="1015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400" dirty="0" smtClean="0">
                <a:solidFill>
                  <a:srgbClr val="00A800"/>
                </a:solidFill>
              </a:rPr>
              <a:t>B</a:t>
            </a:r>
            <a:r>
              <a:rPr lang="en-US" sz="1400" baseline="-25000" dirty="0" smtClean="0">
                <a:solidFill>
                  <a:srgbClr val="00A800"/>
                </a:solidFill>
              </a:rPr>
              <a:t>T</a:t>
            </a:r>
            <a:r>
              <a:rPr lang="en-US" sz="1400" dirty="0" smtClean="0">
                <a:solidFill>
                  <a:srgbClr val="00A800"/>
                </a:solidFill>
              </a:rPr>
              <a:t>=0.75 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54057" y="3048000"/>
            <a:ext cx="1015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400" dirty="0" smtClean="0">
                <a:solidFill>
                  <a:srgbClr val="FF33CC"/>
                </a:solidFill>
              </a:rPr>
              <a:t>B</a:t>
            </a:r>
            <a:r>
              <a:rPr lang="en-US" sz="1400" baseline="-25000" dirty="0" smtClean="0">
                <a:solidFill>
                  <a:srgbClr val="FF33CC"/>
                </a:solidFill>
              </a:rPr>
              <a:t>T</a:t>
            </a:r>
            <a:r>
              <a:rPr lang="en-US" sz="1400" dirty="0" smtClean="0">
                <a:solidFill>
                  <a:srgbClr val="FF33CC"/>
                </a:solidFill>
              </a:rPr>
              <a:t>=0.75 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653762" y="3276600"/>
            <a:ext cx="737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B</a:t>
            </a:r>
            <a:r>
              <a:rPr lang="en-US" sz="1400" baseline="-25000" dirty="0" smtClean="0">
                <a:solidFill>
                  <a:srgbClr val="FF0000"/>
                </a:solidFill>
              </a:rPr>
              <a:t>T</a:t>
            </a:r>
            <a:r>
              <a:rPr lang="en-US" sz="1400" dirty="0" smtClean="0">
                <a:solidFill>
                  <a:srgbClr val="FF0000"/>
                </a:solidFill>
              </a:rPr>
              <a:t>=1 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467600" y="2667000"/>
            <a:ext cx="737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400" dirty="0" smtClean="0">
                <a:solidFill>
                  <a:srgbClr val="3333CC"/>
                </a:solidFill>
              </a:rPr>
              <a:t>B</a:t>
            </a:r>
            <a:r>
              <a:rPr lang="en-US" sz="1400" baseline="-25000" dirty="0" smtClean="0">
                <a:solidFill>
                  <a:srgbClr val="3333CC"/>
                </a:solidFill>
              </a:rPr>
              <a:t>T</a:t>
            </a:r>
            <a:r>
              <a:rPr lang="en-US" sz="1400" dirty="0" smtClean="0">
                <a:solidFill>
                  <a:srgbClr val="3333CC"/>
                </a:solidFill>
              </a:rPr>
              <a:t>=1 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605531" y="1219870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NSTX Results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5365" name="Content Placeholder 2"/>
          <p:cNvSpPr>
            <a:spLocks noGrp="1"/>
          </p:cNvSpPr>
          <p:nvPr>
            <p:ph idx="1"/>
          </p:nvPr>
        </p:nvSpPr>
        <p:spPr>
          <a:xfrm>
            <a:off x="84746" y="4573257"/>
            <a:ext cx="4724400" cy="836943"/>
          </a:xfrm>
        </p:spPr>
        <p:txBody>
          <a:bodyPr/>
          <a:lstStyle/>
          <a:p>
            <a:pPr marL="342860" indent="-342860">
              <a:defRPr/>
            </a:pPr>
            <a:r>
              <a:rPr lang="en-US" sz="2000" dirty="0" smtClean="0">
                <a:latin typeface="Arial (Body)"/>
                <a:cs typeface="Arial (Body)"/>
              </a:rPr>
              <a:t>Maximum sustained non-inductive fractions of 65% w/NBI at I</a:t>
            </a:r>
            <a:r>
              <a:rPr lang="en-US" sz="2000" baseline="-25000" dirty="0" smtClean="0">
                <a:latin typeface="Arial (Body)"/>
                <a:cs typeface="Arial (Body)"/>
              </a:rPr>
              <a:t>P </a:t>
            </a:r>
            <a:r>
              <a:rPr lang="en-US" sz="2000" dirty="0" smtClean="0">
                <a:latin typeface="Arial (Body)"/>
                <a:cs typeface="Arial (Body)"/>
              </a:rPr>
              <a:t>= 0.7 MA</a:t>
            </a:r>
          </a:p>
        </p:txBody>
      </p:sp>
      <p:sp>
        <p:nvSpPr>
          <p:cNvPr id="2" name="TextBox 1"/>
          <p:cNvSpPr txBox="1"/>
          <p:nvPr/>
        </p:nvSpPr>
        <p:spPr>
          <a:xfrm rot="16200000">
            <a:off x="-816733" y="2378038"/>
            <a:ext cx="329660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800" b="1" dirty="0" smtClean="0">
                <a:solidFill>
                  <a:srgbClr val="000000"/>
                </a:solidFill>
              </a:rPr>
              <a:t>Total Non-inductive Fraction</a:t>
            </a:r>
            <a:endParaRPr lang="en-US" sz="1800" b="1" dirty="0">
              <a:solidFill>
                <a:srgbClr val="00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7092297" y="1506653"/>
            <a:ext cx="680103" cy="413825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TextBox 37"/>
          <p:cNvSpPr txBox="1"/>
          <p:nvPr/>
        </p:nvSpPr>
        <p:spPr>
          <a:xfrm>
            <a:off x="1939948" y="1947695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NSTX Results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 bwMode="auto">
          <a:xfrm flipH="1">
            <a:off x="2657083" y="2269157"/>
            <a:ext cx="533400" cy="185655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TextBox 39"/>
          <p:cNvSpPr txBox="1"/>
          <p:nvPr/>
        </p:nvSpPr>
        <p:spPr>
          <a:xfrm>
            <a:off x="1939898" y="1202538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Tx/>
              <a:buNone/>
            </a:pPr>
            <a:r>
              <a:rPr lang="en-US" sz="1600" dirty="0" smtClean="0">
                <a:solidFill>
                  <a:srgbClr val="0000FF"/>
                </a:solidFill>
              </a:rPr>
              <a:t>NSTX-U projections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96131" y="3048000"/>
            <a:ext cx="1014469" cy="560153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600" dirty="0" smtClean="0">
                <a:solidFill>
                  <a:srgbClr val="0000FF"/>
                </a:solidFill>
              </a:rPr>
              <a:t>NSTX-U</a:t>
            </a:r>
          </a:p>
          <a:p>
            <a:pPr algn="ctr">
              <a:buFontTx/>
              <a:buNone/>
            </a:pP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dirty="0" smtClean="0">
                <a:solidFill>
                  <a:srgbClr val="0000FF"/>
                </a:solidFill>
              </a:rPr>
              <a:t>100% NI)</a:t>
            </a:r>
          </a:p>
        </p:txBody>
      </p:sp>
      <p:sp>
        <p:nvSpPr>
          <p:cNvPr id="42" name="Content Placeholder 2"/>
          <p:cNvSpPr txBox="1">
            <a:spLocks/>
          </p:cNvSpPr>
          <p:nvPr/>
        </p:nvSpPr>
        <p:spPr bwMode="auto">
          <a:xfrm>
            <a:off x="4859866" y="5105400"/>
            <a:ext cx="42672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860" indent="-342860">
              <a:defRPr/>
            </a:pPr>
            <a:r>
              <a:rPr lang="en-US" sz="2000" dirty="0" smtClean="0">
                <a:latin typeface="Arial (Body)"/>
                <a:cs typeface="Arial (Body)"/>
              </a:rPr>
              <a:t>100% non-inductive scenarios found over wide operation range</a:t>
            </a:r>
          </a:p>
          <a:p>
            <a:pPr marL="742910" lvl="1" indent="-342860"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 (Body)"/>
                <a:cs typeface="Arial (Body)"/>
              </a:rPr>
              <a:t>Scenarios at 74% Greenwald density</a:t>
            </a:r>
            <a:endParaRPr lang="en-US" sz="1800" dirty="0" smtClean="0">
              <a:solidFill>
                <a:srgbClr val="000000"/>
              </a:solidFill>
              <a:latin typeface="Arial (Body)"/>
              <a:cs typeface="Arial (Body)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828800" y="2499747"/>
            <a:ext cx="228600" cy="283154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7" name="TextBox 46"/>
          <p:cNvSpPr txBox="1"/>
          <p:nvPr/>
        </p:nvSpPr>
        <p:spPr>
          <a:xfrm>
            <a:off x="1684172" y="3157991"/>
            <a:ext cx="2236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600" dirty="0">
                <a:solidFill>
                  <a:srgbClr val="9900FF"/>
                </a:solidFill>
                <a:cs typeface="Arial" charset="0"/>
              </a:rPr>
              <a:t>via high harmonic FW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 flipV="1">
            <a:off x="1964266" y="2269157"/>
            <a:ext cx="136583" cy="870547"/>
          </a:xfrm>
          <a:prstGeom prst="straightConnector1">
            <a:avLst/>
          </a:prstGeom>
          <a:noFill/>
          <a:ln w="15875" cap="flat" cmpd="sng" algn="ctr">
            <a:solidFill>
              <a:srgbClr val="99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Rectangle 2"/>
          <p:cNvSpPr/>
          <p:nvPr/>
        </p:nvSpPr>
        <p:spPr bwMode="auto">
          <a:xfrm>
            <a:off x="1913467" y="1598016"/>
            <a:ext cx="76200" cy="611784"/>
          </a:xfrm>
          <a:prstGeom prst="rect">
            <a:avLst/>
          </a:prstGeom>
          <a:noFill/>
          <a:ln w="15875" cap="flat" cmpd="sng" algn="ctr">
            <a:solidFill>
              <a:srgbClr val="99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37" name="TextBox 15"/>
          <p:cNvSpPr txBox="1">
            <a:spLocks noChangeArrowheads="1"/>
          </p:cNvSpPr>
          <p:nvPr/>
        </p:nvSpPr>
        <p:spPr bwMode="auto">
          <a:xfrm>
            <a:off x="6019800" y="3653920"/>
            <a:ext cx="26572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400" b="0" i="0" dirty="0" smtClean="0">
                <a:solidFill>
                  <a:srgbClr val="9900CC"/>
                </a:solidFill>
              </a:rPr>
              <a:t>(ranges </a:t>
            </a:r>
            <a:r>
              <a:rPr lang="en-US" sz="1400" b="0" i="0" dirty="0">
                <a:solidFill>
                  <a:srgbClr val="9900CC"/>
                </a:solidFill>
              </a:rPr>
              <a:t>created </a:t>
            </a:r>
            <a:r>
              <a:rPr lang="en-US" sz="1400" b="0" i="0" dirty="0" smtClean="0">
                <a:solidFill>
                  <a:srgbClr val="9900CC"/>
                </a:solidFill>
              </a:rPr>
              <a:t>by profile </a:t>
            </a:r>
            <a:r>
              <a:rPr lang="en-US" sz="1400" b="0" i="0" dirty="0" err="1" smtClean="0">
                <a:solidFill>
                  <a:srgbClr val="9900CC"/>
                </a:solidFill>
              </a:rPr>
              <a:t>peakedness</a:t>
            </a:r>
            <a:r>
              <a:rPr lang="en-US" sz="1400" b="0" i="0" dirty="0" smtClean="0">
                <a:solidFill>
                  <a:srgbClr val="9900CC"/>
                </a:solidFill>
              </a:rPr>
              <a:t>, </a:t>
            </a:r>
            <a:r>
              <a:rPr lang="en-US" sz="1400" b="0" i="0" dirty="0" err="1" smtClean="0">
                <a:solidFill>
                  <a:srgbClr val="9900CC"/>
                </a:solidFill>
                <a:latin typeface="Symbol" pitchFamily="18" charset="2"/>
              </a:rPr>
              <a:t>t</a:t>
            </a:r>
            <a:r>
              <a:rPr lang="en-US" sz="1400" b="0" i="0" baseline="-25000" dirty="0" err="1" smtClean="0">
                <a:solidFill>
                  <a:srgbClr val="9900CC"/>
                </a:solidFill>
              </a:rPr>
              <a:t>E</a:t>
            </a:r>
            <a:r>
              <a:rPr lang="en-US" sz="1400" b="0" i="0" dirty="0" smtClean="0">
                <a:solidFill>
                  <a:srgbClr val="9900CC"/>
                </a:solidFill>
              </a:rPr>
              <a:t> </a:t>
            </a:r>
            <a:r>
              <a:rPr lang="en-US" sz="1400" b="0" i="0" dirty="0" err="1" smtClean="0">
                <a:solidFill>
                  <a:srgbClr val="9900CC"/>
                </a:solidFill>
              </a:rPr>
              <a:t>scalings</a:t>
            </a:r>
            <a:r>
              <a:rPr lang="en-US" sz="1400" b="0" i="0" dirty="0" smtClean="0">
                <a:solidFill>
                  <a:srgbClr val="9900CC"/>
                </a:solidFill>
              </a:rPr>
              <a:t>, etc.)</a:t>
            </a:r>
            <a:endParaRPr lang="en-US" sz="1400" b="0" i="0" dirty="0">
              <a:solidFill>
                <a:srgbClr val="9900CC"/>
              </a:solidFill>
            </a:endParaRPr>
          </a:p>
        </p:txBody>
      </p:sp>
      <p:sp>
        <p:nvSpPr>
          <p:cNvPr id="43" name="Text Box 32"/>
          <p:cNvSpPr txBox="1">
            <a:spLocks noChangeArrowheads="1"/>
          </p:cNvSpPr>
          <p:nvPr/>
        </p:nvSpPr>
        <p:spPr bwMode="auto">
          <a:xfrm>
            <a:off x="7530125" y="6192671"/>
            <a:ext cx="1537675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Menard FTP/3-4</a:t>
            </a:r>
          </a:p>
        </p:txBody>
      </p:sp>
      <p:sp>
        <p:nvSpPr>
          <p:cNvPr id="44" name="Text Box 32"/>
          <p:cNvSpPr txBox="1">
            <a:spLocks noChangeArrowheads="1"/>
          </p:cNvSpPr>
          <p:nvPr/>
        </p:nvSpPr>
        <p:spPr bwMode="auto">
          <a:xfrm>
            <a:off x="3896758" y="6212489"/>
            <a:ext cx="3579634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dirty="0" smtClean="0">
                <a:solidFill>
                  <a:srgbClr val="9900CC"/>
                </a:solidFill>
              </a:rPr>
              <a:t>S. Gerhardt, et </a:t>
            </a:r>
            <a:r>
              <a:rPr lang="en-US" dirty="0">
                <a:solidFill>
                  <a:srgbClr val="9900CC"/>
                </a:solidFill>
              </a:rPr>
              <a:t>al., </a:t>
            </a:r>
            <a:r>
              <a:rPr lang="en-US" dirty="0" err="1" smtClean="0">
                <a:solidFill>
                  <a:srgbClr val="9900CC"/>
                </a:solidFill>
              </a:rPr>
              <a:t>Nucl</a:t>
            </a:r>
            <a:r>
              <a:rPr lang="en-US" dirty="0" smtClean="0">
                <a:solidFill>
                  <a:srgbClr val="9900CC"/>
                </a:solidFill>
              </a:rPr>
              <a:t>. Fusion </a:t>
            </a:r>
            <a:r>
              <a:rPr lang="en-US" b="1" dirty="0" smtClean="0">
                <a:solidFill>
                  <a:srgbClr val="9900CC"/>
                </a:solidFill>
              </a:rPr>
              <a:t>51</a:t>
            </a:r>
            <a:r>
              <a:rPr lang="en-US" dirty="0" smtClean="0">
                <a:solidFill>
                  <a:srgbClr val="9900CC"/>
                </a:solidFill>
              </a:rPr>
              <a:t> (2011) 073031</a:t>
            </a:r>
            <a:endParaRPr lang="en-US" dirty="0">
              <a:solidFill>
                <a:srgbClr val="99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211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7"/>
          <a:stretch/>
        </p:blipFill>
        <p:spPr>
          <a:xfrm>
            <a:off x="752061" y="3300774"/>
            <a:ext cx="3370690" cy="23533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9525"/>
          <a:stretch/>
        </p:blipFill>
        <p:spPr>
          <a:xfrm>
            <a:off x="752061" y="889263"/>
            <a:ext cx="3370690" cy="2287284"/>
          </a:xfrm>
          <a:prstGeom prst="rect">
            <a:avLst/>
          </a:prstGeom>
        </p:spPr>
      </p:pic>
      <p:pic>
        <p:nvPicPr>
          <p:cNvPr id="26" name="Picture 42" descr="CS_comparison"/>
          <p:cNvPicPr>
            <a:picLocks noChangeAspect="1" noChangeArrowheads="1"/>
          </p:cNvPicPr>
          <p:nvPr/>
        </p:nvPicPr>
        <p:blipFill rotWithShape="1">
          <a:blip r:embed="rId4" cstate="print"/>
          <a:srcRect l="50000" b="16683"/>
          <a:stretch/>
        </p:blipFill>
        <p:spPr bwMode="auto">
          <a:xfrm>
            <a:off x="7010400" y="922351"/>
            <a:ext cx="1131540" cy="2542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979"/>
            <a:ext cx="9144000" cy="815975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Rapid Progress </a:t>
            </a:r>
            <a:r>
              <a:rPr lang="en-US" sz="2800" dirty="0" smtClean="0"/>
              <a:t>is Being Made on NSTX Upgrade</a:t>
            </a:r>
            <a:endParaRPr lang="en-US" sz="2800" dirty="0">
              <a:solidFill>
                <a:srgbClr val="CC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07" y="5705669"/>
            <a:ext cx="4495800" cy="1066800"/>
          </a:xfrm>
        </p:spPr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neutral beam moved into place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18</a:t>
            </a:fld>
            <a:endParaRPr lang="en-US">
              <a:solidFill>
                <a:srgbClr val="3333CC"/>
              </a:solidFill>
            </a:endParaRPr>
          </a:p>
        </p:txBody>
      </p:sp>
      <p:pic>
        <p:nvPicPr>
          <p:cNvPr id="19" name="Picture 42" descr="CS_comparison"/>
          <p:cNvPicPr>
            <a:picLocks noChangeAspect="1" noChangeArrowheads="1"/>
          </p:cNvPicPr>
          <p:nvPr/>
        </p:nvPicPr>
        <p:blipFill rotWithShape="1">
          <a:blip r:embed="rId4" cstate="print"/>
          <a:srcRect r="50000" b="16683"/>
          <a:stretch/>
        </p:blipFill>
        <p:spPr bwMode="auto">
          <a:xfrm>
            <a:off x="5410200" y="924185"/>
            <a:ext cx="1131539" cy="2542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44"/>
          <p:cNvSpPr txBox="1">
            <a:spLocks noChangeArrowheads="1"/>
          </p:cNvSpPr>
          <p:nvPr/>
        </p:nvSpPr>
        <p:spPr bwMode="auto">
          <a:xfrm>
            <a:off x="7051527" y="3419669"/>
            <a:ext cx="1482873" cy="4770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rIns="0" bIns="182880">
            <a:spAutoFit/>
          </a:bodyPr>
          <a:lstStyle/>
          <a:p>
            <a:pPr algn="ctr" eaLnBrk="0" hangingPunct="0">
              <a:spcBef>
                <a:spcPct val="50000"/>
              </a:spcBef>
              <a:buNone/>
            </a:pPr>
            <a:r>
              <a:rPr lang="en-US" sz="1600" b="1" i="0" dirty="0">
                <a:solidFill>
                  <a:srgbClr val="FF0000"/>
                </a:solidFill>
                <a:ea typeface="ＭＳ Ｐゴシック" pitchFamily="34" charset="-128"/>
              </a:rPr>
              <a:t>TF OD = </a:t>
            </a:r>
            <a:r>
              <a:rPr lang="en-US" sz="1600" b="1" i="0" dirty="0" smtClean="0">
                <a:solidFill>
                  <a:srgbClr val="FF0000"/>
                </a:solidFill>
                <a:ea typeface="ＭＳ Ｐゴシック" pitchFamily="34" charset="-128"/>
              </a:rPr>
              <a:t>40cm</a:t>
            </a:r>
            <a:endParaRPr lang="en-US" sz="1600" b="1" i="0" dirty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22" name="Text Box 43"/>
          <p:cNvSpPr txBox="1">
            <a:spLocks noChangeArrowheads="1"/>
          </p:cNvSpPr>
          <p:nvPr/>
        </p:nvSpPr>
        <p:spPr bwMode="auto">
          <a:xfrm>
            <a:off x="5129253" y="3419669"/>
            <a:ext cx="1408730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 eaLnBrk="0" hangingPunct="0">
              <a:spcBef>
                <a:spcPct val="50000"/>
              </a:spcBef>
              <a:buNone/>
            </a:pPr>
            <a:r>
              <a:rPr lang="en-US" sz="1400" b="1" i="0" dirty="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</a:rPr>
              <a:t>TF OD = </a:t>
            </a:r>
            <a:r>
              <a:rPr lang="en-US" sz="1400" b="1" i="0" dirty="0" smtClean="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</a:rPr>
              <a:t>20cm</a:t>
            </a:r>
            <a:endParaRPr lang="en-US" sz="1400" b="1" i="0" dirty="0">
              <a:solidFill>
                <a:schemeClr val="accent2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800600" y="5705669"/>
            <a:ext cx="4191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TF conductors being made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 bwMode="auto">
          <a:xfrm>
            <a:off x="1600200" y="990600"/>
            <a:ext cx="1447800" cy="1676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1143000" y="4078939"/>
            <a:ext cx="1828800" cy="162672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35" name="Curved Right Arrow 34"/>
          <p:cNvSpPr/>
          <p:nvPr/>
        </p:nvSpPr>
        <p:spPr bwMode="auto">
          <a:xfrm>
            <a:off x="107575" y="1524000"/>
            <a:ext cx="1264025" cy="3926540"/>
          </a:xfrm>
          <a:prstGeom prst="curvedRightArrow">
            <a:avLst/>
          </a:prstGeom>
          <a:solidFill>
            <a:srgbClr val="FF0000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Text Box 45"/>
          <p:cNvSpPr txBox="1">
            <a:spLocks noChangeArrowheads="1"/>
          </p:cNvSpPr>
          <p:nvPr/>
        </p:nvSpPr>
        <p:spPr bwMode="auto">
          <a:xfrm>
            <a:off x="4800600" y="914400"/>
            <a:ext cx="1635064" cy="246221"/>
          </a:xfrm>
          <a:prstGeom prst="rect">
            <a:avLst/>
          </a:prstGeom>
          <a:solidFill>
            <a:schemeClr val="bg1"/>
          </a:solidFill>
          <a:ln w="1587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sz="2000" b="1" dirty="0" smtClean="0">
                <a:latin typeface="Arial Narrow" pitchFamily="34" charset="0"/>
                <a:ea typeface="ＭＳ Ｐゴシック" pitchFamily="34" charset="-128"/>
              </a:rPr>
              <a:t>Old</a:t>
            </a:r>
            <a:r>
              <a:rPr lang="en-US" sz="2000" b="1" i="0" dirty="0" smtClean="0">
                <a:latin typeface="Arial Narrow" pitchFamily="34" charset="0"/>
                <a:ea typeface="ＭＳ Ｐゴシック" pitchFamily="34" charset="-128"/>
              </a:rPr>
              <a:t> center stack</a:t>
            </a:r>
            <a:endParaRPr lang="en-US" sz="2000" b="1" i="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74260" y="849868"/>
            <a:ext cx="2198038" cy="369332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NEW Center Stack</a:t>
            </a:r>
            <a:endParaRPr lang="en-US" sz="1800" b="1" dirty="0">
              <a:solidFill>
                <a:srgbClr val="FF00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4551457" y="844188"/>
            <a:ext cx="0" cy="5175612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0" name="Content Placeholder 5" descr="photo162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352" y="3761764"/>
            <a:ext cx="3048000" cy="1943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 bwMode="auto">
          <a:xfrm flipH="1">
            <a:off x="6553200" y="3431994"/>
            <a:ext cx="498327" cy="1301722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itle 1"/>
          <p:cNvSpPr txBox="1">
            <a:spLocks/>
          </p:cNvSpPr>
          <p:nvPr/>
        </p:nvSpPr>
        <p:spPr bwMode="auto">
          <a:xfrm>
            <a:off x="2133600" y="6111902"/>
            <a:ext cx="5128562" cy="40798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>
              <a:buNone/>
            </a:pPr>
            <a:r>
              <a:rPr lang="en-US" b="0" dirty="0" smtClean="0">
                <a:solidFill>
                  <a:srgbClr val="FF0000"/>
                </a:solidFill>
              </a:rPr>
              <a:t>(first plasma anticipated June 2014)</a:t>
            </a:r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7548055" y="6227493"/>
            <a:ext cx="1537675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Menard FTP/3-4</a:t>
            </a:r>
          </a:p>
        </p:txBody>
      </p:sp>
    </p:spTree>
    <p:extLst>
      <p:ext uri="{BB962C8B-B14F-4D97-AF65-F5344CB8AC3E}">
        <p14:creationId xmlns:p14="http://schemas.microsoft.com/office/powerpoint/2010/main" val="3059115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910"/>
            <a:ext cx="9144000" cy="815975"/>
          </a:xfrm>
        </p:spPr>
        <p:txBody>
          <a:bodyPr/>
          <a:lstStyle/>
          <a:p>
            <a:r>
              <a:rPr lang="en-US" dirty="0" smtClean="0">
                <a:solidFill>
                  <a:srgbClr val="1822CD"/>
                </a:solidFill>
                <a:latin typeface="Helvetica" pitchFamily="34" charset="0"/>
              </a:rPr>
              <a:t>Continuing analysis of NSTX data targets a predictive physics </a:t>
            </a:r>
            <a:r>
              <a:rPr lang="en-US" dirty="0">
                <a:solidFill>
                  <a:srgbClr val="1822CD"/>
                </a:solidFill>
                <a:latin typeface="Helvetica" pitchFamily="34" charset="0"/>
              </a:rPr>
              <a:t>understanding </a:t>
            </a:r>
            <a:r>
              <a:rPr lang="en-US" dirty="0" smtClean="0">
                <a:solidFill>
                  <a:srgbClr val="1822CD"/>
                </a:solidFill>
                <a:latin typeface="Helvetica" pitchFamily="34" charset="0"/>
              </a:rPr>
              <a:t>required for future fusion devices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66098" y="6637311"/>
            <a:ext cx="762000" cy="152400"/>
          </a:xfrm>
        </p:spPr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19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6200" y="964224"/>
            <a:ext cx="8991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n-US" sz="2000" dirty="0" smtClean="0"/>
              <a:t>Transport and stability </a:t>
            </a:r>
            <a:r>
              <a:rPr lang="en-US" sz="2000" dirty="0"/>
              <a:t>at reduced </a:t>
            </a:r>
            <a:r>
              <a:rPr lang="en-US" sz="2000" dirty="0" err="1" smtClean="0"/>
              <a:t>collisionality</a:t>
            </a:r>
            <a:endParaRPr lang="en-US" sz="2000" dirty="0"/>
          </a:p>
          <a:p>
            <a:pPr lvl="1">
              <a:lnSpc>
                <a:spcPts val="2000"/>
              </a:lnSpc>
            </a:pP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Symbol" pitchFamily="18" charset="2"/>
              </a:rPr>
              <a:t>t</a:t>
            </a:r>
            <a:r>
              <a:rPr lang="en-US" sz="1800" baseline="-25000" dirty="0" err="1" smtClean="0">
                <a:solidFill>
                  <a:srgbClr val="000000"/>
                </a:solidFill>
              </a:rPr>
              <a:t>E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scalings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unified</a:t>
            </a:r>
            <a:r>
              <a:rPr lang="en-US" sz="1800" dirty="0" smtClean="0">
                <a:solidFill>
                  <a:srgbClr val="000000"/>
                </a:solidFill>
              </a:rPr>
              <a:t> by </a:t>
            </a:r>
            <a:r>
              <a:rPr lang="en-US" sz="1800" dirty="0" err="1" smtClean="0">
                <a:solidFill>
                  <a:srgbClr val="000000"/>
                </a:solidFill>
              </a:rPr>
              <a:t>collisionality</a:t>
            </a:r>
            <a:r>
              <a:rPr lang="en-US" sz="1800" dirty="0" smtClean="0">
                <a:solidFill>
                  <a:srgbClr val="000000"/>
                </a:solidFill>
              </a:rPr>
              <a:t>; non-linear </a:t>
            </a:r>
            <a:r>
              <a:rPr lang="en-US" sz="1800" dirty="0" err="1" smtClean="0">
                <a:solidFill>
                  <a:srgbClr val="000000"/>
                </a:solidFill>
              </a:rPr>
              <a:t>microtearing</a:t>
            </a:r>
            <a:r>
              <a:rPr lang="en-US" sz="1800" dirty="0" smtClean="0">
                <a:solidFill>
                  <a:srgbClr val="000000"/>
                </a:solidFill>
              </a:rPr>
              <a:t> simulations match experimental </a:t>
            </a:r>
            <a:r>
              <a:rPr lang="en-US" sz="1800" dirty="0" err="1">
                <a:solidFill>
                  <a:srgbClr val="000000"/>
                </a:solidFill>
                <a:latin typeface="Symbol" pitchFamily="18" charset="2"/>
              </a:rPr>
              <a:t>c</a:t>
            </a:r>
            <a:r>
              <a:rPr lang="en-US" sz="1800" baseline="-25000" dirty="0" err="1">
                <a:solidFill>
                  <a:srgbClr val="000000"/>
                </a:solidFill>
              </a:rPr>
              <a:t>e</a:t>
            </a:r>
            <a:r>
              <a:rPr lang="en-US" sz="1800" dirty="0" smtClean="0">
                <a:solidFill>
                  <a:srgbClr val="000000"/>
                </a:solidFill>
              </a:rPr>
              <a:t>, predict lower </a:t>
            </a:r>
            <a:r>
              <a:rPr lang="en-US" sz="1800" dirty="0" err="1" smtClean="0">
                <a:solidFill>
                  <a:srgbClr val="000000"/>
                </a:solidFill>
                <a:latin typeface="Symbol" pitchFamily="18" charset="2"/>
              </a:rPr>
              <a:t>c</a:t>
            </a:r>
            <a:r>
              <a:rPr lang="en-US" sz="1800" baseline="-25000" dirty="0" err="1" smtClean="0">
                <a:solidFill>
                  <a:srgbClr val="000000"/>
                </a:solidFill>
              </a:rPr>
              <a:t>e</a:t>
            </a:r>
            <a:r>
              <a:rPr lang="en-US" sz="1800" baseline="-25000" dirty="0" smtClean="0">
                <a:solidFill>
                  <a:srgbClr val="000000"/>
                </a:solidFill>
              </a:rPr>
              <a:t> </a:t>
            </a:r>
            <a:r>
              <a:rPr lang="en-US" sz="1800" dirty="0" smtClean="0">
                <a:solidFill>
                  <a:srgbClr val="000000"/>
                </a:solidFill>
              </a:rPr>
              <a:t>at lower </a:t>
            </a:r>
            <a:r>
              <a:rPr lang="en-US" sz="1800" dirty="0" smtClean="0">
                <a:solidFill>
                  <a:srgbClr val="000000"/>
                </a:solidFill>
                <a:latin typeface="Symbol" pitchFamily="18" charset="2"/>
              </a:rPr>
              <a:t>n</a:t>
            </a:r>
            <a:r>
              <a:rPr lang="en-US" sz="1800" baseline="-25000" dirty="0" smtClean="0">
                <a:solidFill>
                  <a:srgbClr val="000000"/>
                </a:solidFill>
              </a:rPr>
              <a:t>e</a:t>
            </a:r>
            <a:r>
              <a:rPr lang="en-US" sz="1800" dirty="0" smtClean="0">
                <a:solidFill>
                  <a:srgbClr val="000000"/>
                </a:solidFill>
              </a:rPr>
              <a:t>* shown in experiment</a:t>
            </a:r>
            <a:endParaRPr lang="en-US" sz="1800" baseline="-25000" dirty="0" smtClean="0">
              <a:solidFill>
                <a:srgbClr val="000000"/>
              </a:solidFill>
            </a:endParaRPr>
          </a:p>
          <a:p>
            <a:pPr lvl="1">
              <a:lnSpc>
                <a:spcPts val="2000"/>
              </a:lnSpc>
            </a:pPr>
            <a:r>
              <a:rPr lang="en-US" sz="1800" dirty="0"/>
              <a:t>Nearly continuous increase of favorable </a:t>
            </a:r>
            <a:r>
              <a:rPr lang="en-US" sz="1800" dirty="0" smtClean="0"/>
              <a:t>confinement </a:t>
            </a:r>
            <a:r>
              <a:rPr lang="en-US" sz="1800" dirty="0"/>
              <a:t>with increased </a:t>
            </a:r>
            <a:r>
              <a:rPr lang="en-US" sz="1800" dirty="0" smtClean="0"/>
              <a:t>lithium</a:t>
            </a:r>
            <a:endParaRPr lang="en-US" sz="1800" dirty="0" smtClean="0">
              <a:solidFill>
                <a:srgbClr val="000000"/>
              </a:solidFill>
            </a:endParaRPr>
          </a:p>
          <a:p>
            <a:pPr lvl="1">
              <a:lnSpc>
                <a:spcPts val="2000"/>
              </a:lnSpc>
            </a:pPr>
            <a:r>
              <a:rPr lang="en-US" sz="1800" dirty="0" smtClean="0">
                <a:solidFill>
                  <a:srgbClr val="000000"/>
                </a:solidFill>
              </a:rPr>
              <a:t>Stabilizing kinetic RWM effects </a:t>
            </a:r>
            <a:r>
              <a:rPr lang="en-US" sz="1800" dirty="0" smtClean="0">
                <a:solidFill>
                  <a:srgbClr val="FF0000"/>
                </a:solidFill>
              </a:rPr>
              <a:t>enhanced at lower </a:t>
            </a:r>
            <a:r>
              <a:rPr lang="en-US" sz="1800" dirty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en-US" sz="1800" dirty="0" smtClean="0">
                <a:solidFill>
                  <a:srgbClr val="FF0000"/>
                </a:solidFill>
              </a:rPr>
              <a:t> when near resonances</a:t>
            </a:r>
            <a:endParaRPr lang="en-US" sz="1600" dirty="0" smtClean="0">
              <a:solidFill>
                <a:srgbClr val="FF0000"/>
              </a:solidFill>
            </a:endParaRPr>
          </a:p>
          <a:p>
            <a:pPr>
              <a:lnSpc>
                <a:spcPts val="2000"/>
              </a:lnSpc>
            </a:pPr>
            <a:r>
              <a:rPr lang="en-US" sz="2000" dirty="0" smtClean="0"/>
              <a:t>Pedestal </a:t>
            </a:r>
          </a:p>
          <a:p>
            <a:pPr lvl="1">
              <a:lnSpc>
                <a:spcPts val="2000"/>
              </a:lnSpc>
            </a:pPr>
            <a:r>
              <a:rPr lang="en-US" sz="1800" dirty="0"/>
              <a:t>W</a:t>
            </a:r>
            <a:r>
              <a:rPr lang="en-US" sz="1800" dirty="0" smtClean="0"/>
              <a:t>idth scaling </a:t>
            </a:r>
            <a:r>
              <a:rPr lang="en-US" sz="1800" dirty="0" smtClean="0">
                <a:solidFill>
                  <a:srgbClr val="FF0000"/>
                </a:solidFill>
              </a:rPr>
              <a:t>stronger than usual </a:t>
            </a:r>
            <a:r>
              <a:rPr lang="en-GB" sz="1800" dirty="0">
                <a:latin typeface="Times"/>
                <a:ea typeface="MS Mincho"/>
                <a:cs typeface="Times New Roman"/>
              </a:rPr>
              <a:t>(</a:t>
            </a:r>
            <a:r>
              <a:rPr lang="en-GB" sz="1800" i="1" dirty="0" err="1" smtClean="0">
                <a:latin typeface="Symbol"/>
                <a:ea typeface="MS Mincho"/>
                <a:cs typeface="Times New Roman"/>
              </a:rPr>
              <a:t>b</a:t>
            </a:r>
            <a:r>
              <a:rPr lang="en-GB" sz="1800" i="1" baseline="-25000" dirty="0" err="1" smtClean="0">
                <a:latin typeface="Times"/>
                <a:ea typeface="MS Mincho"/>
                <a:cs typeface="Times New Roman"/>
              </a:rPr>
              <a:t>p</a:t>
            </a:r>
            <a:r>
              <a:rPr lang="en-GB" sz="1800" i="1" baseline="30000" dirty="0" err="1" smtClean="0">
                <a:latin typeface="Times"/>
                <a:ea typeface="MS Mincho"/>
                <a:cs typeface="Times New Roman"/>
              </a:rPr>
              <a:t>ped</a:t>
            </a:r>
            <a:r>
              <a:rPr lang="en-GB" sz="1800" dirty="0" smtClean="0">
                <a:latin typeface="Times"/>
                <a:ea typeface="MS Mincho"/>
                <a:cs typeface="Times New Roman"/>
              </a:rPr>
              <a:t>)</a:t>
            </a:r>
            <a:r>
              <a:rPr lang="en-GB" sz="1800" baseline="30000" dirty="0" smtClean="0">
                <a:latin typeface="Times"/>
                <a:ea typeface="MS Mincho"/>
                <a:cs typeface="Times New Roman"/>
              </a:rPr>
              <a:t>0.5</a:t>
            </a:r>
            <a:r>
              <a:rPr lang="en-US" sz="1800" dirty="0"/>
              <a:t>; </a:t>
            </a:r>
            <a:r>
              <a:rPr lang="en-US" sz="1800" dirty="0" smtClean="0"/>
              <a:t>measured </a:t>
            </a:r>
            <a:r>
              <a:rPr lang="en-US" sz="1800" dirty="0" err="1" smtClean="0">
                <a:latin typeface="Symbol" pitchFamily="18" charset="2"/>
              </a:rPr>
              <a:t>d</a:t>
            </a:r>
            <a:r>
              <a:rPr lang="en-US" sz="1800" dirty="0" err="1" smtClean="0"/>
              <a:t>n</a:t>
            </a:r>
            <a:r>
              <a:rPr lang="en-US" sz="1800" baseline="-25000" dirty="0" err="1" smtClean="0"/>
              <a:t>e</a:t>
            </a:r>
            <a:r>
              <a:rPr lang="en-US" sz="1800" dirty="0" smtClean="0"/>
              <a:t> </a:t>
            </a:r>
            <a:r>
              <a:rPr lang="en-GB" sz="1800" dirty="0" smtClean="0"/>
              <a:t>correlation lengths consistent w/non-linear </a:t>
            </a:r>
            <a:r>
              <a:rPr lang="en-GB" sz="1800" dirty="0" err="1" smtClean="0"/>
              <a:t>gyrokinetics</a:t>
            </a:r>
            <a:r>
              <a:rPr lang="en-GB" sz="1800" dirty="0"/>
              <a:t> </a:t>
            </a:r>
            <a:r>
              <a:rPr lang="en-GB" sz="1800" dirty="0" smtClean="0"/>
              <a:t>at pedestal top</a:t>
            </a:r>
            <a:endParaRPr lang="en-US" sz="1800" dirty="0"/>
          </a:p>
          <a:p>
            <a:pPr>
              <a:lnSpc>
                <a:spcPts val="2000"/>
              </a:lnSpc>
            </a:pPr>
            <a:r>
              <a:rPr lang="en-US" sz="2000" dirty="0" smtClean="0"/>
              <a:t>Pulse </a:t>
            </a:r>
            <a:r>
              <a:rPr lang="en-US" sz="2000" dirty="0"/>
              <a:t>sustainment / disruption </a:t>
            </a:r>
            <a:r>
              <a:rPr lang="en-US" sz="2000" dirty="0" smtClean="0"/>
              <a:t>avoidance</a:t>
            </a:r>
          </a:p>
          <a:p>
            <a:pPr lvl="1">
              <a:lnSpc>
                <a:spcPts val="2000"/>
              </a:lnSpc>
              <a:spcBef>
                <a:spcPts val="600"/>
              </a:spcBef>
            </a:pPr>
            <a:r>
              <a:rPr lang="en-US" sz="1800" dirty="0" smtClean="0"/>
              <a:t>Global stability </a:t>
            </a:r>
            <a:r>
              <a:rPr lang="en-US" sz="1800" dirty="0" smtClean="0">
                <a:solidFill>
                  <a:srgbClr val="FF0000"/>
                </a:solidFill>
              </a:rPr>
              <a:t>increased</a:t>
            </a:r>
            <a:r>
              <a:rPr lang="en-US" sz="1800" dirty="0"/>
              <a:t> </a:t>
            </a:r>
            <a:r>
              <a:rPr lang="en-US" sz="1800" dirty="0" smtClean="0"/>
              <a:t>+ low </a:t>
            </a:r>
            <a:r>
              <a:rPr lang="en-US" sz="1800" dirty="0" err="1" smtClean="0"/>
              <a:t>disruptivity</a:t>
            </a:r>
            <a:r>
              <a:rPr lang="en-US" sz="1800" dirty="0"/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at high </a:t>
            </a:r>
            <a:r>
              <a:rPr lang="en-US" sz="1800" dirty="0" err="1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1800" baseline="-25000" dirty="0" err="1" smtClean="0">
                <a:solidFill>
                  <a:srgbClr val="FF0000"/>
                </a:solidFill>
              </a:rPr>
              <a:t>N</a:t>
            </a:r>
            <a:r>
              <a:rPr lang="en-US" sz="1800" dirty="0" smtClean="0">
                <a:solidFill>
                  <a:srgbClr val="FF0000"/>
                </a:solidFill>
              </a:rPr>
              <a:t>/l</a:t>
            </a:r>
            <a:r>
              <a:rPr lang="en-US" sz="1800" baseline="-25000" dirty="0" smtClean="0">
                <a:solidFill>
                  <a:srgbClr val="FF0000"/>
                </a:solidFill>
              </a:rPr>
              <a:t>i</a:t>
            </a:r>
            <a:r>
              <a:rPr lang="en-US" sz="2400" dirty="0" smtClean="0"/>
              <a:t>, </a:t>
            </a:r>
            <a:r>
              <a:rPr lang="en-US" sz="1800" dirty="0" smtClean="0"/>
              <a:t>advanced mode control</a:t>
            </a:r>
            <a:endParaRPr lang="en-US" sz="1800" baseline="-25000" dirty="0" smtClean="0">
              <a:solidFill>
                <a:srgbClr val="FF0000"/>
              </a:solidFill>
            </a:endParaRPr>
          </a:p>
          <a:p>
            <a:pPr lvl="1">
              <a:lnSpc>
                <a:spcPts val="2000"/>
              </a:lnSpc>
              <a:spcBef>
                <a:spcPts val="600"/>
              </a:spcBef>
            </a:pPr>
            <a:r>
              <a:rPr lang="en-US" sz="1800" dirty="0"/>
              <a:t>Disruption </a:t>
            </a:r>
            <a:r>
              <a:rPr lang="en-US" sz="1800" dirty="0" smtClean="0"/>
              <a:t>detection </a:t>
            </a:r>
            <a:r>
              <a:rPr lang="en-US" sz="1800" dirty="0"/>
              <a:t>algorithm </a:t>
            </a:r>
            <a:r>
              <a:rPr lang="en-US" sz="1800" dirty="0" smtClean="0"/>
              <a:t>shows </a:t>
            </a:r>
            <a:r>
              <a:rPr lang="en-US" sz="1800" dirty="0" smtClean="0">
                <a:solidFill>
                  <a:srgbClr val="FF0000"/>
                </a:solidFill>
              </a:rPr>
              <a:t>high (98%) success rate</a:t>
            </a:r>
          </a:p>
          <a:p>
            <a:pPr>
              <a:lnSpc>
                <a:spcPts val="2000"/>
              </a:lnSpc>
            </a:pPr>
            <a:r>
              <a:rPr lang="en-US" sz="2000" dirty="0" smtClean="0"/>
              <a:t>Power/particle handling and first wall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1800" dirty="0" smtClean="0"/>
              <a:t>Large heat flux reduction from </a:t>
            </a:r>
            <a:r>
              <a:rPr lang="en-US" sz="1800" dirty="0" smtClean="0">
                <a:solidFill>
                  <a:srgbClr val="FF0000"/>
                </a:solidFill>
              </a:rPr>
              <a:t>synergistic combination of </a:t>
            </a:r>
            <a:r>
              <a:rPr lang="en-US" sz="1800" dirty="0" err="1">
                <a:solidFill>
                  <a:srgbClr val="FF0000"/>
                </a:solidFill>
              </a:rPr>
              <a:t>radiative</a:t>
            </a:r>
            <a:r>
              <a:rPr lang="en-US" sz="1800" dirty="0">
                <a:solidFill>
                  <a:srgbClr val="FF0000"/>
                </a:solidFill>
              </a:rPr>
              <a:t> snowflake </a:t>
            </a:r>
            <a:r>
              <a:rPr lang="en-US" sz="1800" dirty="0" err="1" smtClean="0">
                <a:solidFill>
                  <a:srgbClr val="FF0000"/>
                </a:solidFill>
              </a:rPr>
              <a:t>divertor</a:t>
            </a:r>
            <a:r>
              <a:rPr lang="en-US" sz="1800" dirty="0" smtClean="0">
                <a:solidFill>
                  <a:srgbClr val="FF0000"/>
                </a:solidFill>
              </a:rPr>
              <a:t> + detachment</a:t>
            </a:r>
            <a:r>
              <a:rPr lang="en-US" sz="1800" dirty="0" smtClean="0"/>
              <a:t>, both during, and between ELMs</a:t>
            </a:r>
          </a:p>
          <a:p>
            <a:pPr>
              <a:lnSpc>
                <a:spcPts val="2000"/>
              </a:lnSpc>
            </a:pPr>
            <a:r>
              <a:rPr lang="en-US" sz="2000" dirty="0" smtClean="0"/>
              <a:t>Significant upgrade underway </a:t>
            </a:r>
            <a:r>
              <a:rPr lang="en-US" sz="2000" dirty="0" smtClean="0">
                <a:solidFill>
                  <a:srgbClr val="FF0000"/>
                </a:solidFill>
              </a:rPr>
              <a:t>(NSTX-U)</a:t>
            </a:r>
          </a:p>
          <a:p>
            <a:pPr lvl="1">
              <a:lnSpc>
                <a:spcPts val="2000"/>
              </a:lnSpc>
            </a:pPr>
            <a:r>
              <a:rPr lang="en-US" sz="1800" u="sng" dirty="0" smtClean="0">
                <a:solidFill>
                  <a:srgbClr val="000000"/>
                </a:solidFill>
              </a:rPr>
              <a:t>Doubled</a:t>
            </a:r>
            <a:r>
              <a:rPr lang="en-US" sz="1800" dirty="0" smtClean="0">
                <a:solidFill>
                  <a:srgbClr val="000000"/>
                </a:solidFill>
              </a:rPr>
              <a:t> B</a:t>
            </a:r>
            <a:r>
              <a:rPr lang="en-US" sz="1800" baseline="-25000" dirty="0" smtClean="0">
                <a:solidFill>
                  <a:srgbClr val="000000"/>
                </a:solidFill>
              </a:rPr>
              <a:t>T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I</a:t>
            </a:r>
            <a:r>
              <a:rPr lang="en-US" sz="1800" baseline="-25000" dirty="0" err="1" smtClean="0">
                <a:solidFill>
                  <a:srgbClr val="000000"/>
                </a:solidFill>
              </a:rPr>
              <a:t>p</a:t>
            </a:r>
            <a:r>
              <a:rPr lang="en-US" sz="1800" dirty="0" smtClean="0">
                <a:solidFill>
                  <a:srgbClr val="000000"/>
                </a:solidFill>
              </a:rPr>
              <a:t>, NBI power</a:t>
            </a:r>
            <a:r>
              <a:rPr lang="en-US" sz="1800" dirty="0">
                <a:solidFill>
                  <a:srgbClr val="000000"/>
                </a:solidFill>
              </a:rPr>
              <a:t>;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u="sng" dirty="0" smtClean="0">
                <a:solidFill>
                  <a:srgbClr val="000000"/>
                </a:solidFill>
              </a:rPr>
              <a:t>5x</a:t>
            </a:r>
            <a:r>
              <a:rPr lang="en-US" sz="1800" dirty="0" smtClean="0">
                <a:solidFill>
                  <a:srgbClr val="000000"/>
                </a:solidFill>
              </a:rPr>
              <a:t> pulse length, </a:t>
            </a:r>
            <a:r>
              <a:rPr lang="en-US" sz="1800" dirty="0" smtClean="0">
                <a:solidFill>
                  <a:srgbClr val="FF0000"/>
                </a:solidFill>
              </a:rPr>
              <a:t>projected 100% non-inductive sustainment </a:t>
            </a:r>
            <a:r>
              <a:rPr lang="en-US" sz="1800" dirty="0" smtClean="0"/>
              <a:t>over broad operating range</a:t>
            </a:r>
          </a:p>
          <a:p>
            <a:pPr>
              <a:lnSpc>
                <a:spcPts val="2000"/>
              </a:lnSpc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51191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329"/>
            <a:ext cx="9144000" cy="815975"/>
          </a:xfrm>
        </p:spPr>
        <p:txBody>
          <a:bodyPr/>
          <a:lstStyle/>
          <a:p>
            <a:r>
              <a:rPr lang="en-US" dirty="0">
                <a:solidFill>
                  <a:srgbClr val="1822CD"/>
                </a:solidFill>
                <a:latin typeface="Helvetica" pitchFamily="34" charset="0"/>
              </a:rPr>
              <a:t>NSTX research </a:t>
            </a:r>
            <a:r>
              <a:rPr lang="en-US" dirty="0" smtClean="0">
                <a:solidFill>
                  <a:srgbClr val="1822CD"/>
                </a:solidFill>
                <a:latin typeface="Helvetica" pitchFamily="34" charset="0"/>
              </a:rPr>
              <a:t>targets predictive physics understanding needed for fusion energy development facilities</a:t>
            </a:r>
            <a:endParaRPr lang="en-US" dirty="0"/>
          </a:p>
        </p:txBody>
      </p:sp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914400"/>
            <a:ext cx="1159301" cy="125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6553200" y="2133600"/>
            <a:ext cx="1143000" cy="4985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en-US" sz="1200" b="1" dirty="0">
                <a:solidFill>
                  <a:srgbClr val="1822CD"/>
                </a:solidFill>
                <a:latin typeface="Helvetica" pitchFamily="34" charset="0"/>
              </a:rPr>
              <a:t>Fusion Nuclear Science Facility (FNSF)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878541"/>
            <a:ext cx="705805" cy="125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8040620" y="2133600"/>
            <a:ext cx="855664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b="1" dirty="0" smtClean="0"/>
              <a:t>ST Pilot </a:t>
            </a:r>
            <a:r>
              <a:rPr lang="en-US" b="1" dirty="0"/>
              <a:t>Plant</a:t>
            </a: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66098" y="6637311"/>
            <a:ext cx="762000" cy="152400"/>
          </a:xfrm>
        </p:spPr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2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58611" y="2718033"/>
            <a:ext cx="1324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2800" u="sng" dirty="0" smtClean="0">
                <a:solidFill>
                  <a:srgbClr val="FF0000"/>
                </a:solidFill>
              </a:rPr>
              <a:t>Outline</a:t>
            </a:r>
            <a:endParaRPr lang="en-US" sz="2800" u="sng" dirty="0">
              <a:solidFill>
                <a:srgbClr val="FF0000"/>
              </a:solidFill>
            </a:endParaRPr>
          </a:p>
        </p:txBody>
      </p:sp>
      <p:pic>
        <p:nvPicPr>
          <p:cNvPr id="22" name="Picture 7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5" r="7295"/>
          <a:stretch>
            <a:fillRect/>
          </a:stretch>
        </p:blipFill>
        <p:spPr bwMode="auto">
          <a:xfrm>
            <a:off x="6038030" y="3981262"/>
            <a:ext cx="1360009" cy="1812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81"/>
          <p:cNvSpPr txBox="1">
            <a:spLocks noChangeArrowheads="1"/>
          </p:cNvSpPr>
          <p:nvPr/>
        </p:nvSpPr>
        <p:spPr bwMode="auto">
          <a:xfrm>
            <a:off x="5867400" y="5720055"/>
            <a:ext cx="155033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 defTabSz="860425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1pPr>
            <a:lvl2pPr marL="37931725" indent="-37474525" defTabSz="860425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9pPr>
          </a:lstStyle>
          <a:p>
            <a:pPr>
              <a:buFontTx/>
              <a:buNone/>
            </a:pPr>
            <a:r>
              <a:rPr lang="en-US" sz="1400" i="0" dirty="0">
                <a:solidFill>
                  <a:srgbClr val="090CFF"/>
                </a:solidFill>
              </a:rPr>
              <a:t>New </a:t>
            </a:r>
            <a:r>
              <a:rPr lang="en-US" sz="1400" i="0" dirty="0" smtClean="0">
                <a:solidFill>
                  <a:srgbClr val="090CFF"/>
                </a:solidFill>
              </a:rPr>
              <a:t>center-stack</a:t>
            </a:r>
            <a:endParaRPr lang="en-US" sz="1400" i="0" dirty="0">
              <a:solidFill>
                <a:srgbClr val="090CFF"/>
              </a:solidFill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7148083" y="3886200"/>
            <a:ext cx="95402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buFontTx/>
              <a:buNone/>
            </a:pPr>
            <a:r>
              <a:rPr lang="en-US" sz="1800" b="1" i="1" dirty="0">
                <a:solidFill>
                  <a:srgbClr val="FF0000"/>
                </a:solidFill>
                <a:latin typeface="Helvetica" pitchFamily="34" charset="0"/>
                <a:ea typeface="ＭＳ Ｐゴシック" pitchFamily="34" charset="-128"/>
              </a:rPr>
              <a:t>NSTX-U</a:t>
            </a:r>
          </a:p>
        </p:txBody>
      </p:sp>
      <p:pic>
        <p:nvPicPr>
          <p:cNvPr id="24" name="Picture 79" descr="NB2 iso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8" r="5555"/>
          <a:stretch/>
        </p:blipFill>
        <p:spPr bwMode="auto">
          <a:xfrm>
            <a:off x="7505581" y="4242148"/>
            <a:ext cx="1596581" cy="149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81"/>
          <p:cNvSpPr txBox="1">
            <a:spLocks noChangeArrowheads="1"/>
          </p:cNvSpPr>
          <p:nvPr/>
        </p:nvSpPr>
        <p:spPr bwMode="auto">
          <a:xfrm>
            <a:off x="7529083" y="5720055"/>
            <a:ext cx="155033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 defTabSz="860425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1pPr>
            <a:lvl2pPr marL="37931725" indent="-37474525" defTabSz="860425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9pPr>
          </a:lstStyle>
          <a:p>
            <a:pPr>
              <a:buFontTx/>
              <a:buNone/>
            </a:pPr>
            <a:r>
              <a:rPr lang="en-US" sz="1400" i="0" dirty="0" smtClean="0">
                <a:solidFill>
                  <a:srgbClr val="090CFF"/>
                </a:solidFill>
              </a:rPr>
              <a:t>2</a:t>
            </a:r>
            <a:r>
              <a:rPr lang="en-US" sz="1400" i="0" baseline="30000" dirty="0" smtClean="0">
                <a:solidFill>
                  <a:srgbClr val="090CFF"/>
                </a:solidFill>
              </a:rPr>
              <a:t>nd</a:t>
            </a:r>
            <a:r>
              <a:rPr lang="en-US" sz="1400" i="0" dirty="0" smtClean="0">
                <a:solidFill>
                  <a:srgbClr val="090CFF"/>
                </a:solidFill>
              </a:rPr>
              <a:t> neutral </a:t>
            </a:r>
            <a:r>
              <a:rPr lang="en-US" sz="1400" i="0" dirty="0">
                <a:solidFill>
                  <a:srgbClr val="090CFF"/>
                </a:solidFill>
              </a:rPr>
              <a:t>b</a:t>
            </a:r>
            <a:r>
              <a:rPr lang="en-US" sz="1400" i="0" dirty="0" smtClean="0">
                <a:solidFill>
                  <a:srgbClr val="090CFF"/>
                </a:solidFill>
              </a:rPr>
              <a:t>eam</a:t>
            </a:r>
            <a:endParaRPr lang="en-US" sz="1400" i="0" dirty="0">
              <a:solidFill>
                <a:srgbClr val="090CFF"/>
              </a:solidFill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53734" y="3224446"/>
            <a:ext cx="6173788" cy="2566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Develop key physics understanding to be tested in unexplored, hotter ST plasmas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Study high beta plasma transport and stability at </a:t>
            </a:r>
            <a:r>
              <a:rPr lang="en-US" dirty="0" smtClean="0">
                <a:solidFill>
                  <a:srgbClr val="FF0000"/>
                </a:solidFill>
              </a:rPr>
              <a:t>reduced </a:t>
            </a:r>
            <a:r>
              <a:rPr lang="en-US" dirty="0" err="1" smtClean="0">
                <a:solidFill>
                  <a:srgbClr val="FF0000"/>
                </a:solidFill>
              </a:rPr>
              <a:t>collisionality</a:t>
            </a:r>
            <a:r>
              <a:rPr lang="en-US" dirty="0" smtClean="0">
                <a:solidFill>
                  <a:srgbClr val="000000"/>
                </a:solidFill>
              </a:rPr>
              <a:t>, for </a:t>
            </a:r>
            <a:r>
              <a:rPr lang="en-US" dirty="0" smtClean="0">
                <a:solidFill>
                  <a:srgbClr val="FF0000"/>
                </a:solidFill>
              </a:rPr>
              <a:t>extended pulse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Prototype methods to mitigate </a:t>
            </a:r>
            <a:r>
              <a:rPr lang="en-US" dirty="0" smtClean="0">
                <a:solidFill>
                  <a:srgbClr val="FF0000"/>
                </a:solidFill>
              </a:rPr>
              <a:t>very high heat/particle flux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Move toward </a:t>
            </a:r>
            <a:r>
              <a:rPr lang="en-US" dirty="0" smtClean="0">
                <a:solidFill>
                  <a:srgbClr val="FF0000"/>
                </a:solidFill>
              </a:rPr>
              <a:t>fully non-inductive operation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7621938" y="5117423"/>
            <a:ext cx="135745" cy="602632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 flipV="1">
            <a:off x="6309883" y="5334000"/>
            <a:ext cx="304800" cy="374032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Rectangle 18"/>
          <p:cNvSpPr>
            <a:spLocks noChangeArrowheads="1"/>
          </p:cNvSpPr>
          <p:nvPr/>
        </p:nvSpPr>
        <p:spPr bwMode="auto">
          <a:xfrm>
            <a:off x="6047647" y="5987996"/>
            <a:ext cx="4207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en-US" sz="1400" b="1" dirty="0" smtClean="0">
                <a:solidFill>
                  <a:srgbClr val="FF0000"/>
                </a:solidFill>
              </a:rPr>
              <a:t>B</a:t>
            </a:r>
            <a:r>
              <a:rPr lang="en-US" sz="1400" b="1" baseline="-25000" dirty="0" smtClean="0">
                <a:solidFill>
                  <a:srgbClr val="FF0000"/>
                </a:solidFill>
              </a:rPr>
              <a:t>T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en-US" sz="1400" b="1" dirty="0" err="1" smtClean="0">
                <a:solidFill>
                  <a:srgbClr val="FF0000"/>
                </a:solidFill>
              </a:rPr>
              <a:t>I</a:t>
            </a:r>
            <a:r>
              <a:rPr lang="en-US" sz="1400" b="1" baseline="-25000" dirty="0" err="1" smtClean="0">
                <a:solidFill>
                  <a:srgbClr val="FF0000"/>
                </a:solidFill>
              </a:rPr>
              <a:t>p</a:t>
            </a:r>
            <a:endParaRPr lang="en-US" sz="1400" b="1" baseline="-25000" dirty="0" smtClean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6446028" y="6103492"/>
            <a:ext cx="351028" cy="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Rectangle 18"/>
          <p:cNvSpPr>
            <a:spLocks noChangeArrowheads="1"/>
          </p:cNvSpPr>
          <p:nvPr/>
        </p:nvSpPr>
        <p:spPr bwMode="auto">
          <a:xfrm>
            <a:off x="7216332" y="5987996"/>
            <a:ext cx="7601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en-US" sz="1400" b="1" dirty="0" smtClean="0">
                <a:solidFill>
                  <a:srgbClr val="FF0000"/>
                </a:solidFill>
              </a:rPr>
              <a:t>P</a:t>
            </a:r>
            <a:r>
              <a:rPr lang="en-US" sz="1400" b="1" baseline="-25000" dirty="0" smtClean="0">
                <a:solidFill>
                  <a:srgbClr val="FF0000"/>
                </a:solidFill>
              </a:rPr>
              <a:t>NBI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en-US" sz="1400" b="1" dirty="0" smtClean="0">
                <a:solidFill>
                  <a:srgbClr val="FF0000"/>
                </a:solidFill>
              </a:rPr>
              <a:t>pulse</a:t>
            </a:r>
            <a:endParaRPr lang="en-US" sz="1400" b="1" baseline="-25000" dirty="0" smtClean="0">
              <a:solidFill>
                <a:srgbClr val="FF000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6452500" y="6392849"/>
            <a:ext cx="351028" cy="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7970028" y="6103492"/>
            <a:ext cx="351028" cy="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7976500" y="6392849"/>
            <a:ext cx="351028" cy="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Rectangle 18"/>
          <p:cNvSpPr>
            <a:spLocks noChangeArrowheads="1"/>
          </p:cNvSpPr>
          <p:nvPr/>
        </p:nvSpPr>
        <p:spPr bwMode="auto">
          <a:xfrm>
            <a:off x="6747871" y="5967720"/>
            <a:ext cx="467005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1 T</a:t>
            </a:r>
          </a:p>
        </p:txBody>
      </p:sp>
      <p:sp>
        <p:nvSpPr>
          <p:cNvPr id="33" name="Rectangle 18"/>
          <p:cNvSpPr>
            <a:spLocks noChangeArrowheads="1"/>
          </p:cNvSpPr>
          <p:nvPr/>
        </p:nvSpPr>
        <p:spPr bwMode="auto">
          <a:xfrm>
            <a:off x="6735280" y="6251066"/>
            <a:ext cx="630956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2 MA</a:t>
            </a:r>
          </a:p>
        </p:txBody>
      </p:sp>
      <p:sp>
        <p:nvSpPr>
          <p:cNvPr id="34" name="Rectangle 18"/>
          <p:cNvSpPr>
            <a:spLocks noChangeArrowheads="1"/>
          </p:cNvSpPr>
          <p:nvPr/>
        </p:nvSpPr>
        <p:spPr bwMode="auto">
          <a:xfrm>
            <a:off x="8236165" y="5967720"/>
            <a:ext cx="785114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12 MW</a:t>
            </a:r>
          </a:p>
        </p:txBody>
      </p:sp>
      <p:sp>
        <p:nvSpPr>
          <p:cNvPr id="35" name="Rectangle 18"/>
          <p:cNvSpPr>
            <a:spLocks noChangeArrowheads="1"/>
          </p:cNvSpPr>
          <p:nvPr/>
        </p:nvSpPr>
        <p:spPr bwMode="auto">
          <a:xfrm>
            <a:off x="8267230" y="6251066"/>
            <a:ext cx="553405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5 s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6039696" y="5972094"/>
            <a:ext cx="2973632" cy="557253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pic>
        <p:nvPicPr>
          <p:cNvPr id="17" name="Picture 24" descr="com_Machinecutaway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645" y="2472767"/>
            <a:ext cx="1198518" cy="123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6747871" y="3167390"/>
            <a:ext cx="593432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b="1" i="1" dirty="0">
                <a:solidFill>
                  <a:srgbClr val="1822CD"/>
                </a:solidFill>
                <a:latin typeface="Helvetica" pitchFamily="34" charset="0"/>
              </a:rPr>
              <a:t>ITER</a:t>
            </a:r>
          </a:p>
        </p:txBody>
      </p:sp>
      <p:sp>
        <p:nvSpPr>
          <p:cNvPr id="37" name="Text Box 19"/>
          <p:cNvSpPr txBox="1">
            <a:spLocks noChangeArrowheads="1"/>
          </p:cNvSpPr>
          <p:nvPr/>
        </p:nvSpPr>
        <p:spPr bwMode="auto">
          <a:xfrm>
            <a:off x="547550" y="5910044"/>
            <a:ext cx="47502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2000" u="sng" dirty="0" smtClean="0">
                <a:solidFill>
                  <a:srgbClr val="9900FF"/>
                </a:solidFill>
              </a:rPr>
              <a:t>3D effects are pervasive in this research</a:t>
            </a:r>
            <a:endParaRPr lang="en-US" sz="1050" u="sng" dirty="0">
              <a:solidFill>
                <a:srgbClr val="9900FF"/>
              </a:solidFill>
            </a:endParaRPr>
          </a:p>
        </p:txBody>
      </p:sp>
      <p:sp>
        <p:nvSpPr>
          <p:cNvPr id="38" name="Content Placeholder 2"/>
          <p:cNvSpPr>
            <a:spLocks noGrp="1"/>
          </p:cNvSpPr>
          <p:nvPr>
            <p:ph idx="1"/>
          </p:nvPr>
        </p:nvSpPr>
        <p:spPr>
          <a:xfrm>
            <a:off x="53734" y="1001086"/>
            <a:ext cx="6462284" cy="17526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Enable devices: ST-FNSF, ST-Pilot/DEMO, ITER</a:t>
            </a:r>
          </a:p>
          <a:p>
            <a:pPr lvl="1"/>
            <a:r>
              <a:rPr lang="en-US" dirty="0" smtClean="0"/>
              <a:t>Leveraging unique ST plasmas provides </a:t>
            </a:r>
            <a:r>
              <a:rPr lang="en-US" dirty="0" smtClean="0">
                <a:solidFill>
                  <a:srgbClr val="FF0000"/>
                </a:solidFill>
              </a:rPr>
              <a:t>new understanding </a:t>
            </a:r>
            <a:r>
              <a:rPr lang="en-US" dirty="0" smtClean="0"/>
              <a:t>for </a:t>
            </a:r>
            <a:r>
              <a:rPr lang="en-US" dirty="0" err="1" smtClean="0"/>
              <a:t>tokamaks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challenges theory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91475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697"/>
            <a:ext cx="9144000" cy="527050"/>
          </a:xfrm>
        </p:spPr>
        <p:txBody>
          <a:bodyPr/>
          <a:lstStyle/>
          <a:p>
            <a:r>
              <a:rPr lang="en-US" sz="2800" dirty="0" smtClean="0"/>
              <a:t>NSTX Presentations at the 2012 IAEA FEC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20</a:t>
            </a:fld>
            <a:endParaRPr lang="en-US">
              <a:solidFill>
                <a:srgbClr val="3333CC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183137"/>
              </p:ext>
            </p:extLst>
          </p:nvPr>
        </p:nvGraphicFramePr>
        <p:xfrm>
          <a:off x="76200" y="1128951"/>
          <a:ext cx="4419601" cy="5424249"/>
        </p:xfrm>
        <a:graphic>
          <a:graphicData uri="http://schemas.openxmlformats.org/drawingml/2006/table">
            <a:tbl>
              <a:tblPr/>
              <a:tblGrid>
                <a:gridCol w="2438400"/>
                <a:gridCol w="1219200"/>
                <a:gridCol w="762001"/>
              </a:tblGrid>
              <a:tr h="394404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Thursday</a:t>
                      </a: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7226">
                <a:tc>
                  <a:txBody>
                    <a:bodyPr/>
                    <a:lstStyle/>
                    <a:p>
                      <a:pPr marL="176213" indent="-176213" algn="l" fontAlgn="t">
                        <a:buFont typeface="Arial" pitchFamily="34" charset="0"/>
                        <a:buChar char="•"/>
                      </a:pPr>
                      <a:r>
                        <a:rPr lang="en-US" sz="14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Progress </a:t>
                      </a:r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in Simulating Turbulent Electron Thermal Transport in </a:t>
                      </a:r>
                      <a:r>
                        <a:rPr lang="en-US" sz="14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NSTX</a:t>
                      </a:r>
                    </a:p>
                    <a:p>
                      <a:pPr marL="176213" indent="-176213" algn="l" fontAlgn="t">
                        <a:buFont typeface="Arial" pitchFamily="34" charset="0"/>
                        <a:buChar char="•"/>
                      </a:pPr>
                      <a:endParaRPr lang="en-US" sz="1400" b="0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14300" indent="0"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Guttenfelder</a:t>
                      </a: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TH/6-1</a:t>
                      </a: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70840">
                <a:tc>
                  <a:txBody>
                    <a:bodyPr/>
                    <a:lstStyle/>
                    <a:p>
                      <a:pPr marL="176213" indent="-176213" algn="l" fontAlgn="t">
                        <a:buFont typeface="Arial" pitchFamily="34" charset="0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The Dependence of H-mode Energy Confinement and Transport on </a:t>
                      </a:r>
                      <a:r>
                        <a:rPr lang="en-US" sz="1400" b="0" i="0" u="none" strike="noStrike" dirty="0" err="1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Collisionality</a:t>
                      </a:r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 in NSTX</a:t>
                      </a: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14300" indent="0"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Kaye</a:t>
                      </a: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EX/7-1</a:t>
                      </a: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4404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Friday</a:t>
                      </a: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7226">
                <a:tc>
                  <a:txBody>
                    <a:bodyPr/>
                    <a:lstStyle/>
                    <a:p>
                      <a:pPr marL="176213" indent="-176213" algn="l" fontAlgn="t">
                        <a:buFont typeface="Arial" pitchFamily="34" charset="0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Disruptions in the High Beta Spherical Torus NSTX</a:t>
                      </a: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14300" indent="0"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Gerhardt</a:t>
                      </a: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EX/9-3</a:t>
                      </a: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7226">
                <a:tc>
                  <a:txBody>
                    <a:bodyPr/>
                    <a:lstStyle/>
                    <a:p>
                      <a:pPr marL="176213" indent="-176213" algn="l" fontAlgn="t">
                        <a:buFont typeface="Arial" pitchFamily="34" charset="0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Progress on </a:t>
                      </a:r>
                      <a:r>
                        <a:rPr lang="en-US" sz="14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Developing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the </a:t>
                      </a:r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Spherical Tokamak for Fusion </a:t>
                      </a:r>
                      <a:r>
                        <a:rPr lang="en-US" sz="14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Applications</a:t>
                      </a:r>
                    </a:p>
                    <a:p>
                      <a:pPr marL="176213" indent="-176213" algn="l" fontAlgn="t">
                        <a:buFont typeface="Arial" pitchFamily="34" charset="0"/>
                        <a:buChar char="•"/>
                      </a:pPr>
                      <a:endParaRPr lang="en-US" sz="1400" b="0" i="0" u="none" strike="noStrike" dirty="0" smtClean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14300" indent="0"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Menard</a:t>
                      </a: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FTP/3-4</a:t>
                      </a: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94453">
                <a:tc>
                  <a:txBody>
                    <a:bodyPr/>
                    <a:lstStyle/>
                    <a:p>
                      <a:pPr marL="176213" indent="-176213" algn="l" fontAlgn="t">
                        <a:buFont typeface="Arial" pitchFamily="34" charset="0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The Nearly Continuous Improvement of Discharge Characteristics and Edge Stability with Increasing Lithium Coatings in NSTX</a:t>
                      </a: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14300" indent="0"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Maingi</a:t>
                      </a: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EX/11-2</a:t>
                      </a: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14" name="Straight Connector 13"/>
          <p:cNvCxnSpPr/>
          <p:nvPr/>
        </p:nvCxnSpPr>
        <p:spPr bwMode="auto">
          <a:xfrm>
            <a:off x="4540196" y="890547"/>
            <a:ext cx="76200" cy="563880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016715"/>
              </p:ext>
            </p:extLst>
          </p:nvPr>
        </p:nvGraphicFramePr>
        <p:xfrm>
          <a:off x="4647417" y="838200"/>
          <a:ext cx="4496583" cy="5705124"/>
        </p:xfrm>
        <a:graphic>
          <a:graphicData uri="http://schemas.openxmlformats.org/drawingml/2006/table">
            <a:tbl>
              <a:tblPr/>
              <a:tblGrid>
                <a:gridCol w="2335887"/>
                <a:gridCol w="1240940"/>
                <a:gridCol w="919756"/>
              </a:tblGrid>
              <a:tr h="19836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Tuesday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Lithium program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Ono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FTP/P1-14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Co-axial helicity injection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Raman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EX/P2-10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36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Wednesday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Bootstrap current XGC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Chang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TH/P4-12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Pedestal transport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Diallo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EX/P4-04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Power scrape-off width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Goldston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TH/P4-19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Vertical stability at low A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Kolemen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EX/P4-28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Blob dynamics / edge V shear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Myra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TH/P4-23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EHOs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Park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EX/P4-33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Core lithium levels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Podesta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EX/P3-02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C, Li impurity transport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Scotti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EX/P3-34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Snowflake </a:t>
                      </a:r>
                      <a:r>
                        <a:rPr lang="en-US" sz="1100" b="0" i="0" u="none" strike="noStrike" dirty="0" err="1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divertor</a:t>
                      </a:r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 theory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Ryutov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TH/P4-18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36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Thursday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Divertor heat asymmetry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Ahn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EX/P5-33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L-H power threshold vs. X pt.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Battaglia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EX/P5-28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NBI-driven GAE simulations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Belova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TH/P6-16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CAE/GAE structure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Crocker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EX/P6-02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TAE avalanches in H-mode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Fredrickson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EX/P6-05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Li deposition / power exhaust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Gray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EX/P5-27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Liquid lithium divertor results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Jaworski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EX/P5-31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RF power flow in SOL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Perkins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EX/P5-40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Snowflake </a:t>
                      </a:r>
                      <a:r>
                        <a:rPr lang="en-US" sz="1100" b="0" i="0" u="none" strike="noStrike" dirty="0" err="1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divertor</a:t>
                      </a:r>
                      <a:endParaRPr lang="en-US" sz="1100" b="0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Soukhanovksii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EX/P5-21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36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Friday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Global mode control / physics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Berkery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EX/P8-07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Edge transport with Li PFCs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Canik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EX/P7-16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Particle code NTV simulation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Kim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TH/P2-27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Turbulence near OH L-H trans.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Kubota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EX/P7-21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ELM triggering by Li in EAST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Mansfield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PD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Electron-scale turbulence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Ren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EX/P7-02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Low-k turbulence vs. </a:t>
                      </a:r>
                      <a:r>
                        <a:rPr lang="en-US" sz="1100" b="0" i="0" u="none" strike="noStrike" dirty="0" err="1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params</a:t>
                      </a:r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.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Smith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EX/P7-18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1828800" y="583224"/>
            <a:ext cx="914400" cy="465992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1948960" y="627184"/>
            <a:ext cx="712688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US" u="sng" dirty="0">
                <a:solidFill>
                  <a:srgbClr val="0000FF"/>
                </a:solidFill>
                <a:latin typeface="Helvetica" charset="0"/>
              </a:rPr>
              <a:t>Talks</a:t>
            </a:r>
            <a:endParaRPr lang="en-US" baseline="-25000" dirty="0">
              <a:solidFill>
                <a:srgbClr val="0000FF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315808" y="583224"/>
            <a:ext cx="1219200" cy="465992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6400800" y="627184"/>
            <a:ext cx="1143000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US" u="sng" dirty="0" smtClean="0">
                <a:solidFill>
                  <a:srgbClr val="0000FF"/>
                </a:solidFill>
                <a:latin typeface="Helvetica" charset="0"/>
              </a:rPr>
              <a:t>Posters</a:t>
            </a:r>
            <a:endParaRPr lang="en-US" baseline="-25000" dirty="0">
              <a:solidFill>
                <a:srgbClr val="0000FF"/>
              </a:solidFill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919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Tasks to Complete for this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8991600" cy="4876800"/>
          </a:xfrm>
        </p:spPr>
        <p:txBody>
          <a:bodyPr/>
          <a:lstStyle/>
          <a:p>
            <a:r>
              <a:rPr lang="en-US" dirty="0" smtClean="0"/>
              <a:t>Additions</a:t>
            </a:r>
          </a:p>
          <a:p>
            <a:pPr lvl="1"/>
            <a:r>
              <a:rPr lang="en-US" dirty="0" smtClean="0"/>
              <a:t>Add bullet on L-H power threshold – REF Battaglia talk EX/P5-28</a:t>
            </a:r>
          </a:p>
          <a:p>
            <a:endParaRPr lang="en-US" dirty="0" smtClean="0"/>
          </a:p>
          <a:p>
            <a:r>
              <a:rPr lang="en-US" dirty="0" smtClean="0"/>
              <a:t>Tasks</a:t>
            </a:r>
          </a:p>
          <a:p>
            <a:pPr lvl="1"/>
            <a:r>
              <a:rPr lang="en-US" dirty="0" smtClean="0"/>
              <a:t>Shorten talk to 18 slides</a:t>
            </a:r>
          </a:p>
          <a:p>
            <a:pPr lvl="1"/>
            <a:r>
              <a:rPr lang="en-US" dirty="0" smtClean="0"/>
              <a:t>Poster up to 24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21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3428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 for </a:t>
            </a:r>
            <a:r>
              <a:rPr lang="en-US" dirty="0"/>
              <a:t>p</a:t>
            </a:r>
            <a:r>
              <a:rPr lang="en-US" dirty="0" smtClean="0"/>
              <a:t>oster follow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22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9201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slides follow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23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8582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7557250" y="1348630"/>
            <a:ext cx="977150" cy="251570"/>
          </a:xfrm>
          <a:prstGeom prst="rect">
            <a:avLst/>
          </a:prstGeom>
          <a:solidFill>
            <a:srgbClr val="FFFF99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10"/>
            <a:ext cx="9144000" cy="815975"/>
          </a:xfrm>
        </p:spPr>
        <p:txBody>
          <a:bodyPr/>
          <a:lstStyle/>
          <a:p>
            <a:r>
              <a:rPr lang="en-US" dirty="0"/>
              <a:t>Plasma characteristics change nearly continuously with increasing lithium evaporation inside vessel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4668375"/>
            <a:ext cx="4372831" cy="1782304"/>
          </a:xfrm>
        </p:spPr>
        <p:txBody>
          <a:bodyPr/>
          <a:lstStyle/>
          <a:p>
            <a:r>
              <a:rPr lang="en-US" sz="1800" dirty="0" smtClean="0">
                <a:latin typeface="Arial" pitchFamily="34" charset="0"/>
              </a:rPr>
              <a:t>Measured reduction in high-k turbulence consistent </a:t>
            </a:r>
            <a:r>
              <a:rPr lang="en-US" sz="1800" dirty="0">
                <a:latin typeface="Arial" pitchFamily="34" charset="0"/>
              </a:rPr>
              <a:t>with </a:t>
            </a:r>
            <a:r>
              <a:rPr lang="en-US" sz="1800" dirty="0" smtClean="0">
                <a:latin typeface="Arial" pitchFamily="34" charset="0"/>
              </a:rPr>
              <a:t>reduced </a:t>
            </a:r>
            <a:r>
              <a:rPr lang="en-US" sz="1800" dirty="0" err="1" smtClean="0">
                <a:latin typeface="Symbol" pitchFamily="18" charset="2"/>
              </a:rPr>
              <a:t>c</a:t>
            </a:r>
            <a:r>
              <a:rPr lang="en-US" sz="1800" baseline="-25000" dirty="0" err="1" smtClean="0">
                <a:latin typeface="Arial" pitchFamily="34" charset="0"/>
              </a:rPr>
              <a:t>e</a:t>
            </a:r>
            <a:endParaRPr lang="en-US" sz="1800" baseline="-25000" dirty="0">
              <a:latin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800" dirty="0" smtClean="0">
                <a:latin typeface="Arial" pitchFamily="34" charset="0"/>
              </a:rPr>
              <a:t>Impact of </a:t>
            </a:r>
            <a:r>
              <a:rPr lang="en-US" sz="1800" dirty="0" err="1" smtClean="0">
                <a:latin typeface="Arial" pitchFamily="34" charset="0"/>
              </a:rPr>
              <a:t>collisionality</a:t>
            </a:r>
            <a:r>
              <a:rPr lang="en-US" sz="1800" dirty="0">
                <a:latin typeface="Arial" pitchFamily="34" charset="0"/>
              </a:rPr>
              <a:t> </a:t>
            </a:r>
            <a:r>
              <a:rPr lang="en-US" sz="1800" dirty="0" smtClean="0">
                <a:latin typeface="Arial" pitchFamily="34" charset="0"/>
              </a:rPr>
              <a:t>and </a:t>
            </a:r>
            <a:r>
              <a:rPr lang="en-US" sz="1800" dirty="0" err="1" smtClean="0">
                <a:latin typeface="Symbol" pitchFamily="18" charset="2"/>
              </a:rPr>
              <a:t>Ñ</a:t>
            </a:r>
            <a:r>
              <a:rPr lang="en-US" sz="1800" dirty="0" err="1" smtClean="0">
                <a:latin typeface="Arial" pitchFamily="34" charset="0"/>
              </a:rPr>
              <a:t>n</a:t>
            </a:r>
            <a:r>
              <a:rPr lang="en-US" sz="1800" dirty="0" smtClean="0">
                <a:latin typeface="Arial" pitchFamily="34" charset="0"/>
              </a:rPr>
              <a:t> on turbulence is under investigation</a:t>
            </a:r>
            <a:endParaRPr lang="en-US" sz="1800" dirty="0">
              <a:latin typeface="Arial" pitchFamily="34" charset="0"/>
            </a:endParaRPr>
          </a:p>
          <a:p>
            <a:pPr lvl="1"/>
            <a:r>
              <a:rPr lang="en-US" sz="1600" dirty="0" err="1">
                <a:solidFill>
                  <a:srgbClr val="FF0000"/>
                </a:solidFill>
                <a:latin typeface="Arial" pitchFamily="34" charset="0"/>
              </a:rPr>
              <a:t>B</a:t>
            </a:r>
            <a:r>
              <a:rPr lang="en-US" sz="1600" baseline="-25000" dirty="0" err="1">
                <a:solidFill>
                  <a:srgbClr val="FF0000"/>
                </a:solidFill>
                <a:latin typeface="Arial" pitchFamily="34" charset="0"/>
              </a:rPr>
              <a:t>t</a:t>
            </a:r>
            <a:r>
              <a:rPr lang="en-US" sz="1600" dirty="0" err="1">
                <a:solidFill>
                  <a:srgbClr val="FF0000"/>
                </a:solidFill>
                <a:latin typeface="Symbol" pitchFamily="18" charset="2"/>
              </a:rPr>
              <a:t>t</a:t>
            </a:r>
            <a:r>
              <a:rPr lang="en-US" sz="1600" baseline="-25000" dirty="0" err="1">
                <a:solidFill>
                  <a:srgbClr val="FF0000"/>
                </a:solidFill>
                <a:latin typeface="Arial" pitchFamily="34" charset="0"/>
              </a:rPr>
              <a:t>E</a:t>
            </a:r>
            <a:r>
              <a:rPr lang="en-US" sz="1600" dirty="0">
                <a:solidFill>
                  <a:srgbClr val="FF0000"/>
                </a:solidFill>
                <a:latin typeface="Arial" pitchFamily="34" charset="0"/>
              </a:rPr>
              <a:t> ~ </a:t>
            </a:r>
            <a:r>
              <a:rPr lang="en-US" sz="1600" dirty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en-US" sz="1600" baseline="-25000" dirty="0">
                <a:solidFill>
                  <a:srgbClr val="FF0000"/>
                </a:solidFill>
                <a:latin typeface="Arial" pitchFamily="34" charset="0"/>
              </a:rPr>
              <a:t>e</a:t>
            </a:r>
            <a:r>
              <a:rPr lang="en-US" sz="1600" dirty="0">
                <a:solidFill>
                  <a:srgbClr val="FF0000"/>
                </a:solidFill>
                <a:latin typeface="Arial" pitchFamily="34" charset="0"/>
              </a:rPr>
              <a:t>*</a:t>
            </a:r>
            <a:r>
              <a:rPr lang="en-US" sz="1600" baseline="30000" dirty="0">
                <a:solidFill>
                  <a:srgbClr val="FF0000"/>
                </a:solidFill>
                <a:latin typeface="Arial" pitchFamily="34" charset="0"/>
              </a:rPr>
              <a:t>-</a:t>
            </a:r>
            <a:r>
              <a:rPr lang="en-US" sz="1600" baseline="30000" dirty="0" smtClean="0">
                <a:solidFill>
                  <a:srgbClr val="FF0000"/>
                </a:solidFill>
                <a:latin typeface="Arial" pitchFamily="34" charset="0"/>
              </a:rPr>
              <a:t>0.8 </a:t>
            </a: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</a:rPr>
              <a:t>observed</a:t>
            </a:r>
            <a:endParaRPr lang="en-US" sz="1400" dirty="0" smtClean="0">
              <a:latin typeface="Arial" pitchFamily="34" charset="0"/>
            </a:endParaRPr>
          </a:p>
          <a:p>
            <a:endParaRPr lang="en-US" sz="2000" dirty="0">
              <a:solidFill>
                <a:srgbClr val="3333CC"/>
              </a:solidFill>
              <a:latin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24</a:t>
            </a:fld>
            <a:endParaRPr lang="en-US">
              <a:solidFill>
                <a:srgbClr val="3333CC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b="7239"/>
          <a:stretch/>
        </p:blipFill>
        <p:spPr>
          <a:xfrm>
            <a:off x="4459990" y="1046511"/>
            <a:ext cx="4637239" cy="3446480"/>
          </a:xfrm>
          <a:prstGeom prst="rect">
            <a:avLst/>
          </a:prstGeom>
        </p:spPr>
      </p:pic>
      <p:sp>
        <p:nvSpPr>
          <p:cNvPr id="26" name="TextBox 12"/>
          <p:cNvSpPr txBox="1">
            <a:spLocks noChangeArrowheads="1"/>
          </p:cNvSpPr>
          <p:nvPr/>
        </p:nvSpPr>
        <p:spPr bwMode="auto">
          <a:xfrm>
            <a:off x="5401240" y="1492873"/>
            <a:ext cx="1217127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Without Li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27" name="TextBox 12"/>
          <p:cNvSpPr txBox="1">
            <a:spLocks noChangeArrowheads="1"/>
          </p:cNvSpPr>
          <p:nvPr/>
        </p:nvSpPr>
        <p:spPr bwMode="auto">
          <a:xfrm>
            <a:off x="5177861" y="3735471"/>
            <a:ext cx="702990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141314</a:t>
            </a:r>
          </a:p>
          <a:p>
            <a:pPr>
              <a:buFontTx/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141328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TextBox 12"/>
          <p:cNvSpPr txBox="1">
            <a:spLocks noChangeArrowheads="1"/>
          </p:cNvSpPr>
          <p:nvPr/>
        </p:nvSpPr>
        <p:spPr bwMode="auto">
          <a:xfrm>
            <a:off x="5974980" y="3088234"/>
            <a:ext cx="9144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With Li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29" name="TextBox 12"/>
          <p:cNvSpPr txBox="1">
            <a:spLocks noChangeArrowheads="1"/>
          </p:cNvSpPr>
          <p:nvPr/>
        </p:nvSpPr>
        <p:spPr bwMode="auto">
          <a:xfrm>
            <a:off x="7557250" y="1348630"/>
            <a:ext cx="1371433" cy="66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en-US" sz="1100" u="sng" dirty="0" smtClean="0">
                <a:solidFill>
                  <a:srgbClr val="0000FF"/>
                </a:solidFill>
              </a:rPr>
              <a:t>Outer plasma</a:t>
            </a:r>
          </a:p>
          <a:p>
            <a:pPr>
              <a:buFontTx/>
              <a:buNone/>
              <a:defRPr/>
            </a:pPr>
            <a:r>
              <a:rPr lang="en-US" sz="1100" dirty="0" smtClean="0">
                <a:solidFill>
                  <a:srgbClr val="0000FF"/>
                </a:solidFill>
              </a:rPr>
              <a:t>R = 1.4 - 1.46 m</a:t>
            </a:r>
          </a:p>
          <a:p>
            <a:pPr>
              <a:buFontTx/>
              <a:buNone/>
              <a:defRPr/>
            </a:pPr>
            <a:r>
              <a:rPr lang="en-US" sz="1100" dirty="0" smtClean="0">
                <a:solidFill>
                  <a:srgbClr val="0000FF"/>
                </a:solidFill>
              </a:rPr>
              <a:t>(r/a = 0.74 – 0.95)</a:t>
            </a:r>
            <a:endParaRPr lang="en-US" sz="1100" dirty="0">
              <a:solidFill>
                <a:srgbClr val="0000FF"/>
              </a:solidFill>
            </a:endParaRPr>
          </a:p>
        </p:txBody>
      </p:sp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5154712" y="908012"/>
            <a:ext cx="394251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US" sz="1800" u="sng" dirty="0" smtClean="0">
                <a:solidFill>
                  <a:srgbClr val="0000FF"/>
                </a:solidFill>
                <a:latin typeface="Helvetica" charset="0"/>
              </a:rPr>
              <a:t>Measured density fluctuation vs. </a:t>
            </a:r>
            <a:r>
              <a:rPr lang="en-US" sz="1800" dirty="0" err="1">
                <a:solidFill>
                  <a:srgbClr val="0000FF"/>
                </a:solidFill>
                <a:latin typeface="Helvetica" pitchFamily="34" charset="0"/>
                <a:cs typeface="Helvetica" pitchFamily="34" charset="0"/>
              </a:rPr>
              <a:t>k</a:t>
            </a:r>
            <a:r>
              <a:rPr lang="en-US" sz="1800" baseline="-25000" dirty="0" err="1">
                <a:solidFill>
                  <a:srgbClr val="0000FF"/>
                </a:solidFill>
                <a:latin typeface="Symbol" pitchFamily="18" charset="2"/>
              </a:rPr>
              <a:t>^</a:t>
            </a:r>
            <a:r>
              <a:rPr lang="en-US" sz="1800" dirty="0" err="1">
                <a:solidFill>
                  <a:srgbClr val="0000FF"/>
                </a:solidFill>
                <a:latin typeface="Symbol" pitchFamily="18" charset="2"/>
                <a:cs typeface="Helvetica" pitchFamily="34" charset="0"/>
              </a:rPr>
              <a:t>r</a:t>
            </a:r>
            <a:r>
              <a:rPr lang="en-US" sz="1800" baseline="-25000" dirty="0" err="1">
                <a:solidFill>
                  <a:srgbClr val="0000FF"/>
                </a:solidFill>
                <a:latin typeface="Helvetica" pitchFamily="34" charset="0"/>
                <a:cs typeface="Helvetica" pitchFamily="34" charset="0"/>
              </a:rPr>
              <a:t>s</a:t>
            </a:r>
            <a:endParaRPr lang="en-US" sz="1800" baseline="-25000" dirty="0">
              <a:solidFill>
                <a:srgbClr val="0000FF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2" name="TextBox 4"/>
          <p:cNvSpPr txBox="1">
            <a:spLocks noChangeArrowheads="1"/>
          </p:cNvSpPr>
          <p:nvPr/>
        </p:nvSpPr>
        <p:spPr bwMode="auto">
          <a:xfrm rot="16200000">
            <a:off x="3911537" y="2498405"/>
            <a:ext cx="140936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800" dirty="0" smtClean="0">
                <a:solidFill>
                  <a:srgbClr val="000000"/>
                </a:solidFill>
                <a:cs typeface="Helvetica" pitchFamily="34" charset="0"/>
              </a:rPr>
              <a:t>(</a:t>
            </a:r>
            <a:r>
              <a:rPr lang="en-US" sz="1800" dirty="0" err="1" smtClean="0">
                <a:solidFill>
                  <a:srgbClr val="000000"/>
                </a:solidFill>
                <a:latin typeface="Symbol" pitchFamily="18" charset="2"/>
                <a:cs typeface="Helvetica" pitchFamily="34" charset="0"/>
              </a:rPr>
              <a:t>d</a:t>
            </a:r>
            <a:r>
              <a:rPr lang="en-US" sz="1800" dirty="0" err="1" smtClean="0">
                <a:solidFill>
                  <a:srgbClr val="000000"/>
                </a:solidFill>
                <a:cs typeface="Helvetica" pitchFamily="34" charset="0"/>
              </a:rPr>
              <a:t>n</a:t>
            </a:r>
            <a:r>
              <a:rPr lang="en-US" sz="1800" dirty="0" smtClean="0">
                <a:solidFill>
                  <a:srgbClr val="000000"/>
                </a:solidFill>
                <a:cs typeface="Helvetica" pitchFamily="34" charset="0"/>
              </a:rPr>
              <a:t>/n)</a:t>
            </a:r>
            <a:r>
              <a:rPr lang="en-US" sz="1800" baseline="30000" dirty="0" smtClean="0">
                <a:solidFill>
                  <a:srgbClr val="000000"/>
                </a:solidFill>
                <a:cs typeface="Helvetica" pitchFamily="34" charset="0"/>
              </a:rPr>
              <a:t>2</a:t>
            </a:r>
            <a:r>
              <a:rPr lang="en-US" sz="1800" dirty="0" smtClean="0">
                <a:solidFill>
                  <a:srgbClr val="000000"/>
                </a:solidFill>
                <a:cs typeface="Helvetica" pitchFamily="34" charset="0"/>
              </a:rPr>
              <a:t> (</a:t>
            </a:r>
            <a:r>
              <a:rPr lang="en-US" sz="1800" dirty="0" err="1" smtClean="0">
                <a:solidFill>
                  <a:srgbClr val="000000"/>
                </a:solidFill>
                <a:cs typeface="Helvetica" pitchFamily="34" charset="0"/>
              </a:rPr>
              <a:t>arb</a:t>
            </a:r>
            <a:r>
              <a:rPr lang="en-US" sz="1800" dirty="0" smtClean="0">
                <a:solidFill>
                  <a:srgbClr val="000000"/>
                </a:solidFill>
                <a:cs typeface="Helvetica" pitchFamily="34" charset="0"/>
              </a:rPr>
              <a:t>)</a:t>
            </a:r>
            <a:endParaRPr lang="en-US" sz="1800" dirty="0">
              <a:solidFill>
                <a:srgbClr val="000000"/>
              </a:solidFill>
              <a:cs typeface="Helvetica" pitchFamily="34" charset="0"/>
            </a:endParaRPr>
          </a:p>
        </p:txBody>
      </p:sp>
      <p:sp>
        <p:nvSpPr>
          <p:cNvPr id="33" name="TextBox 4"/>
          <p:cNvSpPr txBox="1">
            <a:spLocks noChangeArrowheads="1"/>
          </p:cNvSpPr>
          <p:nvPr/>
        </p:nvSpPr>
        <p:spPr bwMode="auto">
          <a:xfrm>
            <a:off x="7481050" y="4249164"/>
            <a:ext cx="6046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800" dirty="0" err="1" smtClean="0">
                <a:solidFill>
                  <a:srgbClr val="000000"/>
                </a:solidFill>
                <a:cs typeface="Helvetica" pitchFamily="34" charset="0"/>
              </a:rPr>
              <a:t>k</a:t>
            </a:r>
            <a:r>
              <a:rPr lang="en-US" sz="1800" baseline="-25000" dirty="0" err="1" smtClean="0">
                <a:latin typeface="Symbol" pitchFamily="18" charset="2"/>
              </a:rPr>
              <a:t>^</a:t>
            </a:r>
            <a:r>
              <a:rPr lang="en-US" sz="1800" dirty="0" err="1" smtClean="0">
                <a:solidFill>
                  <a:srgbClr val="000000"/>
                </a:solidFill>
                <a:latin typeface="Symbol" pitchFamily="18" charset="2"/>
                <a:cs typeface="Helvetica" pitchFamily="34" charset="0"/>
              </a:rPr>
              <a:t>r</a:t>
            </a:r>
            <a:r>
              <a:rPr lang="en-US" sz="1800" baseline="-25000" dirty="0" err="1" smtClean="0">
                <a:solidFill>
                  <a:srgbClr val="000000"/>
                </a:solidFill>
                <a:cs typeface="Helvetica" pitchFamily="34" charset="0"/>
              </a:rPr>
              <a:t>s</a:t>
            </a:r>
            <a:endParaRPr lang="en-US" sz="1800" baseline="-25000" dirty="0">
              <a:solidFill>
                <a:srgbClr val="000000"/>
              </a:solidFill>
              <a:cs typeface="Helvetica" pitchFamily="34" charset="0"/>
            </a:endParaRPr>
          </a:p>
        </p:txBody>
      </p:sp>
      <p:pic>
        <p:nvPicPr>
          <p:cNvPr id="39" name="Picture 38"/>
          <p:cNvPicPr>
            <a:picLocks noChangeAspect="1" noChangeArrowheads="1"/>
          </p:cNvPicPr>
          <p:nvPr/>
        </p:nvPicPr>
        <p:blipFill rotWithShape="1">
          <a:blip r:embed="rId3" cstate="print"/>
          <a:srcRect l="6749" b="10542"/>
          <a:stretch/>
        </p:blipFill>
        <p:spPr bwMode="auto">
          <a:xfrm>
            <a:off x="457200" y="1083734"/>
            <a:ext cx="3965506" cy="2624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Box 42"/>
          <p:cNvSpPr txBox="1"/>
          <p:nvPr/>
        </p:nvSpPr>
        <p:spPr>
          <a:xfrm rot="16200000">
            <a:off x="-1260579" y="2164968"/>
            <a:ext cx="3144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Energy Confinement Time (</a:t>
            </a:r>
            <a:r>
              <a:rPr lang="en-US" sz="1600" dirty="0" err="1" smtClean="0">
                <a:solidFill>
                  <a:srgbClr val="000000"/>
                </a:solidFill>
              </a:rPr>
              <a:t>ms</a:t>
            </a:r>
            <a:r>
              <a:rPr lang="en-US" sz="1600" dirty="0" smtClean="0">
                <a:solidFill>
                  <a:srgbClr val="000000"/>
                </a:solidFill>
              </a:rPr>
              <a:t>)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24112" y="3733800"/>
            <a:ext cx="371928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Pre-discharge lithium evaporation (mg)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7" name="Content Placeholder 2"/>
          <p:cNvSpPr txBox="1">
            <a:spLocks/>
          </p:cNvSpPr>
          <p:nvPr/>
        </p:nvSpPr>
        <p:spPr bwMode="auto">
          <a:xfrm>
            <a:off x="34635" y="4180465"/>
            <a:ext cx="5035472" cy="2220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smtClean="0"/>
              <a:t>Global parameters generally improve</a:t>
            </a:r>
            <a:endParaRPr lang="en-US" sz="1400" dirty="0" smtClean="0">
              <a:solidFill>
                <a:srgbClr val="000000"/>
              </a:solidFill>
            </a:endParaRPr>
          </a:p>
          <a:p>
            <a:r>
              <a:rPr lang="en-US" sz="1800" dirty="0" smtClean="0"/>
              <a:t>ELM frequency declines - to zero</a:t>
            </a:r>
          </a:p>
          <a:p>
            <a:pPr lvl="1"/>
            <a:r>
              <a:rPr lang="en-US" sz="1400" dirty="0" smtClean="0">
                <a:solidFill>
                  <a:srgbClr val="000000"/>
                </a:solidFill>
              </a:rPr>
              <a:t>ELMs stabilize</a:t>
            </a:r>
            <a:endParaRPr lang="en-US" sz="1200" dirty="0" smtClean="0">
              <a:solidFill>
                <a:srgbClr val="000000"/>
              </a:solidFill>
            </a:endParaRPr>
          </a:p>
          <a:p>
            <a:r>
              <a:rPr lang="en-US" sz="1800" dirty="0" smtClean="0"/>
              <a:t>Edge transport declines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</a:rPr>
              <a:t>As lithium evaporation increases, transport barrier widens, pedestal-top </a:t>
            </a:r>
            <a:r>
              <a:rPr lang="el-GR" sz="16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χ</a:t>
            </a:r>
            <a:r>
              <a:rPr lang="en-US" sz="1600" baseline="-25000" dirty="0">
                <a:solidFill>
                  <a:srgbClr val="000000"/>
                </a:solidFill>
                <a:cs typeface="Times New Roman" charset="0"/>
              </a:rPr>
              <a:t>e</a:t>
            </a:r>
            <a:r>
              <a:rPr lang="en-US" sz="1600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reduced</a:t>
            </a: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648908" y="6228981"/>
            <a:ext cx="1560892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Maingi EX/11-2</a:t>
            </a:r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2819400" y="6228981"/>
            <a:ext cx="1560892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Canik EX/11-2</a:t>
            </a:r>
          </a:p>
        </p:txBody>
      </p:sp>
      <p:sp>
        <p:nvSpPr>
          <p:cNvPr id="25" name="Text Box 32"/>
          <p:cNvSpPr txBox="1">
            <a:spLocks noChangeArrowheads="1"/>
          </p:cNvSpPr>
          <p:nvPr/>
        </p:nvSpPr>
        <p:spPr bwMode="auto">
          <a:xfrm>
            <a:off x="7430708" y="6228981"/>
            <a:ext cx="1560892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Ren EX/P7-02</a:t>
            </a:r>
          </a:p>
        </p:txBody>
      </p:sp>
    </p:spTree>
    <p:extLst>
      <p:ext uri="{BB962C8B-B14F-4D97-AF65-F5344CB8AC3E}">
        <p14:creationId xmlns:p14="http://schemas.microsoft.com/office/powerpoint/2010/main" val="16093562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875"/>
            <a:ext cx="9143999" cy="815975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Kinetic RWM stability theory further tested against NSTX experiments, provides guidance for NSTX-U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101171"/>
            <a:ext cx="4572000" cy="2941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13115" y="1455006"/>
            <a:ext cx="756746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i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Marginal</a:t>
            </a:r>
          </a:p>
          <a:p>
            <a:pPr>
              <a:buNone/>
            </a:pPr>
            <a:r>
              <a:rPr lang="en-US" i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Stability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5334000" y="1713270"/>
            <a:ext cx="2137348" cy="0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4"/>
          <p:cNvSpPr txBox="1">
            <a:spLocks noChangeArrowheads="1"/>
          </p:cNvSpPr>
          <p:nvPr/>
        </p:nvSpPr>
        <p:spPr bwMode="auto">
          <a:xfrm rot="16200000">
            <a:off x="7281033" y="1919221"/>
            <a:ext cx="9171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 i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unstable</a:t>
            </a:r>
            <a:endParaRPr lang="en-US" sz="1600" b="0" i="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343152" y="6279291"/>
            <a:ext cx="3466848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sz="1400" dirty="0">
                <a:solidFill>
                  <a:srgbClr val="9900CC"/>
                </a:solidFill>
              </a:rPr>
              <a:t>J. Berkery et al., </a:t>
            </a:r>
            <a:r>
              <a:rPr lang="en-US" sz="1400" dirty="0" smtClean="0">
                <a:solidFill>
                  <a:srgbClr val="9900CC"/>
                </a:solidFill>
              </a:rPr>
              <a:t>PRL </a:t>
            </a:r>
            <a:r>
              <a:rPr lang="en-US" sz="1400" b="1" dirty="0" smtClean="0">
                <a:solidFill>
                  <a:srgbClr val="9900CC"/>
                </a:solidFill>
              </a:rPr>
              <a:t>106</a:t>
            </a:r>
            <a:r>
              <a:rPr lang="en-US" sz="1400" dirty="0">
                <a:solidFill>
                  <a:srgbClr val="9900CC"/>
                </a:solidFill>
              </a:rPr>
              <a:t>, 075004 (2011)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4646983" y="4073235"/>
            <a:ext cx="4454685" cy="2341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800" dirty="0" smtClean="0">
                <a:cs typeface="Calibri" pitchFamily="34" charset="0"/>
              </a:rPr>
              <a:t>Two competing effects at lower </a:t>
            </a:r>
            <a:r>
              <a:rPr lang="en-US" sz="1800" dirty="0" smtClean="0">
                <a:latin typeface="Symbol" pitchFamily="18" charset="2"/>
                <a:cs typeface="Calibri" pitchFamily="34" charset="0"/>
              </a:rPr>
              <a:t>n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cs typeface="Calibri" pitchFamily="34" charset="0"/>
              </a:rPr>
              <a:t>Collisional dissipation reduced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cs typeface="Calibri" pitchFamily="34" charset="0"/>
              </a:rPr>
              <a:t>Stabilizing resonant kinetic effects enhanced </a:t>
            </a:r>
            <a:r>
              <a:rPr lang="en-US" sz="1600" dirty="0" smtClean="0">
                <a:solidFill>
                  <a:srgbClr val="FF0000"/>
                </a:solidFill>
                <a:cs typeface="Calibri" pitchFamily="34" charset="0"/>
              </a:rPr>
              <a:t>(contrasts early theory)</a:t>
            </a:r>
          </a:p>
          <a:p>
            <a:pPr>
              <a:lnSpc>
                <a:spcPts val="2400"/>
              </a:lnSpc>
              <a:spcBef>
                <a:spcPts val="600"/>
              </a:spcBef>
            </a:pPr>
            <a:r>
              <a:rPr lang="en-US" sz="1800" dirty="0" smtClean="0">
                <a:cs typeface="Calibri" pitchFamily="34" charset="0"/>
              </a:rPr>
              <a:t>Expectations at lower </a:t>
            </a:r>
            <a:r>
              <a:rPr lang="en-US" sz="1800" dirty="0" smtClean="0">
                <a:latin typeface="Symbol" pitchFamily="18" charset="2"/>
                <a:cs typeface="Calibri" pitchFamily="34" charset="0"/>
              </a:rPr>
              <a:t>n</a:t>
            </a:r>
            <a:endParaRPr lang="en-US" sz="1800" dirty="0">
              <a:cs typeface="Calibri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1600" dirty="0" smtClean="0">
                <a:cs typeface="Calibri" pitchFamily="34" charset="0"/>
              </a:rPr>
              <a:t>More </a:t>
            </a:r>
            <a:r>
              <a:rPr lang="en-US" sz="1600" dirty="0">
                <a:cs typeface="Calibri" pitchFamily="34" charset="0"/>
              </a:rPr>
              <a:t>stabilization near </a:t>
            </a:r>
            <a:r>
              <a:rPr lang="el-GR" sz="1600" dirty="0">
                <a:cs typeface="Calibri" pitchFamily="34" charset="0"/>
              </a:rPr>
              <a:t>ω</a:t>
            </a:r>
            <a:r>
              <a:rPr lang="el-GR" sz="1600" baseline="-25000" dirty="0">
                <a:cs typeface="Calibri" pitchFamily="34" charset="0"/>
              </a:rPr>
              <a:t>φ</a:t>
            </a:r>
            <a:r>
              <a:rPr lang="en-US" sz="1600" dirty="0">
                <a:cs typeface="Calibri" pitchFamily="34" charset="0"/>
              </a:rPr>
              <a:t> resonances; almost no effect off-resonance </a:t>
            </a:r>
          </a:p>
          <a:p>
            <a:pPr lvl="2">
              <a:lnSpc>
                <a:spcPts val="2400"/>
              </a:lnSpc>
              <a:spcBef>
                <a:spcPts val="0"/>
              </a:spcBef>
            </a:pPr>
            <a:r>
              <a:rPr lang="en-US" sz="1400" dirty="0" smtClean="0">
                <a:cs typeface="Calibri" pitchFamily="34" charset="0"/>
              </a:rPr>
              <a:t>Active RWM control important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4046260" y="3012442"/>
            <a:ext cx="13195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err="1" smtClean="0">
                <a:solidFill>
                  <a:schemeClr val="tx1"/>
                </a:solidFill>
              </a:rPr>
              <a:t>Collisionality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14852" y="3673761"/>
            <a:ext cx="16882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Plasma Rotation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0" y="2059797"/>
            <a:ext cx="595035" cy="276999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NSTX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90765" y="2870196"/>
            <a:ext cx="756938" cy="276999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NSTX-U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5441575" y="2308330"/>
            <a:ext cx="2106128" cy="17484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7906870" y="2318867"/>
            <a:ext cx="945198" cy="6724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6248400" y="2309902"/>
            <a:ext cx="0" cy="569259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7131425" y="2309902"/>
            <a:ext cx="0" cy="569259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8220635" y="2318866"/>
            <a:ext cx="0" cy="569259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5632825" y="905987"/>
            <a:ext cx="31384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u="sng" dirty="0">
                <a:solidFill>
                  <a:srgbClr val="0000FF"/>
                </a:solidFill>
              </a:rPr>
              <a:t>RWM </a:t>
            </a:r>
            <a:r>
              <a:rPr lang="en-US" sz="1600" u="sng" dirty="0" smtClean="0">
                <a:solidFill>
                  <a:srgbClr val="0000FF"/>
                </a:solidFill>
              </a:rPr>
              <a:t>growth rate contours (</a:t>
            </a:r>
            <a:r>
              <a:rPr lang="en-US" sz="1600" u="sng" dirty="0" err="1" smtClean="0">
                <a:solidFill>
                  <a:srgbClr val="0000FF"/>
                </a:solidFill>
                <a:latin typeface="Symbol" pitchFamily="18" charset="2"/>
              </a:rPr>
              <a:t>gt</a:t>
            </a:r>
            <a:r>
              <a:rPr lang="en-US" sz="1600" u="sng" baseline="-25000" dirty="0" err="1" smtClean="0">
                <a:solidFill>
                  <a:srgbClr val="0000FF"/>
                </a:solidFill>
              </a:rPr>
              <a:t>w</a:t>
            </a:r>
            <a:r>
              <a:rPr lang="en-US" sz="1600" u="sng" dirty="0" smtClean="0">
                <a:solidFill>
                  <a:srgbClr val="0000FF"/>
                </a:solidFill>
              </a:rPr>
              <a:t>)</a:t>
            </a:r>
            <a:endParaRPr lang="en-US" sz="900" u="sng" dirty="0">
              <a:solidFill>
                <a:srgbClr val="0000FF"/>
              </a:solidFill>
            </a:endParaRPr>
          </a:p>
        </p:txBody>
      </p:sp>
      <p:sp>
        <p:nvSpPr>
          <p:cNvPr id="26" name="Text Box 44"/>
          <p:cNvSpPr txBox="1">
            <a:spLocks noChangeArrowheads="1"/>
          </p:cNvSpPr>
          <p:nvPr/>
        </p:nvSpPr>
        <p:spPr bwMode="auto">
          <a:xfrm>
            <a:off x="3807467" y="879138"/>
            <a:ext cx="1117600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800" dirty="0">
                <a:solidFill>
                  <a:srgbClr val="FF0000"/>
                </a:solidFill>
                <a:latin typeface="Helvetica" charset="0"/>
              </a:rPr>
              <a:t>MISK code</a:t>
            </a:r>
          </a:p>
        </p:txBody>
      </p:sp>
      <p:sp>
        <p:nvSpPr>
          <p:cNvPr id="2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66098" y="6637311"/>
            <a:ext cx="762000" cy="152400"/>
          </a:xfrm>
        </p:spPr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25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134288" y="4444643"/>
            <a:ext cx="4437712" cy="1834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smtClean="0"/>
              <a:t>Improvements to physics model</a:t>
            </a:r>
          </a:p>
          <a:p>
            <a:pPr lvl="1"/>
            <a:r>
              <a:rPr lang="en-US" sz="1600" dirty="0" smtClean="0"/>
              <a:t>Anisotropy effects</a:t>
            </a:r>
          </a:p>
          <a:p>
            <a:pPr lvl="1"/>
            <a:r>
              <a:rPr lang="en-US" sz="1600" dirty="0" smtClean="0"/>
              <a:t>Testing terms thought small</a:t>
            </a:r>
          </a:p>
          <a:p>
            <a:pPr lvl="2"/>
            <a:r>
              <a:rPr lang="en-US" sz="1400" dirty="0"/>
              <a:t> </a:t>
            </a:r>
            <a:r>
              <a:rPr lang="en-US" sz="1400" dirty="0" smtClean="0"/>
              <a:t>Already good agreement between theory and experiment of marginal stability point improved</a:t>
            </a:r>
            <a:endParaRPr lang="en-US" sz="11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9"/>
          <a:stretch/>
        </p:blipFill>
        <p:spPr bwMode="auto">
          <a:xfrm>
            <a:off x="67733" y="1210672"/>
            <a:ext cx="4419600" cy="3389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" name="Text Box 19"/>
          <p:cNvSpPr txBox="1">
            <a:spLocks noChangeArrowheads="1"/>
          </p:cNvSpPr>
          <p:nvPr/>
        </p:nvSpPr>
        <p:spPr bwMode="auto">
          <a:xfrm>
            <a:off x="1456267" y="905987"/>
            <a:ext cx="2024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u="sng" dirty="0">
                <a:solidFill>
                  <a:srgbClr val="0000FF"/>
                </a:solidFill>
              </a:rPr>
              <a:t>RWM </a:t>
            </a:r>
            <a:r>
              <a:rPr lang="en-US" sz="1600" u="sng" dirty="0" smtClean="0">
                <a:solidFill>
                  <a:srgbClr val="0000FF"/>
                </a:solidFill>
              </a:rPr>
              <a:t>stability vs. </a:t>
            </a:r>
            <a:r>
              <a:rPr lang="en-US" sz="1600" u="sng" dirty="0" err="1" smtClean="0">
                <a:solidFill>
                  <a:srgbClr val="0000FF"/>
                </a:solidFill>
                <a:latin typeface="Symbol" pitchFamily="18" charset="2"/>
              </a:rPr>
              <a:t>w</a:t>
            </a:r>
            <a:r>
              <a:rPr lang="en-US" sz="1600" baseline="-25000" dirty="0" err="1" smtClean="0">
                <a:solidFill>
                  <a:srgbClr val="0000FF"/>
                </a:solidFill>
                <a:latin typeface="Symbol" pitchFamily="18" charset="2"/>
              </a:rPr>
              <a:t>f</a:t>
            </a:r>
            <a:endParaRPr lang="en-US" sz="900" baseline="-25000" dirty="0">
              <a:solidFill>
                <a:srgbClr val="0000FF"/>
              </a:solidFill>
              <a:latin typeface="Symbol" pitchFamily="18" charset="2"/>
            </a:endParaRP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7086600" y="6248400"/>
            <a:ext cx="1828800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Berkery EX/P8-07</a:t>
            </a:r>
          </a:p>
        </p:txBody>
      </p:sp>
    </p:spTree>
    <p:extLst>
      <p:ext uri="{BB962C8B-B14F-4D97-AF65-F5344CB8AC3E}">
        <p14:creationId xmlns:p14="http://schemas.microsoft.com/office/powerpoint/2010/main" val="219170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3B6B-8606-4564-9104-B033F0E4EEBB}" type="slidenum">
              <a:rPr lang="en-US">
                <a:solidFill>
                  <a:srgbClr val="3333CC"/>
                </a:solidFill>
              </a:rPr>
              <a:pPr/>
              <a:t>26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1817604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15875"/>
            <a:ext cx="8991600" cy="815975"/>
          </a:xfrm>
        </p:spPr>
        <p:txBody>
          <a:bodyPr/>
          <a:lstStyle/>
          <a:p>
            <a:r>
              <a:rPr lang="en-US" dirty="0" smtClean="0"/>
              <a:t>Experiments using MHD </a:t>
            </a:r>
            <a:r>
              <a:rPr lang="en-US" dirty="0"/>
              <a:t>s</a:t>
            </a:r>
            <a:r>
              <a:rPr lang="en-US" dirty="0" smtClean="0"/>
              <a:t>pectroscopy show that highest </a:t>
            </a:r>
            <a:r>
              <a:rPr lang="en-US" dirty="0" err="1" smtClean="0">
                <a:solidFill>
                  <a:srgbClr val="0000FF"/>
                </a:solidFill>
                <a:latin typeface="Symbol" pitchFamily="18" charset="2"/>
              </a:rPr>
              <a:t>b</a:t>
            </a:r>
            <a:r>
              <a:rPr lang="en-US" baseline="-25000" dirty="0" err="1" smtClean="0">
                <a:solidFill>
                  <a:srgbClr val="0000FF"/>
                </a:solidFill>
              </a:rPr>
              <a:t>N</a:t>
            </a:r>
            <a:r>
              <a:rPr lang="en-US" dirty="0" smtClean="0">
                <a:solidFill>
                  <a:srgbClr val="0000FF"/>
                </a:solidFill>
              </a:rPr>
              <a:t>/l</a:t>
            </a:r>
            <a:r>
              <a:rPr lang="en-US" baseline="-25000" dirty="0" smtClean="0">
                <a:solidFill>
                  <a:srgbClr val="0000FF"/>
                </a:solidFill>
              </a:rPr>
              <a:t>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plasmas are not the least stable</a:t>
            </a:r>
            <a:endParaRPr lang="en-US" baseline="-25000" dirty="0"/>
          </a:p>
        </p:txBody>
      </p:sp>
      <p:sp>
        <p:nvSpPr>
          <p:cNvPr id="1817631" name="Rectangle 31"/>
          <p:cNvSpPr>
            <a:spLocks noChangeArrowheads="1"/>
          </p:cNvSpPr>
          <p:nvPr/>
        </p:nvSpPr>
        <p:spPr bwMode="auto">
          <a:xfrm>
            <a:off x="213360" y="2481269"/>
            <a:ext cx="3322320" cy="3179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buClr>
                <a:srgbClr val="FF3300"/>
              </a:buClr>
              <a:buSzPct val="75000"/>
              <a:buFont typeface="Wingdings" pitchFamily="2" charset="2"/>
              <a:buChar char="q"/>
            </a:pPr>
            <a:r>
              <a:rPr lang="en-US" sz="1800" dirty="0" smtClean="0">
                <a:solidFill>
                  <a:srgbClr val="0000FF"/>
                </a:solidFill>
                <a:latin typeface="Arial" pitchFamily="34" charset="0"/>
              </a:rPr>
              <a:t>Low frequency (40Hz) rotating n = 1 applied field used as seed field</a:t>
            </a:r>
          </a:p>
          <a:p>
            <a:pPr marL="342900" indent="-342900" eaLnBrk="0" hangingPunct="0">
              <a:lnSpc>
                <a:spcPct val="90000"/>
              </a:lnSpc>
              <a:buClr>
                <a:srgbClr val="FF3300"/>
              </a:buClr>
              <a:buSzPct val="75000"/>
              <a:buFont typeface="Wingdings" pitchFamily="2" charset="2"/>
              <a:buChar char="q"/>
            </a:pPr>
            <a:endParaRPr lang="en-US" sz="1800" dirty="0">
              <a:solidFill>
                <a:srgbClr val="0000FF"/>
              </a:solidFill>
              <a:latin typeface="Arial" pitchFamily="34" charset="0"/>
            </a:endParaRPr>
          </a:p>
          <a:p>
            <a:pPr marL="342900" indent="-342900" eaLnBrk="0" hangingPunct="0">
              <a:lnSpc>
                <a:spcPct val="90000"/>
              </a:lnSpc>
              <a:buClr>
                <a:srgbClr val="FF3300"/>
              </a:buClr>
              <a:buSzPct val="75000"/>
              <a:buFont typeface="Wingdings" pitchFamily="2" charset="2"/>
              <a:buChar char="q"/>
            </a:pPr>
            <a:r>
              <a:rPr lang="en-US" sz="1800" dirty="0" smtClean="0">
                <a:solidFill>
                  <a:srgbClr val="0000FF"/>
                </a:solidFill>
                <a:latin typeface="Arial" pitchFamily="34" charset="0"/>
              </a:rPr>
              <a:t>n = 1 resonant field amplification (RFA) of seed field used to measure global mode growth rate in stable plasmas</a:t>
            </a:r>
          </a:p>
          <a:p>
            <a:pPr marL="800100" lvl="1" indent="-342900" eaLnBrk="0" hangingPunct="0">
              <a:lnSpc>
                <a:spcPct val="90000"/>
              </a:lnSpc>
              <a:buClr>
                <a:srgbClr val="FF3300"/>
              </a:buClr>
              <a:buSzPct val="75000"/>
              <a:buFont typeface="Wingdings" pitchFamily="2" charset="2"/>
              <a:buChar char="q"/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</a:rPr>
              <a:t>Higher amplitude = less stability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803927" y="1458253"/>
            <a:ext cx="4943851" cy="3886005"/>
            <a:chOff x="705377" y="1502384"/>
            <a:chExt cx="4943851" cy="3886005"/>
          </a:xfrm>
        </p:grpSpPr>
        <p:sp>
          <p:nvSpPr>
            <p:cNvPr id="36" name="Freeform 35"/>
            <p:cNvSpPr/>
            <p:nvPr/>
          </p:nvSpPr>
          <p:spPr bwMode="auto">
            <a:xfrm>
              <a:off x="1724714" y="1839170"/>
              <a:ext cx="3675800" cy="2941293"/>
            </a:xfrm>
            <a:custGeom>
              <a:avLst/>
              <a:gdLst>
                <a:gd name="connsiteX0" fmla="*/ 0 w 3698240"/>
                <a:gd name="connsiteY0" fmla="*/ 2143760 h 2631440"/>
                <a:gd name="connsiteX1" fmla="*/ 365760 w 3698240"/>
                <a:gd name="connsiteY1" fmla="*/ 1940560 h 2631440"/>
                <a:gd name="connsiteX2" fmla="*/ 640080 w 3698240"/>
                <a:gd name="connsiteY2" fmla="*/ 1747520 h 2631440"/>
                <a:gd name="connsiteX3" fmla="*/ 792480 w 3698240"/>
                <a:gd name="connsiteY3" fmla="*/ 1574800 h 2631440"/>
                <a:gd name="connsiteX4" fmla="*/ 924560 w 3698240"/>
                <a:gd name="connsiteY4" fmla="*/ 1300480 h 2631440"/>
                <a:gd name="connsiteX5" fmla="*/ 1178560 w 3698240"/>
                <a:gd name="connsiteY5" fmla="*/ 599440 h 2631440"/>
                <a:gd name="connsiteX6" fmla="*/ 1432560 w 3698240"/>
                <a:gd name="connsiteY6" fmla="*/ 233680 h 2631440"/>
                <a:gd name="connsiteX7" fmla="*/ 1727200 w 3698240"/>
                <a:gd name="connsiteY7" fmla="*/ 50800 h 2631440"/>
                <a:gd name="connsiteX8" fmla="*/ 1971040 w 3698240"/>
                <a:gd name="connsiteY8" fmla="*/ 0 h 2631440"/>
                <a:gd name="connsiteX9" fmla="*/ 2225040 w 3698240"/>
                <a:gd name="connsiteY9" fmla="*/ 91440 h 2631440"/>
                <a:gd name="connsiteX10" fmla="*/ 2519680 w 3698240"/>
                <a:gd name="connsiteY10" fmla="*/ 335280 h 2631440"/>
                <a:gd name="connsiteX11" fmla="*/ 2692400 w 3698240"/>
                <a:gd name="connsiteY11" fmla="*/ 629920 h 2631440"/>
                <a:gd name="connsiteX12" fmla="*/ 2854960 w 3698240"/>
                <a:gd name="connsiteY12" fmla="*/ 1391920 h 2631440"/>
                <a:gd name="connsiteX13" fmla="*/ 3037840 w 3698240"/>
                <a:gd name="connsiteY13" fmla="*/ 1757680 h 2631440"/>
                <a:gd name="connsiteX14" fmla="*/ 3261360 w 3698240"/>
                <a:gd name="connsiteY14" fmla="*/ 2103120 h 2631440"/>
                <a:gd name="connsiteX15" fmla="*/ 3576320 w 3698240"/>
                <a:gd name="connsiteY15" fmla="*/ 2316480 h 2631440"/>
                <a:gd name="connsiteX16" fmla="*/ 3698240 w 3698240"/>
                <a:gd name="connsiteY16" fmla="*/ 2367280 h 2631440"/>
                <a:gd name="connsiteX17" fmla="*/ 3688080 w 3698240"/>
                <a:gd name="connsiteY17" fmla="*/ 2631440 h 2631440"/>
                <a:gd name="connsiteX18" fmla="*/ 10160 w 3698240"/>
                <a:gd name="connsiteY18" fmla="*/ 2621280 h 2631440"/>
                <a:gd name="connsiteX19" fmla="*/ 0 w 3698240"/>
                <a:gd name="connsiteY19" fmla="*/ 2143760 h 263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698240" h="2631440">
                  <a:moveTo>
                    <a:pt x="0" y="2143760"/>
                  </a:moveTo>
                  <a:lnTo>
                    <a:pt x="365760" y="1940560"/>
                  </a:lnTo>
                  <a:lnTo>
                    <a:pt x="640080" y="1747520"/>
                  </a:lnTo>
                  <a:lnTo>
                    <a:pt x="792480" y="1574800"/>
                  </a:lnTo>
                  <a:lnTo>
                    <a:pt x="924560" y="1300480"/>
                  </a:lnTo>
                  <a:lnTo>
                    <a:pt x="1178560" y="599440"/>
                  </a:lnTo>
                  <a:lnTo>
                    <a:pt x="1432560" y="233680"/>
                  </a:lnTo>
                  <a:lnTo>
                    <a:pt x="1727200" y="50800"/>
                  </a:lnTo>
                  <a:lnTo>
                    <a:pt x="1971040" y="0"/>
                  </a:lnTo>
                  <a:lnTo>
                    <a:pt x="2225040" y="91440"/>
                  </a:lnTo>
                  <a:lnTo>
                    <a:pt x="2519680" y="335280"/>
                  </a:lnTo>
                  <a:lnTo>
                    <a:pt x="2692400" y="629920"/>
                  </a:lnTo>
                  <a:lnTo>
                    <a:pt x="2854960" y="1391920"/>
                  </a:lnTo>
                  <a:lnTo>
                    <a:pt x="3037840" y="1757680"/>
                  </a:lnTo>
                  <a:lnTo>
                    <a:pt x="3261360" y="2103120"/>
                  </a:lnTo>
                  <a:lnTo>
                    <a:pt x="3576320" y="2316480"/>
                  </a:lnTo>
                  <a:lnTo>
                    <a:pt x="3698240" y="2367280"/>
                  </a:lnTo>
                  <a:lnTo>
                    <a:pt x="3688080" y="2631440"/>
                  </a:lnTo>
                  <a:lnTo>
                    <a:pt x="10160" y="2621280"/>
                  </a:lnTo>
                  <a:lnTo>
                    <a:pt x="0" y="214376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71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1" i="1" smtClean="0"/>
            </a:p>
          </p:txBody>
        </p:sp>
        <p:pic>
          <p:nvPicPr>
            <p:cNvPr id="40" name="Picture 6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31" b="21283"/>
            <a:stretch/>
          </p:blipFill>
          <p:spPr bwMode="auto">
            <a:xfrm>
              <a:off x="1715921" y="1567257"/>
              <a:ext cx="3903095" cy="33234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 rot="16200000">
              <a:off x="-262035" y="3069301"/>
              <a:ext cx="23964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</a:rPr>
                <a:t>n = 1 RFA (G/G)</a:t>
              </a:r>
              <a:endParaRPr lang="en-US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074646" y="4926724"/>
              <a:ext cx="6992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2400" dirty="0" err="1" smtClean="0">
                  <a:solidFill>
                    <a:srgbClr val="000000"/>
                  </a:solidFill>
                  <a:latin typeface="Symbol" pitchFamily="18" charset="2"/>
                </a:rPr>
                <a:t>b</a:t>
              </a:r>
              <a:r>
                <a:rPr lang="en-US" sz="2400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N</a:t>
              </a:r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</a:rPr>
                <a:t>/l</a:t>
              </a:r>
              <a:r>
                <a:rPr lang="en-US" sz="2400" baseline="-25000" dirty="0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endParaRPr lang="en-US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564204" y="4803324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2000" dirty="0" smtClean="0">
                  <a:solidFill>
                    <a:srgbClr val="000000"/>
                  </a:solidFill>
                  <a:latin typeface="Arial" pitchFamily="34" charset="0"/>
                </a:rPr>
                <a:t>5</a:t>
              </a:r>
              <a:endParaRPr lang="en-US" sz="2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333927" y="4802828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2000" dirty="0" smtClean="0">
                  <a:solidFill>
                    <a:srgbClr val="000000"/>
                  </a:solidFill>
                  <a:latin typeface="Arial" pitchFamily="34" charset="0"/>
                </a:rPr>
                <a:t>10</a:t>
              </a:r>
              <a:endParaRPr lang="en-US" sz="2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179228" y="4800889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2000" dirty="0" smtClean="0">
                  <a:solidFill>
                    <a:srgbClr val="000000"/>
                  </a:solidFill>
                  <a:latin typeface="Arial" pitchFamily="34" charset="0"/>
                </a:rPr>
                <a:t>15</a:t>
              </a:r>
              <a:endParaRPr lang="en-US" sz="2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182382" y="1502384"/>
              <a:ext cx="5405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2000" dirty="0" smtClean="0">
                  <a:solidFill>
                    <a:srgbClr val="000000"/>
                  </a:solidFill>
                  <a:latin typeface="Arial" pitchFamily="34" charset="0"/>
                </a:rPr>
                <a:t>1.5</a:t>
              </a:r>
              <a:endParaRPr lang="en-US" sz="2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173801" y="2516427"/>
              <a:ext cx="5405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2000" dirty="0" smtClean="0">
                  <a:solidFill>
                    <a:srgbClr val="000000"/>
                  </a:solidFill>
                  <a:latin typeface="Arial" pitchFamily="34" charset="0"/>
                </a:rPr>
                <a:t>1.0</a:t>
              </a:r>
              <a:endParaRPr lang="en-US" sz="2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173590" y="3548056"/>
              <a:ext cx="5405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2000" dirty="0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r>
                <a:rPr lang="en-US" sz="2000" dirty="0" smtClean="0">
                  <a:solidFill>
                    <a:srgbClr val="000000"/>
                  </a:solidFill>
                  <a:latin typeface="Arial" pitchFamily="34" charset="0"/>
                </a:rPr>
                <a:t>.5</a:t>
              </a:r>
              <a:endParaRPr lang="en-US" sz="2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173590" y="4584798"/>
              <a:ext cx="5405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2000" dirty="0" smtClean="0">
                  <a:solidFill>
                    <a:srgbClr val="000000"/>
                  </a:solidFill>
                  <a:latin typeface="Arial" pitchFamily="34" charset="0"/>
                </a:rPr>
                <a:t>0.0</a:t>
              </a:r>
              <a:endParaRPr lang="en-US" sz="2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016231" y="1006638"/>
            <a:ext cx="1983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</a:rPr>
              <a:t>unstable RWMs</a:t>
            </a:r>
            <a:endParaRPr lang="en-US" sz="2000" dirty="0">
              <a:solidFill>
                <a:srgbClr val="0000FF"/>
              </a:solidFill>
              <a:latin typeface="Arial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6606519" y="1320800"/>
            <a:ext cx="409712" cy="215589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Arrow Connector 54"/>
          <p:cNvCxnSpPr/>
          <p:nvPr/>
        </p:nvCxnSpPr>
        <p:spPr bwMode="auto">
          <a:xfrm flipH="1">
            <a:off x="7124678" y="1395368"/>
            <a:ext cx="149882" cy="161341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" name="Rectangle 31"/>
          <p:cNvSpPr>
            <a:spLocks noChangeArrowheads="1"/>
          </p:cNvSpPr>
          <p:nvPr/>
        </p:nvSpPr>
        <p:spPr bwMode="auto">
          <a:xfrm>
            <a:off x="223520" y="5659120"/>
            <a:ext cx="7787640" cy="810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buClr>
                <a:srgbClr val="FF3300"/>
              </a:buClr>
              <a:buSzPct val="75000"/>
              <a:buFont typeface="Wingdings" pitchFamily="2" charset="2"/>
              <a:buChar char="q"/>
            </a:pPr>
            <a:r>
              <a:rPr lang="en-US" sz="1800" dirty="0" smtClean="0">
                <a:solidFill>
                  <a:srgbClr val="0000FF"/>
                </a:solidFill>
                <a:latin typeface="Arial" pitchFamily="34" charset="0"/>
              </a:rPr>
              <a:t>Discharges with </a:t>
            </a:r>
            <a:r>
              <a:rPr lang="en-US" sz="1800" dirty="0" err="1" smtClean="0">
                <a:solidFill>
                  <a:srgbClr val="0000FF"/>
                </a:solidFill>
                <a:latin typeface="Symbol" pitchFamily="18" charset="2"/>
              </a:rPr>
              <a:t>b</a:t>
            </a:r>
            <a:r>
              <a:rPr lang="en-US" sz="1800" baseline="-25000" dirty="0" err="1" smtClean="0">
                <a:solidFill>
                  <a:srgbClr val="0000FF"/>
                </a:solidFill>
                <a:latin typeface="Arial" pitchFamily="34" charset="0"/>
              </a:rPr>
              <a:t>N</a:t>
            </a:r>
            <a:r>
              <a:rPr lang="en-US" sz="1800" dirty="0" smtClean="0">
                <a:solidFill>
                  <a:srgbClr val="0000FF"/>
                </a:solidFill>
                <a:latin typeface="Arial" pitchFamily="34" charset="0"/>
              </a:rPr>
              <a:t>/l</a:t>
            </a:r>
            <a:r>
              <a:rPr lang="en-US" sz="1800" baseline="-25000" dirty="0" smtClean="0">
                <a:solidFill>
                  <a:srgbClr val="0000FF"/>
                </a:solidFill>
                <a:latin typeface="Arial" pitchFamily="34" charset="0"/>
              </a:rPr>
              <a:t>i</a:t>
            </a:r>
            <a:r>
              <a:rPr lang="en-US" sz="1800" dirty="0" smtClean="0">
                <a:solidFill>
                  <a:srgbClr val="0000FF"/>
                </a:solidFill>
                <a:latin typeface="Arial" pitchFamily="34" charset="0"/>
              </a:rPr>
              <a:t> &gt; 10 have </a:t>
            </a:r>
            <a:r>
              <a:rPr lang="en-US" sz="1800" i="1" u="sng" dirty="0" smtClean="0">
                <a:solidFill>
                  <a:srgbClr val="0000FF"/>
                </a:solidFill>
                <a:latin typeface="Arial" pitchFamily="34" charset="0"/>
              </a:rPr>
              <a:t>greater</a:t>
            </a:r>
            <a:r>
              <a:rPr lang="en-US" sz="1800" i="1" dirty="0" smtClean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en-US" sz="1800" dirty="0" smtClean="0">
                <a:solidFill>
                  <a:srgbClr val="0000FF"/>
                </a:solidFill>
                <a:latin typeface="Arial" pitchFamily="34" charset="0"/>
              </a:rPr>
              <a:t>stability</a:t>
            </a:r>
          </a:p>
          <a:p>
            <a:pPr marL="800100" lvl="1" indent="-342900" eaLnBrk="0" hangingPunct="0">
              <a:lnSpc>
                <a:spcPct val="90000"/>
              </a:lnSpc>
              <a:buClr>
                <a:srgbClr val="FF3300"/>
              </a:buClr>
              <a:buSzPct val="75000"/>
              <a:buFont typeface="Wingdings" pitchFamily="2" charset="2"/>
              <a:buChar char="q"/>
            </a:pPr>
            <a:r>
              <a:rPr lang="en-US" sz="1800" dirty="0" smtClean="0">
                <a:solidFill>
                  <a:srgbClr val="FF0000"/>
                </a:solidFill>
                <a:latin typeface="Arial" pitchFamily="34" charset="0"/>
              </a:rPr>
              <a:t>Presently thought to be due to differing plasma rotation profile</a:t>
            </a:r>
          </a:p>
        </p:txBody>
      </p:sp>
      <p:sp>
        <p:nvSpPr>
          <p:cNvPr id="64" name="Rectangle 63"/>
          <p:cNvSpPr/>
          <p:nvPr/>
        </p:nvSpPr>
        <p:spPr>
          <a:xfrm>
            <a:off x="6525237" y="5403729"/>
            <a:ext cx="24425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400" dirty="0" smtClean="0">
                <a:solidFill>
                  <a:srgbClr val="9900CC"/>
                </a:solidFill>
                <a:latin typeface="Helvetica" charset="0"/>
              </a:rPr>
              <a:t>J.W. Berkery, S.A</a:t>
            </a:r>
            <a:r>
              <a:rPr lang="en-US" sz="1400" dirty="0">
                <a:solidFill>
                  <a:srgbClr val="9900CC"/>
                </a:solidFill>
                <a:latin typeface="Helvetica" charset="0"/>
              </a:rPr>
              <a:t>. </a:t>
            </a:r>
            <a:r>
              <a:rPr lang="en-US" sz="1400" dirty="0" smtClean="0">
                <a:solidFill>
                  <a:srgbClr val="9900CC"/>
                </a:solidFill>
                <a:latin typeface="Helvetica" charset="0"/>
              </a:rPr>
              <a:t>Sabbagh </a:t>
            </a:r>
            <a:endParaRPr lang="en-US" sz="3600" dirty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900619" y="1308053"/>
            <a:ext cx="1887537" cy="744537"/>
            <a:chOff x="1297602" y="5240748"/>
            <a:chExt cx="1887537" cy="744537"/>
          </a:xfrm>
        </p:grpSpPr>
        <p:sp>
          <p:nvSpPr>
            <p:cNvPr id="66" name="Text Box 10"/>
            <p:cNvSpPr txBox="1">
              <a:spLocks noChangeArrowheads="1"/>
            </p:cNvSpPr>
            <p:nvPr/>
          </p:nvSpPr>
          <p:spPr bwMode="auto">
            <a:xfrm>
              <a:off x="1297602" y="5432835"/>
              <a:ext cx="8382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800" dirty="0">
                  <a:solidFill>
                    <a:srgbClr val="000000"/>
                  </a:solidFill>
                  <a:latin typeface="Arial" pitchFamily="34" charset="0"/>
                </a:rPr>
                <a:t>RFA =</a:t>
              </a:r>
            </a:p>
          </p:txBody>
        </p:sp>
        <p:sp>
          <p:nvSpPr>
            <p:cNvPr id="67" name="Rectangle 11"/>
            <p:cNvSpPr>
              <a:spLocks noChangeArrowheads="1"/>
            </p:cNvSpPr>
            <p:nvPr/>
          </p:nvSpPr>
          <p:spPr bwMode="auto">
            <a:xfrm>
              <a:off x="2262802" y="5618573"/>
              <a:ext cx="823912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800">
                  <a:solidFill>
                    <a:srgbClr val="000000"/>
                  </a:solidFill>
                  <a:latin typeface="Arial" pitchFamily="34" charset="0"/>
                </a:rPr>
                <a:t>B</a:t>
              </a:r>
              <a:r>
                <a:rPr lang="en-US" sz="1800" baseline="-25000">
                  <a:solidFill>
                    <a:srgbClr val="000000"/>
                  </a:solidFill>
                  <a:latin typeface="Arial" pitchFamily="34" charset="0"/>
                </a:rPr>
                <a:t>applied</a:t>
              </a:r>
              <a:endParaRPr lang="en-US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8" name="Rectangle 12"/>
            <p:cNvSpPr>
              <a:spLocks noChangeArrowheads="1"/>
            </p:cNvSpPr>
            <p:nvPr/>
          </p:nvSpPr>
          <p:spPr bwMode="auto">
            <a:xfrm>
              <a:off x="2265977" y="5240748"/>
              <a:ext cx="8255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800">
                  <a:solidFill>
                    <a:srgbClr val="000000"/>
                  </a:solidFill>
                  <a:latin typeface="Arial" pitchFamily="34" charset="0"/>
                </a:rPr>
                <a:t>B</a:t>
              </a:r>
              <a:r>
                <a:rPr lang="en-US" sz="1800" baseline="-25000">
                  <a:solidFill>
                    <a:srgbClr val="000000"/>
                  </a:solidFill>
                  <a:latin typeface="Arial" pitchFamily="34" charset="0"/>
                </a:rPr>
                <a:t>plasma</a:t>
              </a:r>
              <a:endParaRPr lang="en-US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9" name="Line 13"/>
            <p:cNvSpPr>
              <a:spLocks noChangeShapeType="1"/>
            </p:cNvSpPr>
            <p:nvPr/>
          </p:nvSpPr>
          <p:spPr bwMode="auto">
            <a:xfrm>
              <a:off x="2167552" y="5618573"/>
              <a:ext cx="101758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endParaRPr lang="en-US" sz="32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4947920" y="1723600"/>
            <a:ext cx="1432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</a:rPr>
              <a:t>NSTX</a:t>
            </a:r>
            <a:endParaRPr lang="en-US" sz="2000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7086600" y="6248400"/>
            <a:ext cx="1828800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Berkery EX/P8-07</a:t>
            </a:r>
          </a:p>
        </p:txBody>
      </p:sp>
    </p:spTree>
    <p:extLst>
      <p:ext uri="{BB962C8B-B14F-4D97-AF65-F5344CB8AC3E}">
        <p14:creationId xmlns:p14="http://schemas.microsoft.com/office/powerpoint/2010/main" val="40209704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875"/>
            <a:ext cx="8839200" cy="815975"/>
          </a:xfrm>
        </p:spPr>
        <p:txBody>
          <a:bodyPr/>
          <a:lstStyle/>
          <a:p>
            <a:r>
              <a:rPr lang="en-US" dirty="0"/>
              <a:t>Higher aspect ratio of NSTX-U tested in NSTX, </a:t>
            </a:r>
            <a:r>
              <a:rPr lang="en-US" dirty="0" smtClean="0"/>
              <a:t>vertical stability growth </a:t>
            </a:r>
            <a:r>
              <a:rPr lang="en-US" dirty="0"/>
              <a:t>rate data </a:t>
            </a:r>
            <a:r>
              <a:rPr lang="en-US" dirty="0" smtClean="0"/>
              <a:t>obtained, compared </a:t>
            </a:r>
            <a:r>
              <a:rPr lang="en-US" dirty="0"/>
              <a:t>to </a:t>
            </a:r>
            <a:r>
              <a:rPr lang="en-US" dirty="0" smtClean="0"/>
              <a:t>simulation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27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881716" y="4048296"/>
            <a:ext cx="4174374" cy="2544762"/>
          </a:xfrm>
        </p:spPr>
        <p:txBody>
          <a:bodyPr/>
          <a:lstStyle/>
          <a:p>
            <a:pPr marL="254000" indent="-254000"/>
            <a:r>
              <a:rPr lang="en-US" sz="1800" dirty="0" smtClean="0"/>
              <a:t>Improvements to vertical control capability and understanding</a:t>
            </a:r>
          </a:p>
          <a:p>
            <a:pPr marL="508000" lvl="1" indent="-254000"/>
            <a:r>
              <a:rPr lang="en-US" sz="1600" dirty="0" smtClean="0"/>
              <a:t>Begun to compare measured growth rates to theoretical predictions (Corsica, GSPERT)</a:t>
            </a:r>
          </a:p>
          <a:p>
            <a:pPr marL="508000" lvl="1" indent="-254000"/>
            <a:r>
              <a:rPr lang="en-US" sz="1600" dirty="0" smtClean="0"/>
              <a:t>Improved plasma position observer</a:t>
            </a:r>
          </a:p>
          <a:p>
            <a:pPr marL="508000" lvl="1" indent="-254000"/>
            <a:r>
              <a:rPr lang="en-US" sz="1600" dirty="0" smtClean="0"/>
              <a:t>Modeled use of RWM coils for n=0 control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" b="9335"/>
          <a:stretch>
            <a:fillRect/>
          </a:stretch>
        </p:blipFill>
        <p:spPr bwMode="auto">
          <a:xfrm>
            <a:off x="5190067" y="1312333"/>
            <a:ext cx="35909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5"/>
          <p:cNvSpPr txBox="1">
            <a:spLocks noChangeArrowheads="1"/>
          </p:cNvSpPr>
          <p:nvPr/>
        </p:nvSpPr>
        <p:spPr bwMode="auto">
          <a:xfrm>
            <a:off x="4997450" y="914400"/>
            <a:ext cx="3841750" cy="34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37931725" indent="-37474525"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algn="ctr" eaLnBrk="1" hangingPunct="1">
              <a:buNone/>
            </a:pPr>
            <a:r>
              <a:rPr lang="en-US" sz="1600" b="0" i="0" u="sng" dirty="0">
                <a:solidFill>
                  <a:srgbClr val="0000FF"/>
                </a:solidFill>
              </a:rPr>
              <a:t>Vertical </a:t>
            </a:r>
            <a:r>
              <a:rPr lang="en-US" sz="1600" b="0" i="0" u="sng" dirty="0" smtClean="0">
                <a:solidFill>
                  <a:srgbClr val="0000FF"/>
                </a:solidFill>
              </a:rPr>
              <a:t>Stability Growth </a:t>
            </a:r>
            <a:r>
              <a:rPr lang="en-US" sz="1600" b="0" i="0" u="sng" dirty="0">
                <a:solidFill>
                  <a:srgbClr val="0000FF"/>
                </a:solidFill>
              </a:rPr>
              <a:t>Rates vs. </a:t>
            </a:r>
            <a:r>
              <a:rPr lang="en-US" sz="1600" b="0" i="0" u="sng" dirty="0" smtClean="0">
                <a:solidFill>
                  <a:srgbClr val="0000FF"/>
                </a:solidFill>
              </a:rPr>
              <a:t>A</a:t>
            </a:r>
            <a:endParaRPr lang="en-US" sz="1600" b="0" i="0" u="sng" dirty="0">
              <a:solidFill>
                <a:srgbClr val="0000FF"/>
              </a:solidFill>
            </a:endParaRPr>
          </a:p>
        </p:txBody>
      </p:sp>
      <p:sp>
        <p:nvSpPr>
          <p:cNvPr id="10" name="TextBox 17"/>
          <p:cNvSpPr txBox="1">
            <a:spLocks noChangeArrowheads="1"/>
          </p:cNvSpPr>
          <p:nvPr/>
        </p:nvSpPr>
        <p:spPr bwMode="auto">
          <a:xfrm>
            <a:off x="5667135" y="3434821"/>
            <a:ext cx="2752677" cy="53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37931725" indent="-37474525"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algn="ctr" eaLnBrk="1" hangingPunct="1">
              <a:buNone/>
            </a:pPr>
            <a:r>
              <a:rPr lang="en-US" b="0" i="0" dirty="0">
                <a:solidFill>
                  <a:schemeClr val="tx1"/>
                </a:solidFill>
              </a:rPr>
              <a:t>1.5          1.55          1.6          1.65</a:t>
            </a:r>
          </a:p>
          <a:p>
            <a:pPr algn="ctr" eaLnBrk="1" hangingPunct="1">
              <a:buNone/>
            </a:pPr>
            <a:r>
              <a:rPr lang="en-US" b="0" i="0" dirty="0">
                <a:solidFill>
                  <a:schemeClr val="tx1"/>
                </a:solidFill>
              </a:rPr>
              <a:t>Aspect Ratio</a:t>
            </a:r>
          </a:p>
        </p:txBody>
      </p:sp>
      <p:sp>
        <p:nvSpPr>
          <p:cNvPr id="11" name="TextBox 18"/>
          <p:cNvSpPr txBox="1">
            <a:spLocks noChangeArrowheads="1"/>
          </p:cNvSpPr>
          <p:nvPr/>
        </p:nvSpPr>
        <p:spPr bwMode="auto">
          <a:xfrm>
            <a:off x="4961467" y="1236133"/>
            <a:ext cx="357790" cy="247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37931725" indent="-37474525"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eaLnBrk="1" hangingPunct="1">
              <a:buNone/>
            </a:pPr>
            <a:r>
              <a:rPr lang="en-US" b="0" i="0" dirty="0">
                <a:solidFill>
                  <a:schemeClr val="tx1"/>
                </a:solidFill>
              </a:rPr>
              <a:t>5 </a:t>
            </a:r>
          </a:p>
          <a:p>
            <a:pPr eaLnBrk="1" hangingPunct="1">
              <a:buNone/>
            </a:pPr>
            <a:r>
              <a:rPr lang="en-US" sz="800" b="0" i="0" dirty="0">
                <a:solidFill>
                  <a:schemeClr val="tx1"/>
                </a:solidFill>
              </a:rPr>
              <a:t>  </a:t>
            </a:r>
          </a:p>
          <a:p>
            <a:pPr eaLnBrk="1" hangingPunct="1">
              <a:buNone/>
            </a:pPr>
            <a:r>
              <a:rPr lang="en-US" sz="800" b="0" i="0" dirty="0">
                <a:solidFill>
                  <a:schemeClr val="tx1"/>
                </a:solidFill>
              </a:rPr>
              <a:t>      </a:t>
            </a:r>
          </a:p>
          <a:p>
            <a:pPr eaLnBrk="1" hangingPunct="1">
              <a:buNone/>
            </a:pPr>
            <a:r>
              <a:rPr lang="en-US" b="0" i="0" dirty="0">
                <a:solidFill>
                  <a:schemeClr val="tx1"/>
                </a:solidFill>
              </a:rPr>
              <a:t>4</a:t>
            </a:r>
          </a:p>
          <a:p>
            <a:pPr eaLnBrk="1" hangingPunct="1"/>
            <a:endParaRPr lang="en-US" b="0" i="0" dirty="0">
              <a:solidFill>
                <a:schemeClr val="tx1"/>
              </a:solidFill>
            </a:endParaRPr>
          </a:p>
          <a:p>
            <a:pPr eaLnBrk="1" hangingPunct="1"/>
            <a:endParaRPr lang="en-US" sz="300" b="0" i="0" dirty="0">
              <a:solidFill>
                <a:schemeClr val="tx1"/>
              </a:solidFill>
            </a:endParaRPr>
          </a:p>
          <a:p>
            <a:pPr eaLnBrk="1" hangingPunct="1">
              <a:buNone/>
            </a:pPr>
            <a:r>
              <a:rPr lang="en-US" b="0" i="0" dirty="0">
                <a:solidFill>
                  <a:schemeClr val="tx1"/>
                </a:solidFill>
              </a:rPr>
              <a:t>3</a:t>
            </a:r>
          </a:p>
          <a:p>
            <a:pPr eaLnBrk="1" hangingPunct="1"/>
            <a:endParaRPr lang="en-US" b="0" i="0" dirty="0">
              <a:solidFill>
                <a:schemeClr val="tx1"/>
              </a:solidFill>
            </a:endParaRPr>
          </a:p>
          <a:p>
            <a:pPr eaLnBrk="1" hangingPunct="1"/>
            <a:endParaRPr lang="en-US" sz="400" b="0" i="0" dirty="0">
              <a:solidFill>
                <a:schemeClr val="tx1"/>
              </a:solidFill>
            </a:endParaRPr>
          </a:p>
          <a:p>
            <a:pPr eaLnBrk="1" hangingPunct="1">
              <a:buNone/>
            </a:pPr>
            <a:r>
              <a:rPr lang="en-US" b="0" i="0" dirty="0">
                <a:solidFill>
                  <a:schemeClr val="tx1"/>
                </a:solidFill>
              </a:rPr>
              <a:t>2</a:t>
            </a:r>
          </a:p>
          <a:p>
            <a:pPr eaLnBrk="1" hangingPunct="1"/>
            <a:endParaRPr lang="en-US" b="0" i="0" dirty="0">
              <a:solidFill>
                <a:schemeClr val="tx1"/>
              </a:solidFill>
            </a:endParaRPr>
          </a:p>
          <a:p>
            <a:pPr eaLnBrk="1" hangingPunct="1"/>
            <a:endParaRPr lang="en-US" sz="400" b="0" i="0" dirty="0">
              <a:solidFill>
                <a:schemeClr val="tx1"/>
              </a:solidFill>
            </a:endParaRPr>
          </a:p>
          <a:p>
            <a:pPr eaLnBrk="1" hangingPunct="1">
              <a:buNone/>
            </a:pPr>
            <a:r>
              <a:rPr lang="en-US" b="0" i="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4408276" y="2068725"/>
            <a:ext cx="63671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37931725" indent="-37474525"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algn="ctr" eaLnBrk="1" hangingPunct="1">
              <a:buNone/>
            </a:pPr>
            <a:r>
              <a:rPr lang="en-US" sz="2400" b="0" i="0" dirty="0">
                <a:solidFill>
                  <a:schemeClr val="tx1"/>
                </a:solidFill>
                <a:latin typeface="Symbol" charset="2"/>
              </a:rPr>
              <a:t>g/g</a:t>
            </a:r>
            <a:r>
              <a:rPr lang="en-US" sz="2400" b="0" i="0" baseline="-25000" dirty="0">
                <a:solidFill>
                  <a:schemeClr val="tx1"/>
                </a:solidFill>
                <a:latin typeface="Arial" charset="0"/>
              </a:rPr>
              <a:t>0</a:t>
            </a:r>
            <a:endParaRPr lang="en-US" sz="2400" b="0" i="0" dirty="0">
              <a:solidFill>
                <a:schemeClr val="tx1"/>
              </a:solidFill>
              <a:latin typeface="Symbol" charset="2"/>
            </a:endParaRPr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7247467" y="2776759"/>
            <a:ext cx="1371600" cy="609600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</a:pPr>
            <a:endParaRPr lang="en-US" sz="1200"/>
          </a:p>
        </p:txBody>
      </p:sp>
      <p:sp>
        <p:nvSpPr>
          <p:cNvPr id="14" name="TextBox 38"/>
          <p:cNvSpPr txBox="1">
            <a:spLocks noChangeArrowheads="1"/>
          </p:cNvSpPr>
          <p:nvPr/>
        </p:nvSpPr>
        <p:spPr bwMode="auto">
          <a:xfrm>
            <a:off x="5266267" y="1464733"/>
            <a:ext cx="1093569" cy="101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37931725" indent="-37474525"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eaLnBrk="1" hangingPunct="1">
              <a:buNone/>
            </a:pPr>
            <a:r>
              <a:rPr lang="en-US" dirty="0">
                <a:solidFill>
                  <a:srgbClr val="FF0000"/>
                </a:solidFill>
              </a:rPr>
              <a:t>GSPERT</a:t>
            </a:r>
          </a:p>
          <a:p>
            <a:pPr eaLnBrk="1" hangingPunct="1">
              <a:buNone/>
            </a:pPr>
            <a:r>
              <a:rPr lang="en-US" dirty="0">
                <a:solidFill>
                  <a:srgbClr val="000000"/>
                </a:solidFill>
              </a:rPr>
              <a:t>Corsica</a:t>
            </a:r>
          </a:p>
          <a:p>
            <a:pPr eaLnBrk="1" hangingPunct="1"/>
            <a:endParaRPr lang="en-US" dirty="0">
              <a:solidFill>
                <a:srgbClr val="000000"/>
              </a:solidFill>
            </a:endParaRPr>
          </a:p>
          <a:p>
            <a:pPr eaLnBrk="1" hangingPunct="1">
              <a:buNone/>
            </a:pPr>
            <a:r>
              <a:rPr lang="en-US" dirty="0"/>
              <a:t>Experiment</a:t>
            </a:r>
          </a:p>
        </p:txBody>
      </p:sp>
      <p:grpSp>
        <p:nvGrpSpPr>
          <p:cNvPr id="15" name="Group 19"/>
          <p:cNvGrpSpPr>
            <a:grpSpLocks/>
          </p:cNvGrpSpPr>
          <p:nvPr/>
        </p:nvGrpSpPr>
        <p:grpSpPr bwMode="auto">
          <a:xfrm>
            <a:off x="172075" y="1219200"/>
            <a:ext cx="4323725" cy="3810000"/>
            <a:chOff x="304800" y="990600"/>
            <a:chExt cx="3765062" cy="3124200"/>
          </a:xfrm>
        </p:grpSpPr>
        <p:pic>
          <p:nvPicPr>
            <p:cNvPr id="16" name="Picture 16" descr="UpperBoundary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990600"/>
              <a:ext cx="3765062" cy="312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5"/>
            <p:cNvSpPr txBox="1">
              <a:spLocks noChangeArrowheads="1"/>
            </p:cNvSpPr>
            <p:nvPr/>
          </p:nvSpPr>
          <p:spPr bwMode="auto">
            <a:xfrm>
              <a:off x="1523999" y="2971800"/>
              <a:ext cx="1297598" cy="47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 b="1" i="1">
                  <a:solidFill>
                    <a:srgbClr val="1822CD"/>
                  </a:solidFill>
                  <a:latin typeface="Helvetica" charset="0"/>
                  <a:cs typeface="Arial" charset="0"/>
                </a:defRPr>
              </a:lvl1pPr>
              <a:lvl2pPr marL="37931725" indent="-37474525" eaLnBrk="0" hangingPunct="0">
                <a:defRPr sz="1300" b="1" i="1">
                  <a:solidFill>
                    <a:srgbClr val="1822CD"/>
                  </a:solidFill>
                  <a:latin typeface="Helvetica" charset="0"/>
                  <a:cs typeface="Arial" charset="0"/>
                </a:defRPr>
              </a:lvl2pPr>
              <a:lvl3pPr eaLnBrk="0" hangingPunct="0">
                <a:defRPr sz="1300" b="1" i="1">
                  <a:solidFill>
                    <a:srgbClr val="1822CD"/>
                  </a:solidFill>
                  <a:latin typeface="Helvetica" charset="0"/>
                  <a:cs typeface="Arial" charset="0"/>
                </a:defRPr>
              </a:lvl3pPr>
              <a:lvl4pPr eaLnBrk="0" hangingPunct="0">
                <a:defRPr sz="1300" b="1" i="1">
                  <a:solidFill>
                    <a:srgbClr val="1822CD"/>
                  </a:solidFill>
                  <a:latin typeface="Helvetica" charset="0"/>
                  <a:cs typeface="Arial" charset="0"/>
                </a:defRPr>
              </a:lvl4pPr>
              <a:lvl5pPr eaLnBrk="0" hangingPunct="0">
                <a:defRPr sz="1300" b="1" i="1">
                  <a:solidFill>
                    <a:srgbClr val="1822CD"/>
                  </a:solidFill>
                  <a:latin typeface="Helvetica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cs typeface="Arial" charset="0"/>
                </a:defRPr>
              </a:lvl9pPr>
            </a:lstStyle>
            <a:p>
              <a:pPr eaLnBrk="1" hangingPunct="1">
                <a:buNone/>
              </a:pPr>
              <a:r>
                <a:rPr lang="en-US" dirty="0" smtClean="0">
                  <a:solidFill>
                    <a:srgbClr val="FF33CC"/>
                  </a:solidFill>
                </a:rPr>
                <a:t>NSTX-U</a:t>
              </a:r>
              <a:endParaRPr lang="en-US" dirty="0">
                <a:solidFill>
                  <a:srgbClr val="FF33CC"/>
                </a:solidFill>
              </a:endParaRPr>
            </a:p>
            <a:p>
              <a:pPr eaLnBrk="1" hangingPunct="1">
                <a:buNone/>
              </a:pPr>
              <a:r>
                <a:rPr lang="en-US" dirty="0">
                  <a:solidFill>
                    <a:srgbClr val="FF33CC"/>
                  </a:solidFill>
                </a:rPr>
                <a:t>PFC Boundary</a:t>
              </a:r>
            </a:p>
          </p:txBody>
        </p:sp>
        <p:cxnSp>
          <p:nvCxnSpPr>
            <p:cNvPr id="18" name="Straight Connector 7"/>
            <p:cNvCxnSpPr>
              <a:cxnSpLocks noChangeShapeType="1"/>
            </p:cNvCxnSpPr>
            <p:nvPr/>
          </p:nvCxnSpPr>
          <p:spPr bwMode="auto">
            <a:xfrm rot="16200000" flipV="1">
              <a:off x="1295400" y="2438400"/>
              <a:ext cx="609600" cy="304800"/>
            </a:xfrm>
            <a:prstGeom prst="line">
              <a:avLst/>
            </a:prstGeom>
            <a:noFill/>
            <a:ln w="25400">
              <a:solidFill>
                <a:srgbClr val="FF33CC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3032760" y="3764280"/>
              <a:ext cx="152400" cy="228600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pPr>
                <a:spcBef>
                  <a:spcPct val="20000"/>
                </a:spcBef>
                <a:buFontTx/>
                <a:buChar char="•"/>
              </a:pPr>
              <a:endParaRPr lang="en-US"/>
            </a:p>
          </p:txBody>
        </p:sp>
      </p:grp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381000" y="5105400"/>
            <a:ext cx="4417368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54000" indent="-254000"/>
            <a:r>
              <a:rPr lang="en-US" sz="1800" dirty="0" smtClean="0"/>
              <a:t>NSTX Discharges have matched aspect ratio and elongation of NSTX-U without performance degradation</a:t>
            </a:r>
          </a:p>
        </p:txBody>
      </p:sp>
      <p:sp>
        <p:nvSpPr>
          <p:cNvPr id="21" name="Text Box 32"/>
          <p:cNvSpPr txBox="1">
            <a:spLocks noChangeArrowheads="1"/>
          </p:cNvSpPr>
          <p:nvPr/>
        </p:nvSpPr>
        <p:spPr bwMode="auto">
          <a:xfrm>
            <a:off x="7315200" y="6236457"/>
            <a:ext cx="1752599" cy="307777"/>
          </a:xfrm>
          <a:prstGeom prst="rect">
            <a:avLst/>
          </a:prstGeom>
          <a:solidFill>
            <a:schemeClr val="bg1"/>
          </a:solidFill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Kolemen EX/P4-28</a:t>
            </a:r>
          </a:p>
        </p:txBody>
      </p:sp>
    </p:spTree>
    <p:extLst>
      <p:ext uri="{BB962C8B-B14F-4D97-AF65-F5344CB8AC3E}">
        <p14:creationId xmlns:p14="http://schemas.microsoft.com/office/powerpoint/2010/main" val="191911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summary slides follows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NOTE: The single summary slide is not an adequate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28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1247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844" y="4926624"/>
            <a:ext cx="1738371" cy="1636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437" y="5029200"/>
            <a:ext cx="1726171" cy="150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4" descr="com_Machinecutaway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224" y="891542"/>
            <a:ext cx="1163494" cy="120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329"/>
            <a:ext cx="9144000" cy="815975"/>
          </a:xfrm>
        </p:spPr>
        <p:txBody>
          <a:bodyPr/>
          <a:lstStyle/>
          <a:p>
            <a:r>
              <a:rPr lang="en-US" dirty="0" smtClean="0">
                <a:solidFill>
                  <a:srgbClr val="1822CD"/>
                </a:solidFill>
                <a:latin typeface="Helvetica" pitchFamily="34" charset="0"/>
              </a:rPr>
              <a:t>OV/3-1: NSTX </a:t>
            </a:r>
            <a:r>
              <a:rPr lang="en-US" dirty="0">
                <a:solidFill>
                  <a:srgbClr val="1822CD"/>
                </a:solidFill>
                <a:latin typeface="Helvetica" pitchFamily="34" charset="0"/>
              </a:rPr>
              <a:t>research </a:t>
            </a:r>
            <a:r>
              <a:rPr lang="en-US" dirty="0" smtClean="0">
                <a:solidFill>
                  <a:srgbClr val="1822CD"/>
                </a:solidFill>
                <a:latin typeface="Helvetica" pitchFamily="34" charset="0"/>
              </a:rPr>
              <a:t>targets needed predictive physics understanding crucial for fusion energy development</a:t>
            </a:r>
            <a:endParaRPr lang="en-US" dirty="0"/>
          </a:p>
        </p:txBody>
      </p:sp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384" y="957665"/>
            <a:ext cx="996954" cy="1079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6126346" y="2031024"/>
            <a:ext cx="1569854" cy="3046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en-US" sz="1100" b="1" dirty="0">
                <a:solidFill>
                  <a:srgbClr val="1822CD"/>
                </a:solidFill>
                <a:latin typeface="Helvetica" pitchFamily="34" charset="0"/>
              </a:rPr>
              <a:t>Fusion Nuclear Science Facility (FNSF)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8121296" y="2074984"/>
            <a:ext cx="506870" cy="21544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100" b="1" i="1" dirty="0">
                <a:solidFill>
                  <a:srgbClr val="1822CD"/>
                </a:solidFill>
                <a:latin typeface="Helvetica" pitchFamily="34" charset="0"/>
              </a:rPr>
              <a:t>ITER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7584" y="858174"/>
            <a:ext cx="6154615" cy="132453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 smtClean="0"/>
              <a:t>Enable devices: ST-FNSF, ST-Pilot/DEMO, ITER</a:t>
            </a:r>
          </a:p>
          <a:p>
            <a:pPr lvl="1"/>
            <a:r>
              <a:rPr lang="en-US" sz="1800" dirty="0" smtClean="0"/>
              <a:t>Leveraging unique ST plasmas provides </a:t>
            </a:r>
            <a:r>
              <a:rPr lang="en-US" sz="1800" dirty="0" smtClean="0">
                <a:solidFill>
                  <a:srgbClr val="FF0000"/>
                </a:solidFill>
              </a:rPr>
              <a:t>new understanding </a:t>
            </a:r>
            <a:r>
              <a:rPr lang="en-US" sz="1800" dirty="0" smtClean="0"/>
              <a:t>for </a:t>
            </a:r>
            <a:r>
              <a:rPr lang="en-US" sz="1800" dirty="0" err="1" smtClean="0"/>
              <a:t>tokamaks</a:t>
            </a:r>
            <a:r>
              <a:rPr lang="en-US" sz="1800" dirty="0" smtClean="0"/>
              <a:t>, challenges theory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66098" y="6637311"/>
            <a:ext cx="762000" cy="152400"/>
          </a:xfrm>
        </p:spPr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29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-17585" y="2209799"/>
            <a:ext cx="5773617" cy="4353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n-US" sz="2000" dirty="0" smtClean="0"/>
              <a:t>Transport, stability </a:t>
            </a:r>
            <a:r>
              <a:rPr lang="en-US" sz="2000" dirty="0"/>
              <a:t>at reduced </a:t>
            </a:r>
            <a:r>
              <a:rPr lang="en-US" sz="2000" dirty="0" err="1" smtClean="0"/>
              <a:t>collisionality</a:t>
            </a:r>
            <a:endParaRPr lang="en-US" sz="2000" dirty="0"/>
          </a:p>
          <a:p>
            <a:pPr lvl="1">
              <a:lnSpc>
                <a:spcPts val="2000"/>
              </a:lnSpc>
            </a:pP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Symbol" pitchFamily="18" charset="2"/>
              </a:rPr>
              <a:t>t</a:t>
            </a:r>
            <a:r>
              <a:rPr lang="en-US" sz="1600" baseline="-25000" dirty="0" err="1" smtClean="0">
                <a:solidFill>
                  <a:srgbClr val="000000"/>
                </a:solidFill>
              </a:rPr>
              <a:t>E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scalings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unified</a:t>
            </a:r>
            <a:r>
              <a:rPr lang="en-US" sz="1600" dirty="0" smtClean="0">
                <a:solidFill>
                  <a:srgbClr val="000000"/>
                </a:solidFill>
              </a:rPr>
              <a:t> by </a:t>
            </a:r>
            <a:r>
              <a:rPr lang="en-US" sz="1600" dirty="0" err="1" smtClean="0">
                <a:solidFill>
                  <a:srgbClr val="000000"/>
                </a:solidFill>
              </a:rPr>
              <a:t>collisionality</a:t>
            </a:r>
            <a:r>
              <a:rPr lang="en-US" sz="1600" dirty="0" smtClean="0">
                <a:solidFill>
                  <a:srgbClr val="000000"/>
                </a:solidFill>
              </a:rPr>
              <a:t>; </a:t>
            </a:r>
            <a:r>
              <a:rPr lang="en-US" sz="1600" dirty="0" err="1" smtClean="0">
                <a:solidFill>
                  <a:srgbClr val="000000"/>
                </a:solidFill>
              </a:rPr>
              <a:t>microtearing</a:t>
            </a:r>
            <a:r>
              <a:rPr lang="en-US" sz="1600" dirty="0" smtClean="0">
                <a:solidFill>
                  <a:srgbClr val="000000"/>
                </a:solidFill>
              </a:rPr>
              <a:t> code matches XP </a:t>
            </a:r>
            <a:r>
              <a:rPr lang="en-US" sz="1600" dirty="0" err="1">
                <a:solidFill>
                  <a:srgbClr val="000000"/>
                </a:solidFill>
                <a:latin typeface="Symbol" pitchFamily="18" charset="2"/>
              </a:rPr>
              <a:t>c</a:t>
            </a:r>
            <a:r>
              <a:rPr lang="en-US" sz="1600" baseline="-25000" dirty="0" err="1">
                <a:solidFill>
                  <a:srgbClr val="000000"/>
                </a:solidFill>
              </a:rPr>
              <a:t>e</a:t>
            </a:r>
            <a:r>
              <a:rPr lang="en-US" sz="1600" dirty="0" smtClean="0">
                <a:solidFill>
                  <a:srgbClr val="000000"/>
                </a:solidFill>
              </a:rPr>
              <a:t>, predicts lower </a:t>
            </a:r>
            <a:r>
              <a:rPr lang="en-US" sz="1600" dirty="0" err="1" smtClean="0">
                <a:solidFill>
                  <a:srgbClr val="000000"/>
                </a:solidFill>
                <a:latin typeface="Symbol" pitchFamily="18" charset="2"/>
              </a:rPr>
              <a:t>c</a:t>
            </a:r>
            <a:r>
              <a:rPr lang="en-US" sz="1600" baseline="-25000" dirty="0" err="1" smtClean="0">
                <a:solidFill>
                  <a:srgbClr val="000000"/>
                </a:solidFill>
              </a:rPr>
              <a:t>e</a:t>
            </a:r>
            <a:r>
              <a:rPr lang="en-US" sz="1600" baseline="-25000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at lower </a:t>
            </a:r>
            <a:r>
              <a:rPr lang="en-US" sz="1600" dirty="0" smtClean="0">
                <a:solidFill>
                  <a:srgbClr val="000000"/>
                </a:solidFill>
                <a:latin typeface="Symbol" pitchFamily="18" charset="2"/>
              </a:rPr>
              <a:t>n</a:t>
            </a:r>
            <a:r>
              <a:rPr lang="en-US" sz="1600" baseline="-25000" dirty="0" smtClean="0">
                <a:solidFill>
                  <a:srgbClr val="000000"/>
                </a:solidFill>
              </a:rPr>
              <a:t>e</a:t>
            </a:r>
            <a:r>
              <a:rPr lang="en-US" sz="1600" dirty="0" smtClean="0">
                <a:solidFill>
                  <a:srgbClr val="000000"/>
                </a:solidFill>
              </a:rPr>
              <a:t>* </a:t>
            </a:r>
            <a:endParaRPr lang="en-US" sz="1600" baseline="-25000" dirty="0" smtClean="0">
              <a:solidFill>
                <a:srgbClr val="000000"/>
              </a:solidFill>
            </a:endParaRPr>
          </a:p>
          <a:p>
            <a:pPr lvl="1">
              <a:lnSpc>
                <a:spcPts val="2000"/>
              </a:lnSpc>
            </a:pPr>
            <a:r>
              <a:rPr lang="en-US" sz="1600" dirty="0" smtClean="0">
                <a:solidFill>
                  <a:srgbClr val="000000"/>
                </a:solidFill>
              </a:rPr>
              <a:t>Stabilizing kinetic RWM effects enhanced</a:t>
            </a:r>
          </a:p>
          <a:p>
            <a:pPr>
              <a:lnSpc>
                <a:spcPts val="2000"/>
              </a:lnSpc>
            </a:pPr>
            <a:r>
              <a:rPr lang="en-US" sz="2000" dirty="0" smtClean="0"/>
              <a:t>Pedestal </a:t>
            </a:r>
          </a:p>
          <a:p>
            <a:pPr lvl="1">
              <a:lnSpc>
                <a:spcPts val="2000"/>
              </a:lnSpc>
            </a:pPr>
            <a:r>
              <a:rPr lang="en-US" sz="1600" dirty="0"/>
              <a:t>W</a:t>
            </a:r>
            <a:r>
              <a:rPr lang="en-US" sz="1600" dirty="0" smtClean="0"/>
              <a:t>idth scaling </a:t>
            </a:r>
            <a:r>
              <a:rPr lang="en-US" sz="1600" dirty="0" smtClean="0">
                <a:solidFill>
                  <a:srgbClr val="FF0000"/>
                </a:solidFill>
              </a:rPr>
              <a:t>stronger than usual </a:t>
            </a:r>
            <a:r>
              <a:rPr lang="en-GB" sz="1600" dirty="0">
                <a:latin typeface="Times"/>
                <a:ea typeface="MS Mincho"/>
                <a:cs typeface="Times New Roman"/>
              </a:rPr>
              <a:t>(</a:t>
            </a:r>
            <a:r>
              <a:rPr lang="en-GB" sz="1600" i="1" dirty="0" err="1" smtClean="0">
                <a:latin typeface="Symbol"/>
                <a:ea typeface="MS Mincho"/>
                <a:cs typeface="Times New Roman"/>
              </a:rPr>
              <a:t>b</a:t>
            </a:r>
            <a:r>
              <a:rPr lang="en-GB" sz="1600" i="1" baseline="-25000" dirty="0" err="1" smtClean="0">
                <a:latin typeface="Times"/>
                <a:ea typeface="MS Mincho"/>
                <a:cs typeface="Times New Roman"/>
              </a:rPr>
              <a:t>p</a:t>
            </a:r>
            <a:r>
              <a:rPr lang="en-GB" sz="1600" i="1" baseline="30000" dirty="0" err="1" smtClean="0">
                <a:latin typeface="Times"/>
                <a:ea typeface="MS Mincho"/>
                <a:cs typeface="Times New Roman"/>
              </a:rPr>
              <a:t>ped</a:t>
            </a:r>
            <a:r>
              <a:rPr lang="en-GB" sz="1600" dirty="0" smtClean="0">
                <a:latin typeface="Times"/>
                <a:ea typeface="MS Mincho"/>
                <a:cs typeface="Times New Roman"/>
              </a:rPr>
              <a:t>)</a:t>
            </a:r>
            <a:r>
              <a:rPr lang="en-GB" sz="1600" baseline="30000" dirty="0" smtClean="0">
                <a:latin typeface="Times"/>
                <a:ea typeface="MS Mincho"/>
                <a:cs typeface="Times New Roman"/>
              </a:rPr>
              <a:t>0.5</a:t>
            </a:r>
            <a:r>
              <a:rPr lang="en-US" sz="1600" dirty="0"/>
              <a:t>; </a:t>
            </a:r>
            <a:r>
              <a:rPr lang="en-US" sz="1600" dirty="0" smtClean="0"/>
              <a:t>measured </a:t>
            </a:r>
            <a:r>
              <a:rPr lang="en-US" sz="1600" dirty="0" err="1" smtClean="0">
                <a:latin typeface="Symbol" pitchFamily="18" charset="2"/>
              </a:rPr>
              <a:t>d</a:t>
            </a:r>
            <a:r>
              <a:rPr lang="en-US" sz="1600" dirty="0" err="1" smtClean="0"/>
              <a:t>n</a:t>
            </a:r>
            <a:r>
              <a:rPr lang="en-US" sz="1600" baseline="-25000" dirty="0" err="1" smtClean="0"/>
              <a:t>e</a:t>
            </a:r>
            <a:r>
              <a:rPr lang="en-US" sz="1600" dirty="0" smtClean="0"/>
              <a:t> </a:t>
            </a:r>
            <a:r>
              <a:rPr lang="en-GB" sz="1600" dirty="0" smtClean="0"/>
              <a:t>correl. lengths agree w/non-linear </a:t>
            </a:r>
            <a:r>
              <a:rPr lang="en-GB" sz="1600" dirty="0" err="1" smtClean="0"/>
              <a:t>gyrokinetics</a:t>
            </a:r>
            <a:endParaRPr lang="en-US" sz="1600" dirty="0"/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n-US" sz="2000" dirty="0" smtClean="0"/>
              <a:t>Pulse </a:t>
            </a:r>
            <a:r>
              <a:rPr lang="en-US" sz="2000" dirty="0"/>
              <a:t>sustainment / disruption </a:t>
            </a:r>
            <a:r>
              <a:rPr lang="en-US" sz="2000" dirty="0" smtClean="0"/>
              <a:t>avoidance</a:t>
            </a:r>
          </a:p>
          <a:p>
            <a:pPr lvl="1">
              <a:lnSpc>
                <a:spcPts val="2000"/>
              </a:lnSpc>
              <a:spcBef>
                <a:spcPts val="600"/>
              </a:spcBef>
            </a:pPr>
            <a:r>
              <a:rPr lang="en-US" sz="1600" dirty="0" smtClean="0"/>
              <a:t>Global stability </a:t>
            </a:r>
            <a:r>
              <a:rPr lang="en-US" sz="1600" dirty="0" smtClean="0">
                <a:solidFill>
                  <a:srgbClr val="FF0000"/>
                </a:solidFill>
              </a:rPr>
              <a:t>increased</a:t>
            </a:r>
            <a:r>
              <a:rPr lang="en-US" sz="1600" dirty="0" smtClean="0"/>
              <a:t> + low </a:t>
            </a:r>
            <a:r>
              <a:rPr lang="en-US" sz="1600" dirty="0" err="1" smtClean="0"/>
              <a:t>disruptivity</a:t>
            </a:r>
            <a:r>
              <a:rPr lang="en-US" sz="1600" dirty="0"/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at high </a:t>
            </a:r>
            <a:r>
              <a:rPr lang="en-US" sz="1600" dirty="0" err="1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1600" baseline="-25000" dirty="0" err="1" smtClean="0">
                <a:solidFill>
                  <a:srgbClr val="FF0000"/>
                </a:solidFill>
              </a:rPr>
              <a:t>N</a:t>
            </a:r>
            <a:endParaRPr lang="en-US" baseline="-25000" dirty="0">
              <a:solidFill>
                <a:srgbClr val="FF0000"/>
              </a:solidFill>
            </a:endParaRP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n-US" sz="2000" dirty="0"/>
              <a:t>Power/particle handling and first wall</a:t>
            </a:r>
          </a:p>
          <a:p>
            <a:pPr lvl="1">
              <a:lnSpc>
                <a:spcPts val="2000"/>
              </a:lnSpc>
              <a:spcBef>
                <a:spcPts val="600"/>
              </a:spcBef>
            </a:pPr>
            <a:r>
              <a:rPr lang="en-US" sz="1600" dirty="0" err="1" smtClean="0">
                <a:solidFill>
                  <a:srgbClr val="000000"/>
                </a:solidFill>
              </a:rPr>
              <a:t>Radiative</a:t>
            </a:r>
            <a:r>
              <a:rPr lang="en-US" sz="1600" dirty="0" smtClean="0">
                <a:solidFill>
                  <a:srgbClr val="000000"/>
                </a:solidFill>
              </a:rPr>
              <a:t> snowflake </a:t>
            </a:r>
            <a:r>
              <a:rPr lang="en-US" sz="1600" dirty="0" err="1" smtClean="0">
                <a:solidFill>
                  <a:srgbClr val="000000"/>
                </a:solidFill>
              </a:rPr>
              <a:t>divertor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mitigates </a:t>
            </a:r>
            <a:r>
              <a:rPr lang="en-US" sz="1600" dirty="0" smtClean="0"/>
              <a:t>high heat flux both between &amp; during ELMs, Li wall cond. effects</a:t>
            </a: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n-US" sz="2000" dirty="0" smtClean="0"/>
              <a:t>Significant upgrade </a:t>
            </a:r>
            <a:r>
              <a:rPr lang="en-US" sz="2000" dirty="0"/>
              <a:t>underway </a:t>
            </a:r>
            <a:r>
              <a:rPr lang="en-US" sz="2000" dirty="0" smtClean="0">
                <a:solidFill>
                  <a:srgbClr val="FF0000"/>
                </a:solidFill>
              </a:rPr>
              <a:t>(NSTX-U)</a:t>
            </a:r>
          </a:p>
          <a:p>
            <a:pPr lvl="1">
              <a:lnSpc>
                <a:spcPts val="2000"/>
              </a:lnSpc>
            </a:pPr>
            <a:r>
              <a:rPr lang="en-US" sz="1600" u="sng" dirty="0" smtClean="0">
                <a:solidFill>
                  <a:srgbClr val="000000"/>
                </a:solidFill>
              </a:rPr>
              <a:t>Doubled</a:t>
            </a:r>
            <a:r>
              <a:rPr lang="en-US" sz="1600" dirty="0" smtClean="0">
                <a:solidFill>
                  <a:srgbClr val="000000"/>
                </a:solidFill>
              </a:rPr>
              <a:t> B</a:t>
            </a:r>
            <a:r>
              <a:rPr lang="en-US" sz="1600" baseline="-25000" dirty="0" smtClean="0">
                <a:solidFill>
                  <a:srgbClr val="000000"/>
                </a:solidFill>
              </a:rPr>
              <a:t>T</a:t>
            </a:r>
            <a:r>
              <a:rPr lang="en-US" sz="1600" dirty="0" smtClean="0">
                <a:solidFill>
                  <a:srgbClr val="000000"/>
                </a:solidFill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</a:rPr>
              <a:t>I</a:t>
            </a:r>
            <a:r>
              <a:rPr lang="en-US" sz="1600" baseline="-25000" dirty="0" err="1" smtClean="0">
                <a:solidFill>
                  <a:srgbClr val="000000"/>
                </a:solidFill>
              </a:rPr>
              <a:t>p</a:t>
            </a:r>
            <a:r>
              <a:rPr lang="en-US" sz="1600" dirty="0" smtClean="0">
                <a:solidFill>
                  <a:srgbClr val="000000"/>
                </a:solidFill>
              </a:rPr>
              <a:t>, NBI power, </a:t>
            </a:r>
            <a:r>
              <a:rPr lang="en-US" sz="1600" dirty="0" smtClean="0">
                <a:solidFill>
                  <a:srgbClr val="FF0000"/>
                </a:solidFill>
              </a:rPr>
              <a:t>non-inductive sustainment</a:t>
            </a:r>
          </a:p>
          <a:p>
            <a:pPr>
              <a:lnSpc>
                <a:spcPts val="2000"/>
              </a:lnSpc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2346996" y="1806751"/>
            <a:ext cx="1539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2400" u="sng" dirty="0" smtClean="0">
                <a:solidFill>
                  <a:srgbClr val="FF0000"/>
                </a:solidFill>
              </a:rPr>
              <a:t>Highlights</a:t>
            </a:r>
            <a:endParaRPr lang="en-US" sz="2400" u="sng" dirty="0">
              <a:solidFill>
                <a:srgbClr val="FF0000"/>
              </a:solidFill>
            </a:endParaRPr>
          </a:p>
        </p:txBody>
      </p:sp>
      <p:sp>
        <p:nvSpPr>
          <p:cNvPr id="16" name="Text Box 81"/>
          <p:cNvSpPr txBox="1">
            <a:spLocks noChangeArrowheads="1"/>
          </p:cNvSpPr>
          <p:nvPr/>
        </p:nvSpPr>
        <p:spPr bwMode="auto">
          <a:xfrm>
            <a:off x="5855686" y="4604240"/>
            <a:ext cx="153571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860425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1pPr>
            <a:lvl2pPr marL="37931725" indent="-37474525" defTabSz="860425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9pPr>
          </a:lstStyle>
          <a:p>
            <a:pPr algn="ctr">
              <a:spcBef>
                <a:spcPts val="0"/>
              </a:spcBef>
              <a:buFontTx/>
              <a:buNone/>
            </a:pPr>
            <a:r>
              <a:rPr lang="en-US" sz="1400" i="0" dirty="0">
                <a:solidFill>
                  <a:srgbClr val="9900FF"/>
                </a:solidFill>
              </a:rPr>
              <a:t>d</a:t>
            </a:r>
            <a:r>
              <a:rPr lang="en-US" sz="1400" i="0" dirty="0" smtClean="0">
                <a:solidFill>
                  <a:srgbClr val="9900FF"/>
                </a:solidFill>
              </a:rPr>
              <a:t>isruption</a:t>
            </a:r>
          </a:p>
          <a:p>
            <a:pPr algn="ctr">
              <a:spcBef>
                <a:spcPts val="0"/>
              </a:spcBef>
              <a:buFontTx/>
              <a:buNone/>
            </a:pPr>
            <a:r>
              <a:rPr lang="en-US" sz="1400" i="0" dirty="0" smtClean="0">
                <a:solidFill>
                  <a:srgbClr val="9900FF"/>
                </a:solidFill>
              </a:rPr>
              <a:t>warning analysis</a:t>
            </a:r>
            <a:endParaRPr lang="en-US" sz="1400" i="0" dirty="0">
              <a:solidFill>
                <a:srgbClr val="9900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07"/>
          <a:stretch/>
        </p:blipFill>
        <p:spPr bwMode="auto">
          <a:xfrm>
            <a:off x="5638800" y="2842069"/>
            <a:ext cx="1873494" cy="167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 Box 81"/>
          <p:cNvSpPr txBox="1">
            <a:spLocks noChangeArrowheads="1"/>
          </p:cNvSpPr>
          <p:nvPr/>
        </p:nvSpPr>
        <p:spPr bwMode="auto">
          <a:xfrm>
            <a:off x="5791200" y="2532184"/>
            <a:ext cx="170454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860425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1pPr>
            <a:lvl2pPr marL="37931725" indent="-37474525" defTabSz="860425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9pPr>
          </a:lstStyle>
          <a:p>
            <a:pPr algn="ctr">
              <a:spcBef>
                <a:spcPts val="0"/>
              </a:spcBef>
              <a:buFontTx/>
              <a:buNone/>
            </a:pPr>
            <a:r>
              <a:rPr lang="en-US" sz="1400" i="0" dirty="0" err="1" smtClean="0">
                <a:solidFill>
                  <a:srgbClr val="9900FF"/>
                </a:solidFill>
                <a:latin typeface="Symbol" pitchFamily="18" charset="2"/>
              </a:rPr>
              <a:t>t</a:t>
            </a:r>
            <a:r>
              <a:rPr lang="en-US" sz="1400" i="0" baseline="-25000" dirty="0" err="1" smtClean="0">
                <a:solidFill>
                  <a:srgbClr val="9900FF"/>
                </a:solidFill>
              </a:rPr>
              <a:t>e</a:t>
            </a:r>
            <a:r>
              <a:rPr lang="en-US" sz="1400" i="0" dirty="0" smtClean="0">
                <a:solidFill>
                  <a:srgbClr val="9900FF"/>
                </a:solidFill>
              </a:rPr>
              <a:t> vs. </a:t>
            </a:r>
            <a:r>
              <a:rPr lang="en-US" sz="1400" i="0" dirty="0" err="1" smtClean="0">
                <a:solidFill>
                  <a:srgbClr val="9900FF"/>
                </a:solidFill>
              </a:rPr>
              <a:t>collisionality</a:t>
            </a:r>
            <a:endParaRPr lang="en-US" sz="1400" i="0" dirty="0">
              <a:solidFill>
                <a:srgbClr val="9900FF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49"/>
          <a:stretch/>
        </p:blipFill>
        <p:spPr bwMode="auto">
          <a:xfrm>
            <a:off x="7415338" y="2868445"/>
            <a:ext cx="1634877" cy="167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 Box 81"/>
          <p:cNvSpPr txBox="1">
            <a:spLocks noChangeArrowheads="1"/>
          </p:cNvSpPr>
          <p:nvPr/>
        </p:nvSpPr>
        <p:spPr bwMode="auto">
          <a:xfrm>
            <a:off x="7495749" y="2422966"/>
            <a:ext cx="153571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860425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1pPr>
            <a:lvl2pPr marL="37931725" indent="-37474525" defTabSz="860425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9pPr>
          </a:lstStyle>
          <a:p>
            <a:pPr algn="ctr">
              <a:spcBef>
                <a:spcPts val="0"/>
              </a:spcBef>
              <a:buFontTx/>
              <a:buNone/>
            </a:pPr>
            <a:r>
              <a:rPr lang="en-US" sz="1400" i="0" dirty="0">
                <a:solidFill>
                  <a:srgbClr val="9900FF"/>
                </a:solidFill>
              </a:rPr>
              <a:t>k</a:t>
            </a:r>
            <a:r>
              <a:rPr lang="en-US" sz="1400" i="0" dirty="0" smtClean="0">
                <a:solidFill>
                  <a:srgbClr val="9900FF"/>
                </a:solidFill>
              </a:rPr>
              <a:t>ink-induced fast ion redistribution</a:t>
            </a:r>
            <a:endParaRPr lang="en-US" sz="1400" i="0" dirty="0">
              <a:solidFill>
                <a:srgbClr val="9900FF"/>
              </a:solidFill>
            </a:endParaRPr>
          </a:p>
        </p:txBody>
      </p:sp>
      <p:sp>
        <p:nvSpPr>
          <p:cNvPr id="24" name="Text Box 81"/>
          <p:cNvSpPr txBox="1">
            <a:spLocks noChangeArrowheads="1"/>
          </p:cNvSpPr>
          <p:nvPr/>
        </p:nvSpPr>
        <p:spPr bwMode="auto">
          <a:xfrm>
            <a:off x="7414420" y="4536832"/>
            <a:ext cx="17207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860425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1pPr>
            <a:lvl2pPr marL="37931725" indent="-37474525" defTabSz="860425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9pPr>
          </a:lstStyle>
          <a:p>
            <a:pPr algn="ctr">
              <a:spcBef>
                <a:spcPts val="0"/>
              </a:spcBef>
              <a:buFontTx/>
              <a:buNone/>
            </a:pPr>
            <a:r>
              <a:rPr lang="en-US" sz="1400" i="0" dirty="0" smtClean="0">
                <a:solidFill>
                  <a:srgbClr val="9900FF"/>
                </a:solidFill>
              </a:rPr>
              <a:t>non-inductive</a:t>
            </a:r>
          </a:p>
          <a:p>
            <a:pPr algn="ctr">
              <a:spcBef>
                <a:spcPts val="0"/>
              </a:spcBef>
              <a:buFontTx/>
              <a:buNone/>
            </a:pPr>
            <a:r>
              <a:rPr lang="en-US" sz="1400" i="0" dirty="0" smtClean="0">
                <a:solidFill>
                  <a:srgbClr val="9900FF"/>
                </a:solidFill>
              </a:rPr>
              <a:t>scenarios</a:t>
            </a:r>
            <a:endParaRPr lang="en-US" sz="1400" i="0" dirty="0">
              <a:solidFill>
                <a:srgbClr val="99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935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7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95" y="1253552"/>
            <a:ext cx="3733800" cy="3607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1459" y="1126327"/>
            <a:ext cx="3837524" cy="3284920"/>
          </a:xfrm>
          <a:prstGeom prst="rect">
            <a:avLst/>
          </a:prstGeom>
        </p:spPr>
      </p:pic>
      <p:pic>
        <p:nvPicPr>
          <p:cNvPr id="3082" name="Picture 17" descr="br_it1938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4" r="8540" b="4443"/>
          <a:stretch>
            <a:fillRect/>
          </a:stretch>
        </p:blipFill>
        <p:spPr bwMode="auto">
          <a:xfrm>
            <a:off x="7521388" y="1662076"/>
            <a:ext cx="1498676" cy="2168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TextBox 19"/>
          <p:cNvSpPr txBox="1">
            <a:spLocks noChangeArrowheads="1"/>
          </p:cNvSpPr>
          <p:nvPr/>
        </p:nvSpPr>
        <p:spPr bwMode="auto">
          <a:xfrm>
            <a:off x="7744976" y="1350418"/>
            <a:ext cx="11031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400" b="0" i="0" dirty="0" err="1">
                <a:latin typeface="Symbol" pitchFamily="18" charset="2"/>
              </a:rPr>
              <a:t>d</a:t>
            </a:r>
            <a:r>
              <a:rPr lang="en-US" sz="1400" b="0" i="0" dirty="0" err="1"/>
              <a:t>B</a:t>
            </a:r>
            <a:r>
              <a:rPr lang="en-US" sz="1400" b="0" i="0" baseline="-25000" dirty="0" err="1"/>
              <a:t>r</a:t>
            </a:r>
            <a:r>
              <a:rPr lang="en-US" sz="1400" b="0" i="0" baseline="-25000" dirty="0"/>
              <a:t> </a:t>
            </a:r>
            <a:r>
              <a:rPr lang="en-US" sz="1400" b="0" i="0" dirty="0"/>
              <a:t>(Gauss)</a:t>
            </a:r>
          </a:p>
        </p:txBody>
      </p:sp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0" y="-2055"/>
            <a:ext cx="9144000" cy="815975"/>
          </a:xfrm>
        </p:spPr>
        <p:txBody>
          <a:bodyPr/>
          <a:lstStyle/>
          <a:p>
            <a:r>
              <a:rPr lang="en-US" dirty="0" smtClean="0"/>
              <a:t>First successful nonlinear </a:t>
            </a:r>
            <a:r>
              <a:rPr lang="en-US" dirty="0" err="1" smtClean="0"/>
              <a:t>microtearing</a:t>
            </a:r>
            <a:r>
              <a:rPr lang="en-US" dirty="0" smtClean="0"/>
              <a:t> simulations for NSTX predict reduced electron heat transport at lower </a:t>
            </a:r>
            <a:r>
              <a:rPr lang="en-US" dirty="0" err="1" smtClean="0"/>
              <a:t>collisionality</a:t>
            </a:r>
            <a:r>
              <a:rPr lang="en-US" dirty="0" smtClean="0"/>
              <a:t> </a:t>
            </a:r>
            <a:endParaRPr lang="en-US" baseline="-25000" dirty="0" smtClean="0"/>
          </a:p>
        </p:txBody>
      </p:sp>
      <p:sp>
        <p:nvSpPr>
          <p:cNvPr id="3076" name="TextBox 10"/>
          <p:cNvSpPr txBox="1">
            <a:spLocks noChangeArrowheads="1"/>
          </p:cNvSpPr>
          <p:nvPr/>
        </p:nvSpPr>
        <p:spPr bwMode="auto">
          <a:xfrm>
            <a:off x="7744976" y="3793769"/>
            <a:ext cx="1286964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0" i="0" dirty="0">
                <a:solidFill>
                  <a:srgbClr val="9900CC"/>
                </a:solidFill>
              </a:rPr>
              <a:t>W. </a:t>
            </a:r>
            <a:r>
              <a:rPr lang="en-US" sz="1100" b="0" i="0" dirty="0" smtClean="0">
                <a:solidFill>
                  <a:srgbClr val="9900CC"/>
                </a:solidFill>
              </a:rPr>
              <a:t>Guttenfelder, </a:t>
            </a:r>
            <a:r>
              <a:rPr lang="en-US" sz="1100" b="0" i="0" dirty="0">
                <a:solidFill>
                  <a:srgbClr val="9900CC"/>
                </a:solidFill>
              </a:rPr>
              <a:t>et al., PRL </a:t>
            </a:r>
            <a:r>
              <a:rPr lang="en-US" sz="1100" i="0" dirty="0">
                <a:solidFill>
                  <a:srgbClr val="9900CC"/>
                </a:solidFill>
              </a:rPr>
              <a:t>106</a:t>
            </a:r>
            <a:r>
              <a:rPr lang="en-US" sz="1100" b="0" i="0" dirty="0">
                <a:solidFill>
                  <a:srgbClr val="9900CC"/>
                </a:solidFill>
              </a:rPr>
              <a:t>, 155004 (2011</a:t>
            </a:r>
            <a:r>
              <a:rPr lang="en-US" sz="1100" b="0" i="0" dirty="0" smtClean="0">
                <a:solidFill>
                  <a:srgbClr val="9900CC"/>
                </a:solidFill>
              </a:rPr>
              <a:t>)</a:t>
            </a:r>
            <a:endParaRPr lang="en-US" sz="1100" b="0" i="0" dirty="0">
              <a:solidFill>
                <a:srgbClr val="9900CC"/>
              </a:solidFill>
            </a:endParaRPr>
          </a:p>
        </p:txBody>
      </p:sp>
      <p:sp>
        <p:nvSpPr>
          <p:cNvPr id="3077" name="Content Placeholder 2"/>
          <p:cNvSpPr>
            <a:spLocks noGrp="1"/>
          </p:cNvSpPr>
          <p:nvPr>
            <p:ph idx="1"/>
          </p:nvPr>
        </p:nvSpPr>
        <p:spPr>
          <a:xfrm>
            <a:off x="3999163" y="4453952"/>
            <a:ext cx="5092618" cy="1565848"/>
          </a:xfrm>
        </p:spPr>
        <p:txBody>
          <a:bodyPr/>
          <a:lstStyle/>
          <a:p>
            <a:r>
              <a:rPr lang="en-US" sz="1800" dirty="0" smtClean="0">
                <a:solidFill>
                  <a:srgbClr val="FF0000"/>
                </a:solidFill>
              </a:rPr>
              <a:t>Predicted </a:t>
            </a:r>
            <a:r>
              <a:rPr lang="en-US" sz="2000" dirty="0" err="1">
                <a:solidFill>
                  <a:srgbClr val="FF0000"/>
                </a:solidFill>
                <a:latin typeface="Symbol" pitchFamily="18" charset="2"/>
              </a:rPr>
              <a:t>c</a:t>
            </a:r>
            <a:r>
              <a:rPr lang="en-US" sz="2000" baseline="-25000" dirty="0" err="1">
                <a:solidFill>
                  <a:srgbClr val="FF0000"/>
                </a:solidFill>
              </a:rPr>
              <a:t>e</a:t>
            </a:r>
            <a:r>
              <a:rPr lang="en-US" sz="1800" dirty="0" smtClean="0">
                <a:solidFill>
                  <a:srgbClr val="FF0000"/>
                </a:solidFill>
              </a:rPr>
              <a:t> and scaling ~ </a:t>
            </a:r>
            <a:r>
              <a:rPr lang="en-US" sz="1800" dirty="0" smtClean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en-US" sz="1800" baseline="-25000" dirty="0" smtClean="0">
                <a:solidFill>
                  <a:srgbClr val="FF0000"/>
                </a:solidFill>
              </a:rPr>
              <a:t>e</a:t>
            </a:r>
            <a:r>
              <a:rPr lang="en-US" sz="1800" baseline="30000" dirty="0" smtClean="0">
                <a:solidFill>
                  <a:srgbClr val="FF0000"/>
                </a:solidFill>
              </a:rPr>
              <a:t>1.1</a:t>
            </a:r>
            <a:r>
              <a:rPr lang="en-US" sz="1800" dirty="0" smtClean="0">
                <a:solidFill>
                  <a:srgbClr val="FF0000"/>
                </a:solidFill>
              </a:rPr>
              <a:t> consistent with experiment (</a:t>
            </a:r>
            <a:r>
              <a:rPr lang="en-US" sz="1800" dirty="0" err="1" smtClean="0">
                <a:solidFill>
                  <a:srgbClr val="FF0000"/>
                </a:solidFill>
                <a:latin typeface="Symbol" pitchFamily="18" charset="2"/>
              </a:rPr>
              <a:t>Wt</a:t>
            </a:r>
            <a:r>
              <a:rPr lang="en-US" sz="1800" baseline="-25000" dirty="0" err="1" smtClean="0">
                <a:solidFill>
                  <a:srgbClr val="FF0000"/>
                </a:solidFill>
              </a:rPr>
              <a:t>E</a:t>
            </a:r>
            <a:r>
              <a:rPr lang="en-US" sz="1800" dirty="0" smtClean="0">
                <a:solidFill>
                  <a:srgbClr val="FF0000"/>
                </a:solidFill>
              </a:rPr>
              <a:t> ~ </a:t>
            </a:r>
            <a:r>
              <a:rPr lang="en-US" sz="1800" dirty="0" err="1" smtClean="0">
                <a:solidFill>
                  <a:srgbClr val="FF0000"/>
                </a:solidFill>
              </a:rPr>
              <a:t>B</a:t>
            </a:r>
            <a:r>
              <a:rPr lang="en-US" sz="1800" baseline="-25000" dirty="0" err="1" smtClean="0">
                <a:solidFill>
                  <a:srgbClr val="FF0000"/>
                </a:solidFill>
              </a:rPr>
              <a:t>t</a:t>
            </a:r>
            <a:r>
              <a:rPr lang="en-US" sz="1800" dirty="0" err="1" smtClean="0">
                <a:solidFill>
                  <a:srgbClr val="FF0000"/>
                </a:solidFill>
                <a:latin typeface="Symbol" pitchFamily="18" charset="2"/>
              </a:rPr>
              <a:t>t</a:t>
            </a:r>
            <a:r>
              <a:rPr lang="en-US" sz="1800" baseline="-25000" dirty="0" err="1" smtClean="0">
                <a:solidFill>
                  <a:srgbClr val="FF0000"/>
                </a:solidFill>
              </a:rPr>
              <a:t>E</a:t>
            </a:r>
            <a:r>
              <a:rPr lang="en-US" sz="1800" dirty="0" smtClean="0">
                <a:solidFill>
                  <a:srgbClr val="FF0000"/>
                </a:solidFill>
              </a:rPr>
              <a:t> ~ </a:t>
            </a:r>
            <a:r>
              <a:rPr lang="en-US" sz="1800" dirty="0" smtClean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en-US" sz="1800" baseline="30000" dirty="0" smtClean="0">
                <a:solidFill>
                  <a:srgbClr val="FF0000"/>
                </a:solidFill>
              </a:rPr>
              <a:t>*</a:t>
            </a:r>
            <a:r>
              <a:rPr lang="en-US" sz="1800" baseline="-25000" dirty="0" smtClean="0">
                <a:solidFill>
                  <a:srgbClr val="FF0000"/>
                </a:solidFill>
              </a:rPr>
              <a:t>e</a:t>
            </a:r>
            <a:r>
              <a:rPr lang="en-US" sz="1800" baseline="30000" dirty="0" smtClean="0">
                <a:solidFill>
                  <a:srgbClr val="FF0000"/>
                </a:solidFill>
              </a:rPr>
              <a:t>-0.8</a:t>
            </a:r>
            <a:r>
              <a:rPr lang="en-US" sz="1800" dirty="0" smtClean="0">
                <a:solidFill>
                  <a:srgbClr val="FF0000"/>
                </a:solidFill>
              </a:rPr>
              <a:t>)</a:t>
            </a:r>
            <a:endParaRPr lang="en-US" sz="1800" baseline="30000" dirty="0" smtClean="0">
              <a:solidFill>
                <a:srgbClr val="FF0000"/>
              </a:solidFill>
            </a:endParaRPr>
          </a:p>
          <a:p>
            <a:r>
              <a:rPr lang="en-US" sz="1800" dirty="0" smtClean="0"/>
              <a:t>Transport dominated by magnetic “flutter”</a:t>
            </a:r>
          </a:p>
          <a:p>
            <a:pPr marL="573088" lvl="1" indent="-231775"/>
            <a:r>
              <a:rPr lang="en-US" sz="1400" dirty="0" smtClean="0"/>
              <a:t>Significant </a:t>
            </a:r>
            <a:r>
              <a:rPr lang="en-US" sz="1400" dirty="0" err="1" smtClean="0">
                <a:latin typeface="Symbol" pitchFamily="18" charset="2"/>
              </a:rPr>
              <a:t>d</a:t>
            </a:r>
            <a:r>
              <a:rPr lang="en-US" sz="1400" dirty="0" err="1" smtClean="0"/>
              <a:t>B</a:t>
            </a:r>
            <a:r>
              <a:rPr lang="en-US" sz="1400" baseline="-25000" dirty="0" err="1" smtClean="0"/>
              <a:t>r</a:t>
            </a:r>
            <a:r>
              <a:rPr lang="en-US" sz="1400" dirty="0" smtClean="0"/>
              <a:t>/B ~ 0.1%</a:t>
            </a:r>
          </a:p>
        </p:txBody>
      </p:sp>
      <p:sp>
        <p:nvSpPr>
          <p:cNvPr id="3081" name="TextBox 18"/>
          <p:cNvSpPr txBox="1">
            <a:spLocks noChangeArrowheads="1"/>
          </p:cNvSpPr>
          <p:nvPr/>
        </p:nvSpPr>
        <p:spPr bwMode="auto">
          <a:xfrm>
            <a:off x="8235822" y="3409782"/>
            <a:ext cx="6078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000" b="0" i="0" dirty="0" smtClean="0">
                <a:solidFill>
                  <a:srgbClr val="000000"/>
                </a:solidFill>
              </a:rPr>
              <a:t>120968</a:t>
            </a:r>
            <a:endParaRPr lang="en-US" sz="1000" b="0" i="0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6126264" y="2864439"/>
            <a:ext cx="990600" cy="420755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" name="TextBox 2"/>
          <p:cNvSpPr txBox="1"/>
          <p:nvPr/>
        </p:nvSpPr>
        <p:spPr>
          <a:xfrm>
            <a:off x="5896045" y="3252153"/>
            <a:ext cx="1451038" cy="400110"/>
          </a:xfrm>
          <a:prstGeom prst="rect">
            <a:avLst/>
          </a:prstGeom>
          <a:solidFill>
            <a:srgbClr val="FFFF66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2000" dirty="0" err="1">
                <a:solidFill>
                  <a:srgbClr val="FF0000"/>
                </a:solidFill>
                <a:latin typeface="Symbol" pitchFamily="18" charset="2"/>
              </a:rPr>
              <a:t>c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e</a:t>
            </a:r>
            <a:r>
              <a:rPr lang="en-US" sz="2000" baseline="30000" dirty="0" err="1" smtClean="0">
                <a:solidFill>
                  <a:srgbClr val="FF0000"/>
                </a:solidFill>
              </a:rPr>
              <a:t>sim</a:t>
            </a:r>
            <a:r>
              <a:rPr lang="en-US" sz="2000" dirty="0" smtClean="0">
                <a:solidFill>
                  <a:srgbClr val="FF0000"/>
                </a:solidFill>
              </a:rPr>
              <a:t> ~ </a:t>
            </a:r>
            <a:r>
              <a:rPr lang="en-US" sz="2000" dirty="0" smtClean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en-US" sz="2000" baseline="-25000" dirty="0">
                <a:solidFill>
                  <a:srgbClr val="FF0000"/>
                </a:solidFill>
              </a:rPr>
              <a:t>e</a:t>
            </a:r>
            <a:r>
              <a:rPr lang="en-US" sz="2000" baseline="30000" dirty="0" smtClean="0">
                <a:solidFill>
                  <a:srgbClr val="FF0000"/>
                </a:solidFill>
              </a:rPr>
              <a:t>1.1</a:t>
            </a:r>
            <a:endParaRPr lang="en-US" sz="2000" baseline="30000" dirty="0">
              <a:solidFill>
                <a:srgbClr val="FF0000"/>
              </a:solidFill>
            </a:endParaRP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66098" y="6637311"/>
            <a:ext cx="762000" cy="152400"/>
          </a:xfrm>
        </p:spPr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3</a:t>
            </a:fld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129989" y="4799092"/>
            <a:ext cx="3715871" cy="1089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smtClean="0"/>
              <a:t>Increase in </a:t>
            </a:r>
            <a:r>
              <a:rPr lang="en-US" sz="1800" dirty="0" err="1" smtClean="0">
                <a:latin typeface="Symbol" pitchFamily="18" charset="2"/>
              </a:rPr>
              <a:t>t</a:t>
            </a:r>
            <a:r>
              <a:rPr lang="en-US" sz="1800" baseline="-25000" dirty="0" err="1" smtClean="0"/>
              <a:t>E</a:t>
            </a:r>
            <a:r>
              <a:rPr lang="en-US" sz="1800" dirty="0" smtClean="0"/>
              <a:t> as </a:t>
            </a:r>
            <a:r>
              <a:rPr lang="en-US" sz="1800" dirty="0" smtClean="0">
                <a:latin typeface="Symbol" pitchFamily="18" charset="2"/>
              </a:rPr>
              <a:t>n</a:t>
            </a:r>
            <a:r>
              <a:rPr lang="en-US" sz="1800" baseline="30000" dirty="0" smtClean="0">
                <a:latin typeface="Symbol" pitchFamily="18" charset="2"/>
              </a:rPr>
              <a:t>*</a:t>
            </a:r>
            <a:r>
              <a:rPr lang="en-US" sz="1800" baseline="-25000" dirty="0" smtClean="0"/>
              <a:t>e </a:t>
            </a:r>
            <a:r>
              <a:rPr lang="en-US" sz="1800" dirty="0" smtClean="0"/>
              <a:t>decreases </a:t>
            </a:r>
          </a:p>
          <a:p>
            <a:r>
              <a:rPr lang="en-US" sz="1800" dirty="0" smtClean="0"/>
              <a:t>Trend continues when lithium is used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1394010" y="911423"/>
            <a:ext cx="1524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2000" u="sng" dirty="0" smtClean="0">
                <a:solidFill>
                  <a:srgbClr val="0000FF"/>
                </a:solidFill>
                <a:latin typeface="Helvetica" charset="0"/>
              </a:rPr>
              <a:t>Experiment</a:t>
            </a:r>
            <a:endParaRPr lang="en-US" sz="2000" u="sng" dirty="0">
              <a:solidFill>
                <a:srgbClr val="0000FF"/>
              </a:solidFill>
              <a:latin typeface="Helvetica" charset="0"/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6180992" y="908446"/>
            <a:ext cx="94628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2000" u="sng" dirty="0" smtClean="0">
                <a:solidFill>
                  <a:srgbClr val="0000FF"/>
                </a:solidFill>
                <a:latin typeface="Helvetica" charset="0"/>
              </a:rPr>
              <a:t>Theory</a:t>
            </a:r>
            <a:endParaRPr lang="en-US" sz="2000" u="sng" dirty="0">
              <a:solidFill>
                <a:srgbClr val="0000FF"/>
              </a:solidFill>
              <a:latin typeface="Helvetica" charset="0"/>
            </a:endParaRP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5298143" y="2108242"/>
            <a:ext cx="13716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dirty="0" smtClean="0">
                <a:solidFill>
                  <a:srgbClr val="0000FF"/>
                </a:solidFill>
                <a:latin typeface="Helvetica" charset="0"/>
              </a:rPr>
              <a:t>experiment</a:t>
            </a:r>
            <a:endParaRPr lang="en-US" sz="2000" u="sng" dirty="0">
              <a:solidFill>
                <a:srgbClr val="0000FF"/>
              </a:solidFill>
              <a:latin typeface="Helvetica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6338048" y="2184135"/>
            <a:ext cx="313765" cy="65147"/>
          </a:xfrm>
          <a:prstGeom prst="straightConnector1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138954" y="6069105"/>
            <a:ext cx="7382434" cy="39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>
                <a:solidFill>
                  <a:srgbClr val="9900FF"/>
                </a:solidFill>
                <a:latin typeface="Helvetica" charset="0"/>
              </a:rPr>
              <a:t>NSTX-U </a:t>
            </a:r>
            <a:r>
              <a:rPr lang="en-US" sz="1800" dirty="0" smtClean="0">
                <a:solidFill>
                  <a:srgbClr val="9900FF"/>
                </a:solidFill>
                <a:latin typeface="Helvetica" charset="0"/>
              </a:rPr>
              <a:t>computed to </a:t>
            </a:r>
            <a:r>
              <a:rPr lang="en-US" sz="1800" dirty="0">
                <a:solidFill>
                  <a:srgbClr val="9900FF"/>
                </a:solidFill>
                <a:latin typeface="Helvetica" charset="0"/>
              </a:rPr>
              <a:t>extend </a:t>
            </a:r>
            <a:r>
              <a:rPr lang="en-US" sz="1800" dirty="0" smtClean="0">
                <a:solidFill>
                  <a:srgbClr val="9900FF"/>
                </a:solidFill>
                <a:latin typeface="Helvetica" charset="0"/>
              </a:rPr>
              <a:t>studies down to </a:t>
            </a:r>
            <a:r>
              <a:rPr lang="en-US" sz="1800" dirty="0">
                <a:solidFill>
                  <a:srgbClr val="9900FF"/>
                </a:solidFill>
                <a:latin typeface="Helvetica" charset="0"/>
              </a:rPr>
              <a:t>&lt;</a:t>
            </a:r>
            <a:r>
              <a:rPr lang="en-US" sz="1800" dirty="0" smtClean="0">
                <a:solidFill>
                  <a:srgbClr val="9900FF"/>
                </a:solidFill>
                <a:latin typeface="Helvetica" charset="0"/>
              </a:rPr>
              <a:t> 1/4 of present </a:t>
            </a:r>
            <a:r>
              <a:rPr lang="en-US" sz="1800" dirty="0" smtClean="0">
                <a:solidFill>
                  <a:srgbClr val="9900FF"/>
                </a:solidFill>
                <a:latin typeface="Symbol" pitchFamily="18" charset="2"/>
              </a:rPr>
              <a:t>n</a:t>
            </a:r>
            <a:r>
              <a:rPr lang="en-US" sz="1800" baseline="30000" dirty="0" smtClean="0">
                <a:solidFill>
                  <a:srgbClr val="9900FF"/>
                </a:solidFill>
                <a:latin typeface="Symbol" pitchFamily="18" charset="2"/>
              </a:rPr>
              <a:t>*</a:t>
            </a:r>
            <a:endParaRPr lang="en-US" sz="1800" baseline="30000" dirty="0">
              <a:solidFill>
                <a:srgbClr val="9900FF"/>
              </a:solidFill>
              <a:latin typeface="Symbol" pitchFamily="18" charset="2"/>
            </a:endParaRPr>
          </a:p>
        </p:txBody>
      </p:sp>
      <p:sp>
        <p:nvSpPr>
          <p:cNvPr id="25" name="TextBox 4"/>
          <p:cNvSpPr txBox="1">
            <a:spLocks noChangeArrowheads="1"/>
          </p:cNvSpPr>
          <p:nvPr/>
        </p:nvSpPr>
        <p:spPr bwMode="auto">
          <a:xfrm rot="16200000">
            <a:off x="-215186" y="2564965"/>
            <a:ext cx="1103251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800" dirty="0" err="1" smtClean="0">
                <a:solidFill>
                  <a:srgbClr val="000000"/>
                </a:solidFill>
                <a:cs typeface="Helvetica" pitchFamily="34" charset="0"/>
              </a:rPr>
              <a:t>B</a:t>
            </a:r>
            <a:r>
              <a:rPr lang="en-US" sz="1800" baseline="-25000" dirty="0" err="1" smtClean="0">
                <a:solidFill>
                  <a:srgbClr val="000000"/>
                </a:solidFill>
                <a:cs typeface="Helvetica" pitchFamily="34" charset="0"/>
              </a:rPr>
              <a:t>t</a:t>
            </a:r>
            <a:r>
              <a:rPr lang="en-US" sz="1800" dirty="0" err="1" smtClean="0">
                <a:solidFill>
                  <a:srgbClr val="000000"/>
                </a:solidFill>
                <a:latin typeface="Symbol" pitchFamily="18" charset="2"/>
                <a:cs typeface="Helvetica" pitchFamily="34" charset="0"/>
              </a:rPr>
              <a:t>t</a:t>
            </a:r>
            <a:r>
              <a:rPr lang="en-US" sz="1800" baseline="-25000" dirty="0" err="1" smtClean="0">
                <a:solidFill>
                  <a:srgbClr val="000000"/>
                </a:solidFill>
                <a:cs typeface="Helvetica" pitchFamily="34" charset="0"/>
              </a:rPr>
              <a:t>E</a:t>
            </a:r>
            <a:r>
              <a:rPr lang="en-US" sz="1800" baseline="30000" dirty="0" smtClean="0">
                <a:solidFill>
                  <a:srgbClr val="000000"/>
                </a:solidFill>
                <a:cs typeface="Helvetica" pitchFamily="34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cs typeface="Helvetica" pitchFamily="34" charset="0"/>
              </a:rPr>
              <a:t>(T-s)</a:t>
            </a:r>
            <a:endParaRPr lang="en-US" sz="1800" dirty="0">
              <a:solidFill>
                <a:srgbClr val="000000"/>
              </a:solidFill>
              <a:cs typeface="Helvetica" pitchFamily="34" charset="0"/>
            </a:endParaRPr>
          </a:p>
        </p:txBody>
      </p:sp>
      <p:sp>
        <p:nvSpPr>
          <p:cNvPr id="26" name="TextBox 4"/>
          <p:cNvSpPr txBox="1">
            <a:spLocks noChangeArrowheads="1"/>
          </p:cNvSpPr>
          <p:nvPr/>
        </p:nvSpPr>
        <p:spPr bwMode="auto">
          <a:xfrm>
            <a:off x="1507466" y="4387030"/>
            <a:ext cx="163859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800" dirty="0" smtClean="0">
                <a:solidFill>
                  <a:srgbClr val="000000"/>
                </a:solidFill>
                <a:latin typeface="Symbol" pitchFamily="18" charset="2"/>
                <a:cs typeface="Helvetica" pitchFamily="34" charset="0"/>
              </a:rPr>
              <a:t>n</a:t>
            </a:r>
            <a:r>
              <a:rPr lang="en-US" sz="1800" baseline="30000" dirty="0" smtClean="0">
                <a:solidFill>
                  <a:srgbClr val="000000"/>
                </a:solidFill>
                <a:latin typeface="Symbol" pitchFamily="18" charset="2"/>
                <a:cs typeface="Helvetica" pitchFamily="34" charset="0"/>
              </a:rPr>
              <a:t>*</a:t>
            </a:r>
            <a:r>
              <a:rPr lang="en-US" sz="1800" baseline="-25000" dirty="0" smtClean="0">
                <a:solidFill>
                  <a:srgbClr val="000000"/>
                </a:solidFill>
                <a:cs typeface="Helvetica" pitchFamily="34" charset="0"/>
              </a:rPr>
              <a:t>e</a:t>
            </a:r>
            <a:r>
              <a:rPr lang="en-US" sz="1800" baseline="30000" dirty="0" smtClean="0">
                <a:solidFill>
                  <a:srgbClr val="000000"/>
                </a:solidFill>
                <a:cs typeface="Helvetica" pitchFamily="34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cs typeface="Helvetica" pitchFamily="34" charset="0"/>
              </a:rPr>
              <a:t>(at r/a = 0.5)</a:t>
            </a:r>
            <a:endParaRPr lang="en-US" sz="1600" dirty="0">
              <a:solidFill>
                <a:srgbClr val="000000"/>
              </a:solidFill>
              <a:cs typeface="Helvetica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707057" y="2142744"/>
            <a:ext cx="74743" cy="76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2644399" y="5603632"/>
            <a:ext cx="1259730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Kaye EX/7-1</a:t>
            </a:r>
          </a:p>
        </p:txBody>
      </p:sp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7149613" y="5603632"/>
            <a:ext cx="1918187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Guttenfelder TH/6-1</a:t>
            </a:r>
          </a:p>
        </p:txBody>
      </p:sp>
    </p:spTree>
    <p:extLst>
      <p:ext uri="{BB962C8B-B14F-4D97-AF65-F5344CB8AC3E}">
        <p14:creationId xmlns:p14="http://schemas.microsoft.com/office/powerpoint/2010/main" val="239988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10"/>
            <a:ext cx="9144000" cy="815975"/>
          </a:xfrm>
        </p:spPr>
        <p:txBody>
          <a:bodyPr/>
          <a:lstStyle/>
          <a:p>
            <a:r>
              <a:rPr lang="en-US" dirty="0"/>
              <a:t>Plasma characteristics change nearly continuously with increasing lithium </a:t>
            </a:r>
            <a:r>
              <a:rPr lang="en-US" dirty="0" smtClean="0"/>
              <a:t>evaporation; reach kink/peeling limit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4</a:t>
            </a:fld>
            <a:endParaRPr lang="en-US">
              <a:solidFill>
                <a:srgbClr val="3333CC"/>
              </a:solidFill>
            </a:endParaRPr>
          </a:p>
        </p:txBody>
      </p:sp>
      <p:pic>
        <p:nvPicPr>
          <p:cNvPr id="39" name="Picture 38"/>
          <p:cNvPicPr>
            <a:picLocks noChangeAspect="1" noChangeArrowheads="1"/>
          </p:cNvPicPr>
          <p:nvPr/>
        </p:nvPicPr>
        <p:blipFill rotWithShape="1">
          <a:blip r:embed="rId2" cstate="print"/>
          <a:srcRect l="6749" b="10542"/>
          <a:stretch/>
        </p:blipFill>
        <p:spPr bwMode="auto">
          <a:xfrm>
            <a:off x="457200" y="984226"/>
            <a:ext cx="4038600" cy="267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Box 42"/>
          <p:cNvSpPr txBox="1"/>
          <p:nvPr/>
        </p:nvSpPr>
        <p:spPr>
          <a:xfrm rot="16200000">
            <a:off x="-1260579" y="2112216"/>
            <a:ext cx="3144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Energy Confinement Time (</a:t>
            </a:r>
            <a:r>
              <a:rPr lang="en-US" sz="1600" dirty="0" err="1" smtClean="0">
                <a:solidFill>
                  <a:srgbClr val="000000"/>
                </a:solidFill>
              </a:rPr>
              <a:t>ms</a:t>
            </a:r>
            <a:r>
              <a:rPr lang="en-US" sz="1600" dirty="0" smtClean="0">
                <a:solidFill>
                  <a:srgbClr val="000000"/>
                </a:solidFill>
              </a:rPr>
              <a:t>)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71712" y="3581400"/>
            <a:ext cx="371928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Pre-discharge lithium evaporation (mg)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7" name="Content Placeholder 2"/>
          <p:cNvSpPr txBox="1">
            <a:spLocks/>
          </p:cNvSpPr>
          <p:nvPr/>
        </p:nvSpPr>
        <p:spPr bwMode="auto">
          <a:xfrm>
            <a:off x="34635" y="4203913"/>
            <a:ext cx="5035472" cy="2220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smtClean="0"/>
              <a:t>Global parameters generally improve</a:t>
            </a:r>
            <a:endParaRPr lang="en-US" sz="1400" dirty="0" smtClean="0">
              <a:solidFill>
                <a:srgbClr val="000000"/>
              </a:solidFill>
            </a:endParaRPr>
          </a:p>
          <a:p>
            <a:r>
              <a:rPr lang="en-US" sz="1800" dirty="0" smtClean="0"/>
              <a:t>ELM frequency declines - to zero</a:t>
            </a:r>
          </a:p>
          <a:p>
            <a:pPr lvl="1"/>
            <a:r>
              <a:rPr lang="en-US" sz="1400" dirty="0" smtClean="0">
                <a:solidFill>
                  <a:srgbClr val="000000"/>
                </a:solidFill>
              </a:rPr>
              <a:t>ELMs stabilize</a:t>
            </a:r>
            <a:endParaRPr lang="en-US" sz="1200" dirty="0" smtClean="0">
              <a:solidFill>
                <a:srgbClr val="000000"/>
              </a:solidFill>
            </a:endParaRPr>
          </a:p>
          <a:p>
            <a:r>
              <a:rPr lang="en-US" sz="1800" dirty="0" smtClean="0"/>
              <a:t>Edge transport declines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</a:rPr>
              <a:t>As lithium evaporation increases, transport barrier widens, pedestal-top </a:t>
            </a:r>
            <a:r>
              <a:rPr lang="el-GR" sz="16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χ</a:t>
            </a:r>
            <a:r>
              <a:rPr lang="en-US" sz="1600" baseline="-25000" dirty="0">
                <a:solidFill>
                  <a:srgbClr val="000000"/>
                </a:solidFill>
                <a:cs typeface="Times New Roman" charset="0"/>
              </a:rPr>
              <a:t>e</a:t>
            </a:r>
            <a:r>
              <a:rPr lang="en-US" sz="1600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reduced</a:t>
            </a: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685800" y="6228981"/>
            <a:ext cx="1600200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Maingi EX/11-2</a:t>
            </a:r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2819400" y="6228981"/>
            <a:ext cx="1560892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Canik EX/P7-16</a:t>
            </a:r>
          </a:p>
        </p:txBody>
      </p:sp>
      <p:sp>
        <p:nvSpPr>
          <p:cNvPr id="25" name="Text Box 32"/>
          <p:cNvSpPr txBox="1">
            <a:spLocks noChangeArrowheads="1"/>
          </p:cNvSpPr>
          <p:nvPr/>
        </p:nvSpPr>
        <p:spPr bwMode="auto">
          <a:xfrm>
            <a:off x="6400800" y="6228981"/>
            <a:ext cx="1637092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Chang TH/P4-12</a:t>
            </a: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1485900" y="3886200"/>
            <a:ext cx="30099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>
              <a:buNone/>
            </a:pPr>
            <a:r>
              <a:rPr lang="en-US" b="0" i="0" dirty="0" smtClean="0">
                <a:solidFill>
                  <a:srgbClr val="9900CC"/>
                </a:solidFill>
              </a:rPr>
              <a:t>R. Maingi, et al., </a:t>
            </a:r>
            <a:r>
              <a:rPr lang="it-IT" b="0" i="0" dirty="0">
                <a:solidFill>
                  <a:srgbClr val="9900CC"/>
                </a:solidFill>
              </a:rPr>
              <a:t>PRL </a:t>
            </a:r>
            <a:r>
              <a:rPr lang="it-IT" i="0" dirty="0" smtClean="0">
                <a:solidFill>
                  <a:srgbClr val="9900CC"/>
                </a:solidFill>
              </a:rPr>
              <a:t>107</a:t>
            </a:r>
            <a:r>
              <a:rPr lang="it-IT" b="0" i="0" dirty="0">
                <a:solidFill>
                  <a:srgbClr val="9900CC"/>
                </a:solidFill>
              </a:rPr>
              <a:t> </a:t>
            </a:r>
            <a:r>
              <a:rPr lang="it-IT" b="0" i="0" dirty="0" smtClean="0">
                <a:solidFill>
                  <a:srgbClr val="9900CC"/>
                </a:solidFill>
              </a:rPr>
              <a:t>(2011) 145004</a:t>
            </a:r>
            <a:endParaRPr lang="en-US" b="0" i="0" dirty="0">
              <a:solidFill>
                <a:srgbClr val="9900CC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623" y="2703222"/>
            <a:ext cx="3076299" cy="2657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4800600" y="5314080"/>
            <a:ext cx="4267199" cy="101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600" dirty="0" smtClean="0">
                <a:latin typeface="Arial" pitchFamily="34" charset="0"/>
              </a:rPr>
              <a:t>New bootstrap current calculation (XGC0 code) improves agreement with profile reaching kink/peeling limit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" t="2362" b="7638"/>
          <a:stretch/>
        </p:blipFill>
        <p:spPr>
          <a:xfrm>
            <a:off x="5562600" y="990600"/>
            <a:ext cx="2773200" cy="13716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 rot="16200000">
            <a:off x="4113200" y="1705802"/>
            <a:ext cx="2012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0" i="0" dirty="0" smtClean="0">
                <a:solidFill>
                  <a:schemeClr val="tx1"/>
                </a:solidFill>
              </a:rPr>
              <a:t>Norm.</a:t>
            </a:r>
            <a:r>
              <a:rPr lang="en-US" dirty="0" smtClean="0">
                <a:solidFill>
                  <a:schemeClr val="tx1"/>
                </a:solidFill>
              </a:rPr>
              <a:t> surface avg. current</a:t>
            </a:r>
            <a:endParaRPr lang="en-US" b="0" i="0" dirty="0" smtClean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457600" y="2325113"/>
            <a:ext cx="3062400" cy="276999"/>
            <a:chOff x="5457600" y="2325113"/>
            <a:chExt cx="3062400" cy="276999"/>
          </a:xfrm>
        </p:grpSpPr>
        <p:sp>
          <p:nvSpPr>
            <p:cNvPr id="35" name="TextBox 34"/>
            <p:cNvSpPr txBox="1"/>
            <p:nvPr/>
          </p:nvSpPr>
          <p:spPr>
            <a:xfrm>
              <a:off x="5457600" y="2325113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b="0" i="0" dirty="0" smtClean="0">
                  <a:solidFill>
                    <a:schemeClr val="tx1"/>
                  </a:solidFill>
                </a:rPr>
                <a:t>0.5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005400" y="2325113"/>
              <a:ext cx="409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b="0" i="0" dirty="0" smtClean="0">
                  <a:solidFill>
                    <a:schemeClr val="tx1"/>
                  </a:solidFill>
                </a:rPr>
                <a:t>0.6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524400" y="2325113"/>
              <a:ext cx="409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b="0" i="0" dirty="0" smtClean="0">
                  <a:solidFill>
                    <a:schemeClr val="tx1"/>
                  </a:solidFill>
                </a:rPr>
                <a:t>0.7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057800" y="2325113"/>
              <a:ext cx="409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b="0" i="0" dirty="0" smtClean="0">
                  <a:solidFill>
                    <a:schemeClr val="tx1"/>
                  </a:solidFill>
                </a:rPr>
                <a:t>0.8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591200" y="2325113"/>
              <a:ext cx="409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b="0" i="0" dirty="0" smtClean="0">
                  <a:solidFill>
                    <a:schemeClr val="tx1"/>
                  </a:solidFill>
                </a:rPr>
                <a:t>0.9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110200" y="2325113"/>
              <a:ext cx="409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r>
                <a:rPr lang="en-US" b="0" i="0" dirty="0" smtClean="0">
                  <a:solidFill>
                    <a:schemeClr val="tx1"/>
                  </a:solidFill>
                </a:rPr>
                <a:t>.0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268000" y="880401"/>
            <a:ext cx="457200" cy="1586799"/>
            <a:chOff x="5268000" y="880401"/>
            <a:chExt cx="457200" cy="1586799"/>
          </a:xfrm>
        </p:grpSpPr>
        <p:sp>
          <p:nvSpPr>
            <p:cNvPr id="50" name="TextBox 49"/>
            <p:cNvSpPr txBox="1"/>
            <p:nvPr/>
          </p:nvSpPr>
          <p:spPr>
            <a:xfrm>
              <a:off x="5268000" y="880401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b="0" i="0" dirty="0" smtClean="0">
                  <a:solidFill>
                    <a:schemeClr val="tx1"/>
                  </a:solidFill>
                </a:rPr>
                <a:t>1.0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268000" y="1143000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 smtClean="0">
                  <a:solidFill>
                    <a:schemeClr val="tx1"/>
                  </a:solidFill>
                </a:rPr>
                <a:t>0.8</a:t>
              </a:r>
              <a:endParaRPr lang="en-US" b="0" i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268000" y="1406601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 smtClean="0">
                  <a:solidFill>
                    <a:schemeClr val="tx1"/>
                  </a:solidFill>
                </a:rPr>
                <a:t>0.6</a:t>
              </a:r>
              <a:endParaRPr lang="en-US" b="0" i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268000" y="1675401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 smtClean="0">
                  <a:solidFill>
                    <a:schemeClr val="tx1"/>
                  </a:solidFill>
                </a:rPr>
                <a:t>0.4</a:t>
              </a:r>
              <a:endParaRPr lang="en-US" b="0" i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268000" y="1932801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 smtClean="0">
                  <a:solidFill>
                    <a:schemeClr val="tx1"/>
                  </a:solidFill>
                </a:rPr>
                <a:t>0.2</a:t>
              </a:r>
              <a:endParaRPr lang="en-US" b="0" i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268000" y="2190201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 smtClean="0">
                  <a:solidFill>
                    <a:schemeClr val="tx1"/>
                  </a:solidFill>
                </a:rPr>
                <a:t>0.0</a:t>
              </a:r>
              <a:endParaRPr lang="en-US" b="0" i="0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 bwMode="auto">
          <a:xfrm>
            <a:off x="5886000" y="954100"/>
            <a:ext cx="1095599" cy="401099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403444" y="2355000"/>
            <a:ext cx="483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err="1" smtClean="0">
                <a:solidFill>
                  <a:schemeClr val="tx1"/>
                </a:solidFill>
                <a:latin typeface="Symbol" pitchFamily="18" charset="2"/>
              </a:rPr>
              <a:t>y</a:t>
            </a:r>
            <a:r>
              <a:rPr lang="en-US" sz="1600" baseline="-25000" dirty="0" err="1" smtClean="0">
                <a:solidFill>
                  <a:schemeClr val="tx1"/>
                </a:solidFill>
              </a:rPr>
              <a:t>N</a:t>
            </a:r>
            <a:endParaRPr lang="en-US" sz="1600" b="0" i="0" baseline="-25000" dirty="0" smtClean="0">
              <a:solidFill>
                <a:schemeClr val="tx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400800" y="1485295"/>
            <a:ext cx="1253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b="0" i="0" dirty="0" smtClean="0">
                <a:solidFill>
                  <a:srgbClr val="009900"/>
                </a:solidFill>
              </a:rPr>
              <a:t>XGC0 model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943600" y="2054423"/>
            <a:ext cx="1275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b="0" i="0" dirty="0" smtClean="0">
                <a:solidFill>
                  <a:srgbClr val="CC00FF"/>
                </a:solidFill>
              </a:rPr>
              <a:t>Sauter model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791200" y="884101"/>
            <a:ext cx="2619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="0" i="0" u="sng" dirty="0" smtClean="0">
                <a:solidFill>
                  <a:srgbClr val="0000FF"/>
                </a:solidFill>
              </a:rPr>
              <a:t>Bootstrap current profile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7136480" y="2141294"/>
            <a:ext cx="372152" cy="68506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Arrow Connector 63"/>
          <p:cNvCxnSpPr/>
          <p:nvPr/>
        </p:nvCxnSpPr>
        <p:spPr bwMode="auto">
          <a:xfrm flipV="1">
            <a:off x="7538447" y="1406601"/>
            <a:ext cx="462553" cy="172752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04195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rcRect l="4299" t="13780" r="4299" b="10335"/>
              <a:stretch>
                <a:fillRect/>
              </a:stretch>
            </p:blipFill>
          </mc:Choice>
          <mc:Fallback>
            <p:blipFill>
              <a:blip r:embed="rId5"/>
              <a:srcRect l="4299" t="13780" r="4299" b="10335"/>
              <a:stretch>
                <a:fillRect/>
              </a:stretch>
            </p:blipFill>
          </mc:Fallback>
        </mc:AlternateContent>
        <p:spPr>
          <a:xfrm>
            <a:off x="5213716" y="957554"/>
            <a:ext cx="3888719" cy="201424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Simulations and lab results show importance of </a:t>
            </a:r>
            <a:r>
              <a:rPr lang="en-US" dirty="0"/>
              <a:t>o</a:t>
            </a:r>
            <a:r>
              <a:rPr lang="en-US" dirty="0" smtClean="0"/>
              <a:t>xygen in lithium-graphite PMI for pumping deuterium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3162700"/>
            <a:ext cx="4800601" cy="3233397"/>
          </a:xfrm>
        </p:spPr>
        <p:txBody>
          <a:bodyPr/>
          <a:lstStyle/>
          <a:p>
            <a:r>
              <a:rPr lang="en-US" sz="1800" dirty="0" smtClean="0"/>
              <a:t>Accordingly, lab results support that Li on graphite can pump D effectively due to O </a:t>
            </a:r>
            <a:endParaRPr lang="en-US" sz="1600" dirty="0" smtClean="0"/>
          </a:p>
          <a:p>
            <a:pPr lvl="1"/>
            <a:r>
              <a:rPr lang="en-US" sz="1600" dirty="0" smtClean="0"/>
              <a:t>XPS measurements show 2 µm of Li increases surface oxygen content of </a:t>
            </a:r>
            <a:r>
              <a:rPr lang="en-US" sz="1600" dirty="0" err="1" smtClean="0"/>
              <a:t>lithiated</a:t>
            </a:r>
            <a:r>
              <a:rPr lang="en-US" sz="1600" dirty="0" smtClean="0"/>
              <a:t> graphite to ~10%</a:t>
            </a:r>
          </a:p>
          <a:p>
            <a:pPr lvl="1"/>
            <a:r>
              <a:rPr lang="en-US" sz="1600" dirty="0" smtClean="0"/>
              <a:t>deuterium ion irradiation of </a:t>
            </a:r>
            <a:r>
              <a:rPr lang="en-US" sz="1600" dirty="0" err="1" smtClean="0"/>
              <a:t>lithiated</a:t>
            </a:r>
            <a:r>
              <a:rPr lang="en-US" sz="1600" dirty="0" smtClean="0"/>
              <a:t> graphite greatly enhances oxygen content to 20%-40%</a:t>
            </a:r>
          </a:p>
          <a:p>
            <a:pPr lvl="2"/>
            <a:r>
              <a:rPr lang="en-US" sz="1400" dirty="0" smtClean="0"/>
              <a:t>In stark contrast, D irradiation of graphite </a:t>
            </a:r>
            <a:r>
              <a:rPr lang="en-US" sz="1400" i="1" u="sng" dirty="0" smtClean="0"/>
              <a:t>without</a:t>
            </a:r>
            <a:r>
              <a:rPr lang="en-US" sz="1400" dirty="0" smtClean="0"/>
              <a:t> Li </a:t>
            </a:r>
            <a:r>
              <a:rPr lang="en-US" sz="1400" i="1" dirty="0" smtClean="0"/>
              <a:t>decreases </a:t>
            </a:r>
            <a:r>
              <a:rPr lang="en-US" sz="1400" dirty="0" smtClean="0"/>
              <a:t>amount of surface O</a:t>
            </a:r>
          </a:p>
          <a:p>
            <a:pPr lvl="1"/>
            <a:r>
              <a:rPr lang="en-US" sz="1600" dirty="0" smtClean="0"/>
              <a:t>Li acts as an O getter, and the O retains D</a:t>
            </a:r>
          </a:p>
          <a:p>
            <a:endParaRPr lang="en-US" sz="1600" dirty="0" smtClean="0"/>
          </a:p>
          <a:p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5024333" y="1447800"/>
            <a:ext cx="3443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b="0" i="0" dirty="0" smtClean="0">
                <a:solidFill>
                  <a:schemeClr val="tx1"/>
                </a:solidFill>
              </a:rPr>
              <a:t>%</a:t>
            </a:r>
            <a:endParaRPr lang="en-US" sz="1400" b="0" i="0" dirty="0">
              <a:solidFill>
                <a:schemeClr val="tx1"/>
              </a:solidFill>
            </a:endParaRPr>
          </a:p>
        </p:txBody>
      </p:sp>
      <p:pic>
        <p:nvPicPr>
          <p:cNvPr id="55" name="Picture 54" descr="O1s concentration - ATJ147 vs. Control (for CS)b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0"/>
              <a:srcRect l="11292" t="9763" r="12620"/>
              <a:stretch>
                <a:fillRect/>
              </a:stretch>
            </p:blipFill>
          </mc:Choice>
          <mc:Fallback>
            <p:blipFill>
              <a:blip r:embed="rId11"/>
              <a:srcRect l="11292" t="9763" r="12620"/>
              <a:stretch>
                <a:fillRect/>
              </a:stretch>
            </p:blipFill>
          </mc:Fallback>
        </mc:AlternateContent>
        <p:spPr>
          <a:xfrm>
            <a:off x="5140035" y="4038600"/>
            <a:ext cx="3833707" cy="2475380"/>
          </a:xfrm>
          <a:prstGeom prst="rect">
            <a:avLst/>
          </a:prstGeom>
          <a:solidFill>
            <a:srgbClr val="FFFFFF"/>
          </a:solidFill>
        </p:spPr>
      </p:pic>
      <p:grpSp>
        <p:nvGrpSpPr>
          <p:cNvPr id="4" name="Group 3"/>
          <p:cNvGrpSpPr/>
          <p:nvPr/>
        </p:nvGrpSpPr>
        <p:grpSpPr>
          <a:xfrm>
            <a:off x="3124200" y="914400"/>
            <a:ext cx="1342404" cy="1883834"/>
            <a:chOff x="3505200" y="990600"/>
            <a:chExt cx="1606973" cy="2255112"/>
          </a:xfrm>
        </p:grpSpPr>
        <p:pic>
          <p:nvPicPr>
            <p:cNvPr id="23" name="Picture 22" descr="ligto1.jpg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505200" y="1219200"/>
              <a:ext cx="1606973" cy="1828800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3945466" y="2904067"/>
              <a:ext cx="3243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i="0" dirty="0" smtClean="0">
                  <a:solidFill>
                    <a:srgbClr val="FF0000"/>
                  </a:solidFill>
                  <a:latin typeface="+mn-lt"/>
                </a:rPr>
                <a:t>O</a:t>
              </a:r>
              <a:endParaRPr lang="en-US" sz="1400" i="0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343400" y="2937935"/>
              <a:ext cx="3241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i="0" dirty="0" smtClean="0">
                  <a:solidFill>
                    <a:srgbClr val="A264C8"/>
                  </a:solidFill>
                  <a:latin typeface="+mn-lt"/>
                </a:rPr>
                <a:t>Li</a:t>
              </a:r>
              <a:endParaRPr lang="en-US" sz="1400" i="0" dirty="0">
                <a:solidFill>
                  <a:srgbClr val="A264C8"/>
                </a:solidFill>
                <a:latin typeface="+mn-l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66035" y="2929468"/>
              <a:ext cx="3393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i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C</a:t>
              </a:r>
              <a:endParaRPr lang="en-US" sz="1400" i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4280406" y="1066800"/>
              <a:ext cx="164592" cy="164592"/>
            </a:xfrm>
            <a:prstGeom prst="ellipse">
              <a:avLst/>
            </a:prstGeom>
            <a:solidFill>
              <a:schemeClr val="accent2"/>
            </a:solidFill>
            <a:ln w="158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  <p:cxnSp>
          <p:nvCxnSpPr>
            <p:cNvPr id="48" name="Straight Arrow Connector 47"/>
            <p:cNvCxnSpPr/>
            <p:nvPr/>
          </p:nvCxnSpPr>
          <p:spPr bwMode="auto">
            <a:xfrm rot="5400000">
              <a:off x="4242937" y="1350432"/>
              <a:ext cx="228598" cy="2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1" name="TextBox 50"/>
            <p:cNvSpPr txBox="1"/>
            <p:nvPr/>
          </p:nvSpPr>
          <p:spPr>
            <a:xfrm>
              <a:off x="4394196" y="990600"/>
              <a:ext cx="3143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i="0" dirty="0" smtClean="0">
                  <a:solidFill>
                    <a:schemeClr val="accent2"/>
                  </a:solidFill>
                  <a:latin typeface="+mn-lt"/>
                </a:rPr>
                <a:t>D</a:t>
              </a:r>
              <a:endParaRPr lang="en-US" sz="1400" i="0" dirty="0">
                <a:solidFill>
                  <a:schemeClr val="accent2"/>
                </a:solidFill>
                <a:latin typeface="+mn-lt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 rot="5400000" flipH="1" flipV="1">
              <a:off x="4038600" y="2853268"/>
              <a:ext cx="194733" cy="42333"/>
            </a:xfrm>
            <a:prstGeom prst="straightConnector1">
              <a:avLst/>
            </a:prstGeom>
            <a:noFill/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19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fld id="{E37813E2-AE13-AA46-9088-242238831702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153782" y="990600"/>
            <a:ext cx="2818017" cy="193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/>
              <a:t>Quantum-classical atomistic simulations </a:t>
            </a:r>
            <a:r>
              <a:rPr lang="en-US" sz="1800" dirty="0" smtClean="0"/>
              <a:t>show surface </a:t>
            </a:r>
            <a:r>
              <a:rPr lang="en-US" sz="1800" dirty="0"/>
              <a:t>oxygen </a:t>
            </a:r>
            <a:r>
              <a:rPr lang="en-US" sz="1800" dirty="0" smtClean="0"/>
              <a:t>plays key </a:t>
            </a:r>
            <a:r>
              <a:rPr lang="en-US" sz="1800" dirty="0"/>
              <a:t>role </a:t>
            </a:r>
            <a:r>
              <a:rPr lang="en-US" sz="1800" dirty="0" smtClean="0"/>
              <a:t>in the retention of deuterium in graphite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222" y="2810933"/>
            <a:ext cx="3732213" cy="121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6122171" y="3616136"/>
            <a:ext cx="2335576" cy="40216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80"/>
              </a:lnSpc>
              <a:buNone/>
            </a:pPr>
            <a:r>
              <a:rPr lang="en-US" sz="1400" b="0" i="0" dirty="0" smtClean="0">
                <a:solidFill>
                  <a:schemeClr val="tx1"/>
                </a:solidFill>
                <a:latin typeface="+mn-lt"/>
              </a:rPr>
              <a:t>1         2          3         4         5</a:t>
            </a:r>
          </a:p>
          <a:p>
            <a:pPr>
              <a:lnSpc>
                <a:spcPts val="1380"/>
              </a:lnSpc>
              <a:buNone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+mn-lt"/>
              </a:rPr>
              <a:t>      </a:t>
            </a:r>
            <a:r>
              <a:rPr lang="en-US" sz="1400" b="0" i="0" dirty="0" smtClean="0">
                <a:solidFill>
                  <a:schemeClr val="tx1"/>
                </a:solidFill>
                <a:latin typeface="+mn-lt"/>
              </a:rPr>
              <a:t>atomic composition</a:t>
            </a:r>
          </a:p>
        </p:txBody>
      </p: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5901001" y="4175760"/>
            <a:ext cx="2514147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cs typeface="Helvetica" pitchFamily="34" charset="0"/>
              </a:rPr>
              <a:t>D</a:t>
            </a:r>
            <a:r>
              <a:rPr lang="en-US" sz="1400" baseline="30000" dirty="0" smtClean="0">
                <a:solidFill>
                  <a:srgbClr val="FF0000"/>
                </a:solidFill>
                <a:cs typeface="Helvetica" pitchFamily="34" charset="0"/>
              </a:rPr>
              <a:t>+</a:t>
            </a:r>
            <a:r>
              <a:rPr lang="en-US" sz="1400" dirty="0" smtClean="0">
                <a:solidFill>
                  <a:srgbClr val="FF0000"/>
                </a:solidFill>
                <a:cs typeface="Helvetica" pitchFamily="34" charset="0"/>
              </a:rPr>
              <a:t> bombarded Li-graphite</a:t>
            </a:r>
          </a:p>
        </p:txBody>
      </p:sp>
      <p:sp>
        <p:nvSpPr>
          <p:cNvPr id="29" name="Text Box 32"/>
          <p:cNvSpPr txBox="1">
            <a:spLocks noChangeArrowheads="1"/>
          </p:cNvSpPr>
          <p:nvPr/>
        </p:nvSpPr>
        <p:spPr bwMode="auto">
          <a:xfrm>
            <a:off x="7602642" y="5267980"/>
            <a:ext cx="1388958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dirty="0" smtClean="0">
                <a:solidFill>
                  <a:srgbClr val="0000FF"/>
                </a:solidFill>
                <a:cs typeface="Helvetica" pitchFamily="34" charset="0"/>
              </a:rPr>
              <a:t>D</a:t>
            </a:r>
            <a:r>
              <a:rPr lang="en-US" sz="1400" baseline="30000" dirty="0" smtClean="0">
                <a:solidFill>
                  <a:srgbClr val="0000FF"/>
                </a:solidFill>
                <a:cs typeface="Helvetica" pitchFamily="34" charset="0"/>
              </a:rPr>
              <a:t>+</a:t>
            </a:r>
            <a:r>
              <a:rPr lang="en-US" sz="1400" dirty="0" smtClean="0">
                <a:solidFill>
                  <a:srgbClr val="0000FF"/>
                </a:solidFill>
                <a:cs typeface="Helvetica" pitchFamily="34" charset="0"/>
              </a:rPr>
              <a:t> bombarded graphite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7772400" y="4483537"/>
            <a:ext cx="447098" cy="240863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TextBox 32"/>
          <p:cNvSpPr txBox="1"/>
          <p:nvPr/>
        </p:nvSpPr>
        <p:spPr>
          <a:xfrm>
            <a:off x="3167571" y="6281397"/>
            <a:ext cx="2547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9900CC"/>
                </a:solidFill>
                <a:cs typeface="Helvetica" pitchFamily="34" charset="0"/>
              </a:rPr>
              <a:t>J.P. Allain</a:t>
            </a:r>
            <a:r>
              <a:rPr lang="en-US" sz="1400" dirty="0">
                <a:solidFill>
                  <a:srgbClr val="9900CC"/>
                </a:solidFill>
                <a:cs typeface="Helvetica" pitchFamily="34" charset="0"/>
              </a:rPr>
              <a:t>, Taylor </a:t>
            </a:r>
            <a:r>
              <a:rPr lang="en-US" sz="1400" dirty="0" smtClean="0">
                <a:solidFill>
                  <a:srgbClr val="9900CC"/>
                </a:solidFill>
                <a:cs typeface="Helvetica" pitchFamily="34" charset="0"/>
              </a:rPr>
              <a:t>(Purdue U.) </a:t>
            </a:r>
            <a:endParaRPr lang="en-US" sz="1400" dirty="0">
              <a:solidFill>
                <a:srgbClr val="9900CC"/>
              </a:solidFill>
              <a:cs typeface="Helvetica" pitchFamily="34" charset="0"/>
            </a:endParaRPr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995467" y="2665833"/>
            <a:ext cx="282893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dirty="0" smtClean="0">
                <a:solidFill>
                  <a:srgbClr val="9900CC"/>
                </a:solidFill>
                <a:cs typeface="Helvetica" pitchFamily="34" charset="0"/>
              </a:rPr>
              <a:t>P. </a:t>
            </a:r>
            <a:r>
              <a:rPr lang="en-US" sz="1400" dirty="0" err="1" smtClean="0">
                <a:solidFill>
                  <a:srgbClr val="9900CC"/>
                </a:solidFill>
                <a:cs typeface="Helvetica" pitchFamily="34" charset="0"/>
              </a:rPr>
              <a:t>Krstic</a:t>
            </a:r>
            <a:r>
              <a:rPr lang="en-US" sz="1400" dirty="0" smtClean="0">
                <a:solidFill>
                  <a:srgbClr val="9900CC"/>
                </a:solidFill>
                <a:cs typeface="Helvetica" pitchFamily="34" charset="0"/>
              </a:rPr>
              <a:t>, sub. to Nature Comm.</a:t>
            </a:r>
          </a:p>
        </p:txBody>
      </p: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304800" y="6248400"/>
            <a:ext cx="1828800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Jaworski EX/P5-31</a:t>
            </a:r>
          </a:p>
        </p:txBody>
      </p:sp>
    </p:spTree>
    <p:extLst>
      <p:ext uri="{BB962C8B-B14F-4D97-AF65-F5344CB8AC3E}">
        <p14:creationId xmlns:p14="http://schemas.microsoft.com/office/powerpoint/2010/main" val="3544771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66701"/>
            <a:ext cx="4572000" cy="2871899"/>
          </a:xfrm>
          <a:prstGeom prst="rect">
            <a:avLst/>
          </a:prstGeom>
        </p:spPr>
      </p:pic>
      <p:sp>
        <p:nvSpPr>
          <p:cNvPr id="38" name="TextBox 4"/>
          <p:cNvSpPr txBox="1">
            <a:spLocks noChangeArrowheads="1"/>
          </p:cNvSpPr>
          <p:nvPr/>
        </p:nvSpPr>
        <p:spPr bwMode="auto">
          <a:xfrm rot="16200000">
            <a:off x="-873322" y="2224731"/>
            <a:ext cx="2237600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 b="0" i="0" dirty="0" smtClean="0">
                <a:solidFill>
                  <a:schemeClr val="tx1"/>
                </a:solidFill>
                <a:cs typeface="Helvetica" pitchFamily="34" charset="0"/>
              </a:rPr>
              <a:t>RWM growth rate (</a:t>
            </a:r>
            <a:r>
              <a:rPr lang="el-GR" sz="1600" b="0" i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γτ</a:t>
            </a:r>
            <a:r>
              <a:rPr lang="en-US" sz="1600" b="0" i="0" baseline="-25000" dirty="0" smtClean="0">
                <a:solidFill>
                  <a:schemeClr val="tx1"/>
                </a:solidFill>
                <a:cs typeface="Helvetica" pitchFamily="34" charset="0"/>
              </a:rPr>
              <a:t>w</a:t>
            </a:r>
            <a:r>
              <a:rPr lang="en-US" sz="1600" b="0" i="0" dirty="0" smtClean="0">
                <a:solidFill>
                  <a:schemeClr val="tx1"/>
                </a:solidFill>
                <a:cs typeface="Helvetica" pitchFamily="34" charset="0"/>
              </a:rPr>
              <a:t>)</a:t>
            </a:r>
            <a:endParaRPr lang="en-US" sz="1600" b="0" i="0" dirty="0">
              <a:solidFill>
                <a:schemeClr val="tx1"/>
              </a:solidFill>
              <a:cs typeface="Helvetica" pitchFamily="34" charset="0"/>
            </a:endParaRPr>
          </a:p>
        </p:txBody>
      </p:sp>
      <p:sp>
        <p:nvSpPr>
          <p:cNvPr id="39" name="TextBox 4"/>
          <p:cNvSpPr txBox="1">
            <a:spLocks noChangeArrowheads="1"/>
          </p:cNvSpPr>
          <p:nvPr/>
        </p:nvSpPr>
        <p:spPr bwMode="auto">
          <a:xfrm>
            <a:off x="2074984" y="1227992"/>
            <a:ext cx="95891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 i="0" dirty="0" smtClean="0">
                <a:solidFill>
                  <a:srgbClr val="FF0000"/>
                </a:solidFill>
                <a:cs typeface="Helvetica" pitchFamily="34" charset="0"/>
              </a:rPr>
              <a:t>unstable</a:t>
            </a:r>
            <a:endParaRPr lang="en-US" sz="1600" b="0" i="0" dirty="0">
              <a:solidFill>
                <a:srgbClr val="FF0000"/>
              </a:solidFill>
              <a:cs typeface="Helvetica" pitchFamily="34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1982749" y="1589647"/>
            <a:ext cx="76200" cy="9144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1374402" y="2037354"/>
            <a:ext cx="76200" cy="9144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1219503" y="2549323"/>
            <a:ext cx="76200" cy="9144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1714544" y="2789126"/>
            <a:ext cx="76200" cy="9144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1749868" y="3145932"/>
            <a:ext cx="76200" cy="9144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021975" y="5587364"/>
            <a:ext cx="3626225" cy="561181"/>
          </a:xfrm>
          <a:prstGeom prst="rect">
            <a:avLst/>
          </a:prstGeom>
          <a:solidFill>
            <a:srgbClr val="FFFFCC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875"/>
            <a:ext cx="9143999" cy="815975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Experiments measuring global stability vs. </a:t>
            </a:r>
            <a:r>
              <a:rPr lang="en-US" dirty="0" smtClean="0">
                <a:latin typeface="Symbol" pitchFamily="18" charset="2"/>
              </a:rPr>
              <a:t>n</a:t>
            </a:r>
            <a:r>
              <a:rPr lang="en-US" dirty="0" smtClean="0"/>
              <a:t> further support kinetic RWM stability theory, provide guidance for NSTX-U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81048" y="1423683"/>
            <a:ext cx="870751" cy="56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buNone/>
            </a:pPr>
            <a:r>
              <a:rPr lang="en-US" sz="1400" i="0" dirty="0" smtClean="0">
                <a:solidFill>
                  <a:srgbClr val="9900FF"/>
                </a:solidFill>
                <a:cs typeface="Helvetica" pitchFamily="34" charset="0"/>
              </a:rPr>
              <a:t>Marginal</a:t>
            </a:r>
          </a:p>
          <a:p>
            <a:pPr algn="r">
              <a:buNone/>
            </a:pPr>
            <a:r>
              <a:rPr lang="en-US" sz="1400" dirty="0">
                <a:solidFill>
                  <a:srgbClr val="9900FF"/>
                </a:solidFill>
                <a:cs typeface="Helvetica" pitchFamily="34" charset="0"/>
              </a:rPr>
              <a:t>s</a:t>
            </a:r>
            <a:r>
              <a:rPr lang="en-US" sz="1400" i="0" dirty="0" smtClean="0">
                <a:solidFill>
                  <a:srgbClr val="9900FF"/>
                </a:solidFill>
                <a:cs typeface="Helvetica" pitchFamily="34" charset="0"/>
              </a:rPr>
              <a:t>tability</a:t>
            </a:r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368000" y="6244123"/>
            <a:ext cx="3417154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sz="1400" dirty="0">
                <a:solidFill>
                  <a:srgbClr val="9900CC"/>
                </a:solidFill>
              </a:rPr>
              <a:t>J. Berkery et al., </a:t>
            </a:r>
            <a:r>
              <a:rPr lang="en-US" sz="1400" dirty="0" smtClean="0">
                <a:solidFill>
                  <a:srgbClr val="9900CC"/>
                </a:solidFill>
              </a:rPr>
              <a:t>PRL </a:t>
            </a:r>
            <a:r>
              <a:rPr lang="en-US" sz="1400" b="1" dirty="0" smtClean="0">
                <a:solidFill>
                  <a:srgbClr val="9900CC"/>
                </a:solidFill>
              </a:rPr>
              <a:t>106</a:t>
            </a:r>
            <a:r>
              <a:rPr lang="en-US" sz="1400" dirty="0" smtClean="0">
                <a:solidFill>
                  <a:srgbClr val="9900CC"/>
                </a:solidFill>
              </a:rPr>
              <a:t> (2011) 075004</a:t>
            </a:r>
            <a:endParaRPr lang="en-US" sz="1400" dirty="0">
              <a:solidFill>
                <a:srgbClr val="9900CC"/>
              </a:solidFill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227383" y="4191000"/>
            <a:ext cx="4454685" cy="2140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800" dirty="0" smtClean="0">
                <a:cs typeface="Calibri" pitchFamily="34" charset="0"/>
              </a:rPr>
              <a:t>Two competing effects at lower </a:t>
            </a:r>
            <a:r>
              <a:rPr lang="en-US" sz="1800" dirty="0" smtClean="0">
                <a:latin typeface="Symbol" pitchFamily="18" charset="2"/>
                <a:cs typeface="Calibri" pitchFamily="34" charset="0"/>
              </a:rPr>
              <a:t>n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cs typeface="Calibri" pitchFamily="34" charset="0"/>
              </a:rPr>
              <a:t>Collisional dissipation reduced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cs typeface="Calibri" pitchFamily="34" charset="0"/>
              </a:rPr>
              <a:t>Stabilizing resonant kinetic effects enhanced </a:t>
            </a:r>
            <a:r>
              <a:rPr lang="en-US" sz="1600" dirty="0" smtClean="0">
                <a:solidFill>
                  <a:srgbClr val="FF0000"/>
                </a:solidFill>
                <a:cs typeface="Calibri" pitchFamily="34" charset="0"/>
              </a:rPr>
              <a:t>(contrasts early theory)</a:t>
            </a:r>
          </a:p>
          <a:p>
            <a:pPr>
              <a:lnSpc>
                <a:spcPts val="2400"/>
              </a:lnSpc>
              <a:spcBef>
                <a:spcPts val="600"/>
              </a:spcBef>
            </a:pPr>
            <a:r>
              <a:rPr lang="en-US" sz="1800" dirty="0" smtClean="0">
                <a:cs typeface="Calibri" pitchFamily="34" charset="0"/>
              </a:rPr>
              <a:t>Expectations at lower </a:t>
            </a:r>
            <a:r>
              <a:rPr lang="en-US" sz="1800" dirty="0" smtClean="0">
                <a:latin typeface="Symbol" pitchFamily="18" charset="2"/>
                <a:cs typeface="Calibri" pitchFamily="34" charset="0"/>
              </a:rPr>
              <a:t>n</a:t>
            </a:r>
            <a:endParaRPr lang="en-US" sz="1800" dirty="0">
              <a:cs typeface="Calibri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1600" dirty="0" smtClean="0">
                <a:solidFill>
                  <a:srgbClr val="FF0000"/>
                </a:solidFill>
                <a:cs typeface="Calibri" pitchFamily="34" charset="0"/>
              </a:rPr>
              <a:t>More </a:t>
            </a:r>
            <a:r>
              <a:rPr lang="en-US" sz="1600" dirty="0">
                <a:solidFill>
                  <a:srgbClr val="FF0000"/>
                </a:solidFill>
                <a:cs typeface="Calibri" pitchFamily="34" charset="0"/>
              </a:rPr>
              <a:t>stabilization near </a:t>
            </a:r>
            <a:r>
              <a:rPr lang="el-GR" sz="1600" dirty="0">
                <a:solidFill>
                  <a:srgbClr val="FF0000"/>
                </a:solidFill>
                <a:cs typeface="Calibri" pitchFamily="34" charset="0"/>
              </a:rPr>
              <a:t>ω</a:t>
            </a:r>
            <a:r>
              <a:rPr lang="el-GR" sz="1600" baseline="-25000" dirty="0">
                <a:solidFill>
                  <a:srgbClr val="FF0000"/>
                </a:solidFill>
                <a:cs typeface="Calibri" pitchFamily="34" charset="0"/>
              </a:rPr>
              <a:t>φ</a:t>
            </a:r>
            <a:r>
              <a:rPr lang="en-US" sz="1600" dirty="0">
                <a:solidFill>
                  <a:srgbClr val="FF0000"/>
                </a:solidFill>
                <a:cs typeface="Calibri" pitchFamily="34" charset="0"/>
              </a:rPr>
              <a:t> resonances; almost no effect </a:t>
            </a:r>
            <a:r>
              <a:rPr lang="en-US" sz="1600" dirty="0" smtClean="0">
                <a:solidFill>
                  <a:srgbClr val="FF0000"/>
                </a:solidFill>
                <a:cs typeface="Calibri" pitchFamily="34" charset="0"/>
              </a:rPr>
              <a:t>off-resonance</a:t>
            </a:r>
            <a:endParaRPr lang="en-US" sz="1600" dirty="0">
              <a:solidFill>
                <a:srgbClr val="FF0000"/>
              </a:solidFill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2635" y="1828800"/>
            <a:ext cx="13195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err="1" smtClean="0">
                <a:solidFill>
                  <a:srgbClr val="0000FF"/>
                </a:solidFill>
              </a:rPr>
              <a:t>Collisionality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2709" y="3758662"/>
            <a:ext cx="16882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Plasma Rotation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572585" y="905987"/>
            <a:ext cx="372358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u="sng" dirty="0" smtClean="0">
                <a:solidFill>
                  <a:srgbClr val="FF0000"/>
                </a:solidFill>
              </a:rPr>
              <a:t>Theory:</a:t>
            </a:r>
            <a:r>
              <a:rPr lang="en-US" sz="1600" u="sng" dirty="0" smtClean="0">
                <a:solidFill>
                  <a:srgbClr val="0000FF"/>
                </a:solidFill>
              </a:rPr>
              <a:t> RWM growth rate vs. </a:t>
            </a:r>
            <a:r>
              <a:rPr lang="en-US" sz="1600" u="sng" dirty="0" smtClean="0">
                <a:solidFill>
                  <a:srgbClr val="0000FF"/>
                </a:solidFill>
                <a:latin typeface="Symbol" pitchFamily="18" charset="2"/>
              </a:rPr>
              <a:t>n</a:t>
            </a:r>
            <a:r>
              <a:rPr lang="en-US" sz="1600" u="sng" dirty="0" smtClean="0">
                <a:solidFill>
                  <a:srgbClr val="0000FF"/>
                </a:solidFill>
              </a:rPr>
              <a:t> and </a:t>
            </a:r>
            <a:r>
              <a:rPr lang="en-US" sz="1600" u="sng" dirty="0" err="1" smtClean="0">
                <a:solidFill>
                  <a:srgbClr val="0000FF"/>
                </a:solidFill>
                <a:latin typeface="Symbol" pitchFamily="18" charset="2"/>
              </a:rPr>
              <a:t>w</a:t>
            </a:r>
            <a:r>
              <a:rPr lang="en-US" sz="1600" baseline="-25000" dirty="0" err="1" smtClean="0">
                <a:solidFill>
                  <a:srgbClr val="0000FF"/>
                </a:solidFill>
                <a:latin typeface="Symbol" pitchFamily="18" charset="2"/>
              </a:rPr>
              <a:t>f</a:t>
            </a:r>
            <a:endParaRPr lang="en-US" sz="900" baseline="-25000" dirty="0">
              <a:solidFill>
                <a:srgbClr val="0000FF"/>
              </a:solidFill>
              <a:latin typeface="Symbol" pitchFamily="18" charset="2"/>
            </a:endParaRPr>
          </a:p>
        </p:txBody>
      </p:sp>
      <p:sp>
        <p:nvSpPr>
          <p:cNvPr id="26" name="Text Box 44"/>
          <p:cNvSpPr txBox="1">
            <a:spLocks noChangeArrowheads="1"/>
          </p:cNvSpPr>
          <p:nvPr/>
        </p:nvSpPr>
        <p:spPr bwMode="auto">
          <a:xfrm>
            <a:off x="3463703" y="3810000"/>
            <a:ext cx="1117600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800" dirty="0">
                <a:solidFill>
                  <a:srgbClr val="FF0000"/>
                </a:solidFill>
                <a:latin typeface="Helvetica" charset="0"/>
              </a:rPr>
              <a:t>MISK code</a:t>
            </a:r>
          </a:p>
        </p:txBody>
      </p:sp>
      <p:sp>
        <p:nvSpPr>
          <p:cNvPr id="2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66098" y="6637311"/>
            <a:ext cx="762000" cy="152400"/>
          </a:xfrm>
        </p:spPr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6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7209688" y="6213232"/>
            <a:ext cx="1828800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Berkery EX/P8-07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666" y="1143000"/>
            <a:ext cx="4271875" cy="3130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7" name="Group 46"/>
          <p:cNvGrpSpPr/>
          <p:nvPr/>
        </p:nvGrpSpPr>
        <p:grpSpPr>
          <a:xfrm>
            <a:off x="5257800" y="5885535"/>
            <a:ext cx="1586616" cy="680135"/>
            <a:chOff x="1297602" y="5240748"/>
            <a:chExt cx="1887537" cy="752299"/>
          </a:xfrm>
        </p:grpSpPr>
        <p:sp>
          <p:nvSpPr>
            <p:cNvPr id="48" name="Text Box 10"/>
            <p:cNvSpPr txBox="1">
              <a:spLocks noChangeArrowheads="1"/>
            </p:cNvSpPr>
            <p:nvPr/>
          </p:nvSpPr>
          <p:spPr bwMode="auto">
            <a:xfrm>
              <a:off x="1297602" y="5432835"/>
              <a:ext cx="890660" cy="37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600" dirty="0">
                  <a:solidFill>
                    <a:srgbClr val="CC00FF"/>
                  </a:solidFill>
                  <a:latin typeface="Arial" pitchFamily="34" charset="0"/>
                </a:rPr>
                <a:t>RFA =</a:t>
              </a:r>
            </a:p>
          </p:txBody>
        </p:sp>
        <p:sp>
          <p:nvSpPr>
            <p:cNvPr id="49" name="Rectangle 11"/>
            <p:cNvSpPr>
              <a:spLocks noChangeArrowheads="1"/>
            </p:cNvSpPr>
            <p:nvPr/>
          </p:nvSpPr>
          <p:spPr bwMode="auto">
            <a:xfrm>
              <a:off x="2262802" y="5618572"/>
              <a:ext cx="902408" cy="37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600" dirty="0" err="1">
                  <a:solidFill>
                    <a:srgbClr val="CC00FF"/>
                  </a:solidFill>
                  <a:latin typeface="Arial" pitchFamily="34" charset="0"/>
                </a:rPr>
                <a:t>B</a:t>
              </a:r>
              <a:r>
                <a:rPr lang="en-US" sz="1600" baseline="-25000" dirty="0" err="1">
                  <a:solidFill>
                    <a:srgbClr val="CC00FF"/>
                  </a:solidFill>
                  <a:latin typeface="Arial" pitchFamily="34" charset="0"/>
                </a:rPr>
                <a:t>applied</a:t>
              </a:r>
              <a:endParaRPr lang="en-US" sz="1600" dirty="0">
                <a:solidFill>
                  <a:srgbClr val="CC00FF"/>
                </a:solidFill>
                <a:latin typeface="Arial" pitchFamily="34" charset="0"/>
              </a:endParaRPr>
            </a:p>
          </p:txBody>
        </p:sp>
        <p:sp>
          <p:nvSpPr>
            <p:cNvPr id="50" name="Rectangle 12"/>
            <p:cNvSpPr>
              <a:spLocks noChangeArrowheads="1"/>
            </p:cNvSpPr>
            <p:nvPr/>
          </p:nvSpPr>
          <p:spPr bwMode="auto">
            <a:xfrm>
              <a:off x="2265977" y="5240748"/>
              <a:ext cx="904315" cy="37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600" dirty="0" err="1">
                  <a:solidFill>
                    <a:srgbClr val="CC00FF"/>
                  </a:solidFill>
                  <a:latin typeface="Arial" pitchFamily="34" charset="0"/>
                </a:rPr>
                <a:t>B</a:t>
              </a:r>
              <a:r>
                <a:rPr lang="en-US" sz="1600" baseline="-25000" dirty="0" err="1">
                  <a:solidFill>
                    <a:srgbClr val="CC00FF"/>
                  </a:solidFill>
                  <a:latin typeface="Arial" pitchFamily="34" charset="0"/>
                </a:rPr>
                <a:t>plasma</a:t>
              </a:r>
              <a:endParaRPr lang="en-US" sz="1600" dirty="0">
                <a:solidFill>
                  <a:srgbClr val="CC00FF"/>
                </a:solidFill>
                <a:latin typeface="Arial" pitchFamily="34" charset="0"/>
              </a:endParaRPr>
            </a:p>
          </p:txBody>
        </p:sp>
        <p:sp>
          <p:nvSpPr>
            <p:cNvPr id="51" name="Line 13"/>
            <p:cNvSpPr>
              <a:spLocks noChangeShapeType="1"/>
            </p:cNvSpPr>
            <p:nvPr/>
          </p:nvSpPr>
          <p:spPr bwMode="auto">
            <a:xfrm>
              <a:off x="2167552" y="5618573"/>
              <a:ext cx="101758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endParaRPr lang="en-US" sz="2800">
                <a:solidFill>
                  <a:srgbClr val="CC00FF"/>
                </a:solidFill>
                <a:latin typeface="Arial" pitchFamily="34" charset="0"/>
              </a:endParaRPr>
            </a:p>
          </p:txBody>
        </p:sp>
      </p:grpSp>
      <p:sp>
        <p:nvSpPr>
          <p:cNvPr id="52" name="Text Box 19"/>
          <p:cNvSpPr txBox="1">
            <a:spLocks noChangeArrowheads="1"/>
          </p:cNvSpPr>
          <p:nvPr/>
        </p:nvSpPr>
        <p:spPr bwMode="auto">
          <a:xfrm>
            <a:off x="4802666" y="889110"/>
            <a:ext cx="429942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u="sng" dirty="0" err="1" smtClean="0">
                <a:solidFill>
                  <a:srgbClr val="FF0000"/>
                </a:solidFill>
              </a:rPr>
              <a:t>Exp</a:t>
            </a:r>
            <a:r>
              <a:rPr lang="en-US" sz="1600" u="sng" dirty="0" smtClean="0">
                <a:solidFill>
                  <a:srgbClr val="FF0000"/>
                </a:solidFill>
              </a:rPr>
              <a:t>:</a:t>
            </a:r>
            <a:r>
              <a:rPr lang="en-US" sz="1600" u="sng" dirty="0" smtClean="0">
                <a:solidFill>
                  <a:srgbClr val="0000FF"/>
                </a:solidFill>
              </a:rPr>
              <a:t> Resonant Field Amplification (RFA) </a:t>
            </a:r>
            <a:r>
              <a:rPr lang="en-US" sz="1600" u="sng" dirty="0" err="1" smtClean="0">
                <a:solidFill>
                  <a:srgbClr val="0000FF"/>
                </a:solidFill>
              </a:rPr>
              <a:t>vs</a:t>
            </a:r>
            <a:r>
              <a:rPr lang="en-US" sz="1600" u="sng" dirty="0" smtClean="0">
                <a:solidFill>
                  <a:srgbClr val="0000FF"/>
                </a:solidFill>
              </a:rPr>
              <a:t> </a:t>
            </a:r>
            <a:r>
              <a:rPr lang="en-US" sz="1600" u="sng" dirty="0" smtClean="0">
                <a:solidFill>
                  <a:srgbClr val="0000FF"/>
                </a:solidFill>
                <a:latin typeface="Symbol" pitchFamily="18" charset="2"/>
              </a:rPr>
              <a:t>n</a:t>
            </a:r>
            <a:endParaRPr lang="en-US" sz="900" u="sng" baseline="-25000" dirty="0">
              <a:solidFill>
                <a:srgbClr val="0000FF"/>
              </a:solidFill>
            </a:endParaRPr>
          </a:p>
        </p:txBody>
      </p:sp>
      <p:sp>
        <p:nvSpPr>
          <p:cNvPr id="53" name="Content Placeholder 2"/>
          <p:cNvSpPr txBox="1">
            <a:spLocks/>
          </p:cNvSpPr>
          <p:nvPr/>
        </p:nvSpPr>
        <p:spPr bwMode="auto">
          <a:xfrm>
            <a:off x="4682068" y="4321452"/>
            <a:ext cx="4309532" cy="1657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800" dirty="0" smtClean="0"/>
              <a:t>Mode stability directly measured in experiment using </a:t>
            </a:r>
            <a:r>
              <a:rPr lang="en-US" sz="1800" dirty="0"/>
              <a:t>MHD </a:t>
            </a:r>
            <a:r>
              <a:rPr lang="en-US" sz="1800" dirty="0" smtClean="0"/>
              <a:t>spectroscopy </a:t>
            </a:r>
            <a:endParaRPr lang="en-US" sz="1800" dirty="0" smtClean="0">
              <a:latin typeface="Symbol" pitchFamily="18" charset="2"/>
              <a:cs typeface="Calibri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1600" dirty="0" smtClean="0">
                <a:cs typeface="Calibri" pitchFamily="34" charset="0"/>
              </a:rPr>
              <a:t>Decreases with </a:t>
            </a:r>
            <a:r>
              <a:rPr lang="en-US" sz="1600" dirty="0" smtClean="0">
                <a:latin typeface="Symbol" pitchFamily="18" charset="2"/>
                <a:cs typeface="Calibri" pitchFamily="34" charset="0"/>
              </a:rPr>
              <a:t>n</a:t>
            </a:r>
            <a:r>
              <a:rPr lang="en-US" sz="1600" dirty="0" smtClean="0">
                <a:cs typeface="Calibri" pitchFamily="34" charset="0"/>
              </a:rPr>
              <a:t> at lower RFA 		</a:t>
            </a:r>
            <a:r>
              <a:rPr lang="en-US" sz="1600" dirty="0" smtClean="0">
                <a:solidFill>
                  <a:srgbClr val="00B050"/>
                </a:solidFill>
                <a:cs typeface="Calibri" pitchFamily="34" charset="0"/>
              </a:rPr>
              <a:t>(“on resonance”)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cs typeface="Calibri" pitchFamily="34" charset="0"/>
              </a:rPr>
              <a:t>Independent of </a:t>
            </a:r>
            <a:r>
              <a:rPr lang="en-US" sz="1600" dirty="0">
                <a:latin typeface="Symbol" pitchFamily="18" charset="2"/>
                <a:cs typeface="Calibri" pitchFamily="34" charset="0"/>
              </a:rPr>
              <a:t>n</a:t>
            </a:r>
            <a:r>
              <a:rPr lang="en-US" sz="1600" dirty="0" smtClean="0">
                <a:cs typeface="Calibri" pitchFamily="34" charset="0"/>
              </a:rPr>
              <a:t> at higher RFA 		</a:t>
            </a:r>
            <a:r>
              <a:rPr lang="en-US" sz="1600" dirty="0">
                <a:solidFill>
                  <a:srgbClr val="FF0000"/>
                </a:solidFill>
                <a:cs typeface="Calibri" pitchFamily="34" charset="0"/>
              </a:rPr>
              <a:t>(“off resonance”)</a:t>
            </a:r>
          </a:p>
        </p:txBody>
      </p:sp>
      <p:sp>
        <p:nvSpPr>
          <p:cNvPr id="8" name="TextBox 7"/>
          <p:cNvSpPr txBox="1"/>
          <p:nvPr/>
        </p:nvSpPr>
        <p:spPr>
          <a:xfrm rot="19469970">
            <a:off x="7610704" y="2985941"/>
            <a:ext cx="12682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00B050"/>
                </a:solidFill>
                <a:cs typeface="Calibri" pitchFamily="34" charset="0"/>
              </a:rPr>
              <a:t>on resonance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7086600" y="1244504"/>
            <a:ext cx="1265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FF0000"/>
                </a:solidFill>
                <a:cs typeface="Calibri" pitchFamily="34" charset="0"/>
              </a:rPr>
              <a:t>off resonance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5422880" y="4042432"/>
            <a:ext cx="3416320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sz="1400" dirty="0" smtClean="0">
                <a:solidFill>
                  <a:srgbClr val="9900CC"/>
                </a:solidFill>
              </a:rPr>
              <a:t>(trajectories of 20 experimental plasmas)</a:t>
            </a:r>
            <a:endParaRPr lang="en-US" sz="1400" dirty="0">
              <a:solidFill>
                <a:srgbClr val="9900CC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945424" y="2438400"/>
            <a:ext cx="838200" cy="396446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45" name="TextBox 4"/>
          <p:cNvSpPr txBox="1">
            <a:spLocks noChangeArrowheads="1"/>
          </p:cNvSpPr>
          <p:nvPr/>
        </p:nvSpPr>
        <p:spPr bwMode="auto">
          <a:xfrm>
            <a:off x="2514600" y="2709446"/>
            <a:ext cx="14360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 dirty="0">
                <a:solidFill>
                  <a:srgbClr val="FF0000"/>
                </a:solidFill>
                <a:cs typeface="Helvetica" pitchFamily="34" charset="0"/>
              </a:rPr>
              <a:t>o</a:t>
            </a:r>
            <a:r>
              <a:rPr lang="en-US" sz="1600" i="0" dirty="0" smtClean="0">
                <a:solidFill>
                  <a:srgbClr val="FF0000"/>
                </a:solidFill>
                <a:cs typeface="Helvetica" pitchFamily="34" charset="0"/>
              </a:rPr>
              <a:t>ff-resonance</a:t>
            </a:r>
            <a:endParaRPr lang="en-US" sz="1600" b="0" i="0" dirty="0">
              <a:solidFill>
                <a:srgbClr val="FF0000"/>
              </a:solidFill>
              <a:cs typeface="Helvetica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3364524" y="1931377"/>
            <a:ext cx="0" cy="803348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TextBox 4"/>
          <p:cNvSpPr txBox="1">
            <a:spLocks noChangeArrowheads="1"/>
          </p:cNvSpPr>
          <p:nvPr/>
        </p:nvSpPr>
        <p:spPr bwMode="auto">
          <a:xfrm>
            <a:off x="838200" y="3234054"/>
            <a:ext cx="14269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 dirty="0" smtClean="0">
                <a:solidFill>
                  <a:srgbClr val="00B050"/>
                </a:solidFill>
                <a:cs typeface="Calibri" pitchFamily="34" charset="0"/>
              </a:rPr>
              <a:t>on resonance</a:t>
            </a:r>
            <a:endParaRPr lang="en-US" sz="1600" dirty="0">
              <a:solidFill>
                <a:srgbClr val="00B050"/>
              </a:solidFill>
              <a:cs typeface="Calibri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 flipH="1">
            <a:off x="805960" y="1713097"/>
            <a:ext cx="3733800" cy="0"/>
          </a:xfrm>
          <a:prstGeom prst="line">
            <a:avLst/>
          </a:prstGeom>
          <a:noFill/>
          <a:ln w="15875" cap="flat" cmpd="sng" algn="ctr">
            <a:solidFill>
              <a:srgbClr val="99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Arrow Connector 5"/>
          <p:cNvCxnSpPr/>
          <p:nvPr/>
        </p:nvCxnSpPr>
        <p:spPr bwMode="auto">
          <a:xfrm>
            <a:off x="1922930" y="2167354"/>
            <a:ext cx="0" cy="972475"/>
          </a:xfrm>
          <a:prstGeom prst="straightConnector1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6862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62"/>
            <a:ext cx="9144000" cy="815975"/>
          </a:xfrm>
        </p:spPr>
        <p:txBody>
          <a:bodyPr/>
          <a:lstStyle/>
          <a:p>
            <a:r>
              <a:rPr lang="en-US" dirty="0" smtClean="0"/>
              <a:t>BES </a:t>
            </a:r>
            <a:r>
              <a:rPr lang="en-US" dirty="0"/>
              <a:t>measured </a:t>
            </a:r>
            <a:r>
              <a:rPr lang="en-US" dirty="0" smtClean="0"/>
              <a:t>low-</a:t>
            </a:r>
            <a:r>
              <a:rPr lang="en-US" i="1" dirty="0" smtClean="0"/>
              <a:t>k</a:t>
            </a:r>
            <a:r>
              <a:rPr lang="en-US" dirty="0" smtClean="0"/>
              <a:t> turbulence in ELM-free H-mode pedestal steep gradient region is most consistent with TEMs</a:t>
            </a:r>
            <a:endParaRPr lang="en-US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927845"/>
            <a:ext cx="4405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800" u="sng" dirty="0" smtClean="0">
                <a:solidFill>
                  <a:schemeClr val="tx1"/>
                </a:solidFill>
              </a:rPr>
              <a:t>Beam emission spectroscopy (BES) array</a:t>
            </a:r>
            <a:endParaRPr lang="en-US" sz="1800" u="sng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82079" y="1371600"/>
            <a:ext cx="4449495" cy="3352800"/>
            <a:chOff x="182079" y="1355784"/>
            <a:chExt cx="4449495" cy="3352800"/>
          </a:xfrm>
        </p:grpSpPr>
        <p:pic>
          <p:nvPicPr>
            <p:cNvPr id="15" name="Picture 14" descr="R140-pol-array.png"/>
            <p:cNvPicPr>
              <a:picLocks noChangeAspect="1"/>
            </p:cNvPicPr>
            <p:nvPr/>
          </p:nvPicPr>
          <p:blipFill>
            <a:blip r:embed="rId2"/>
            <a:srcRect b="23503"/>
            <a:stretch>
              <a:fillRect/>
            </a:stretch>
          </p:blipFill>
          <p:spPr>
            <a:xfrm>
              <a:off x="615868" y="1607502"/>
              <a:ext cx="4015706" cy="3101082"/>
            </a:xfrm>
            <a:prstGeom prst="rect">
              <a:avLst/>
            </a:prstGeom>
          </p:spPr>
        </p:pic>
        <p:cxnSp>
          <p:nvCxnSpPr>
            <p:cNvPr id="6" name="Straight Arrow Connector 5"/>
            <p:cNvCxnSpPr/>
            <p:nvPr/>
          </p:nvCxnSpPr>
          <p:spPr bwMode="auto">
            <a:xfrm>
              <a:off x="615868" y="4708584"/>
              <a:ext cx="3329906" cy="0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Straight Arrow Connector 7"/>
            <p:cNvCxnSpPr/>
            <p:nvPr/>
          </p:nvCxnSpPr>
          <p:spPr bwMode="auto">
            <a:xfrm flipV="1">
              <a:off x="615868" y="1355784"/>
              <a:ext cx="0" cy="3352800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" name="TextBox 15"/>
            <p:cNvSpPr txBox="1"/>
            <p:nvPr/>
          </p:nvSpPr>
          <p:spPr>
            <a:xfrm>
              <a:off x="3613150" y="4278279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FontTx/>
                <a:buNone/>
              </a:pPr>
              <a:r>
                <a:rPr lang="en-US" sz="1800" dirty="0" smtClean="0">
                  <a:solidFill>
                    <a:srgbClr val="000000"/>
                  </a:solidFill>
                </a:rPr>
                <a:t>R</a:t>
              </a:r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2079" y="2525679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FontTx/>
                <a:buNone/>
              </a:pPr>
              <a:r>
                <a:rPr lang="en-US" sz="1800" dirty="0" smtClean="0">
                  <a:solidFill>
                    <a:srgbClr val="000000"/>
                  </a:solidFill>
                </a:rPr>
                <a:t>Z</a:t>
              </a:r>
              <a:endParaRPr lang="en-US" sz="1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116100" y="4850424"/>
            <a:ext cx="4074900" cy="1320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800" dirty="0" smtClean="0"/>
              <a:t>Measurements during MHD quiet periods, in steep gradient region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Large </a:t>
            </a:r>
            <a:r>
              <a:rPr lang="en-US" sz="1800" dirty="0" err="1" smtClean="0"/>
              <a:t>poloidal</a:t>
            </a:r>
            <a:r>
              <a:rPr lang="en-US" sz="1800" dirty="0" smtClean="0"/>
              <a:t> correlation lengths</a:t>
            </a:r>
          </a:p>
          <a:p>
            <a:pPr lvl="1"/>
            <a:r>
              <a:rPr lang="en-US" sz="1400" dirty="0" err="1" smtClean="0"/>
              <a:t>k</a:t>
            </a:r>
            <a:r>
              <a:rPr lang="en-US" sz="1400" baseline="-25000" dirty="0" err="1" smtClean="0">
                <a:latin typeface="Symbol" charset="2"/>
                <a:cs typeface="Symbol" charset="2"/>
              </a:rPr>
              <a:t>q</a:t>
            </a:r>
            <a:r>
              <a:rPr lang="en-US" sz="1400" dirty="0" smtClean="0"/>
              <a:t> </a:t>
            </a:r>
            <a:r>
              <a:rPr lang="en-US" sz="1400" dirty="0" smtClean="0">
                <a:ea typeface="Wingdings"/>
                <a:cs typeface="Arial"/>
              </a:rPr>
              <a:t>≈ 0.2-0.4 cm</a:t>
            </a:r>
            <a:r>
              <a:rPr lang="en-US" sz="1400" baseline="30000" dirty="0" smtClean="0">
                <a:ea typeface="Wingdings"/>
                <a:cs typeface="Arial"/>
              </a:rPr>
              <a:t>-1</a:t>
            </a:r>
            <a:r>
              <a:rPr lang="en-US" sz="1400" dirty="0" smtClean="0">
                <a:ea typeface="Wingdings"/>
                <a:cs typeface="Arial"/>
              </a:rPr>
              <a:t>  and  </a:t>
            </a:r>
            <a:r>
              <a:rPr lang="en-US" sz="1400" dirty="0" err="1" smtClean="0">
                <a:ea typeface="Wingdings"/>
                <a:cs typeface="Arial"/>
              </a:rPr>
              <a:t>k</a:t>
            </a:r>
            <a:r>
              <a:rPr lang="en-US" sz="1400" baseline="-25000" dirty="0" err="1" smtClean="0">
                <a:latin typeface="Symbol" charset="2"/>
                <a:cs typeface="Symbol" charset="2"/>
              </a:rPr>
              <a:t>q</a:t>
            </a:r>
            <a:r>
              <a:rPr lang="en-US" sz="1400" dirty="0" err="1" smtClean="0">
                <a:latin typeface="Symbol" charset="2"/>
                <a:ea typeface="Wingdings"/>
                <a:cs typeface="Symbol" charset="2"/>
              </a:rPr>
              <a:t>r</a:t>
            </a:r>
            <a:r>
              <a:rPr lang="en-US" sz="1400" baseline="-25000" dirty="0" err="1" smtClean="0">
                <a:ea typeface="Wingdings"/>
                <a:cs typeface="Arial"/>
              </a:rPr>
              <a:t>i</a:t>
            </a:r>
            <a:r>
              <a:rPr lang="en-US" sz="1400" dirty="0" smtClean="0">
                <a:ea typeface="Wingdings"/>
                <a:cs typeface="Arial"/>
              </a:rPr>
              <a:t> ≈ 0.2</a:t>
            </a:r>
            <a:endParaRPr lang="en-US" sz="2000" dirty="0" smtClean="0">
              <a:solidFill>
                <a:srgbClr val="3333CC"/>
              </a:solidFill>
            </a:endParaRPr>
          </a:p>
          <a:p>
            <a:endParaRPr lang="en-US" dirty="0"/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66098" y="6637311"/>
            <a:ext cx="762000" cy="152400"/>
          </a:xfrm>
        </p:spPr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7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43400" y="927845"/>
            <a:ext cx="4927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800" u="sng" dirty="0" err="1" smtClean="0">
                <a:solidFill>
                  <a:schemeClr val="tx1"/>
                </a:solidFill>
              </a:rPr>
              <a:t>Poloidal</a:t>
            </a:r>
            <a:r>
              <a:rPr lang="en-US" sz="1800" u="sng" dirty="0" smtClean="0">
                <a:solidFill>
                  <a:schemeClr val="tx1"/>
                </a:solidFill>
              </a:rPr>
              <a:t> Correlation Length vs. Parameters</a:t>
            </a:r>
            <a:endParaRPr lang="en-US" sz="1800" u="sng" dirty="0">
              <a:solidFill>
                <a:schemeClr val="tx1"/>
              </a:solidFill>
            </a:endParaRPr>
          </a:p>
        </p:txBody>
      </p:sp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182079" y="6208060"/>
            <a:ext cx="1560892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Smith EX/P7-18</a:t>
            </a:r>
          </a:p>
        </p:txBody>
      </p:sp>
      <p:pic>
        <p:nvPicPr>
          <p:cNvPr id="30" name="Picture 29" descr="O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285438"/>
            <a:ext cx="3276600" cy="3353797"/>
          </a:xfrm>
          <a:prstGeom prst="rect">
            <a:avLst/>
          </a:prstGeom>
        </p:spPr>
      </p:pic>
      <p:sp>
        <p:nvSpPr>
          <p:cNvPr id="33" name="Content Placeholder 2"/>
          <p:cNvSpPr txBox="1">
            <a:spLocks/>
          </p:cNvSpPr>
          <p:nvPr/>
        </p:nvSpPr>
        <p:spPr bwMode="auto">
          <a:xfrm>
            <a:off x="4173070" y="4648200"/>
            <a:ext cx="4953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smtClean="0"/>
              <a:t>Multivariate linear scaling coefficients </a:t>
            </a:r>
            <a:r>
              <a:rPr lang="en-US" sz="1800" dirty="0" err="1" smtClean="0">
                <a:latin typeface="Symbol" pitchFamily="18" charset="2"/>
              </a:rPr>
              <a:t>a</a:t>
            </a:r>
            <a:r>
              <a:rPr lang="en-US" sz="1800" baseline="-25000" dirty="0" err="1" smtClean="0"/>
              <a:t>k</a:t>
            </a:r>
            <a:endParaRPr lang="en-US" sz="1800" baseline="-25000" dirty="0" smtClean="0"/>
          </a:p>
          <a:p>
            <a:r>
              <a:rPr lang="en-US" sz="1800" dirty="0" smtClean="0"/>
              <a:t>Turbulence </a:t>
            </a:r>
            <a:r>
              <a:rPr lang="en-US" sz="1800" dirty="0"/>
              <a:t>measurements in the steep gradient </a:t>
            </a:r>
            <a:r>
              <a:rPr lang="en-US" sz="1800" dirty="0" smtClean="0"/>
              <a:t>of the pedestal</a:t>
            </a:r>
          </a:p>
          <a:p>
            <a:pPr lvl="1"/>
            <a:r>
              <a:rPr lang="en-US" sz="1400" dirty="0" smtClean="0">
                <a:solidFill>
                  <a:srgbClr val="FF0000"/>
                </a:solidFill>
                <a:ea typeface="Wingdings"/>
                <a:cs typeface="Arial"/>
              </a:rPr>
              <a:t>Most consistent with Trapped Electron Modes</a:t>
            </a:r>
          </a:p>
          <a:p>
            <a:pPr lvl="1"/>
            <a:r>
              <a:rPr lang="en-US" sz="1400" dirty="0" smtClean="0">
                <a:ea typeface="Wingdings"/>
                <a:cs typeface="Arial"/>
              </a:rPr>
              <a:t>Partially consistent with KBM and </a:t>
            </a:r>
            <a:r>
              <a:rPr lang="en-US" sz="1400" dirty="0" smtClean="0">
                <a:latin typeface="Symbol" pitchFamily="18" charset="2"/>
                <a:ea typeface="Wingdings"/>
                <a:cs typeface="Arial"/>
              </a:rPr>
              <a:t>m</a:t>
            </a:r>
            <a:r>
              <a:rPr lang="en-US" sz="1400" dirty="0" smtClean="0">
                <a:ea typeface="Wingdings"/>
                <a:cs typeface="Arial"/>
              </a:rPr>
              <a:t>-Tearing Modes</a:t>
            </a:r>
          </a:p>
          <a:p>
            <a:pPr lvl="1"/>
            <a:r>
              <a:rPr lang="en-US" sz="1400" dirty="0" smtClean="0">
                <a:ea typeface="Wingdings"/>
                <a:cs typeface="Arial"/>
              </a:rPr>
              <a:t>Least consistent with ITG Modes</a:t>
            </a:r>
          </a:p>
          <a:p>
            <a:pPr lvl="1"/>
            <a:endParaRPr lang="en-US" sz="2000" dirty="0" smtClean="0">
              <a:solidFill>
                <a:srgbClr val="3333CC"/>
              </a:solidFill>
            </a:endParaRPr>
          </a:p>
          <a:p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4800600" y="4038600"/>
            <a:ext cx="304800" cy="60960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8619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 bwMode="auto">
          <a:xfrm>
            <a:off x="820616" y="5852180"/>
            <a:ext cx="3516747" cy="328812"/>
          </a:xfrm>
          <a:prstGeom prst="rect">
            <a:avLst/>
          </a:prstGeom>
          <a:solidFill>
            <a:srgbClr val="FFFFCC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017948"/>
              </p:ext>
            </p:extLst>
          </p:nvPr>
        </p:nvGraphicFramePr>
        <p:xfrm>
          <a:off x="6781800" y="1763635"/>
          <a:ext cx="2195255" cy="2184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15254"/>
                <a:gridCol w="1280001"/>
              </a:tblGrid>
              <a:tr h="6809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9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9900FF"/>
                          </a:solidFill>
                        </a:rPr>
                        <a:t> 3 cm</a:t>
                      </a:r>
                      <a:endParaRPr lang="en-US" sz="1600" dirty="0">
                        <a:solidFill>
                          <a:srgbClr val="99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2 – 4 cm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(</a:t>
                      </a:r>
                      <a:r>
                        <a:rPr lang="en-US" sz="1600" dirty="0" err="1" smtClean="0">
                          <a:solidFill>
                            <a:srgbClr val="0000FF"/>
                          </a:solidFill>
                        </a:rPr>
                        <a:t>reflecto-metery</a:t>
                      </a:r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9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9900FF"/>
                          </a:solidFill>
                        </a:rPr>
                        <a:t>11 cm</a:t>
                      </a:r>
                      <a:endParaRPr lang="en-US" sz="1600" dirty="0">
                        <a:solidFill>
                          <a:srgbClr val="99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10 – 14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</a:rPr>
                        <a:t> cm</a:t>
                      </a:r>
                    </a:p>
                    <a:p>
                      <a:pPr algn="ctr"/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</a:rPr>
                        <a:t>(BES)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554" name="Slide Number Placeholder 1"/>
          <p:cNvSpPr txBox="1">
            <a:spLocks noGrp="1"/>
          </p:cNvSpPr>
          <p:nvPr/>
        </p:nvSpPr>
        <p:spPr bwMode="auto">
          <a:xfrm>
            <a:off x="8382000" y="6653213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spcBef>
                <a:spcPct val="0"/>
              </a:spcBef>
              <a:buFontTx/>
              <a:buNone/>
            </a:pPr>
            <a:fld id="{ED770129-A1BA-4DAE-8337-9EEECE75828B}" type="slidenum">
              <a:rPr lang="en-US" sz="900" b="1" i="0">
                <a:solidFill>
                  <a:schemeClr val="accent2"/>
                </a:solidFill>
                <a:latin typeface="Arial" charset="0"/>
              </a:rPr>
              <a:pPr algn="r" eaLnBrk="0" hangingPunct="0">
                <a:spcBef>
                  <a:spcPct val="0"/>
                </a:spcBef>
                <a:buFontTx/>
                <a:buNone/>
              </a:pPr>
              <a:t>8</a:t>
            </a:fld>
            <a:endParaRPr lang="en-US" sz="900" b="1" i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8382000" y="6653213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spcBef>
                <a:spcPct val="0"/>
              </a:spcBef>
              <a:buFontTx/>
              <a:buNone/>
            </a:pPr>
            <a:fld id="{F14372FF-77B6-405B-9F8F-09DCBCC6CD30}" type="slidenum">
              <a:rPr lang="en-US" sz="900" b="1" i="0">
                <a:solidFill>
                  <a:schemeClr val="accent2"/>
                </a:solidFill>
                <a:latin typeface="Arial" charset="0"/>
              </a:rPr>
              <a:pPr algn="r" eaLnBrk="0" hangingPunct="0">
                <a:spcBef>
                  <a:spcPct val="0"/>
                </a:spcBef>
                <a:buFontTx/>
                <a:buNone/>
              </a:pPr>
              <a:t>8</a:t>
            </a:fld>
            <a:endParaRPr lang="en-US" sz="900" b="1" i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0"/>
            <a:ext cx="9067800" cy="8382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Pedestal width scaling differs from </a:t>
            </a:r>
            <a:r>
              <a:rPr lang="en-US" dirty="0" err="1" smtClean="0"/>
              <a:t>tokamaks</a:t>
            </a:r>
            <a:r>
              <a:rPr lang="en-US" dirty="0"/>
              <a:t>;</a:t>
            </a:r>
            <a:r>
              <a:rPr lang="en-US" dirty="0" smtClean="0"/>
              <a:t> turbulence correlation measurements consistent with theory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76200" y="4741984"/>
            <a:ext cx="4729341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smtClean="0"/>
              <a:t>Pedestal width scaling </a:t>
            </a:r>
            <a:r>
              <a:rPr lang="en-US" sz="1800" dirty="0" err="1" smtClean="0">
                <a:latin typeface="Symbol" pitchFamily="18" charset="2"/>
              </a:rPr>
              <a:t>b</a:t>
            </a:r>
            <a:r>
              <a:rPr lang="en-US" sz="1800" baseline="-25000" dirty="0" err="1" smtClean="0">
                <a:latin typeface="Symbol" pitchFamily="18" charset="2"/>
              </a:rPr>
              <a:t>q</a:t>
            </a:r>
            <a:r>
              <a:rPr lang="en-US" sz="1800" baseline="30000" dirty="0" err="1" smtClean="0">
                <a:latin typeface="Symbol" pitchFamily="18" charset="2"/>
              </a:rPr>
              <a:t>a</a:t>
            </a:r>
            <a:r>
              <a:rPr lang="en-US" sz="1800" dirty="0" smtClean="0"/>
              <a:t> applies to multiple machines</a:t>
            </a:r>
          </a:p>
          <a:p>
            <a:pPr>
              <a:spcBef>
                <a:spcPts val="300"/>
              </a:spcBef>
            </a:pPr>
            <a:r>
              <a:rPr lang="en-US" sz="1800" dirty="0" smtClean="0">
                <a:solidFill>
                  <a:srgbClr val="FF0000"/>
                </a:solidFill>
              </a:rPr>
              <a:t>In NSTX, observed </a:t>
            </a:r>
            <a:r>
              <a:rPr lang="en-US" sz="1800" dirty="0" err="1" smtClean="0">
                <a:solidFill>
                  <a:srgbClr val="FF0000"/>
                </a:solidFill>
              </a:rPr>
              <a:t>ped</a:t>
            </a:r>
            <a:r>
              <a:rPr lang="en-US" sz="1800" dirty="0" smtClean="0">
                <a:solidFill>
                  <a:srgbClr val="FF0000"/>
                </a:solidFill>
              </a:rPr>
              <a:t>. width is larger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e</a:t>
            </a:r>
            <a:r>
              <a:rPr lang="en-US" sz="1400" dirty="0" smtClean="0"/>
              <a:t>.g., 2.4 x DIII-D</a:t>
            </a:r>
          </a:p>
          <a:p>
            <a:pPr lvl="1"/>
            <a:r>
              <a:rPr lang="en-US" sz="1400" dirty="0" smtClean="0">
                <a:solidFill>
                  <a:srgbClr val="FF0000"/>
                </a:solidFill>
              </a:rPr>
              <a:t>Data indicates stronger scaling: </a:t>
            </a:r>
            <a:r>
              <a:rPr lang="en-US" sz="1400" dirty="0" err="1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1400" baseline="-25000" dirty="0" err="1" smtClean="0">
                <a:solidFill>
                  <a:srgbClr val="FF0000"/>
                </a:solidFill>
                <a:latin typeface="Symbol" pitchFamily="18" charset="2"/>
              </a:rPr>
              <a:t>q</a:t>
            </a:r>
            <a:r>
              <a:rPr lang="en-US" sz="1400" dirty="0" smtClean="0">
                <a:solidFill>
                  <a:srgbClr val="FF0000"/>
                </a:solidFill>
              </a:rPr>
              <a:t> vs. </a:t>
            </a:r>
            <a:r>
              <a:rPr lang="en-US" sz="1400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1400" baseline="-25000" dirty="0" smtClean="0">
                <a:solidFill>
                  <a:srgbClr val="FF0000"/>
                </a:solidFill>
                <a:latin typeface="Symbol" pitchFamily="18" charset="2"/>
              </a:rPr>
              <a:t>q</a:t>
            </a:r>
            <a:r>
              <a:rPr lang="en-US" sz="1400" baseline="30000" dirty="0" smtClean="0">
                <a:solidFill>
                  <a:srgbClr val="FF0000"/>
                </a:solidFill>
                <a:latin typeface="Symbol" pitchFamily="18" charset="2"/>
              </a:rPr>
              <a:t>0.5</a:t>
            </a:r>
            <a:endParaRPr lang="en-US" sz="2000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19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656" y="4397363"/>
            <a:ext cx="636587" cy="23459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4666456" y="4724400"/>
            <a:ext cx="4429091" cy="1568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smtClean="0"/>
              <a:t>Measured correlation lengths at pedestal top are consistent with theory</a:t>
            </a:r>
          </a:p>
          <a:p>
            <a:pPr lvl="1"/>
            <a:r>
              <a:rPr lang="en-US" sz="1400" dirty="0" smtClean="0">
                <a:solidFill>
                  <a:srgbClr val="0000FF"/>
                </a:solidFill>
              </a:rPr>
              <a:t>BES and </a:t>
            </a:r>
            <a:r>
              <a:rPr lang="en-US" sz="1400" dirty="0" err="1" smtClean="0">
                <a:solidFill>
                  <a:srgbClr val="0000FF"/>
                </a:solidFill>
              </a:rPr>
              <a:t>reflectometry</a:t>
            </a:r>
            <a:endParaRPr lang="en-US" sz="1400" dirty="0" smtClean="0">
              <a:solidFill>
                <a:srgbClr val="0000FF"/>
              </a:solidFill>
            </a:endParaRPr>
          </a:p>
          <a:p>
            <a:pPr marL="973138" lvl="2"/>
            <a:r>
              <a:rPr lang="en-US" sz="1400" dirty="0" smtClean="0"/>
              <a:t>spatial structure exhibits ion-scale </a:t>
            </a:r>
            <a:r>
              <a:rPr lang="en-US" sz="1400" dirty="0" err="1" smtClean="0"/>
              <a:t>microturbulence</a:t>
            </a:r>
            <a:r>
              <a:rPr lang="en-US" sz="1400" dirty="0" smtClean="0"/>
              <a:t> (</a:t>
            </a:r>
            <a:r>
              <a:rPr lang="en-US" sz="1400" dirty="0" err="1" smtClean="0"/>
              <a:t>k</a:t>
            </a:r>
            <a:r>
              <a:rPr lang="en-US" sz="1500" kern="0" baseline="-6000" dirty="0" err="1" smtClean="0">
                <a:ea typeface="Apple Symbols" charset="0"/>
                <a:cs typeface="Apple Symbols" charset="0"/>
                <a:sym typeface="Arial" charset="0"/>
              </a:rPr>
              <a:t>⊥</a:t>
            </a:r>
            <a:r>
              <a:rPr lang="en-US" sz="1400" dirty="0" err="1" smtClean="0">
                <a:latin typeface="Symbol" pitchFamily="18" charset="2"/>
              </a:rPr>
              <a:t>r</a:t>
            </a:r>
            <a:r>
              <a:rPr lang="en-US" sz="1400" baseline="-25000" dirty="0" err="1" smtClean="0"/>
              <a:t>i</a:t>
            </a:r>
            <a:r>
              <a:rPr lang="en-US" sz="1400" dirty="0" smtClean="0"/>
              <a:t> ~ 0.2 - 0.7)</a:t>
            </a:r>
          </a:p>
          <a:p>
            <a:pPr marL="973138" lvl="2"/>
            <a:r>
              <a:rPr lang="en-US" sz="1400" dirty="0" smtClean="0"/>
              <a:t>Compatible with ITG modes and/or KBM</a:t>
            </a:r>
          </a:p>
          <a:p>
            <a:pPr marL="457200" lvl="1" indent="0">
              <a:buFont typeface="Wingdings" pitchFamily="2" charset="2"/>
              <a:buNone/>
            </a:pPr>
            <a:endParaRPr lang="en-US" sz="16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3333CC"/>
              </a:solidFill>
            </a:endParaRPr>
          </a:p>
          <a:p>
            <a:endParaRPr lang="en-US" sz="2000" dirty="0" smtClean="0">
              <a:solidFill>
                <a:srgbClr val="3333CC"/>
              </a:solidFill>
            </a:endParaRPr>
          </a:p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242903" y="6334817"/>
            <a:ext cx="51660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9900CC"/>
                </a:solidFill>
              </a:rPr>
              <a:t>A. Diallo, C.S. Chang, S. Ku (PPPL), D. Smith (UW), S. Kubota (UCLA)</a:t>
            </a:r>
            <a:endParaRPr lang="en-US" dirty="0">
              <a:solidFill>
                <a:srgbClr val="9900CC"/>
              </a:solidFill>
            </a:endParaRPr>
          </a:p>
        </p:txBody>
      </p:sp>
      <p:pic>
        <p:nvPicPr>
          <p:cNvPr id="33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45" t="3540"/>
          <a:stretch/>
        </p:blipFill>
        <p:spPr bwMode="auto">
          <a:xfrm>
            <a:off x="4343400" y="1463639"/>
            <a:ext cx="1695984" cy="325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1342657" y="907605"/>
            <a:ext cx="2467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Tx/>
              <a:buNone/>
            </a:pPr>
            <a:r>
              <a:rPr lang="en-US" sz="1800" u="sng" dirty="0" smtClean="0">
                <a:solidFill>
                  <a:srgbClr val="0000FF"/>
                </a:solidFill>
              </a:rPr>
              <a:t>Pedestal width scaling</a:t>
            </a:r>
            <a:endParaRPr lang="en-US" sz="1800" u="sng" dirty="0">
              <a:solidFill>
                <a:srgbClr val="0000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37523" y="899744"/>
            <a:ext cx="3279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Tx/>
              <a:buNone/>
            </a:pPr>
            <a:r>
              <a:rPr lang="en-US" sz="1800" u="sng" dirty="0" smtClean="0">
                <a:solidFill>
                  <a:srgbClr val="0000FF"/>
                </a:solidFill>
              </a:rPr>
              <a:t>Turbulence correlation lengths</a:t>
            </a:r>
            <a:endParaRPr lang="en-US" sz="1800" u="sng" dirty="0">
              <a:solidFill>
                <a:srgbClr val="0000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341534" y="1519520"/>
            <a:ext cx="1735666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600" u="sng" dirty="0" smtClean="0">
                <a:solidFill>
                  <a:srgbClr val="9900FF"/>
                </a:solidFill>
              </a:rPr>
              <a:t>Theory</a:t>
            </a:r>
          </a:p>
          <a:p>
            <a:pPr algn="ctr">
              <a:buFontTx/>
              <a:buNone/>
            </a:pPr>
            <a:r>
              <a:rPr lang="en-US" sz="1600" u="sng" dirty="0" smtClean="0">
                <a:solidFill>
                  <a:srgbClr val="9900FF"/>
                </a:solidFill>
              </a:rPr>
              <a:t>(non-linear XGC1 code)</a:t>
            </a:r>
            <a:endParaRPr lang="en-US" sz="1600" u="sng" dirty="0">
              <a:solidFill>
                <a:srgbClr val="9900FF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flipV="1">
            <a:off x="5842768" y="3079311"/>
            <a:ext cx="0" cy="884122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Rectangle 10"/>
          <p:cNvSpPr/>
          <p:nvPr/>
        </p:nvSpPr>
        <p:spPr bwMode="auto">
          <a:xfrm>
            <a:off x="5819749" y="2889802"/>
            <a:ext cx="46038" cy="186532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096000" y="4098378"/>
            <a:ext cx="111336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R = 1.38m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3562" name="Straight Connector 23561"/>
          <p:cNvCxnSpPr/>
          <p:nvPr/>
        </p:nvCxnSpPr>
        <p:spPr bwMode="auto">
          <a:xfrm>
            <a:off x="5842270" y="3957920"/>
            <a:ext cx="501914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 Box 32"/>
          <p:cNvSpPr txBox="1">
            <a:spLocks noChangeArrowheads="1"/>
          </p:cNvSpPr>
          <p:nvPr/>
        </p:nvSpPr>
        <p:spPr bwMode="auto">
          <a:xfrm>
            <a:off x="191708" y="6248400"/>
            <a:ext cx="1560892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Diallo EX/P4-04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696200" y="1824320"/>
            <a:ext cx="1407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600" u="sng" dirty="0" smtClean="0">
                <a:solidFill>
                  <a:srgbClr val="0000FF"/>
                </a:solidFill>
              </a:rPr>
              <a:t>Experiment</a:t>
            </a:r>
            <a:endParaRPr lang="en-US" sz="1600" u="sng" dirty="0">
              <a:solidFill>
                <a:srgbClr val="0000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983924" y="3996316"/>
            <a:ext cx="931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8</a:t>
            </a:r>
            <a:r>
              <a:rPr lang="en-US" b="0" i="0" dirty="0" smtClean="0">
                <a:solidFill>
                  <a:schemeClr val="tx1"/>
                </a:solidFill>
              </a:rPr>
              <a:t>0% - 99% ELM cycle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707618" y="2637731"/>
            <a:ext cx="1407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600" u="sng" dirty="0" smtClean="0">
                <a:solidFill>
                  <a:schemeClr val="tx1"/>
                </a:solidFill>
              </a:rPr>
              <a:t>radial</a:t>
            </a:r>
            <a:endParaRPr lang="en-US" sz="1600" u="sng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706035" y="3371974"/>
            <a:ext cx="1407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600" u="sng" dirty="0" err="1" smtClean="0">
                <a:solidFill>
                  <a:schemeClr val="tx1"/>
                </a:solidFill>
              </a:rPr>
              <a:t>poloidal</a:t>
            </a:r>
            <a:endParaRPr lang="en-US" sz="1600" u="sng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6348667" y="3954468"/>
            <a:ext cx="0" cy="14391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Box 45"/>
          <p:cNvSpPr txBox="1"/>
          <p:nvPr/>
        </p:nvSpPr>
        <p:spPr>
          <a:xfrm>
            <a:off x="5182427" y="4189213"/>
            <a:ext cx="6824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100" b="0" i="0" dirty="0" smtClean="0">
                <a:solidFill>
                  <a:schemeClr val="tx1"/>
                </a:solidFill>
              </a:rPr>
              <a:t>139047</a:t>
            </a:r>
            <a:endParaRPr lang="en-US" sz="1100" b="0" i="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921625" y="1191099"/>
            <a:ext cx="39372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(During </a:t>
            </a:r>
            <a:r>
              <a:rPr lang="en-US" sz="1400" dirty="0">
                <a:solidFill>
                  <a:schemeClr val="tx1"/>
                </a:solidFill>
              </a:rPr>
              <a:t>inter-ELM period, at pedestal </a:t>
            </a:r>
            <a:r>
              <a:rPr lang="en-US" sz="1400" dirty="0" smtClean="0">
                <a:solidFill>
                  <a:schemeClr val="tx1"/>
                </a:solidFill>
              </a:rPr>
              <a:t>top)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415696" y="2598185"/>
            <a:ext cx="795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400" dirty="0" smtClean="0">
                <a:solidFill>
                  <a:srgbClr val="009900"/>
                </a:solidFill>
              </a:rPr>
              <a:t>C-Mod</a:t>
            </a:r>
            <a:endParaRPr lang="en-US" sz="1400" dirty="0">
              <a:solidFill>
                <a:srgbClr val="0099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557950" y="3124151"/>
            <a:ext cx="795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DIII-D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2" b="9950"/>
          <a:stretch/>
        </p:blipFill>
        <p:spPr>
          <a:xfrm>
            <a:off x="824888" y="1346014"/>
            <a:ext cx="3277339" cy="2944585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1163512" y="1341056"/>
            <a:ext cx="79581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NSTX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96227" y="4217790"/>
            <a:ext cx="495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0.1</a:t>
            </a:r>
            <a:endParaRPr lang="en-US" sz="1400" b="0" i="0" dirty="0" smtClean="0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789480" y="4217790"/>
            <a:ext cx="495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0.9</a:t>
            </a:r>
            <a:endParaRPr lang="en-US" sz="1400" b="0" i="0" dirty="0" smtClean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66344" y="1186960"/>
            <a:ext cx="533400" cy="3141784"/>
            <a:chOff x="304800" y="1143000"/>
            <a:chExt cx="533400" cy="3141784"/>
          </a:xfrm>
        </p:grpSpPr>
        <p:sp>
          <p:nvSpPr>
            <p:cNvPr id="47" name="TextBox 46"/>
            <p:cNvSpPr txBox="1"/>
            <p:nvPr/>
          </p:nvSpPr>
          <p:spPr>
            <a:xfrm>
              <a:off x="304800" y="3281287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chemeClr val="tx1"/>
                  </a:solidFill>
                </a:rPr>
                <a:t>0.04</a:t>
              </a:r>
              <a:endParaRPr lang="en-US" sz="1400" b="0" i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04800" y="2567352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chemeClr val="tx1"/>
                  </a:solidFill>
                </a:rPr>
                <a:t>0.08</a:t>
              </a:r>
              <a:endParaRPr lang="en-US" sz="1400" b="0" i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04800" y="1875647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chemeClr val="tx1"/>
                  </a:solidFill>
                </a:rPr>
                <a:t>0.12</a:t>
              </a:r>
              <a:endParaRPr lang="en-US" sz="1400" b="0" i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04800" y="1143000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chemeClr val="tx1"/>
                  </a:solidFill>
                </a:rPr>
                <a:t>0.16</a:t>
              </a:r>
              <a:endParaRPr lang="en-US" sz="1400" b="0" i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04800" y="3977007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chemeClr val="tx1"/>
                  </a:solidFill>
                </a:rPr>
                <a:t>0.00</a:t>
              </a:r>
              <a:endParaRPr lang="en-US" sz="1400" b="0" i="0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63" name="TextBox 4"/>
          <p:cNvSpPr txBox="1">
            <a:spLocks noChangeArrowheads="1"/>
          </p:cNvSpPr>
          <p:nvPr/>
        </p:nvSpPr>
        <p:spPr bwMode="auto">
          <a:xfrm rot="16200000">
            <a:off x="-703123" y="2547101"/>
            <a:ext cx="1952779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 b="0" i="0" dirty="0" smtClean="0">
                <a:solidFill>
                  <a:schemeClr val="tx1"/>
                </a:solidFill>
                <a:cs typeface="Helvetica" pitchFamily="34" charset="0"/>
              </a:rPr>
              <a:t>Pedestal width (</a:t>
            </a:r>
            <a:r>
              <a:rPr lang="en-US" sz="1600" dirty="0" err="1" smtClean="0">
                <a:solidFill>
                  <a:schemeClr val="tx1"/>
                </a:solidFill>
                <a:latin typeface="Symbol" pitchFamily="18" charset="2"/>
                <a:cs typeface="Calibri" pitchFamily="34" charset="0"/>
              </a:rPr>
              <a:t>y</a:t>
            </a:r>
            <a:r>
              <a:rPr lang="en-US" sz="1600" baseline="-25000" dirty="0" err="1">
                <a:solidFill>
                  <a:schemeClr val="tx1"/>
                </a:solidFill>
                <a:cs typeface="Helvetica" pitchFamily="34" charset="0"/>
              </a:rPr>
              <a:t>N</a:t>
            </a:r>
            <a:r>
              <a:rPr lang="en-US" sz="1600" b="0" i="0" dirty="0" smtClean="0">
                <a:solidFill>
                  <a:schemeClr val="tx1"/>
                </a:solidFill>
                <a:cs typeface="Helvetica" pitchFamily="34" charset="0"/>
              </a:rPr>
              <a:t>)</a:t>
            </a:r>
            <a:endParaRPr lang="en-US" sz="1600" b="0" i="0" dirty="0">
              <a:solidFill>
                <a:schemeClr val="tx1"/>
              </a:solidFill>
              <a:cs typeface="Helvetica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474176" y="4217790"/>
            <a:ext cx="495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0.3</a:t>
            </a:r>
            <a:endParaRPr lang="en-US" sz="1400" b="0" i="0" dirty="0" smtClean="0">
              <a:solidFill>
                <a:schemeClr val="tx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247900" y="4217790"/>
            <a:ext cx="495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0.5</a:t>
            </a:r>
            <a:endParaRPr lang="en-US" sz="1400" b="0" i="0" dirty="0" smtClean="0">
              <a:solidFill>
                <a:schemeClr val="tx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018692" y="4217790"/>
            <a:ext cx="495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0.7</a:t>
            </a:r>
            <a:endParaRPr lang="en-US" sz="1400" b="0" i="0" dirty="0" smtClean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007272" y="1608992"/>
            <a:ext cx="1624560" cy="91155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990600" y="1658816"/>
            <a:ext cx="1585728" cy="147920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2192212" y="3697080"/>
            <a:ext cx="1844918" cy="401297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372806" y="3538469"/>
            <a:ext cx="1416674" cy="308597"/>
            <a:chOff x="2410192" y="3625360"/>
            <a:chExt cx="1416674" cy="308597"/>
          </a:xfrm>
        </p:grpSpPr>
        <p:sp>
          <p:nvSpPr>
            <p:cNvPr id="70" name="Rectangle 69"/>
            <p:cNvSpPr/>
            <p:nvPr/>
          </p:nvSpPr>
          <p:spPr>
            <a:xfrm>
              <a:off x="2410192" y="3626180"/>
              <a:ext cx="121700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chemeClr val="tx1"/>
                  </a:solidFill>
                  <a:cs typeface="Helvetica" pitchFamily="34" charset="0"/>
                </a:rPr>
                <a:t>~ 0.08 (</a:t>
              </a:r>
              <a:r>
                <a:rPr lang="en-US" sz="1400" dirty="0" err="1" smtClean="0">
                  <a:solidFill>
                    <a:schemeClr val="tx1"/>
                  </a:solidFill>
                  <a:latin typeface="Symbol" pitchFamily="18" charset="2"/>
                </a:rPr>
                <a:t>b</a:t>
              </a:r>
              <a:r>
                <a:rPr lang="en-US" sz="1400" baseline="-25000" dirty="0" err="1" smtClean="0">
                  <a:solidFill>
                    <a:schemeClr val="tx1"/>
                  </a:solidFill>
                  <a:latin typeface="Symbol" pitchFamily="18" charset="2"/>
                </a:rPr>
                <a:t>q</a:t>
              </a:r>
              <a:r>
                <a:rPr lang="en-US" sz="1400" baseline="30000" dirty="0" err="1" smtClean="0">
                  <a:solidFill>
                    <a:schemeClr val="tx1"/>
                  </a:solidFill>
                  <a:cs typeface="Helvetica" pitchFamily="34" charset="0"/>
                </a:rPr>
                <a:t>ped</a:t>
              </a:r>
              <a:r>
                <a:rPr lang="en-US" sz="1400" dirty="0" smtClean="0">
                  <a:solidFill>
                    <a:schemeClr val="tx1"/>
                  </a:solidFill>
                  <a:cs typeface="Helvetica" pitchFamily="34" charset="0"/>
                </a:rPr>
                <a:t>)</a:t>
              </a:r>
              <a:endParaRPr lang="en-US" sz="1400" baseline="30000" dirty="0">
                <a:solidFill>
                  <a:schemeClr val="tx1"/>
                </a:solidFill>
                <a:cs typeface="Helvetica" pitchFamily="34" charset="0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429000" y="3625360"/>
              <a:ext cx="39786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1800" baseline="30000" dirty="0" smtClean="0">
                  <a:solidFill>
                    <a:schemeClr val="tx1"/>
                  </a:solidFill>
                  <a:cs typeface="Helvetica" pitchFamily="34" charset="0"/>
                </a:rPr>
                <a:t>0.5</a:t>
              </a:r>
              <a:endParaRPr lang="en-US" sz="1800" baseline="30000" dirty="0">
                <a:solidFill>
                  <a:schemeClr val="tx1"/>
                </a:solidFill>
                <a:cs typeface="Helvetica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 bwMode="auto">
          <a:xfrm>
            <a:off x="1021744" y="1614053"/>
            <a:ext cx="1494384" cy="426411"/>
          </a:xfrm>
          <a:prstGeom prst="rect">
            <a:avLst/>
          </a:prstGeom>
          <a:solidFill>
            <a:srgbClr val="FFFFCC"/>
          </a:solidFill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1768475" y="2040464"/>
            <a:ext cx="746125" cy="321736"/>
          </a:xfrm>
          <a:prstGeom prst="straightConnector1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ectangle 8"/>
          <p:cNvSpPr/>
          <p:nvPr/>
        </p:nvSpPr>
        <p:spPr>
          <a:xfrm>
            <a:off x="1012952" y="1671133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800" dirty="0" smtClean="0">
                <a:cs typeface="Helvetica" pitchFamily="34" charset="0"/>
              </a:rPr>
              <a:t>0.4 (</a:t>
            </a:r>
            <a:r>
              <a:rPr lang="en-US" sz="1800" dirty="0" err="1" smtClean="0">
                <a:latin typeface="Symbol" pitchFamily="18" charset="2"/>
              </a:rPr>
              <a:t>b</a:t>
            </a:r>
            <a:r>
              <a:rPr lang="en-US" sz="1800" baseline="-25000" dirty="0" err="1" smtClean="0">
                <a:latin typeface="Symbol" pitchFamily="18" charset="2"/>
              </a:rPr>
              <a:t>q</a:t>
            </a:r>
            <a:r>
              <a:rPr lang="en-US" sz="1800" baseline="30000" dirty="0" err="1" smtClean="0">
                <a:cs typeface="Helvetica" pitchFamily="34" charset="0"/>
              </a:rPr>
              <a:t>ped</a:t>
            </a:r>
            <a:r>
              <a:rPr lang="en-US" sz="1800" dirty="0" smtClean="0">
                <a:cs typeface="Helvetica" pitchFamily="34" charset="0"/>
              </a:rPr>
              <a:t>)</a:t>
            </a:r>
            <a:endParaRPr lang="en-US" sz="1800" baseline="30000" dirty="0">
              <a:cs typeface="Helvetica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980610" y="1664517"/>
            <a:ext cx="5838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baseline="30000" dirty="0" smtClean="0">
                <a:cs typeface="Helvetica" pitchFamily="34" charset="0"/>
              </a:rPr>
              <a:t>1.05</a:t>
            </a:r>
            <a:endParaRPr lang="en-US" sz="2400" baseline="30000" dirty="0"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0500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3B6B-8606-4564-9104-B033F0E4EEBB}" type="slidenum">
              <a:rPr lang="en-US"/>
              <a:pPr/>
              <a:t>9</a:t>
            </a:fld>
            <a:endParaRPr lang="en-US"/>
          </a:p>
        </p:txBody>
      </p:sp>
      <p:sp>
        <p:nvSpPr>
          <p:cNvPr id="1817604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15875"/>
            <a:ext cx="8991600" cy="815975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tability </a:t>
            </a:r>
            <a:r>
              <a:rPr lang="en-US" dirty="0"/>
              <a:t>control </a:t>
            </a:r>
            <a:r>
              <a:rPr lang="en-US" dirty="0" smtClean="0"/>
              <a:t>improvements </a:t>
            </a:r>
            <a:r>
              <a:rPr lang="en-US" dirty="0"/>
              <a:t>significantly reduce unstable RWMs at low l</a:t>
            </a:r>
            <a:r>
              <a:rPr lang="en-US" baseline="-25000" dirty="0"/>
              <a:t>i</a:t>
            </a:r>
            <a:r>
              <a:rPr lang="en-US" dirty="0"/>
              <a:t> and high </a:t>
            </a:r>
            <a:r>
              <a:rPr lang="en-US" dirty="0" err="1" smtClean="0">
                <a:latin typeface="Symbol" pitchFamily="18" charset="2"/>
              </a:rPr>
              <a:t>b</a:t>
            </a:r>
            <a:r>
              <a:rPr lang="en-US" baseline="-25000" dirty="0" err="1" smtClean="0"/>
              <a:t>N</a:t>
            </a:r>
            <a:r>
              <a:rPr lang="en-US" dirty="0"/>
              <a:t>;</a:t>
            </a:r>
            <a:r>
              <a:rPr lang="en-US" dirty="0" smtClean="0"/>
              <a:t> improved stability at high </a:t>
            </a:r>
            <a:r>
              <a:rPr lang="en-US" dirty="0" err="1" smtClean="0">
                <a:latin typeface="Symbol" pitchFamily="18" charset="2"/>
              </a:rPr>
              <a:t>b</a:t>
            </a:r>
            <a:r>
              <a:rPr lang="en-US" baseline="-25000" dirty="0" err="1" smtClean="0"/>
              <a:t>N</a:t>
            </a:r>
            <a:r>
              <a:rPr lang="en-US" dirty="0" smtClean="0"/>
              <a:t>/l</a:t>
            </a:r>
            <a:r>
              <a:rPr lang="en-US" baseline="-25000" dirty="0" smtClean="0"/>
              <a:t>i</a:t>
            </a:r>
            <a:endParaRPr lang="en-US" dirty="0"/>
          </a:p>
        </p:txBody>
      </p:sp>
      <p:sp>
        <p:nvSpPr>
          <p:cNvPr id="181760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02095" y="4800600"/>
            <a:ext cx="4446105" cy="1752600"/>
          </a:xfrm>
          <a:noFill/>
          <a:ln/>
        </p:spPr>
        <p:txBody>
          <a:bodyPr/>
          <a:lstStyle/>
          <a:p>
            <a:r>
              <a:rPr lang="en-US" sz="1800" dirty="0" smtClean="0"/>
              <a:t>Disruption probability reduced by a factor of 3 on controlled experiments</a:t>
            </a:r>
          </a:p>
          <a:p>
            <a:pPr lvl="1"/>
            <a:r>
              <a:rPr lang="en-US" sz="1400" dirty="0" smtClean="0">
                <a:latin typeface="Arial" pitchFamily="34" charset="0"/>
              </a:rPr>
              <a:t>Reached 2 times computed n = 1 no-wall limit of </a:t>
            </a:r>
            <a:r>
              <a:rPr lang="en-US" sz="1400" dirty="0" err="1" smtClean="0">
                <a:latin typeface="Symbol" pitchFamily="18" charset="2"/>
              </a:rPr>
              <a:t>b</a:t>
            </a:r>
            <a:r>
              <a:rPr lang="en-US" sz="1400" baseline="-25000" dirty="0" err="1" smtClean="0">
                <a:latin typeface="Arial" pitchFamily="34" charset="0"/>
              </a:rPr>
              <a:t>N</a:t>
            </a:r>
            <a:r>
              <a:rPr lang="en-US" sz="1400" dirty="0" smtClean="0">
                <a:latin typeface="Arial" pitchFamily="34" charset="0"/>
              </a:rPr>
              <a:t>/l</a:t>
            </a:r>
            <a:r>
              <a:rPr lang="en-US" sz="1400" baseline="-25000" dirty="0" smtClean="0">
                <a:latin typeface="Arial" pitchFamily="34" charset="0"/>
              </a:rPr>
              <a:t>i</a:t>
            </a:r>
            <a:r>
              <a:rPr lang="en-US" sz="1400" dirty="0" smtClean="0">
                <a:latin typeface="Arial" pitchFamily="34" charset="0"/>
              </a:rPr>
              <a:t> = 6.7</a:t>
            </a:r>
            <a:endParaRPr lang="en-US" sz="140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Lower </a:t>
            </a:r>
            <a:r>
              <a:rPr lang="en-US" sz="1800" dirty="0"/>
              <a:t>probability of unstable RWMs at </a:t>
            </a:r>
            <a:r>
              <a:rPr lang="en-US" sz="1800" dirty="0" smtClean="0"/>
              <a:t>high </a:t>
            </a:r>
            <a:r>
              <a:rPr lang="en-US" sz="1800" dirty="0" err="1" smtClean="0">
                <a:latin typeface="Symbol" pitchFamily="18" charset="2"/>
              </a:rPr>
              <a:t>b</a:t>
            </a:r>
            <a:r>
              <a:rPr lang="en-US" sz="1800" baseline="-25000" dirty="0" err="1" smtClean="0"/>
              <a:t>N</a:t>
            </a:r>
            <a:r>
              <a:rPr lang="en-US" sz="1800" dirty="0" smtClean="0"/>
              <a:t>/l</a:t>
            </a:r>
            <a:r>
              <a:rPr lang="en-US" sz="1800" baseline="-25000" dirty="0" smtClean="0"/>
              <a:t>i</a:t>
            </a:r>
            <a:endParaRPr lang="en-US" sz="1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"/>
          <a:stretch/>
        </p:blipFill>
        <p:spPr bwMode="auto">
          <a:xfrm>
            <a:off x="152400" y="990600"/>
            <a:ext cx="4724400" cy="3968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756" y="1255644"/>
            <a:ext cx="4273144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Content Placeholder 2"/>
          <p:cNvSpPr txBox="1">
            <a:spLocks/>
          </p:cNvSpPr>
          <p:nvPr/>
        </p:nvSpPr>
        <p:spPr bwMode="auto">
          <a:xfrm>
            <a:off x="4724400" y="4542183"/>
            <a:ext cx="4419600" cy="1898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800" dirty="0" smtClean="0"/>
              <a:t>Mode stability directly measured in experiments using </a:t>
            </a:r>
            <a:r>
              <a:rPr lang="en-US" sz="1800" dirty="0"/>
              <a:t>MHD </a:t>
            </a:r>
            <a:r>
              <a:rPr lang="en-US" sz="1800" dirty="0" smtClean="0"/>
              <a:t>spectroscopy </a:t>
            </a:r>
            <a:endParaRPr lang="en-US" sz="1800" dirty="0" smtClean="0">
              <a:latin typeface="Symbol" pitchFamily="18" charset="2"/>
              <a:cs typeface="Calibri" pitchFamily="34" charset="0"/>
            </a:endParaRPr>
          </a:p>
          <a:p>
            <a:pPr lvl="1">
              <a:spcBef>
                <a:spcPts val="300"/>
              </a:spcBef>
            </a:pPr>
            <a:r>
              <a:rPr lang="en-US" sz="1600" dirty="0" smtClean="0">
                <a:cs typeface="Calibri" pitchFamily="34" charset="0"/>
              </a:rPr>
              <a:t>Stability </a:t>
            </a:r>
            <a:r>
              <a:rPr lang="en-US" sz="1600" dirty="0" smtClean="0">
                <a:solidFill>
                  <a:srgbClr val="FF0000"/>
                </a:solidFill>
                <a:cs typeface="Calibri" pitchFamily="34" charset="0"/>
              </a:rPr>
              <a:t>decreases</a:t>
            </a:r>
            <a:r>
              <a:rPr lang="en-US" sz="1600" dirty="0" smtClean="0">
                <a:cs typeface="Calibri" pitchFamily="34" charset="0"/>
              </a:rPr>
              <a:t> up to </a:t>
            </a:r>
            <a:r>
              <a:rPr lang="en-US" sz="1600" dirty="0" err="1" smtClean="0">
                <a:latin typeface="Symbol" pitchFamily="18" charset="2"/>
              </a:rPr>
              <a:t>b</a:t>
            </a:r>
            <a:r>
              <a:rPr lang="en-US" sz="1600" baseline="-25000" dirty="0" err="1" smtClean="0"/>
              <a:t>N</a:t>
            </a:r>
            <a:r>
              <a:rPr lang="en-US" sz="1600" dirty="0" smtClean="0"/>
              <a:t>/l</a:t>
            </a:r>
            <a:r>
              <a:rPr lang="en-US" sz="1600" baseline="-25000" dirty="0" smtClean="0"/>
              <a:t>i</a:t>
            </a:r>
            <a:r>
              <a:rPr lang="en-US" sz="1600" dirty="0" smtClean="0"/>
              <a:t> </a:t>
            </a:r>
            <a:r>
              <a:rPr lang="en-US" sz="1600" dirty="0" smtClean="0">
                <a:cs typeface="Calibri" pitchFamily="34" charset="0"/>
              </a:rPr>
              <a:t>= 10</a:t>
            </a:r>
          </a:p>
          <a:p>
            <a:pPr lvl="1">
              <a:spcBef>
                <a:spcPts val="300"/>
              </a:spcBef>
            </a:pPr>
            <a:r>
              <a:rPr lang="en-US" sz="1600" dirty="0" smtClean="0">
                <a:cs typeface="Calibri" pitchFamily="34" charset="0"/>
              </a:rPr>
              <a:t>Stability </a:t>
            </a:r>
            <a:r>
              <a:rPr lang="en-US" sz="1600" u="sng" dirty="0" smtClean="0">
                <a:solidFill>
                  <a:srgbClr val="00B050"/>
                </a:solidFill>
                <a:cs typeface="Calibri" pitchFamily="34" charset="0"/>
              </a:rPr>
              <a:t>increases</a:t>
            </a:r>
            <a:r>
              <a:rPr lang="en-US" sz="1600" dirty="0" smtClean="0">
                <a:solidFill>
                  <a:srgbClr val="00B050"/>
                </a:solidFill>
                <a:cs typeface="Calibri" pitchFamily="34" charset="0"/>
              </a:rPr>
              <a:t> </a:t>
            </a:r>
            <a:r>
              <a:rPr lang="en-US" sz="1600" dirty="0" smtClean="0">
                <a:cs typeface="Calibri" pitchFamily="34" charset="0"/>
              </a:rPr>
              <a:t>at higher </a:t>
            </a:r>
            <a:r>
              <a:rPr lang="en-US" sz="1600" dirty="0" err="1">
                <a:latin typeface="Symbol" pitchFamily="18" charset="2"/>
              </a:rPr>
              <a:t>b</a:t>
            </a:r>
            <a:r>
              <a:rPr lang="en-US" sz="1600" baseline="-25000" dirty="0" err="1"/>
              <a:t>N</a:t>
            </a:r>
            <a:r>
              <a:rPr lang="en-US" sz="1600" dirty="0"/>
              <a:t>/l</a:t>
            </a:r>
            <a:r>
              <a:rPr lang="en-US" sz="1600" baseline="-25000" dirty="0"/>
              <a:t>i</a:t>
            </a:r>
            <a:r>
              <a:rPr lang="en-US" sz="1600" dirty="0"/>
              <a:t> </a:t>
            </a:r>
          </a:p>
          <a:p>
            <a:pPr lvl="1">
              <a:spcBef>
                <a:spcPts val="300"/>
              </a:spcBef>
            </a:pPr>
            <a:r>
              <a:rPr lang="en-US" sz="1600" dirty="0" smtClean="0"/>
              <a:t>Presently analysis indicates consistency with kinetic resonance stabilization</a:t>
            </a:r>
            <a:endParaRPr lang="en-US" sz="1400" dirty="0" smtClean="0"/>
          </a:p>
        </p:txBody>
      </p:sp>
      <p:sp>
        <p:nvSpPr>
          <p:cNvPr id="38" name="Text Box 19"/>
          <p:cNvSpPr txBox="1">
            <a:spLocks noChangeArrowheads="1"/>
          </p:cNvSpPr>
          <p:nvPr/>
        </p:nvSpPr>
        <p:spPr bwMode="auto">
          <a:xfrm>
            <a:off x="4953000" y="914400"/>
            <a:ext cx="414909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u="sng" dirty="0" smtClean="0">
                <a:solidFill>
                  <a:srgbClr val="0000FF"/>
                </a:solidFill>
              </a:rPr>
              <a:t>Resonant Field Amplification (RFA) vs. </a:t>
            </a:r>
            <a:r>
              <a:rPr lang="en-US" sz="1600" dirty="0" err="1">
                <a:latin typeface="Symbol" pitchFamily="18" charset="2"/>
              </a:rPr>
              <a:t>b</a:t>
            </a:r>
            <a:r>
              <a:rPr lang="en-US" sz="1600" baseline="-25000" dirty="0" err="1"/>
              <a:t>N</a:t>
            </a:r>
            <a:r>
              <a:rPr lang="en-US" sz="1600" dirty="0"/>
              <a:t>/l</a:t>
            </a:r>
            <a:r>
              <a:rPr lang="en-US" sz="1600" baseline="-25000" dirty="0"/>
              <a:t>i</a:t>
            </a:r>
            <a:endParaRPr lang="en-US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7924801" y="1676400"/>
            <a:ext cx="990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</a:rPr>
              <a:t>unstable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</a:rPr>
              <a:t>mode</a:t>
            </a:r>
            <a:endParaRPr lang="en-US" sz="1600" dirty="0">
              <a:solidFill>
                <a:srgbClr val="0000FF"/>
              </a:solidFill>
              <a:latin typeface="Arial" pitchFamily="34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 bwMode="auto">
          <a:xfrm flipH="1" flipV="1">
            <a:off x="7791439" y="1707874"/>
            <a:ext cx="209561" cy="114299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 Box 32"/>
          <p:cNvSpPr txBox="1">
            <a:spLocks noChangeArrowheads="1"/>
          </p:cNvSpPr>
          <p:nvPr/>
        </p:nvSpPr>
        <p:spPr bwMode="auto">
          <a:xfrm>
            <a:off x="7315200" y="6239608"/>
            <a:ext cx="1752700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Berkery EX/P8-07</a:t>
            </a:r>
          </a:p>
        </p:txBody>
      </p:sp>
      <p:grpSp>
        <p:nvGrpSpPr>
          <p:cNvPr id="12" name="Group 18"/>
          <p:cNvGrpSpPr>
            <a:grpSpLocks/>
          </p:cNvGrpSpPr>
          <p:nvPr/>
        </p:nvGrpSpPr>
        <p:grpSpPr bwMode="auto">
          <a:xfrm>
            <a:off x="2429522" y="3821115"/>
            <a:ext cx="2128189" cy="457623"/>
            <a:chOff x="1961" y="2761"/>
            <a:chExt cx="1581" cy="357"/>
          </a:xfrm>
        </p:grpSpPr>
        <p:sp>
          <p:nvSpPr>
            <p:cNvPr id="13" name="Rectangle 19"/>
            <p:cNvSpPr>
              <a:spLocks noChangeArrowheads="1"/>
            </p:cNvSpPr>
            <p:nvPr/>
          </p:nvSpPr>
          <p:spPr bwMode="auto">
            <a:xfrm>
              <a:off x="1961" y="2761"/>
              <a:ext cx="1581" cy="3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20"/>
            <p:cNvSpPr>
              <a:spLocks noChangeArrowheads="1"/>
            </p:cNvSpPr>
            <p:nvPr/>
          </p:nvSpPr>
          <p:spPr bwMode="auto">
            <a:xfrm>
              <a:off x="2016" y="2828"/>
              <a:ext cx="86" cy="86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21"/>
            <p:cNvSpPr>
              <a:spLocks noChangeArrowheads="1"/>
            </p:cNvSpPr>
            <p:nvPr/>
          </p:nvSpPr>
          <p:spPr bwMode="auto">
            <a:xfrm>
              <a:off x="2018" y="2965"/>
              <a:ext cx="86" cy="86"/>
            </a:xfrm>
            <a:prstGeom prst="ellipse">
              <a:avLst/>
            </a:prstGeom>
            <a:solidFill>
              <a:srgbClr val="000099"/>
            </a:solidFill>
            <a:ln w="127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Text Box 22"/>
            <p:cNvSpPr txBox="1">
              <a:spLocks noChangeArrowheads="1"/>
            </p:cNvSpPr>
            <p:nvPr/>
          </p:nvSpPr>
          <p:spPr bwMode="auto">
            <a:xfrm>
              <a:off x="2154" y="2766"/>
              <a:ext cx="902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b="0" i="0" dirty="0">
                  <a:solidFill>
                    <a:schemeClr val="tx2"/>
                  </a:solidFill>
                  <a:cs typeface="Helvetica" pitchFamily="34" charset="0"/>
                </a:rPr>
                <a:t>Unstable RWM</a:t>
              </a:r>
            </a:p>
          </p:txBody>
        </p:sp>
        <p:sp>
          <p:nvSpPr>
            <p:cNvPr id="17" name="Text Box 23"/>
            <p:cNvSpPr txBox="1">
              <a:spLocks noChangeArrowheads="1"/>
            </p:cNvSpPr>
            <p:nvPr/>
          </p:nvSpPr>
          <p:spPr bwMode="auto">
            <a:xfrm>
              <a:off x="2160" y="2902"/>
              <a:ext cx="1365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b="0" i="0" dirty="0">
                  <a:solidFill>
                    <a:schemeClr val="tx2"/>
                  </a:solidFill>
                  <a:cs typeface="Helvetica" pitchFamily="34" charset="0"/>
                </a:rPr>
                <a:t>Stable / controlled RWM</a:t>
              </a:r>
            </a:p>
          </p:txBody>
        </p:sp>
      </p:grpSp>
      <p:sp>
        <p:nvSpPr>
          <p:cNvPr id="18" name="Text Box 32"/>
          <p:cNvSpPr txBox="1">
            <a:spLocks noChangeArrowheads="1"/>
          </p:cNvSpPr>
          <p:nvPr/>
        </p:nvSpPr>
        <p:spPr bwMode="auto">
          <a:xfrm>
            <a:off x="3048000" y="6239607"/>
            <a:ext cx="1452564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dirty="0" smtClean="0">
                <a:solidFill>
                  <a:srgbClr val="9900CC"/>
                </a:solidFill>
                <a:cs typeface="Helvetica" pitchFamily="34" charset="0"/>
              </a:rPr>
              <a:t>S.A. Sabbagh</a:t>
            </a:r>
          </a:p>
        </p:txBody>
      </p:sp>
    </p:spTree>
    <p:extLst>
      <p:ext uri="{BB962C8B-B14F-4D97-AF65-F5344CB8AC3E}">
        <p14:creationId xmlns:p14="http://schemas.microsoft.com/office/powerpoint/2010/main" val="147108711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spDef>
    <a:lnDef>
      <a:spPr bwMode="auto"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82016</TotalTime>
  <Words>3267</Words>
  <Application>Microsoft Office PowerPoint</Application>
  <PresentationFormat>On-screen Show (4:3)</PresentationFormat>
  <Paragraphs>781</Paragraphs>
  <Slides>29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Blank Presentation</vt:lpstr>
      <vt:lpstr>1_Blank Presentation</vt:lpstr>
      <vt:lpstr>2_Blank Presentation</vt:lpstr>
      <vt:lpstr>Equation</vt:lpstr>
      <vt:lpstr>PowerPoint Presentation</vt:lpstr>
      <vt:lpstr>NSTX research targets predictive physics understanding needed for fusion energy development facilities</vt:lpstr>
      <vt:lpstr>First successful nonlinear microtearing simulations for NSTX predict reduced electron heat transport at lower collisionality </vt:lpstr>
      <vt:lpstr>Plasma characteristics change nearly continuously with increasing lithium evaporation; reach kink/peeling limit</vt:lpstr>
      <vt:lpstr>Simulations and lab results show importance of oxygen in lithium-graphite PMI for pumping deuterium</vt:lpstr>
      <vt:lpstr>Experiments measuring global stability vs. n further support kinetic RWM stability theory, provide guidance for NSTX-U</vt:lpstr>
      <vt:lpstr>BES measured low-k turbulence in ELM-free H-mode pedestal steep gradient region is most consistent with TEMs</vt:lpstr>
      <vt:lpstr>Pedestal width scaling differs from tokamaks; turbulence correlation measurements consistent with theory</vt:lpstr>
      <vt:lpstr>Stability control improvements significantly reduce unstable RWMs at low li and high bN; improved stability at high bN/li</vt:lpstr>
      <vt:lpstr>Disruptivity Studies and Warning Analysis of NSTX database are Being Conducted for Disruption Avoidance in NSTX-U</vt:lpstr>
      <vt:lpstr>Improved stability control includes dual field component feedback and state space feedback, improved by 3D effects</vt:lpstr>
      <vt:lpstr>Fast ion redistribution associated with low frequency MHD measured by fast ion Da (FIDA) diagnostic</vt:lpstr>
      <vt:lpstr>Snowflake divertor experiments provide basis for required divertor heat flux mitigation in NSTX-U</vt:lpstr>
      <vt:lpstr>Toroidal asymmetry of heat deposition measured during standard ELMs, but decreases for 3D field-triggered ELMs</vt:lpstr>
      <vt:lpstr>L-mode discharge ramping to 1MA requires 35% less inductive flux when coaxial helicity injection (CHI) is used </vt:lpstr>
      <vt:lpstr>Significant fraction of the HHFW power lost in the SOL in front of antenna, flows to the divertor region </vt:lpstr>
      <vt:lpstr>Non-inductive current fractions of up to 65% sustained in NSTX, &gt;70% transiently; Upgrade projected to achieve 100%</vt:lpstr>
      <vt:lpstr>Rapid Progress is Being Made on NSTX Upgrade</vt:lpstr>
      <vt:lpstr>Continuing analysis of NSTX data targets a predictive physics understanding required for future fusion devices</vt:lpstr>
      <vt:lpstr>NSTX Presentations at the 2012 IAEA FEC</vt:lpstr>
      <vt:lpstr>Tasks to Complete for this Presentation</vt:lpstr>
      <vt:lpstr>Extra slides for poster follow</vt:lpstr>
      <vt:lpstr>Supporting slides follow</vt:lpstr>
      <vt:lpstr>Plasma characteristics change nearly continuously with increasing lithium evaporation inside vessel</vt:lpstr>
      <vt:lpstr>Kinetic RWM stability theory further tested against NSTX experiments, provides guidance for NSTX-U</vt:lpstr>
      <vt:lpstr>Experiments using MHD spectroscopy show that highest bN/li plasmas are not the least stable</vt:lpstr>
      <vt:lpstr>Higher aspect ratio of NSTX-U tested in NSTX, vertical stability growth rate data obtained, compared to simulation</vt:lpstr>
      <vt:lpstr>Single summary slides follows</vt:lpstr>
      <vt:lpstr>OV/3-1: NSTX research targets needed predictive physics understanding crucial for fusion energy development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 Sabbagh</dc:creator>
  <cp:lastModifiedBy>SAS</cp:lastModifiedBy>
  <cp:revision>14841</cp:revision>
  <cp:lastPrinted>2012-10-04T20:08:47Z</cp:lastPrinted>
  <dcterms:created xsi:type="dcterms:W3CDTF">2003-10-01T16:23:57Z</dcterms:created>
  <dcterms:modified xsi:type="dcterms:W3CDTF">2012-10-05T06:09:10Z</dcterms:modified>
</cp:coreProperties>
</file>