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77" r:id="rId3"/>
    <p:sldId id="257" r:id="rId4"/>
    <p:sldId id="259" r:id="rId5"/>
    <p:sldId id="287" r:id="rId6"/>
    <p:sldId id="288" r:id="rId7"/>
    <p:sldId id="272" r:id="rId8"/>
    <p:sldId id="275" r:id="rId9"/>
    <p:sldId id="285" r:id="rId10"/>
    <p:sldId id="278" r:id="rId11"/>
    <p:sldId id="279" r:id="rId12"/>
    <p:sldId id="289" r:id="rId13"/>
    <p:sldId id="282" r:id="rId14"/>
    <p:sldId id="290" r:id="rId15"/>
    <p:sldId id="283" r:id="rId16"/>
    <p:sldId id="284"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1312"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4309EA-D3F4-DC45-9DCE-EE8A20712BB2}" type="datetimeFigureOut">
              <a:rPr lang="en-US" smtClean="0"/>
              <a:t>10/18/16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222196-68EB-3B4A-906F-BA2D97A377EC}" type="slidenum">
              <a:rPr lang="en-US" smtClean="0"/>
              <a:t>‹#›</a:t>
            </a:fld>
            <a:endParaRPr lang="en-US"/>
          </a:p>
        </p:txBody>
      </p:sp>
    </p:spTree>
    <p:extLst>
      <p:ext uri="{BB962C8B-B14F-4D97-AF65-F5344CB8AC3E}">
        <p14:creationId xmlns:p14="http://schemas.microsoft.com/office/powerpoint/2010/main" val="32699867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FFC587-453B-8D44-A249-B649BB410944}" type="datetimeFigureOut">
              <a:rPr lang="en-US" smtClean="0"/>
              <a:t>10/18/16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F86BB-CE83-6A41-BEB7-D5C2B56E48E4}" type="slidenum">
              <a:rPr lang="en-US" smtClean="0"/>
              <a:t>‹#›</a:t>
            </a:fld>
            <a:endParaRPr lang="en-US"/>
          </a:p>
        </p:txBody>
      </p:sp>
    </p:spTree>
    <p:extLst>
      <p:ext uri="{BB962C8B-B14F-4D97-AF65-F5344CB8AC3E}">
        <p14:creationId xmlns:p14="http://schemas.microsoft.com/office/powerpoint/2010/main" val="2019428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40C722-8F9F-E64A-994B-E9640CA5D6F8}"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282673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5CD95-148B-0841-9932-7C17E818A0B0}"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163400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A9847-29BF-E44C-80C5-E2249972AD2D}"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145136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A8C9F-98A6-7A45-9CAA-E5AC96BE53EF}"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11914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9ECF6-AFFC-D345-B2E3-B01F7627F1D7}"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334246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1FA21F-8C32-1B43-8B45-22BB557F94A0}"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377641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B24F3-707B-AF43-A7BA-94A8C772DF8C}" type="datetime1">
              <a:rPr lang="en-US" smtClean="0"/>
              <a:t>10/18/16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210969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424EE-AF43-5F40-8E8C-7F1C7773BF14}" type="datetime1">
              <a:rPr lang="en-US" smtClean="0"/>
              <a:t>10/18/16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375777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E1028-377C-7B4A-A311-60B9E552873A}" type="datetime1">
              <a:rPr lang="en-US" smtClean="0"/>
              <a:t>10/18/16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223400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08DF6-1B8E-4C46-97DD-7C3BD4D8B964}"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260269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286B5-7B4D-EF4C-9CE9-797382634F47}"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2F948-6C4A-E542-ABD2-60801A1120DD}" type="slidenum">
              <a:rPr lang="en-US" smtClean="0"/>
              <a:t>‹#›</a:t>
            </a:fld>
            <a:endParaRPr lang="en-US"/>
          </a:p>
        </p:txBody>
      </p:sp>
    </p:spTree>
    <p:extLst>
      <p:ext uri="{BB962C8B-B14F-4D97-AF65-F5344CB8AC3E}">
        <p14:creationId xmlns:p14="http://schemas.microsoft.com/office/powerpoint/2010/main" val="37200024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06C2-A394-B744-9A4B-3DE89D1E92D2}" type="datetime1">
              <a:rPr lang="en-US" smtClean="0"/>
              <a:t>10/18/16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2F948-6C4A-E542-ABD2-60801A1120DD}" type="slidenum">
              <a:rPr lang="en-US" smtClean="0"/>
              <a:t>‹#›</a:t>
            </a:fld>
            <a:endParaRPr lang="en-US"/>
          </a:p>
        </p:txBody>
      </p:sp>
    </p:spTree>
    <p:extLst>
      <p:ext uri="{BB962C8B-B14F-4D97-AF65-F5344CB8AC3E}">
        <p14:creationId xmlns:p14="http://schemas.microsoft.com/office/powerpoint/2010/main" val="113315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0.emf"/><Relationship Id="rId5" Type="http://schemas.openxmlformats.org/officeDocument/2006/relationships/oleObject" Target="../embeddings/oleObject5.bin"/><Relationship Id="rId6"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11" Type="http://schemas.openxmlformats.org/officeDocument/2006/relationships/image" Target="../media/image36.emf"/><Relationship Id="rId12" Type="http://schemas.openxmlformats.org/officeDocument/2006/relationships/oleObject" Target="../embeddings/oleObject7.bin"/><Relationship Id="rId13" Type="http://schemas.openxmlformats.org/officeDocument/2006/relationships/image" Target="../media/image37.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5" Type="http://schemas.openxmlformats.org/officeDocument/2006/relationships/oleObject" Target="../embeddings/oleObject2.bin"/><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oleObject" Target="../embeddings/oleObject3.bin"/><Relationship Id="rId8"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png"/><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395"/>
            <a:ext cx="7772400" cy="1470025"/>
          </a:xfrm>
        </p:spPr>
        <p:txBody>
          <a:bodyPr>
            <a:normAutofit fontScale="90000"/>
          </a:bodyPr>
          <a:lstStyle/>
          <a:p>
            <a:r>
              <a:rPr lang="en-US" sz="3600" dirty="0">
                <a:solidFill>
                  <a:srgbClr val="000090"/>
                </a:solidFill>
              </a:rPr>
              <a:t>Chirping in Plasmas; </a:t>
            </a:r>
            <a:r>
              <a:rPr lang="en-US" sz="3600" dirty="0" smtClean="0">
                <a:solidFill>
                  <a:srgbClr val="000090"/>
                </a:solidFill>
              </a:rPr>
              <a:t/>
            </a:r>
            <a:br>
              <a:rPr lang="en-US" sz="3600" dirty="0" smtClean="0">
                <a:solidFill>
                  <a:srgbClr val="000090"/>
                </a:solidFill>
              </a:rPr>
            </a:br>
            <a:r>
              <a:rPr lang="en-US" sz="3600" dirty="0" smtClean="0">
                <a:solidFill>
                  <a:srgbClr val="000090"/>
                </a:solidFill>
              </a:rPr>
              <a:t>test </a:t>
            </a:r>
            <a:r>
              <a:rPr lang="en-US" sz="3600" dirty="0">
                <a:solidFill>
                  <a:srgbClr val="000090"/>
                </a:solidFill>
              </a:rPr>
              <a:t>of criterion for chirping onset </a:t>
            </a:r>
            <a:r>
              <a:rPr lang="en-US" sz="3600" dirty="0" smtClean="0">
                <a:solidFill>
                  <a:srgbClr val="000090"/>
                </a:solidFill>
              </a:rPr>
              <a:t>&amp;</a:t>
            </a:r>
            <a:r>
              <a:rPr lang="en-US" sz="3600" dirty="0">
                <a:solidFill>
                  <a:srgbClr val="000090"/>
                </a:solidFill>
              </a:rPr>
              <a:t/>
            </a:r>
            <a:br>
              <a:rPr lang="en-US" sz="3600" dirty="0">
                <a:solidFill>
                  <a:srgbClr val="000090"/>
                </a:solidFill>
              </a:rPr>
            </a:br>
            <a:r>
              <a:rPr lang="en-US" sz="3600" dirty="0">
                <a:solidFill>
                  <a:srgbClr val="000090"/>
                </a:solidFill>
              </a:rPr>
              <a:t>simulation of explosive chirping</a:t>
            </a:r>
            <a:r>
              <a:rPr lang="en-US" dirty="0"/>
              <a:t/>
            </a:r>
            <a:br>
              <a:rPr lang="en-US" dirty="0"/>
            </a:br>
            <a:endParaRPr lang="en-US" dirty="0"/>
          </a:p>
        </p:txBody>
      </p:sp>
      <p:sp>
        <p:nvSpPr>
          <p:cNvPr id="3" name="Subtitle 2"/>
          <p:cNvSpPr>
            <a:spLocks noGrp="1"/>
          </p:cNvSpPr>
          <p:nvPr>
            <p:ph type="subTitle" idx="1"/>
          </p:nvPr>
        </p:nvSpPr>
        <p:spPr>
          <a:xfrm>
            <a:off x="1371600" y="3208866"/>
            <a:ext cx="6889448" cy="2584753"/>
          </a:xfrm>
        </p:spPr>
        <p:txBody>
          <a:bodyPr>
            <a:normAutofit fontScale="40000" lnSpcReduction="20000"/>
          </a:bodyPr>
          <a:lstStyle/>
          <a:p>
            <a:r>
              <a:rPr lang="en-US" sz="4500" dirty="0">
                <a:solidFill>
                  <a:schemeClr val="accent2">
                    <a:lumMod val="75000"/>
                  </a:schemeClr>
                </a:solidFill>
              </a:rPr>
              <a:t>H. L. </a:t>
            </a:r>
            <a:r>
              <a:rPr lang="en-US" sz="4500" dirty="0" err="1">
                <a:solidFill>
                  <a:schemeClr val="accent2">
                    <a:lumMod val="75000"/>
                  </a:schemeClr>
                </a:solidFill>
              </a:rPr>
              <a:t>Berk</a:t>
            </a:r>
            <a:r>
              <a:rPr lang="en-US" sz="4500" dirty="0">
                <a:solidFill>
                  <a:schemeClr val="accent2">
                    <a:lumMod val="75000"/>
                  </a:schemeClr>
                </a:solidFill>
              </a:rPr>
              <a:t>, B. N. </a:t>
            </a:r>
            <a:r>
              <a:rPr lang="en-US" sz="4500" dirty="0" err="1">
                <a:solidFill>
                  <a:schemeClr val="accent2">
                    <a:lumMod val="75000"/>
                  </a:schemeClr>
                </a:solidFill>
              </a:rPr>
              <a:t>Breizman</a:t>
            </a:r>
            <a:r>
              <a:rPr lang="en-US" sz="4500" dirty="0">
                <a:solidFill>
                  <a:schemeClr val="accent2">
                    <a:lumMod val="75000"/>
                  </a:schemeClr>
                </a:solidFill>
              </a:rPr>
              <a:t> (presenter), G. Wang, L. </a:t>
            </a:r>
            <a:r>
              <a:rPr lang="en-US" sz="4500" dirty="0" err="1">
                <a:solidFill>
                  <a:schemeClr val="accent2">
                    <a:lumMod val="75000"/>
                  </a:schemeClr>
                </a:solidFill>
              </a:rPr>
              <a:t>Zheng</a:t>
            </a:r>
            <a:r>
              <a:rPr lang="en-US" sz="4500" dirty="0">
                <a:solidFill>
                  <a:schemeClr val="accent2">
                    <a:lumMod val="75000"/>
                  </a:schemeClr>
                </a:solidFill>
              </a:rPr>
              <a:t>;</a:t>
            </a:r>
          </a:p>
          <a:p>
            <a:r>
              <a:rPr lang="en-US" sz="4500" dirty="0">
                <a:solidFill>
                  <a:schemeClr val="accent2">
                    <a:lumMod val="75000"/>
                  </a:schemeClr>
                </a:solidFill>
              </a:rPr>
              <a:t>University of Texas at Austin, Austin, Texas 78723, USA</a:t>
            </a:r>
          </a:p>
          <a:p>
            <a:r>
              <a:rPr lang="en-US" sz="4500" dirty="0">
                <a:solidFill>
                  <a:schemeClr val="accent2">
                    <a:lumMod val="75000"/>
                  </a:schemeClr>
                </a:solidFill>
              </a:rPr>
              <a:t>V.N. Duarte</a:t>
            </a:r>
            <a:r>
              <a:rPr lang="en-US" sz="4500" dirty="0" smtClean="0">
                <a:solidFill>
                  <a:schemeClr val="accent2">
                    <a:lumMod val="75000"/>
                  </a:schemeClr>
                </a:solidFill>
              </a:rPr>
              <a:t>[1]</a:t>
            </a:r>
            <a:r>
              <a:rPr lang="en-US" sz="4500" dirty="0">
                <a:solidFill>
                  <a:schemeClr val="accent2">
                    <a:lumMod val="75000"/>
                  </a:schemeClr>
                </a:solidFill>
              </a:rPr>
              <a:t>, N. N. </a:t>
            </a:r>
            <a:r>
              <a:rPr lang="en-US" sz="4500" dirty="0" err="1">
                <a:solidFill>
                  <a:schemeClr val="accent2">
                    <a:lumMod val="75000"/>
                  </a:schemeClr>
                </a:solidFill>
              </a:rPr>
              <a:t>Gorelenkov</a:t>
            </a:r>
            <a:r>
              <a:rPr lang="en-US" sz="4500" dirty="0">
                <a:solidFill>
                  <a:schemeClr val="accent2">
                    <a:lumMod val="75000"/>
                  </a:schemeClr>
                </a:solidFill>
              </a:rPr>
              <a:t>, G. Kramer, N. </a:t>
            </a:r>
            <a:r>
              <a:rPr lang="en-US" sz="4500" dirty="0" err="1">
                <a:solidFill>
                  <a:schemeClr val="accent2">
                    <a:lumMod val="75000"/>
                  </a:schemeClr>
                </a:solidFill>
              </a:rPr>
              <a:t>Nazikian</a:t>
            </a:r>
            <a:r>
              <a:rPr lang="en-US" sz="4500" dirty="0">
                <a:solidFill>
                  <a:schemeClr val="accent2">
                    <a:lumMod val="75000"/>
                  </a:schemeClr>
                </a:solidFill>
              </a:rPr>
              <a:t>, M. </a:t>
            </a:r>
            <a:r>
              <a:rPr lang="en-US" sz="4500" dirty="0" err="1">
                <a:solidFill>
                  <a:schemeClr val="accent2">
                    <a:lumMod val="75000"/>
                  </a:schemeClr>
                </a:solidFill>
              </a:rPr>
              <a:t>Podesta</a:t>
            </a:r>
            <a:r>
              <a:rPr lang="en-US" sz="4500" dirty="0">
                <a:solidFill>
                  <a:schemeClr val="accent2">
                    <a:lumMod val="75000"/>
                  </a:schemeClr>
                </a:solidFill>
              </a:rPr>
              <a:t>, B. J. Tobias;</a:t>
            </a:r>
          </a:p>
          <a:p>
            <a:r>
              <a:rPr lang="en-US" sz="4500" dirty="0">
                <a:solidFill>
                  <a:schemeClr val="accent2">
                    <a:lumMod val="75000"/>
                  </a:schemeClr>
                </a:solidFill>
              </a:rPr>
              <a:t>Princeton Plasma Physics Laboratory, Princeton, N.J. 08543, USA</a:t>
            </a:r>
          </a:p>
          <a:p>
            <a:r>
              <a:rPr lang="en-US" sz="4500" dirty="0">
                <a:solidFill>
                  <a:schemeClr val="accent2">
                    <a:lumMod val="75000"/>
                  </a:schemeClr>
                </a:solidFill>
              </a:rPr>
              <a:t>W. W. </a:t>
            </a:r>
            <a:r>
              <a:rPr lang="en-US" sz="4500" dirty="0" err="1">
                <a:solidFill>
                  <a:schemeClr val="accent2">
                    <a:lumMod val="75000"/>
                  </a:schemeClr>
                </a:solidFill>
              </a:rPr>
              <a:t>Heidbrink</a:t>
            </a:r>
            <a:r>
              <a:rPr lang="en-US" sz="4500" dirty="0">
                <a:solidFill>
                  <a:schemeClr val="accent2">
                    <a:lumMod val="75000"/>
                  </a:schemeClr>
                </a:solidFill>
              </a:rPr>
              <a:t>;</a:t>
            </a:r>
          </a:p>
          <a:p>
            <a:r>
              <a:rPr lang="en-US" sz="4500" dirty="0">
                <a:solidFill>
                  <a:schemeClr val="accent2">
                    <a:lumMod val="75000"/>
                  </a:schemeClr>
                </a:solidFill>
              </a:rPr>
              <a:t>University of California Irvine; Irvine, CA, 92697 USA</a:t>
            </a:r>
          </a:p>
          <a:p>
            <a:r>
              <a:rPr lang="en-US" sz="4500" dirty="0">
                <a:solidFill>
                  <a:schemeClr val="accent2">
                    <a:lumMod val="75000"/>
                  </a:schemeClr>
                </a:solidFill>
              </a:rPr>
              <a:t>D.C. Pace, M.A. Van Zeeland;</a:t>
            </a:r>
          </a:p>
          <a:p>
            <a:r>
              <a:rPr lang="en-US" sz="4500" dirty="0">
                <a:solidFill>
                  <a:schemeClr val="accent2">
                    <a:lumMod val="75000"/>
                  </a:schemeClr>
                </a:solidFill>
              </a:rPr>
              <a:t>General Atomics, San Diego 92186 CA </a:t>
            </a:r>
            <a:r>
              <a:rPr lang="en-US" sz="4500" dirty="0" smtClean="0">
                <a:solidFill>
                  <a:schemeClr val="accent2">
                    <a:lumMod val="75000"/>
                  </a:schemeClr>
                </a:solidFill>
              </a:rPr>
              <a:t>USA</a:t>
            </a:r>
          </a:p>
          <a:p>
            <a:endParaRPr lang="en-US" dirty="0"/>
          </a:p>
        </p:txBody>
      </p:sp>
      <p:pic>
        <p:nvPicPr>
          <p:cNvPr id="5" name="Picture 2" descr="C:\Users\Viní\Dropbox\PhD-USP\PosterCulham\us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1924"/>
            <a:ext cx="1440160" cy="6624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8762" y="653143"/>
            <a:ext cx="184666" cy="369332"/>
          </a:xfrm>
          <a:prstGeom prst="rect">
            <a:avLst/>
          </a:prstGeom>
          <a:noFill/>
        </p:spPr>
        <p:txBody>
          <a:bodyPr wrap="none" rtlCol="0">
            <a:spAutoFit/>
          </a:bodyPr>
          <a:lstStyle/>
          <a:p>
            <a:endParaRPr lang="en-US" dirty="0"/>
          </a:p>
        </p:txBody>
      </p:sp>
      <p:pic>
        <p:nvPicPr>
          <p:cNvPr id="7" name="Picture 3" descr="C:\Users\Viní\Dropbox\PhD-PU\APS2014\PosterAPS2014\logo\logo_PPPL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5" y="371924"/>
            <a:ext cx="2085636" cy="6511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53429" y="665238"/>
            <a:ext cx="184666" cy="369332"/>
          </a:xfrm>
          <a:prstGeom prst="rect">
            <a:avLst/>
          </a:prstGeom>
          <a:noFill/>
        </p:spPr>
        <p:txBody>
          <a:bodyPr wrap="none" rtlCol="0">
            <a:spAutoFit/>
          </a:bodyPr>
          <a:lstStyle/>
          <a:p>
            <a:endParaRPr lang="en-US" dirty="0"/>
          </a:p>
        </p:txBody>
      </p:sp>
      <p:pic>
        <p:nvPicPr>
          <p:cNvPr id="9" name="Picture 5" descr="C:\Users\Viní\Dropbox\PhD-PU\APS2015\if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49427"/>
            <a:ext cx="1621218" cy="538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Viní\Dropbox\PhD-PU\APS2015\if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49427"/>
            <a:ext cx="1621218" cy="5381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3.gstatic.com/images?q=tbn:ANd9GcTPbbO7Dhzi2zF9Fw3WxPXiSE0JD72EoXC0m0oR_zEVfd7qwmLZ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795" y="267495"/>
            <a:ext cx="1593629" cy="881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0750" y="5918200"/>
            <a:ext cx="3367028" cy="338554"/>
          </a:xfrm>
          <a:prstGeom prst="rect">
            <a:avLst/>
          </a:prstGeom>
          <a:noFill/>
        </p:spPr>
        <p:txBody>
          <a:bodyPr wrap="none" rtlCol="0">
            <a:spAutoFit/>
          </a:bodyPr>
          <a:lstStyle/>
          <a:p>
            <a:r>
              <a:rPr lang="en-US" sz="1600" dirty="0" smtClean="0">
                <a:solidFill>
                  <a:schemeClr val="accent2">
                    <a:lumMod val="75000"/>
                  </a:schemeClr>
                </a:solidFill>
              </a:rPr>
              <a:t>[1]. </a:t>
            </a:r>
            <a:r>
              <a:rPr lang="en-US" sz="1600" dirty="0">
                <a:solidFill>
                  <a:schemeClr val="accent2">
                    <a:lumMod val="75000"/>
                  </a:schemeClr>
                </a:solidFill>
              </a:rPr>
              <a:t>a</a:t>
            </a:r>
            <a:r>
              <a:rPr lang="en-US" sz="1600" dirty="0" smtClean="0">
                <a:solidFill>
                  <a:schemeClr val="accent2">
                    <a:lumMod val="75000"/>
                  </a:schemeClr>
                </a:solidFill>
              </a:rPr>
              <a:t>lso </a:t>
            </a:r>
            <a:r>
              <a:rPr lang="en-US" sz="1600" dirty="0">
                <a:solidFill>
                  <a:schemeClr val="accent2">
                    <a:lumMod val="75000"/>
                  </a:schemeClr>
                </a:solidFill>
              </a:rPr>
              <a:t>University of São Paulo, </a:t>
            </a:r>
            <a:r>
              <a:rPr lang="en-US" sz="1600" dirty="0" smtClean="0">
                <a:solidFill>
                  <a:schemeClr val="accent2">
                    <a:lumMod val="75000"/>
                  </a:schemeClr>
                </a:solidFill>
              </a:rPr>
              <a:t>Brazil</a:t>
            </a:r>
            <a:endParaRPr lang="en-US" sz="1600" dirty="0">
              <a:solidFill>
                <a:schemeClr val="accent2">
                  <a:lumMod val="75000"/>
                </a:schemeClr>
              </a:solidFill>
            </a:endParaRPr>
          </a:p>
        </p:txBody>
      </p:sp>
    </p:spTree>
    <p:extLst>
      <p:ext uri="{BB962C8B-B14F-4D97-AF65-F5344CB8AC3E}">
        <p14:creationId xmlns:p14="http://schemas.microsoft.com/office/powerpoint/2010/main" val="30219324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 simulation code  based on perturbation from equilibrium orbits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Advantage: Time step not based on mode frequency but on strength of wave particle interaction</a:t>
            </a:r>
          </a:p>
          <a:p>
            <a:r>
              <a:rPr lang="en-US" sz="2400" dirty="0" smtClean="0"/>
              <a:t>Wave equation based on modification of WKB method: </a:t>
            </a:r>
          </a:p>
          <a:p>
            <a:endParaRPr lang="en-US" sz="2400" dirty="0"/>
          </a:p>
          <a:p>
            <a:r>
              <a:rPr lang="en-US" sz="2400" dirty="0" smtClean="0"/>
              <a:t>For test case we treat large aspect  </a:t>
            </a:r>
          </a:p>
          <a:p>
            <a:pPr marL="0" indent="0">
              <a:buNone/>
            </a:pPr>
            <a:r>
              <a:rPr lang="en-US" sz="2400" dirty="0"/>
              <a:t> </a:t>
            </a:r>
            <a:r>
              <a:rPr lang="en-US" sz="2400" dirty="0" smtClean="0"/>
              <a:t>    and circular </a:t>
            </a:r>
            <a:r>
              <a:rPr lang="en-US" sz="2400" dirty="0" err="1" smtClean="0"/>
              <a:t>tokamak</a:t>
            </a:r>
            <a:r>
              <a:rPr lang="en-US" sz="2400" dirty="0" smtClean="0"/>
              <a:t> geometry</a:t>
            </a:r>
          </a:p>
          <a:p>
            <a:r>
              <a:rPr lang="en-US" sz="2400" dirty="0" smtClean="0"/>
              <a:t>We derive an inner region wave equation, that can be matched to a fixed out region solution (manner similar to </a:t>
            </a:r>
            <a:r>
              <a:rPr lang="en-US" sz="2400" dirty="0" err="1" smtClean="0"/>
              <a:t>Δ</a:t>
            </a:r>
            <a:r>
              <a:rPr lang="en-US" sz="2400" dirty="0" smtClean="0"/>
              <a:t>’ matching of tearing modes).</a:t>
            </a:r>
          </a:p>
          <a:p>
            <a:r>
              <a:rPr lang="en-US" sz="2400" dirty="0" smtClean="0"/>
              <a:t>Currents in wave equation assumed generated by a particle response to a Hamiltonian with a single slowly varying frequency component</a:t>
            </a:r>
          </a:p>
          <a:p>
            <a:pPr marL="0" indent="0">
              <a:buNone/>
            </a:pPr>
            <a:endParaRPr lang="en-US" sz="2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25354162"/>
              </p:ext>
            </p:extLst>
          </p:nvPr>
        </p:nvGraphicFramePr>
        <p:xfrm>
          <a:off x="2916238" y="2604019"/>
          <a:ext cx="2298700" cy="666925"/>
        </p:xfrm>
        <a:graphic>
          <a:graphicData uri="http://schemas.openxmlformats.org/presentationml/2006/ole">
            <mc:AlternateContent xmlns:mc="http://schemas.openxmlformats.org/markup-compatibility/2006">
              <mc:Choice xmlns:v="urn:schemas-microsoft-com:vml" Requires="v">
                <p:oleObj spid="_x0000_s1141" name="Equation" r:id="rId3" imgW="2298700" imgH="533400" progId="Equation.DSMT4">
                  <p:embed/>
                </p:oleObj>
              </mc:Choice>
              <mc:Fallback>
                <p:oleObj name="Equation" r:id="rId3" imgW="2298700" imgH="533400" progId="Equation.DSMT4">
                  <p:embed/>
                  <p:pic>
                    <p:nvPicPr>
                      <p:cNvPr id="0" name=""/>
                      <p:cNvPicPr/>
                      <p:nvPr/>
                    </p:nvPicPr>
                    <p:blipFill>
                      <a:blip r:embed="rId4"/>
                      <a:stretch>
                        <a:fillRect/>
                      </a:stretch>
                    </p:blipFill>
                    <p:spPr>
                      <a:xfrm>
                        <a:off x="2916238" y="2604019"/>
                        <a:ext cx="2298700" cy="6669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41477776"/>
              </p:ext>
            </p:extLst>
          </p:nvPr>
        </p:nvGraphicFramePr>
        <p:xfrm>
          <a:off x="5214938" y="3097213"/>
          <a:ext cx="3427413" cy="523875"/>
        </p:xfrm>
        <a:graphic>
          <a:graphicData uri="http://schemas.openxmlformats.org/presentationml/2006/ole">
            <mc:AlternateContent xmlns:mc="http://schemas.openxmlformats.org/markup-compatibility/2006">
              <mc:Choice xmlns:v="urn:schemas-microsoft-com:vml" Requires="v">
                <p:oleObj spid="_x0000_s1142" name="Equation" r:id="rId5" imgW="1993900" imgH="304800" progId="Equation.DSMT4">
                  <p:embed/>
                </p:oleObj>
              </mc:Choice>
              <mc:Fallback>
                <p:oleObj name="Equation" r:id="rId5" imgW="1993900" imgH="304800" progId="Equation.DSMT4">
                  <p:embed/>
                  <p:pic>
                    <p:nvPicPr>
                      <p:cNvPr id="0" name=""/>
                      <p:cNvPicPr/>
                      <p:nvPr/>
                    </p:nvPicPr>
                    <p:blipFill>
                      <a:blip r:embed="rId6"/>
                      <a:stretch>
                        <a:fillRect/>
                      </a:stretch>
                    </p:blipFill>
                    <p:spPr>
                      <a:xfrm>
                        <a:off x="5214938" y="3097213"/>
                        <a:ext cx="3427413" cy="523875"/>
                      </a:xfrm>
                      <a:prstGeom prst="rect">
                        <a:avLst/>
                      </a:prstGeom>
                    </p:spPr>
                  </p:pic>
                </p:oleObj>
              </mc:Fallback>
            </mc:AlternateContent>
          </a:graphicData>
        </a:graphic>
      </p:graphicFrame>
    </p:spTree>
    <p:extLst>
      <p:ext uri="{BB962C8B-B14F-4D97-AF65-F5344CB8AC3E}">
        <p14:creationId xmlns:p14="http://schemas.microsoft.com/office/powerpoint/2010/main" val="9098975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Inner region wave equation and current</a:t>
            </a:r>
            <a:endParaRPr lang="en-US" sz="3600" dirty="0"/>
          </a:p>
        </p:txBody>
      </p:sp>
      <p:sp>
        <p:nvSpPr>
          <p:cNvPr id="15" name="文本框 14"/>
          <p:cNvSpPr txBox="1"/>
          <p:nvPr/>
        </p:nvSpPr>
        <p:spPr>
          <a:xfrm>
            <a:off x="304800" y="5029200"/>
            <a:ext cx="8747760" cy="369332"/>
          </a:xfrm>
          <a:prstGeom prst="rect">
            <a:avLst/>
          </a:prstGeom>
          <a:noFill/>
        </p:spPr>
        <p:txBody>
          <a:bodyPr wrap="square" rtlCol="0">
            <a:spAutoFit/>
          </a:bodyPr>
          <a:lstStyle/>
          <a:p>
            <a:r>
              <a:rPr kumimoji="1" lang="en-US" altLang="zh-CN" dirty="0"/>
              <a:t>w</a:t>
            </a:r>
            <a:r>
              <a:rPr kumimoji="1" lang="en-US" altLang="zh-CN" dirty="0" smtClean="0"/>
              <a:t>here the current source terms cause the resonant interaction between EPs and waves:</a:t>
            </a:r>
            <a:endParaRPr kumimoji="1" lang="zh-CN" altLang="en-US" dirty="0"/>
          </a:p>
        </p:txBody>
      </p:sp>
      <p:grpSp>
        <p:nvGrpSpPr>
          <p:cNvPr id="54" name="组 53"/>
          <p:cNvGrpSpPr/>
          <p:nvPr/>
        </p:nvGrpSpPr>
        <p:grpSpPr>
          <a:xfrm>
            <a:off x="721360" y="1320800"/>
            <a:ext cx="4196080" cy="2635012"/>
            <a:chOff x="2621280" y="1168400"/>
            <a:chExt cx="4196080" cy="2635012"/>
          </a:xfrm>
        </p:grpSpPr>
        <p:cxnSp>
          <p:nvCxnSpPr>
            <p:cNvPr id="23" name="直线箭头连接符 22"/>
            <p:cNvCxnSpPr/>
            <p:nvPr/>
          </p:nvCxnSpPr>
          <p:spPr>
            <a:xfrm flipV="1">
              <a:off x="2621280" y="1778000"/>
              <a:ext cx="3942080" cy="304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线箭头连接符 24"/>
            <p:cNvCxnSpPr/>
            <p:nvPr/>
          </p:nvCxnSpPr>
          <p:spPr>
            <a:xfrm flipV="1">
              <a:off x="4572000" y="1168400"/>
              <a:ext cx="0" cy="25158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任意形状 34"/>
            <p:cNvSpPr/>
            <p:nvPr/>
          </p:nvSpPr>
          <p:spPr>
            <a:xfrm>
              <a:off x="3230880" y="1991360"/>
              <a:ext cx="1320800" cy="1452880"/>
            </a:xfrm>
            <a:custGeom>
              <a:avLst/>
              <a:gdLst>
                <a:gd name="connsiteX0" fmla="*/ 0 w 1320800"/>
                <a:gd name="connsiteY0" fmla="*/ 1452880 h 1452880"/>
                <a:gd name="connsiteX1" fmla="*/ 548640 w 1320800"/>
                <a:gd name="connsiteY1" fmla="*/ 568960 h 1452880"/>
                <a:gd name="connsiteX2" fmla="*/ 1056640 w 1320800"/>
                <a:gd name="connsiteY2" fmla="*/ 121920 h 1452880"/>
                <a:gd name="connsiteX3" fmla="*/ 1320800 w 1320800"/>
                <a:gd name="connsiteY3" fmla="*/ 0 h 1452880"/>
                <a:gd name="connsiteX4" fmla="*/ 1320800 w 1320800"/>
                <a:gd name="connsiteY4" fmla="*/ 0 h 145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452880">
                  <a:moveTo>
                    <a:pt x="0" y="1452880"/>
                  </a:moveTo>
                  <a:cubicBezTo>
                    <a:pt x="186266" y="1121833"/>
                    <a:pt x="372533" y="790787"/>
                    <a:pt x="548640" y="568960"/>
                  </a:cubicBezTo>
                  <a:cubicBezTo>
                    <a:pt x="724747" y="347133"/>
                    <a:pt x="927947" y="216747"/>
                    <a:pt x="1056640" y="121920"/>
                  </a:cubicBezTo>
                  <a:cubicBezTo>
                    <a:pt x="1185333" y="27093"/>
                    <a:pt x="1320800" y="0"/>
                    <a:pt x="1320800" y="0"/>
                  </a:cubicBezTo>
                  <a:lnTo>
                    <a:pt x="1320800" y="0"/>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39" name="任意形状 38"/>
            <p:cNvSpPr/>
            <p:nvPr/>
          </p:nvSpPr>
          <p:spPr>
            <a:xfrm>
              <a:off x="4511040" y="1991025"/>
              <a:ext cx="1503680" cy="1554815"/>
            </a:xfrm>
            <a:custGeom>
              <a:avLst/>
              <a:gdLst>
                <a:gd name="connsiteX0" fmla="*/ 1503680 w 1503680"/>
                <a:gd name="connsiteY0" fmla="*/ 1554815 h 1554815"/>
                <a:gd name="connsiteX1" fmla="*/ 1016000 w 1503680"/>
                <a:gd name="connsiteY1" fmla="*/ 548975 h 1554815"/>
                <a:gd name="connsiteX2" fmla="*/ 436880 w 1503680"/>
                <a:gd name="connsiteY2" fmla="*/ 81615 h 1554815"/>
                <a:gd name="connsiteX3" fmla="*/ 0 w 1503680"/>
                <a:gd name="connsiteY3" fmla="*/ 335 h 1554815"/>
              </a:gdLst>
              <a:ahLst/>
              <a:cxnLst>
                <a:cxn ang="0">
                  <a:pos x="connsiteX0" y="connsiteY0"/>
                </a:cxn>
                <a:cxn ang="0">
                  <a:pos x="connsiteX1" y="connsiteY1"/>
                </a:cxn>
                <a:cxn ang="0">
                  <a:pos x="connsiteX2" y="connsiteY2"/>
                </a:cxn>
                <a:cxn ang="0">
                  <a:pos x="connsiteX3" y="connsiteY3"/>
                </a:cxn>
              </a:cxnLst>
              <a:rect l="l" t="t" r="r" b="b"/>
              <a:pathLst>
                <a:path w="1503680" h="1554815">
                  <a:moveTo>
                    <a:pt x="1503680" y="1554815"/>
                  </a:moveTo>
                  <a:cubicBezTo>
                    <a:pt x="1348740" y="1174661"/>
                    <a:pt x="1193800" y="794508"/>
                    <a:pt x="1016000" y="548975"/>
                  </a:cubicBezTo>
                  <a:cubicBezTo>
                    <a:pt x="838200" y="303442"/>
                    <a:pt x="606213" y="173055"/>
                    <a:pt x="436880" y="81615"/>
                  </a:cubicBezTo>
                  <a:cubicBezTo>
                    <a:pt x="267547" y="-9825"/>
                    <a:pt x="0" y="335"/>
                    <a:pt x="0" y="335"/>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cxnSp>
          <p:nvCxnSpPr>
            <p:cNvPr id="41" name="直线连接符 40"/>
            <p:cNvCxnSpPr/>
            <p:nvPr/>
          </p:nvCxnSpPr>
          <p:spPr>
            <a:xfrm>
              <a:off x="4216400" y="1178560"/>
              <a:ext cx="1239520" cy="24688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文本框 42"/>
            <p:cNvSpPr txBox="1"/>
            <p:nvPr/>
          </p:nvSpPr>
          <p:spPr>
            <a:xfrm>
              <a:off x="6238240" y="1442385"/>
              <a:ext cx="325120" cy="369332"/>
            </a:xfrm>
            <a:prstGeom prst="rect">
              <a:avLst/>
            </a:prstGeom>
            <a:noFill/>
          </p:spPr>
          <p:txBody>
            <a:bodyPr wrap="square" rtlCol="0">
              <a:spAutoFit/>
            </a:bodyPr>
            <a:lstStyle/>
            <a:p>
              <a:r>
                <a:rPr kumimoji="1" lang="en-US" altLang="zh-CN" dirty="0" smtClean="0"/>
                <a:t>x</a:t>
              </a:r>
              <a:endParaRPr kumimoji="1" lang="zh-CN" altLang="en-US" dirty="0"/>
            </a:p>
          </p:txBody>
        </p:sp>
        <p:pic>
          <p:nvPicPr>
            <p:cNvPr id="45" name="图片 4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840" y="1243330"/>
              <a:ext cx="152400" cy="114300"/>
            </a:xfrm>
            <a:prstGeom prst="rect">
              <a:avLst/>
            </a:prstGeom>
          </p:spPr>
        </p:pic>
        <p:sp>
          <p:nvSpPr>
            <p:cNvPr id="46" name="文本框 45"/>
            <p:cNvSpPr txBox="1"/>
            <p:nvPr/>
          </p:nvSpPr>
          <p:spPr>
            <a:xfrm>
              <a:off x="5740400" y="3434080"/>
              <a:ext cx="629920" cy="369332"/>
            </a:xfrm>
            <a:prstGeom prst="rect">
              <a:avLst/>
            </a:prstGeom>
            <a:noFill/>
          </p:spPr>
          <p:txBody>
            <a:bodyPr wrap="square" rtlCol="0">
              <a:spAutoFit/>
            </a:bodyPr>
            <a:lstStyle/>
            <a:p>
              <a:r>
                <a:rPr kumimoji="1" lang="en-US" altLang="zh-CN" dirty="0" smtClean="0"/>
                <a:t>m+1</a:t>
              </a:r>
              <a:endParaRPr kumimoji="1" lang="zh-CN" altLang="en-US" dirty="0"/>
            </a:p>
          </p:txBody>
        </p:sp>
        <p:sp>
          <p:nvSpPr>
            <p:cNvPr id="47" name="文本框 46"/>
            <p:cNvSpPr txBox="1"/>
            <p:nvPr/>
          </p:nvSpPr>
          <p:spPr>
            <a:xfrm>
              <a:off x="3017520" y="3362960"/>
              <a:ext cx="477520" cy="369332"/>
            </a:xfrm>
            <a:prstGeom prst="rect">
              <a:avLst/>
            </a:prstGeom>
            <a:noFill/>
          </p:spPr>
          <p:txBody>
            <a:bodyPr wrap="square" rtlCol="0">
              <a:spAutoFit/>
            </a:bodyPr>
            <a:lstStyle/>
            <a:p>
              <a:r>
                <a:rPr kumimoji="1" lang="en-US" altLang="zh-CN" dirty="0" smtClean="0"/>
                <a:t>m</a:t>
              </a:r>
              <a:endParaRPr kumimoji="1" lang="zh-CN" altLang="en-US" dirty="0"/>
            </a:p>
          </p:txBody>
        </p:sp>
        <p:cxnSp>
          <p:nvCxnSpPr>
            <p:cNvPr id="49" name="直线箭头连接符 48"/>
            <p:cNvCxnSpPr/>
            <p:nvPr/>
          </p:nvCxnSpPr>
          <p:spPr>
            <a:xfrm flipV="1">
              <a:off x="4216400" y="2804160"/>
              <a:ext cx="1656080" cy="203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50" name="图片 4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70" y="2807970"/>
              <a:ext cx="266700" cy="215900"/>
            </a:xfrm>
            <a:prstGeom prst="rect">
              <a:avLst/>
            </a:prstGeom>
          </p:spPr>
        </p:pic>
        <p:sp>
          <p:nvSpPr>
            <p:cNvPr id="51" name="文本框 50"/>
            <p:cNvSpPr txBox="1"/>
            <p:nvPr/>
          </p:nvSpPr>
          <p:spPr>
            <a:xfrm>
              <a:off x="2895600" y="1356678"/>
              <a:ext cx="1717040" cy="369332"/>
            </a:xfrm>
            <a:prstGeom prst="rect">
              <a:avLst/>
            </a:prstGeom>
            <a:noFill/>
          </p:spPr>
          <p:txBody>
            <a:bodyPr wrap="square" rtlCol="0">
              <a:spAutoFit/>
            </a:bodyPr>
            <a:lstStyle/>
            <a:p>
              <a:r>
                <a:rPr kumimoji="1" lang="en-US" altLang="zh-CN" dirty="0"/>
                <a:t>r</a:t>
              </a:r>
              <a:r>
                <a:rPr kumimoji="1" lang="en-US" altLang="zh-CN" dirty="0" smtClean="0"/>
                <a:t>esonance line</a:t>
              </a:r>
              <a:endParaRPr kumimoji="1" lang="zh-CN" altLang="en-US" dirty="0"/>
            </a:p>
          </p:txBody>
        </p:sp>
        <p:cxnSp>
          <p:nvCxnSpPr>
            <p:cNvPr id="52" name="直线箭头连接符 51"/>
            <p:cNvCxnSpPr/>
            <p:nvPr/>
          </p:nvCxnSpPr>
          <p:spPr>
            <a:xfrm flipV="1">
              <a:off x="3840480" y="2296160"/>
              <a:ext cx="1656080" cy="203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3" name="文本框 52"/>
            <p:cNvSpPr txBox="1"/>
            <p:nvPr/>
          </p:nvSpPr>
          <p:spPr>
            <a:xfrm>
              <a:off x="5477510" y="2082800"/>
              <a:ext cx="1339850" cy="369332"/>
            </a:xfrm>
            <a:prstGeom prst="rect">
              <a:avLst/>
            </a:prstGeom>
            <a:noFill/>
          </p:spPr>
          <p:txBody>
            <a:bodyPr wrap="square" rtlCol="0">
              <a:spAutoFit/>
            </a:bodyPr>
            <a:lstStyle/>
            <a:p>
              <a:r>
                <a:rPr kumimoji="1" lang="en-US" altLang="zh-CN" dirty="0"/>
                <a:t>l</a:t>
              </a:r>
              <a:r>
                <a:rPr kumimoji="1" lang="en-US" altLang="zh-CN" dirty="0" smtClean="0"/>
                <a:t>inear EPM</a:t>
              </a:r>
              <a:endParaRPr kumimoji="1" lang="zh-CN" altLang="en-US" dirty="0"/>
            </a:p>
          </p:txBody>
        </p:sp>
      </p:grpSp>
      <p:sp>
        <p:nvSpPr>
          <p:cNvPr id="55" name="文本框 54"/>
          <p:cNvSpPr txBox="1"/>
          <p:nvPr/>
        </p:nvSpPr>
        <p:spPr>
          <a:xfrm>
            <a:off x="5059680" y="1510030"/>
            <a:ext cx="3860800" cy="2031325"/>
          </a:xfrm>
          <a:prstGeom prst="rect">
            <a:avLst/>
          </a:prstGeom>
          <a:noFill/>
        </p:spPr>
        <p:txBody>
          <a:bodyPr wrap="square" rtlCol="0">
            <a:spAutoFit/>
          </a:bodyPr>
          <a:lstStyle/>
          <a:p>
            <a:pPr marL="285750" indent="-285750">
              <a:buFont typeface="Arial"/>
              <a:buChar char="•"/>
            </a:pPr>
            <a:r>
              <a:rPr kumimoji="1" lang="en-US" altLang="zh-CN" dirty="0" smtClean="0"/>
              <a:t>Wave trapped EP’s move along  resonance line:</a:t>
            </a:r>
          </a:p>
          <a:p>
            <a:pPr marL="285750" indent="-285750">
              <a:buFont typeface="Arial"/>
              <a:buChar char="•"/>
            </a:pPr>
            <a:endParaRPr kumimoji="1" lang="en-US" altLang="zh-CN" dirty="0" smtClean="0"/>
          </a:p>
          <a:p>
            <a:pPr marL="285750" indent="-285750">
              <a:buFont typeface="Arial"/>
              <a:buChar char="•"/>
            </a:pPr>
            <a:endParaRPr kumimoji="1" lang="en-US" altLang="zh-CN" dirty="0" smtClean="0"/>
          </a:p>
          <a:p>
            <a:pPr marL="285750" indent="-285750">
              <a:buFont typeface="Arial"/>
              <a:buChar char="•"/>
            </a:pPr>
            <a:r>
              <a:rPr kumimoji="1" lang="en-US" altLang="zh-CN" dirty="0" smtClean="0"/>
              <a:t>Linear EPM becomes unstable near the low tip with the EP orbits penetrating both continuum points.</a:t>
            </a:r>
            <a:endParaRPr kumimoji="1" lang="zh-CN" altLang="en-US" dirty="0"/>
          </a:p>
        </p:txBody>
      </p:sp>
      <p:pic>
        <p:nvPicPr>
          <p:cNvPr id="56" name="图片 5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340" y="2116584"/>
            <a:ext cx="2679700" cy="479296"/>
          </a:xfrm>
          <a:prstGeom prst="rect">
            <a:avLst/>
          </a:prstGeom>
        </p:spPr>
      </p:pic>
      <p:grpSp>
        <p:nvGrpSpPr>
          <p:cNvPr id="60" name="组 59"/>
          <p:cNvGrpSpPr/>
          <p:nvPr/>
        </p:nvGrpSpPr>
        <p:grpSpPr>
          <a:xfrm>
            <a:off x="1948180" y="4002802"/>
            <a:ext cx="5245100" cy="904478"/>
            <a:chOff x="1805940" y="3901202"/>
            <a:chExt cx="5715000" cy="1009888"/>
          </a:xfrm>
        </p:grpSpPr>
        <p:pic>
          <p:nvPicPr>
            <p:cNvPr id="58" name="图片 5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940" y="3901202"/>
              <a:ext cx="5715000" cy="495300"/>
            </a:xfrm>
            <a:prstGeom prst="rect">
              <a:avLst/>
            </a:prstGeom>
          </p:spPr>
        </p:pic>
        <p:pic>
          <p:nvPicPr>
            <p:cNvPr id="59" name="图片 5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5940" y="4415790"/>
              <a:ext cx="5715000" cy="495300"/>
            </a:xfrm>
            <a:prstGeom prst="rect">
              <a:avLst/>
            </a:prstGeom>
          </p:spPr>
        </p:pic>
      </p:grpSp>
      <p:grpSp>
        <p:nvGrpSpPr>
          <p:cNvPr id="63" name="组 62"/>
          <p:cNvGrpSpPr/>
          <p:nvPr/>
        </p:nvGrpSpPr>
        <p:grpSpPr>
          <a:xfrm>
            <a:off x="487680" y="5489973"/>
            <a:ext cx="8158480" cy="941308"/>
            <a:chOff x="20320" y="5398532"/>
            <a:chExt cx="9154160" cy="1109969"/>
          </a:xfrm>
        </p:grpSpPr>
        <p:pic>
          <p:nvPicPr>
            <p:cNvPr id="61" name="图片 6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 y="5398532"/>
              <a:ext cx="9144000" cy="520202"/>
            </a:xfrm>
            <a:prstGeom prst="rect">
              <a:avLst/>
            </a:prstGeom>
          </p:spPr>
        </p:pic>
        <p:pic>
          <p:nvPicPr>
            <p:cNvPr id="62" name="图片 6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20" y="5988299"/>
              <a:ext cx="9144000" cy="520202"/>
            </a:xfrm>
            <a:prstGeom prst="rect">
              <a:avLst/>
            </a:prstGeom>
          </p:spPr>
        </p:pic>
      </p:grpSp>
    </p:spTree>
    <p:extLst>
      <p:ext uri="{BB962C8B-B14F-4D97-AF65-F5344CB8AC3E}">
        <p14:creationId xmlns:p14="http://schemas.microsoft.com/office/powerpoint/2010/main" val="40527878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2716"/>
            <a:ext cx="8229600" cy="1143000"/>
          </a:xfrm>
        </p:spPr>
        <p:txBody>
          <a:bodyPr/>
          <a:lstStyle/>
          <a:p>
            <a:r>
              <a:rPr lang="en-US" dirty="0" smtClean="0"/>
              <a:t>Reduced </a:t>
            </a:r>
            <a:r>
              <a:rPr lang="en-US" dirty="0" err="1" smtClean="0"/>
              <a:t>Vlasov</a:t>
            </a:r>
            <a:r>
              <a:rPr lang="en-US" dirty="0" smtClean="0"/>
              <a:t> Equation</a:t>
            </a:r>
            <a:endParaRPr lang="en-US" dirty="0"/>
          </a:p>
        </p:txBody>
      </p:sp>
      <p:sp>
        <p:nvSpPr>
          <p:cNvPr id="5" name="Content Placeholder 2"/>
          <p:cNvSpPr>
            <a:spLocks noGrp="1"/>
          </p:cNvSpPr>
          <p:nvPr>
            <p:ph idx="1"/>
          </p:nvPr>
        </p:nvSpPr>
        <p:spPr>
          <a:xfrm>
            <a:off x="457200" y="1070054"/>
            <a:ext cx="4104640" cy="624839"/>
          </a:xfrm>
        </p:spPr>
        <p:txBody>
          <a:bodyPr>
            <a:normAutofit fontScale="92500" lnSpcReduction="10000"/>
          </a:bodyPr>
          <a:lstStyle/>
          <a:p>
            <a:pPr marL="0" indent="0">
              <a:buNone/>
            </a:pPr>
            <a:r>
              <a:rPr lang="en-US" sz="1900" dirty="0" smtClean="0">
                <a:latin typeface="Times New Roman"/>
                <a:cs typeface="Times New Roman"/>
              </a:rPr>
              <a:t>Bounce averaged drift-kinetic equation:</a:t>
            </a:r>
          </a:p>
          <a:p>
            <a:pPr marL="0" indent="0">
              <a:buNone/>
            </a:pPr>
            <a:r>
              <a:rPr lang="en-US" sz="1800" dirty="0" smtClean="0">
                <a:latin typeface="Times New Roman"/>
                <a:cs typeface="Times New Roman"/>
              </a:rPr>
              <a:t> </a:t>
            </a:r>
            <a:endParaRPr lang="en-US" sz="1800" dirty="0">
              <a:latin typeface="Times New Roman"/>
              <a:cs typeface="Times New Roman"/>
            </a:endParaRPr>
          </a:p>
        </p:txBody>
      </p:sp>
      <p:pic>
        <p:nvPicPr>
          <p:cNvPr id="6" name="图片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900" y="1538683"/>
            <a:ext cx="1549400" cy="495300"/>
          </a:xfrm>
          <a:prstGeom prst="rect">
            <a:avLst/>
          </a:prstGeom>
        </p:spPr>
      </p:pic>
      <p:sp>
        <p:nvSpPr>
          <p:cNvPr id="7" name="文本框 4"/>
          <p:cNvSpPr txBox="1"/>
          <p:nvPr/>
        </p:nvSpPr>
        <p:spPr>
          <a:xfrm>
            <a:off x="528319" y="2060653"/>
            <a:ext cx="8410699" cy="369332"/>
          </a:xfrm>
          <a:prstGeom prst="rect">
            <a:avLst/>
          </a:prstGeom>
          <a:noFill/>
        </p:spPr>
        <p:txBody>
          <a:bodyPr wrap="square" rtlCol="0">
            <a:spAutoFit/>
          </a:bodyPr>
          <a:lstStyle/>
          <a:p>
            <a:r>
              <a:rPr kumimoji="1" lang="en-US" altLang="zh-CN" dirty="0">
                <a:latin typeface="Times New Roman"/>
                <a:cs typeface="Times New Roman"/>
              </a:rPr>
              <a:t>w</a:t>
            </a:r>
            <a:r>
              <a:rPr kumimoji="1" lang="en-US" altLang="zh-CN" dirty="0" smtClean="0">
                <a:latin typeface="Times New Roman"/>
                <a:cs typeface="Times New Roman"/>
              </a:rPr>
              <a:t>here in the wave frame the Hamiltonian is obtained:  (below Δ</a:t>
            </a:r>
            <a:r>
              <a:rPr kumimoji="1" lang="en-US" altLang="zh-CN" baseline="-25000" dirty="0" smtClean="0">
                <a:latin typeface="Times New Roman"/>
                <a:cs typeface="Times New Roman"/>
              </a:rPr>
              <a:t>Ω</a:t>
            </a:r>
            <a:r>
              <a:rPr kumimoji="1" lang="en-US" altLang="zh-CN" dirty="0" smtClean="0">
                <a:latin typeface="Times New Roman"/>
                <a:cs typeface="Times New Roman"/>
              </a:rPr>
              <a:t> normalized orbit width)</a:t>
            </a:r>
            <a:endParaRPr kumimoji="1" lang="en-US" altLang="zh-CN" baseline="-25000" dirty="0" smtClean="0">
              <a:latin typeface="Times New Roman"/>
              <a:cs typeface="Times New Roman"/>
            </a:endParaRPr>
          </a:p>
        </p:txBody>
      </p:sp>
      <p:pic>
        <p:nvPicPr>
          <p:cNvPr id="8" name="图片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 y="2533691"/>
            <a:ext cx="7396480" cy="878394"/>
          </a:xfrm>
          <a:prstGeom prst="rect">
            <a:avLst/>
          </a:prstGeom>
        </p:spPr>
      </p:pic>
      <p:sp>
        <p:nvSpPr>
          <p:cNvPr id="12" name="TextBox 11"/>
          <p:cNvSpPr txBox="1"/>
          <p:nvPr/>
        </p:nvSpPr>
        <p:spPr>
          <a:xfrm>
            <a:off x="370892" y="4290488"/>
            <a:ext cx="3771881" cy="1754327"/>
          </a:xfrm>
          <a:prstGeom prst="rect">
            <a:avLst/>
          </a:prstGeom>
          <a:noFill/>
        </p:spPr>
        <p:txBody>
          <a:bodyPr wrap="square" rtlCol="0">
            <a:spAutoFit/>
          </a:bodyPr>
          <a:lstStyle/>
          <a:p>
            <a:r>
              <a:rPr lang="en-US" dirty="0" smtClean="0">
                <a:latin typeface="Times New Roman"/>
                <a:cs typeface="Times New Roman"/>
              </a:rPr>
              <a:t>Wave and </a:t>
            </a:r>
            <a:r>
              <a:rPr lang="en-US" dirty="0" err="1" smtClean="0">
                <a:latin typeface="Times New Roman"/>
                <a:cs typeface="Times New Roman"/>
              </a:rPr>
              <a:t>Vlasov</a:t>
            </a:r>
            <a:r>
              <a:rPr lang="en-US" dirty="0" smtClean="0">
                <a:latin typeface="Times New Roman"/>
                <a:cs typeface="Times New Roman"/>
              </a:rPr>
              <a:t> equations are solved together. As an example for EPM mode, we see phase space clump structure in the wave frame and comparison of </a:t>
            </a:r>
            <a:r>
              <a:rPr lang="en-US" dirty="0" err="1" smtClean="0">
                <a:latin typeface="Times New Roman"/>
                <a:cs typeface="Times New Roman"/>
              </a:rPr>
              <a:t>separatrix</a:t>
            </a:r>
            <a:r>
              <a:rPr lang="en-US" dirty="0" smtClean="0">
                <a:latin typeface="Times New Roman"/>
                <a:cs typeface="Times New Roman"/>
              </a:rPr>
              <a:t> shape between simulation and theory.</a:t>
            </a:r>
            <a:endParaRPr lang="en-US" dirty="0">
              <a:latin typeface="Times New Roman"/>
              <a:cs typeface="Times New Roman"/>
            </a:endParaRPr>
          </a:p>
        </p:txBody>
      </p:sp>
      <p:sp>
        <p:nvSpPr>
          <p:cNvPr id="13" name="TextBox 12"/>
          <p:cNvSpPr txBox="1"/>
          <p:nvPr/>
        </p:nvSpPr>
        <p:spPr>
          <a:xfrm>
            <a:off x="370892" y="3227419"/>
            <a:ext cx="8523712"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4266070" y="4697345"/>
            <a:ext cx="184666" cy="369332"/>
          </a:xfrm>
          <a:prstGeom prst="rect">
            <a:avLst/>
          </a:prstGeom>
          <a:noFill/>
        </p:spPr>
        <p:txBody>
          <a:bodyPr wrap="none" rtlCol="0">
            <a:spAutoFit/>
          </a:bodyPr>
          <a:lstStyle/>
          <a:p>
            <a:endParaRPr lang="en-US" dirty="0"/>
          </a:p>
        </p:txBody>
      </p:sp>
      <p:pic>
        <p:nvPicPr>
          <p:cNvPr id="17" name="Picture 16" descr="contour_fi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882" y="3772670"/>
            <a:ext cx="4121408" cy="2973831"/>
          </a:xfrm>
          <a:prstGeom prst="rect">
            <a:avLst/>
          </a:prstGeom>
        </p:spPr>
      </p:pic>
      <p:sp>
        <p:nvSpPr>
          <p:cNvPr id="18" name="TextBox 17"/>
          <p:cNvSpPr txBox="1"/>
          <p:nvPr/>
        </p:nvSpPr>
        <p:spPr>
          <a:xfrm>
            <a:off x="6082095" y="3538956"/>
            <a:ext cx="1240093" cy="369332"/>
          </a:xfrm>
          <a:prstGeom prst="rect">
            <a:avLst/>
          </a:prstGeom>
          <a:noFill/>
        </p:spPr>
        <p:txBody>
          <a:bodyPr wrap="none" rtlCol="0">
            <a:spAutoFit/>
          </a:bodyPr>
          <a:lstStyle/>
          <a:p>
            <a:r>
              <a:rPr lang="en-US" dirty="0" smtClean="0"/>
              <a:t>Contour Fit</a:t>
            </a:r>
            <a:endParaRPr lang="en-US" dirty="0"/>
          </a:p>
        </p:txBody>
      </p:sp>
    </p:spTree>
    <p:extLst>
      <p:ext uri="{BB962C8B-B14F-4D97-AF65-F5344CB8AC3E}">
        <p14:creationId xmlns:p14="http://schemas.microsoft.com/office/powerpoint/2010/main" val="381568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inear EPM mode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Times New Roman"/>
                <a:cs typeface="Times New Roman"/>
              </a:rPr>
              <a:t>Linear unstable TAE and EPM mode are calculated using a non-</a:t>
            </a:r>
            <a:r>
              <a:rPr lang="en-US" sz="2000" dirty="0" err="1" smtClean="0">
                <a:latin typeface="Times New Roman"/>
                <a:cs typeface="Times New Roman"/>
              </a:rPr>
              <a:t>perturbative</a:t>
            </a:r>
            <a:r>
              <a:rPr lang="en-US" sz="2000" dirty="0" smtClean="0">
                <a:latin typeface="Times New Roman"/>
                <a:cs typeface="Times New Roman"/>
              </a:rPr>
              <a:t> linear </a:t>
            </a:r>
            <a:r>
              <a:rPr lang="en-US" sz="2000" dirty="0" err="1" smtClean="0">
                <a:latin typeface="Times New Roman"/>
                <a:cs typeface="Times New Roman"/>
              </a:rPr>
              <a:t>eigenmode</a:t>
            </a:r>
            <a:r>
              <a:rPr lang="en-US" sz="2000" dirty="0" smtClean="0">
                <a:latin typeface="Times New Roman"/>
                <a:cs typeface="Times New Roman"/>
              </a:rPr>
              <a:t> code. EPM mode emerges in continuum at threshold </a:t>
            </a:r>
            <a:r>
              <a:rPr lang="en-US" sz="2000" dirty="0" err="1" smtClean="0">
                <a:latin typeface="Times New Roman"/>
                <a:cs typeface="Times New Roman"/>
              </a:rPr>
              <a:t>n</a:t>
            </a:r>
            <a:r>
              <a:rPr lang="en-US" sz="2000" baseline="-25000" dirty="0" err="1" smtClean="0">
                <a:latin typeface="Times New Roman"/>
                <a:cs typeface="Times New Roman"/>
              </a:rPr>
              <a:t>h</a:t>
            </a:r>
            <a:r>
              <a:rPr lang="en-US" sz="2000" dirty="0" smtClean="0">
                <a:latin typeface="Times New Roman"/>
                <a:cs typeface="Times New Roman"/>
              </a:rPr>
              <a:t>/n</a:t>
            </a:r>
            <a:r>
              <a:rPr lang="en-US" sz="2000" baseline="-25000" dirty="0" smtClean="0">
                <a:latin typeface="Times New Roman"/>
                <a:cs typeface="Times New Roman"/>
              </a:rPr>
              <a:t>0</a:t>
            </a:r>
            <a:r>
              <a:rPr lang="en-US" sz="2000" dirty="0" smtClean="0">
                <a:latin typeface="Times New Roman"/>
                <a:cs typeface="Times New Roman"/>
              </a:rPr>
              <a:t>.</a:t>
            </a:r>
            <a:endParaRPr lang="en-US" sz="2000" dirty="0">
              <a:latin typeface="Times New Roman"/>
              <a:cs typeface="Times New Roman"/>
            </a:endParaRPr>
          </a:p>
        </p:txBody>
      </p:sp>
      <p:grpSp>
        <p:nvGrpSpPr>
          <p:cNvPr id="14" name="组 13"/>
          <p:cNvGrpSpPr/>
          <p:nvPr/>
        </p:nvGrpSpPr>
        <p:grpSpPr>
          <a:xfrm>
            <a:off x="132080" y="2242272"/>
            <a:ext cx="8910320" cy="4343356"/>
            <a:chOff x="132080" y="2242272"/>
            <a:chExt cx="8910320" cy="4343356"/>
          </a:xfrm>
        </p:grpSpPr>
        <p:pic>
          <p:nvPicPr>
            <p:cNvPr id="4" name="图片 3" descr="epm_gamm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89" y="4447497"/>
              <a:ext cx="3830320" cy="2138131"/>
            </a:xfrm>
            <a:prstGeom prst="rect">
              <a:avLst/>
            </a:prstGeom>
          </p:spPr>
        </p:pic>
        <p:pic>
          <p:nvPicPr>
            <p:cNvPr id="5" name="图片 4" descr="epm_stru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931" y="2964376"/>
              <a:ext cx="4783469" cy="2660431"/>
            </a:xfrm>
            <a:prstGeom prst="rect">
              <a:avLst/>
            </a:prstGeom>
          </p:spPr>
        </p:pic>
        <p:pic>
          <p:nvPicPr>
            <p:cNvPr id="6" name="图片 5" descr="omega.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80" y="2242272"/>
              <a:ext cx="3839329" cy="2009140"/>
            </a:xfrm>
            <a:prstGeom prst="rect">
              <a:avLst/>
            </a:prstGeom>
          </p:spPr>
        </p:pic>
        <p:cxnSp>
          <p:nvCxnSpPr>
            <p:cNvPr id="9" name="直线箭头连接符 8"/>
            <p:cNvCxnSpPr/>
            <p:nvPr/>
          </p:nvCxnSpPr>
          <p:spPr>
            <a:xfrm flipV="1">
              <a:off x="2357120" y="5283200"/>
              <a:ext cx="2204720" cy="802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椭圆 12"/>
            <p:cNvSpPr/>
            <p:nvPr/>
          </p:nvSpPr>
          <p:spPr>
            <a:xfrm>
              <a:off x="2306320" y="6065520"/>
              <a:ext cx="45719" cy="609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7432191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Result from simulation</a:t>
            </a:r>
            <a:endParaRPr lang="en-US" dirty="0"/>
          </a:p>
        </p:txBody>
      </p:sp>
      <p:sp>
        <p:nvSpPr>
          <p:cNvPr id="5" name="Content Placeholder 2"/>
          <p:cNvSpPr>
            <a:spLocks noGrp="1"/>
          </p:cNvSpPr>
          <p:nvPr>
            <p:ph idx="1"/>
          </p:nvPr>
        </p:nvSpPr>
        <p:spPr>
          <a:xfrm>
            <a:off x="558800" y="1126339"/>
            <a:ext cx="8229600" cy="4525963"/>
          </a:xfrm>
        </p:spPr>
        <p:txBody>
          <a:bodyPr>
            <a:normAutofit/>
          </a:bodyPr>
          <a:lstStyle/>
          <a:p>
            <a:endParaRPr lang="en-US" sz="1800" dirty="0" smtClean="0">
              <a:latin typeface="Times New Roman"/>
              <a:cs typeface="Times New Roman"/>
            </a:endParaRPr>
          </a:p>
          <a:p>
            <a:r>
              <a:rPr lang="en-US" sz="1800" dirty="0" smtClean="0">
                <a:latin typeface="Times New Roman"/>
                <a:cs typeface="Times New Roman"/>
              </a:rPr>
              <a:t>Long period of limited benign chirping, then converting to EPM mode;</a:t>
            </a:r>
          </a:p>
          <a:p>
            <a:r>
              <a:rPr lang="en-US" sz="1800" dirty="0" smtClean="0">
                <a:latin typeface="Times New Roman"/>
                <a:cs typeface="Times New Roman"/>
              </a:rPr>
              <a:t>Upon EPM excitation, rapid downward chirp that propagates through continuum, until model no longer valid.</a:t>
            </a:r>
            <a:endParaRPr lang="en-US" sz="1800" dirty="0">
              <a:latin typeface="Times New Roman"/>
              <a:cs typeface="Times New Roman"/>
            </a:endParaRPr>
          </a:p>
        </p:txBody>
      </p:sp>
      <p:sp>
        <p:nvSpPr>
          <p:cNvPr id="10" name="矩形 6"/>
          <p:cNvSpPr/>
          <p:nvPr/>
        </p:nvSpPr>
        <p:spPr>
          <a:xfrm>
            <a:off x="1056640" y="5657510"/>
            <a:ext cx="7630160" cy="338554"/>
          </a:xfrm>
          <a:prstGeom prst="rect">
            <a:avLst/>
          </a:prstGeom>
        </p:spPr>
        <p:txBody>
          <a:bodyPr wrap="square">
            <a:spAutoFit/>
          </a:bodyPr>
          <a:lstStyle/>
          <a:p>
            <a:r>
              <a:rPr lang="en-US" altLang="zh-CN" sz="1600" dirty="0">
                <a:latin typeface="Times New Roman"/>
                <a:cs typeface="Times New Roman"/>
              </a:rPr>
              <a:t>Note that rapid chirp appears on time scale comparable to physically observed time scale.</a:t>
            </a:r>
          </a:p>
        </p:txBody>
      </p:sp>
      <p:sp>
        <p:nvSpPr>
          <p:cNvPr id="11" name="TextBox 10"/>
          <p:cNvSpPr txBox="1"/>
          <p:nvPr/>
        </p:nvSpPr>
        <p:spPr>
          <a:xfrm>
            <a:off x="1076960" y="6226294"/>
            <a:ext cx="7085969" cy="369332"/>
          </a:xfrm>
          <a:prstGeom prst="rect">
            <a:avLst/>
          </a:prstGeom>
          <a:noFill/>
        </p:spPr>
        <p:txBody>
          <a:bodyPr wrap="none" rtlCol="0">
            <a:spAutoFit/>
          </a:bodyPr>
          <a:lstStyle/>
          <a:p>
            <a:r>
              <a:rPr lang="en-US" dirty="0" smtClean="0"/>
              <a:t>Simulation estimate of chirp rate in several MHz/s range as in experiment</a:t>
            </a:r>
            <a:endParaRPr lang="en-US" dirty="0"/>
          </a:p>
        </p:txBody>
      </p:sp>
      <p:pic>
        <p:nvPicPr>
          <p:cNvPr id="12" name="Picture 11" descr="avalanche_ramping_driv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77" y="2390057"/>
            <a:ext cx="8296103" cy="3163613"/>
          </a:xfrm>
          <a:prstGeom prst="rect">
            <a:avLst/>
          </a:prstGeom>
        </p:spPr>
      </p:pic>
    </p:spTree>
    <p:extLst>
      <p:ext uri="{BB962C8B-B14F-4D97-AF65-F5344CB8AC3E}">
        <p14:creationId xmlns:p14="http://schemas.microsoft.com/office/powerpoint/2010/main" val="54734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Simplified nonlinear stage predictions of EPM compared to simulation </a:t>
            </a:r>
            <a:endParaRPr lang="en-US" dirty="0"/>
          </a:p>
        </p:txBody>
      </p:sp>
      <p:sp>
        <p:nvSpPr>
          <p:cNvPr id="3" name="Content Placeholder 2"/>
          <p:cNvSpPr>
            <a:spLocks noGrp="1"/>
          </p:cNvSpPr>
          <p:nvPr>
            <p:ph idx="1"/>
          </p:nvPr>
        </p:nvSpPr>
        <p:spPr>
          <a:xfrm>
            <a:off x="236956" y="1566227"/>
            <a:ext cx="8916669" cy="4525963"/>
          </a:xfrm>
        </p:spPr>
        <p:txBody>
          <a:bodyPr>
            <a:normAutofit/>
          </a:bodyPr>
          <a:lstStyle/>
          <a:p>
            <a:pPr marL="0" indent="0">
              <a:buNone/>
            </a:pPr>
            <a:r>
              <a:rPr lang="en-US" sz="1800" dirty="0" smtClean="0">
                <a:latin typeface="Times New Roman"/>
                <a:cs typeface="Times New Roman"/>
              </a:rPr>
              <a:t>Complex amplitude,                                        solved by stationary phase method </a:t>
            </a:r>
          </a:p>
          <a:p>
            <a:pPr marL="0" indent="0">
              <a:buNone/>
            </a:pPr>
            <a:r>
              <a:rPr lang="en-US" sz="1800" dirty="0" smtClean="0">
                <a:latin typeface="Times New Roman"/>
                <a:cs typeface="Times New Roman"/>
              </a:rPr>
              <a:t>Distribution                           determined by assuming </a:t>
            </a:r>
            <a:r>
              <a:rPr lang="en-US" sz="1800" dirty="0" err="1" smtClean="0">
                <a:latin typeface="Times New Roman"/>
                <a:cs typeface="Times New Roman"/>
              </a:rPr>
              <a:t>adiabaticity</a:t>
            </a:r>
            <a:r>
              <a:rPr lang="en-US" sz="1800" dirty="0" smtClean="0">
                <a:latin typeface="Times New Roman"/>
                <a:cs typeface="Times New Roman"/>
              </a:rPr>
              <a:t> conservation of wave trapped particles and with adiabatic entrapment of passing particles with increasing </a:t>
            </a:r>
            <a:r>
              <a:rPr lang="en-US" sz="1800" dirty="0" err="1" smtClean="0">
                <a:latin typeface="Times New Roman"/>
                <a:cs typeface="Times New Roman"/>
              </a:rPr>
              <a:t>separatrix</a:t>
            </a:r>
            <a:r>
              <a:rPr lang="en-US" sz="1800" dirty="0" smtClean="0">
                <a:latin typeface="Times New Roman"/>
                <a:cs typeface="Times New Roman"/>
              </a:rPr>
              <a:t>. </a:t>
            </a:r>
          </a:p>
          <a:p>
            <a:pPr marL="0" indent="0">
              <a:buNone/>
            </a:pPr>
            <a:r>
              <a:rPr lang="en-US" sz="1800" dirty="0" smtClean="0">
                <a:latin typeface="Times New Roman"/>
                <a:cs typeface="Times New Roman"/>
              </a:rPr>
              <a:t>We obtain following expression. LHS real, RHS complex in general with reality imposed. </a:t>
            </a:r>
          </a:p>
          <a:p>
            <a:pPr marL="0" indent="0">
              <a:buNone/>
            </a:pPr>
            <a:endParaRPr lang="en-US" sz="1800" dirty="0">
              <a:latin typeface="Times New Roman"/>
              <a:cs typeface="Times New Roman"/>
            </a:endParaRPr>
          </a:p>
          <a:p>
            <a:pPr marL="0" indent="0">
              <a:buNone/>
            </a:pPr>
            <a:endParaRPr lang="en-US" sz="1800" dirty="0" smtClean="0">
              <a:latin typeface="Times New Roman"/>
              <a:cs typeface="Times New Roman"/>
            </a:endParaRPr>
          </a:p>
          <a:p>
            <a:pPr marL="0" indent="0">
              <a:buNone/>
            </a:pPr>
            <a:r>
              <a:rPr lang="en-US" sz="1800" dirty="0" smtClean="0">
                <a:latin typeface="Times New Roman"/>
                <a:cs typeface="Times New Roman"/>
              </a:rPr>
              <a:t>Now we solve for                                                and compare with simulation solution:  </a:t>
            </a:r>
            <a:endParaRPr lang="en-US" sz="1800" dirty="0">
              <a:latin typeface="Times New Roman"/>
              <a:cs typeface="Times New Roman"/>
            </a:endParaRPr>
          </a:p>
          <a:p>
            <a:pPr marL="0" indent="0">
              <a:buNone/>
            </a:pPr>
            <a:endParaRPr lang="en-US" sz="1800" dirty="0" smtClean="0">
              <a:latin typeface="Times New Roman"/>
              <a:cs typeface="Times New Roman"/>
            </a:endParaRPr>
          </a:p>
          <a:p>
            <a:pPr marL="0" indent="0">
              <a:buNone/>
            </a:pPr>
            <a:endParaRPr lang="en-US" sz="1800" dirty="0">
              <a:latin typeface="Times New Roman"/>
              <a:cs typeface="Times New Roman"/>
            </a:endParaRPr>
          </a:p>
          <a:p>
            <a:pPr marL="0" indent="0">
              <a:buNone/>
            </a:pPr>
            <a:endParaRPr lang="en-US" sz="1800" dirty="0" smtClean="0">
              <a:latin typeface="Times New Roman"/>
              <a:cs typeface="Times New Roman"/>
            </a:endParaRPr>
          </a:p>
          <a:p>
            <a:pPr marL="0" indent="0">
              <a:buNone/>
            </a:pPr>
            <a:endParaRPr lang="en-US" sz="1800" dirty="0">
              <a:latin typeface="Times New Roman"/>
              <a:cs typeface="Times New Roman"/>
            </a:endParaRPr>
          </a:p>
          <a:p>
            <a:pPr marL="0" indent="0">
              <a:buNone/>
            </a:pPr>
            <a:endParaRPr lang="en-US" sz="1800" dirty="0" smtClean="0">
              <a:latin typeface="Times New Roman"/>
              <a:cs typeface="Times New Roman"/>
            </a:endParaRPr>
          </a:p>
          <a:p>
            <a:pPr marL="0" indent="0">
              <a:buNone/>
            </a:pPr>
            <a:endParaRPr lang="en-US" sz="1800" dirty="0">
              <a:latin typeface="Times New Roman"/>
              <a:cs typeface="Times New Roman"/>
            </a:endParaRPr>
          </a:p>
        </p:txBody>
      </p:sp>
      <p:grpSp>
        <p:nvGrpSpPr>
          <p:cNvPr id="22" name="Group 21"/>
          <p:cNvGrpSpPr/>
          <p:nvPr/>
        </p:nvGrpSpPr>
        <p:grpSpPr>
          <a:xfrm>
            <a:off x="50800" y="1566227"/>
            <a:ext cx="9011920" cy="4997133"/>
            <a:chOff x="50800" y="1566227"/>
            <a:chExt cx="9011920" cy="4997133"/>
          </a:xfrm>
        </p:grpSpPr>
        <p:grpSp>
          <p:nvGrpSpPr>
            <p:cNvPr id="17" name="Group 16"/>
            <p:cNvGrpSpPr/>
            <p:nvPr/>
          </p:nvGrpSpPr>
          <p:grpSpPr>
            <a:xfrm>
              <a:off x="50800" y="4060507"/>
              <a:ext cx="4530402" cy="2502853"/>
              <a:chOff x="227330" y="3969067"/>
              <a:chExt cx="4155440" cy="2123123"/>
            </a:xfrm>
          </p:grpSpPr>
          <p:pic>
            <p:nvPicPr>
              <p:cNvPr id="7" name="图片 6" descr="adiabatic_w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30" y="3969067"/>
                <a:ext cx="4155440" cy="2123123"/>
              </a:xfrm>
              <a:prstGeom prst="rect">
                <a:avLst/>
              </a:prstGeom>
            </p:spPr>
          </p:pic>
          <p:pic>
            <p:nvPicPr>
              <p:cNvPr id="11" name="图片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 y="4922520"/>
                <a:ext cx="215900" cy="152400"/>
              </a:xfrm>
              <a:prstGeom prst="rect">
                <a:avLst/>
              </a:prstGeom>
              <a:solidFill>
                <a:schemeClr val="bg1"/>
              </a:solidFill>
            </p:spPr>
          </p:pic>
          <p:pic>
            <p:nvPicPr>
              <p:cNvPr id="12" name="图片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080" y="5977890"/>
                <a:ext cx="152400" cy="114300"/>
              </a:xfrm>
              <a:prstGeom prst="rect">
                <a:avLst/>
              </a:prstGeom>
              <a:solidFill>
                <a:srgbClr val="FFFFFF"/>
              </a:solidFill>
            </p:spPr>
          </p:pic>
        </p:grpSp>
        <p:grpSp>
          <p:nvGrpSpPr>
            <p:cNvPr id="16" name="Group 15"/>
            <p:cNvGrpSpPr/>
            <p:nvPr/>
          </p:nvGrpSpPr>
          <p:grpSpPr>
            <a:xfrm>
              <a:off x="4508914" y="4009707"/>
              <a:ext cx="4553806" cy="2553653"/>
              <a:chOff x="4508914" y="3969067"/>
              <a:chExt cx="4308798" cy="2123123"/>
            </a:xfrm>
          </p:grpSpPr>
          <p:grpSp>
            <p:nvGrpSpPr>
              <p:cNvPr id="10" name="组 9"/>
              <p:cNvGrpSpPr/>
              <p:nvPr/>
            </p:nvGrpSpPr>
            <p:grpSpPr>
              <a:xfrm>
                <a:off x="4508914" y="3969067"/>
                <a:ext cx="4308798" cy="2123123"/>
                <a:chOff x="4601522" y="4003039"/>
                <a:chExt cx="4308798" cy="2123123"/>
              </a:xfrm>
            </p:grpSpPr>
            <p:pic>
              <p:nvPicPr>
                <p:cNvPr id="8" name="图片 7" descr="adiabatic_alpha.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1522" y="4003039"/>
                  <a:ext cx="4308798" cy="2123123"/>
                </a:xfrm>
                <a:prstGeom prst="rect">
                  <a:avLst/>
                </a:prstGeom>
              </p:spPr>
            </p:pic>
            <p:pic>
              <p:nvPicPr>
                <p:cNvPr id="9" name="图片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4355192" y="4943747"/>
                  <a:ext cx="1076961" cy="211546"/>
                </a:xfrm>
                <a:prstGeom prst="rect">
                  <a:avLst/>
                </a:prstGeom>
                <a:solidFill>
                  <a:schemeClr val="bg1"/>
                </a:solidFill>
              </p:spPr>
            </p:pic>
          </p:grpSp>
          <p:pic>
            <p:nvPicPr>
              <p:cNvPr id="13" name="图片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040" y="5977890"/>
                <a:ext cx="152400" cy="114300"/>
              </a:xfrm>
              <a:prstGeom prst="rect">
                <a:avLst/>
              </a:prstGeom>
              <a:solidFill>
                <a:schemeClr val="bg1"/>
              </a:solidFill>
            </p:spPr>
          </p:pic>
        </p:grpSp>
        <p:pic>
          <p:nvPicPr>
            <p:cNvPr id="6" name="图片 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5003" y="2023682"/>
              <a:ext cx="1368334" cy="176860"/>
            </a:xfrm>
            <a:prstGeom prst="rect">
              <a:avLst/>
            </a:prstGeom>
          </p:spPr>
        </p:pic>
        <p:pic>
          <p:nvPicPr>
            <p:cNvPr id="15" name="图片 1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9980" y="2920762"/>
              <a:ext cx="6502400" cy="5461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824583425"/>
                </p:ext>
              </p:extLst>
            </p:nvPr>
          </p:nvGraphicFramePr>
          <p:xfrm>
            <a:off x="2249970" y="1566227"/>
            <a:ext cx="2161540" cy="426492"/>
          </p:xfrm>
          <a:graphic>
            <a:graphicData uri="http://schemas.openxmlformats.org/presentationml/2006/ole">
              <mc:AlternateContent xmlns:mc="http://schemas.openxmlformats.org/markup-compatibility/2006">
                <mc:Choice xmlns:v="urn:schemas-microsoft-com:vml" Requires="v">
                  <p:oleObj spid="_x0000_s4152" name="Equation" r:id="rId10" imgW="2832100" imgH="558800" progId="Equation.DSMT4">
                    <p:embed/>
                  </p:oleObj>
                </mc:Choice>
                <mc:Fallback>
                  <p:oleObj name="Equation" r:id="rId10" imgW="2832100" imgH="558800" progId="Equation.DSMT4">
                    <p:embed/>
                    <p:pic>
                      <p:nvPicPr>
                        <p:cNvPr id="0" name=""/>
                        <p:cNvPicPr/>
                        <p:nvPr/>
                      </p:nvPicPr>
                      <p:blipFill>
                        <a:blip r:embed="rId11"/>
                        <a:stretch>
                          <a:fillRect/>
                        </a:stretch>
                      </p:blipFill>
                      <p:spPr>
                        <a:xfrm>
                          <a:off x="2249970" y="1566227"/>
                          <a:ext cx="2161540" cy="42649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92357875"/>
                </p:ext>
              </p:extLst>
            </p:nvPr>
          </p:nvGraphicFramePr>
          <p:xfrm>
            <a:off x="2043742" y="3501946"/>
            <a:ext cx="2628900" cy="355600"/>
          </p:xfrm>
          <a:graphic>
            <a:graphicData uri="http://schemas.openxmlformats.org/presentationml/2006/ole">
              <mc:AlternateContent xmlns:mc="http://schemas.openxmlformats.org/markup-compatibility/2006">
                <mc:Choice xmlns:v="urn:schemas-microsoft-com:vml" Requires="v">
                  <p:oleObj spid="_x0000_s4153" name="Equation" r:id="rId12" imgW="2628900" imgH="355600" progId="Equation.DSMT4">
                    <p:embed/>
                  </p:oleObj>
                </mc:Choice>
                <mc:Fallback>
                  <p:oleObj name="Equation" r:id="rId12" imgW="2628900" imgH="355600" progId="Equation.DSMT4">
                    <p:embed/>
                    <p:pic>
                      <p:nvPicPr>
                        <p:cNvPr id="0" name=""/>
                        <p:cNvPicPr/>
                        <p:nvPr/>
                      </p:nvPicPr>
                      <p:blipFill>
                        <a:blip r:embed="rId13"/>
                        <a:stretch>
                          <a:fillRect/>
                        </a:stretch>
                      </p:blipFill>
                      <p:spPr>
                        <a:xfrm>
                          <a:off x="2043742" y="3501946"/>
                          <a:ext cx="2628900" cy="355600"/>
                        </a:xfrm>
                        <a:prstGeom prst="rect">
                          <a:avLst/>
                        </a:prstGeom>
                      </p:spPr>
                    </p:pic>
                  </p:oleObj>
                </mc:Fallback>
              </mc:AlternateContent>
            </a:graphicData>
          </a:graphic>
        </p:graphicFrame>
      </p:grpSp>
    </p:spTree>
    <p:extLst>
      <p:ext uri="{BB962C8B-B14F-4D97-AF65-F5344CB8AC3E}">
        <p14:creationId xmlns:p14="http://schemas.microsoft.com/office/powerpoint/2010/main" val="23835282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Comments</a:t>
            </a:r>
            <a:endParaRPr lang="en-US" dirty="0"/>
          </a:p>
        </p:txBody>
      </p:sp>
      <p:sp>
        <p:nvSpPr>
          <p:cNvPr id="3" name="Content Placeholder 2"/>
          <p:cNvSpPr>
            <a:spLocks noGrp="1"/>
          </p:cNvSpPr>
          <p:nvPr>
            <p:ph idx="1"/>
          </p:nvPr>
        </p:nvSpPr>
        <p:spPr>
          <a:xfrm>
            <a:off x="457200" y="1600200"/>
            <a:ext cx="8554720" cy="5064760"/>
          </a:xfrm>
        </p:spPr>
        <p:txBody>
          <a:bodyPr>
            <a:normAutofit fontScale="77500" lnSpcReduction="20000"/>
          </a:bodyPr>
          <a:lstStyle/>
          <a:p>
            <a:r>
              <a:rPr lang="en-US" dirty="0" smtClean="0">
                <a:latin typeface="Times New Roman"/>
                <a:cs typeface="Times New Roman"/>
              </a:rPr>
              <a:t>Proof of principle for viability of method. Allows simulation simplification that serves as guide to theoretical analysis</a:t>
            </a:r>
          </a:p>
          <a:p>
            <a:r>
              <a:rPr lang="en-US" dirty="0" smtClean="0">
                <a:latin typeface="Times New Roman"/>
                <a:cs typeface="Times New Roman"/>
              </a:rPr>
              <a:t>Important physical mechanism clarified: How explosive chirping can emerge and with the </a:t>
            </a:r>
            <a:r>
              <a:rPr lang="en-US" u="sng" dirty="0" smtClean="0">
                <a:latin typeface="Times New Roman"/>
                <a:cs typeface="Times New Roman"/>
              </a:rPr>
              <a:t>maintenance of </a:t>
            </a:r>
            <a:r>
              <a:rPr lang="en-US" u="sng" dirty="0" err="1" smtClean="0">
                <a:latin typeface="Times New Roman"/>
                <a:cs typeface="Times New Roman"/>
              </a:rPr>
              <a:t>adiabaticity</a:t>
            </a:r>
            <a:r>
              <a:rPr lang="en-US" u="sng" dirty="0" smtClean="0">
                <a:latin typeface="Times New Roman"/>
                <a:cs typeface="Times New Roman"/>
              </a:rPr>
              <a:t> </a:t>
            </a:r>
            <a:r>
              <a:rPr lang="en-US" dirty="0" smtClean="0">
                <a:latin typeface="Times New Roman"/>
                <a:cs typeface="Times New Roman"/>
              </a:rPr>
              <a:t>during chirp. </a:t>
            </a:r>
          </a:p>
          <a:p>
            <a:r>
              <a:rPr lang="en-US" dirty="0" smtClean="0">
                <a:latin typeface="Times New Roman"/>
                <a:cs typeface="Times New Roman"/>
              </a:rPr>
              <a:t>MHD nonlinearity absent in this presentation. Experimental data, showing locking of mode frequencies at several n-values, indicative for need of accounting for MHD non-linearity to achieve better theoretical modeling.</a:t>
            </a:r>
          </a:p>
          <a:p>
            <a:r>
              <a:rPr lang="en-US" dirty="0" smtClean="0">
                <a:latin typeface="Times New Roman"/>
                <a:cs typeface="Times New Roman"/>
              </a:rPr>
              <a:t>Future work needs to generalize method to when equilibrium guiding center orbits have more general properties than being displaced circles. </a:t>
            </a:r>
          </a:p>
          <a:p>
            <a:r>
              <a:rPr lang="en-US" dirty="0" smtClean="0">
                <a:latin typeface="Times New Roman"/>
                <a:cs typeface="Times New Roman"/>
              </a:rPr>
              <a:t>Challenge to develop efficient transformation and inverse transformation from action angle frame of particles to field coordinate variables </a:t>
            </a:r>
            <a:endParaRPr lang="en-US" dirty="0">
              <a:latin typeface="Times New Roman"/>
              <a:cs typeface="Times New Roman"/>
            </a:endParaRPr>
          </a:p>
        </p:txBody>
      </p:sp>
    </p:spTree>
    <p:extLst>
      <p:ext uri="{BB962C8B-B14F-4D97-AF65-F5344CB8AC3E}">
        <p14:creationId xmlns:p14="http://schemas.microsoft.com/office/powerpoint/2010/main" val="10477914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0118" y="2525059"/>
            <a:ext cx="2667000" cy="923330"/>
          </a:xfrm>
          <a:prstGeom prst="rect">
            <a:avLst/>
          </a:prstGeom>
          <a:noFill/>
        </p:spPr>
        <p:txBody>
          <a:bodyPr wrap="square" rtlCol="0">
            <a:spAutoFit/>
          </a:bodyPr>
          <a:lstStyle/>
          <a:p>
            <a:r>
              <a:rPr lang="en-US" sz="5400" dirty="0" smtClean="0">
                <a:solidFill>
                  <a:srgbClr val="FF0000"/>
                </a:solidFill>
              </a:rPr>
              <a:t>FINIS</a:t>
            </a:r>
            <a:endParaRPr lang="en-US" sz="5400" dirty="0">
              <a:solidFill>
                <a:srgbClr val="FF0000"/>
              </a:solidFill>
            </a:endParaRPr>
          </a:p>
        </p:txBody>
      </p:sp>
    </p:spTree>
    <p:extLst>
      <p:ext uri="{BB962C8B-B14F-4D97-AF65-F5344CB8AC3E}">
        <p14:creationId xmlns:p14="http://schemas.microsoft.com/office/powerpoint/2010/main" val="520565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71" y="440764"/>
            <a:ext cx="9136529" cy="461665"/>
          </a:xfrm>
          <a:prstGeom prst="rect">
            <a:avLst/>
          </a:prstGeom>
          <a:noFill/>
        </p:spPr>
        <p:txBody>
          <a:bodyPr wrap="square" rtlCol="0">
            <a:spAutoFit/>
          </a:bodyPr>
          <a:lstStyle/>
          <a:p>
            <a:r>
              <a:rPr lang="en-US" sz="2400" dirty="0" smtClean="0">
                <a:solidFill>
                  <a:srgbClr val="0000FF"/>
                </a:solidFill>
              </a:rPr>
              <a:t> Predicting and understanding frequency chirping in fusion experiments</a:t>
            </a:r>
            <a:endParaRPr lang="en-US" sz="2400" dirty="0">
              <a:solidFill>
                <a:srgbClr val="0000FF"/>
              </a:solidFill>
            </a:endParaRPr>
          </a:p>
        </p:txBody>
      </p:sp>
      <p:pic>
        <p:nvPicPr>
          <p:cNvPr id="5" name="Picture 4" descr="Screen shot 2016-09-22 at 6.14.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132" y="1022291"/>
            <a:ext cx="5161985" cy="3273298"/>
          </a:xfrm>
          <a:prstGeom prst="rect">
            <a:avLst/>
          </a:prstGeom>
        </p:spPr>
      </p:pic>
      <p:sp>
        <p:nvSpPr>
          <p:cNvPr id="6" name="TextBox 5"/>
          <p:cNvSpPr txBox="1"/>
          <p:nvPr/>
        </p:nvSpPr>
        <p:spPr>
          <a:xfrm>
            <a:off x="7470" y="4295589"/>
            <a:ext cx="9136529" cy="2800766"/>
          </a:xfrm>
          <a:prstGeom prst="rect">
            <a:avLst/>
          </a:prstGeom>
          <a:noFill/>
        </p:spPr>
        <p:txBody>
          <a:bodyPr wrap="square" rtlCol="0">
            <a:spAutoFit/>
          </a:bodyPr>
          <a:lstStyle/>
          <a:p>
            <a:pPr marL="342900" indent="-342900">
              <a:buAutoNum type="arabicPeriod"/>
            </a:pPr>
            <a:r>
              <a:rPr lang="en-US" sz="1600" dirty="0" smtClean="0">
                <a:solidFill>
                  <a:schemeClr val="accent2">
                    <a:lumMod val="75000"/>
                  </a:schemeClr>
                </a:solidFill>
              </a:rPr>
              <a:t>Spontaneous fast chirping phenomena is often observed in experiments with energetic particles that excite </a:t>
            </a:r>
            <a:r>
              <a:rPr lang="en-US" sz="1600" dirty="0" err="1" smtClean="0">
                <a:solidFill>
                  <a:schemeClr val="accent2">
                    <a:lumMod val="75000"/>
                  </a:schemeClr>
                </a:solidFill>
              </a:rPr>
              <a:t>Alfvenic</a:t>
            </a:r>
            <a:r>
              <a:rPr lang="en-US" sz="1600" dirty="0" smtClean="0">
                <a:solidFill>
                  <a:schemeClr val="accent2">
                    <a:lumMod val="75000"/>
                  </a:schemeClr>
                </a:solidFill>
              </a:rPr>
              <a:t> instabilities. Above are examples in NSTX</a:t>
            </a:r>
          </a:p>
          <a:p>
            <a:pPr marL="342900" indent="-342900">
              <a:buAutoNum type="arabicPeriod"/>
            </a:pPr>
            <a:r>
              <a:rPr lang="en-US" sz="1600" dirty="0" smtClean="0">
                <a:solidFill>
                  <a:schemeClr val="accent2">
                    <a:lumMod val="75000"/>
                  </a:schemeClr>
                </a:solidFill>
              </a:rPr>
              <a:t>NSTX experiments frequently observes chirping, while chirping is rarely observed in DIII-D. Why?</a:t>
            </a:r>
          </a:p>
          <a:p>
            <a:pPr marL="342900" indent="-342900">
              <a:buAutoNum type="arabicPeriod"/>
            </a:pPr>
            <a:r>
              <a:rPr lang="en-US" sz="1600" dirty="0" smtClean="0">
                <a:solidFill>
                  <a:schemeClr val="accent2">
                    <a:lumMod val="75000"/>
                  </a:schemeClr>
                </a:solidFill>
              </a:rPr>
              <a:t>Here we use an expanded version of a theoretical model, (first proposed by Lilley, </a:t>
            </a:r>
            <a:r>
              <a:rPr lang="en-US" sz="1600" dirty="0" err="1" smtClean="0">
                <a:solidFill>
                  <a:schemeClr val="accent2">
                    <a:lumMod val="75000"/>
                  </a:schemeClr>
                </a:solidFill>
              </a:rPr>
              <a:t>Sharapov</a:t>
            </a:r>
            <a:r>
              <a:rPr lang="en-US" sz="1600" dirty="0" smtClean="0">
                <a:solidFill>
                  <a:schemeClr val="accent2">
                    <a:lumMod val="75000"/>
                  </a:schemeClr>
                </a:solidFill>
              </a:rPr>
              <a:t> and </a:t>
            </a:r>
            <a:r>
              <a:rPr lang="en-US" sz="1600" dirty="0" err="1" smtClean="0">
                <a:solidFill>
                  <a:schemeClr val="accent2">
                    <a:lumMod val="75000"/>
                  </a:schemeClr>
                </a:solidFill>
              </a:rPr>
              <a:t>Breizman</a:t>
            </a:r>
            <a:r>
              <a:rPr lang="en-US" sz="1600" dirty="0" smtClean="0">
                <a:solidFill>
                  <a:schemeClr val="accent2">
                    <a:lumMod val="75000"/>
                  </a:schemeClr>
                </a:solidFill>
              </a:rPr>
              <a:t>, (2009) ) to see if a predictive theory can be employed to explain, when there is </a:t>
            </a:r>
            <a:r>
              <a:rPr lang="en-US" sz="1600" dirty="0" err="1" smtClean="0">
                <a:solidFill>
                  <a:schemeClr val="accent2">
                    <a:lumMod val="75000"/>
                  </a:schemeClr>
                </a:solidFill>
              </a:rPr>
              <a:t>Alfvenic</a:t>
            </a:r>
            <a:r>
              <a:rPr lang="en-US" sz="1600" dirty="0" smtClean="0">
                <a:solidFill>
                  <a:schemeClr val="accent2">
                    <a:lumMod val="75000"/>
                  </a:schemeClr>
                </a:solidFill>
              </a:rPr>
              <a:t> </a:t>
            </a:r>
            <a:r>
              <a:rPr lang="en-US" sz="1600" dirty="0" err="1" smtClean="0">
                <a:solidFill>
                  <a:schemeClr val="accent2">
                    <a:lumMod val="75000"/>
                  </a:schemeClr>
                </a:solidFill>
              </a:rPr>
              <a:t>instablity</a:t>
            </a:r>
            <a:r>
              <a:rPr lang="en-US" sz="1600" dirty="0" smtClean="0">
                <a:solidFill>
                  <a:schemeClr val="accent2">
                    <a:lumMod val="75000"/>
                  </a:schemeClr>
                </a:solidFill>
              </a:rPr>
              <a:t>, whether chirping will or will not arise.</a:t>
            </a:r>
          </a:p>
          <a:p>
            <a:pPr marL="342900" indent="-342900">
              <a:buAutoNum type="arabicPeriod"/>
            </a:pPr>
            <a:r>
              <a:rPr lang="en-US" sz="1600" dirty="0" smtClean="0">
                <a:solidFill>
                  <a:schemeClr val="accent2">
                    <a:lumMod val="75000"/>
                  </a:schemeClr>
                </a:solidFill>
              </a:rPr>
              <a:t>The above figure on right, of NSTX data, shows that TAE modes can increase in intensity with time, and even produce rapid and large frequency shift chirping events. </a:t>
            </a:r>
          </a:p>
          <a:p>
            <a:pPr marL="342900" indent="-342900">
              <a:buAutoNum type="arabicPeriod"/>
            </a:pPr>
            <a:r>
              <a:rPr lang="en-US" sz="1600" dirty="0" smtClean="0">
                <a:solidFill>
                  <a:schemeClr val="accent2">
                    <a:lumMod val="75000"/>
                  </a:schemeClr>
                </a:solidFill>
              </a:rPr>
              <a:t>Here we show a numerical simulation of this rapid chirping mechanism using a reduced simulation theory for TAE modes that replicates some of the important features of the chirping response. </a:t>
            </a:r>
          </a:p>
          <a:p>
            <a:r>
              <a:rPr lang="en-US" sz="1600" dirty="0">
                <a:solidFill>
                  <a:schemeClr val="accent2">
                    <a:lumMod val="75000"/>
                  </a:schemeClr>
                </a:solidFill>
              </a:rPr>
              <a:t> </a:t>
            </a:r>
            <a:r>
              <a:rPr lang="en-US" sz="1600" dirty="0" smtClean="0">
                <a:solidFill>
                  <a:schemeClr val="accent2">
                    <a:lumMod val="75000"/>
                  </a:schemeClr>
                </a:solidFill>
              </a:rPr>
              <a:t>        </a:t>
            </a:r>
            <a:endParaRPr lang="en-US" sz="1600" dirty="0">
              <a:solidFill>
                <a:schemeClr val="accent2">
                  <a:lumMod val="75000"/>
                </a:schemeClr>
              </a:solidFill>
            </a:endParaRPr>
          </a:p>
        </p:txBody>
      </p:sp>
      <p:sp>
        <p:nvSpPr>
          <p:cNvPr id="7" name="TextBox 6"/>
          <p:cNvSpPr txBox="1"/>
          <p:nvPr/>
        </p:nvSpPr>
        <p:spPr>
          <a:xfrm>
            <a:off x="3436471" y="78903"/>
            <a:ext cx="1745640" cy="461665"/>
          </a:xfrm>
          <a:prstGeom prst="rect">
            <a:avLst/>
          </a:prstGeom>
          <a:noFill/>
        </p:spPr>
        <p:txBody>
          <a:bodyPr wrap="none" rtlCol="0">
            <a:spAutoFit/>
          </a:bodyPr>
          <a:lstStyle/>
          <a:p>
            <a:r>
              <a:rPr lang="en-US" sz="2400" dirty="0" smtClean="0">
                <a:solidFill>
                  <a:srgbClr val="0000FF"/>
                </a:solidFill>
              </a:rPr>
              <a:t>Introduction</a:t>
            </a:r>
            <a:endParaRPr lang="en-US" sz="2400" dirty="0">
              <a:solidFill>
                <a:srgbClr val="0000FF"/>
              </a:solidFill>
            </a:endParaRPr>
          </a:p>
        </p:txBody>
      </p:sp>
    </p:spTree>
    <p:extLst>
      <p:ext uri="{BB962C8B-B14F-4D97-AF65-F5344CB8AC3E}">
        <p14:creationId xmlns:p14="http://schemas.microsoft.com/office/powerpoint/2010/main" val="3108680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4183"/>
            <a:ext cx="8903912" cy="723726"/>
          </a:xfrm>
        </p:spPr>
        <p:txBody>
          <a:bodyPr>
            <a:noAutofit/>
          </a:bodyPr>
          <a:lstStyle/>
          <a:p>
            <a:r>
              <a:rPr lang="pt-BR" sz="2600" dirty="0" err="1" smtClean="0">
                <a:solidFill>
                  <a:srgbClr val="000090"/>
                </a:solidFill>
              </a:rPr>
              <a:t>Nonlinear</a:t>
            </a:r>
            <a:r>
              <a:rPr lang="pt-BR" sz="2600" dirty="0" smtClean="0">
                <a:solidFill>
                  <a:srgbClr val="000090"/>
                </a:solidFill>
              </a:rPr>
              <a:t> dynamics </a:t>
            </a:r>
            <a:r>
              <a:rPr lang="pt-BR" sz="2600" dirty="0" err="1" smtClean="0">
                <a:solidFill>
                  <a:srgbClr val="000090"/>
                </a:solidFill>
              </a:rPr>
              <a:t>of</a:t>
            </a:r>
            <a:r>
              <a:rPr lang="pt-BR" sz="2600" dirty="0" smtClean="0">
                <a:solidFill>
                  <a:srgbClr val="000090"/>
                </a:solidFill>
              </a:rPr>
              <a:t> </a:t>
            </a:r>
            <a:r>
              <a:rPr lang="pt-BR" sz="2600" dirty="0" err="1" smtClean="0">
                <a:solidFill>
                  <a:srgbClr val="000090"/>
                </a:solidFill>
              </a:rPr>
              <a:t>driven</a:t>
            </a:r>
            <a:r>
              <a:rPr lang="pt-BR" sz="2600" dirty="0" smtClean="0">
                <a:solidFill>
                  <a:srgbClr val="000090"/>
                </a:solidFill>
              </a:rPr>
              <a:t> </a:t>
            </a:r>
            <a:r>
              <a:rPr lang="pt-BR" sz="2600" dirty="0" err="1" smtClean="0">
                <a:solidFill>
                  <a:srgbClr val="000090"/>
                </a:solidFill>
              </a:rPr>
              <a:t>kinetic</a:t>
            </a:r>
            <a:r>
              <a:rPr lang="pt-BR" sz="2600" dirty="0" smtClean="0">
                <a:solidFill>
                  <a:srgbClr val="000090"/>
                </a:solidFill>
              </a:rPr>
              <a:t> systems close </a:t>
            </a:r>
            <a:r>
              <a:rPr lang="pt-BR" sz="2600" dirty="0" err="1" smtClean="0">
                <a:solidFill>
                  <a:srgbClr val="000090"/>
                </a:solidFill>
              </a:rPr>
              <a:t>to</a:t>
            </a:r>
            <a:r>
              <a:rPr lang="pt-BR" sz="2600" dirty="0" smtClean="0">
                <a:solidFill>
                  <a:srgbClr val="000090"/>
                </a:solidFill>
              </a:rPr>
              <a:t> </a:t>
            </a:r>
            <a:r>
              <a:rPr lang="pt-BR" sz="2600" dirty="0" err="1" smtClean="0">
                <a:solidFill>
                  <a:srgbClr val="000090"/>
                </a:solidFill>
              </a:rPr>
              <a:t>threshold</a:t>
            </a:r>
            <a:endParaRPr lang="en-US" sz="2600" dirty="0">
              <a:solidFill>
                <a:srgbClr val="000090"/>
              </a:solidFill>
            </a:endParaRPr>
          </a:p>
        </p:txBody>
      </p:sp>
      <p:sp>
        <p:nvSpPr>
          <p:cNvPr id="6" name="Espaço Reservado para Conteúdo 2"/>
          <p:cNvSpPr>
            <a:spLocks noGrp="1"/>
          </p:cNvSpPr>
          <p:nvPr>
            <p:ph idx="4294967295"/>
          </p:nvPr>
        </p:nvSpPr>
        <p:spPr>
          <a:xfrm>
            <a:off x="457200" y="518115"/>
            <a:ext cx="8446712" cy="2287982"/>
          </a:xfrm>
          <a:prstGeom prst="rect">
            <a:avLst/>
          </a:prstGeom>
        </p:spPr>
        <p:txBody>
          <a:bodyPr>
            <a:normAutofit/>
          </a:bodyPr>
          <a:lstStyle/>
          <a:p>
            <a:pPr marL="0" indent="0">
              <a:buNone/>
            </a:pPr>
            <a:r>
              <a:rPr lang="pt-BR" sz="1700" dirty="0" err="1" smtClean="0"/>
              <a:t>Starting</a:t>
            </a:r>
            <a:r>
              <a:rPr lang="pt-BR" sz="1700" dirty="0" smtClean="0"/>
              <a:t> </a:t>
            </a:r>
            <a:r>
              <a:rPr lang="pt-BR" sz="1700" dirty="0"/>
              <a:t>point</a:t>
            </a:r>
            <a:r>
              <a:rPr lang="pt-BR" sz="1700" dirty="0" smtClean="0"/>
              <a:t>: </a:t>
            </a:r>
            <a:r>
              <a:rPr lang="pt-BR" sz="1700" b="1" dirty="0" err="1"/>
              <a:t>kinetic</a:t>
            </a:r>
            <a:r>
              <a:rPr lang="pt-BR" sz="1700" b="1" dirty="0"/>
              <a:t> </a:t>
            </a:r>
            <a:r>
              <a:rPr lang="pt-BR" sz="1700" b="1" dirty="0" err="1"/>
              <a:t>equation</a:t>
            </a:r>
            <a:r>
              <a:rPr lang="pt-BR" sz="1700" b="1" dirty="0"/>
              <a:t> </a:t>
            </a:r>
            <a:r>
              <a:rPr lang="pt-BR" sz="1700" dirty="0" err="1"/>
              <a:t>plus</a:t>
            </a:r>
            <a:r>
              <a:rPr lang="pt-BR" sz="1700" dirty="0"/>
              <a:t> </a:t>
            </a:r>
            <a:r>
              <a:rPr lang="pt-BR" sz="1700" b="1" dirty="0" err="1"/>
              <a:t>wave</a:t>
            </a:r>
            <a:r>
              <a:rPr lang="pt-BR" sz="1700" b="1" dirty="0"/>
              <a:t> </a:t>
            </a:r>
            <a:r>
              <a:rPr lang="pt-BR" sz="1700" b="1" dirty="0" err="1" smtClean="0"/>
              <a:t>equation</a:t>
            </a:r>
            <a:endParaRPr lang="pt-BR" sz="1700" b="1" dirty="0" smtClean="0"/>
          </a:p>
          <a:p>
            <a:pPr marL="0" indent="0">
              <a:buNone/>
            </a:pPr>
            <a:r>
              <a:rPr lang="pt-BR" sz="1700" dirty="0" err="1" smtClean="0"/>
              <a:t>Assumptions</a:t>
            </a:r>
            <a:r>
              <a:rPr lang="pt-BR" sz="1700" dirty="0" smtClean="0"/>
              <a:t>:</a:t>
            </a:r>
          </a:p>
          <a:p>
            <a:r>
              <a:rPr lang="pt-BR" sz="1700" dirty="0" err="1"/>
              <a:t>P</a:t>
            </a:r>
            <a:r>
              <a:rPr lang="pt-BR" sz="1700" dirty="0" err="1" smtClean="0"/>
              <a:t>erturbative</a:t>
            </a:r>
            <a:r>
              <a:rPr lang="pt-BR" sz="1700" dirty="0" smtClean="0"/>
              <a:t> procedure for </a:t>
            </a:r>
            <a:r>
              <a:rPr lang="pt-BR" sz="1700" dirty="0" err="1" smtClean="0"/>
              <a:t>expansion</a:t>
            </a:r>
            <a:r>
              <a:rPr lang="pt-BR" sz="1700" dirty="0" smtClean="0"/>
              <a:t> in </a:t>
            </a:r>
            <a:r>
              <a:rPr lang="pt-BR" sz="1700" dirty="0" err="1" smtClean="0"/>
              <a:t>mode</a:t>
            </a:r>
            <a:r>
              <a:rPr lang="pt-BR" sz="1700" dirty="0" smtClean="0"/>
              <a:t> amplitude                     </a:t>
            </a:r>
          </a:p>
          <a:p>
            <a:r>
              <a:rPr lang="pt-BR" sz="1700" dirty="0" err="1" smtClean="0"/>
              <a:t>Truncation</a:t>
            </a:r>
            <a:r>
              <a:rPr lang="pt-BR" sz="1700" dirty="0" smtClean="0"/>
              <a:t> </a:t>
            </a:r>
            <a:r>
              <a:rPr lang="pt-BR" sz="1700" dirty="0" err="1"/>
              <a:t>at</a:t>
            </a:r>
            <a:r>
              <a:rPr lang="pt-BR" sz="1700" dirty="0"/>
              <a:t> </a:t>
            </a:r>
            <a:r>
              <a:rPr lang="pt-BR" sz="1700" dirty="0" err="1"/>
              <a:t>third</a:t>
            </a:r>
            <a:r>
              <a:rPr lang="pt-BR" sz="1700" dirty="0"/>
              <a:t> </a:t>
            </a:r>
            <a:r>
              <a:rPr lang="pt-BR" sz="1700" dirty="0" err="1"/>
              <a:t>order</a:t>
            </a:r>
            <a:r>
              <a:rPr lang="pt-BR" sz="1700" dirty="0"/>
              <a:t> </a:t>
            </a:r>
            <a:r>
              <a:rPr lang="pt-BR" sz="1700" dirty="0" err="1" smtClean="0"/>
              <a:t>due</a:t>
            </a:r>
            <a:r>
              <a:rPr lang="pt-BR" sz="1700" dirty="0" smtClean="0"/>
              <a:t> </a:t>
            </a:r>
            <a:r>
              <a:rPr lang="pt-BR" sz="1700" dirty="0" err="1"/>
              <a:t>to</a:t>
            </a:r>
            <a:r>
              <a:rPr lang="pt-BR" sz="1700" dirty="0"/>
              <a:t> </a:t>
            </a:r>
            <a:r>
              <a:rPr lang="pt-BR" sz="1700" dirty="0" err="1" smtClean="0"/>
              <a:t>closeness</a:t>
            </a:r>
            <a:r>
              <a:rPr lang="pt-BR" sz="1700" dirty="0" smtClean="0"/>
              <a:t> </a:t>
            </a:r>
            <a:r>
              <a:rPr lang="pt-BR" sz="1700" dirty="0" err="1" smtClean="0"/>
              <a:t>to</a:t>
            </a:r>
            <a:r>
              <a:rPr lang="pt-BR" sz="1700" dirty="0" smtClean="0"/>
              <a:t> marginal </a:t>
            </a:r>
            <a:r>
              <a:rPr lang="pt-BR" sz="1700" dirty="0" err="1" smtClean="0"/>
              <a:t>stability</a:t>
            </a:r>
            <a:endParaRPr lang="pt-BR" sz="1700" dirty="0" smtClean="0"/>
          </a:p>
          <a:p>
            <a:r>
              <a:rPr lang="pt-BR" sz="1700" dirty="0" err="1" smtClean="0"/>
              <a:t>First</a:t>
            </a:r>
            <a:r>
              <a:rPr lang="pt-BR" sz="1700" dirty="0" smtClean="0"/>
              <a:t> use </a:t>
            </a:r>
            <a:r>
              <a:rPr lang="pt-BR" sz="1700" dirty="0" err="1" smtClean="0"/>
              <a:t>characteristic</a:t>
            </a:r>
            <a:r>
              <a:rPr lang="pt-BR" sz="1700" dirty="0" smtClean="0"/>
              <a:t> </a:t>
            </a:r>
            <a:r>
              <a:rPr lang="pt-BR" sz="1700" dirty="0" err="1" smtClean="0"/>
              <a:t>parameter</a:t>
            </a:r>
            <a:r>
              <a:rPr lang="pt-BR" sz="1700" dirty="0" smtClean="0"/>
              <a:t> </a:t>
            </a:r>
            <a:r>
              <a:rPr lang="pt-BR" sz="1700" dirty="0" err="1" smtClean="0"/>
              <a:t>to</a:t>
            </a:r>
            <a:r>
              <a:rPr lang="pt-BR" sz="1700" dirty="0" smtClean="0"/>
              <a:t> </a:t>
            </a:r>
            <a:r>
              <a:rPr lang="pt-BR" sz="1700" dirty="0" err="1" smtClean="0"/>
              <a:t>obtain</a:t>
            </a:r>
            <a:r>
              <a:rPr lang="pt-BR" sz="1700" dirty="0" smtClean="0"/>
              <a:t> </a:t>
            </a:r>
            <a:r>
              <a:rPr lang="pt-BR" sz="1700" dirty="0" err="1" smtClean="0"/>
              <a:t>problem</a:t>
            </a:r>
            <a:r>
              <a:rPr lang="pt-BR" sz="1700" dirty="0" smtClean="0"/>
              <a:t> </a:t>
            </a:r>
            <a:r>
              <a:rPr lang="pt-BR" sz="1700" dirty="0" err="1" smtClean="0"/>
              <a:t>identical</a:t>
            </a:r>
            <a:r>
              <a:rPr lang="pt-BR" sz="1700" dirty="0" smtClean="0"/>
              <a:t> </a:t>
            </a:r>
            <a:r>
              <a:rPr lang="pt-BR" sz="1700" dirty="0" err="1" smtClean="0"/>
              <a:t>to</a:t>
            </a:r>
            <a:r>
              <a:rPr lang="pt-BR" sz="1700" dirty="0" smtClean="0"/>
              <a:t> </a:t>
            </a:r>
            <a:r>
              <a:rPr lang="pt-BR" sz="1700" dirty="0" err="1" smtClean="0"/>
              <a:t>bump-on-tail</a:t>
            </a:r>
            <a:r>
              <a:rPr lang="pt-BR" sz="1700" dirty="0" smtClean="0"/>
              <a:t> </a:t>
            </a:r>
          </a:p>
          <a:p>
            <a:pPr marL="0" indent="0">
              <a:buNone/>
            </a:pPr>
            <a:r>
              <a:rPr lang="pt-BR" sz="1700" b="1" dirty="0" err="1" smtClean="0"/>
              <a:t>Cubic</a:t>
            </a:r>
            <a:r>
              <a:rPr lang="pt-BR" sz="1700" b="1" dirty="0" smtClean="0"/>
              <a:t> </a:t>
            </a:r>
            <a:r>
              <a:rPr lang="pt-BR" sz="1700" b="1" dirty="0" err="1"/>
              <a:t>equation</a:t>
            </a:r>
            <a:r>
              <a:rPr lang="pt-BR" sz="1700" b="1" dirty="0"/>
              <a:t>: </a:t>
            </a:r>
            <a:r>
              <a:rPr lang="pt-BR" sz="1700" b="1" dirty="0" err="1"/>
              <a:t>lowest-order</a:t>
            </a:r>
            <a:r>
              <a:rPr lang="pt-BR" sz="1700" b="1" dirty="0"/>
              <a:t> </a:t>
            </a:r>
            <a:r>
              <a:rPr lang="pt-BR" sz="1700" b="1" dirty="0" err="1"/>
              <a:t>nonlinear</a:t>
            </a:r>
            <a:r>
              <a:rPr lang="pt-BR" sz="1700" b="1" dirty="0"/>
              <a:t> </a:t>
            </a:r>
            <a:r>
              <a:rPr lang="pt-BR" sz="1700" b="1" dirty="0" err="1"/>
              <a:t>correction</a:t>
            </a:r>
            <a:r>
              <a:rPr lang="pt-BR" sz="1700" b="1" dirty="0"/>
              <a:t> </a:t>
            </a:r>
            <a:r>
              <a:rPr lang="pt-BR" sz="1700" b="1" dirty="0" err="1"/>
              <a:t>to</a:t>
            </a:r>
            <a:r>
              <a:rPr lang="pt-BR" sz="1700" b="1" dirty="0"/>
              <a:t> </a:t>
            </a:r>
            <a:r>
              <a:rPr lang="pt-BR" sz="1700" b="1" dirty="0" err="1"/>
              <a:t>the</a:t>
            </a:r>
            <a:r>
              <a:rPr lang="pt-BR" sz="1700" b="1" dirty="0"/>
              <a:t> </a:t>
            </a:r>
            <a:r>
              <a:rPr lang="pt-BR" sz="1700" b="1" dirty="0" err="1" smtClean="0"/>
              <a:t>evolution</a:t>
            </a:r>
            <a:r>
              <a:rPr lang="pt-BR" sz="1700" b="1" dirty="0" smtClean="0"/>
              <a:t> </a:t>
            </a:r>
            <a:r>
              <a:rPr lang="pt-BR" sz="1700" b="1" dirty="0" err="1" smtClean="0"/>
              <a:t>of</a:t>
            </a:r>
            <a:r>
              <a:rPr lang="pt-BR" sz="1700" b="1" dirty="0" smtClean="0"/>
              <a:t> </a:t>
            </a:r>
            <a:r>
              <a:rPr lang="pt-BR" sz="1700" b="1" dirty="0" err="1" smtClean="0"/>
              <a:t>mode</a:t>
            </a:r>
            <a:r>
              <a:rPr lang="pt-BR" sz="1700" b="1" dirty="0" smtClean="0"/>
              <a:t> </a:t>
            </a:r>
            <a:r>
              <a:rPr lang="pt-BR" sz="1700" b="1" dirty="0"/>
              <a:t>amplitude </a:t>
            </a:r>
            <a:r>
              <a:rPr lang="pt-BR" sz="1700" i="1" dirty="0" smtClean="0">
                <a:latin typeface="Times" pitchFamily="18" charset="0"/>
              </a:rPr>
              <a:t>A</a:t>
            </a:r>
            <a:r>
              <a:rPr lang="pt-BR" sz="1700" b="1" dirty="0" smtClean="0"/>
              <a:t>:</a:t>
            </a:r>
          </a:p>
          <a:p>
            <a:pPr marL="0" indent="0">
              <a:buNone/>
            </a:pPr>
            <a:r>
              <a:rPr lang="pt-BR" sz="1400" dirty="0" smtClean="0"/>
              <a:t>(</a:t>
            </a:r>
            <a:r>
              <a:rPr lang="pt-BR" sz="1400" dirty="0" err="1" smtClean="0"/>
              <a:t>Hickernell</a:t>
            </a:r>
            <a:r>
              <a:rPr lang="pt-BR" sz="1400" dirty="0" smtClean="0"/>
              <a:t>, 1982 (</a:t>
            </a:r>
            <a:r>
              <a:rPr lang="pt-BR" sz="1400" dirty="0" err="1" smtClean="0"/>
              <a:t>fluids</a:t>
            </a:r>
            <a:r>
              <a:rPr lang="pt-BR" sz="1400" dirty="0" smtClean="0"/>
              <a:t>),          </a:t>
            </a:r>
            <a:r>
              <a:rPr lang="pt-BR" sz="1400" dirty="0" err="1" smtClean="0"/>
              <a:t>Berk</a:t>
            </a:r>
            <a:r>
              <a:rPr lang="pt-BR" sz="1400" dirty="0" smtClean="0"/>
              <a:t>, </a:t>
            </a:r>
            <a:r>
              <a:rPr lang="pt-BR" sz="1400" dirty="0" err="1" smtClean="0"/>
              <a:t>Breizman</a:t>
            </a:r>
            <a:r>
              <a:rPr lang="pt-BR" sz="1400" dirty="0" smtClean="0"/>
              <a:t> </a:t>
            </a:r>
            <a:r>
              <a:rPr lang="pt-BR" sz="1400" dirty="0" err="1" smtClean="0"/>
              <a:t>and</a:t>
            </a:r>
            <a:r>
              <a:rPr lang="pt-BR" sz="1400" dirty="0" smtClean="0"/>
              <a:t> </a:t>
            </a:r>
            <a:r>
              <a:rPr lang="pt-BR" sz="1400" dirty="0" err="1" smtClean="0"/>
              <a:t>Pekker</a:t>
            </a:r>
            <a:r>
              <a:rPr lang="pt-BR" sz="1400" dirty="0" smtClean="0"/>
              <a:t>, PRL 1996          </a:t>
            </a:r>
            <a:r>
              <a:rPr lang="pt-BR" sz="1400" dirty="0" err="1" smtClean="0"/>
              <a:t>Lilley</a:t>
            </a:r>
            <a:r>
              <a:rPr lang="pt-BR" sz="1400" dirty="0" smtClean="0"/>
              <a:t>, </a:t>
            </a:r>
            <a:r>
              <a:rPr lang="pt-BR" sz="1400" dirty="0" err="1" smtClean="0"/>
              <a:t>Breizman</a:t>
            </a:r>
            <a:r>
              <a:rPr lang="pt-BR" sz="1400" dirty="0" smtClean="0"/>
              <a:t> </a:t>
            </a:r>
            <a:r>
              <a:rPr lang="pt-BR" sz="1400" dirty="0" err="1" smtClean="0"/>
              <a:t>and</a:t>
            </a:r>
            <a:r>
              <a:rPr lang="pt-BR" sz="1400" dirty="0" smtClean="0"/>
              <a:t> </a:t>
            </a:r>
            <a:r>
              <a:rPr lang="pt-BR" sz="1400" dirty="0" err="1" smtClean="0"/>
              <a:t>Sharapov</a:t>
            </a:r>
            <a:r>
              <a:rPr lang="pt-BR" sz="1400" dirty="0" smtClean="0"/>
              <a:t>, PRL 2009) </a:t>
            </a:r>
          </a:p>
          <a:p>
            <a:pPr marL="0" indent="0">
              <a:buNone/>
            </a:pPr>
            <a:endParaRPr lang="pt-BR" sz="2400" b="1" dirty="0" smtClean="0"/>
          </a:p>
          <a:p>
            <a:pPr marL="0" indent="0">
              <a:buNone/>
            </a:pPr>
            <a:endParaRPr lang="pt-BR" sz="1700" dirty="0"/>
          </a:p>
          <a:p>
            <a:pPr marL="0" indent="0">
              <a:buNone/>
            </a:pPr>
            <a:endParaRPr lang="pt-BR" sz="1700" dirty="0" smtClean="0"/>
          </a:p>
          <a:p>
            <a:endParaRPr lang="pt-BR" sz="1700" dirty="0"/>
          </a:p>
          <a:p>
            <a:endParaRPr lang="pt-BR" sz="1700" dirty="0" smtClean="0"/>
          </a:p>
          <a:p>
            <a:endParaRPr lang="pt-BR" sz="1700" dirty="0"/>
          </a:p>
          <a:p>
            <a:endParaRPr lang="pt-BR" sz="1700"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81" y="2656637"/>
            <a:ext cx="8517277" cy="66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83181" y="3322563"/>
            <a:ext cx="8379217" cy="369332"/>
          </a:xfrm>
          <a:prstGeom prst="rect">
            <a:avLst/>
          </a:prstGeom>
          <a:noFill/>
        </p:spPr>
        <p:txBody>
          <a:bodyPr wrap="none" rtlCol="0">
            <a:spAutoFit/>
          </a:bodyPr>
          <a:lstStyle/>
          <a:p>
            <a:r>
              <a:rPr lang="en-US" dirty="0" smtClean="0"/>
              <a:t>Predicts a sufficient  condition for onset of chirping: when no stationary response exists</a:t>
            </a:r>
            <a:endParaRPr lang="en-US" dirty="0"/>
          </a:p>
        </p:txBody>
      </p:sp>
      <p:sp>
        <p:nvSpPr>
          <p:cNvPr id="12" name="TextBox 11"/>
          <p:cNvSpPr txBox="1"/>
          <p:nvPr/>
        </p:nvSpPr>
        <p:spPr>
          <a:xfrm>
            <a:off x="3676951" y="3691895"/>
            <a:ext cx="5467049" cy="2831544"/>
          </a:xfrm>
          <a:prstGeom prst="rect">
            <a:avLst/>
          </a:prstGeom>
          <a:noFill/>
        </p:spPr>
        <p:txBody>
          <a:bodyPr wrap="square" rtlCol="0">
            <a:spAutoFit/>
          </a:bodyPr>
          <a:lstStyle/>
          <a:p>
            <a:pPr marL="342900" indent="-342900">
              <a:buAutoNum type="arabicPeriod"/>
            </a:pPr>
            <a:r>
              <a:rPr lang="en-US" dirty="0" smtClean="0"/>
              <a:t>- </a:t>
            </a:r>
            <a:r>
              <a:rPr lang="en-US" sz="1600" dirty="0" smtClean="0"/>
              <a:t>First Attempt (use characteristic parameters).</a:t>
            </a:r>
          </a:p>
          <a:p>
            <a:pPr marL="342900" indent="-342900">
              <a:buAutoNum type="arabicPeriod"/>
            </a:pPr>
            <a:r>
              <a:rPr lang="en-US" sz="1600" dirty="0" smtClean="0"/>
              <a:t>- Dashed line separates blank and hatched regions.</a:t>
            </a:r>
          </a:p>
          <a:p>
            <a:pPr marL="342900" indent="-342900">
              <a:buFontTx/>
              <a:buAutoNum type="arabicPeriod"/>
            </a:pPr>
            <a:r>
              <a:rPr lang="en-US" sz="1600" dirty="0" smtClean="0"/>
              <a:t>- In hatched region no steady solutions exist where  </a:t>
            </a:r>
            <a:r>
              <a:rPr lang="en-US" sz="1600" dirty="0" err="1" smtClean="0"/>
              <a:t>Vlasov</a:t>
            </a:r>
            <a:r>
              <a:rPr lang="en-US" sz="1600" dirty="0" smtClean="0"/>
              <a:t> simulations have always produced chirping.</a:t>
            </a:r>
          </a:p>
          <a:p>
            <a:r>
              <a:rPr lang="en-US" sz="1600" dirty="0" smtClean="0"/>
              <a:t>  In - In blank region there always is a steady solution</a:t>
            </a:r>
          </a:p>
          <a:p>
            <a:r>
              <a:rPr lang="en-US" sz="1600" dirty="0" smtClean="0"/>
              <a:t>       (though steady solution can be unstable).</a:t>
            </a:r>
          </a:p>
          <a:p>
            <a:pPr marL="342900" indent="-342900">
              <a:buAutoNum type="arabicPeriod" startAt="5"/>
            </a:pPr>
            <a:r>
              <a:rPr lang="en-US" sz="1600" dirty="0" smtClean="0"/>
              <a:t>- Unstable region below solid curve has rather complicated response. Nonetheless, dotted line roughly separates chirping and steady regions. </a:t>
            </a:r>
          </a:p>
          <a:p>
            <a:r>
              <a:rPr lang="en-US" sz="1600" dirty="0" smtClean="0"/>
              <a:t>       - Criterion most reliable in upper right regions.</a:t>
            </a:r>
          </a:p>
          <a:p>
            <a:r>
              <a:rPr lang="en-US" sz="1600" dirty="0"/>
              <a:t> </a:t>
            </a:r>
            <a:r>
              <a:rPr lang="en-US" sz="1600" dirty="0" smtClean="0"/>
              <a:t>      - This prediction not good for NSTX; marginal for DIII-D</a:t>
            </a:r>
          </a:p>
        </p:txBody>
      </p:sp>
      <p:sp>
        <p:nvSpPr>
          <p:cNvPr id="13" name="TextBox 12"/>
          <p:cNvSpPr txBox="1"/>
          <p:nvPr/>
        </p:nvSpPr>
        <p:spPr>
          <a:xfrm>
            <a:off x="48036" y="6374443"/>
            <a:ext cx="3789719" cy="338554"/>
          </a:xfrm>
          <a:prstGeom prst="rect">
            <a:avLst/>
          </a:prstGeom>
          <a:noFill/>
        </p:spPr>
        <p:txBody>
          <a:bodyPr wrap="none" rtlCol="0">
            <a:spAutoFit/>
          </a:bodyPr>
          <a:lstStyle/>
          <a:p>
            <a:r>
              <a:rPr lang="en-US" sz="1600" dirty="0" smtClean="0">
                <a:solidFill>
                  <a:srgbClr val="FF0000"/>
                </a:solidFill>
              </a:rPr>
              <a:t>Red diamonds  NSTX,  </a:t>
            </a:r>
            <a:r>
              <a:rPr lang="en-US" sz="1600" dirty="0" smtClean="0">
                <a:solidFill>
                  <a:srgbClr val="008000"/>
                </a:solidFill>
              </a:rPr>
              <a:t>Green circles – D-IIID</a:t>
            </a:r>
            <a:endParaRPr lang="en-US" sz="1600" dirty="0">
              <a:solidFill>
                <a:srgbClr val="008000"/>
              </a:solidFill>
            </a:endParaRPr>
          </a:p>
        </p:txBody>
      </p:sp>
      <p:pic>
        <p:nvPicPr>
          <p:cNvPr id="3" name="Picture 2" descr="Screen shot 2016-09-20 at 2.23.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6634"/>
            <a:ext cx="4097814" cy="3134582"/>
          </a:xfrm>
          <a:prstGeom prst="rect">
            <a:avLst/>
          </a:prstGeom>
        </p:spPr>
      </p:pic>
    </p:spTree>
    <p:extLst>
      <p:ext uri="{BB962C8B-B14F-4D97-AF65-F5344CB8AC3E}">
        <p14:creationId xmlns:p14="http://schemas.microsoft.com/office/powerpoint/2010/main" val="7150967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28878876"/>
              </p:ext>
            </p:extLst>
          </p:nvPr>
        </p:nvGraphicFramePr>
        <p:xfrm>
          <a:off x="652463" y="1824038"/>
          <a:ext cx="7924800" cy="4089400"/>
        </p:xfrm>
        <a:graphic>
          <a:graphicData uri="http://schemas.openxmlformats.org/presentationml/2006/ole">
            <mc:AlternateContent xmlns:mc="http://schemas.openxmlformats.org/markup-compatibility/2006">
              <mc:Choice xmlns:v="urn:schemas-microsoft-com:vml" Requires="v">
                <p:oleObj spid="_x0000_s2245" name="Equation" r:id="rId3" imgW="7924800" imgH="4089400" progId="Equation.3">
                  <p:embed/>
                </p:oleObj>
              </mc:Choice>
              <mc:Fallback>
                <p:oleObj name="Equation" r:id="rId3" imgW="7924800" imgH="4089400" progId="Equation.3">
                  <p:embed/>
                  <p:pic>
                    <p:nvPicPr>
                      <p:cNvPr id="0" name=""/>
                      <p:cNvPicPr/>
                      <p:nvPr/>
                    </p:nvPicPr>
                    <p:blipFill>
                      <a:blip r:embed="rId4"/>
                      <a:stretch>
                        <a:fillRect/>
                      </a:stretch>
                    </p:blipFill>
                    <p:spPr>
                      <a:xfrm>
                        <a:off x="652463" y="1824038"/>
                        <a:ext cx="7924800" cy="4089400"/>
                      </a:xfrm>
                      <a:prstGeom prst="rect">
                        <a:avLst/>
                      </a:prstGeom>
                    </p:spPr>
                  </p:pic>
                </p:oleObj>
              </mc:Fallback>
            </mc:AlternateContent>
          </a:graphicData>
        </a:graphic>
      </p:graphicFrame>
      <p:sp>
        <p:nvSpPr>
          <p:cNvPr id="6" name="TextBox 5"/>
          <p:cNvSpPr txBox="1"/>
          <p:nvPr/>
        </p:nvSpPr>
        <p:spPr>
          <a:xfrm>
            <a:off x="1000183" y="137533"/>
            <a:ext cx="7818116" cy="523220"/>
          </a:xfrm>
          <a:prstGeom prst="rect">
            <a:avLst/>
          </a:prstGeom>
          <a:noFill/>
        </p:spPr>
        <p:txBody>
          <a:bodyPr wrap="none" rtlCol="0">
            <a:spAutoFit/>
          </a:bodyPr>
          <a:lstStyle/>
          <a:p>
            <a:r>
              <a:rPr lang="en-US" sz="2800" dirty="0" smtClean="0">
                <a:solidFill>
                  <a:srgbClr val="000090"/>
                </a:solidFill>
              </a:rPr>
              <a:t>How better comparison with experiment is obtained</a:t>
            </a:r>
            <a:endParaRPr lang="en-US"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1138948249"/>
              </p:ext>
            </p:extLst>
          </p:nvPr>
        </p:nvGraphicFramePr>
        <p:xfrm>
          <a:off x="1194208" y="660753"/>
          <a:ext cx="7086600" cy="1168400"/>
        </p:xfrm>
        <a:graphic>
          <a:graphicData uri="http://schemas.openxmlformats.org/presentationml/2006/ole">
            <mc:AlternateContent xmlns:mc="http://schemas.openxmlformats.org/markup-compatibility/2006">
              <mc:Choice xmlns:v="urn:schemas-microsoft-com:vml" Requires="v">
                <p:oleObj spid="_x0000_s2246" name="Equation" r:id="rId5" imgW="7086600" imgH="1168400" progId="Equation.3">
                  <p:embed/>
                </p:oleObj>
              </mc:Choice>
              <mc:Fallback>
                <p:oleObj name="Equation" r:id="rId5" imgW="7086600" imgH="1168400" progId="Equation.3">
                  <p:embed/>
                  <p:pic>
                    <p:nvPicPr>
                      <p:cNvPr id="0" name=""/>
                      <p:cNvPicPr/>
                      <p:nvPr/>
                    </p:nvPicPr>
                    <p:blipFill>
                      <a:blip r:embed="rId6"/>
                      <a:stretch>
                        <a:fillRect/>
                      </a:stretch>
                    </p:blipFill>
                    <p:spPr>
                      <a:xfrm>
                        <a:off x="1194208" y="660753"/>
                        <a:ext cx="7086600" cy="1168400"/>
                      </a:xfrm>
                      <a:prstGeom prst="rect">
                        <a:avLst/>
                      </a:prstGeom>
                    </p:spPr>
                  </p:pic>
                </p:oleObj>
              </mc:Fallback>
            </mc:AlternateContent>
          </a:graphicData>
        </a:graphic>
      </p:graphicFrame>
    </p:spTree>
    <p:extLst>
      <p:ext uri="{BB962C8B-B14F-4D97-AF65-F5344CB8AC3E}">
        <p14:creationId xmlns:p14="http://schemas.microsoft.com/office/powerpoint/2010/main" val="21070573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68560" y="1052736"/>
            <a:ext cx="9612560" cy="857250"/>
          </a:xfrm>
        </p:spPr>
        <p:txBody>
          <a:bodyPr>
            <a:noAutofit/>
          </a:bodyPr>
          <a:lstStyle/>
          <a:p>
            <a:r>
              <a:rPr lang="pt-BR" sz="2500" dirty="0"/>
              <a:t>A general </a:t>
            </a:r>
            <a:r>
              <a:rPr lang="pt-BR" sz="2500" dirty="0" err="1"/>
              <a:t>criterion</a:t>
            </a:r>
            <a:r>
              <a:rPr lang="pt-BR" sz="2500" dirty="0"/>
              <a:t> for Alfvén </a:t>
            </a:r>
            <a:r>
              <a:rPr lang="pt-BR" sz="2500" dirty="0" err="1"/>
              <a:t>wave</a:t>
            </a:r>
            <a:r>
              <a:rPr lang="pt-BR" sz="2500" dirty="0"/>
              <a:t> </a:t>
            </a:r>
            <a:r>
              <a:rPr lang="pt-BR" sz="2500" dirty="0" err="1"/>
              <a:t>chirping</a:t>
            </a:r>
            <a:r>
              <a:rPr lang="pt-BR" sz="2500" dirty="0"/>
              <a:t/>
            </a:r>
            <a:br>
              <a:rPr lang="pt-BR" sz="2500" dirty="0"/>
            </a:br>
            <a:r>
              <a:rPr lang="en-US" altLang="en-US" sz="2800" dirty="0">
                <a:latin typeface="Calibri" charset="0"/>
              </a:rPr>
              <a:t> </a:t>
            </a:r>
            <a:r>
              <a:rPr lang="en-US" altLang="en-US" sz="2000" dirty="0">
                <a:latin typeface="Calibri" charset="0"/>
              </a:rPr>
              <a:t>(strongly dependent on competition between fast ion scattering and drag) </a:t>
            </a:r>
            <a:r>
              <a:rPr lang="pt-BR" sz="2500" dirty="0"/>
              <a:t/>
            </a:r>
            <a:br>
              <a:rPr lang="pt-BR" sz="2500" dirty="0"/>
            </a:br>
            <a:endParaRPr lang="en-US" sz="2500" dirty="0"/>
          </a:p>
        </p:txBody>
      </p:sp>
      <p:pic>
        <p:nvPicPr>
          <p:cNvPr id="5" name="Picture 4" descr="C:\Users\Viní\Dropbox\PhD-PU\PaperChirping\PRLSubmission\LilleyStabilityCurveOct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031" y="3743485"/>
            <a:ext cx="3336924" cy="21690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to 24"/>
          <p:cNvCxnSpPr/>
          <p:nvPr/>
        </p:nvCxnSpPr>
        <p:spPr>
          <a:xfrm flipV="1">
            <a:off x="2118298" y="2624030"/>
            <a:ext cx="1031678" cy="128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Conector de seta reta 25"/>
          <p:cNvCxnSpPr/>
          <p:nvPr/>
        </p:nvCxnSpPr>
        <p:spPr>
          <a:xfrm flipV="1">
            <a:off x="1500436" y="2656669"/>
            <a:ext cx="977902" cy="15791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26"/>
          <p:cNvCxnSpPr/>
          <p:nvPr/>
        </p:nvCxnSpPr>
        <p:spPr>
          <a:xfrm flipH="1" flipV="1">
            <a:off x="4371827" y="2298704"/>
            <a:ext cx="200940" cy="136763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9" name="CaixaDeTexto 27"/>
          <p:cNvSpPr txBox="1"/>
          <p:nvPr/>
        </p:nvSpPr>
        <p:spPr>
          <a:xfrm>
            <a:off x="104781" y="4244998"/>
            <a:ext cx="1919821" cy="307777"/>
          </a:xfrm>
          <a:prstGeom prst="rect">
            <a:avLst/>
          </a:prstGeom>
          <a:noFill/>
        </p:spPr>
        <p:txBody>
          <a:bodyPr wrap="none" rtlCol="0">
            <a:spAutoFit/>
          </a:bodyPr>
          <a:lstStyle/>
          <a:p>
            <a:r>
              <a:rPr lang="pt-BR" sz="1400" dirty="0" err="1"/>
              <a:t>Phase</a:t>
            </a:r>
            <a:r>
              <a:rPr lang="pt-BR" sz="1400" dirty="0"/>
              <a:t> </a:t>
            </a:r>
            <a:r>
              <a:rPr lang="pt-BR" sz="1400" dirty="0" err="1"/>
              <a:t>space</a:t>
            </a:r>
            <a:r>
              <a:rPr lang="pt-BR" sz="1400" dirty="0"/>
              <a:t> </a:t>
            </a:r>
            <a:r>
              <a:rPr lang="pt-BR" sz="1400" dirty="0" err="1"/>
              <a:t>integration</a:t>
            </a:r>
            <a:endParaRPr lang="en-US" sz="1400" dirty="0"/>
          </a:p>
        </p:txBody>
      </p:sp>
      <p:sp>
        <p:nvSpPr>
          <p:cNvPr id="10" name="CaixaDeTexto 28"/>
          <p:cNvSpPr txBox="1"/>
          <p:nvPr/>
        </p:nvSpPr>
        <p:spPr>
          <a:xfrm>
            <a:off x="1676768" y="4572425"/>
            <a:ext cx="2200154" cy="307777"/>
          </a:xfrm>
          <a:prstGeom prst="rect">
            <a:avLst/>
          </a:prstGeom>
          <a:noFill/>
        </p:spPr>
        <p:txBody>
          <a:bodyPr wrap="none" rtlCol="0">
            <a:spAutoFit/>
          </a:bodyPr>
          <a:lstStyle/>
          <a:p>
            <a:r>
              <a:rPr lang="pt-BR" sz="1400" dirty="0" err="1"/>
              <a:t>Eigenstructure</a:t>
            </a:r>
            <a:r>
              <a:rPr lang="pt-BR" sz="1400" dirty="0"/>
              <a:t> </a:t>
            </a:r>
            <a:r>
              <a:rPr lang="pt-BR" sz="1400" dirty="0" err="1"/>
              <a:t>information</a:t>
            </a:r>
            <a:r>
              <a:rPr lang="pt-BR" sz="1400" dirty="0"/>
              <a:t>:</a:t>
            </a:r>
          </a:p>
        </p:txBody>
      </p:sp>
      <p:sp>
        <p:nvSpPr>
          <p:cNvPr id="11" name="CaixaDeTexto 29"/>
          <p:cNvSpPr txBox="1"/>
          <p:nvPr/>
        </p:nvSpPr>
        <p:spPr>
          <a:xfrm>
            <a:off x="3593850" y="3631818"/>
            <a:ext cx="1756893" cy="307777"/>
          </a:xfrm>
          <a:prstGeom prst="rect">
            <a:avLst/>
          </a:prstGeom>
          <a:noFill/>
        </p:spPr>
        <p:txBody>
          <a:bodyPr wrap="square" rtlCol="0">
            <a:spAutoFit/>
          </a:bodyPr>
          <a:lstStyle/>
          <a:p>
            <a:r>
              <a:rPr lang="pt-BR" sz="1400" dirty="0" err="1"/>
              <a:t>Resonance</a:t>
            </a:r>
            <a:r>
              <a:rPr lang="pt-BR" sz="1400" dirty="0"/>
              <a:t> </a:t>
            </a:r>
            <a:r>
              <a:rPr lang="pt-BR" sz="1400" dirty="0" err="1"/>
              <a:t>surfaces</a:t>
            </a:r>
            <a:r>
              <a:rPr lang="pt-BR" sz="1400" dirty="0"/>
              <a:t>:</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343" y="4880201"/>
            <a:ext cx="1287398" cy="43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ector de seta reta 32"/>
          <p:cNvCxnSpPr/>
          <p:nvPr/>
        </p:nvCxnSpPr>
        <p:spPr>
          <a:xfrm flipV="1">
            <a:off x="2543862" y="2298706"/>
            <a:ext cx="935499" cy="225406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CaixaDeTexto 38"/>
          <p:cNvSpPr txBox="1"/>
          <p:nvPr/>
        </p:nvSpPr>
        <p:spPr>
          <a:xfrm>
            <a:off x="179512" y="5280462"/>
            <a:ext cx="5466368" cy="707886"/>
          </a:xfrm>
          <a:prstGeom prst="rect">
            <a:avLst/>
          </a:prstGeom>
          <a:noFill/>
        </p:spPr>
        <p:txBody>
          <a:bodyPr wrap="none" rtlCol="0">
            <a:spAutoFit/>
          </a:bodyPr>
          <a:lstStyle/>
          <a:p>
            <a:r>
              <a:rPr lang="pt-BR" sz="2000" b="1" dirty="0" err="1">
                <a:solidFill>
                  <a:srgbClr val="002060"/>
                </a:solidFill>
              </a:rPr>
              <a:t>Criterion</a:t>
            </a:r>
            <a:r>
              <a:rPr lang="pt-BR" sz="2000" b="1" dirty="0">
                <a:solidFill>
                  <a:srgbClr val="002060"/>
                </a:solidFill>
              </a:rPr>
              <a:t> </a:t>
            </a:r>
            <a:r>
              <a:rPr lang="pt-BR" sz="2000" b="1" dirty="0" err="1">
                <a:solidFill>
                  <a:srgbClr val="002060"/>
                </a:solidFill>
              </a:rPr>
              <a:t>was</a:t>
            </a:r>
            <a:r>
              <a:rPr lang="pt-BR" sz="2000" b="1" dirty="0">
                <a:solidFill>
                  <a:srgbClr val="002060"/>
                </a:solidFill>
              </a:rPr>
              <a:t> </a:t>
            </a:r>
            <a:r>
              <a:rPr lang="pt-BR" sz="2000" b="1" dirty="0" err="1">
                <a:solidFill>
                  <a:srgbClr val="002060"/>
                </a:solidFill>
              </a:rPr>
              <a:t>incorporated</a:t>
            </a:r>
            <a:r>
              <a:rPr lang="pt-BR" sz="2000" b="1" dirty="0">
                <a:solidFill>
                  <a:srgbClr val="002060"/>
                </a:solidFill>
              </a:rPr>
              <a:t> </a:t>
            </a:r>
            <a:r>
              <a:rPr lang="pt-BR" sz="2000" b="1" dirty="0" err="1">
                <a:solidFill>
                  <a:srgbClr val="002060"/>
                </a:solidFill>
              </a:rPr>
              <a:t>into</a:t>
            </a:r>
            <a:r>
              <a:rPr lang="pt-BR" sz="2000" b="1" dirty="0">
                <a:solidFill>
                  <a:srgbClr val="002060"/>
                </a:solidFill>
              </a:rPr>
              <a:t> NOVA-K: </a:t>
            </a:r>
          </a:p>
          <a:p>
            <a:r>
              <a:rPr lang="pt-BR" sz="2000" b="1" dirty="0" err="1">
                <a:solidFill>
                  <a:srgbClr val="002060"/>
                </a:solidFill>
              </a:rPr>
              <a:t>nonlinear</a:t>
            </a:r>
            <a:r>
              <a:rPr lang="pt-BR" sz="2000" b="1" dirty="0">
                <a:solidFill>
                  <a:srgbClr val="002060"/>
                </a:solidFill>
              </a:rPr>
              <a:t> </a:t>
            </a:r>
            <a:r>
              <a:rPr lang="pt-BR" sz="2000" b="1" dirty="0" err="1">
                <a:solidFill>
                  <a:srgbClr val="002060"/>
                </a:solidFill>
              </a:rPr>
              <a:t>prediction</a:t>
            </a:r>
            <a:r>
              <a:rPr lang="pt-BR" sz="2000" b="1" dirty="0">
                <a:solidFill>
                  <a:srgbClr val="002060"/>
                </a:solidFill>
              </a:rPr>
              <a:t> </a:t>
            </a:r>
            <a:r>
              <a:rPr lang="pt-BR" sz="2000" b="1" dirty="0" err="1">
                <a:solidFill>
                  <a:srgbClr val="002060"/>
                </a:solidFill>
              </a:rPr>
              <a:t>from</a:t>
            </a:r>
            <a:r>
              <a:rPr lang="pt-BR" sz="2000" b="1" dirty="0">
                <a:solidFill>
                  <a:srgbClr val="002060"/>
                </a:solidFill>
              </a:rPr>
              <a:t> linear </a:t>
            </a:r>
            <a:r>
              <a:rPr lang="pt-BR" sz="2000" b="1" dirty="0" err="1">
                <a:solidFill>
                  <a:srgbClr val="002060"/>
                </a:solidFill>
              </a:rPr>
              <a:t>physics</a:t>
            </a:r>
            <a:r>
              <a:rPr lang="pt-BR" sz="2000" b="1" dirty="0">
                <a:solidFill>
                  <a:srgbClr val="002060"/>
                </a:solidFill>
              </a:rPr>
              <a:t> </a:t>
            </a:r>
            <a:r>
              <a:rPr lang="pt-BR" sz="2000" b="1" dirty="0" err="1">
                <a:solidFill>
                  <a:srgbClr val="002060"/>
                </a:solidFill>
              </a:rPr>
              <a:t>elements</a:t>
            </a:r>
            <a:endParaRPr lang="en-US" sz="2000" b="1" dirty="0">
              <a:solidFill>
                <a:srgbClr val="002060"/>
              </a:solidFill>
            </a:endParaRPr>
          </a:p>
        </p:txBody>
      </p:sp>
      <p:sp>
        <p:nvSpPr>
          <p:cNvPr id="15" name="Chave esquerda 9"/>
          <p:cNvSpPr/>
          <p:nvPr/>
        </p:nvSpPr>
        <p:spPr>
          <a:xfrm>
            <a:off x="5656612" y="2089257"/>
            <a:ext cx="45719" cy="53477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Conector reto 11"/>
          <p:cNvCxnSpPr/>
          <p:nvPr/>
        </p:nvCxnSpPr>
        <p:spPr>
          <a:xfrm>
            <a:off x="5195579" y="2348880"/>
            <a:ext cx="432049" cy="0"/>
          </a:xfrm>
          <a:prstGeom prst="line">
            <a:avLst/>
          </a:prstGeom>
          <a:ln w="25400">
            <a:solidFill>
              <a:schemeClr val="accent1">
                <a:shade val="95000"/>
                <a:satMod val="10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CaixaDeTexto 22"/>
          <p:cNvSpPr txBox="1"/>
          <p:nvPr/>
        </p:nvSpPr>
        <p:spPr>
          <a:xfrm>
            <a:off x="5806308" y="2003144"/>
            <a:ext cx="2582117" cy="646331"/>
          </a:xfrm>
          <a:prstGeom prst="rect">
            <a:avLst/>
          </a:prstGeom>
          <a:noFill/>
        </p:spPr>
        <p:txBody>
          <a:bodyPr wrap="none" rtlCol="0">
            <a:spAutoFit/>
          </a:bodyPr>
          <a:lstStyle/>
          <a:p>
            <a:r>
              <a:rPr lang="pt-BR" dirty="0"/>
              <a:t>&gt;0: </a:t>
            </a:r>
            <a:r>
              <a:rPr lang="pt-BR" dirty="0" err="1"/>
              <a:t>fixed-frequency</a:t>
            </a:r>
            <a:r>
              <a:rPr lang="pt-BR" dirty="0"/>
              <a:t> </a:t>
            </a:r>
            <a:r>
              <a:rPr lang="pt-BR" dirty="0" err="1"/>
              <a:t>likely</a:t>
            </a:r>
            <a:r>
              <a:rPr lang="pt-BR" dirty="0"/>
              <a:t> </a:t>
            </a:r>
          </a:p>
          <a:p>
            <a:r>
              <a:rPr lang="pt-BR" dirty="0">
                <a:solidFill>
                  <a:srgbClr val="FF0000"/>
                </a:solidFill>
              </a:rPr>
              <a:t>&lt;0: </a:t>
            </a:r>
            <a:r>
              <a:rPr lang="pt-BR" dirty="0" err="1">
                <a:solidFill>
                  <a:srgbClr val="FF0000"/>
                </a:solidFill>
              </a:rPr>
              <a:t>chirping</a:t>
            </a:r>
            <a:r>
              <a:rPr lang="pt-BR" dirty="0">
                <a:solidFill>
                  <a:srgbClr val="FF0000"/>
                </a:solidFill>
              </a:rPr>
              <a:t> </a:t>
            </a:r>
            <a:r>
              <a:rPr lang="pt-BR" dirty="0" err="1">
                <a:solidFill>
                  <a:srgbClr val="FF0000"/>
                </a:solidFill>
              </a:rPr>
              <a:t>likely</a:t>
            </a:r>
            <a:endParaRPr lang="en-US" dirty="0">
              <a:solidFill>
                <a:srgbClr val="FF0000"/>
              </a:solidFill>
            </a:endParaRPr>
          </a:p>
        </p:txBody>
      </p:sp>
      <p:sp>
        <p:nvSpPr>
          <p:cNvPr id="18" name="TextBox 17"/>
          <p:cNvSpPr txBox="1"/>
          <p:nvPr/>
        </p:nvSpPr>
        <p:spPr>
          <a:xfrm>
            <a:off x="5679470" y="2767831"/>
            <a:ext cx="3421174" cy="523220"/>
          </a:xfrm>
          <a:prstGeom prst="rect">
            <a:avLst/>
          </a:prstGeom>
          <a:noFill/>
        </p:spPr>
        <p:txBody>
          <a:bodyPr wrap="square" rtlCol="0">
            <a:spAutoFit/>
          </a:bodyPr>
          <a:lstStyle/>
          <a:p>
            <a:r>
              <a:rPr lang="pt-BR" sz="1400" i="1" dirty="0" err="1"/>
              <a:t>Crt</a:t>
            </a:r>
            <a:r>
              <a:rPr lang="pt-BR" sz="1400" dirty="0"/>
              <a:t> </a:t>
            </a:r>
            <a:r>
              <a:rPr lang="pt-BR" sz="1400" dirty="0" err="1"/>
              <a:t>accounts</a:t>
            </a:r>
            <a:r>
              <a:rPr lang="pt-BR" sz="1400" dirty="0"/>
              <a:t> for </a:t>
            </a:r>
            <a:r>
              <a:rPr lang="pt-BR" sz="1400" dirty="0" err="1"/>
              <a:t>collisional</a:t>
            </a:r>
            <a:r>
              <a:rPr lang="pt-BR" sz="1400" dirty="0"/>
              <a:t> </a:t>
            </a:r>
            <a:r>
              <a:rPr lang="pt-BR" sz="1400" dirty="0" err="1"/>
              <a:t>coefficients</a:t>
            </a:r>
            <a:r>
              <a:rPr lang="pt-BR" sz="1400" dirty="0"/>
              <a:t> </a:t>
            </a:r>
            <a:r>
              <a:rPr lang="pt-BR" sz="1400" dirty="0" err="1"/>
              <a:t>varying</a:t>
            </a:r>
            <a:r>
              <a:rPr lang="pt-BR" sz="1400" dirty="0"/>
              <a:t> </a:t>
            </a:r>
            <a:r>
              <a:rPr lang="pt-BR" sz="1400" dirty="0" err="1"/>
              <a:t>along</a:t>
            </a:r>
            <a:r>
              <a:rPr lang="pt-BR" sz="1400" dirty="0"/>
              <a:t> </a:t>
            </a:r>
            <a:r>
              <a:rPr lang="pt-BR" sz="1400" dirty="0" err="1"/>
              <a:t>resonances</a:t>
            </a:r>
            <a:r>
              <a:rPr lang="pt-BR" sz="1400" dirty="0"/>
              <a:t> </a:t>
            </a:r>
            <a:r>
              <a:rPr lang="pt-BR" sz="1400" dirty="0" err="1"/>
              <a:t>and</a:t>
            </a:r>
            <a:r>
              <a:rPr lang="pt-BR" sz="1400" dirty="0"/>
              <a:t> </a:t>
            </a:r>
            <a:r>
              <a:rPr lang="pt-BR" sz="1400" dirty="0" err="1"/>
              <a:t>particle</a:t>
            </a:r>
            <a:r>
              <a:rPr lang="pt-BR" sz="1400" dirty="0"/>
              <a:t> </a:t>
            </a:r>
            <a:r>
              <a:rPr lang="pt-BR" sz="1400" dirty="0" err="1"/>
              <a:t>orbits</a:t>
            </a:r>
            <a:endParaRPr lang="en-US" sz="1400" dirty="0"/>
          </a:p>
        </p:txBody>
      </p:sp>
      <p:pic>
        <p:nvPicPr>
          <p:cNvPr id="19" name="Picture 18"/>
          <p:cNvPicPr>
            <a:picLocks noChangeAspect="1"/>
          </p:cNvPicPr>
          <p:nvPr/>
        </p:nvPicPr>
        <p:blipFill>
          <a:blip r:embed="rId5"/>
          <a:stretch>
            <a:fillRect/>
          </a:stretch>
        </p:blipFill>
        <p:spPr>
          <a:xfrm>
            <a:off x="910919" y="2906999"/>
            <a:ext cx="4348562" cy="698876"/>
          </a:xfrm>
          <a:prstGeom prst="rect">
            <a:avLst/>
          </a:prstGeom>
        </p:spPr>
      </p:pic>
      <p:pic>
        <p:nvPicPr>
          <p:cNvPr id="20" name="Picture 19"/>
          <p:cNvPicPr>
            <a:picLocks noChangeAspect="1"/>
          </p:cNvPicPr>
          <p:nvPr/>
        </p:nvPicPr>
        <p:blipFill>
          <a:blip r:embed="rId6"/>
          <a:stretch>
            <a:fillRect/>
          </a:stretch>
        </p:blipFill>
        <p:spPr>
          <a:xfrm>
            <a:off x="930030" y="1992023"/>
            <a:ext cx="4160546" cy="686692"/>
          </a:xfrm>
          <a:prstGeom prst="rect">
            <a:avLst/>
          </a:prstGeom>
        </p:spPr>
      </p:pic>
      <p:sp>
        <p:nvSpPr>
          <p:cNvPr id="21" name="TextBox 20"/>
          <p:cNvSpPr txBox="1"/>
          <p:nvPr/>
        </p:nvSpPr>
        <p:spPr>
          <a:xfrm>
            <a:off x="8604448" y="5607365"/>
            <a:ext cx="256802" cy="261610"/>
          </a:xfrm>
          <a:prstGeom prst="rect">
            <a:avLst/>
          </a:prstGeom>
          <a:noFill/>
        </p:spPr>
        <p:txBody>
          <a:bodyPr wrap="none" rtlCol="0">
            <a:spAutoFit/>
          </a:bodyPr>
          <a:lstStyle/>
          <a:p>
            <a:r>
              <a:rPr lang="en-US" sz="1100" dirty="0"/>
              <a:t>4</a:t>
            </a:r>
          </a:p>
        </p:txBody>
      </p:sp>
      <p:graphicFrame>
        <p:nvGraphicFramePr>
          <p:cNvPr id="22" name="Object 21"/>
          <p:cNvGraphicFramePr>
            <a:graphicFrameLocks noChangeAspect="1"/>
          </p:cNvGraphicFramePr>
          <p:nvPr>
            <p:extLst>
              <p:ext uri="{D42A27DB-BD31-4B8C-83A1-F6EECF244321}">
                <p14:modId xmlns:p14="http://schemas.microsoft.com/office/powerpoint/2010/main" val="632994618"/>
              </p:ext>
            </p:extLst>
          </p:nvPr>
        </p:nvGraphicFramePr>
        <p:xfrm>
          <a:off x="3261867" y="3890886"/>
          <a:ext cx="2497138" cy="508000"/>
        </p:xfrm>
        <a:graphic>
          <a:graphicData uri="http://schemas.openxmlformats.org/presentationml/2006/ole">
            <mc:AlternateContent xmlns:mc="http://schemas.openxmlformats.org/markup-compatibility/2006">
              <mc:Choice xmlns:v="urn:schemas-microsoft-com:vml" Requires="v">
                <p:oleObj spid="_x0000_s5142" name="Equation" r:id="rId7" imgW="3378200" imgH="685800" progId="Equation.3">
                  <p:embed/>
                </p:oleObj>
              </mc:Choice>
              <mc:Fallback>
                <p:oleObj name="Equation" r:id="rId7" imgW="3378200" imgH="685800" progId="Equation.3">
                  <p:embed/>
                  <p:pic>
                    <p:nvPicPr>
                      <p:cNvPr id="0" name=""/>
                      <p:cNvPicPr/>
                      <p:nvPr/>
                    </p:nvPicPr>
                    <p:blipFill>
                      <a:blip r:embed="rId8"/>
                      <a:stretch>
                        <a:fillRect/>
                      </a:stretch>
                    </p:blipFill>
                    <p:spPr>
                      <a:xfrm>
                        <a:off x="3261867" y="3890886"/>
                        <a:ext cx="2497138" cy="508000"/>
                      </a:xfrm>
                      <a:prstGeom prst="rect">
                        <a:avLst/>
                      </a:prstGeom>
                    </p:spPr>
                  </p:pic>
                </p:oleObj>
              </mc:Fallback>
            </mc:AlternateContent>
          </a:graphicData>
        </a:graphic>
      </p:graphicFrame>
    </p:spTree>
    <p:extLst>
      <p:ext uri="{BB962C8B-B14F-4D97-AF65-F5344CB8AC3E}">
        <p14:creationId xmlns:p14="http://schemas.microsoft.com/office/powerpoint/2010/main" val="275325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67104" y="794646"/>
            <a:ext cx="9265988" cy="379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7500" tIns="33750" rIns="67500" bIns="3375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9pPr>
          </a:lstStyle>
          <a:p>
            <a:pPr algn="just" eaLnBrk="1" hangingPunct="1">
              <a:lnSpc>
                <a:spcPct val="90000"/>
              </a:lnSpc>
              <a:buClrTx/>
              <a:buFontTx/>
              <a:buNone/>
            </a:pPr>
            <a:r>
              <a:rPr lang="en-US" altLang="en-US" sz="2000" dirty="0">
                <a:solidFill>
                  <a:schemeClr val="tx1"/>
                </a:solidFill>
                <a:latin typeface="Calibri Light" charset="0"/>
                <a:ea typeface="MS PGothic" charset="-128"/>
                <a:cs typeface="MS PGothic" charset="-128"/>
              </a:rPr>
              <a:t>Turbulence scattering explains why </a:t>
            </a:r>
            <a:r>
              <a:rPr lang="en-US" altLang="en-US" sz="2000" dirty="0" smtClean="0">
                <a:solidFill>
                  <a:schemeClr val="tx1"/>
                </a:solidFill>
                <a:latin typeface="Calibri Light" charset="0"/>
                <a:ea typeface="MS PGothic" charset="-128"/>
                <a:cs typeface="MS PGothic" charset="-128"/>
              </a:rPr>
              <a:t>chirping common </a:t>
            </a:r>
            <a:r>
              <a:rPr lang="en-US" altLang="en-US" sz="2000" dirty="0">
                <a:solidFill>
                  <a:schemeClr val="tx1"/>
                </a:solidFill>
                <a:latin typeface="Calibri Light" charset="0"/>
                <a:ea typeface="MS PGothic" charset="-128"/>
                <a:cs typeface="MS PGothic" charset="-128"/>
              </a:rPr>
              <a:t>in NSTX but rare in </a:t>
            </a:r>
            <a:r>
              <a:rPr lang="en-US" altLang="en-US" sz="2150" dirty="0">
                <a:solidFill>
                  <a:schemeClr val="tx1"/>
                </a:solidFill>
                <a:latin typeface="Calibri Light" charset="0"/>
                <a:ea typeface="MS PGothic" charset="-128"/>
                <a:cs typeface="MS PGothic" charset="-128"/>
              </a:rPr>
              <a:t>DIII-D</a:t>
            </a:r>
          </a:p>
        </p:txBody>
      </p:sp>
      <p:sp>
        <p:nvSpPr>
          <p:cNvPr id="5" name="Rectangle 2"/>
          <p:cNvSpPr>
            <a:spLocks noChangeArrowheads="1"/>
          </p:cNvSpPr>
          <p:nvPr/>
        </p:nvSpPr>
        <p:spPr bwMode="auto">
          <a:xfrm>
            <a:off x="1251348" y="1382317"/>
            <a:ext cx="6748463" cy="4031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7500" tIns="35100" rIns="67500" bIns="351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9pPr>
          </a:lstStyle>
          <a:p>
            <a:pPr>
              <a:lnSpc>
                <a:spcPct val="90000"/>
              </a:lnSpc>
              <a:spcBef>
                <a:spcPts val="750"/>
              </a:spcBef>
            </a:pPr>
            <a:r>
              <a:rPr lang="en-US" altLang="en-US" sz="1600" dirty="0">
                <a:latin typeface="Calibri" charset="0"/>
              </a:rPr>
              <a:t>Proposed criterion for </a:t>
            </a:r>
            <a:r>
              <a:rPr lang="en-US" altLang="en-US" sz="1600" i="1" dirty="0" err="1">
                <a:latin typeface="Calibri" charset="0"/>
              </a:rPr>
              <a:t>Alfvén</a:t>
            </a:r>
            <a:r>
              <a:rPr lang="en-US" altLang="en-US" sz="1600" i="1" dirty="0">
                <a:latin typeface="Calibri" charset="0"/>
              </a:rPr>
              <a:t> wave</a:t>
            </a:r>
            <a:r>
              <a:rPr lang="en-US" altLang="en-US" sz="1600" dirty="0">
                <a:latin typeface="Calibri" charset="0"/>
              </a:rPr>
              <a:t> chirping onset:</a:t>
            </a:r>
          </a:p>
          <a:p>
            <a:pPr>
              <a:lnSpc>
                <a:spcPct val="90000"/>
              </a:lnSpc>
              <a:spcBef>
                <a:spcPts val="750"/>
              </a:spcBef>
            </a:pPr>
            <a:endParaRPr lang="en-US" altLang="en-US" sz="1350" dirty="0">
              <a:latin typeface="Calibri" charset="0"/>
            </a:endParaRPr>
          </a:p>
        </p:txBody>
      </p:sp>
      <p:sp>
        <p:nvSpPr>
          <p:cNvPr id="6" name="Rectangle 6"/>
          <p:cNvSpPr>
            <a:spLocks noChangeArrowheads="1"/>
          </p:cNvSpPr>
          <p:nvPr/>
        </p:nvSpPr>
        <p:spPr bwMode="auto">
          <a:xfrm>
            <a:off x="6729122" y="5208665"/>
            <a:ext cx="2537650" cy="876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7500" tIns="33750" rIns="67500" bIns="3375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9pPr>
          </a:lstStyle>
          <a:p>
            <a:pPr eaLnBrk="1" hangingPunct="1">
              <a:lnSpc>
                <a:spcPct val="100000"/>
              </a:lnSpc>
              <a:buClrTx/>
              <a:buFontTx/>
              <a:buNone/>
            </a:pPr>
            <a:r>
              <a:rPr lang="en-US" altLang="en-US" sz="1050" b="1" dirty="0" smtClean="0">
                <a:latin typeface="Century Gothic" charset="0"/>
                <a:ea typeface="MS PGothic" charset="-128"/>
                <a:cs typeface="MS PGothic" charset="-128"/>
              </a:rPr>
              <a:t>Arrows indicate shift in chirping criterion in going from  &lt;</a:t>
            </a:r>
            <a:r>
              <a:rPr lang="en-US" altLang="en-US" sz="1050" b="1" i="1" dirty="0" err="1" smtClean="0">
                <a:latin typeface="Century Gothic" charset="0"/>
                <a:ea typeface="MS PGothic" charset="-128"/>
                <a:cs typeface="MS PGothic" charset="-128"/>
              </a:rPr>
              <a:t>v</a:t>
            </a:r>
            <a:r>
              <a:rPr lang="en-US" altLang="en-US" sz="1050" b="1" baseline="-25000" dirty="0" err="1" smtClean="0">
                <a:latin typeface="Century Gothic" charset="0"/>
                <a:ea typeface="MS PGothic" charset="-128"/>
                <a:cs typeface="MS PGothic" charset="-128"/>
              </a:rPr>
              <a:t>stoch</a:t>
            </a:r>
            <a:r>
              <a:rPr lang="en-US" altLang="en-US" sz="1050" b="1" dirty="0" smtClean="0">
                <a:latin typeface="Century Gothic" charset="0"/>
                <a:ea typeface="MS PGothic" charset="-128"/>
                <a:cs typeface="MS PGothic" charset="-128"/>
              </a:rPr>
              <a:t>&gt; due to pitch angle scattering alone, to due to  micro</a:t>
            </a:r>
            <a:r>
              <a:rPr lang="en-US" altLang="en-US" sz="1050" dirty="0" smtClean="0">
                <a:latin typeface="Century Gothic" charset="0"/>
                <a:ea typeface="MS PGothic" charset="-128"/>
                <a:cs typeface="MS PGothic" charset="-128"/>
              </a:rPr>
              <a:t>-</a:t>
            </a:r>
            <a:r>
              <a:rPr lang="en-US" altLang="en-US" sz="1050" b="1" dirty="0" smtClean="0">
                <a:latin typeface="Century Gothic" charset="0"/>
                <a:ea typeface="MS PGothic" charset="-128"/>
                <a:cs typeface="MS PGothic" charset="-128"/>
              </a:rPr>
              <a:t>turbulence and pitch- angle scattering</a:t>
            </a:r>
            <a:endParaRPr lang="en-US" altLang="en-US" sz="1050" b="1" dirty="0">
              <a:latin typeface="Century Gothic" charset="0"/>
              <a:ea typeface="MS PGothic" charset="-128"/>
              <a:cs typeface="MS PGothic" charset="-128"/>
            </a:endParaRP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524" y="2591230"/>
            <a:ext cx="2286377" cy="26357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120" y="2669245"/>
            <a:ext cx="2362352" cy="2502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Rectangle 17"/>
          <p:cNvSpPr>
            <a:spLocks noChangeArrowheads="1"/>
          </p:cNvSpPr>
          <p:nvPr/>
        </p:nvSpPr>
        <p:spPr bwMode="auto">
          <a:xfrm>
            <a:off x="6072434" y="1532175"/>
            <a:ext cx="2949179" cy="19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7500" tIns="33750" rIns="67500" bIns="3375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9pPr>
          </a:lstStyle>
          <a:p>
            <a:pPr algn="ctr" eaLnBrk="1" hangingPunct="1">
              <a:lnSpc>
                <a:spcPct val="100000"/>
              </a:lnSpc>
              <a:buClrTx/>
              <a:buFontTx/>
              <a:buNone/>
            </a:pPr>
            <a:r>
              <a:rPr lang="en-US" altLang="en-US" sz="825" b="1" dirty="0">
                <a:latin typeface="Century Gothic" charset="0"/>
                <a:ea typeface="MS PGothic" charset="-128"/>
                <a:cs typeface="MS PGothic" charset="-128"/>
              </a:rPr>
              <a:t>Duarte, </a:t>
            </a:r>
            <a:r>
              <a:rPr lang="en-US" altLang="en-US" sz="825" b="1" dirty="0" err="1">
                <a:latin typeface="Century Gothic" charset="0"/>
                <a:ea typeface="MS PGothic" charset="-128"/>
                <a:cs typeface="MS PGothic" charset="-128"/>
              </a:rPr>
              <a:t>Berk</a:t>
            </a:r>
            <a:r>
              <a:rPr lang="en-US" altLang="en-US" sz="825" b="1" dirty="0">
                <a:latin typeface="Century Gothic" charset="0"/>
                <a:ea typeface="MS PGothic" charset="-128"/>
                <a:cs typeface="MS PGothic" charset="-128"/>
              </a:rPr>
              <a:t>, </a:t>
            </a:r>
            <a:r>
              <a:rPr lang="en-US" altLang="en-US" sz="825" b="1" dirty="0" err="1">
                <a:latin typeface="Century Gothic" charset="0"/>
                <a:ea typeface="MS PGothic" charset="-128"/>
                <a:cs typeface="MS PGothic" charset="-128"/>
              </a:rPr>
              <a:t>Gorelenkov</a:t>
            </a:r>
            <a:r>
              <a:rPr lang="en-US" altLang="en-US" sz="825" b="1" dirty="0">
                <a:latin typeface="Century Gothic" charset="0"/>
                <a:ea typeface="MS PGothic" charset="-128"/>
                <a:cs typeface="MS PGothic" charset="-128"/>
              </a:rPr>
              <a:t> </a:t>
            </a:r>
            <a:r>
              <a:rPr lang="en-US" altLang="en-US" sz="825" b="1" i="1" dirty="0">
                <a:latin typeface="Century Gothic" charset="0"/>
                <a:ea typeface="MS PGothic" charset="-128"/>
                <a:cs typeface="MS PGothic" charset="-128"/>
              </a:rPr>
              <a:t>et al</a:t>
            </a:r>
            <a:r>
              <a:rPr lang="en-US" altLang="en-US" sz="825" b="1" dirty="0">
                <a:latin typeface="Century Gothic" charset="0"/>
                <a:ea typeface="MS PGothic" charset="-128"/>
                <a:cs typeface="MS PGothic" charset="-128"/>
              </a:rPr>
              <a:t>, PRL (submitted)</a:t>
            </a:r>
          </a:p>
        </p:txBody>
      </p:sp>
      <p:sp>
        <p:nvSpPr>
          <p:cNvPr id="10" name="Text Box 19"/>
          <p:cNvSpPr txBox="1">
            <a:spLocks noChangeArrowheads="1"/>
          </p:cNvSpPr>
          <p:nvPr/>
        </p:nvSpPr>
        <p:spPr bwMode="auto">
          <a:xfrm>
            <a:off x="4319973" y="5333388"/>
            <a:ext cx="2185219" cy="715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7500" tIns="42930" rIns="67500" bIns="3375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9pPr>
          </a:lstStyle>
          <a:p>
            <a:r>
              <a:rPr lang="en-US" altLang="en-US" sz="1050" b="1" dirty="0">
                <a:latin typeface="Century Gothic" charset="0"/>
                <a:ea typeface="Century Gothic" charset="0"/>
                <a:cs typeface="Century Gothic" charset="0"/>
              </a:rPr>
              <a:t>In NSTX , </a:t>
            </a:r>
            <a:r>
              <a:rPr lang="en-US" altLang="en-US" sz="1050" b="1" dirty="0" err="1">
                <a:latin typeface="Century Gothic" charset="0"/>
                <a:ea typeface="Century Gothic" charset="0"/>
                <a:cs typeface="Century Gothic" charset="0"/>
              </a:rPr>
              <a:t>Alfvén</a:t>
            </a:r>
            <a:r>
              <a:rPr lang="en-US" altLang="en-US" sz="1050" b="1" dirty="0">
                <a:latin typeface="Century Gothic" charset="0"/>
                <a:ea typeface="Century Gothic" charset="0"/>
                <a:cs typeface="Century Gothic" charset="0"/>
              </a:rPr>
              <a:t> wave </a:t>
            </a:r>
            <a:r>
              <a:rPr lang="en-US" altLang="en-US" sz="1050" b="1" dirty="0" smtClean="0">
                <a:latin typeface="Century Gothic" charset="0"/>
                <a:ea typeface="Century Gothic" charset="0"/>
                <a:cs typeface="Century Gothic" charset="0"/>
              </a:rPr>
              <a:t>chirping</a:t>
            </a:r>
          </a:p>
          <a:p>
            <a:r>
              <a:rPr lang="en-US" altLang="en-US" sz="1050" b="1" dirty="0" smtClean="0">
                <a:latin typeface="Century Gothic" charset="0"/>
                <a:ea typeface="Century Gothic" charset="0"/>
                <a:cs typeface="Century Gothic" charset="0"/>
              </a:rPr>
              <a:t> criterion  </a:t>
            </a:r>
            <a:r>
              <a:rPr lang="en-US" altLang="en-US" sz="1050" b="1" dirty="0">
                <a:latin typeface="Century Gothic" charset="0"/>
                <a:ea typeface="Century Gothic" charset="0"/>
                <a:cs typeface="Century Gothic" charset="0"/>
              </a:rPr>
              <a:t>agrees </a:t>
            </a:r>
            <a:r>
              <a:rPr lang="en-US" altLang="en-US" sz="1050" b="1" dirty="0" smtClean="0">
                <a:latin typeface="Century Gothic" charset="0"/>
                <a:ea typeface="Century Gothic" charset="0"/>
                <a:cs typeface="Century Gothic" charset="0"/>
              </a:rPr>
              <a:t>with experimental</a:t>
            </a:r>
          </a:p>
          <a:p>
            <a:r>
              <a:rPr lang="en-US" altLang="en-US" sz="1050" b="1" dirty="0" smtClean="0">
                <a:latin typeface="Century Gothic" charset="0"/>
                <a:ea typeface="Century Gothic" charset="0"/>
                <a:cs typeface="Century Gothic" charset="0"/>
              </a:rPr>
              <a:t>Data. Criterion value insensitive to</a:t>
            </a:r>
          </a:p>
          <a:p>
            <a:r>
              <a:rPr lang="en-US" altLang="en-US" sz="1050" b="1" dirty="0" smtClean="0">
                <a:latin typeface="Century Gothic" charset="0"/>
                <a:ea typeface="Century Gothic" charset="0"/>
                <a:cs typeface="Century Gothic" charset="0"/>
              </a:rPr>
              <a:t>~ 30% increase in &lt;</a:t>
            </a:r>
            <a:r>
              <a:rPr lang="en-US" altLang="en-US" sz="1050" b="1" i="1" dirty="0" err="1" smtClean="0">
                <a:latin typeface="Century Gothic" charset="0"/>
                <a:ea typeface="Century Gothic" charset="0"/>
                <a:cs typeface="Century Gothic" charset="0"/>
              </a:rPr>
              <a:t>v</a:t>
            </a:r>
            <a:r>
              <a:rPr lang="en-US" altLang="en-US" sz="1050" b="1" baseline="-25000" dirty="0" err="1" smtClean="0">
                <a:latin typeface="Century Gothic" charset="0"/>
                <a:ea typeface="Century Gothic" charset="0"/>
                <a:cs typeface="Century Gothic" charset="0"/>
              </a:rPr>
              <a:t>stoch</a:t>
            </a:r>
            <a:r>
              <a:rPr lang="en-US" altLang="en-US" sz="1050" b="1" dirty="0" smtClean="0">
                <a:latin typeface="Century Gothic" charset="0"/>
                <a:ea typeface="Century Gothic" charset="0"/>
                <a:cs typeface="Century Gothic" charset="0"/>
              </a:rPr>
              <a:t>&gt; due</a:t>
            </a:r>
          </a:p>
          <a:p>
            <a:r>
              <a:rPr lang="en-US" altLang="en-US" sz="1050" b="1" dirty="0" smtClean="0">
                <a:latin typeface="Century Gothic" charset="0"/>
                <a:ea typeface="Century Gothic" charset="0"/>
                <a:cs typeface="Century Gothic" charset="0"/>
              </a:rPr>
              <a:t>to micro-turbulence. </a:t>
            </a:r>
          </a:p>
          <a:p>
            <a:endParaRPr lang="en-US" altLang="en-US" sz="1050" b="1" dirty="0" smtClean="0">
              <a:latin typeface="Century Gothic" charset="0"/>
              <a:ea typeface="Century Gothic" charset="0"/>
              <a:cs typeface="Century Gothic" charset="0"/>
            </a:endParaRPr>
          </a:p>
        </p:txBody>
      </p:sp>
      <p:sp>
        <p:nvSpPr>
          <p:cNvPr id="11" name="Rectangle 3"/>
          <p:cNvSpPr>
            <a:spLocks noChangeArrowheads="1"/>
          </p:cNvSpPr>
          <p:nvPr/>
        </p:nvSpPr>
        <p:spPr bwMode="auto">
          <a:xfrm>
            <a:off x="4884508" y="2392798"/>
            <a:ext cx="1062644" cy="229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7500" tIns="33750" rIns="67500" bIns="3375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9pPr>
          </a:lstStyle>
          <a:p>
            <a:pPr algn="ctr" eaLnBrk="1" hangingPunct="1">
              <a:lnSpc>
                <a:spcPct val="100000"/>
              </a:lnSpc>
              <a:buClrTx/>
              <a:buFontTx/>
              <a:buNone/>
            </a:pPr>
            <a:r>
              <a:rPr lang="en-US" altLang="en-US" sz="1050" b="1" dirty="0">
                <a:latin typeface="Century Gothic" charset="0"/>
                <a:ea typeface="MS PGothic" charset="-128"/>
                <a:cs typeface="MS PGothic" charset="-128"/>
              </a:rPr>
              <a:t>chirping, NSTX</a:t>
            </a:r>
          </a:p>
        </p:txBody>
      </p:sp>
      <p:sp>
        <p:nvSpPr>
          <p:cNvPr id="12" name="Rectangle 4"/>
          <p:cNvSpPr>
            <a:spLocks noChangeArrowheads="1"/>
          </p:cNvSpPr>
          <p:nvPr/>
        </p:nvSpPr>
        <p:spPr bwMode="auto">
          <a:xfrm>
            <a:off x="6545535" y="2387500"/>
            <a:ext cx="2332176" cy="229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7500" tIns="33750" rIns="67500" bIns="3375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ondensed" charset="0"/>
                <a:cs typeface="DejaVu Sans Condensed" charset="0"/>
              </a:defRPr>
            </a:lvl9pPr>
          </a:lstStyle>
          <a:p>
            <a:pPr algn="ctr" eaLnBrk="1" hangingPunct="1">
              <a:lnSpc>
                <a:spcPct val="100000"/>
              </a:lnSpc>
              <a:buClrTx/>
              <a:buFontTx/>
              <a:buNone/>
            </a:pPr>
            <a:r>
              <a:rPr lang="en-US" altLang="en-US" sz="1050" b="1" dirty="0" smtClean="0">
                <a:latin typeface="Century Gothic" charset="0"/>
                <a:ea typeface="MS PGothic" charset="-128"/>
                <a:cs typeface="MS PGothic" charset="-128"/>
              </a:rPr>
              <a:t>Fixed</a:t>
            </a:r>
            <a:r>
              <a:rPr lang="en-US" altLang="en-US" sz="1050" b="1" dirty="0">
                <a:latin typeface="Century Gothic" charset="0"/>
                <a:ea typeface="MS PGothic" charset="-128"/>
                <a:cs typeface="MS PGothic" charset="-128"/>
              </a:rPr>
              <a:t>-frequencies, DIII-D and TFTR</a:t>
            </a:r>
          </a:p>
        </p:txBody>
      </p:sp>
      <p:sp>
        <p:nvSpPr>
          <p:cNvPr id="13" name="Rectangle 12"/>
          <p:cNvSpPr/>
          <p:nvPr/>
        </p:nvSpPr>
        <p:spPr>
          <a:xfrm>
            <a:off x="313194" y="3197210"/>
            <a:ext cx="3482256" cy="800219"/>
          </a:xfrm>
          <a:prstGeom prst="rect">
            <a:avLst/>
          </a:prstGeom>
        </p:spPr>
        <p:txBody>
          <a:bodyPr wrap="square">
            <a:spAutoFit/>
          </a:bodyPr>
          <a:lstStyle/>
          <a:p>
            <a:r>
              <a:rPr lang="pt-BR" sz="1400" dirty="0" err="1"/>
              <a:t>From</a:t>
            </a:r>
            <a:r>
              <a:rPr lang="pt-BR" sz="1400" dirty="0"/>
              <a:t> GTC </a:t>
            </a:r>
            <a:r>
              <a:rPr lang="pt-BR" sz="1400" dirty="0" err="1"/>
              <a:t>gyrokinetic</a:t>
            </a:r>
            <a:r>
              <a:rPr lang="pt-BR" sz="1400" dirty="0"/>
              <a:t> </a:t>
            </a:r>
            <a:r>
              <a:rPr lang="pt-BR" sz="1400" dirty="0" err="1"/>
              <a:t>simulations</a:t>
            </a:r>
            <a:r>
              <a:rPr lang="pt-BR" sz="1400" dirty="0"/>
              <a:t> for </a:t>
            </a:r>
            <a:r>
              <a:rPr lang="pt-BR" sz="1400" dirty="0" err="1"/>
              <a:t>passing</a:t>
            </a:r>
            <a:r>
              <a:rPr lang="pt-BR" sz="1400" dirty="0"/>
              <a:t> </a:t>
            </a:r>
            <a:r>
              <a:rPr lang="pt-BR" sz="1400" dirty="0" err="1"/>
              <a:t>particles</a:t>
            </a:r>
            <a:r>
              <a:rPr lang="pt-BR" sz="1400" dirty="0"/>
              <a:t> (Zhang, </a:t>
            </a:r>
            <a:r>
              <a:rPr lang="pt-BR" sz="1400" dirty="0" err="1"/>
              <a:t>Lin</a:t>
            </a:r>
            <a:r>
              <a:rPr lang="pt-BR" sz="1400" dirty="0"/>
              <a:t> </a:t>
            </a:r>
            <a:r>
              <a:rPr lang="pt-BR" sz="1400" dirty="0" err="1"/>
              <a:t>and</a:t>
            </a:r>
            <a:r>
              <a:rPr lang="pt-BR" sz="1400" dirty="0"/>
              <a:t> Chen, PRL 2008):</a:t>
            </a:r>
          </a:p>
          <a:p>
            <a:endParaRPr lang="pt-BR"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61" y="3858376"/>
            <a:ext cx="2236093" cy="58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04396" y="4785204"/>
            <a:ext cx="3906440" cy="584775"/>
          </a:xfrm>
          <a:prstGeom prst="rect">
            <a:avLst/>
          </a:prstGeom>
        </p:spPr>
        <p:txBody>
          <a:bodyPr wrap="square">
            <a:spAutoFit/>
          </a:bodyPr>
          <a:lstStyle/>
          <a:p>
            <a:r>
              <a:rPr lang="pt-BR" sz="1600" dirty="0" err="1"/>
              <a:t>Unlike</a:t>
            </a:r>
            <a:r>
              <a:rPr lang="pt-BR" sz="1600" dirty="0"/>
              <a:t> in DIII-D, </a:t>
            </a:r>
            <a:r>
              <a:rPr lang="pt-BR" sz="1600" dirty="0" err="1"/>
              <a:t>ion</a:t>
            </a:r>
            <a:r>
              <a:rPr lang="pt-BR" sz="1600" dirty="0"/>
              <a:t> </a:t>
            </a:r>
            <a:r>
              <a:rPr lang="pt-BR" sz="1600" dirty="0" err="1"/>
              <a:t>transport</a:t>
            </a:r>
            <a:r>
              <a:rPr lang="pt-BR" sz="1600" dirty="0"/>
              <a:t> in NSTX in </a:t>
            </a:r>
            <a:r>
              <a:rPr lang="pt-BR" sz="1600" dirty="0" err="1"/>
              <a:t>mostly</a:t>
            </a:r>
            <a:r>
              <a:rPr lang="pt-BR" sz="1600" dirty="0"/>
              <a:t> </a:t>
            </a:r>
            <a:r>
              <a:rPr lang="pt-BR" sz="1600" dirty="0" err="1"/>
              <a:t>neoclassical</a:t>
            </a:r>
            <a:r>
              <a:rPr lang="pt-BR" sz="1600" dirty="0"/>
              <a:t> </a:t>
            </a:r>
          </a:p>
        </p:txBody>
      </p:sp>
      <p:cxnSp>
        <p:nvCxnSpPr>
          <p:cNvPr id="16" name="Straight Connector 15"/>
          <p:cNvCxnSpPr/>
          <p:nvPr/>
        </p:nvCxnSpPr>
        <p:spPr>
          <a:xfrm>
            <a:off x="3938793" y="2547180"/>
            <a:ext cx="0" cy="3833677"/>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9546" y="2669245"/>
            <a:ext cx="3879203" cy="646331"/>
          </a:xfrm>
          <a:prstGeom prst="rect">
            <a:avLst/>
          </a:prstGeom>
        </p:spPr>
        <p:txBody>
          <a:bodyPr wrap="square">
            <a:spAutoFit/>
          </a:bodyPr>
          <a:lstStyle/>
          <a:p>
            <a:r>
              <a:rPr lang="pt-BR" dirty="0" err="1">
                <a:solidFill>
                  <a:schemeClr val="tx2"/>
                </a:solidFill>
              </a:rPr>
              <a:t>Inclusion</a:t>
            </a:r>
            <a:r>
              <a:rPr lang="pt-BR" dirty="0">
                <a:solidFill>
                  <a:schemeClr val="tx2"/>
                </a:solidFill>
              </a:rPr>
              <a:t> </a:t>
            </a:r>
            <a:r>
              <a:rPr lang="pt-BR" dirty="0" err="1">
                <a:solidFill>
                  <a:schemeClr val="tx2"/>
                </a:solidFill>
              </a:rPr>
              <a:t>of</a:t>
            </a:r>
            <a:r>
              <a:rPr lang="pt-BR" dirty="0">
                <a:solidFill>
                  <a:schemeClr val="tx2"/>
                </a:solidFill>
              </a:rPr>
              <a:t> </a:t>
            </a:r>
            <a:r>
              <a:rPr lang="pt-BR" dirty="0" err="1">
                <a:solidFill>
                  <a:schemeClr val="tx2"/>
                </a:solidFill>
              </a:rPr>
              <a:t>fast</a:t>
            </a:r>
            <a:r>
              <a:rPr lang="pt-BR" dirty="0">
                <a:solidFill>
                  <a:schemeClr val="tx2"/>
                </a:solidFill>
              </a:rPr>
              <a:t> </a:t>
            </a:r>
            <a:r>
              <a:rPr lang="pt-BR" dirty="0" err="1">
                <a:solidFill>
                  <a:schemeClr val="tx2"/>
                </a:solidFill>
              </a:rPr>
              <a:t>ion</a:t>
            </a:r>
            <a:r>
              <a:rPr lang="pt-BR" dirty="0">
                <a:solidFill>
                  <a:schemeClr val="tx2"/>
                </a:solidFill>
              </a:rPr>
              <a:t> </a:t>
            </a:r>
            <a:r>
              <a:rPr lang="pt-BR" dirty="0" err="1">
                <a:solidFill>
                  <a:schemeClr val="tx2"/>
                </a:solidFill>
              </a:rPr>
              <a:t>micro-turbulence</a:t>
            </a:r>
            <a:endParaRPr lang="pt-BR" dirty="0">
              <a:solidFill>
                <a:schemeClr val="tx2"/>
              </a:solidFill>
            </a:endParaRPr>
          </a:p>
          <a:p>
            <a:endParaRPr lang="pt-BR" dirty="0"/>
          </a:p>
        </p:txBody>
      </p:sp>
      <p:sp>
        <p:nvSpPr>
          <p:cNvPr id="18" name="Chave esquerda 9"/>
          <p:cNvSpPr/>
          <p:nvPr/>
        </p:nvSpPr>
        <p:spPr>
          <a:xfrm>
            <a:off x="5266134" y="1798042"/>
            <a:ext cx="45719" cy="53477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Conector reto 11"/>
          <p:cNvCxnSpPr/>
          <p:nvPr/>
        </p:nvCxnSpPr>
        <p:spPr>
          <a:xfrm>
            <a:off x="4805101" y="2057665"/>
            <a:ext cx="432049" cy="0"/>
          </a:xfrm>
          <a:prstGeom prst="line">
            <a:avLst/>
          </a:prstGeom>
          <a:ln w="25400">
            <a:solidFill>
              <a:schemeClr val="accent1">
                <a:shade val="95000"/>
                <a:satMod val="10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CaixaDeTexto 22"/>
          <p:cNvSpPr txBox="1"/>
          <p:nvPr/>
        </p:nvSpPr>
        <p:spPr>
          <a:xfrm>
            <a:off x="5415830" y="1711929"/>
            <a:ext cx="2582117" cy="646331"/>
          </a:xfrm>
          <a:prstGeom prst="rect">
            <a:avLst/>
          </a:prstGeom>
          <a:noFill/>
        </p:spPr>
        <p:txBody>
          <a:bodyPr wrap="none" rtlCol="0">
            <a:spAutoFit/>
          </a:bodyPr>
          <a:lstStyle/>
          <a:p>
            <a:r>
              <a:rPr lang="pt-BR" dirty="0"/>
              <a:t>&gt;0: </a:t>
            </a:r>
            <a:r>
              <a:rPr lang="pt-BR" dirty="0" err="1"/>
              <a:t>fixed-frequency</a:t>
            </a:r>
            <a:r>
              <a:rPr lang="pt-BR" dirty="0"/>
              <a:t> </a:t>
            </a:r>
            <a:r>
              <a:rPr lang="pt-BR" dirty="0" err="1"/>
              <a:t>likely</a:t>
            </a:r>
            <a:r>
              <a:rPr lang="pt-BR" dirty="0"/>
              <a:t> </a:t>
            </a:r>
          </a:p>
          <a:p>
            <a:r>
              <a:rPr lang="pt-BR" dirty="0">
                <a:solidFill>
                  <a:srgbClr val="FF0000"/>
                </a:solidFill>
              </a:rPr>
              <a:t>&lt;0: </a:t>
            </a:r>
            <a:r>
              <a:rPr lang="pt-BR" dirty="0" err="1">
                <a:solidFill>
                  <a:srgbClr val="FF0000"/>
                </a:solidFill>
              </a:rPr>
              <a:t>chirping</a:t>
            </a:r>
            <a:r>
              <a:rPr lang="pt-BR" dirty="0">
                <a:solidFill>
                  <a:srgbClr val="FF0000"/>
                </a:solidFill>
              </a:rPr>
              <a:t> </a:t>
            </a:r>
            <a:r>
              <a:rPr lang="pt-BR" dirty="0" err="1">
                <a:solidFill>
                  <a:srgbClr val="FF0000"/>
                </a:solidFill>
              </a:rPr>
              <a:t>likely</a:t>
            </a:r>
            <a:endParaRPr lang="en-US" dirty="0">
              <a:solidFill>
                <a:srgbClr val="FF0000"/>
              </a:solidFill>
            </a:endParaRPr>
          </a:p>
        </p:txBody>
      </p:sp>
      <p:pic>
        <p:nvPicPr>
          <p:cNvPr id="21" name="Picture 20"/>
          <p:cNvPicPr>
            <a:picLocks noChangeAspect="1"/>
          </p:cNvPicPr>
          <p:nvPr/>
        </p:nvPicPr>
        <p:blipFill>
          <a:blip r:embed="rId5"/>
          <a:stretch>
            <a:fillRect/>
          </a:stretch>
        </p:blipFill>
        <p:spPr>
          <a:xfrm>
            <a:off x="539552" y="1700808"/>
            <a:ext cx="4160546" cy="686692"/>
          </a:xfrm>
          <a:prstGeom prst="rect">
            <a:avLst/>
          </a:prstGeom>
        </p:spPr>
      </p:pic>
      <p:sp>
        <p:nvSpPr>
          <p:cNvPr id="22" name="TextBox 21"/>
          <p:cNvSpPr txBox="1"/>
          <p:nvPr/>
        </p:nvSpPr>
        <p:spPr>
          <a:xfrm>
            <a:off x="8831227" y="6380857"/>
            <a:ext cx="256802" cy="261610"/>
          </a:xfrm>
          <a:prstGeom prst="rect">
            <a:avLst/>
          </a:prstGeom>
          <a:noFill/>
        </p:spPr>
        <p:txBody>
          <a:bodyPr wrap="none" rtlCol="0">
            <a:spAutoFit/>
          </a:bodyPr>
          <a:lstStyle/>
          <a:p>
            <a:r>
              <a:rPr lang="en-US" sz="1100" dirty="0"/>
              <a:t>5</a:t>
            </a:r>
          </a:p>
        </p:txBody>
      </p:sp>
    </p:spTree>
    <p:extLst>
      <p:ext uri="{BB962C8B-B14F-4D97-AF65-F5344CB8AC3E}">
        <p14:creationId xmlns:p14="http://schemas.microsoft.com/office/powerpoint/2010/main" val="82367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9-22 at 5.28.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06"/>
            <a:ext cx="9144000" cy="5069858"/>
          </a:xfrm>
          <a:prstGeom prst="rect">
            <a:avLst/>
          </a:prstGeom>
        </p:spPr>
      </p:pic>
      <p:sp>
        <p:nvSpPr>
          <p:cNvPr id="2" name="TextBox 1"/>
          <p:cNvSpPr txBox="1"/>
          <p:nvPr/>
        </p:nvSpPr>
        <p:spPr>
          <a:xfrm>
            <a:off x="99895" y="5815806"/>
            <a:ext cx="8591001" cy="923330"/>
          </a:xfrm>
          <a:prstGeom prst="rect">
            <a:avLst/>
          </a:prstGeom>
          <a:noFill/>
        </p:spPr>
        <p:txBody>
          <a:bodyPr wrap="none" rtlCol="0">
            <a:spAutoFit/>
          </a:bodyPr>
          <a:lstStyle/>
          <a:p>
            <a:pPr algn="just"/>
            <a:r>
              <a:rPr lang="en-US" b="1" dirty="0"/>
              <a:t>DIII-D data does  not typically  </a:t>
            </a:r>
            <a:r>
              <a:rPr lang="en-US" b="1" dirty="0" smtClean="0"/>
              <a:t>show </a:t>
            </a:r>
            <a:r>
              <a:rPr lang="en-US" b="1" dirty="0"/>
              <a:t>fast chirping. When such chirping </a:t>
            </a:r>
          </a:p>
          <a:p>
            <a:pPr algn="just"/>
            <a:r>
              <a:rPr lang="en-US" b="1" dirty="0"/>
              <a:t>does arise, it occurs </a:t>
            </a:r>
            <a:r>
              <a:rPr lang="en-US" b="1" dirty="0" smtClean="0"/>
              <a:t>when micro-turbulent  </a:t>
            </a:r>
            <a:r>
              <a:rPr lang="en-US" b="1" dirty="0"/>
              <a:t>transport is reduced, prior to L-H </a:t>
            </a:r>
            <a:r>
              <a:rPr lang="en-US" b="1" dirty="0" smtClean="0"/>
              <a:t>transition,</a:t>
            </a:r>
          </a:p>
          <a:p>
            <a:pPr algn="just"/>
            <a:r>
              <a:rPr lang="en-US" b="1" dirty="0"/>
              <a:t>a</a:t>
            </a:r>
            <a:r>
              <a:rPr lang="en-US" b="1" dirty="0" smtClean="0"/>
              <a:t>s is displayed in above figures. </a:t>
            </a:r>
            <a:endParaRPr lang="en-US" b="1" dirty="0"/>
          </a:p>
        </p:txBody>
      </p:sp>
    </p:spTree>
    <p:extLst>
      <p:ext uri="{BB962C8B-B14F-4D97-AF65-F5344CB8AC3E}">
        <p14:creationId xmlns:p14="http://schemas.microsoft.com/office/powerpoint/2010/main" val="28023020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1881" y="163207"/>
            <a:ext cx="2165978" cy="584776"/>
          </a:xfrm>
          <a:prstGeom prst="rect">
            <a:avLst/>
          </a:prstGeom>
          <a:noFill/>
        </p:spPr>
        <p:txBody>
          <a:bodyPr wrap="none" rtlCol="0">
            <a:spAutoFit/>
          </a:bodyPr>
          <a:lstStyle/>
          <a:p>
            <a:r>
              <a:rPr lang="en-US" sz="3200" dirty="0" smtClean="0">
                <a:solidFill>
                  <a:srgbClr val="0000FF"/>
                </a:solidFill>
              </a:rPr>
              <a:t>Conclusions</a:t>
            </a:r>
            <a:endParaRPr lang="en-US" sz="3200" dirty="0">
              <a:solidFill>
                <a:srgbClr val="0000FF"/>
              </a:solidFill>
            </a:endParaRPr>
          </a:p>
        </p:txBody>
      </p:sp>
      <p:sp>
        <p:nvSpPr>
          <p:cNvPr id="5" name="TextBox 4"/>
          <p:cNvSpPr txBox="1"/>
          <p:nvPr/>
        </p:nvSpPr>
        <p:spPr>
          <a:xfrm>
            <a:off x="231588" y="977444"/>
            <a:ext cx="8673353" cy="5909311"/>
          </a:xfrm>
          <a:prstGeom prst="rect">
            <a:avLst/>
          </a:prstGeom>
          <a:noFill/>
        </p:spPr>
        <p:txBody>
          <a:bodyPr wrap="square" rtlCol="0">
            <a:spAutoFit/>
          </a:bodyPr>
          <a:lstStyle/>
          <a:p>
            <a:pPr marL="342900" indent="-342900">
              <a:buAutoNum type="arabicPeriod"/>
            </a:pPr>
            <a:r>
              <a:rPr lang="en-US" dirty="0" smtClean="0">
                <a:solidFill>
                  <a:schemeClr val="accent2">
                    <a:lumMod val="75000"/>
                  </a:schemeClr>
                </a:solidFill>
              </a:rPr>
              <a:t>A theoretical criterion for chirping onset of TAE modes in experiment was compared with experimental data in NSTX and DIII-D. </a:t>
            </a:r>
          </a:p>
          <a:p>
            <a:pPr marL="342900" indent="-342900">
              <a:buAutoNum type="arabicPeriod"/>
            </a:pPr>
            <a:r>
              <a:rPr lang="en-US" dirty="0" smtClean="0">
                <a:solidFill>
                  <a:schemeClr val="accent2">
                    <a:lumMod val="75000"/>
                  </a:schemeClr>
                </a:solidFill>
              </a:rPr>
              <a:t>Very good correlation was obtained between the two only when the theory incorporated the correct profiles for the mode structure, the dependence of velocity diffusion on pitch angle scattering and the inclusion of energetic particle diffusion due to background turbulence, taking into account the reduction of energetic particle diffusion with energy due to FLR averaging over rapidly spatially varying turbulent  structures.</a:t>
            </a:r>
          </a:p>
          <a:p>
            <a:pPr marL="342900" indent="-342900">
              <a:buAutoNum type="arabicPeriod"/>
            </a:pPr>
            <a:r>
              <a:rPr lang="en-US" dirty="0" smtClean="0">
                <a:solidFill>
                  <a:schemeClr val="accent2">
                    <a:lumMod val="75000"/>
                  </a:schemeClr>
                </a:solidFill>
              </a:rPr>
              <a:t>NSTX data displayed a strong tendency for chirping in agreement with theoretical predictions, as background ion transport, which  is low (it is neo-classical) so that classical pitch-angle scattering is the main contributor to the diffusive process, and this diffusion is not strong enough to prevent the onset of chirping of TAE modes.</a:t>
            </a:r>
          </a:p>
          <a:p>
            <a:pPr marL="342900" indent="-342900">
              <a:buAutoNum type="arabicPeriod"/>
            </a:pPr>
            <a:r>
              <a:rPr lang="en-US" dirty="0" smtClean="0">
                <a:solidFill>
                  <a:schemeClr val="accent2">
                    <a:lumMod val="75000"/>
                  </a:schemeClr>
                </a:solidFill>
              </a:rPr>
              <a:t>Most DIII-D shots produced steady oscillations during </a:t>
            </a:r>
            <a:r>
              <a:rPr lang="en-US" dirty="0" err="1" smtClean="0">
                <a:solidFill>
                  <a:schemeClr val="accent2">
                    <a:lumMod val="75000"/>
                  </a:schemeClr>
                </a:solidFill>
              </a:rPr>
              <a:t>Alfvenic</a:t>
            </a:r>
            <a:r>
              <a:rPr lang="en-US" dirty="0" smtClean="0">
                <a:solidFill>
                  <a:schemeClr val="accent2">
                    <a:lumMod val="75000"/>
                  </a:schemeClr>
                </a:solidFill>
              </a:rPr>
              <a:t> instability. In these shots the background turbulence appeared large enough to prevent chirping from arising.</a:t>
            </a:r>
          </a:p>
          <a:p>
            <a:pPr marL="342900" indent="-342900">
              <a:buAutoNum type="arabicPeriod"/>
            </a:pPr>
            <a:r>
              <a:rPr lang="en-US" dirty="0" smtClean="0">
                <a:solidFill>
                  <a:schemeClr val="accent2">
                    <a:lumMod val="75000"/>
                  </a:schemeClr>
                </a:solidFill>
              </a:rPr>
              <a:t>Only a small minority of DIII-D shots produced a chirping response. It was found that on these shots there was a pronounced reduction in the background ion-turbulence level. </a:t>
            </a:r>
          </a:p>
          <a:p>
            <a:pPr marL="342900" indent="-342900">
              <a:buAutoNum type="arabicPeriod"/>
            </a:pPr>
            <a:r>
              <a:rPr lang="en-US" dirty="0" smtClean="0">
                <a:solidFill>
                  <a:schemeClr val="accent2">
                    <a:lumMod val="75000"/>
                  </a:schemeClr>
                </a:solidFill>
              </a:rPr>
              <a:t>This investigation appears to have answered a previous puzzle for why, when </a:t>
            </a:r>
            <a:r>
              <a:rPr lang="en-US" dirty="0" err="1" smtClean="0">
                <a:solidFill>
                  <a:schemeClr val="accent2">
                    <a:lumMod val="75000"/>
                  </a:schemeClr>
                </a:solidFill>
              </a:rPr>
              <a:t>Alfvenic</a:t>
            </a:r>
            <a:r>
              <a:rPr lang="en-US" dirty="0" smtClean="0">
                <a:solidFill>
                  <a:schemeClr val="accent2">
                    <a:lumMod val="75000"/>
                  </a:schemeClr>
                </a:solidFill>
              </a:rPr>
              <a:t> oscillations appear in experimental data in NSTX and DIII-D,  chirping </a:t>
            </a:r>
            <a:r>
              <a:rPr lang="en-US" dirty="0" err="1" smtClean="0">
                <a:solidFill>
                  <a:schemeClr val="accent2">
                    <a:lumMod val="75000"/>
                  </a:schemeClr>
                </a:solidFill>
              </a:rPr>
              <a:t>Alfvenic</a:t>
            </a:r>
            <a:r>
              <a:rPr lang="en-US" dirty="0" smtClean="0">
                <a:solidFill>
                  <a:schemeClr val="accent2">
                    <a:lumMod val="75000"/>
                  </a:schemeClr>
                </a:solidFill>
              </a:rPr>
              <a:t> modes usually arise in NSTX but only rarely arise in DIII-D. </a:t>
            </a:r>
          </a:p>
          <a:p>
            <a:pPr marL="342900" indent="-342900">
              <a:buAutoNum type="arabicPeriod"/>
            </a:pPr>
            <a:r>
              <a:rPr lang="en-US" dirty="0" smtClean="0">
                <a:solidFill>
                  <a:schemeClr val="accent2">
                    <a:lumMod val="75000"/>
                  </a:schemeClr>
                </a:solidFill>
              </a:rPr>
              <a:t>This method of analysis can be applied to other experiments including ITER. </a:t>
            </a:r>
          </a:p>
          <a:p>
            <a:r>
              <a:rPr lang="en-US" dirty="0" smtClean="0"/>
              <a:t> </a:t>
            </a:r>
          </a:p>
        </p:txBody>
      </p:sp>
    </p:spTree>
    <p:extLst>
      <p:ext uri="{BB962C8B-B14F-4D97-AF65-F5344CB8AC3E}">
        <p14:creationId xmlns:p14="http://schemas.microsoft.com/office/powerpoint/2010/main" val="609288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9-23 at 12.34.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40500" cy="6489700"/>
          </a:xfrm>
          <a:prstGeom prst="rect">
            <a:avLst/>
          </a:prstGeom>
        </p:spPr>
      </p:pic>
    </p:spTree>
    <p:extLst>
      <p:ext uri="{BB962C8B-B14F-4D97-AF65-F5344CB8AC3E}">
        <p14:creationId xmlns:p14="http://schemas.microsoft.com/office/powerpoint/2010/main" val="25256947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6509</TotalTime>
  <Words>1644</Words>
  <Application>Microsoft Macintosh PowerPoint</Application>
  <PresentationFormat>On-screen Show (4:3)</PresentationFormat>
  <Paragraphs>133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Chirping in Plasmas;  test of criterion for chirping onset &amp; simulation of explosive chirping </vt:lpstr>
      <vt:lpstr>PowerPoint Presentation</vt:lpstr>
      <vt:lpstr>Nonlinear dynamics of driven kinetic systems close to threshold</vt:lpstr>
      <vt:lpstr>PowerPoint Presentation</vt:lpstr>
      <vt:lpstr>A general criterion for Alfvén wave chirping  (strongly dependent on competition between fast ion scattering and drag)  </vt:lpstr>
      <vt:lpstr>PowerPoint Presentation</vt:lpstr>
      <vt:lpstr>PowerPoint Presentation</vt:lpstr>
      <vt:lpstr>PowerPoint Presentation</vt:lpstr>
      <vt:lpstr>PowerPoint Presentation</vt:lpstr>
      <vt:lpstr>Build simulation code  based on perturbation from equilibrium orbits</vt:lpstr>
      <vt:lpstr>Inner region wave equation and current</vt:lpstr>
      <vt:lpstr>Reduced Vlasov Equation</vt:lpstr>
      <vt:lpstr>Linear EPM mode</vt:lpstr>
      <vt:lpstr>Result from simulation</vt:lpstr>
      <vt:lpstr>Simplified nonlinear stage predictions of EPM compared to simulation </vt:lpstr>
      <vt:lpstr>Conclusion &amp; Comments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Chirping in Plasmas;  test of criterion for chirping onset &amp; simulation of explosive chirping </dc:title>
  <dc:creator>sys admin</dc:creator>
  <cp:lastModifiedBy>Berk</cp:lastModifiedBy>
  <cp:revision>120</cp:revision>
  <cp:lastPrinted>2016-10-18T18:09:06Z</cp:lastPrinted>
  <dcterms:created xsi:type="dcterms:W3CDTF">2016-09-19T15:33:46Z</dcterms:created>
  <dcterms:modified xsi:type="dcterms:W3CDTF">2016-10-18T18:09:42Z</dcterms:modified>
</cp:coreProperties>
</file>