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8" r:id="rId2"/>
    <p:sldMasterId id="2147484510" r:id="rId3"/>
  </p:sldMasterIdLst>
  <p:notesMasterIdLst>
    <p:notesMasterId r:id="rId27"/>
  </p:notesMasterIdLst>
  <p:handoutMasterIdLst>
    <p:handoutMasterId r:id="rId28"/>
  </p:handoutMasterIdLst>
  <p:sldIdLst>
    <p:sldId id="899" r:id="rId4"/>
    <p:sldId id="1013" r:id="rId5"/>
    <p:sldId id="1014" r:id="rId6"/>
    <p:sldId id="1020" r:id="rId7"/>
    <p:sldId id="1021" r:id="rId8"/>
    <p:sldId id="1026" r:id="rId9"/>
    <p:sldId id="1023" r:id="rId10"/>
    <p:sldId id="1016" r:id="rId11"/>
    <p:sldId id="1018" r:id="rId12"/>
    <p:sldId id="1024" r:id="rId13"/>
    <p:sldId id="1032" r:id="rId14"/>
    <p:sldId id="1029" r:id="rId15"/>
    <p:sldId id="1033" r:id="rId16"/>
    <p:sldId id="1034" r:id="rId17"/>
    <p:sldId id="1035" r:id="rId18"/>
    <p:sldId id="1036" r:id="rId19"/>
    <p:sldId id="1037" r:id="rId20"/>
    <p:sldId id="1038" r:id="rId21"/>
    <p:sldId id="1039" r:id="rId22"/>
    <p:sldId id="1040" r:id="rId23"/>
    <p:sldId id="1003" r:id="rId24"/>
    <p:sldId id="1030" r:id="rId25"/>
    <p:sldId id="1031" r:id="rId2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FFFF99"/>
    <a:srgbClr val="0000FF"/>
    <a:srgbClr val="6600CC"/>
    <a:srgbClr val="009900"/>
    <a:srgbClr val="FFFF66"/>
    <a:srgbClr val="6600FF"/>
    <a:srgbClr val="FFCCCC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6" autoAdjust="0"/>
    <p:restoredTop sz="94660"/>
  </p:normalViewPr>
  <p:slideViewPr>
    <p:cSldViewPr>
      <p:cViewPr varScale="1">
        <p:scale>
          <a:sx n="104" d="100"/>
          <a:sy n="104" d="100"/>
        </p:scale>
        <p:origin x="-353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565" y="-8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742766" indent="-285679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marL="1142716" indent="-228544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marL="1599802" indent="-228544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marL="2056890" indent="-228544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2513976" indent="-228544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2971062" indent="-228544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3428148" indent="-228544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3885234" indent="-228544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/>
            <a:fld id="{C6581798-1A84-4DA8-8919-56479157ECB3}" type="slidenum">
              <a:rPr lang="en-US" alt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2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1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03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3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5904" r="16595" b="1113"/>
          <a:stretch/>
        </p:blipFill>
        <p:spPr bwMode="auto">
          <a:xfrm>
            <a:off x="-11186" y="6477001"/>
            <a:ext cx="915518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222222" y="6553200"/>
            <a:ext cx="65193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19-Oct-16</a:t>
            </a:r>
          </a:p>
        </p:txBody>
      </p:sp>
      <p:sp>
        <p:nvSpPr>
          <p:cNvPr id="10" name="Rectangle 206"/>
          <p:cNvSpPr>
            <a:spLocks noChangeArrowheads="1"/>
          </p:cNvSpPr>
          <p:nvPr userDrawn="1"/>
        </p:nvSpPr>
        <p:spPr bwMode="auto">
          <a:xfrm>
            <a:off x="1108744" y="6553200"/>
            <a:ext cx="7162801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1" hangingPunct="1"/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26th IAEA</a:t>
            </a:r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FEC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:</a:t>
            </a:r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Isolation of NTV Under Varied Plasma and 3D Field in Tokamaks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Sabbagh, et</a:t>
            </a:r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al.)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66" y="6574708"/>
            <a:ext cx="844540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/>
              <a:pPr/>
              <a:t>‹#›</a:t>
            </a:fld>
            <a:endParaRPr dirty="0"/>
          </a:p>
        </p:txBody>
      </p:sp>
      <p:sp>
        <p:nvSpPr>
          <p:cNvPr id="10" name="Rectangle 206"/>
          <p:cNvSpPr>
            <a:spLocks noChangeArrowheads="1"/>
          </p:cNvSpPr>
          <p:nvPr userDrawn="1"/>
        </p:nvSpPr>
        <p:spPr bwMode="auto">
          <a:xfrm>
            <a:off x="228603" y="6541113"/>
            <a:ext cx="7924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</a:rPr>
              <a:t>43rd EPS Conference: Establishing a verified understanding of kinetic MHD theory for global mode stability 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6781800" y="6545385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</a:rPr>
              <a:t>8 July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3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25637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55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APS DPP Meeting: JO4.07 Active RWM and </a:t>
            </a:r>
            <a:r>
              <a:rPr lang="en-US" sz="1000" b="1" dirty="0" err="1" smtClean="0">
                <a:solidFill>
                  <a:srgbClr val="3333CC"/>
                </a:solidFill>
                <a:latin typeface="Arial" pitchFamily="34" charset="0"/>
                <a:ea typeface="+mn-ea"/>
              </a:rPr>
              <a:t>V</a:t>
            </a:r>
            <a:r>
              <a:rPr lang="en-US" sz="1000" b="1" baseline="-25000" dirty="0" err="1" smtClean="0">
                <a:solidFill>
                  <a:srgbClr val="3333CC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 control for disruption avoidance in NSTX (S.A. 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Nov 12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  <a:ea typeface="+mn-ea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2013</a:t>
            </a:r>
            <a:endParaRPr lang="en-US" sz="10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05797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wmf"/><Relationship Id="rId10" Type="http://schemas.openxmlformats.org/officeDocument/2006/relationships/image" Target="../media/image11.jpg"/><Relationship Id="rId4" Type="http://schemas.openxmlformats.org/officeDocument/2006/relationships/image" Target="../media/image7.jpeg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XU4C77leOi.jpg"/>
          <p:cNvPicPr>
            <a:picLocks noChangeAspect="1"/>
          </p:cNvPicPr>
          <p:nvPr/>
        </p:nvPicPr>
        <p:blipFill>
          <a:blip r:embed="rId3" cstate="print"/>
          <a:srcRect r="8993" b="7660"/>
          <a:stretch>
            <a:fillRect/>
          </a:stretch>
        </p:blipFill>
        <p:spPr>
          <a:xfrm>
            <a:off x="381000" y="4267200"/>
            <a:ext cx="3338818" cy="2209818"/>
          </a:xfrm>
          <a:prstGeom prst="rect">
            <a:avLst/>
          </a:prstGeom>
        </p:spPr>
      </p:pic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2" y="4452670"/>
            <a:ext cx="199052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45202" y="871933"/>
            <a:ext cx="8777396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26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Isolation of Neoclassical Toroidal Viscosity Profile Under Varied Plasma and 3D Field Conditions in Low and Medium Aspect Ratio Tokamaks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*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en-US" sz="26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" y="2111276"/>
            <a:ext cx="8839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i="0" u="sng" dirty="0">
                <a:solidFill>
                  <a:srgbClr val="6600CC"/>
                </a:solidFill>
                <a:latin typeface="Arial" pitchFamily="34" charset="0"/>
                <a:ea typeface="+mn-ea"/>
              </a:rPr>
              <a:t>S.A. Sabbagh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  <a:ea typeface="+mn-ea"/>
              </a:rPr>
              <a:t>1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, Y.S.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Park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1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R.E. Bell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  <a:ea typeface="+mn-ea"/>
              </a:rPr>
              <a:t>2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, J. Kim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  <a:ea typeface="+mn-ea"/>
              </a:rPr>
              <a:t>3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, J.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Ko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W.H.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Ko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K.C. Shaing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  <a:ea typeface="+mn-ea"/>
              </a:rPr>
              <a:t>4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, Y. Sun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  <a:ea typeface="+mn-ea"/>
              </a:rPr>
              <a:t>5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, B.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LeBlanc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2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S.G.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Lee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J.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Lee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J.W.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Berkery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1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S.P.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Gerhardt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2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S.H.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Hahn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Y.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In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Y.M.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Jeon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Y.K.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Oh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, </a:t>
            </a:r>
            <a:r>
              <a:rPr lang="en-US" altLang="en-US" sz="2000" i="0" dirty="0">
                <a:solidFill>
                  <a:srgbClr val="6600CC"/>
                </a:solidFill>
                <a:latin typeface="Arial" pitchFamily="34" charset="0"/>
                <a:ea typeface="+mn-ea"/>
              </a:rPr>
              <a:t>J.W. </a:t>
            </a:r>
            <a:r>
              <a:rPr lang="en-US" altLang="en-US" sz="2000" i="0" dirty="0" smtClean="0">
                <a:solidFill>
                  <a:srgbClr val="6600CC"/>
                </a:solidFill>
                <a:latin typeface="Arial" pitchFamily="34" charset="0"/>
                <a:ea typeface="+mn-ea"/>
              </a:rPr>
              <a:t>Yoo</a:t>
            </a:r>
            <a:r>
              <a:rPr lang="en-US" altLang="en-US" sz="2000" i="0" baseline="30000" dirty="0">
                <a:solidFill>
                  <a:srgbClr val="6600CC"/>
                </a:solidFill>
                <a:latin typeface="Arial" pitchFamily="34" charset="0"/>
              </a:rPr>
              <a:t>3</a:t>
            </a:r>
            <a:endParaRPr lang="en-US" altLang="en-US" sz="2000" b="0" i="0" u="sng" dirty="0">
              <a:solidFill>
                <a:srgbClr val="6600CC"/>
              </a:solidFill>
              <a:latin typeface="Arial" pitchFamily="34" charset="0"/>
              <a:ea typeface="+mn-ea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1400" b="0" baseline="30000" dirty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en-US" altLang="en-US" sz="1400" b="0" dirty="0">
                <a:solidFill>
                  <a:schemeClr val="tx1"/>
                </a:solidFill>
                <a:latin typeface="Arial" pitchFamily="34" charset="0"/>
              </a:rPr>
              <a:t>Department of Applied Physics, Columbia University, New York, NY, USA</a:t>
            </a:r>
          </a:p>
          <a:p>
            <a:pPr algn="ctr" eaLnBrk="1" hangingPunct="1"/>
            <a:r>
              <a:rPr lang="en-US" altLang="en-US" sz="1400" b="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altLang="en-US" sz="1400" b="0" dirty="0">
                <a:solidFill>
                  <a:schemeClr val="tx1"/>
                </a:solidFill>
                <a:latin typeface="Arial" pitchFamily="34" charset="0"/>
              </a:rPr>
              <a:t>Princeton Plasma Physics Laboratory, Princeton University, Princeton, NJ, USA</a:t>
            </a:r>
          </a:p>
          <a:p>
            <a:pPr algn="ctr" eaLnBrk="1" hangingPunct="1"/>
            <a:r>
              <a:rPr lang="en-US" altLang="en-US" sz="1400" b="0" baseline="30000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altLang="en-US" sz="1400" b="0" dirty="0">
                <a:solidFill>
                  <a:schemeClr val="tx1"/>
                </a:solidFill>
                <a:latin typeface="Arial" pitchFamily="34" charset="0"/>
              </a:rPr>
              <a:t>National Fusion Research Institute, Daejeon, Republic of Korea</a:t>
            </a:r>
          </a:p>
          <a:p>
            <a:pPr algn="ctr" eaLnBrk="1" hangingPunct="1"/>
            <a:r>
              <a:rPr lang="en-US" altLang="en-US" sz="1400" b="0" baseline="30000" dirty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en-US" altLang="en-US" sz="1400" b="0" dirty="0">
                <a:solidFill>
                  <a:schemeClr val="tx1"/>
                </a:solidFill>
                <a:latin typeface="Arial" pitchFamily="34" charset="0"/>
              </a:rPr>
              <a:t>National Cheng Kung University, Tainan, Taiwan</a:t>
            </a:r>
          </a:p>
          <a:p>
            <a:pPr algn="ctr" eaLnBrk="1" hangingPunct="1"/>
            <a:r>
              <a:rPr lang="en-US" altLang="en-US" sz="1400" b="0" baseline="30000" dirty="0">
                <a:solidFill>
                  <a:schemeClr val="tx1"/>
                </a:solidFill>
                <a:latin typeface="Arial" pitchFamily="34" charset="0"/>
              </a:rPr>
              <a:t>5</a:t>
            </a:r>
            <a:r>
              <a:rPr lang="en-US" altLang="en-US" sz="1400" b="0" dirty="0">
                <a:solidFill>
                  <a:schemeClr val="tx1"/>
                </a:solidFill>
                <a:latin typeface="Arial" pitchFamily="34" charset="0"/>
              </a:rPr>
              <a:t>ASIPP, Hefei Anhui, China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800" dirty="0">
                <a:solidFill>
                  <a:srgbClr val="3333CC"/>
                </a:solidFill>
                <a:latin typeface="Arial" pitchFamily="34" charset="0"/>
                <a:ea typeface="+mn-ea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98544" y="6561208"/>
            <a:ext cx="8088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100" b="1" i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*This work </a:t>
            </a:r>
            <a:r>
              <a:rPr lang="en-US" sz="1100" b="1" i="1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supported </a:t>
            </a:r>
            <a:r>
              <a:rPr lang="en-US" sz="1100" b="1" i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by the US DOE contract </a:t>
            </a:r>
            <a:r>
              <a:rPr lang="en-US" sz="1100" b="1" i="1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DE-AC02-09CH11466, DE-FC02-04ER54698, and DE-FG02-99ER54524</a:t>
            </a:r>
            <a:endParaRPr lang="en-US" altLang="en-US" sz="1100" b="1" i="1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828" y="4483894"/>
            <a:ext cx="3086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26</a:t>
            </a:r>
            <a:r>
              <a:rPr lang="en-US" sz="1600" b="1" baseline="30000" dirty="0" smtClean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IAEA Fusion Energy Conference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19 October 2016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600" b="1" dirty="0" smtClean="0">
                <a:latin typeface="Helvetica" charset="0"/>
                <a:ea typeface="+mn-ea"/>
                <a:cs typeface="Arial" pitchFamily="34" charset="0"/>
              </a:rPr>
              <a:t>Kyoto, Japan</a:t>
            </a:r>
            <a:endParaRPr lang="en-US" sz="1600" b="1" dirty="0"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371600" cy="5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cu_fontoutlin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41" y="5921687"/>
            <a:ext cx="2514600" cy="4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826330" y="635058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V1.2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"/>
            <a:ext cx="762000" cy="8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1170169" cy="32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" y="4890934"/>
            <a:ext cx="1163021" cy="595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0" y="6052119"/>
            <a:ext cx="1420906" cy="3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1"/>
    </mc:Choice>
    <mc:Fallback xmlns="">
      <p:transition spd="slow" advTm="158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96"/>
            <a:ext cx="9144000" cy="815975"/>
          </a:xfrm>
        </p:spPr>
        <p:txBody>
          <a:bodyPr/>
          <a:lstStyle/>
          <a:p>
            <a:r>
              <a:rPr lang="en-US" dirty="0"/>
              <a:t>Consider simple torque balance equation to further understand expected </a:t>
            </a:r>
            <a:r>
              <a:rPr lang="en-US" dirty="0" smtClean="0"/>
              <a:t>dynamics when </a:t>
            </a:r>
            <a:r>
              <a:rPr lang="en-US" dirty="0"/>
              <a:t>measuring V</a:t>
            </a:r>
            <a:r>
              <a:rPr lang="en-US" baseline="-25000" dirty="0"/>
              <a:t>0</a:t>
            </a:r>
            <a:r>
              <a:rPr lang="en-US" baseline="30000" dirty="0"/>
              <a:t>NTV </a:t>
            </a:r>
            <a:r>
              <a:rPr lang="en-US" dirty="0" smtClean="0"/>
              <a:t>profile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2254" y="1410910"/>
            <a:ext cx="8867742" cy="4228588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Simple torque balance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Consider equations with/without 3D field (in steady-state)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Use simple NTV model to express offset rotation</a:t>
            </a:r>
            <a:endParaRPr lang="en-US" dirty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92609" y="1225476"/>
                <a:ext cx="4995018" cy="726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𝑑𝐿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𝑁𝐵𝐼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09" y="1225476"/>
                <a:ext cx="4995018" cy="7269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8416" y="1958483"/>
            <a:ext cx="6598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(e.g. W. Solomon, et al., Phys. Plasmas </a:t>
            </a:r>
            <a:r>
              <a:rPr lang="en-US" altLang="en-US" sz="1600" b="1" kern="0" dirty="0">
                <a:solidFill>
                  <a:srgbClr val="9900FF"/>
                </a:solidFill>
                <a:latin typeface="+mn-lt"/>
              </a:rPr>
              <a:t>17</a:t>
            </a: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 (2010) 056108, Equation 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050" y="3078442"/>
                <a:ext cx="4500789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0" y="3078442"/>
                <a:ext cx="4500789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26922" y="3794878"/>
                <a:ext cx="4500789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𝐼𝑛𝑡𝑟𝑖𝑛𝑠𝑖𝑐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22" y="3794878"/>
                <a:ext cx="4500789" cy="72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34098" y="3998574"/>
            <a:ext cx="3653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(without 3D field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 L(0)  IV</a:t>
            </a:r>
            <a:r>
              <a:rPr lang="en-US" altLang="en-US" sz="1600" baseline="-25000" dirty="0" smtClean="0">
                <a:solidFill>
                  <a:srgbClr val="6600FF"/>
                </a:solidFill>
                <a:sym typeface="Wingdings" panose="05000000000000000000" pitchFamily="2" charset="2"/>
              </a:rPr>
              <a:t>I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/R</a:t>
            </a:r>
            <a:r>
              <a:rPr lang="en-US" altLang="en-US" sz="1600" dirty="0" smtClean="0">
                <a:solidFill>
                  <a:srgbClr val="6600FF"/>
                </a:solidFill>
              </a:rPr>
              <a:t>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32670" y="3270736"/>
            <a:ext cx="3123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6600FF"/>
                </a:solidFill>
              </a:rPr>
              <a:t>(with 3D field </a:t>
            </a:r>
            <a:r>
              <a:rPr lang="en-US" altLang="en-US" sz="1600" dirty="0" smtClean="0">
                <a:solidFill>
                  <a:srgbClr val="6600FF"/>
                </a:solidFill>
                <a:sym typeface="Wingdings" panose="05000000000000000000" pitchFamily="2" charset="2"/>
              </a:rPr>
              <a:t> L   IV/R</a:t>
            </a:r>
            <a:r>
              <a:rPr lang="en-US" altLang="en-US" sz="1600" dirty="0" smtClean="0">
                <a:solidFill>
                  <a:srgbClr val="6600FF"/>
                </a:solidFill>
              </a:rPr>
              <a:t>)</a:t>
            </a:r>
            <a:endParaRPr lang="en-US" altLang="en-US" sz="1600" dirty="0">
              <a:solidFill>
                <a:srgbClr val="66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3569" y="5257800"/>
                <a:ext cx="4226620" cy="479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𝑁𝑇𝑉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0−</m:t>
                          </m:r>
                          <m:r>
                            <a:rPr lang="en-US" sz="2000" i="1">
                              <a:latin typeface="Cambria Math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9" y="5257800"/>
                <a:ext cx="4226620" cy="479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2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4876800" y="4072354"/>
            <a:ext cx="1447800" cy="347901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 smtClean="0"/>
              <a:t>As 3D field strength increases,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evolves from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intrinsic</a:t>
            </a:r>
            <a:r>
              <a:rPr lang="en-US" dirty="0" smtClean="0"/>
              <a:t> toward a saturated profile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2254" y="1025234"/>
            <a:ext cx="8867742" cy="5375565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Combine equations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Assume (T</a:t>
            </a:r>
            <a:r>
              <a:rPr lang="en-US" baseline="-25000" dirty="0"/>
              <a:t>RF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intrinsic</a:t>
            </a:r>
            <a:r>
              <a:rPr lang="en-US" dirty="0"/>
              <a:t>) not function of 3D field; use simple T</a:t>
            </a:r>
            <a:r>
              <a:rPr lang="en-US" baseline="-25000" dirty="0"/>
              <a:t>NTV</a:t>
            </a:r>
            <a:r>
              <a:rPr lang="en-US" dirty="0"/>
              <a:t> model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Expected </a:t>
            </a:r>
            <a:r>
              <a:rPr lang="en-US" dirty="0" smtClean="0"/>
              <a:t>dynamics (4 different “</a:t>
            </a:r>
            <a:r>
              <a:rPr lang="en-US" u="sng" dirty="0" smtClean="0">
                <a:solidFill>
                  <a:srgbClr val="FF0000"/>
                </a:solidFill>
              </a:rPr>
              <a:t>conditions</a:t>
            </a:r>
            <a:r>
              <a:rPr lang="en-US" dirty="0" smtClean="0"/>
              <a:t>”)</a:t>
            </a:r>
            <a:endParaRPr lang="en-US" dirty="0"/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 = 0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= V</a:t>
            </a:r>
            <a:r>
              <a:rPr lang="en-US" baseline="-25000" dirty="0"/>
              <a:t>I</a:t>
            </a:r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low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</a:t>
            </a:r>
            <a:r>
              <a:rPr lang="en-US" dirty="0"/>
              <a:t>: measured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profile close to V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increased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 and (|</a:t>
            </a:r>
            <a:r>
              <a:rPr lang="en-US" u="sng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u="sng" dirty="0"/>
              <a:t>| &gt;&gt; |</a:t>
            </a:r>
            <a:r>
              <a:rPr lang="en-US" u="sng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u="sng" dirty="0"/>
              <a:t>|)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endParaRPr lang="en-US" baseline="30000" dirty="0"/>
          </a:p>
          <a:p>
            <a:pPr marL="1146175" lvl="2" indent="-288925"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en-US" u="sng" dirty="0"/>
              <a:t>sufficiently high </a:t>
            </a:r>
            <a:r>
              <a:rPr lang="en-US" u="sng" dirty="0">
                <a:latin typeface="Symbol" panose="05050102010706020507" pitchFamily="18" charset="2"/>
              </a:rPr>
              <a:t>d</a:t>
            </a:r>
            <a:r>
              <a:rPr lang="en-US" u="sng" dirty="0"/>
              <a:t>B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saturates to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endParaRPr lang="en-US" baseline="30000" dirty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6601717" y="3733800"/>
            <a:ext cx="2237483" cy="2711291"/>
            <a:chOff x="6601717" y="3733800"/>
            <a:chExt cx="2237483" cy="2711291"/>
          </a:xfrm>
        </p:grpSpPr>
        <p:sp>
          <p:nvSpPr>
            <p:cNvPr id="32" name="Freeform 31"/>
            <p:cNvSpPr/>
            <p:nvPr/>
          </p:nvSpPr>
          <p:spPr bwMode="auto">
            <a:xfrm>
              <a:off x="7526458" y="4414632"/>
              <a:ext cx="1075038" cy="1346886"/>
            </a:xfrm>
            <a:custGeom>
              <a:avLst/>
              <a:gdLst>
                <a:gd name="connsiteX0" fmla="*/ 0 w 1075038"/>
                <a:gd name="connsiteY0" fmla="*/ 0 h 1346886"/>
                <a:gd name="connsiteX1" fmla="*/ 98854 w 1075038"/>
                <a:gd name="connsiteY1" fmla="*/ 24713 h 1346886"/>
                <a:gd name="connsiteX2" fmla="*/ 179173 w 1075038"/>
                <a:gd name="connsiteY2" fmla="*/ 67962 h 1346886"/>
                <a:gd name="connsiteX3" fmla="*/ 383060 w 1075038"/>
                <a:gd name="connsiteY3" fmla="*/ 234778 h 1346886"/>
                <a:gd name="connsiteX4" fmla="*/ 438665 w 1075038"/>
                <a:gd name="connsiteY4" fmla="*/ 302740 h 1346886"/>
                <a:gd name="connsiteX5" fmla="*/ 562233 w 1075038"/>
                <a:gd name="connsiteY5" fmla="*/ 797011 h 1346886"/>
                <a:gd name="connsiteX6" fmla="*/ 679622 w 1075038"/>
                <a:gd name="connsiteY6" fmla="*/ 1260389 h 1346886"/>
                <a:gd name="connsiteX7" fmla="*/ 729049 w 1075038"/>
                <a:gd name="connsiteY7" fmla="*/ 1291281 h 1346886"/>
                <a:gd name="connsiteX8" fmla="*/ 902043 w 1075038"/>
                <a:gd name="connsiteY8" fmla="*/ 1334530 h 1346886"/>
                <a:gd name="connsiteX9" fmla="*/ 1075038 w 1075038"/>
                <a:gd name="connsiteY9" fmla="*/ 1346886 h 1346886"/>
                <a:gd name="connsiteX10" fmla="*/ 1068860 w 1075038"/>
                <a:gd name="connsiteY10" fmla="*/ 1346886 h 1346886"/>
                <a:gd name="connsiteX11" fmla="*/ 1068860 w 1075038"/>
                <a:gd name="connsiteY11" fmla="*/ 1346886 h 13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5038" h="1346886">
                  <a:moveTo>
                    <a:pt x="0" y="0"/>
                  </a:moveTo>
                  <a:lnTo>
                    <a:pt x="98854" y="24713"/>
                  </a:lnTo>
                  <a:lnTo>
                    <a:pt x="179173" y="67962"/>
                  </a:lnTo>
                  <a:lnTo>
                    <a:pt x="383060" y="234778"/>
                  </a:lnTo>
                  <a:lnTo>
                    <a:pt x="438665" y="302740"/>
                  </a:lnTo>
                  <a:lnTo>
                    <a:pt x="562233" y="797011"/>
                  </a:lnTo>
                  <a:lnTo>
                    <a:pt x="679622" y="1260389"/>
                  </a:lnTo>
                  <a:lnTo>
                    <a:pt x="729049" y="1291281"/>
                  </a:lnTo>
                  <a:lnTo>
                    <a:pt x="902043" y="1334530"/>
                  </a:lnTo>
                  <a:lnTo>
                    <a:pt x="1075038" y="1346886"/>
                  </a:lnTo>
                  <a:lnTo>
                    <a:pt x="1068860" y="1346886"/>
                  </a:lnTo>
                  <a:lnTo>
                    <a:pt x="1068860" y="1346886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7364454" y="6030961"/>
              <a:ext cx="1183907" cy="0"/>
            </a:xfrm>
            <a:prstGeom prst="straightConnector1">
              <a:avLst/>
            </a:prstGeom>
            <a:solidFill>
              <a:srgbClr val="0000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7372479" y="4156846"/>
              <a:ext cx="0" cy="1872515"/>
            </a:xfrm>
            <a:prstGeom prst="straightConnector1">
              <a:avLst/>
            </a:prstGeom>
            <a:solidFill>
              <a:srgbClr val="0000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ctangle 34"/>
            <p:cNvSpPr/>
            <p:nvPr/>
          </p:nvSpPr>
          <p:spPr>
            <a:xfrm>
              <a:off x="7977329" y="6044981"/>
              <a:ext cx="4828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ymbol" panose="05050102010706020507" pitchFamily="18" charset="2"/>
                  <a:ea typeface="+mn-ea"/>
                </a:rPr>
                <a:t>d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  <a:ea typeface="+mn-ea"/>
                </a:rPr>
                <a:t>B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93893" y="4209032"/>
              <a:ext cx="7692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6600FF"/>
                  </a:solidFill>
                  <a:latin typeface="Arial" charset="0"/>
                  <a:ea typeface="+mn-ea"/>
                </a:rPr>
                <a:t>V</a:t>
              </a:r>
              <a:r>
                <a:rPr lang="en-US" sz="1800" baseline="-25000" dirty="0" smtClean="0">
                  <a:solidFill>
                    <a:srgbClr val="6600FF"/>
                  </a:solidFill>
                  <a:latin typeface="Arial" charset="0"/>
                  <a:ea typeface="+mn-ea"/>
                </a:rPr>
                <a:t>I</a:t>
              </a:r>
              <a:endParaRPr lang="en-US" sz="1800" dirty="0">
                <a:solidFill>
                  <a:srgbClr val="6600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01717" y="4759201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V</a:t>
              </a:r>
              <a:r>
                <a:rPr lang="en-US" sz="3200" baseline="-25000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+mn-ea"/>
                </a:rPr>
                <a:t>f</a:t>
              </a:r>
              <a:endParaRPr lang="en-US" sz="32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82696" y="5608274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6600FF"/>
                  </a:solidFill>
                  <a:latin typeface="Arial" charset="0"/>
                  <a:ea typeface="+mn-ea"/>
                </a:rPr>
                <a:t>V</a:t>
              </a:r>
              <a:r>
                <a:rPr lang="en-US" sz="1800" baseline="-25000" dirty="0" smtClean="0">
                  <a:solidFill>
                    <a:srgbClr val="6600FF"/>
                  </a:solidFill>
                  <a:latin typeface="Arial" charset="0"/>
                  <a:ea typeface="+mn-ea"/>
                </a:rPr>
                <a:t>0</a:t>
              </a:r>
              <a:r>
                <a:rPr lang="en-US" sz="1800" baseline="30000" dirty="0" smtClean="0">
                  <a:solidFill>
                    <a:srgbClr val="6600FF"/>
                  </a:solidFill>
                  <a:latin typeface="Arial" charset="0"/>
                  <a:ea typeface="+mn-ea"/>
                </a:rPr>
                <a:t>NTV</a:t>
              </a:r>
              <a:endParaRPr lang="en-US" sz="1800" baseline="30000" dirty="0">
                <a:solidFill>
                  <a:srgbClr val="6600FF"/>
                </a:solidFill>
                <a:latin typeface="Arial" charset="0"/>
                <a:ea typeface="+mn-ea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7383707" y="4412701"/>
              <a:ext cx="100668" cy="0"/>
            </a:xfrm>
            <a:prstGeom prst="line">
              <a:avLst/>
            </a:prstGeom>
            <a:solidFill>
              <a:srgbClr val="0000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382107" y="5835601"/>
              <a:ext cx="100668" cy="0"/>
            </a:xfrm>
            <a:prstGeom prst="line">
              <a:avLst/>
            </a:prstGeom>
            <a:solidFill>
              <a:srgbClr val="0000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Oval 40"/>
            <p:cNvSpPr/>
            <p:nvPr/>
          </p:nvSpPr>
          <p:spPr bwMode="auto">
            <a:xfrm>
              <a:off x="7518832" y="4352879"/>
              <a:ext cx="134753" cy="134753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852942" y="4613226"/>
              <a:ext cx="134753" cy="134753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8005342" y="5131376"/>
              <a:ext cx="134753" cy="134753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8157742" y="5611026"/>
              <a:ext cx="134753" cy="134753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8329392" y="5667176"/>
              <a:ext cx="134753" cy="134753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66557" y="40243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ea typeface="+mn-ea"/>
                </a:rPr>
                <a:t>a)</a:t>
              </a:r>
              <a:endParaRPr lang="en-US" sz="1800" dirty="0">
                <a:solidFill>
                  <a:srgbClr val="FF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81082" y="438138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ea typeface="+mn-ea"/>
                </a:rPr>
                <a:t>b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ea typeface="+mn-ea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67356" y="496319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ea typeface="+mn-ea"/>
                </a:rPr>
                <a:t>c)</a:t>
              </a:r>
              <a:endParaRPr lang="en-US" sz="1800" dirty="0">
                <a:solidFill>
                  <a:srgbClr val="FF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92668" y="540031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ea typeface="+mn-ea"/>
                </a:rPr>
                <a:t>d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ea typeface="+mn-ea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823789" y="3733800"/>
              <a:ext cx="20154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Arial" charset="0"/>
                  <a:ea typeface="+mn-ea"/>
                </a:rPr>
                <a:t>(</a:t>
              </a:r>
              <a:r>
                <a:rPr kumimoji="0" lang="en-US" alt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Arial" charset="0"/>
                  <a:ea typeface="+mn-ea"/>
                </a:rPr>
                <a:t>on each </a:t>
              </a:r>
              <a:r>
                <a:rPr kumimoji="0" lang="en-US" alt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</a:rPr>
                <a:t>y</a:t>
              </a:r>
              <a:r>
                <a:rPr kumimoji="0" lang="en-US" alt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Arial" charset="0"/>
                  <a:ea typeface="+mn-ea"/>
                </a:rPr>
                <a:t> surface</a:t>
              </a: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Arial" charset="0"/>
                  <a:ea typeface="+mn-ea"/>
                </a:rPr>
                <a:t>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7564019" y="5835601"/>
              <a:ext cx="1176077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7380" y="2097465"/>
                <a:ext cx="5880939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𝛿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0−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𝑁𝑇𝑉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)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𝐼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∅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𝑉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𝐼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)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0" y="2097465"/>
                <a:ext cx="5880939" cy="718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640224" y="2037561"/>
            <a:ext cx="3401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- (</a:t>
            </a:r>
            <a:r>
              <a:rPr kumimoji="0" lang="en-US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V</a:t>
            </a:r>
            <a:r>
              <a:rPr kumimoji="0" lang="en-US" alt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I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is the toroidal velocity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measured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without 3D field applied)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- </a:t>
            </a:r>
            <a:r>
              <a:rPr kumimoji="0" lang="en-US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I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 moment of inertia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52922" y="3028538"/>
                <a:ext cx="6839304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0−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𝑁𝑇𝑉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𝐼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+mn-ea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𝑉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2" y="3028538"/>
                <a:ext cx="6839304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 bwMode="auto">
          <a:xfrm>
            <a:off x="649481" y="1981200"/>
            <a:ext cx="4920896" cy="95702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071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43"/>
            <a:ext cx="9144000" cy="815975"/>
          </a:xfrm>
        </p:spPr>
        <p:txBody>
          <a:bodyPr/>
          <a:lstStyle/>
          <a:p>
            <a:r>
              <a:rPr lang="en-US" dirty="0"/>
              <a:t>Target plasma with CES and XCIS measurement of plasma toroidal velocity (</a:t>
            </a:r>
            <a:r>
              <a:rPr lang="en-US" dirty="0" smtClean="0"/>
              <a:t>apply n = 2 field to this)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6" y="1051196"/>
            <a:ext cx="7237646" cy="4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8880" y="5363903"/>
            <a:ext cx="8867742" cy="1036897"/>
          </a:xfrm>
        </p:spPr>
        <p:txBody>
          <a:bodyPr/>
          <a:lstStyle/>
          <a:p>
            <a:r>
              <a:rPr lang="en-US" sz="1800" dirty="0"/>
              <a:t>X-ray crystal (XCIS) and </a:t>
            </a:r>
            <a:r>
              <a:rPr lang="en-US" sz="1800" dirty="0" smtClean="0"/>
              <a:t>charge exchange spectroscopy (CES) data </a:t>
            </a:r>
            <a:r>
              <a:rPr lang="en-US" sz="1800" dirty="0"/>
              <a:t>agreement shows that plasma velocity is well described by the early CES time point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NBI spins plasma in co-NBI direction – NOT ALWAYS true with 3D field!</a:t>
            </a:r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38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 smtClean="0"/>
              <a:t>Comparison of measured intrinsic rotation profile (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dirty="0" smtClean="0"/>
              <a:t> = 0) and low level of applied n = 2 field clearly alters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8880" y="5638800"/>
            <a:ext cx="8867742" cy="990600"/>
          </a:xfrm>
        </p:spPr>
        <p:txBody>
          <a:bodyPr/>
          <a:lstStyle/>
          <a:p>
            <a:r>
              <a:rPr lang="en-US" sz="1800" dirty="0"/>
              <a:t>I</a:t>
            </a:r>
            <a:r>
              <a:rPr lang="en-US" sz="1800" dirty="0" smtClean="0"/>
              <a:t>ntrinsic rotation is defined as measured rotation profile with no applied 3D field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u="sng" dirty="0" smtClean="0"/>
              <a:t>Note</a:t>
            </a:r>
            <a:r>
              <a:rPr lang="en-US" sz="1800" dirty="0" smtClean="0"/>
              <a:t>: ECH applied in this case, but </a:t>
            </a:r>
            <a:r>
              <a:rPr lang="en-US" sz="1800" dirty="0" err="1" smtClean="0"/>
              <a:t>ohmic</a:t>
            </a:r>
            <a:r>
              <a:rPr lang="en-US" sz="1800" dirty="0" smtClean="0"/>
              <a:t> cases were run as well</a:t>
            </a:r>
            <a:endParaRPr lang="en-US" sz="1800" dirty="0"/>
          </a:p>
          <a:p>
            <a:pPr marL="0" indent="0">
              <a:spcBef>
                <a:spcPts val="3600"/>
              </a:spcBef>
              <a:buNone/>
            </a:pPr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/>
          <a:stretch/>
        </p:blipFill>
        <p:spPr bwMode="auto">
          <a:xfrm>
            <a:off x="1073990" y="1007226"/>
            <a:ext cx="5430440" cy="45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295444" y="2621947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8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645" y="5057566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422" y="291218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16317 (0.0)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5526" y="320455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16315 (1.0)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3279" y="470411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 = 6.305s</a:t>
            </a:r>
            <a:endParaRPr lang="en-US" sz="14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521972" y="1727361"/>
            <a:ext cx="416539" cy="784714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590071" y="1294217"/>
            <a:ext cx="37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Intrinsic rotation profile (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  <a:ea typeface="+mn-ea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B = 0)</a:t>
            </a:r>
            <a:endParaRPr lang="en-US" sz="20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314" y="2249269"/>
            <a:ext cx="1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Shot (I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 current) (kA/turn)</a:t>
            </a:r>
            <a:endParaRPr lang="en-US" sz="1800" u="sng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40183" y="1276290"/>
            <a:ext cx="2321758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 Condition (a)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3061" y="447669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  <a:latin typeface="Arial" charset="0"/>
                <a:ea typeface="+mn-ea"/>
              </a:rPr>
              <a:t>Low n = 2 field strength</a:t>
            </a:r>
            <a:endParaRPr lang="en-US" sz="2000" baseline="-25000" dirty="0">
              <a:solidFill>
                <a:srgbClr val="0099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674372" y="3862200"/>
            <a:ext cx="346511" cy="603471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53987" y="4482828"/>
            <a:ext cx="2321758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 Condition (b)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578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-332204" y="2644899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8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5662" y="282316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16317 (0.0)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8766" y="3115530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16314 (1.6)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16313 (2.4)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485212" y="1750313"/>
            <a:ext cx="416539" cy="784714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36519" y="4727063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 =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+mn-ea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.305s</a:t>
            </a:r>
            <a:endParaRPr lang="en-US" sz="14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" t="-694" r="13069" b="-2876"/>
          <a:stretch/>
        </p:blipFill>
        <p:spPr bwMode="auto">
          <a:xfrm>
            <a:off x="999931" y="990600"/>
            <a:ext cx="5498835" cy="47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 smtClean="0"/>
              <a:t>Increasing the applied n = 2 field strength leads to the saturation of the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/>
              <a:t> </a:t>
            </a:r>
            <a:r>
              <a:rPr lang="en-US" dirty="0" smtClean="0"/>
              <a:t>profile expected for NTV offset profile 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328" y="5690061"/>
            <a:ext cx="8990098" cy="854826"/>
          </a:xfrm>
        </p:spPr>
        <p:txBody>
          <a:bodyPr/>
          <a:lstStyle/>
          <a:p>
            <a:r>
              <a:rPr lang="en-US" sz="1800" dirty="0" smtClean="0"/>
              <a:t>More than 2.2x increase in 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B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in this step, with almost no change to </a:t>
            </a:r>
            <a:r>
              <a:rPr lang="en-US" sz="1800" dirty="0" err="1" smtClean="0"/>
              <a:t>V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profile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NTV drag with </a:t>
            </a:r>
            <a:r>
              <a:rPr lang="en-US" sz="1800" dirty="0" err="1" smtClean="0"/>
              <a:t>V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profile &gt;&gt; V</a:t>
            </a:r>
            <a:r>
              <a:rPr lang="en-US" sz="1800" baseline="-25000" dirty="0" smtClean="0"/>
              <a:t>0</a:t>
            </a:r>
            <a:r>
              <a:rPr lang="en-US" sz="1800" baseline="30000" dirty="0" smtClean="0"/>
              <a:t>NTV</a:t>
            </a:r>
            <a:r>
              <a:rPr lang="en-US" sz="1800" dirty="0" smtClean="0"/>
              <a:t> would produce change (more than 2.2x torque)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0087" y="2198008"/>
            <a:ext cx="1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Shot (I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 current) (kA/turn)</a:t>
            </a:r>
            <a:endParaRPr lang="en-US" sz="1800" u="sng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027" y="4501629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CC"/>
                </a:solidFill>
                <a:latin typeface="Arial" charset="0"/>
                <a:ea typeface="+mn-ea"/>
              </a:rPr>
              <a:t>Increasing = 2 field strength</a:t>
            </a:r>
            <a:endParaRPr lang="en-US" sz="2000" baseline="-25000" dirty="0">
              <a:solidFill>
                <a:srgbClr val="6600CC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334001" y="3823417"/>
            <a:ext cx="173254" cy="684350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43600" y="4507767"/>
            <a:ext cx="259080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sym typeface="Wingdings" panose="05000000000000000000" pitchFamily="2" charset="2"/>
              </a:rPr>
              <a:t> Conditions (c), (d)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3311" y="1317169"/>
            <a:ext cx="37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Intrinsic rotation profile (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  <a:ea typeface="+mn-ea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B = 0)</a:t>
            </a:r>
            <a:endParaRPr lang="en-US" sz="20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4645" y="5057566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350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 smtClean="0"/>
              <a:t>Final saturated NTV offset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profile has </a:t>
            </a:r>
            <a:r>
              <a:rPr lang="en-US" dirty="0" smtClean="0">
                <a:solidFill>
                  <a:srgbClr val="FF0000"/>
                </a:solidFill>
              </a:rPr>
              <a:t>much stronger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shear </a:t>
            </a:r>
            <a:r>
              <a:rPr lang="en-US" dirty="0" smtClean="0"/>
              <a:t>at large R compared to the intrinsic rotation profile 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3887" y="2113495"/>
            <a:ext cx="1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Shot (I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8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 current) (kA/turn)</a:t>
            </a:r>
            <a:endParaRPr lang="en-US" sz="1800" u="sng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825404" y="4354701"/>
            <a:ext cx="3299804" cy="8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marR="0" lvl="2" indent="-233363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(ECH) = 1.1 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33363" marR="0" lvl="2" indent="-233363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(V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0-NTV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15.4m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33363" marR="0" lvl="2" indent="-233363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596122" y="2557362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8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9462" y="274459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16317 (0.0)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2566" y="3036958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16313 (2.4)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16312 (3.2)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0053" y="464849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 =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+mn-ea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.305s</a:t>
            </a:r>
            <a:endParaRPr lang="en-US" sz="14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 bwMode="auto">
          <a:xfrm>
            <a:off x="777945" y="950041"/>
            <a:ext cx="5361589" cy="4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>
            <a:off x="3194399" y="1671741"/>
            <a:ext cx="416539" cy="784714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262498" y="1238597"/>
            <a:ext cx="377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Intrinsic rotation profile (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  <a:ea typeface="+mn-ea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B = 0)</a:t>
            </a:r>
            <a:endParaRPr lang="en-US" sz="20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0644" y="3855755"/>
            <a:ext cx="286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Average shear </a:t>
            </a:r>
            <a:r>
              <a:rPr lang="en-US" sz="1400" u="sng" dirty="0" smtClean="0">
                <a:solidFill>
                  <a:srgbClr val="0000FF"/>
                </a:solidFill>
                <a:latin typeface="Arial" charset="0"/>
                <a:ea typeface="+mn-ea"/>
              </a:rPr>
              <a:t>(R &gt; 2.14m)</a:t>
            </a:r>
            <a:endParaRPr lang="en-US" sz="1400" u="sng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51871" y="1456113"/>
            <a:ext cx="2887329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+mn-ea"/>
              </a:rPr>
              <a:t>15 times greater shear !</a:t>
            </a:r>
            <a:endParaRPr lang="en-US" sz="20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600" y="4604151"/>
            <a:ext cx="254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+mn-ea"/>
              </a:rPr>
              <a:t>NTV offset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  <a:ea typeface="+mn-ea"/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+mn-ea"/>
              </a:rPr>
              <a:t> profile</a:t>
            </a:r>
            <a:endParaRPr lang="en-US" sz="20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3402668" y="4104587"/>
            <a:ext cx="511808" cy="532816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53902" y="5698374"/>
            <a:ext cx="8837698" cy="8548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NTV offset </a:t>
            </a:r>
            <a:r>
              <a:rPr lang="en-US" sz="1800" dirty="0" err="1" smtClean="0"/>
              <a:t>V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profile has </a:t>
            </a:r>
            <a:r>
              <a:rPr lang="en-US" sz="1800" dirty="0" smtClean="0">
                <a:solidFill>
                  <a:srgbClr val="FF0000"/>
                </a:solidFill>
              </a:rPr>
              <a:t>15 times greater shear </a:t>
            </a:r>
            <a:r>
              <a:rPr lang="en-US" sz="1800" dirty="0" smtClean="0"/>
              <a:t>at large R</a:t>
            </a:r>
          </a:p>
          <a:p>
            <a:r>
              <a:rPr lang="en-US" sz="1800" dirty="0" smtClean="0"/>
              <a:t>Saturated profile at highest applied n = 2 current </a:t>
            </a:r>
            <a:r>
              <a:rPr lang="en-US" sz="1800" u="sng" dirty="0" smtClean="0"/>
              <a:t>confirms</a:t>
            </a:r>
            <a:r>
              <a:rPr lang="en-US" sz="1800" dirty="0" smtClean="0"/>
              <a:t> increased </a:t>
            </a:r>
            <a:r>
              <a:rPr lang="en-US" sz="1800" dirty="0" err="1"/>
              <a:t>V</a:t>
            </a:r>
            <a:r>
              <a:rPr lang="en-US" sz="1800" baseline="-25000" dirty="0" err="1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at large 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0971" y="5122026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1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96"/>
            <a:ext cx="9144000" cy="815975"/>
          </a:xfrm>
        </p:spPr>
        <p:txBody>
          <a:bodyPr/>
          <a:lstStyle/>
          <a:p>
            <a:r>
              <a:rPr lang="en-US" dirty="0" smtClean="0"/>
              <a:t>The present </a:t>
            </a:r>
            <a:r>
              <a:rPr lang="en-US" dirty="0"/>
              <a:t>results </a:t>
            </a:r>
            <a:r>
              <a:rPr lang="en-US" dirty="0" smtClean="0"/>
              <a:t>are potentially significant for ITER to provide strong plasma rotation and shear in outer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58487"/>
            <a:ext cx="8991600" cy="5401574"/>
          </a:xfrm>
        </p:spPr>
        <p:txBody>
          <a:bodyPr/>
          <a:lstStyle/>
          <a:p>
            <a:r>
              <a:rPr lang="en-US" dirty="0"/>
              <a:t>Why unique?</a:t>
            </a:r>
          </a:p>
          <a:p>
            <a:pPr lvl="1"/>
            <a:r>
              <a:rPr lang="en-US" dirty="0"/>
              <a:t>First time that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profile has been directly measured w/ T</a:t>
            </a:r>
            <a:r>
              <a:rPr lang="en-US" baseline="-25000" dirty="0"/>
              <a:t>NBI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First time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has been measured dominated by electron effects</a:t>
            </a:r>
          </a:p>
          <a:p>
            <a:pPr lvl="2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profile measured in the co-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  <a:r>
              <a:rPr lang="en-US" dirty="0" smtClean="0"/>
              <a:t>direction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Why important?</a:t>
            </a:r>
          </a:p>
          <a:p>
            <a:pPr lvl="1"/>
            <a:r>
              <a:rPr lang="en-US" dirty="0"/>
              <a:t>Co-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directed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can be higher than ECH-induced co-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rotation in edge region and is </a:t>
            </a:r>
            <a:r>
              <a:rPr lang="en-US" i="1" dirty="0">
                <a:solidFill>
                  <a:srgbClr val="FF0000"/>
                </a:solidFill>
              </a:rPr>
              <a:t>controllable</a:t>
            </a:r>
          </a:p>
          <a:p>
            <a:pPr lvl="1"/>
            <a:r>
              <a:rPr lang="en-US" dirty="0"/>
              <a:t>Rotation shear in the outer plasma region is </a:t>
            </a:r>
            <a:r>
              <a:rPr lang="en-US" u="sng" dirty="0">
                <a:solidFill>
                  <a:srgbClr val="FF0000"/>
                </a:solidFill>
              </a:rPr>
              <a:t>15 times stronger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than rotation shear due to ECH</a:t>
            </a:r>
          </a:p>
          <a:p>
            <a:pPr>
              <a:spcBef>
                <a:spcPts val="1800"/>
              </a:spcBef>
            </a:pPr>
            <a:r>
              <a:rPr lang="en-US" u="sng" dirty="0">
                <a:solidFill>
                  <a:srgbClr val="FF0000"/>
                </a:solidFill>
              </a:rPr>
              <a:t>ITER </a:t>
            </a:r>
            <a:r>
              <a:rPr lang="en-US" u="sng" dirty="0" smtClean="0">
                <a:solidFill>
                  <a:srgbClr val="FF0000"/>
                </a:solidFill>
              </a:rPr>
              <a:t>relevant</a:t>
            </a:r>
            <a:r>
              <a:rPr lang="en-US" dirty="0" smtClean="0"/>
              <a:t>: |V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/>
              <a:t>| strong compared to simulations </a:t>
            </a:r>
          </a:p>
          <a:p>
            <a:pPr lvl="1"/>
            <a:r>
              <a:rPr lang="en-US" dirty="0"/>
              <a:t>ITER 15 MA ASTRA simulation: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~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en-US" dirty="0" err="1">
                <a:solidFill>
                  <a:srgbClr val="FF0000"/>
                </a:solidFill>
              </a:rPr>
              <a:t>krad</a:t>
            </a:r>
            <a:r>
              <a:rPr lang="en-US" dirty="0">
                <a:solidFill>
                  <a:srgbClr val="FF0000"/>
                </a:solidFill>
              </a:rPr>
              <a:t>/s </a:t>
            </a:r>
            <a:r>
              <a:rPr lang="en-US" dirty="0"/>
              <a:t>in edge region</a:t>
            </a:r>
          </a:p>
          <a:p>
            <a:pPr lvl="1"/>
            <a:r>
              <a:rPr lang="en-US" dirty="0"/>
              <a:t>Recent KSTAR experiment: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/>
              <a:t> &gt; </a:t>
            </a:r>
            <a:r>
              <a:rPr lang="en-US" u="sng" dirty="0">
                <a:solidFill>
                  <a:srgbClr val="FF0000"/>
                </a:solidFill>
              </a:rPr>
              <a:t>12 </a:t>
            </a:r>
            <a:r>
              <a:rPr lang="en-US" u="sng" dirty="0" err="1">
                <a:solidFill>
                  <a:srgbClr val="FF0000"/>
                </a:solidFill>
              </a:rPr>
              <a:t>krad</a:t>
            </a:r>
            <a:r>
              <a:rPr lang="en-US" u="sng" dirty="0">
                <a:solidFill>
                  <a:srgbClr val="FF0000"/>
                </a:solidFill>
              </a:rPr>
              <a:t>/s</a:t>
            </a:r>
            <a:r>
              <a:rPr lang="en-US" dirty="0"/>
              <a:t> in edge region </a:t>
            </a:r>
            <a:r>
              <a:rPr lang="en-US" dirty="0">
                <a:solidFill>
                  <a:srgbClr val="9900CC"/>
                </a:solidFill>
              </a:rPr>
              <a:t>(scaling?)</a:t>
            </a:r>
          </a:p>
          <a:p>
            <a:pPr lvl="1"/>
            <a:r>
              <a:rPr lang="en-US" dirty="0"/>
              <a:t>Potential to greatly increase rotation shear in outer plasma region</a:t>
            </a:r>
          </a:p>
        </p:txBody>
      </p:sp>
    </p:spTree>
    <p:extLst>
      <p:ext uri="{BB962C8B-B14F-4D97-AF65-F5344CB8AC3E}">
        <p14:creationId xmlns:p14="http://schemas.microsoft.com/office/powerpoint/2010/main" val="37343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96"/>
            <a:ext cx="9144000" cy="815975"/>
          </a:xfrm>
        </p:spPr>
        <p:txBody>
          <a:bodyPr/>
          <a:lstStyle/>
          <a:p>
            <a:r>
              <a:rPr lang="en-US" dirty="0"/>
              <a:t>The NTV offset effect is produced in </a:t>
            </a:r>
            <a:r>
              <a:rPr lang="en-US" dirty="0" err="1"/>
              <a:t>ohmic</a:t>
            </a:r>
            <a:r>
              <a:rPr lang="en-US" dirty="0"/>
              <a:t> plasmas, and </a:t>
            </a:r>
            <a:r>
              <a:rPr lang="en-US" dirty="0" smtClean="0"/>
              <a:t>is observed to be </a:t>
            </a:r>
            <a:r>
              <a:rPr lang="en-US" i="1" dirty="0"/>
              <a:t>accentuated</a:t>
            </a:r>
            <a:r>
              <a:rPr lang="en-US" dirty="0"/>
              <a:t> by ECH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151626"/>
            <a:ext cx="3505200" cy="5096774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Ohmic</a:t>
            </a:r>
            <a:r>
              <a:rPr lang="en-US" sz="2000" dirty="0">
                <a:solidFill>
                  <a:schemeClr val="tx1"/>
                </a:solidFill>
              </a:rPr>
              <a:t> plasma </a:t>
            </a:r>
            <a:r>
              <a:rPr lang="en-US" sz="2000" dirty="0" err="1">
                <a:solidFill>
                  <a:schemeClr val="tx1"/>
                </a:solidFill>
              </a:rPr>
              <a:t>V</a:t>
            </a:r>
            <a:r>
              <a:rPr lang="en-US" sz="2000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 ~ 0 in core, weak further out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Applied n = 2 field increases </a:t>
            </a:r>
            <a:r>
              <a:rPr lang="en-US" sz="2000" dirty="0" err="1"/>
              <a:t>V</a:t>
            </a:r>
            <a:r>
              <a:rPr lang="en-US" sz="2000" baseline="-25000" dirty="0" err="1">
                <a:latin typeface="Symbol" panose="05050102010706020507" pitchFamily="18" charset="2"/>
              </a:rPr>
              <a:t>f</a:t>
            </a:r>
            <a:r>
              <a:rPr lang="en-US" sz="2000" dirty="0"/>
              <a:t> ~ in outer region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Effect appears saturated at 4kA/turn (but no CES data outside R = 2.213m)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FF0000"/>
                </a:solidFill>
              </a:rPr>
              <a:t>Stronger n = 2 field + ECH heating clearly yields counter-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baseline="-25000" dirty="0" err="1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 rotation in core, co-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baseline="-25000" dirty="0" err="1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 rotation in outer region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Ctr-I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only </a:t>
            </a:r>
            <a:r>
              <a:rPr lang="en-US" sz="1600" dirty="0" smtClean="0"/>
              <a:t>possible by V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NTV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Large outer </a:t>
            </a:r>
            <a:r>
              <a:rPr lang="en-US" sz="1600" dirty="0" err="1"/>
              <a:t>V</a:t>
            </a:r>
            <a:r>
              <a:rPr lang="en-US" sz="1600" baseline="-25000" dirty="0" err="1">
                <a:latin typeface="Symbol" panose="05050102010706020507" pitchFamily="18" charset="2"/>
              </a:rPr>
              <a:t>f</a:t>
            </a:r>
            <a:r>
              <a:rPr lang="en-US" sz="1600" dirty="0"/>
              <a:t> shear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 bwMode="auto">
          <a:xfrm>
            <a:off x="507013" y="1404883"/>
            <a:ext cx="5244557" cy="461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-640832" y="2974350"/>
            <a:ext cx="195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8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713" y="5806844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424668" y="2257317"/>
            <a:ext cx="0" cy="2513340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518010" y="3365182"/>
            <a:ext cx="1813317" cy="3693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Co-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I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p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 direction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1070925" y="4776763"/>
            <a:ext cx="4446494" cy="0"/>
          </a:xfrm>
          <a:prstGeom prst="line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394536" y="4000501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Ohmic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, I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  <a:ea typeface="+mn-ea"/>
              </a:rPr>
              <a:t>n=2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+mn-ea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0</a:t>
            </a:r>
            <a:endParaRPr lang="en-US" sz="16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6219" y="3579522"/>
            <a:ext cx="241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+mn-ea"/>
              </a:rPr>
              <a:t>Ohmic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+mn-ea"/>
              </a:rPr>
              <a:t>I</a:t>
            </a:r>
            <a:r>
              <a:rPr lang="en-US" sz="1600" baseline="-25000" dirty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+mn-ea"/>
              </a:rPr>
              <a:t> =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</a:rPr>
              <a:t>2.4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+mn-ea"/>
              </a:rPr>
              <a:t>kA/turn</a:t>
            </a:r>
            <a:endParaRPr lang="en-US" sz="16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4536" y="2353279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+mn-ea"/>
              </a:rPr>
              <a:t>ECH, I</a:t>
            </a:r>
            <a:r>
              <a:rPr lang="en-US" sz="1600" baseline="-25000" dirty="0" smtClean="0">
                <a:solidFill>
                  <a:srgbClr val="FF0000"/>
                </a:solidFill>
                <a:latin typeface="Arial" charset="0"/>
                <a:ea typeface="+mn-ea"/>
              </a:rPr>
              <a:t>n=2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+mn-ea"/>
              </a:rPr>
              <a:t> = 4.9 kA/turn</a:t>
            </a:r>
            <a:endParaRPr lang="en-US" sz="16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886664" y="4178743"/>
            <a:ext cx="420519" cy="169277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235466" y="3664161"/>
            <a:ext cx="637286" cy="84638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4267238" y="2123211"/>
            <a:ext cx="721263" cy="195663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058619" y="3102747"/>
            <a:ext cx="241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9933"/>
                </a:solidFill>
                <a:latin typeface="Arial" charset="0"/>
                <a:ea typeface="+mn-ea"/>
              </a:rPr>
              <a:t>Ohmic</a:t>
            </a:r>
            <a:r>
              <a:rPr lang="en-US" sz="1600" dirty="0" smtClean="0">
                <a:solidFill>
                  <a:srgbClr val="FF9933"/>
                </a:solidFill>
                <a:latin typeface="Arial" charset="0"/>
                <a:ea typeface="+mn-ea"/>
              </a:rPr>
              <a:t>, </a:t>
            </a:r>
            <a:r>
              <a:rPr lang="en-US" sz="1600" dirty="0">
                <a:solidFill>
                  <a:srgbClr val="FF9933"/>
                </a:solidFill>
                <a:latin typeface="Arial" charset="0"/>
                <a:ea typeface="+mn-ea"/>
              </a:rPr>
              <a:t>I</a:t>
            </a:r>
            <a:r>
              <a:rPr lang="en-US" sz="1600" baseline="-25000" dirty="0">
                <a:solidFill>
                  <a:srgbClr val="FF9933"/>
                </a:solidFill>
                <a:latin typeface="Arial" charset="0"/>
                <a:ea typeface="+mn-ea"/>
              </a:rPr>
              <a:t>n=2</a:t>
            </a:r>
            <a:r>
              <a:rPr lang="en-US" sz="1600" dirty="0">
                <a:solidFill>
                  <a:srgbClr val="FF9933"/>
                </a:solidFill>
                <a:latin typeface="Arial" charset="0"/>
                <a:ea typeface="+mn-ea"/>
              </a:rPr>
              <a:t> = </a:t>
            </a:r>
            <a:r>
              <a:rPr lang="en-US" sz="1600" dirty="0" smtClean="0">
                <a:solidFill>
                  <a:srgbClr val="FF9933"/>
                </a:solidFill>
                <a:latin typeface="Arial" charset="0"/>
                <a:ea typeface="+mn-ea"/>
              </a:rPr>
              <a:t>4.0 </a:t>
            </a:r>
            <a:r>
              <a:rPr lang="en-US" sz="1600" dirty="0">
                <a:solidFill>
                  <a:srgbClr val="FF9933"/>
                </a:solidFill>
                <a:latin typeface="Arial" charset="0"/>
                <a:ea typeface="+mn-ea"/>
              </a:rPr>
              <a:t>kA/turn</a:t>
            </a:r>
            <a:endParaRPr lang="en-US" sz="1600" baseline="-25000" dirty="0">
              <a:solidFill>
                <a:srgbClr val="FF9933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4222251" y="3376212"/>
            <a:ext cx="637286" cy="137775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478906" y="1150203"/>
            <a:ext cx="3626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6600CC"/>
                </a:solidFill>
                <a:latin typeface="Arial" charset="0"/>
                <a:ea typeface="+mn-ea"/>
              </a:rPr>
              <a:t>Measured V</a:t>
            </a:r>
            <a:r>
              <a:rPr lang="en-US" baseline="-25000" dirty="0" smtClean="0">
                <a:solidFill>
                  <a:srgbClr val="6600CC"/>
                </a:solidFill>
                <a:latin typeface="Arial" charset="0"/>
                <a:ea typeface="+mn-ea"/>
              </a:rPr>
              <a:t>0</a:t>
            </a:r>
            <a:r>
              <a:rPr lang="en-US" u="sng" baseline="30000" dirty="0" smtClean="0">
                <a:solidFill>
                  <a:srgbClr val="6600CC"/>
                </a:solidFill>
                <a:latin typeface="Arial" charset="0"/>
                <a:ea typeface="+mn-ea"/>
              </a:rPr>
              <a:t>NTV</a:t>
            </a:r>
            <a:r>
              <a:rPr lang="en-US" u="sng" dirty="0" smtClean="0">
                <a:solidFill>
                  <a:srgbClr val="6600CC"/>
                </a:solidFill>
                <a:latin typeface="Arial" charset="0"/>
                <a:ea typeface="+mn-ea"/>
              </a:rPr>
              <a:t> profiles </a:t>
            </a:r>
            <a:r>
              <a:rPr lang="en-US" sz="2000" dirty="0" smtClean="0">
                <a:solidFill>
                  <a:srgbClr val="6600CC"/>
                </a:solidFill>
                <a:latin typeface="Arial" charset="0"/>
                <a:ea typeface="+mn-ea"/>
              </a:rPr>
              <a:t>(when I</a:t>
            </a:r>
            <a:r>
              <a:rPr lang="en-US" sz="2000" baseline="-25000" dirty="0" smtClean="0">
                <a:solidFill>
                  <a:srgbClr val="6600CC"/>
                </a:solidFill>
                <a:latin typeface="Arial" charset="0"/>
                <a:ea typeface="+mn-ea"/>
              </a:rPr>
              <a:t>n=2</a:t>
            </a:r>
            <a:r>
              <a:rPr lang="en-US" sz="2000" dirty="0" smtClean="0">
                <a:solidFill>
                  <a:srgbClr val="6600CC"/>
                </a:solidFill>
                <a:latin typeface="Arial" charset="0"/>
                <a:ea typeface="+mn-ea"/>
              </a:rPr>
              <a:t> &gt; 4)</a:t>
            </a:r>
            <a:endParaRPr lang="en-US" sz="2000" baseline="-25000" dirty="0">
              <a:solidFill>
                <a:srgbClr val="6600CC"/>
              </a:solidFill>
              <a:latin typeface="Symbol" panose="05050102010706020507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680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709"/>
            <a:ext cx="8686800" cy="815975"/>
          </a:xfrm>
        </p:spPr>
        <p:txBody>
          <a:bodyPr/>
          <a:lstStyle/>
          <a:p>
            <a:r>
              <a:rPr lang="en-US" dirty="0"/>
              <a:t>Varying </a:t>
            </a:r>
            <a:r>
              <a:rPr lang="en-US" dirty="0" smtClean="0"/>
              <a:t>plasma temperature </a:t>
            </a:r>
            <a:r>
              <a:rPr lang="en-US" dirty="0"/>
              <a:t>shows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more strongly in co-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direction when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is higher 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78841" y="4946070"/>
            <a:ext cx="8837698" cy="1524000"/>
          </a:xfrm>
        </p:spPr>
        <p:txBody>
          <a:bodyPr/>
          <a:lstStyle/>
          <a:p>
            <a:r>
              <a:rPr lang="en-US" sz="2000" dirty="0"/>
              <a:t>Applied current for n = 2 field constant (4 kA/turn)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Plasma temperature varied by altering density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Results qualitatively follow NTV theory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V</a:t>
            </a:r>
            <a:r>
              <a:rPr lang="en-US" sz="1800" baseline="-25000" dirty="0" smtClean="0"/>
              <a:t>0</a:t>
            </a:r>
            <a:r>
              <a:rPr lang="en-US" sz="1800" baseline="30000" dirty="0" smtClean="0"/>
              <a:t>NTV</a:t>
            </a:r>
            <a:r>
              <a:rPr lang="en-US" sz="1800" dirty="0" smtClean="0"/>
              <a:t> </a:t>
            </a:r>
            <a:r>
              <a:rPr lang="en-US" sz="1800" dirty="0"/>
              <a:t>is more strongly in co-</a:t>
            </a:r>
            <a:r>
              <a:rPr lang="en-US" sz="1800" dirty="0" err="1"/>
              <a:t>I</a:t>
            </a:r>
            <a:r>
              <a:rPr lang="en-US" sz="1800" baseline="-25000" dirty="0" err="1"/>
              <a:t>p</a:t>
            </a:r>
            <a:r>
              <a:rPr lang="en-US" sz="1800" dirty="0"/>
              <a:t> direction when </a:t>
            </a:r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r>
              <a:rPr lang="en-US" sz="1800" dirty="0"/>
              <a:t> is higher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7"/>
          <a:stretch/>
        </p:blipFill>
        <p:spPr bwMode="auto">
          <a:xfrm>
            <a:off x="4995023" y="1084809"/>
            <a:ext cx="3973281" cy="35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1"/>
          <a:stretch/>
        </p:blipFill>
        <p:spPr bwMode="auto">
          <a:xfrm>
            <a:off x="626927" y="1084809"/>
            <a:ext cx="3947437" cy="35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4374238" y="2390999"/>
            <a:ext cx="89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i</a:t>
            </a:r>
            <a:r>
              <a:rPr lang="en-US" sz="2000" baseline="-25000" dirty="0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(eV)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2423" y="447946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8234" y="447946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70802" y="2373066"/>
            <a:ext cx="12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412" y="3558639"/>
            <a:ext cx="244265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ea typeface="+mn-ea"/>
              </a:rPr>
              <a:t>16308 (6.3s</a:t>
            </a:r>
            <a:r>
              <a:rPr lang="en-US" sz="1300" dirty="0">
                <a:solidFill>
                  <a:srgbClr val="000000"/>
                </a:solidFill>
                <a:latin typeface="Arial" charset="0"/>
                <a:ea typeface="+mn-ea"/>
              </a:rPr>
              <a:t>) core </a:t>
            </a:r>
            <a:r>
              <a:rPr lang="en-US" sz="1300" dirty="0" err="1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1300" baseline="-25000" dirty="0" err="1">
                <a:solidFill>
                  <a:srgbClr val="000000"/>
                </a:solidFill>
                <a:latin typeface="Arial" charset="0"/>
                <a:ea typeface="+mn-ea"/>
              </a:rPr>
              <a:t>e</a:t>
            </a:r>
            <a:r>
              <a:rPr lang="en-US" sz="1300" dirty="0">
                <a:solidFill>
                  <a:srgbClr val="000000"/>
                </a:solidFill>
                <a:latin typeface="Arial" charset="0"/>
                <a:ea typeface="+mn-ea"/>
              </a:rPr>
              <a:t>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ea typeface="+mn-ea"/>
              </a:rPr>
              <a:t>3.4 </a:t>
            </a:r>
            <a:r>
              <a:rPr lang="en-US" sz="1300" dirty="0" err="1">
                <a:solidFill>
                  <a:srgbClr val="000000"/>
                </a:solidFill>
                <a:latin typeface="Arial" charset="0"/>
                <a:ea typeface="+mn-ea"/>
              </a:rPr>
              <a:t>keV</a:t>
            </a:r>
            <a:endParaRPr lang="en-US" sz="13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  <a:p>
            <a:r>
              <a:rPr lang="en-US" sz="1300" dirty="0" smtClean="0">
                <a:solidFill>
                  <a:srgbClr val="0000FF"/>
                </a:solidFill>
                <a:latin typeface="Arial" charset="0"/>
                <a:ea typeface="+mn-ea"/>
              </a:rPr>
              <a:t>16311 (6.3s</a:t>
            </a:r>
            <a:r>
              <a:rPr lang="en-US" sz="1300" dirty="0">
                <a:solidFill>
                  <a:srgbClr val="0000FF"/>
                </a:solidFill>
                <a:latin typeface="Arial" charset="0"/>
                <a:ea typeface="+mn-ea"/>
              </a:rPr>
              <a:t>) core </a:t>
            </a:r>
            <a:r>
              <a:rPr lang="en-US" sz="1300" dirty="0" err="1">
                <a:solidFill>
                  <a:srgbClr val="0000FF"/>
                </a:solidFill>
                <a:latin typeface="Arial" charset="0"/>
                <a:ea typeface="+mn-ea"/>
              </a:rPr>
              <a:t>T</a:t>
            </a:r>
            <a:r>
              <a:rPr lang="en-US" sz="1300" baseline="-25000" dirty="0" err="1">
                <a:solidFill>
                  <a:srgbClr val="0000FF"/>
                </a:solidFill>
                <a:latin typeface="Arial" charset="0"/>
                <a:ea typeface="+mn-ea"/>
              </a:rPr>
              <a:t>e</a:t>
            </a:r>
            <a:r>
              <a:rPr lang="en-US" sz="1300" dirty="0">
                <a:solidFill>
                  <a:srgbClr val="0000FF"/>
                </a:solidFill>
                <a:latin typeface="Arial" charset="0"/>
                <a:ea typeface="+mn-ea"/>
              </a:rPr>
              <a:t> = </a:t>
            </a:r>
            <a:r>
              <a:rPr lang="en-US" sz="1300" dirty="0" smtClean="0">
                <a:solidFill>
                  <a:srgbClr val="0000FF"/>
                </a:solidFill>
                <a:latin typeface="Arial" charset="0"/>
                <a:ea typeface="+mn-ea"/>
              </a:rPr>
              <a:t>2.2 </a:t>
            </a:r>
            <a:r>
              <a:rPr lang="en-US" sz="1300" dirty="0" err="1">
                <a:solidFill>
                  <a:srgbClr val="0000FF"/>
                </a:solidFill>
                <a:latin typeface="Arial" charset="0"/>
                <a:ea typeface="+mn-ea"/>
              </a:rPr>
              <a:t>keV</a:t>
            </a:r>
            <a:endParaRPr lang="en-US" sz="13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  <a:p>
            <a:r>
              <a:rPr lang="en-US" sz="1300" dirty="0" smtClean="0">
                <a:solidFill>
                  <a:srgbClr val="FF0000"/>
                </a:solidFill>
                <a:latin typeface="Arial" charset="0"/>
                <a:ea typeface="+mn-ea"/>
              </a:rPr>
              <a:t>17014 (2.8s) core </a:t>
            </a:r>
            <a:r>
              <a:rPr lang="en-US" sz="1300" dirty="0" err="1">
                <a:solidFill>
                  <a:srgbClr val="FF0000"/>
                </a:solidFill>
                <a:latin typeface="Arial" charset="0"/>
                <a:ea typeface="+mn-ea"/>
              </a:rPr>
              <a:t>T</a:t>
            </a:r>
            <a:r>
              <a:rPr lang="en-US" sz="1300" baseline="-25000" dirty="0" err="1">
                <a:solidFill>
                  <a:srgbClr val="FF0000"/>
                </a:solidFill>
                <a:latin typeface="Arial" charset="0"/>
                <a:ea typeface="+mn-ea"/>
              </a:rPr>
              <a:t>e</a:t>
            </a:r>
            <a:r>
              <a:rPr lang="en-US" sz="1300" dirty="0">
                <a:solidFill>
                  <a:srgbClr val="FF0000"/>
                </a:solidFill>
                <a:latin typeface="Arial" charset="0"/>
                <a:ea typeface="+mn-ea"/>
              </a:rPr>
              <a:t> = </a:t>
            </a:r>
            <a:r>
              <a:rPr lang="en-US" sz="1300" dirty="0" smtClean="0">
                <a:solidFill>
                  <a:srgbClr val="FF0000"/>
                </a:solidFill>
                <a:latin typeface="Arial" charset="0"/>
                <a:ea typeface="+mn-ea"/>
              </a:rPr>
              <a:t>1.8 </a:t>
            </a:r>
            <a:r>
              <a:rPr lang="en-US" sz="1300" dirty="0" err="1">
                <a:solidFill>
                  <a:srgbClr val="FF0000"/>
                </a:solidFill>
                <a:latin typeface="Arial" charset="0"/>
                <a:ea typeface="+mn-ea"/>
              </a:rPr>
              <a:t>keV</a:t>
            </a:r>
            <a:endParaRPr lang="en-US" sz="13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269537" y="1670539"/>
            <a:ext cx="0" cy="2202250"/>
          </a:xfrm>
          <a:prstGeom prst="straightConnector1">
            <a:avLst/>
          </a:prstGeom>
          <a:solidFill>
            <a:srgbClr val="0000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 rot="16200000">
            <a:off x="482451" y="2653038"/>
            <a:ext cx="1592103" cy="3385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Co-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I</a:t>
            </a:r>
            <a:r>
              <a:rPr kumimoji="0" lang="en-US" sz="16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p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</a:rPr>
              <a:t> direction</a:t>
            </a:r>
            <a:endParaRPr kumimoji="0" lang="en-US" sz="1600" b="1" i="0" u="none" strike="noStrike" kern="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1014611" y="3869930"/>
            <a:ext cx="3387060" cy="2859"/>
          </a:xfrm>
          <a:prstGeom prst="line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758802" y="3930720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+mn-ea"/>
              </a:rPr>
              <a:t>Core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  <a:ea typeface="+mn-ea"/>
              </a:rPr>
              <a:t>T</a:t>
            </a:r>
            <a:r>
              <a:rPr lang="en-US" sz="1400" baseline="-25000" dirty="0" err="1">
                <a:solidFill>
                  <a:srgbClr val="FF0000"/>
                </a:solidFill>
                <a:latin typeface="Arial" charset="0"/>
                <a:ea typeface="+mn-ea"/>
              </a:rPr>
              <a:t>e</a:t>
            </a:r>
            <a:r>
              <a:rPr lang="en-US" sz="1400" dirty="0">
                <a:solidFill>
                  <a:srgbClr val="FF0000"/>
                </a:solidFill>
                <a:latin typeface="Arial" charset="0"/>
                <a:ea typeface="+mn-ea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+mn-ea"/>
              </a:rPr>
              <a:t>1.8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  <a:ea typeface="+mn-ea"/>
              </a:rPr>
              <a:t>keV</a:t>
            </a:r>
            <a:endParaRPr lang="en-US" sz="14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874" y="2139840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+mn-ea"/>
              </a:rPr>
              <a:t>Core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  <a:ea typeface="+mn-ea"/>
              </a:rPr>
              <a:t>T</a:t>
            </a:r>
            <a:r>
              <a:rPr lang="en-US" sz="1400" baseline="-25000" dirty="0" err="1">
                <a:solidFill>
                  <a:srgbClr val="0000FF"/>
                </a:solidFill>
                <a:latin typeface="Arial" charset="0"/>
                <a:ea typeface="+mn-ea"/>
              </a:rPr>
              <a:t>e</a:t>
            </a:r>
            <a:r>
              <a:rPr lang="en-US" sz="1400" dirty="0">
                <a:solidFill>
                  <a:srgbClr val="0000FF"/>
                </a:solidFill>
                <a:latin typeface="Arial" charset="0"/>
                <a:ea typeface="+mn-ea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+mn-ea"/>
              </a:rPr>
              <a:t>2.2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  <a:ea typeface="+mn-ea"/>
              </a:rPr>
              <a:t>keV</a:t>
            </a:r>
            <a:endParaRPr lang="en-US" sz="14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4847" y="1684150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Core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1400" baseline="-25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+mn-ea"/>
              </a:rPr>
              <a:t> = 3.4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keV</a:t>
            </a:r>
            <a:endParaRPr lang="en-US" sz="14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447729" y="3474688"/>
            <a:ext cx="206317" cy="456032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07976" y="2322113"/>
            <a:ext cx="448235" cy="251008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3451518" y="1519192"/>
            <a:ext cx="484044" cy="164958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6943832" y="1194261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+mn-ea"/>
              </a:rPr>
              <a:t>I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+mn-ea"/>
              </a:rPr>
              <a:t> = 4.0 kA/turn</a:t>
            </a:r>
            <a:endParaRPr lang="en-US" sz="18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03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709"/>
            <a:ext cx="8077200" cy="815975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co</a:t>
            </a:r>
            <a:r>
              <a:rPr lang="en-US" dirty="0"/>
              <a:t>-NB injection produces </a:t>
            </a:r>
            <a:r>
              <a:rPr lang="en-US" i="1" dirty="0">
                <a:solidFill>
                  <a:srgbClr val="FF0000"/>
                </a:solidFill>
              </a:rPr>
              <a:t>less co-rotation </a:t>
            </a:r>
            <a:r>
              <a:rPr lang="en-US" dirty="0"/>
              <a:t>away from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as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sz="1800" baseline="-25000" dirty="0"/>
              <a:t> </a:t>
            </a:r>
            <a:r>
              <a:rPr lang="en-US" dirty="0"/>
              <a:t>increases in strong 3D field 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53902" y="5020887"/>
            <a:ext cx="8837698" cy="1524000"/>
          </a:xfrm>
        </p:spPr>
        <p:txBody>
          <a:bodyPr/>
          <a:lstStyle/>
          <a:p>
            <a:r>
              <a:rPr lang="en-US" sz="1800" dirty="0"/>
              <a:t>Core plasma spins </a:t>
            </a:r>
            <a:r>
              <a:rPr lang="en-US" sz="1800" b="1" u="sng" dirty="0">
                <a:solidFill>
                  <a:srgbClr val="FF0000"/>
                </a:solidFill>
              </a:rPr>
              <a:t>down</a:t>
            </a:r>
            <a:r>
              <a:rPr lang="en-US" sz="1800" dirty="0"/>
              <a:t> with 3D field constant if </a:t>
            </a:r>
            <a:r>
              <a:rPr lang="en-US" sz="1800" dirty="0">
                <a:latin typeface="Symbol" panose="05050102010706020507" pitchFamily="18" charset="2"/>
              </a:rPr>
              <a:t>d</a:t>
            </a:r>
            <a:r>
              <a:rPr lang="en-US" sz="1800" dirty="0"/>
              <a:t>B, </a:t>
            </a:r>
            <a:r>
              <a:rPr lang="en-US" sz="1800" dirty="0" err="1"/>
              <a:t>T</a:t>
            </a:r>
            <a:r>
              <a:rPr lang="en-US" sz="1800" baseline="-25000" dirty="0" err="1"/>
              <a:t>i</a:t>
            </a:r>
            <a:r>
              <a:rPr lang="en-US" sz="1800" dirty="0"/>
              <a:t> are sufficiently high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Outer plasma velocity </a:t>
            </a:r>
            <a:r>
              <a:rPr lang="en-US" sz="1800" dirty="0">
                <a:solidFill>
                  <a:srgbClr val="FF0000"/>
                </a:solidFill>
              </a:rPr>
              <a:t>remains at </a:t>
            </a:r>
            <a:r>
              <a:rPr lang="en-US" sz="1800" dirty="0" smtClean="0">
                <a:solidFill>
                  <a:srgbClr val="FF0000"/>
                </a:solidFill>
              </a:rPr>
              <a:t>V</a:t>
            </a:r>
            <a:r>
              <a:rPr lang="en-US" sz="1800" baseline="-25000" dirty="0" smtClean="0">
                <a:solidFill>
                  <a:srgbClr val="FF0000"/>
                </a:solidFill>
              </a:rPr>
              <a:t>0</a:t>
            </a:r>
            <a:r>
              <a:rPr lang="en-US" sz="1800" baseline="30000" dirty="0" smtClean="0">
                <a:solidFill>
                  <a:srgbClr val="FF0000"/>
                </a:solidFill>
              </a:rPr>
              <a:t>NTV</a:t>
            </a:r>
            <a:r>
              <a:rPr lang="en-US" sz="1800" dirty="0" smtClean="0">
                <a:solidFill>
                  <a:srgbClr val="FF0000"/>
                </a:solidFill>
              </a:rPr>
              <a:t> profile value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u="sng" dirty="0"/>
              <a:t>Non-intuitive result is consistent with NTV</a:t>
            </a:r>
            <a:r>
              <a:rPr lang="en-US" sz="1800" dirty="0"/>
              <a:t>: Higher </a:t>
            </a:r>
            <a:r>
              <a:rPr lang="en-US" sz="1800" dirty="0" err="1"/>
              <a:t>T</a:t>
            </a:r>
            <a:r>
              <a:rPr lang="en-US" sz="1800" baseline="-25000" dirty="0" err="1"/>
              <a:t>i</a:t>
            </a:r>
            <a:r>
              <a:rPr lang="en-US" sz="1800" dirty="0"/>
              <a:t> increases NTV drag and/or makes NTV offset rotation migrate toward counter-NBI direction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2"/>
          <a:stretch/>
        </p:blipFill>
        <p:spPr bwMode="auto">
          <a:xfrm>
            <a:off x="518686" y="1114423"/>
            <a:ext cx="3936964" cy="34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 rot="16200000">
            <a:off x="-146689" y="2306432"/>
            <a:ext cx="89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i</a:t>
            </a:r>
            <a:r>
              <a:rPr lang="en-US" sz="2000" baseline="-25000" dirty="0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(eV)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96754" y="4503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13563" y="398916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16308</a:t>
            </a:r>
            <a:endParaRPr lang="en-US" sz="12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3"/>
          <a:stretch/>
        </p:blipFill>
        <p:spPr bwMode="auto">
          <a:xfrm>
            <a:off x="4975602" y="1109748"/>
            <a:ext cx="3974433" cy="34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662565" y="4503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R (m)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37540" y="136983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  <a:ea typeface="+mn-ea"/>
              </a:rPr>
              <a:t>6.465s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37540" y="222150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00"/>
                </a:solidFill>
                <a:latin typeface="Arial" charset="0"/>
                <a:ea typeface="+mn-ea"/>
              </a:rPr>
              <a:t>6.385s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37540" y="269664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charset="0"/>
                <a:ea typeface="+mn-ea"/>
              </a:rPr>
              <a:t>6.345s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7540" y="3028345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6.305s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22670" y="382377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  <a:ea typeface="+mn-ea"/>
              </a:rPr>
              <a:t>6.465s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22670" y="363190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00"/>
                </a:solidFill>
                <a:latin typeface="Arial" charset="0"/>
                <a:ea typeface="+mn-ea"/>
              </a:rPr>
              <a:t>6.385s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22670" y="336651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charset="0"/>
                <a:ea typeface="+mn-ea"/>
              </a:rPr>
              <a:t>6.345s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22670" y="303236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6.305s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51094" y="397123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+mn-ea"/>
              </a:rPr>
              <a:t>16308</a:t>
            </a:r>
            <a:endParaRPr lang="en-US" sz="1200" baseline="-25000" dirty="0">
              <a:solidFill>
                <a:srgbClr val="FF0000"/>
              </a:solidFill>
              <a:latin typeface="Symbol" panose="05050102010706020507" pitchFamily="18" charset="2"/>
              <a:ea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26019" y="1950784"/>
            <a:ext cx="188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+mn-ea"/>
              </a:rPr>
              <a:t>Measured V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  <a:ea typeface="+mn-ea"/>
              </a:rPr>
              <a:t>0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  <a:ea typeface="+mn-ea"/>
              </a:rPr>
              <a:t>NTV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+mn-ea"/>
              </a:rPr>
              <a:t> profile</a:t>
            </a:r>
            <a:endParaRPr lang="en-US" sz="1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H="1">
            <a:off x="6635670" y="2597115"/>
            <a:ext cx="412132" cy="690299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1135179" y="3853350"/>
            <a:ext cx="18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+mn-ea"/>
              </a:rPr>
              <a:t>Start of NBI</a:t>
            </a:r>
            <a:endParaRPr lang="en-US" sz="18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 flipV="1">
            <a:off x="2075304" y="3366517"/>
            <a:ext cx="221450" cy="457258"/>
          </a:xfrm>
          <a:prstGeom prst="straightConnector1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5520971" y="12192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+mn-ea"/>
              </a:rPr>
              <a:t>I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+mn-ea"/>
              </a:rPr>
              <a:t>n=2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+mn-ea"/>
              </a:rPr>
              <a:t> = 4.0 kA/turn</a:t>
            </a:r>
            <a:endParaRPr lang="en-US" sz="1800" baseline="-25000" dirty="0">
              <a:solidFill>
                <a:srgbClr val="0000FF"/>
              </a:solidFill>
              <a:latin typeface="Symbol" panose="05050102010706020507" pitchFamily="18" charset="2"/>
              <a:ea typeface="+mn-ea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438602" y="1717334"/>
            <a:ext cx="369332" cy="1220809"/>
            <a:chOff x="4570749" y="2194398"/>
            <a:chExt cx="369332" cy="1220809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V="1">
              <a:off x="4755415" y="2194398"/>
              <a:ext cx="0" cy="1220809"/>
            </a:xfrm>
            <a:prstGeom prst="straightConnector1">
              <a:avLst/>
            </a:prstGeom>
            <a:solidFill>
              <a:srgbClr val="0000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TextBox 85"/>
            <p:cNvSpPr txBox="1"/>
            <p:nvPr/>
          </p:nvSpPr>
          <p:spPr>
            <a:xfrm rot="16200000">
              <a:off x="4391373" y="2673142"/>
              <a:ext cx="728084" cy="3693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Co-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I</a:t>
              </a:r>
              <a:r>
                <a:rPr kumimoji="0" lang="en-US" sz="18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p</a:t>
              </a:r>
              <a:endPara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 rot="16200000">
            <a:off x="4106791" y="2330674"/>
            <a:ext cx="12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(km/s)</a:t>
            </a:r>
            <a:endParaRPr lang="en-US" sz="2000" baseline="-25000" dirty="0">
              <a:solidFill>
                <a:srgbClr val="000000"/>
              </a:solidFill>
              <a:latin typeface="Symbol" panose="05050102010706020507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879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physical characteristics of NTV </a:t>
            </a:r>
            <a:r>
              <a:rPr lang="en-US" dirty="0" smtClean="0"/>
              <a:t>are investigated </a:t>
            </a:r>
            <a:r>
              <a:rPr lang="en-US" dirty="0"/>
              <a:t>in </a:t>
            </a:r>
            <a:r>
              <a:rPr lang="en-US" dirty="0" smtClean="0"/>
              <a:t>low and medium aspect ratio tokamaks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0364"/>
            <a:ext cx="8991600" cy="5569036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magnitude (</a:t>
            </a:r>
            <a:r>
              <a:rPr lang="en-US" i="1" dirty="0">
                <a:latin typeface="Symbol" panose="05050102010706020507" pitchFamily="18" charset="2"/>
              </a:rPr>
              <a:t>d</a:t>
            </a:r>
            <a:r>
              <a:rPr lang="en-US" i="1" dirty="0"/>
              <a:t>B/B</a:t>
            </a:r>
            <a:r>
              <a:rPr lang="en-US" i="1" baseline="-25000" dirty="0"/>
              <a:t>0</a:t>
            </a:r>
            <a:r>
              <a:rPr lang="en-US" dirty="0"/>
              <a:t> ~ </a:t>
            </a:r>
            <a:r>
              <a:rPr lang="en-US" i="1" dirty="0"/>
              <a:t>O</a:t>
            </a:r>
            <a:r>
              <a:rPr lang="en-US" dirty="0"/>
              <a:t>(10</a:t>
            </a:r>
            <a:r>
              <a:rPr lang="en-US" baseline="30000" dirty="0"/>
              <a:t>-3</a:t>
            </a:r>
            <a:r>
              <a:rPr lang="en-US" dirty="0" smtClean="0"/>
              <a:t>)) 3D magnetic </a:t>
            </a:r>
            <a:r>
              <a:rPr lang="en-US" dirty="0"/>
              <a:t>fields </a:t>
            </a:r>
            <a:r>
              <a:rPr lang="en-US" dirty="0" smtClean="0"/>
              <a:t>are used favorably used in </a:t>
            </a:r>
            <a:r>
              <a:rPr lang="en-US" dirty="0" err="1" smtClean="0"/>
              <a:t>tokamaks</a:t>
            </a:r>
            <a:r>
              <a:rPr lang="en-US" dirty="0" smtClean="0"/>
              <a:t> (e.g. ELM suppression, MHD mode control)</a:t>
            </a:r>
          </a:p>
          <a:p>
            <a:pPr lvl="1"/>
            <a:r>
              <a:rPr lang="en-US" dirty="0" smtClean="0"/>
              <a:t>3D fields of this magnitude can produce neoclassical toroidal viscosity (NTV), which can: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lter plasma rotation non-resonantly (without mode locking)</a:t>
            </a:r>
          </a:p>
          <a:p>
            <a:pPr lvl="2"/>
            <a:r>
              <a:rPr lang="en-US" dirty="0" smtClean="0"/>
              <a:t>Potentially create </a:t>
            </a:r>
            <a:r>
              <a:rPr lang="en-US" dirty="0" smtClean="0"/>
              <a:t>stabilizing plasma rotation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>
                <a:latin typeface="Symbol" panose="05050102010706020507" pitchFamily="18" charset="2"/>
              </a:rPr>
              <a:t>f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shear (e.g. in ITER)</a:t>
            </a:r>
          </a:p>
          <a:p>
            <a:pPr lvl="1"/>
            <a:r>
              <a:rPr lang="en-US" dirty="0" smtClean="0"/>
              <a:t>Therefore, it is important to understand NTV in </a:t>
            </a:r>
            <a:r>
              <a:rPr lang="en-US" dirty="0" err="1" smtClean="0"/>
              <a:t>tokamaks</a:t>
            </a:r>
            <a:r>
              <a:rPr lang="en-US" dirty="0" smtClean="0"/>
              <a:t>, backed by accurate (~</a:t>
            </a:r>
            <a:r>
              <a:rPr lang="en-US" i="1" dirty="0" smtClean="0"/>
              <a:t>O</a:t>
            </a:r>
            <a:r>
              <a:rPr lang="en-US" dirty="0" smtClean="0"/>
              <a:t>(1)) quantitative modeling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Outline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NTV profile isolation experiments in NSTX and KSTAR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NTV comparison </a:t>
            </a:r>
            <a:r>
              <a:rPr lang="en-US" dirty="0"/>
              <a:t>of theory to </a:t>
            </a:r>
            <a:r>
              <a:rPr lang="en-US" dirty="0" smtClean="0"/>
              <a:t>experiment in NSTX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Recent NTV offset </a:t>
            </a:r>
            <a:r>
              <a:rPr lang="en-US" dirty="0"/>
              <a:t>rotation experiments in KSTAR (Sept 2016)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31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xperiments on NSTX and KSTAR isolated the NTV profile, and KSTAR XPs directly measured the offset rotation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334000"/>
          </a:xfrm>
        </p:spPr>
        <p:txBody>
          <a:bodyPr/>
          <a:lstStyle/>
          <a:p>
            <a:r>
              <a:rPr lang="en-US" sz="2000" dirty="0" smtClean="0"/>
              <a:t>Measured, isolated </a:t>
            </a:r>
            <a:r>
              <a:rPr lang="en-US" sz="2000" dirty="0"/>
              <a:t>NTV torque density </a:t>
            </a:r>
            <a:r>
              <a:rPr lang="en-US" sz="2000" dirty="0" smtClean="0"/>
              <a:t>profiles created in KSTAR / NSTX, quantitatively </a:t>
            </a:r>
            <a:r>
              <a:rPr lang="en-US" sz="2000" dirty="0"/>
              <a:t>compare well to </a:t>
            </a:r>
            <a:r>
              <a:rPr lang="en-US" sz="2000" dirty="0" smtClean="0"/>
              <a:t>theoretical </a:t>
            </a:r>
            <a:r>
              <a:rPr lang="en-US" sz="2000" dirty="0"/>
              <a:t>T</a:t>
            </a:r>
            <a:r>
              <a:rPr lang="en-US" sz="2000" baseline="-25000" dirty="0"/>
              <a:t>NTV</a:t>
            </a:r>
            <a:r>
              <a:rPr lang="en-US" sz="2000" dirty="0"/>
              <a:t> using fully-penetrated 3D </a:t>
            </a:r>
            <a:r>
              <a:rPr lang="en-US" sz="2000" dirty="0" smtClean="0"/>
              <a:t>field (NSTX)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NTV offset rotation profile was recently directly measured in KSTAR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Incl. plasmas dominated by electron effects – measured in co-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direction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shown to </a:t>
            </a:r>
            <a:r>
              <a:rPr lang="en-US" sz="1800" u="sng" dirty="0" smtClean="0"/>
              <a:t>reverse sign</a:t>
            </a:r>
            <a:r>
              <a:rPr lang="en-US" sz="1800" dirty="0" smtClean="0"/>
              <a:t> in the core region to counter-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outside of error bars - can only happen if the NTV offset rotation profile is non-zero (</a:t>
            </a:r>
            <a:r>
              <a:rPr lang="en-US" sz="1800" u="sng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>
                <a:solidFill>
                  <a:srgbClr val="FF0000"/>
                </a:solidFill>
              </a:rPr>
              <a:t> drag</a:t>
            </a:r>
            <a:r>
              <a:rPr lang="en-US" sz="1800" dirty="0" smtClean="0"/>
              <a:t>)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Relatively </a:t>
            </a:r>
            <a:r>
              <a:rPr lang="en-US" sz="2000" dirty="0"/>
              <a:t>strong rotation and rotation shear </a:t>
            </a:r>
            <a:r>
              <a:rPr lang="en-US" sz="2000" dirty="0" smtClean="0"/>
              <a:t>were generated </a:t>
            </a:r>
            <a:r>
              <a:rPr lang="en-US" sz="2000" dirty="0"/>
              <a:t>in outer region of the </a:t>
            </a:r>
            <a:r>
              <a:rPr lang="en-US" sz="2000" dirty="0" smtClean="0"/>
              <a:t>plasma by V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NTV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>
                <a:solidFill>
                  <a:srgbClr val="FF0000"/>
                </a:solidFill>
              </a:rPr>
              <a:t>potentially highly important to ITER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</a:t>
            </a:r>
            <a:r>
              <a:rPr lang="en-US" sz="1800" dirty="0" smtClean="0"/>
              <a:t>uggests </a:t>
            </a:r>
            <a:r>
              <a:rPr lang="en-US" sz="1800" dirty="0"/>
              <a:t>use of ITER ELM coils to generate rotation/shear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|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NTV</a:t>
            </a:r>
            <a:r>
              <a:rPr lang="en-US" sz="2000" dirty="0"/>
              <a:t>| is strongest and in co-</a:t>
            </a:r>
            <a:r>
              <a:rPr lang="en-US" sz="2000" dirty="0" err="1"/>
              <a:t>I</a:t>
            </a:r>
            <a:r>
              <a:rPr lang="en-US" sz="2000" baseline="-25000" dirty="0" err="1"/>
              <a:t>p</a:t>
            </a:r>
            <a:r>
              <a:rPr lang="en-US" sz="2000" dirty="0"/>
              <a:t> direction in outer part of plasma and remains steady in higher temperature plasmas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|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0</a:t>
            </a:r>
            <a:r>
              <a:rPr lang="en-US" sz="1800" baseline="30000" dirty="0" smtClean="0"/>
              <a:t>NTV</a:t>
            </a:r>
            <a:r>
              <a:rPr lang="en-US" sz="1800" dirty="0" smtClean="0"/>
              <a:t>| shown to decrease as temperature (temperature gradient?) decreases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9900FF"/>
                </a:solidFill>
                <a:ea typeface="ＭＳ Ｐゴシック" pitchFamily="34" charset="-128"/>
              </a:rPr>
              <a:t>ANALYSIS CONTINUES on both NTV isolation </a:t>
            </a:r>
            <a:r>
              <a:rPr lang="en-US" sz="1800" dirty="0" smtClean="0">
                <a:solidFill>
                  <a:srgbClr val="9900FF"/>
                </a:solidFill>
                <a:ea typeface="ＭＳ Ｐゴシック" pitchFamily="34" charset="-128"/>
              </a:rPr>
              <a:t>analysis (e.g. plasma </a:t>
            </a:r>
            <a:r>
              <a:rPr lang="en-US" sz="1800" dirty="0">
                <a:solidFill>
                  <a:srgbClr val="9900FF"/>
                </a:solidFill>
                <a:ea typeface="ＭＳ Ｐゴシック" pitchFamily="34" charset="-128"/>
              </a:rPr>
              <a:t>parameter </a:t>
            </a:r>
            <a:r>
              <a:rPr lang="en-US" sz="1800" dirty="0" smtClean="0">
                <a:solidFill>
                  <a:srgbClr val="9900FF"/>
                </a:solidFill>
                <a:ea typeface="ＭＳ Ｐゴシック" pitchFamily="34" charset="-128"/>
              </a:rPr>
              <a:t>and 3D spectrum dependence), </a:t>
            </a:r>
            <a:r>
              <a:rPr lang="en-US" sz="1800" dirty="0">
                <a:solidFill>
                  <a:srgbClr val="9900FF"/>
                </a:solidFill>
                <a:ea typeface="ＭＳ Ｐゴシック" pitchFamily="34" charset="-128"/>
              </a:rPr>
              <a:t>NTV offset rotation profile comparison to theory</a:t>
            </a:r>
          </a:p>
        </p:txBody>
      </p:sp>
    </p:spTree>
    <p:extLst>
      <p:ext uri="{BB962C8B-B14F-4D97-AF65-F5344CB8AC3E}">
        <p14:creationId xmlns:p14="http://schemas.microsoft.com/office/powerpoint/2010/main" val="34835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30" y="228600"/>
            <a:ext cx="9067800" cy="59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Supporting Slides Follow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8494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55"/>
            <a:ext cx="9144000" cy="815975"/>
          </a:xfrm>
        </p:spPr>
        <p:txBody>
          <a:bodyPr/>
          <a:lstStyle/>
          <a:p>
            <a:r>
              <a:rPr lang="en-US" dirty="0"/>
              <a:t>Measured NTV torque density profiles quantitatively compare well to computed T</a:t>
            </a:r>
            <a:r>
              <a:rPr lang="en-US" baseline="-25000" dirty="0"/>
              <a:t>NTV</a:t>
            </a:r>
            <a:r>
              <a:rPr lang="en-US" dirty="0"/>
              <a:t> using fully-penetrated 3D field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968" y="5227355"/>
            <a:ext cx="8915400" cy="1196790"/>
          </a:xfrm>
        </p:spPr>
        <p:txBody>
          <a:bodyPr/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NTV</a:t>
            </a:r>
            <a:r>
              <a:rPr lang="en-US" sz="2000" dirty="0" smtClean="0"/>
              <a:t> (theory) scaled to match </a:t>
            </a:r>
            <a:r>
              <a:rPr lang="en-US" sz="2000" i="1" dirty="0" smtClean="0"/>
              <a:t>peak</a:t>
            </a:r>
            <a:r>
              <a:rPr lang="en-US" sz="2000" dirty="0" smtClean="0"/>
              <a:t> value of measured </a:t>
            </a:r>
            <a:r>
              <a:rPr lang="en-US" sz="2000" i="1" dirty="0"/>
              <a:t>-</a:t>
            </a:r>
            <a:r>
              <a:rPr lang="en-US" sz="2000" i="1" dirty="0" err="1" smtClean="0"/>
              <a:t>dL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dt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1600" dirty="0" smtClean="0"/>
              <a:t>Scale factor (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dL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)/T</a:t>
            </a:r>
            <a:r>
              <a:rPr lang="en-US" sz="1600" i="1" baseline="-25000" dirty="0" smtClean="0"/>
              <a:t>NTV</a:t>
            </a:r>
            <a:r>
              <a:rPr lang="en-US" sz="1600" i="1" dirty="0" smtClean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9900FF"/>
                </a:solidFill>
              </a:rPr>
              <a:t>0.6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9900FF"/>
                </a:solidFill>
              </a:rPr>
              <a:t>1.7</a:t>
            </a:r>
            <a:r>
              <a:rPr lang="en-US" sz="1600" dirty="0" smtClean="0"/>
              <a:t> for cases shown above – </a:t>
            </a:r>
            <a:r>
              <a:rPr lang="en-US" sz="1600" dirty="0" smtClean="0">
                <a:solidFill>
                  <a:srgbClr val="9900FF"/>
                </a:solidFill>
              </a:rPr>
              <a:t>O(1) agreement</a:t>
            </a:r>
          </a:p>
          <a:p>
            <a:r>
              <a:rPr lang="en-US" altLang="en-US" sz="2000" dirty="0" smtClean="0"/>
              <a:t>Banana orbit-averaging </a:t>
            </a:r>
            <a:r>
              <a:rPr lang="en-US" altLang="en-US" sz="2000" dirty="0" smtClean="0"/>
              <a:t>reduces </a:t>
            </a:r>
            <a:r>
              <a:rPr lang="en-US" altLang="en-US" sz="2000" dirty="0" smtClean="0"/>
              <a:t>computed resonant perturbation effects</a:t>
            </a:r>
            <a:endParaRPr lang="en-US" altLang="en-US" sz="1800" dirty="0">
              <a:solidFill>
                <a:srgbClr val="99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00280" y="866075"/>
            <a:ext cx="4477871" cy="4410111"/>
            <a:chOff x="4343400" y="916631"/>
            <a:chExt cx="4477871" cy="441011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7" b="7234"/>
            <a:stretch/>
          </p:blipFill>
          <p:spPr>
            <a:xfrm>
              <a:off x="4343400" y="1000225"/>
              <a:ext cx="4477871" cy="40605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1034" y="916631"/>
              <a:ext cx="2904551" cy="40010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000" b="0" i="0" u="sng" dirty="0" smtClean="0">
                  <a:solidFill>
                    <a:srgbClr val="9900FF"/>
                  </a:solidFill>
                  <a:latin typeface="+mn-lt"/>
                </a:rPr>
                <a:t>n = 2 coil configuration</a:t>
              </a:r>
              <a:endParaRPr lang="en-US" sz="2000" b="0" i="0" u="sng" dirty="0">
                <a:solidFill>
                  <a:srgbClr val="9900FF"/>
                </a:solidFill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46118" y="247981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594953" y="3035951"/>
              <a:ext cx="175842" cy="300466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6637445" y="4865081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847157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0" i="0" dirty="0" smtClean="0">
                  <a:solidFill>
                    <a:srgbClr val="0000FF"/>
                  </a:solidFill>
                  <a:latin typeface="+mn-lt"/>
                </a:rPr>
                <a:t>NSTX</a:t>
              </a:r>
              <a:endParaRPr lang="en-US" sz="1800" b="0" i="0" dirty="0">
                <a:latin typeface="+mn-lt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79120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24325" y="1733350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>
                  <a:solidFill>
                    <a:srgbClr val="9900FF"/>
                  </a:solidFill>
                  <a:latin typeface="+mn-lt"/>
                </a:rPr>
                <a:t>x</a:t>
              </a:r>
              <a:r>
                <a:rPr lang="en-US" sz="1400" b="0" i="0" dirty="0" smtClean="0">
                  <a:solidFill>
                    <a:srgbClr val="9900FF"/>
                  </a:solidFill>
                  <a:latin typeface="+mn-lt"/>
                </a:rPr>
                <a:t>1.7</a:t>
              </a:r>
              <a:endParaRPr lang="en-US" sz="1400" b="0" i="0" dirty="0">
                <a:solidFill>
                  <a:srgbClr val="9900FF"/>
                </a:solidFill>
                <a:latin typeface="+mn-lt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536140" y="2247331"/>
            <a:ext cx="340660" cy="15883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866075"/>
            <a:ext cx="4572000" cy="4417369"/>
            <a:chOff x="4524675" y="904309"/>
            <a:chExt cx="4572000" cy="441736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2" r="8030" b="7036"/>
            <a:stretch/>
          </p:blipFill>
          <p:spPr>
            <a:xfrm>
              <a:off x="4524675" y="1314650"/>
              <a:ext cx="4572000" cy="3733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39968" y="904309"/>
              <a:ext cx="2944704" cy="40010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000" b="0" i="0" u="sng" dirty="0" smtClean="0">
                  <a:solidFill>
                    <a:srgbClr val="9900FF"/>
                  </a:solidFill>
                  <a:latin typeface="+mn-lt"/>
                </a:rPr>
                <a:t>n = 3 coil configuration</a:t>
              </a:r>
              <a:endParaRPr lang="en-US" sz="2000" b="0" i="0" u="sng" dirty="0">
                <a:solidFill>
                  <a:srgbClr val="9900FF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2285565"/>
              <a:ext cx="128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8062122" y="2851874"/>
              <a:ext cx="146968" cy="424726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523855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23195" y="4860017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179390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0" i="0" dirty="0" smtClean="0">
                  <a:solidFill>
                    <a:srgbClr val="0000FF"/>
                  </a:solidFill>
                  <a:latin typeface="+mn-lt"/>
                </a:rPr>
                <a:t>NSTX</a:t>
              </a:r>
              <a:endParaRPr lang="en-US" sz="1800" b="0" i="0" dirty="0">
                <a:latin typeface="+mn-lt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7011200" y="1864323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9900FF"/>
                  </a:solidFill>
                  <a:latin typeface="+mn-lt"/>
                </a:rPr>
                <a:t>x</a:t>
              </a:r>
              <a:r>
                <a:rPr lang="en-US" sz="1400" dirty="0">
                  <a:solidFill>
                    <a:srgbClr val="9900FF"/>
                  </a:solidFill>
                  <a:latin typeface="+mn-lt"/>
                </a:rPr>
                <a:t>0</a:t>
              </a:r>
              <a:r>
                <a:rPr lang="en-US" sz="1400" b="0" i="0" dirty="0" smtClean="0">
                  <a:solidFill>
                    <a:srgbClr val="9900FF"/>
                  </a:solidFill>
                  <a:latin typeface="+mn-lt"/>
                </a:rPr>
                <a:t>.6</a:t>
              </a:r>
              <a:endParaRPr lang="en-US" sz="1400" b="0" i="0" dirty="0">
                <a:solidFill>
                  <a:srgbClr val="9900FF"/>
                </a:solidFill>
                <a:latin typeface="+mn-lt"/>
              </a:endParaRPr>
            </a:p>
          </p:txBody>
        </p: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33399" y="6195545"/>
            <a:ext cx="844475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9900FF"/>
                </a:solidFill>
                <a:latin typeface="+mn-lt"/>
              </a:rPr>
              <a:t>K.C. Shaing, and S.A. Sabbagh, et al., Phys. Plasmas </a:t>
            </a:r>
            <a:r>
              <a:rPr lang="en-US" sz="1400" b="1" kern="0" dirty="0">
                <a:solidFill>
                  <a:srgbClr val="9900FF"/>
                </a:solidFill>
                <a:latin typeface="+mn-lt"/>
              </a:rPr>
              <a:t>23</a:t>
            </a:r>
            <a:r>
              <a:rPr lang="en-US" sz="1400" kern="0" dirty="0">
                <a:solidFill>
                  <a:srgbClr val="9900FF"/>
                </a:solidFill>
                <a:latin typeface="+mn-lt"/>
              </a:rPr>
              <a:t> (2016) 072511 </a:t>
            </a:r>
          </a:p>
        </p:txBody>
      </p:sp>
    </p:spTree>
    <p:extLst>
      <p:ext uri="{BB962C8B-B14F-4D97-AF65-F5344CB8AC3E}">
        <p14:creationId xmlns:p14="http://schemas.microsoft.com/office/powerpoint/2010/main" val="27388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" r="7638" b="6655"/>
          <a:stretch/>
        </p:blipFill>
        <p:spPr>
          <a:xfrm>
            <a:off x="76200" y="1267453"/>
            <a:ext cx="4530149" cy="377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r="8714" b="5790"/>
          <a:stretch/>
        </p:blipFill>
        <p:spPr>
          <a:xfrm>
            <a:off x="4630923" y="1312426"/>
            <a:ext cx="4436878" cy="3728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NTV torque density profiles quantitatively compare well to computed T</a:t>
            </a:r>
            <a:r>
              <a:rPr lang="en-US" baseline="-25000" dirty="0" smtClean="0"/>
              <a:t>NTV</a:t>
            </a:r>
            <a:r>
              <a:rPr lang="en-US" dirty="0" smtClean="0"/>
              <a:t> using fully-penetrated 3D field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968" y="5245605"/>
            <a:ext cx="8915400" cy="1161288"/>
          </a:xfrm>
        </p:spPr>
        <p:txBody>
          <a:bodyPr/>
          <a:lstStyle/>
          <a:p>
            <a:r>
              <a:rPr lang="en-US" sz="2000" i="1" dirty="0"/>
              <a:t>T</a:t>
            </a:r>
            <a:r>
              <a:rPr lang="en-US" sz="2000" i="1" baseline="-25000" dirty="0"/>
              <a:t>NTV</a:t>
            </a:r>
            <a:r>
              <a:rPr lang="en-US" sz="2000" dirty="0"/>
              <a:t> (theory) scaled to match </a:t>
            </a:r>
            <a:r>
              <a:rPr lang="en-US" sz="2000" i="1" dirty="0"/>
              <a:t>peak</a:t>
            </a:r>
            <a:r>
              <a:rPr lang="en-US" sz="2000" dirty="0"/>
              <a:t> value of measured </a:t>
            </a:r>
            <a:r>
              <a:rPr lang="en-US" sz="2000" i="1" dirty="0"/>
              <a:t>-</a:t>
            </a:r>
            <a:r>
              <a:rPr lang="en-US" sz="2000" i="1" dirty="0" err="1"/>
              <a:t>dL</a:t>
            </a:r>
            <a:r>
              <a:rPr lang="en-US" sz="2000" i="1" dirty="0"/>
              <a:t>/</a:t>
            </a:r>
            <a:r>
              <a:rPr lang="en-US" sz="2000" i="1" dirty="0" err="1"/>
              <a:t>dt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Scale factor (</a:t>
            </a:r>
            <a:r>
              <a:rPr lang="en-US" sz="1600" i="1" dirty="0"/>
              <a:t>(</a:t>
            </a:r>
            <a:r>
              <a:rPr lang="en-US" sz="1600" i="1" dirty="0" err="1"/>
              <a:t>dL</a:t>
            </a:r>
            <a:r>
              <a:rPr lang="en-US" sz="1600" i="1" dirty="0"/>
              <a:t>/</a:t>
            </a:r>
            <a:r>
              <a:rPr lang="en-US" sz="1600" i="1" dirty="0" err="1"/>
              <a:t>dt</a:t>
            </a:r>
            <a:r>
              <a:rPr lang="en-US" sz="1600" i="1" dirty="0"/>
              <a:t>)/T</a:t>
            </a:r>
            <a:r>
              <a:rPr lang="en-US" sz="1600" i="1" baseline="-25000" dirty="0"/>
              <a:t>NTV</a:t>
            </a:r>
            <a:r>
              <a:rPr lang="en-US" sz="1600" i="1" dirty="0"/>
              <a:t>) </a:t>
            </a:r>
            <a:r>
              <a:rPr lang="en-US" sz="1600" dirty="0"/>
              <a:t>= </a:t>
            </a:r>
            <a:r>
              <a:rPr lang="en-US" sz="1600" dirty="0">
                <a:solidFill>
                  <a:srgbClr val="9900FF"/>
                </a:solidFill>
              </a:rPr>
              <a:t>1.7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9900FF"/>
                </a:solidFill>
              </a:rPr>
              <a:t>0.6</a:t>
            </a:r>
            <a:r>
              <a:rPr lang="en-US" sz="1600" dirty="0"/>
              <a:t> for cases shown above – </a:t>
            </a:r>
            <a:r>
              <a:rPr lang="en-US" sz="1600" dirty="0">
                <a:solidFill>
                  <a:srgbClr val="9900FF"/>
                </a:solidFill>
              </a:rPr>
              <a:t>O(1) agreement</a:t>
            </a:r>
          </a:p>
          <a:p>
            <a:r>
              <a:rPr lang="en-US" altLang="en-US" sz="2000" dirty="0"/>
              <a:t>Banana orbit-averaging </a:t>
            </a:r>
            <a:r>
              <a:rPr lang="en-US" altLang="en-US" sz="2000" dirty="0" smtClean="0"/>
              <a:t>reduces </a:t>
            </a:r>
            <a:r>
              <a:rPr lang="en-US" altLang="en-US" sz="2000" dirty="0"/>
              <a:t>computed resonant perturbation effects</a:t>
            </a:r>
            <a:endParaRPr lang="en-US" altLang="en-US" sz="1800" dirty="0">
              <a:solidFill>
                <a:srgbClr val="9900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16022" y="2296382"/>
            <a:ext cx="2226704" cy="3023410"/>
            <a:chOff x="745096" y="2505551"/>
            <a:chExt cx="2226704" cy="3023410"/>
          </a:xfrm>
        </p:grpSpPr>
        <p:sp>
          <p:nvSpPr>
            <p:cNvPr id="27" name="TextBox 26"/>
            <p:cNvSpPr txBox="1"/>
            <p:nvPr/>
          </p:nvSpPr>
          <p:spPr>
            <a:xfrm>
              <a:off x="1296474" y="2505551"/>
              <a:ext cx="128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985521" y="3095887"/>
              <a:ext cx="174042" cy="237482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745096" y="4168592"/>
              <a:ext cx="9456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+mn-lt"/>
                </a:rPr>
                <a:t>code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71725" y="5067300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  <a:latin typeface="+mn-lt"/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48000" y="2362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  <a:latin typeface="+mn-lt"/>
              </a:rPr>
              <a:t>Experimental</a:t>
            </a:r>
          </a:p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  <a:latin typeface="+mn-lt"/>
              </a:rPr>
              <a:t>-</a:t>
            </a:r>
            <a:r>
              <a:rPr lang="en-US" sz="1400" b="0" i="0" dirty="0" err="1" smtClean="0">
                <a:solidFill>
                  <a:srgbClr val="009900"/>
                </a:solidFill>
                <a:latin typeface="+mn-lt"/>
              </a:rPr>
              <a:t>dL</a:t>
            </a:r>
            <a:r>
              <a:rPr lang="en-US" sz="1400" b="0" i="0" dirty="0" smtClean="0">
                <a:solidFill>
                  <a:srgbClr val="009900"/>
                </a:solidFill>
                <a:latin typeface="+mn-lt"/>
              </a:rPr>
              <a:t>/</a:t>
            </a:r>
            <a:r>
              <a:rPr lang="en-US" sz="1400" b="0" i="0" dirty="0" err="1" smtClean="0">
                <a:solidFill>
                  <a:srgbClr val="009900"/>
                </a:solidFill>
                <a:latin typeface="+mn-lt"/>
              </a:rPr>
              <a:t>dt</a:t>
            </a:r>
            <a:endParaRPr lang="en-US" sz="1400" b="0" i="0" dirty="0" smtClean="0">
              <a:solidFill>
                <a:srgbClr val="00990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3429000" y="2971800"/>
            <a:ext cx="228600" cy="6858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483936" y="4863195"/>
            <a:ext cx="600075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4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N</a:t>
            </a:r>
            <a:endParaRPr lang="en-US" sz="2400" b="0" i="0" baseline="-25000" dirty="0">
              <a:solidFill>
                <a:schemeClr val="tx1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8208265" y="1312426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NSTX</a:t>
            </a:r>
            <a:endParaRPr lang="en-US" sz="1800" b="0" i="0" dirty="0">
              <a:latin typeface="+mn-lt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685032" y="1312426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NSTX</a:t>
            </a:r>
            <a:endParaRPr lang="en-US" sz="1800" b="0" i="0" dirty="0">
              <a:latin typeface="+mn-lt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01285" y="2209800"/>
            <a:ext cx="945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NTVTOK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9968" y="909414"/>
            <a:ext cx="294470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  <a:latin typeface="+mn-lt"/>
              </a:rPr>
              <a:t>n = 3 coil configuration</a:t>
            </a:r>
            <a:endParaRPr lang="en-US" sz="2000" b="0" i="0" u="sng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3034" y="909414"/>
            <a:ext cx="2904551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  <a:latin typeface="+mn-lt"/>
              </a:rPr>
              <a:t>n = 2 coil configuration</a:t>
            </a:r>
            <a:endParaRPr lang="en-US" sz="2000" b="0" i="0" u="sng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975765" y="1817776"/>
            <a:ext cx="6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9900FF"/>
                </a:solidFill>
                <a:latin typeface="+mn-lt"/>
              </a:rPr>
              <a:t>x</a:t>
            </a:r>
            <a:r>
              <a:rPr lang="en-US" sz="1400" dirty="0">
                <a:solidFill>
                  <a:srgbClr val="9900FF"/>
                </a:solidFill>
                <a:latin typeface="+mn-lt"/>
              </a:rPr>
              <a:t>0</a:t>
            </a:r>
            <a:r>
              <a:rPr lang="en-US" sz="1400" b="0" i="0" dirty="0" smtClean="0">
                <a:solidFill>
                  <a:srgbClr val="9900FF"/>
                </a:solidFill>
                <a:latin typeface="+mn-lt"/>
              </a:rPr>
              <a:t>.6</a:t>
            </a:r>
            <a:endParaRPr lang="en-US" sz="1400" b="0" i="0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39540" y="1910336"/>
            <a:ext cx="6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9900FF"/>
                </a:solidFill>
                <a:latin typeface="+mn-lt"/>
              </a:rPr>
              <a:t>x1</a:t>
            </a:r>
            <a:r>
              <a:rPr lang="en-US" sz="1400" b="0" i="0" dirty="0" smtClean="0">
                <a:solidFill>
                  <a:srgbClr val="9900FF"/>
                </a:solidFill>
                <a:latin typeface="+mn-lt"/>
              </a:rPr>
              <a:t>.7</a:t>
            </a:r>
            <a:endParaRPr lang="en-US" sz="1400" b="0" i="0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3399" y="6195545"/>
            <a:ext cx="844475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400" kern="0" dirty="0">
                <a:solidFill>
                  <a:srgbClr val="9900FF"/>
                </a:solidFill>
                <a:latin typeface="Arial"/>
              </a:rPr>
              <a:t>K.C. Shaing, and S.A. Sabbagh, et al., Phys. Plasmas </a:t>
            </a:r>
            <a:r>
              <a:rPr lang="en-US" sz="1400" b="1" kern="0" dirty="0">
                <a:solidFill>
                  <a:srgbClr val="9900FF"/>
                </a:solidFill>
                <a:latin typeface="Arial"/>
              </a:rPr>
              <a:t>23</a:t>
            </a:r>
            <a:r>
              <a:rPr lang="en-US" sz="1400" kern="0" dirty="0">
                <a:solidFill>
                  <a:srgbClr val="9900FF"/>
                </a:solidFill>
                <a:latin typeface="Arial"/>
              </a:rPr>
              <a:t> (2016) 072511 </a:t>
            </a:r>
          </a:p>
        </p:txBody>
      </p:sp>
    </p:spTree>
    <p:extLst>
      <p:ext uri="{BB962C8B-B14F-4D97-AF65-F5344CB8AC3E}">
        <p14:creationId xmlns:p14="http://schemas.microsoft.com/office/powerpoint/2010/main" val="373310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 Toroidal Viscosity (NTV) can be studied through the application of 3D fields in </a:t>
            </a:r>
            <a:r>
              <a:rPr lang="en-US" dirty="0" err="1" smtClean="0"/>
              <a:t>tokamaks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562600" cy="3259016"/>
          </a:xfrm>
        </p:spPr>
        <p:txBody>
          <a:bodyPr/>
          <a:lstStyle/>
          <a:p>
            <a:r>
              <a:rPr lang="en-US" dirty="0" smtClean="0"/>
              <a:t>Theory: NTV strength varies with plasma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r>
              <a:rPr lang="en-US" i="1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, </a:t>
            </a:r>
            <a:r>
              <a:rPr lang="en-US" i="1" dirty="0" smtClean="0">
                <a:latin typeface="Symbol" panose="05050102010706020507" pitchFamily="18" charset="2"/>
              </a:rPr>
              <a:t>d</a:t>
            </a:r>
            <a:r>
              <a:rPr lang="en-US" i="1" dirty="0" smtClean="0"/>
              <a:t>B</a:t>
            </a:r>
            <a:r>
              <a:rPr lang="en-US" i="1" baseline="30000" dirty="0" smtClean="0"/>
              <a:t>2</a:t>
            </a:r>
            <a:r>
              <a:rPr lang="en-US" dirty="0" smtClean="0"/>
              <a:t>, rotation</a:t>
            </a:r>
            <a:endParaRPr lang="en-US" i="1" dirty="0" smtClean="0">
              <a:latin typeface="Symbol" panose="05050102010706020507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8784"/>
            <a:ext cx="4495800" cy="24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35246"/>
            <a:ext cx="2147657" cy="23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33786" y="857656"/>
            <a:ext cx="182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+mj-lt"/>
              </a:rPr>
              <a:t>NSTX 3D coils</a:t>
            </a:r>
            <a:endParaRPr lang="en-US" sz="1800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02000" y="5036896"/>
            <a:ext cx="307975" cy="588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328412"/>
              </p:ext>
            </p:extLst>
          </p:nvPr>
        </p:nvGraphicFramePr>
        <p:xfrm>
          <a:off x="449263" y="5011496"/>
          <a:ext cx="45100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0" name="Equation" r:id="rId5" imgW="3390900" imgH="495300" progId="Equation.3">
                  <p:embed/>
                </p:oleObj>
              </mc:Choice>
              <mc:Fallback>
                <p:oleObj name="Equation" r:id="rId5" imgW="3390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5011496"/>
                        <a:ext cx="4510087" cy="6588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609975" y="5895110"/>
            <a:ext cx="171132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lasma 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743200" y="5831689"/>
            <a:ext cx="454025" cy="30777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altLang="en-US" sz="2000" i="1" baseline="-25000" dirty="0">
                <a:solidFill>
                  <a:srgbClr val="FF0000"/>
                </a:solidFill>
                <a:latin typeface="Helvetica" pitchFamily="34" charset="0"/>
              </a:rPr>
              <a:t>i</a:t>
            </a:r>
            <a:r>
              <a:rPr lang="en-US" altLang="en-US" sz="2000" i="1" baseline="30000" dirty="0">
                <a:solidFill>
                  <a:srgbClr val="FF0000"/>
                </a:solidFill>
                <a:latin typeface="Helvetica" pitchFamily="34" charset="0"/>
              </a:rPr>
              <a:t>5/2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3109119" y="5524258"/>
            <a:ext cx="261144" cy="263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4578951" y="4854657"/>
            <a:ext cx="314471" cy="36447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9974" y="5724653"/>
            <a:ext cx="1803400" cy="498598"/>
          </a:xfrm>
          <a:prstGeom prst="rect">
            <a:avLst/>
          </a:prstGeom>
        </p:spPr>
        <p:txBody>
          <a:bodyPr lIns="45720" rIns="0">
            <a:spAutoFit/>
          </a:bodyPr>
          <a:lstStyle/>
          <a:p>
            <a:pPr>
              <a:buNone/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K.C. </a:t>
            </a:r>
            <a:r>
              <a:rPr lang="en-US" altLang="ko-KR" sz="1200" kern="0" dirty="0" err="1">
                <a:solidFill>
                  <a:srgbClr val="9900FF"/>
                </a:solidFill>
                <a:latin typeface="+mn-lt"/>
              </a:rPr>
              <a:t>Shaing</a:t>
            </a: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, et al., </a:t>
            </a:r>
          </a:p>
          <a:p>
            <a:pPr>
              <a:buNone/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PPCF </a:t>
            </a:r>
            <a:r>
              <a:rPr lang="en-US" altLang="ko-KR" sz="1200" b="1" kern="0" dirty="0">
                <a:solidFill>
                  <a:srgbClr val="9900FF"/>
                </a:solidFill>
                <a:latin typeface="+mn-lt"/>
              </a:rPr>
              <a:t>51</a:t>
            </a: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 (2009) 035004 </a:t>
            </a:r>
            <a:endParaRPr lang="en-US" dirty="0">
              <a:solidFill>
                <a:srgbClr val="9900FF"/>
              </a:solidFill>
              <a:latin typeface="Arial" charset="0"/>
            </a:endParaRPr>
          </a:p>
        </p:txBody>
      </p:sp>
      <p:pic>
        <p:nvPicPr>
          <p:cNvPr id="20" name="Picture 35" descr="opsps.KS2010kCu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46550"/>
            <a:ext cx="3187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12871" y="3735740"/>
            <a:ext cx="265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+mj-lt"/>
              </a:rPr>
              <a:t>KSTAR 3D coils (IVCC)</a:t>
            </a:r>
            <a:endParaRPr lang="en-US" sz="1800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" y="4572000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force in “1/</a:t>
            </a:r>
            <a:r>
              <a:rPr lang="en-US" sz="1800" u="sng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1800" u="sng" dirty="0" smtClean="0">
                <a:solidFill>
                  <a:srgbClr val="0000FF"/>
                </a:solidFill>
              </a:rPr>
              <a:t>” </a:t>
            </a:r>
            <a:r>
              <a:rPr lang="en-US" sz="1800" u="sng" dirty="0" err="1" smtClean="0">
                <a:solidFill>
                  <a:srgbClr val="0000FF"/>
                </a:solidFill>
              </a:rPr>
              <a:t>collisionality</a:t>
            </a:r>
            <a:r>
              <a:rPr lang="en-US" sz="1800" u="sng" dirty="0" smtClean="0">
                <a:solidFill>
                  <a:srgbClr val="0000FF"/>
                </a:solidFill>
              </a:rPr>
              <a:t> regime</a:t>
            </a:r>
            <a:endParaRPr lang="en-US" sz="1800" dirty="0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808913" y="4046913"/>
            <a:ext cx="8382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NTV “offset” 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 flipV="1">
            <a:off x="4063539" y="5465922"/>
            <a:ext cx="55412" cy="38239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9870" y="3581400"/>
            <a:ext cx="3318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kern="0" dirty="0">
                <a:solidFill>
                  <a:srgbClr val="9900FF"/>
                </a:solidFill>
                <a:latin typeface="+mn-lt"/>
              </a:rPr>
              <a:t>(K.C. Shaing, K. Ida, S.A. Sabbagh, </a:t>
            </a:r>
            <a:r>
              <a:rPr lang="en-US" altLang="en-US" sz="1400" kern="0" dirty="0" err="1">
                <a:solidFill>
                  <a:srgbClr val="9900FF"/>
                </a:solidFill>
                <a:latin typeface="+mn-lt"/>
              </a:rPr>
              <a:t>Nucl</a:t>
            </a:r>
            <a:r>
              <a:rPr lang="en-US" altLang="en-US" sz="1400" kern="0" dirty="0">
                <a:solidFill>
                  <a:srgbClr val="9900FF"/>
                </a:solidFill>
                <a:latin typeface="+mn-lt"/>
              </a:rPr>
              <a:t>. Fusion </a:t>
            </a:r>
            <a:r>
              <a:rPr lang="en-US" altLang="en-US" sz="1400" b="1" kern="0" dirty="0">
                <a:solidFill>
                  <a:srgbClr val="9900FF"/>
                </a:solidFill>
                <a:latin typeface="+mn-lt"/>
              </a:rPr>
              <a:t>55</a:t>
            </a:r>
            <a:r>
              <a:rPr lang="en-US" altLang="en-US" sz="1400" kern="0" dirty="0">
                <a:solidFill>
                  <a:srgbClr val="9900FF"/>
                </a:solidFill>
                <a:latin typeface="+mn-lt"/>
              </a:rPr>
              <a:t> (2015) 125001)</a:t>
            </a:r>
          </a:p>
        </p:txBody>
      </p:sp>
    </p:spTree>
    <p:extLst>
      <p:ext uri="{BB962C8B-B14F-4D97-AF65-F5344CB8AC3E}">
        <p14:creationId xmlns:p14="http://schemas.microsoft.com/office/powerpoint/2010/main" val="51738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875"/>
            <a:ext cx="8686800" cy="815975"/>
          </a:xfrm>
        </p:spPr>
        <p:txBody>
          <a:bodyPr/>
          <a:lstStyle/>
          <a:p>
            <a:r>
              <a:rPr lang="en-US" dirty="0" smtClean="0"/>
              <a:t>3D field perturbation experiments conducted to isolate and measure the T</a:t>
            </a:r>
            <a:r>
              <a:rPr lang="en-US" baseline="-25000" dirty="0" smtClean="0"/>
              <a:t>NTV</a:t>
            </a:r>
            <a:r>
              <a:rPr lang="en-US" dirty="0" smtClean="0"/>
              <a:t> profile in NSTX and KSTAR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" y="1050174"/>
            <a:ext cx="8915400" cy="5324856"/>
          </a:xfrm>
        </p:spPr>
        <p:txBody>
          <a:bodyPr/>
          <a:lstStyle/>
          <a:p>
            <a:r>
              <a:rPr lang="en-US" dirty="0" smtClean="0"/>
              <a:t>High normalized beta plasma targets typically chosen</a:t>
            </a:r>
          </a:p>
          <a:p>
            <a:pPr lvl="1"/>
            <a:r>
              <a:rPr lang="en-US" dirty="0" smtClean="0"/>
              <a:t>Typically near or above n = 1 no-wall limit (for higher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Apply or otherwise change 3D field on </a:t>
            </a:r>
            <a:r>
              <a:rPr lang="en-US" dirty="0"/>
              <a:t>a timescale significantly faster than the momentum diffusion </a:t>
            </a:r>
            <a:r>
              <a:rPr lang="en-US" dirty="0" smtClean="0"/>
              <a:t>time, </a:t>
            </a:r>
            <a:r>
              <a:rPr lang="en-US" i="1" dirty="0" smtClean="0">
                <a:latin typeface="Symbol" panose="05050102010706020507" pitchFamily="18" charset="2"/>
              </a:rPr>
              <a:t>t</a:t>
            </a:r>
            <a:r>
              <a:rPr lang="en-US" i="1" baseline="-25000" dirty="0" smtClean="0"/>
              <a:t>m</a:t>
            </a:r>
          </a:p>
          <a:p>
            <a:pPr lvl="1"/>
            <a:r>
              <a:rPr lang="en-US" dirty="0" smtClean="0"/>
              <a:t>Analysis before/after 3D field application isolates </a:t>
            </a:r>
            <a:r>
              <a:rPr lang="en-US" i="1" dirty="0"/>
              <a:t>T</a:t>
            </a:r>
            <a:r>
              <a:rPr lang="en-US" i="1" baseline="-25000" dirty="0"/>
              <a:t>NTV</a:t>
            </a:r>
            <a:r>
              <a:rPr lang="en-US" dirty="0"/>
              <a:t> in the momentum diffusion </a:t>
            </a:r>
            <a:r>
              <a:rPr lang="en-US" dirty="0" smtClean="0"/>
              <a:t>equation; </a:t>
            </a:r>
            <a:r>
              <a:rPr lang="en-US" i="1" dirty="0">
                <a:solidFill>
                  <a:srgbClr val="9900FF"/>
                </a:solidFill>
              </a:rPr>
              <a:t>‑</a:t>
            </a:r>
            <a:r>
              <a:rPr lang="en-US" i="1" dirty="0" err="1">
                <a:solidFill>
                  <a:srgbClr val="9900FF"/>
                </a:solidFill>
              </a:rPr>
              <a:t>dL</a:t>
            </a:r>
            <a:r>
              <a:rPr lang="en-US" i="1" dirty="0">
                <a:solidFill>
                  <a:srgbClr val="9900FF"/>
                </a:solidFill>
              </a:rPr>
              <a:t>/</a:t>
            </a:r>
            <a:r>
              <a:rPr lang="en-US" i="1" dirty="0" err="1">
                <a:solidFill>
                  <a:srgbClr val="9900FF"/>
                </a:solidFill>
              </a:rPr>
              <a:t>dt</a:t>
            </a:r>
            <a:r>
              <a:rPr lang="en-US" i="1" dirty="0">
                <a:solidFill>
                  <a:srgbClr val="9900FF"/>
                </a:solidFill>
              </a:rPr>
              <a:t> = T</a:t>
            </a:r>
            <a:r>
              <a:rPr lang="en-US" i="1" baseline="-25000" dirty="0">
                <a:solidFill>
                  <a:srgbClr val="9900FF"/>
                </a:solidFill>
              </a:rPr>
              <a:t>NTV</a:t>
            </a:r>
            <a:endParaRPr lang="en-US" dirty="0" smtClean="0">
              <a:solidFill>
                <a:srgbClr val="99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i="1" dirty="0" err="1" smtClean="0"/>
              <a:t>dL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 measured experimentally and compared to theoretically computed </a:t>
            </a:r>
            <a:r>
              <a:rPr lang="en-US" i="1" dirty="0" smtClean="0"/>
              <a:t>T</a:t>
            </a:r>
            <a:r>
              <a:rPr lang="en-US" i="1" baseline="-25000" dirty="0" smtClean="0"/>
              <a:t>NTV</a:t>
            </a:r>
            <a:r>
              <a:rPr lang="en-US" dirty="0"/>
              <a:t> </a:t>
            </a:r>
            <a:r>
              <a:rPr lang="en-US" dirty="0" smtClean="0"/>
              <a:t>on this timescale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dL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 smtClean="0"/>
              <a:t> profile can change significantly on timescales &gt; </a:t>
            </a:r>
            <a:r>
              <a:rPr lang="en-US" i="1" dirty="0" smtClean="0">
                <a:latin typeface="Symbol" panose="05050102010706020507" pitchFamily="18" charset="2"/>
              </a:rPr>
              <a:t>t</a:t>
            </a:r>
            <a:r>
              <a:rPr lang="en-US" i="1" baseline="-25000" dirty="0" smtClean="0"/>
              <a:t>m</a:t>
            </a:r>
            <a:r>
              <a:rPr lang="en-US" dirty="0" smtClean="0"/>
              <a:t>, (diffuses radially, broadens, leads to significant error compared to </a:t>
            </a:r>
            <a:r>
              <a:rPr lang="en-US" i="1" dirty="0" smtClean="0"/>
              <a:t>T</a:t>
            </a:r>
            <a:r>
              <a:rPr lang="en-US" i="1" baseline="-25000" dirty="0" smtClean="0"/>
              <a:t>NTV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Emphasize non-resonant applied 3D field configurations</a:t>
            </a:r>
          </a:p>
          <a:p>
            <a:pPr lvl="1"/>
            <a:r>
              <a:rPr lang="en-US" dirty="0" smtClean="0"/>
              <a:t>Use n = 2 and 3 field configurations to avoid driving MHD modes</a:t>
            </a:r>
          </a:p>
          <a:p>
            <a:pPr lvl="1"/>
            <a:r>
              <a:rPr lang="en-US" dirty="0" smtClean="0"/>
              <a:t>n = 1 field configurations with different pitch investigated in KSTAR </a:t>
            </a:r>
          </a:p>
        </p:txBody>
      </p:sp>
    </p:spTree>
    <p:extLst>
      <p:ext uri="{BB962C8B-B14F-4D97-AF65-F5344CB8AC3E}">
        <p14:creationId xmlns:p14="http://schemas.microsoft.com/office/powerpoint/2010/main" val="47793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 smtClean="0"/>
              <a:t>Theoretical NTV torque density profiles, T</a:t>
            </a:r>
            <a:r>
              <a:rPr lang="en-US" baseline="-25000" dirty="0" smtClean="0"/>
              <a:t>NTV</a:t>
            </a:r>
            <a:r>
              <a:rPr lang="en-US" dirty="0" smtClean="0"/>
              <a:t> are computed for NSTX using theory applicable to all </a:t>
            </a:r>
            <a:r>
              <a:rPr lang="en-US" dirty="0" err="1" smtClean="0"/>
              <a:t>collisionality</a:t>
            </a:r>
            <a:r>
              <a:rPr lang="en-US" dirty="0" smtClean="0"/>
              <a:t> regimes</a:t>
            </a:r>
            <a:endParaRPr lang="en-US" dirty="0"/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6981" r="7036" b="16194"/>
          <a:stretch/>
        </p:blipFill>
        <p:spPr bwMode="auto">
          <a:xfrm>
            <a:off x="906260" y="1343587"/>
            <a:ext cx="3193285" cy="20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75350" y="973348"/>
            <a:ext cx="463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1800" u="sng" dirty="0" smtClean="0">
                <a:solidFill>
                  <a:srgbClr val="0000FF"/>
                </a:solidFill>
                <a:latin typeface="+mn-lt"/>
              </a:rPr>
              <a:t>on-axisymmetric coils fully modelled in 3D</a:t>
            </a:r>
            <a:endParaRPr lang="en-US" sz="1800" dirty="0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3556" y="3505200"/>
            <a:ext cx="507184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/>
            <a:r>
              <a:rPr lang="en-US" sz="2000" u="sng" kern="0" dirty="0" smtClean="0"/>
              <a:t>NTV analysis of NSTX – data interfaced to NTVTOK</a:t>
            </a:r>
          </a:p>
          <a:p>
            <a:pPr marL="517525" lvl="1" indent="-233363"/>
            <a:endParaRPr lang="en-US" sz="1600" kern="0" dirty="0" smtClean="0"/>
          </a:p>
          <a:p>
            <a:pPr marL="284162" lvl="2" indent="0">
              <a:buNone/>
            </a:pPr>
            <a:endParaRPr lang="en-US" sz="900" kern="0" dirty="0" smtClean="0"/>
          </a:p>
          <a:p>
            <a:pPr marL="517525" lvl="1" indent="-233363"/>
            <a:r>
              <a:rPr lang="en-US" sz="1800" kern="0" dirty="0" smtClean="0"/>
              <a:t>Use </a:t>
            </a:r>
            <a:r>
              <a:rPr lang="en-US" sz="1800" kern="0" dirty="0" err="1" smtClean="0"/>
              <a:t>Shaing’s</a:t>
            </a:r>
            <a:r>
              <a:rPr lang="en-US" sz="1800" kern="0" dirty="0" smtClean="0"/>
              <a:t> “connected NTV model”, covers all </a:t>
            </a:r>
            <a:r>
              <a:rPr lang="en-US" sz="1800" kern="0" dirty="0" smtClean="0">
                <a:latin typeface="Symbol" panose="05050102010706020507" pitchFamily="18" charset="2"/>
              </a:rPr>
              <a:t>n</a:t>
            </a:r>
            <a:r>
              <a:rPr lang="en-US" sz="1800" kern="0" dirty="0" smtClean="0"/>
              <a:t>, </a:t>
            </a:r>
            <a:r>
              <a:rPr lang="en-US" sz="1800" kern="0" dirty="0" err="1" smtClean="0"/>
              <a:t>superbanana</a:t>
            </a:r>
            <a:r>
              <a:rPr lang="en-US" sz="1800" kern="0" dirty="0" smtClean="0"/>
              <a:t> plateau regimes </a:t>
            </a:r>
          </a:p>
          <a:p>
            <a:pPr marL="284162" lvl="1" indent="0">
              <a:buNone/>
            </a:pPr>
            <a:endParaRPr lang="en-US" sz="1800" kern="0" dirty="0"/>
          </a:p>
          <a:p>
            <a:pPr marL="517525" lvl="1" indent="-233363"/>
            <a:r>
              <a:rPr lang="en-US" sz="1800" kern="0" dirty="0" smtClean="0"/>
              <a:t>Full 3D coil specification and </a:t>
            </a:r>
            <a:r>
              <a:rPr lang="en-US" sz="1800" i="1" kern="0" dirty="0" smtClean="0">
                <a:latin typeface="Symbol" panose="05050102010706020507" pitchFamily="18" charset="2"/>
              </a:rPr>
              <a:t>d</a:t>
            </a:r>
            <a:r>
              <a:rPr lang="en-US" sz="1800" i="1" kern="0" dirty="0" smtClean="0"/>
              <a:t>B</a:t>
            </a:r>
            <a:r>
              <a:rPr lang="en-US" sz="1800" kern="0" dirty="0" smtClean="0"/>
              <a:t> spectrum, ion and electron components computed, no aspect ratio assumptions</a:t>
            </a:r>
            <a:endParaRPr lang="en-US" kern="0" dirty="0" smtClean="0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56895" y="5199888"/>
            <a:ext cx="431990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(K.C. Shaing, Sabbagh, Chu, NF </a:t>
            </a:r>
            <a:r>
              <a:rPr lang="en-US" sz="1200" b="1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50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 </a:t>
            </a:r>
            <a:r>
              <a:rPr lang="en-US" sz="12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(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2010) 025022)</a:t>
            </a:r>
            <a:endParaRPr lang="en-US" sz="1200" dirty="0">
              <a:solidFill>
                <a:srgbClr val="9900CC"/>
              </a:solidFill>
              <a:latin typeface="+mn-lt"/>
              <a:cs typeface="Helvetica" pitchFamily="34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33400" y="4150046"/>
            <a:ext cx="425233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(Y. Sun, Liang, Shaing, et </a:t>
            </a:r>
            <a:r>
              <a:rPr lang="en-US" sz="12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al., 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NF </a:t>
            </a:r>
            <a:r>
              <a:rPr lang="en-US" sz="1200" b="1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51</a:t>
            </a:r>
            <a:r>
              <a:rPr lang="en-US" sz="120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 (2011) 053015) 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343226" y="2968823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(m) 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209626" y="2895600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y(m)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12576" y="2041636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z(m)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62561"/>
              </p:ext>
            </p:extLst>
          </p:nvPr>
        </p:nvGraphicFramePr>
        <p:xfrm>
          <a:off x="5334000" y="1352914"/>
          <a:ext cx="342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" name="Equation" r:id="rId4" imgW="1675673" imgH="304668" progId="Equation.DSMT4">
                  <p:embed/>
                </p:oleObj>
              </mc:Choice>
              <mc:Fallback>
                <p:oleObj name="Equation" r:id="rId4" imgW="1675673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52914"/>
                        <a:ext cx="34290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172200" y="897148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+mn-lt"/>
              </a:rPr>
              <a:t>3D field definition</a:t>
            </a:r>
            <a:endParaRPr lang="en-US" sz="1800" dirty="0">
              <a:latin typeface="+mn-lt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934200" y="2057400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lasma displacement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891730" y="1856220"/>
            <a:ext cx="0" cy="26310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64018" y="2514600"/>
            <a:ext cx="4343400" cy="3886200"/>
          </a:xfrm>
        </p:spPr>
        <p:txBody>
          <a:bodyPr/>
          <a:lstStyle/>
          <a:p>
            <a:r>
              <a:rPr lang="en-US" sz="2200" dirty="0" smtClean="0"/>
              <a:t>General considerations</a:t>
            </a:r>
            <a:endParaRPr lang="en-US" sz="2200" dirty="0"/>
          </a:p>
          <a:p>
            <a:pPr lvl="1" indent="-342900"/>
            <a:r>
              <a:rPr lang="en-US" sz="1800" dirty="0" smtClean="0"/>
              <a:t>In </a:t>
            </a:r>
            <a:r>
              <a:rPr lang="en-US" sz="1800" dirty="0" err="1" smtClean="0"/>
              <a:t>tokamaks</a:t>
            </a:r>
            <a:r>
              <a:rPr lang="en-US" sz="1800" dirty="0" smtClean="0"/>
              <a:t>, </a:t>
            </a:r>
            <a:r>
              <a:rPr lang="en-US" i="1" dirty="0" smtClean="0">
                <a:latin typeface="Symbol" panose="05050102010706020507" pitchFamily="18" charset="2"/>
              </a:rPr>
              <a:t>x</a:t>
            </a:r>
            <a:r>
              <a:rPr lang="en-US" sz="1800" dirty="0" smtClean="0"/>
              <a:t> not typically measured, can lead to large error</a:t>
            </a:r>
          </a:p>
          <a:p>
            <a:pPr lvl="1" indent="-342900"/>
            <a:r>
              <a:rPr lang="en-US" sz="1800" dirty="0" smtClean="0"/>
              <a:t>“Fully-penetrated field constraint” used to define </a:t>
            </a:r>
            <a:r>
              <a:rPr lang="en-US" sz="1800" i="1" dirty="0">
                <a:latin typeface="Symbol" panose="05050102010706020507" pitchFamily="18" charset="2"/>
              </a:rPr>
              <a:t>x</a:t>
            </a:r>
            <a:r>
              <a:rPr lang="en-US" sz="1400" dirty="0"/>
              <a:t> </a:t>
            </a:r>
            <a:endParaRPr lang="en-US" sz="1800" dirty="0" smtClean="0"/>
          </a:p>
          <a:p>
            <a:pPr lvl="2" indent="-342900"/>
            <a:r>
              <a:rPr lang="en-US" sz="1600" dirty="0" smtClean="0">
                <a:solidFill>
                  <a:srgbClr val="9900FF"/>
                </a:solidFill>
              </a:rPr>
              <a:t>Singularities avoided by standard finite island width assumption</a:t>
            </a:r>
            <a:endParaRPr lang="en-US" sz="1800" dirty="0" smtClean="0"/>
          </a:p>
          <a:p>
            <a:pPr lvl="1" indent="-342900"/>
            <a:r>
              <a:rPr lang="en-US" sz="1800" dirty="0" smtClean="0"/>
              <a:t>For NSTX, |</a:t>
            </a:r>
            <a:r>
              <a:rPr lang="en-US" sz="1800" i="1" dirty="0" smtClean="0">
                <a:latin typeface="Symbol" panose="05050102010706020507" pitchFamily="18" charset="2"/>
              </a:rPr>
              <a:t>x </a:t>
            </a:r>
            <a:r>
              <a:rPr lang="en-US" sz="1800" dirty="0" smtClean="0"/>
              <a:t>| ~ 0.3 cm &lt;&lt; </a:t>
            </a:r>
            <a:r>
              <a:rPr lang="en-US" i="1" dirty="0" smtClean="0">
                <a:latin typeface="Symbol" panose="05050102010706020507" pitchFamily="18" charset="2"/>
              </a:rPr>
              <a:t>e</a:t>
            </a:r>
            <a:r>
              <a:rPr lang="en-US" i="1" baseline="30000" dirty="0" smtClean="0"/>
              <a:t>0.5</a:t>
            </a:r>
            <a:r>
              <a:rPr lang="en-US" i="1" dirty="0" smtClean="0">
                <a:latin typeface="Symbol" panose="05050102010706020507" pitchFamily="18" charset="2"/>
              </a:rPr>
              <a:t>r</a:t>
            </a:r>
            <a:r>
              <a:rPr lang="en-US" i="1" baseline="-25000" dirty="0" smtClean="0"/>
              <a:t>i</a:t>
            </a:r>
            <a:r>
              <a:rPr lang="en-US" sz="1800" dirty="0" smtClean="0"/>
              <a:t>, therefore, ion banana width-averaging is used for ion channel</a:t>
            </a:r>
          </a:p>
          <a:p>
            <a:pPr lvl="2" indent="-342900"/>
            <a:r>
              <a:rPr lang="en-US" sz="1600" dirty="0" smtClean="0"/>
              <a:t>Can explain why strong resonant peaks in NTV profile are not observed in experiment</a:t>
            </a:r>
            <a:endParaRPr lang="en-US" sz="1600" dirty="0"/>
          </a:p>
          <a:p>
            <a:pPr lvl="1" indent="-342900"/>
            <a:endParaRPr lang="en-US" sz="1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43472"/>
              </p:ext>
            </p:extLst>
          </p:nvPr>
        </p:nvGraphicFramePr>
        <p:xfrm>
          <a:off x="7644444" y="3806994"/>
          <a:ext cx="1223963" cy="3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1" name="Equation" r:id="rId6" imgW="927000" imgH="304560" progId="Equation.DSMT4">
                  <p:embed/>
                </p:oleObj>
              </mc:Choice>
              <mc:Fallback>
                <p:oleObj name="Equation" r:id="rId6" imgW="927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444" y="3806994"/>
                        <a:ext cx="1223963" cy="398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18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55"/>
            <a:ext cx="9144000" cy="815975"/>
          </a:xfrm>
        </p:spPr>
        <p:txBody>
          <a:bodyPr/>
          <a:lstStyle/>
          <a:p>
            <a:r>
              <a:rPr lang="en-US" dirty="0"/>
              <a:t>Measured NTV torque density profiles quantitatively compare well to computed T</a:t>
            </a:r>
            <a:r>
              <a:rPr lang="en-US" baseline="-25000" dirty="0"/>
              <a:t>NTV</a:t>
            </a:r>
            <a:r>
              <a:rPr lang="en-US" dirty="0"/>
              <a:t> using fully-penetrated 3D field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968" y="5227355"/>
            <a:ext cx="8915400" cy="1196790"/>
          </a:xfrm>
        </p:spPr>
        <p:txBody>
          <a:bodyPr/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NTV</a:t>
            </a:r>
            <a:r>
              <a:rPr lang="en-US" sz="2000" dirty="0" smtClean="0"/>
              <a:t> (theory) scaled to match </a:t>
            </a:r>
            <a:r>
              <a:rPr lang="en-US" sz="2000" i="1" dirty="0" smtClean="0"/>
              <a:t>peak</a:t>
            </a:r>
            <a:r>
              <a:rPr lang="en-US" sz="2000" dirty="0" smtClean="0"/>
              <a:t> value of measured </a:t>
            </a:r>
            <a:r>
              <a:rPr lang="en-US" sz="2000" i="1" dirty="0"/>
              <a:t>-</a:t>
            </a:r>
            <a:r>
              <a:rPr lang="en-US" sz="2000" i="1" dirty="0" err="1" smtClean="0"/>
              <a:t>dL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dt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1600" dirty="0" smtClean="0"/>
              <a:t>Scale factor (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dL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)/T</a:t>
            </a:r>
            <a:r>
              <a:rPr lang="en-US" sz="1600" i="1" baseline="-25000" dirty="0" smtClean="0"/>
              <a:t>NTV</a:t>
            </a:r>
            <a:r>
              <a:rPr lang="en-US" sz="1600" i="1" dirty="0" smtClean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9900FF"/>
                </a:solidFill>
              </a:rPr>
              <a:t>0.6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9900FF"/>
                </a:solidFill>
              </a:rPr>
              <a:t>1.7</a:t>
            </a:r>
            <a:r>
              <a:rPr lang="en-US" sz="1600" dirty="0" smtClean="0"/>
              <a:t> for cases shown above – </a:t>
            </a:r>
            <a:r>
              <a:rPr lang="en-US" sz="1600" dirty="0" smtClean="0">
                <a:solidFill>
                  <a:srgbClr val="9900FF"/>
                </a:solidFill>
              </a:rPr>
              <a:t>O(1) agreement</a:t>
            </a:r>
          </a:p>
          <a:p>
            <a:r>
              <a:rPr lang="en-US" altLang="en-US" sz="2000" dirty="0" smtClean="0"/>
              <a:t>Banana orbit-averaging reduces computed resonant perturbation effects</a:t>
            </a:r>
            <a:endParaRPr lang="en-US" altLang="en-US" sz="1800" dirty="0">
              <a:solidFill>
                <a:srgbClr val="99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00280" y="866075"/>
            <a:ext cx="4477871" cy="4410111"/>
            <a:chOff x="4343400" y="916631"/>
            <a:chExt cx="4477871" cy="441011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7" b="7234"/>
            <a:stretch/>
          </p:blipFill>
          <p:spPr>
            <a:xfrm>
              <a:off x="4343400" y="1000225"/>
              <a:ext cx="4477871" cy="40605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1034" y="916631"/>
              <a:ext cx="2904551" cy="40010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000" b="0" i="0" u="sng" dirty="0" smtClean="0">
                  <a:solidFill>
                    <a:srgbClr val="9900FF"/>
                  </a:solidFill>
                  <a:latin typeface="+mn-lt"/>
                </a:rPr>
                <a:t>n = 2 coil configuration</a:t>
              </a:r>
              <a:endParaRPr lang="en-US" sz="2000" b="0" i="0" u="sng" dirty="0">
                <a:solidFill>
                  <a:srgbClr val="9900FF"/>
                </a:solidFill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46118" y="247981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594953" y="3035951"/>
              <a:ext cx="175842" cy="300466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6637445" y="4865081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847157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0" i="0" dirty="0" smtClean="0">
                  <a:solidFill>
                    <a:srgbClr val="0000FF"/>
                  </a:solidFill>
                  <a:latin typeface="+mn-lt"/>
                </a:rPr>
                <a:t>NSTX</a:t>
              </a:r>
              <a:endParaRPr lang="en-US" sz="1800" b="0" i="0" dirty="0">
                <a:latin typeface="+mn-lt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79120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  <a:endParaRPr lang="en-US" sz="1400" b="0" i="0" dirty="0">
                <a:latin typeface="+mn-lt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24325" y="1733350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>
                  <a:solidFill>
                    <a:srgbClr val="9900FF"/>
                  </a:solidFill>
                  <a:latin typeface="+mn-lt"/>
                </a:rPr>
                <a:t>x</a:t>
              </a:r>
              <a:r>
                <a:rPr lang="en-US" sz="1400" b="0" i="0" dirty="0" smtClean="0">
                  <a:solidFill>
                    <a:srgbClr val="9900FF"/>
                  </a:solidFill>
                  <a:latin typeface="+mn-lt"/>
                </a:rPr>
                <a:t>1.7</a:t>
              </a:r>
              <a:endParaRPr lang="en-US" sz="1400" b="0" i="0" dirty="0">
                <a:solidFill>
                  <a:srgbClr val="9900FF"/>
                </a:solidFill>
                <a:latin typeface="+mn-lt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536140" y="2247331"/>
            <a:ext cx="340660" cy="15883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33399" y="6195545"/>
            <a:ext cx="844475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9900FF"/>
                </a:solidFill>
                <a:latin typeface="+mn-lt"/>
              </a:rPr>
              <a:t>K.C. Shaing, and S.A. Sabbagh, et al., Phys. Plasmas </a:t>
            </a:r>
            <a:r>
              <a:rPr lang="en-US" sz="1400" b="1" kern="0" dirty="0">
                <a:solidFill>
                  <a:srgbClr val="9900FF"/>
                </a:solidFill>
                <a:latin typeface="+mn-lt"/>
              </a:rPr>
              <a:t>23</a:t>
            </a:r>
            <a:r>
              <a:rPr lang="en-US" sz="1400" kern="0" dirty="0">
                <a:solidFill>
                  <a:srgbClr val="9900FF"/>
                </a:solidFill>
                <a:latin typeface="+mn-lt"/>
              </a:rPr>
              <a:t> (2016) 072511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r="8714" b="5790"/>
          <a:stretch/>
        </p:blipFill>
        <p:spPr>
          <a:xfrm>
            <a:off x="211974" y="1312426"/>
            <a:ext cx="4436878" cy="37284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38200" y="2296382"/>
            <a:ext cx="2285577" cy="3023410"/>
            <a:chOff x="686223" y="2505551"/>
            <a:chExt cx="2285577" cy="3023410"/>
          </a:xfrm>
        </p:grpSpPr>
        <p:sp>
          <p:nvSpPr>
            <p:cNvPr id="30" name="TextBox 29"/>
            <p:cNvSpPr txBox="1"/>
            <p:nvPr/>
          </p:nvSpPr>
          <p:spPr>
            <a:xfrm>
              <a:off x="1296474" y="2505551"/>
              <a:ext cx="128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  <a:latin typeface="+mn-lt"/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  <a:latin typeface="+mn-lt"/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  <a:latin typeface="+mn-lt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1985521" y="3095887"/>
              <a:ext cx="174042" cy="237482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86223" y="4168592"/>
              <a:ext cx="94562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+mn-lt"/>
                </a:rPr>
                <a:t>NTVTOK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200" dirty="0" smtClean="0">
                  <a:solidFill>
                    <a:srgbClr val="0000FF"/>
                  </a:solidFill>
                  <a:latin typeface="+mn-lt"/>
                </a:rPr>
                <a:t>code</a:t>
              </a:r>
              <a:endParaRPr lang="en-US" sz="1200" b="0" i="0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71725" y="5067300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  <a:latin typeface="+mn-lt"/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789316" y="1312426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NSTX</a:t>
            </a:r>
            <a:endParaRPr lang="en-US" sz="1800" b="0" i="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1174" y="909414"/>
            <a:ext cx="294470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  <a:latin typeface="+mn-lt"/>
              </a:rPr>
              <a:t>n = 3 coil configuration</a:t>
            </a:r>
            <a:endParaRPr lang="en-US" sz="2000" b="0" i="0" u="sng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568817" y="1809197"/>
            <a:ext cx="6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9900FF"/>
                </a:solidFill>
                <a:latin typeface="+mn-lt"/>
              </a:rPr>
              <a:t>x0</a:t>
            </a:r>
            <a:r>
              <a:rPr lang="en-US" sz="1400" b="0" i="0" dirty="0" smtClean="0">
                <a:solidFill>
                  <a:srgbClr val="9900FF"/>
                </a:solidFill>
                <a:latin typeface="+mn-lt"/>
              </a:rPr>
              <a:t>.6</a:t>
            </a:r>
            <a:endParaRPr lang="en-US" sz="1400" b="0" i="0" dirty="0">
              <a:solidFill>
                <a:srgbClr val="99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2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5" y="15875"/>
            <a:ext cx="8920110" cy="815975"/>
          </a:xfrm>
        </p:spPr>
        <p:txBody>
          <a:bodyPr/>
          <a:lstStyle/>
          <a:p>
            <a:r>
              <a:rPr lang="en-US" dirty="0" smtClean="0"/>
              <a:t>KSTAR experiment using different 3D field spectra </a:t>
            </a:r>
            <a:r>
              <a:rPr lang="en-US" altLang="en-US" dirty="0"/>
              <a:t>established isolated NTV profile </a:t>
            </a:r>
            <a:r>
              <a:rPr lang="en-US" altLang="en-US" dirty="0" smtClean="0"/>
              <a:t>using fast power supply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 bwMode="auto">
          <a:xfrm>
            <a:off x="116655" y="4989018"/>
            <a:ext cx="8915400" cy="13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000" dirty="0"/>
              <a:t>Results show non-resonant NTV characteristics; broad NTV torque </a:t>
            </a:r>
            <a:r>
              <a:rPr lang="en-US" altLang="en-US" sz="2000" dirty="0" smtClean="0"/>
              <a:t>profile</a:t>
            </a:r>
            <a:endParaRPr lang="en-US" sz="2000" kern="0" dirty="0" smtClean="0"/>
          </a:p>
          <a:p>
            <a:pPr lvl="1">
              <a:spcBef>
                <a:spcPts val="0"/>
              </a:spcBef>
            </a:pPr>
            <a:r>
              <a:rPr lang="en-US" altLang="en-US" sz="1600" dirty="0" err="1">
                <a:latin typeface="Symbol" pitchFamily="18" charset="2"/>
              </a:rPr>
              <a:t>Dw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does not change sign across profile (non-resonant); </a:t>
            </a:r>
            <a:r>
              <a:rPr lang="en-US" altLang="en-US" sz="1600" dirty="0" err="1">
                <a:latin typeface="Symbol" pitchFamily="18" charset="2"/>
              </a:rPr>
              <a:t>Dw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~ 0 near plasma edge</a:t>
            </a:r>
          </a:p>
          <a:p>
            <a:pPr lvl="1">
              <a:spcBef>
                <a:spcPts val="0"/>
              </a:spcBef>
            </a:pPr>
            <a:r>
              <a:rPr lang="en-US" altLang="en-US" sz="1600" dirty="0"/>
              <a:t> 3D field spectrum varied: similar </a:t>
            </a:r>
            <a:r>
              <a:rPr lang="en-US" altLang="en-US" sz="1600" dirty="0" err="1">
                <a:latin typeface="Symbol" pitchFamily="18" charset="2"/>
              </a:rPr>
              <a:t>Dw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profiles, n = 1 </a:t>
            </a:r>
            <a:r>
              <a:rPr lang="en-US" altLang="en-US" sz="1600" dirty="0">
                <a:solidFill>
                  <a:srgbClr val="FF0000"/>
                </a:solidFill>
              </a:rPr>
              <a:t>pitch non-aligned</a:t>
            </a:r>
            <a:r>
              <a:rPr lang="en-US" altLang="en-US" sz="1600" dirty="0"/>
              <a:t> has largest </a:t>
            </a:r>
            <a:r>
              <a:rPr lang="en-US" altLang="en-US" sz="1600" dirty="0" smtClean="0"/>
              <a:t>NTV</a:t>
            </a:r>
            <a:endParaRPr lang="en-US" sz="1600" kern="0" dirty="0" smtClean="0">
              <a:solidFill>
                <a:srgbClr val="9900FF"/>
              </a:solidFill>
            </a:endParaRPr>
          </a:p>
          <a:p>
            <a:r>
              <a:rPr lang="en-US" sz="2000" kern="0" dirty="0" smtClean="0"/>
              <a:t>KSTAR n = 2 NTV experiments </a:t>
            </a:r>
            <a:r>
              <a:rPr lang="en-US" sz="2000" u="sng" kern="0" dirty="0" smtClean="0"/>
              <a:t>do not</a:t>
            </a:r>
            <a:r>
              <a:rPr lang="en-US" sz="2000" kern="0" dirty="0" smtClean="0"/>
              <a:t> exhibit hysteresis </a:t>
            </a:r>
            <a:r>
              <a:rPr lang="en-US" sz="1800" kern="0" dirty="0" smtClean="0">
                <a:solidFill>
                  <a:srgbClr val="9900CC"/>
                </a:solidFill>
              </a:rPr>
              <a:t>(linear behavior)</a:t>
            </a:r>
            <a:endParaRPr lang="en-US" sz="1800" kern="0" dirty="0">
              <a:solidFill>
                <a:srgbClr val="9900CC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33399" y="6169223"/>
            <a:ext cx="844475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See recent NTV review paper</a:t>
            </a:r>
            <a:r>
              <a:rPr lang="en-US" sz="14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: </a:t>
            </a:r>
            <a:r>
              <a:rPr lang="en-US" sz="14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K.C. Shaing, K. Ida, S.A. Sabbagh, et al., </a:t>
            </a:r>
            <a:r>
              <a:rPr lang="en-US" sz="1400" dirty="0" err="1">
                <a:solidFill>
                  <a:srgbClr val="9900CC"/>
                </a:solidFill>
                <a:latin typeface="+mn-lt"/>
                <a:cs typeface="Helvetica" pitchFamily="34" charset="0"/>
              </a:rPr>
              <a:t>Nucl</a:t>
            </a:r>
            <a:r>
              <a:rPr lang="en-US" sz="14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. Fusion </a:t>
            </a:r>
            <a:r>
              <a:rPr lang="en-US" sz="1400" b="1" dirty="0">
                <a:solidFill>
                  <a:srgbClr val="9900CC"/>
                </a:solidFill>
                <a:latin typeface="+mn-lt"/>
                <a:cs typeface="Helvetica" pitchFamily="34" charset="0"/>
              </a:rPr>
              <a:t>55</a:t>
            </a:r>
            <a:r>
              <a:rPr lang="en-US" sz="1400" dirty="0">
                <a:solidFill>
                  <a:srgbClr val="9900CC"/>
                </a:solidFill>
                <a:latin typeface="+mn-lt"/>
                <a:cs typeface="Helvetica" pitchFamily="34" charset="0"/>
              </a:rPr>
              <a:t> (2015) 125001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59434"/>
            <a:ext cx="645636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90600" y="890844"/>
            <a:ext cx="3097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6600FF"/>
                </a:solidFill>
              </a:rPr>
              <a:t> </a:t>
            </a:r>
            <a:r>
              <a:rPr lang="en-US" altLang="en-US" sz="1800" u="sng" dirty="0">
                <a:solidFill>
                  <a:srgbClr val="6600FF"/>
                </a:solidFill>
              </a:rPr>
              <a:t>IVCC n = 2 configuration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53939" y="890844"/>
            <a:ext cx="2932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6600FF"/>
                </a:solidFill>
              </a:rPr>
              <a:t> </a:t>
            </a:r>
            <a:r>
              <a:rPr lang="en-US" altLang="en-US" sz="1800" u="sng" dirty="0">
                <a:solidFill>
                  <a:srgbClr val="6600FF"/>
                </a:solidFill>
              </a:rPr>
              <a:t>n = 1 pitch non-aligned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79374" y="894199"/>
            <a:ext cx="2226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6600FF"/>
                </a:solidFill>
              </a:rPr>
              <a:t> </a:t>
            </a:r>
            <a:r>
              <a:rPr lang="en-US" altLang="en-US" sz="1800" u="sng" dirty="0">
                <a:solidFill>
                  <a:srgbClr val="6600FF"/>
                </a:solidFill>
              </a:rPr>
              <a:t>n = 1 </a:t>
            </a:r>
            <a:r>
              <a:rPr lang="en-US" altLang="en-US" sz="1800" u="sng" dirty="0" smtClean="0">
                <a:solidFill>
                  <a:srgbClr val="6600FF"/>
                </a:solidFill>
              </a:rPr>
              <a:t>pitch aligned</a:t>
            </a:r>
            <a:endParaRPr lang="en-US" altLang="en-US" sz="1800" u="sng" dirty="0">
              <a:solidFill>
                <a:srgbClr val="6600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 rot="-5400000">
            <a:off x="26987" y="1767434"/>
            <a:ext cx="201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Plasma rotation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 rot="-5400000">
            <a:off x="150812" y="3402559"/>
            <a:ext cx="172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00FF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Change in plasma rotation</a:t>
            </a:r>
          </a:p>
        </p:txBody>
      </p:sp>
    </p:spTree>
    <p:extLst>
      <p:ext uri="{BB962C8B-B14F-4D97-AF65-F5344CB8AC3E}">
        <p14:creationId xmlns:p14="http://schemas.microsoft.com/office/powerpoint/2010/main" val="25235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09"/>
            <a:ext cx="9144000" cy="815975"/>
          </a:xfrm>
        </p:spPr>
        <p:txBody>
          <a:bodyPr/>
          <a:lstStyle/>
          <a:p>
            <a:r>
              <a:rPr lang="en-US" dirty="0"/>
              <a:t>The NTV Offset Rotation </a:t>
            </a:r>
            <a:r>
              <a:rPr lang="en-US" dirty="0" smtClean="0"/>
              <a:t>Profile</a:t>
            </a:r>
            <a:r>
              <a:rPr lang="en-US" dirty="0"/>
              <a:t>, V</a:t>
            </a:r>
            <a:r>
              <a:rPr lang="en-US" baseline="-25000" dirty="0"/>
              <a:t>0</a:t>
            </a:r>
            <a:r>
              <a:rPr lang="en-US" baseline="30000" dirty="0"/>
              <a:t>NTV</a:t>
            </a:r>
            <a:r>
              <a:rPr lang="en-US" dirty="0" smtClean="0"/>
              <a:t>, </a:t>
            </a:r>
            <a:r>
              <a:rPr lang="en-US" dirty="0"/>
              <a:t>was recently directly measured in KSTAR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2287"/>
            <a:ext cx="8991600" cy="5401574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Plasma rotation highly important for tokamak stability and confinement</a:t>
            </a:r>
          </a:p>
          <a:p>
            <a:pPr lvl="1"/>
            <a:r>
              <a:rPr lang="en-US" dirty="0"/>
              <a:t>Future fusion devices are envisioned to have far less momentum input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FF0000"/>
                </a:solidFill>
              </a:rPr>
              <a:t>If sufficiently strong, this rotation could provide stabilization and improved performance in ITER and future devices</a:t>
            </a:r>
          </a:p>
          <a:p>
            <a:pPr>
              <a:spcBef>
                <a:spcPts val="1200"/>
              </a:spcBef>
            </a:pPr>
            <a:r>
              <a:rPr lang="en-US" dirty="0"/>
              <a:t>Experiment overview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Used ECH for plasma heating, avoided issues of strong NBI torque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Measured intrinsic rotation using NBI as a diagnostic beam for CES</a:t>
            </a:r>
          </a:p>
          <a:p>
            <a:pPr>
              <a:spcBef>
                <a:spcPts val="1200"/>
              </a:spcBef>
            </a:pPr>
            <a:r>
              <a:rPr lang="en-US" dirty="0"/>
              <a:t>Issues related to experiments with NBI torque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</a:t>
            </a:r>
            <a:r>
              <a:rPr lang="en-US" baseline="-25000" dirty="0"/>
              <a:t>NBI</a:t>
            </a:r>
            <a:r>
              <a:rPr lang="en-US" dirty="0"/>
              <a:t> term is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Computed, not directly measured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Typically much larger than the T</a:t>
            </a:r>
            <a:r>
              <a:rPr lang="en-US" baseline="-25000" dirty="0"/>
              <a:t>NTV</a:t>
            </a:r>
            <a:r>
              <a:rPr lang="en-US" dirty="0"/>
              <a:t> component due to offset rotation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analysis </a:t>
            </a:r>
            <a:r>
              <a:rPr lang="en-US" dirty="0"/>
              <a:t>is prone to error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T</a:t>
            </a:r>
            <a:r>
              <a:rPr lang="en-US" baseline="-25000" dirty="0"/>
              <a:t>NBI</a:t>
            </a:r>
            <a:r>
              <a:rPr lang="en-US" dirty="0"/>
              <a:t> </a:t>
            </a:r>
            <a:r>
              <a:rPr lang="en-US" i="1" dirty="0"/>
              <a:t>profile</a:t>
            </a:r>
            <a:r>
              <a:rPr lang="en-US" dirty="0"/>
              <a:t> matters – not just zero net input torque from NBI</a:t>
            </a:r>
          </a:p>
        </p:txBody>
      </p:sp>
    </p:spTree>
    <p:extLst>
      <p:ext uri="{BB962C8B-B14F-4D97-AF65-F5344CB8AC3E}">
        <p14:creationId xmlns:p14="http://schemas.microsoft.com/office/powerpoint/2010/main" val="169182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815975"/>
          </a:xfrm>
        </p:spPr>
        <p:txBody>
          <a:bodyPr/>
          <a:lstStyle/>
          <a:p>
            <a:r>
              <a:rPr lang="en-US" dirty="0"/>
              <a:t>Intrinsic Torque due to Neoclassical Toroidal Viscosity (NTV) – a controllable momentum </a:t>
            </a:r>
            <a:r>
              <a:rPr lang="en-US" dirty="0" smtClean="0"/>
              <a:t>source via 3D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81616"/>
            <a:ext cx="8991600" cy="5325374"/>
          </a:xfrm>
        </p:spPr>
        <p:txBody>
          <a:bodyPr/>
          <a:lstStyle/>
          <a:p>
            <a:r>
              <a:rPr lang="en-US" dirty="0"/>
              <a:t>Full Theory</a:t>
            </a:r>
          </a:p>
          <a:p>
            <a:pPr lvl="1"/>
            <a:r>
              <a:rPr lang="en-US" dirty="0"/>
              <a:t>The non-</a:t>
            </a:r>
            <a:r>
              <a:rPr lang="en-US" dirty="0" err="1"/>
              <a:t>ambipolar</a:t>
            </a:r>
            <a:r>
              <a:rPr lang="en-US" dirty="0"/>
              <a:t> difference of ion and electron flux due to the application 3D fields yields a so-called “offset rotation profile”,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endParaRPr lang="en-US" baseline="30000" dirty="0"/>
          </a:p>
          <a:p>
            <a:pPr lvl="1"/>
            <a:r>
              <a:rPr lang="en-US" dirty="0">
                <a:solidFill>
                  <a:srgbClr val="9900CC"/>
                </a:solidFill>
              </a:rPr>
              <a:t>Generally, the local rotation speed can be either in the co- </a:t>
            </a:r>
            <a:r>
              <a:rPr lang="en-US" u="sng" dirty="0">
                <a:solidFill>
                  <a:srgbClr val="9900CC"/>
                </a:solidFill>
              </a:rPr>
              <a:t>or</a:t>
            </a:r>
            <a:r>
              <a:rPr lang="en-US" dirty="0">
                <a:solidFill>
                  <a:srgbClr val="9900CC"/>
                </a:solidFill>
              </a:rPr>
              <a:t> counter-</a:t>
            </a:r>
            <a:r>
              <a:rPr lang="en-US" dirty="0" err="1">
                <a:solidFill>
                  <a:srgbClr val="9900CC"/>
                </a:solidFill>
              </a:rPr>
              <a:t>I</a:t>
            </a:r>
            <a:r>
              <a:rPr lang="en-US" baseline="-25000" dirty="0" err="1">
                <a:solidFill>
                  <a:srgbClr val="9900CC"/>
                </a:solidFill>
              </a:rPr>
              <a:t>p</a:t>
            </a:r>
            <a:r>
              <a:rPr lang="en-US" dirty="0">
                <a:solidFill>
                  <a:srgbClr val="9900CC"/>
                </a:solidFill>
              </a:rPr>
              <a:t> direction if dominated by electron/ion flux, respectively</a:t>
            </a:r>
          </a:p>
          <a:p>
            <a:pPr>
              <a:spcBef>
                <a:spcPts val="3600"/>
              </a:spcBef>
            </a:pPr>
            <a:r>
              <a:rPr lang="en-US" dirty="0"/>
              <a:t>Highly Simplified Theory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Consider a highly simplified theory to help understand characteristics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Simplified NTV torque profile: </a:t>
            </a:r>
            <a:r>
              <a:rPr lang="en-US" dirty="0">
                <a:solidFill>
                  <a:srgbClr val="6600FF"/>
                </a:solidFill>
              </a:rPr>
              <a:t>T</a:t>
            </a:r>
            <a:r>
              <a:rPr lang="en-US" baseline="-25000" dirty="0">
                <a:solidFill>
                  <a:srgbClr val="6600FF"/>
                </a:solidFill>
              </a:rPr>
              <a:t>NTV</a:t>
            </a:r>
            <a:r>
              <a:rPr lang="en-US" dirty="0">
                <a:solidFill>
                  <a:srgbClr val="6600FF"/>
                </a:solidFill>
              </a:rPr>
              <a:t> = C</a:t>
            </a:r>
            <a:r>
              <a:rPr lang="en-US" baseline="-25000" dirty="0">
                <a:solidFill>
                  <a:srgbClr val="6600FF"/>
                </a:solidFill>
              </a:rPr>
              <a:t>1</a:t>
            </a:r>
            <a:r>
              <a:rPr lang="en-US" dirty="0">
                <a:solidFill>
                  <a:srgbClr val="6600FF"/>
                </a:solidFill>
              </a:rPr>
              <a:t> </a:t>
            </a:r>
            <a:r>
              <a:rPr lang="en-US" dirty="0">
                <a:solidFill>
                  <a:srgbClr val="6600FF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6600FF"/>
                </a:solidFill>
              </a:rPr>
              <a:t>B</a:t>
            </a:r>
            <a:r>
              <a:rPr lang="en-US" baseline="30000" dirty="0">
                <a:solidFill>
                  <a:srgbClr val="6600FF"/>
                </a:solidFill>
              </a:rPr>
              <a:t>2 </a:t>
            </a:r>
            <a:r>
              <a:rPr lang="en-US" dirty="0">
                <a:solidFill>
                  <a:srgbClr val="6600FF"/>
                </a:solidFill>
              </a:rPr>
              <a:t>(</a:t>
            </a:r>
            <a:r>
              <a:rPr lang="en-US" dirty="0" err="1">
                <a:solidFill>
                  <a:srgbClr val="6600FF"/>
                </a:solidFill>
              </a:rPr>
              <a:t>V</a:t>
            </a:r>
            <a:r>
              <a:rPr lang="en-US" baseline="-25000" dirty="0" err="1">
                <a:solidFill>
                  <a:srgbClr val="6600FF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6600FF"/>
                </a:solidFill>
              </a:rPr>
              <a:t> – V</a:t>
            </a:r>
            <a:r>
              <a:rPr lang="en-US" baseline="-25000" dirty="0">
                <a:solidFill>
                  <a:srgbClr val="6600FF"/>
                </a:solidFill>
              </a:rPr>
              <a:t>0-NTV</a:t>
            </a:r>
            <a:r>
              <a:rPr lang="en-US" dirty="0">
                <a:solidFill>
                  <a:srgbClr val="6600FF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Simplified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NTV</a:t>
            </a:r>
            <a:r>
              <a:rPr lang="en-US" dirty="0" smtClean="0"/>
              <a:t> </a:t>
            </a:r>
            <a:r>
              <a:rPr lang="en-US" dirty="0"/>
              <a:t>profile: </a:t>
            </a:r>
            <a:r>
              <a:rPr lang="en-US" dirty="0" smtClean="0">
                <a:solidFill>
                  <a:srgbClr val="6600FF"/>
                </a:solidFill>
              </a:rPr>
              <a:t>V</a:t>
            </a:r>
            <a:r>
              <a:rPr lang="en-US" baseline="-25000" dirty="0" smtClean="0">
                <a:solidFill>
                  <a:srgbClr val="6600FF"/>
                </a:solidFill>
              </a:rPr>
              <a:t>0</a:t>
            </a:r>
            <a:r>
              <a:rPr lang="en-US" baseline="30000" dirty="0" smtClean="0">
                <a:solidFill>
                  <a:srgbClr val="6600FF"/>
                </a:solidFill>
              </a:rPr>
              <a:t>NTV</a:t>
            </a:r>
            <a:r>
              <a:rPr lang="en-US" baseline="-25000" dirty="0" smtClean="0">
                <a:solidFill>
                  <a:srgbClr val="6600FF"/>
                </a:solidFill>
              </a:rPr>
              <a:t> </a:t>
            </a:r>
            <a:r>
              <a:rPr lang="en-US" dirty="0">
                <a:solidFill>
                  <a:srgbClr val="6600FF"/>
                </a:solidFill>
              </a:rPr>
              <a:t>= C</a:t>
            </a:r>
            <a:r>
              <a:rPr lang="en-US" baseline="-25000" dirty="0">
                <a:solidFill>
                  <a:srgbClr val="6600FF"/>
                </a:solidFill>
              </a:rPr>
              <a:t>2</a:t>
            </a:r>
            <a:r>
              <a:rPr lang="en-US" dirty="0">
                <a:solidFill>
                  <a:srgbClr val="6600FF"/>
                </a:solidFill>
              </a:rPr>
              <a:t> </a:t>
            </a:r>
            <a:r>
              <a:rPr lang="en-US" dirty="0" err="1">
                <a:solidFill>
                  <a:srgbClr val="6600FF"/>
                </a:solidFill>
              </a:rPr>
              <a:t>dT</a:t>
            </a:r>
            <a:r>
              <a:rPr lang="en-US" baseline="-25000" dirty="0" err="1">
                <a:solidFill>
                  <a:srgbClr val="6600FF"/>
                </a:solidFill>
              </a:rPr>
              <a:t>i</a:t>
            </a:r>
            <a:r>
              <a:rPr lang="en-US" dirty="0">
                <a:solidFill>
                  <a:srgbClr val="6600FF"/>
                </a:solidFill>
              </a:rPr>
              <a:t>/</a:t>
            </a:r>
            <a:r>
              <a:rPr lang="en-US" dirty="0" err="1">
                <a:solidFill>
                  <a:srgbClr val="6600FF"/>
                </a:solidFill>
              </a:rPr>
              <a:t>dr</a:t>
            </a:r>
            <a:r>
              <a:rPr lang="en-US" dirty="0">
                <a:solidFill>
                  <a:srgbClr val="6600FF"/>
                </a:solidFill>
              </a:rPr>
              <a:t> – C</a:t>
            </a:r>
            <a:r>
              <a:rPr lang="en-US" baseline="-25000" dirty="0">
                <a:solidFill>
                  <a:srgbClr val="6600FF"/>
                </a:solidFill>
              </a:rPr>
              <a:t>3</a:t>
            </a:r>
            <a:r>
              <a:rPr lang="en-US" dirty="0">
                <a:solidFill>
                  <a:srgbClr val="6600FF"/>
                </a:solidFill>
              </a:rPr>
              <a:t> </a:t>
            </a:r>
            <a:r>
              <a:rPr lang="en-US" dirty="0" err="1">
                <a:solidFill>
                  <a:srgbClr val="6600FF"/>
                </a:solidFill>
              </a:rPr>
              <a:t>dT</a:t>
            </a:r>
            <a:r>
              <a:rPr lang="en-US" baseline="-25000" dirty="0" err="1">
                <a:solidFill>
                  <a:srgbClr val="6600FF"/>
                </a:solidFill>
              </a:rPr>
              <a:t>e</a:t>
            </a:r>
            <a:r>
              <a:rPr lang="en-US" dirty="0">
                <a:solidFill>
                  <a:srgbClr val="6600FF"/>
                </a:solidFill>
              </a:rPr>
              <a:t>/</a:t>
            </a:r>
            <a:r>
              <a:rPr lang="en-US" dirty="0" err="1">
                <a:solidFill>
                  <a:srgbClr val="6600FF"/>
                </a:solidFill>
              </a:rPr>
              <a:t>dr</a:t>
            </a:r>
            <a:r>
              <a:rPr lang="en-US" dirty="0">
                <a:solidFill>
                  <a:srgbClr val="6600FF"/>
                </a:solidFill>
              </a:rPr>
              <a:t>  </a:t>
            </a:r>
            <a:r>
              <a:rPr lang="en-US" sz="1600" dirty="0"/>
              <a:t>(for future analysis)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Electron effects can dominate at low </a:t>
            </a:r>
            <a:r>
              <a:rPr lang="en-US" dirty="0" err="1"/>
              <a:t>collisionality</a:t>
            </a:r>
            <a:r>
              <a:rPr lang="en-US" dirty="0"/>
              <a:t> – important for ITER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Unlike “intrinsic rotation”, the </a:t>
            </a:r>
            <a:r>
              <a:rPr lang="en-US" dirty="0">
                <a:solidFill>
                  <a:srgbClr val="6600FF"/>
                </a:solidFill>
              </a:rPr>
              <a:t>T</a:t>
            </a:r>
            <a:r>
              <a:rPr lang="en-US" baseline="-25000" dirty="0">
                <a:solidFill>
                  <a:srgbClr val="6600FF"/>
                </a:solidFill>
              </a:rPr>
              <a:t>NTV</a:t>
            </a:r>
            <a:r>
              <a:rPr lang="en-US" dirty="0"/>
              <a:t> can be </a:t>
            </a:r>
            <a:r>
              <a:rPr lang="en-US" u="sng" dirty="0"/>
              <a:t>controlled</a:t>
            </a:r>
            <a:r>
              <a:rPr lang="en-US" dirty="0"/>
              <a:t> by the applied 3D field spectrum and </a:t>
            </a:r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34629" y="1006895"/>
            <a:ext cx="63340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(K.C. Shaing, K. Ida, S.A. Sabbagh, </a:t>
            </a:r>
            <a:r>
              <a:rPr lang="en-US" altLang="en-US" sz="1600" kern="0" dirty="0" err="1">
                <a:solidFill>
                  <a:srgbClr val="9900FF"/>
                </a:solidFill>
                <a:latin typeface="+mn-lt"/>
              </a:rPr>
              <a:t>Nucl</a:t>
            </a: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. Fusion </a:t>
            </a:r>
            <a:r>
              <a:rPr lang="en-US" altLang="en-US" sz="1600" b="1" kern="0" dirty="0">
                <a:solidFill>
                  <a:srgbClr val="9900FF"/>
                </a:solidFill>
                <a:latin typeface="+mn-lt"/>
              </a:rPr>
              <a:t>55</a:t>
            </a: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 (2015) 125001)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4629" y="1321220"/>
            <a:ext cx="6633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(Y. Sun, K. Liang, K.C. Shaing, et al. </a:t>
            </a:r>
            <a:r>
              <a:rPr lang="en-US" altLang="en-US" sz="1600" kern="0" dirty="0" err="1">
                <a:solidFill>
                  <a:srgbClr val="9900FF"/>
                </a:solidFill>
                <a:latin typeface="+mn-lt"/>
              </a:rPr>
              <a:t>Nucl</a:t>
            </a: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. Fusion </a:t>
            </a:r>
            <a:r>
              <a:rPr lang="en-US" altLang="en-US" sz="1600" b="1" kern="0" dirty="0">
                <a:solidFill>
                  <a:srgbClr val="9900FF"/>
                </a:solidFill>
                <a:latin typeface="+mn-lt"/>
              </a:rPr>
              <a:t>51</a:t>
            </a:r>
            <a:r>
              <a:rPr lang="en-US" altLang="en-US" sz="1600" kern="0" dirty="0">
                <a:solidFill>
                  <a:srgbClr val="9900FF"/>
                </a:solidFill>
                <a:latin typeface="+mn-lt"/>
              </a:rPr>
              <a:t> (2011) 053015)</a:t>
            </a:r>
          </a:p>
        </p:txBody>
      </p:sp>
    </p:spTree>
    <p:extLst>
      <p:ext uri="{BB962C8B-B14F-4D97-AF65-F5344CB8AC3E}">
        <p14:creationId xmlns:p14="http://schemas.microsoft.com/office/powerpoint/2010/main" val="4248160625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263485</TotalTime>
  <Words>2824</Words>
  <Application>Microsoft Office PowerPoint</Application>
  <PresentationFormat>On-screen Show (4:3)</PresentationFormat>
  <Paragraphs>324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4_Blank Presentation</vt:lpstr>
      <vt:lpstr>5_Blank Presentation</vt:lpstr>
      <vt:lpstr>2_Blank Presentation</vt:lpstr>
      <vt:lpstr>Equation</vt:lpstr>
      <vt:lpstr>PowerPoint Presentation</vt:lpstr>
      <vt:lpstr>Key physical characteristics of NTV are investigated in low and medium aspect ratio tokamaks</vt:lpstr>
      <vt:lpstr>Neoclassical Toroidal Viscosity (NTV) can be studied through the application of 3D fields in tokamaks</vt:lpstr>
      <vt:lpstr>3D field perturbation experiments conducted to isolate and measure the TNTV profile in NSTX and KSTAR</vt:lpstr>
      <vt:lpstr>Theoretical NTV torque density profiles, TNTV are computed for NSTX using theory applicable to all collisionality regimes</vt:lpstr>
      <vt:lpstr>Measured NTV torque density profiles quantitatively compare well to computed TNTV using fully-penetrated 3D field</vt:lpstr>
      <vt:lpstr>KSTAR experiment using different 3D field spectra established isolated NTV profile using fast power supply</vt:lpstr>
      <vt:lpstr>The NTV Offset Rotation Profile, V0NTV, was recently directly measured in KSTAR</vt:lpstr>
      <vt:lpstr>Intrinsic Torque due to Neoclassical Toroidal Viscosity (NTV) – a controllable momentum source via 3D field</vt:lpstr>
      <vt:lpstr>Consider simple torque balance equation to further understand expected dynamics when measuring V0NTV profile </vt:lpstr>
      <vt:lpstr>As 3D field strength increases, Vf evolves from Vintrinsic toward a saturated profile V0NTV</vt:lpstr>
      <vt:lpstr>Target plasma with CES and XCIS measurement of plasma toroidal velocity (apply n = 2 field to this)</vt:lpstr>
      <vt:lpstr>Comparison of measured intrinsic rotation profile (dB = 0) and low level of applied n = 2 field clearly alters Vf</vt:lpstr>
      <vt:lpstr>Increasing the applied n = 2 field strength leads to the saturation of the Vf profile expected for NTV offset profile </vt:lpstr>
      <vt:lpstr>Final saturated NTV offset Vf profile has much stronger Vf shear at large R compared to the intrinsic rotation profile </vt:lpstr>
      <vt:lpstr>The present results are potentially significant for ITER to provide strong plasma rotation and shear in outer plasma</vt:lpstr>
      <vt:lpstr>The NTV offset effect is produced in ohmic plasmas, and is observed to be accentuated by ECH heating</vt:lpstr>
      <vt:lpstr>Varying plasma temperature shows V0NTV more strongly in co-Ip direction when Te is higher </vt:lpstr>
      <vt:lpstr>co-NB injection produces less co-rotation away from V0NTV as Ti increases in strong 3D field </vt:lpstr>
      <vt:lpstr>Experiments on NSTX and KSTAR isolated the NTV profile, and KSTAR XPs directly measured the offset rotation profile</vt:lpstr>
      <vt:lpstr>PowerPoint Presentation</vt:lpstr>
      <vt:lpstr>Measured NTV torque density profiles quantitatively compare well to computed TNTV using fully-penetrated 3D field</vt:lpstr>
      <vt:lpstr>Measured NTV torque density profiles quantitatively compare well to computed TNTV using fully-penetrated 3D field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4304</cp:revision>
  <cp:lastPrinted>2016-10-13T05:47:34Z</cp:lastPrinted>
  <dcterms:created xsi:type="dcterms:W3CDTF">2005-01-24T16:37:33Z</dcterms:created>
  <dcterms:modified xsi:type="dcterms:W3CDTF">2016-10-13T05:50:56Z</dcterms:modified>
</cp:coreProperties>
</file>