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29"/>
  </p:notesMasterIdLst>
  <p:handoutMasterIdLst>
    <p:handoutMasterId r:id="rId30"/>
  </p:handoutMasterIdLst>
  <p:sldIdLst>
    <p:sldId id="629" r:id="rId3"/>
    <p:sldId id="538" r:id="rId4"/>
    <p:sldId id="543" r:id="rId5"/>
    <p:sldId id="504" r:id="rId6"/>
    <p:sldId id="603" r:id="rId7"/>
    <p:sldId id="508" r:id="rId8"/>
    <p:sldId id="449" r:id="rId9"/>
    <p:sldId id="507" r:id="rId10"/>
    <p:sldId id="627" r:id="rId11"/>
    <p:sldId id="610" r:id="rId12"/>
    <p:sldId id="625" r:id="rId13"/>
    <p:sldId id="606" r:id="rId14"/>
    <p:sldId id="607" r:id="rId15"/>
    <p:sldId id="631" r:id="rId16"/>
    <p:sldId id="621" r:id="rId17"/>
    <p:sldId id="604" r:id="rId18"/>
    <p:sldId id="612" r:id="rId19"/>
    <p:sldId id="609" r:id="rId20"/>
    <p:sldId id="615" r:id="rId21"/>
    <p:sldId id="624" r:id="rId22"/>
    <p:sldId id="555" r:id="rId23"/>
    <p:sldId id="583" r:id="rId24"/>
    <p:sldId id="632" r:id="rId25"/>
    <p:sldId id="633" r:id="rId26"/>
    <p:sldId id="626" r:id="rId27"/>
    <p:sldId id="630"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20000"/>
    <a:srgbClr val="0000FF"/>
    <a:srgbClr val="0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0" autoAdjust="0"/>
  </p:normalViewPr>
  <p:slideViewPr>
    <p:cSldViewPr snapToGrid="0">
      <p:cViewPr varScale="1">
        <p:scale>
          <a:sx n="131" d="100"/>
          <a:sy n="131" d="100"/>
        </p:scale>
        <p:origin x="-1044" y="-84"/>
      </p:cViewPr>
      <p:guideLst>
        <p:guide orient="horz" pos="2160"/>
        <p:guide pos="2880"/>
      </p:guideLst>
    </p:cSldViewPr>
  </p:slideViewPr>
  <p:notesTextViewPr>
    <p:cViewPr>
      <p:scale>
        <a:sx n="1" d="1"/>
        <a:sy n="1" d="1"/>
      </p:scale>
      <p:origin x="0" y="0"/>
    </p:cViewPr>
  </p:notesTextViewPr>
  <p:sorterViewPr>
    <p:cViewPr>
      <p:scale>
        <a:sx n="90" d="100"/>
        <a:sy n="90" d="100"/>
      </p:scale>
      <p:origin x="0" y="4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3C537F5-6640-4006-B4CB-C4D404C03B75}" type="datetimeFigureOut">
              <a:rPr lang="en-US" smtClean="0"/>
              <a:t>10/14/2016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995F39B-6D88-4368-9625-CE0FDCEDB5CA}" type="slidenum">
              <a:rPr lang="en-US" smtClean="0"/>
              <a:t>‹#›</a:t>
            </a:fld>
            <a:endParaRPr lang="en-US"/>
          </a:p>
        </p:txBody>
      </p:sp>
    </p:spTree>
    <p:extLst>
      <p:ext uri="{BB962C8B-B14F-4D97-AF65-F5344CB8AC3E}">
        <p14:creationId xmlns:p14="http://schemas.microsoft.com/office/powerpoint/2010/main" val="145018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EE46C3C-6671-4B05-8C04-A564177E6221}" type="datetimeFigureOut">
              <a:rPr lang="en-US" smtClean="0"/>
              <a:t>10/14/2016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2</a:t>
            </a:fld>
            <a:endParaRPr lang="en-US"/>
          </a:p>
        </p:txBody>
      </p:sp>
    </p:spTree>
    <p:extLst>
      <p:ext uri="{BB962C8B-B14F-4D97-AF65-F5344CB8AC3E}">
        <p14:creationId xmlns:p14="http://schemas.microsoft.com/office/powerpoint/2010/main" val="238707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4</a:t>
            </a:fld>
            <a:endParaRPr lang="en-US"/>
          </a:p>
        </p:txBody>
      </p:sp>
    </p:spTree>
    <p:extLst>
      <p:ext uri="{BB962C8B-B14F-4D97-AF65-F5344CB8AC3E}">
        <p14:creationId xmlns:p14="http://schemas.microsoft.com/office/powerpoint/2010/main" val="4108942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34839610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extLst>
      <p:ext uri="{BB962C8B-B14F-4D97-AF65-F5344CB8AC3E}">
        <p14:creationId xmlns:p14="http://schemas.microsoft.com/office/powerpoint/2010/main" val="98783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34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211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30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96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2848264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029896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695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1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xfrm>
            <a:off x="8382000" y="6629681"/>
            <a:ext cx="762000" cy="152680"/>
          </a:xfrm>
          <a:prstGeom prst="rect">
            <a:avLst/>
          </a:prstGeom>
        </p:spPr>
        <p:txBody>
          <a:bodyPr vert="horz" wrap="square" lIns="82058" tIns="41029" rIns="82058" bIns="41029" numCol="1" anchor="t" anchorCtr="0" compatLnSpc="1">
            <a:prstTxWarp prst="textNoShape">
              <a:avLst/>
            </a:prstTxWarp>
          </a:bodyPr>
          <a:lstStyle>
            <a:lvl1pPr>
              <a:defRPr/>
            </a:lvl1pPr>
          </a:lstStyle>
          <a:p>
            <a:pPr fontAlgn="base">
              <a:spcBef>
                <a:spcPct val="0"/>
              </a:spcBef>
              <a:spcAft>
                <a:spcPct val="0"/>
              </a:spcAft>
            </a:pPr>
            <a:fld id="{CA4564B1-3526-48DE-B3DE-F2535F7EF5EA}" type="slidenum">
              <a:rPr lang="en-US" sz="1200" b="1" i="1" smtClean="0">
                <a:solidFill>
                  <a:srgbClr val="1822CD"/>
                </a:solidFill>
                <a:latin typeface="Helvetica" charset="0"/>
                <a:cs typeface="Arial" pitchFamily="34" charset="0"/>
              </a:rPr>
              <a:pPr fontAlgn="base">
                <a:spcBef>
                  <a:spcPct val="0"/>
                </a:spcBef>
                <a:spcAft>
                  <a:spcPct val="0"/>
                </a:spcAft>
              </a:pPr>
              <a:t>‹#›</a:t>
            </a:fld>
            <a:endParaRPr lang="en-US" sz="1200" b="1" i="1" smtClean="0">
              <a:solidFill>
                <a:srgbClr val="1822CD"/>
              </a:solidFill>
              <a:latin typeface="Helvetica" charset="0"/>
              <a:cs typeface="Arial" pitchFamily="34" charset="0"/>
            </a:endParaRPr>
          </a:p>
        </p:txBody>
      </p:sp>
    </p:spTree>
    <p:extLst>
      <p:ext uri="{BB962C8B-B14F-4D97-AF65-F5344CB8AC3E}">
        <p14:creationId xmlns:p14="http://schemas.microsoft.com/office/powerpoint/2010/main" val="265543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76200" y="55626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4169994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44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426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21678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6.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58224" y="6583445"/>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p:nvSpPr>
        <p:spPr>
          <a:xfrm>
            <a:off x="1828800" y="6576302"/>
            <a:ext cx="5486400" cy="246221"/>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336699"/>
                </a:solidFill>
                <a:latin typeface="Arial" panose="020B0604020202020204" pitchFamily="34" charset="0"/>
                <a:cs typeface="Arial" panose="020B0604020202020204" pitchFamily="34" charset="0"/>
              </a:rPr>
              <a:t>IAEA</a:t>
            </a:r>
            <a:r>
              <a:rPr lang="en-US" sz="1000" b="1" baseline="0" dirty="0" smtClean="0">
                <a:solidFill>
                  <a:srgbClr val="336699"/>
                </a:solidFill>
                <a:latin typeface="Arial" panose="020B0604020202020204" pitchFamily="34" charset="0"/>
                <a:cs typeface="Arial" panose="020B0604020202020204" pitchFamily="34" charset="0"/>
              </a:rPr>
              <a:t> FEC</a:t>
            </a:r>
            <a:r>
              <a:rPr lang="en-US" sz="1000" b="1" dirty="0" smtClean="0">
                <a:solidFill>
                  <a:srgbClr val="336699"/>
                </a:solidFill>
                <a:latin typeface="Arial" panose="020B0604020202020204" pitchFamily="34" charset="0"/>
                <a:cs typeface="Arial" panose="020B0604020202020204" pitchFamily="34" charset="0"/>
              </a:rPr>
              <a:t> 2016 </a:t>
            </a:r>
            <a:r>
              <a:rPr lang="en-US" sz="1000" b="1" baseline="0" dirty="0" smtClean="0">
                <a:solidFill>
                  <a:srgbClr val="336699"/>
                </a:solidFill>
                <a:latin typeface="Arial" panose="020B0604020202020204" pitchFamily="34" charset="0"/>
                <a:cs typeface="Arial" panose="020B0604020202020204" pitchFamily="34" charset="0"/>
              </a:rPr>
              <a:t>– </a:t>
            </a:r>
            <a:r>
              <a:rPr lang="en-US" sz="1000" b="1" dirty="0" smtClean="0">
                <a:solidFill>
                  <a:srgbClr val="336699"/>
                </a:solidFill>
                <a:latin typeface="Arial" panose="020B0604020202020204" pitchFamily="34" charset="0"/>
                <a:cs typeface="Arial" panose="020B0604020202020204" pitchFamily="34" charset="0"/>
              </a:rPr>
              <a:t>Characterization and Forecasting of RWMs in NSTX – J</a:t>
            </a:r>
            <a:r>
              <a:rPr lang="en-US" sz="1000" b="1" baseline="0" dirty="0" smtClean="0">
                <a:solidFill>
                  <a:srgbClr val="336699"/>
                </a:solidFill>
                <a:latin typeface="Arial" panose="020B0604020202020204" pitchFamily="34" charset="0"/>
                <a:cs typeface="Arial" panose="020B0604020202020204" pitchFamily="34" charset="0"/>
              </a:rPr>
              <a:t>.W. </a:t>
            </a:r>
            <a:r>
              <a:rPr lang="en-US" sz="1000" b="1" baseline="0" dirty="0" err="1" smtClean="0">
                <a:solidFill>
                  <a:srgbClr val="336699"/>
                </a:solidFill>
                <a:latin typeface="Arial" panose="020B0604020202020204" pitchFamily="34" charset="0"/>
                <a:cs typeface="Arial" panose="020B0604020202020204" pitchFamily="34" charset="0"/>
              </a:rPr>
              <a:t>Berkery</a:t>
            </a:r>
            <a:r>
              <a:rPr lang="en-US" sz="1000" b="1" baseline="0" dirty="0" smtClean="0">
                <a:solidFill>
                  <a:srgbClr val="336699"/>
                </a:solidFill>
                <a:latin typeface="Arial" panose="020B0604020202020204" pitchFamily="34" charset="0"/>
                <a:cs typeface="Arial" panose="020B0604020202020204" pitchFamily="34" charset="0"/>
              </a:rPr>
              <a:t>                                                  </a:t>
            </a:r>
            <a:endParaRPr lang="en-US" sz="1000" b="1" dirty="0" smtClean="0">
              <a:solidFill>
                <a:srgbClr val="336699"/>
              </a:solidFill>
              <a:latin typeface="Arial" panose="020B0604020202020204" pitchFamily="34" charset="0"/>
              <a:cs typeface="Arial" panose="020B0604020202020204" pitchFamily="34" charset="0"/>
            </a:endParaRPr>
          </a:p>
        </p:txBody>
      </p:sp>
      <p:sp>
        <p:nvSpPr>
          <p:cNvPr id="9" name="TextBox 8"/>
          <p:cNvSpPr txBox="1"/>
          <p:nvPr/>
        </p:nvSpPr>
        <p:spPr>
          <a:xfrm>
            <a:off x="7010400" y="6576302"/>
            <a:ext cx="1600200" cy="246221"/>
          </a:xfrm>
          <a:prstGeom prst="rect">
            <a:avLst/>
          </a:prstGeom>
          <a:noFill/>
        </p:spPr>
        <p:txBody>
          <a:bodyPr wrap="square" lIns="0" tIns="45720" rIns="0" bIns="4572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rgbClr val="336699"/>
                </a:solidFill>
                <a:latin typeface="Arial" panose="020B0604020202020204" pitchFamily="34" charset="0"/>
                <a:cs typeface="Arial" panose="020B0604020202020204" pitchFamily="34" charset="0"/>
              </a:rPr>
              <a:t>October 17-22, 2016 </a:t>
            </a:r>
            <a:endParaRPr lang="en-US" sz="1000" b="1" dirty="0" smtClean="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 id="2147483668" r:id="rId7"/>
  </p:sldLayoutIdLst>
  <p:timing>
    <p:tnLst>
      <p:par>
        <p:cT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1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78601"/>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22" name="Rectangle 206"/>
          <p:cNvSpPr>
            <a:spLocks noChangeArrowheads="1"/>
          </p:cNvSpPr>
          <p:nvPr/>
        </p:nvSpPr>
        <p:spPr bwMode="auto">
          <a:xfrm>
            <a:off x="812803" y="6580190"/>
            <a:ext cx="7726289" cy="277812"/>
          </a:xfrm>
          <a:prstGeom prst="rect">
            <a:avLst/>
          </a:prstGeom>
          <a:noFill/>
          <a:ln w="9525">
            <a:noFill/>
            <a:miter lim="800000"/>
            <a:headEnd/>
            <a:tailEnd/>
          </a:ln>
          <a:effectLst/>
        </p:spPr>
        <p:txBody>
          <a:bodyPr lIns="0" tIns="0" rIns="0" bIns="0" anchor="ctr"/>
          <a:lstStyle/>
          <a:p>
            <a:pPr algn="ctr" fontAlgn="base">
              <a:spcBef>
                <a:spcPct val="0"/>
              </a:spcBef>
              <a:spcAft>
                <a:spcPct val="0"/>
              </a:spcAft>
              <a:defRPr/>
            </a:pPr>
            <a:r>
              <a:rPr lang="en-US" sz="1100" b="1" dirty="0" smtClean="0">
                <a:solidFill>
                  <a:srgbClr val="3333CC"/>
                </a:solidFill>
                <a:latin typeface="Calibri" pitchFamily="34" charset="0"/>
                <a:cs typeface="Calibri" pitchFamily="34" charset="0"/>
              </a:rPr>
              <a:t>55</a:t>
            </a:r>
            <a:r>
              <a:rPr lang="en-US" sz="1100" b="1" baseline="30000" dirty="0" smtClean="0">
                <a:solidFill>
                  <a:srgbClr val="3333CC"/>
                </a:solidFill>
                <a:latin typeface="Calibri" pitchFamily="34" charset="0"/>
                <a:cs typeface="Calibri" pitchFamily="34" charset="0"/>
              </a:rPr>
              <a:t>th</a:t>
            </a:r>
            <a:r>
              <a:rPr lang="en-US" sz="1100" b="1" dirty="0" smtClean="0">
                <a:solidFill>
                  <a:srgbClr val="3333CC"/>
                </a:solidFill>
                <a:latin typeface="Calibri" pitchFamily="34" charset="0"/>
                <a:cs typeface="Calibri" pitchFamily="34" charset="0"/>
              </a:rPr>
              <a:t> APS DPP Meeting TI2.02: </a:t>
            </a:r>
            <a:r>
              <a:rPr lang="en-US" sz="1100" b="1" dirty="0" smtClean="0">
                <a:solidFill>
                  <a:srgbClr val="1822CD"/>
                </a:solidFill>
                <a:latin typeface="Calibri" panose="020F0502020204030204" pitchFamily="34" charset="0"/>
                <a:cs typeface="Arial" pitchFamily="34" charset="0"/>
              </a:rPr>
              <a:t>Measured Improvement of Global MHD Mode Stability in ST Plasmas </a:t>
            </a:r>
            <a:r>
              <a:rPr lang="en-US" sz="1100" b="1" dirty="0" smtClean="0">
                <a:solidFill>
                  <a:srgbClr val="3333CC"/>
                </a:solidFill>
                <a:latin typeface="Calibri" pitchFamily="34" charset="0"/>
                <a:cs typeface="Calibri" pitchFamily="34" charset="0"/>
              </a:rPr>
              <a:t>(J.W. Berkery)</a:t>
            </a:r>
            <a:endParaRPr lang="en-US" sz="1100" b="1" dirty="0">
              <a:solidFill>
                <a:srgbClr val="3333CC"/>
              </a:solidFill>
              <a:latin typeface="Calibri" pitchFamily="34" charset="0"/>
              <a:cs typeface="Calibri" pitchFamily="34" charset="0"/>
            </a:endParaRPr>
          </a:p>
        </p:txBody>
      </p:sp>
      <p:sp>
        <p:nvSpPr>
          <p:cNvPr id="10" name="Text Box 199"/>
          <p:cNvSpPr txBox="1">
            <a:spLocks noChangeArrowheads="1"/>
          </p:cNvSpPr>
          <p:nvPr/>
        </p:nvSpPr>
        <p:spPr bwMode="auto">
          <a:xfrm>
            <a:off x="273050" y="6635752"/>
            <a:ext cx="539750" cy="184666"/>
          </a:xfrm>
          <a:prstGeom prst="rect">
            <a:avLst/>
          </a:prstGeom>
          <a:noFill/>
          <a:ln w="15875" algn="ctr">
            <a:noFill/>
            <a:miter lim="800000"/>
            <a:headEnd/>
            <a:tailEnd/>
          </a:ln>
          <a:effectLst/>
        </p:spPr>
        <p:txBody>
          <a:bodyPr lIns="0" tIns="0" rIns="0" bIns="0">
            <a:spAutoFit/>
          </a:bodyPr>
          <a:lstStyle/>
          <a:p>
            <a:pPr fontAlgn="base">
              <a:spcBef>
                <a:spcPct val="20000"/>
              </a:spcBef>
              <a:spcAft>
                <a:spcPct val="0"/>
              </a:spcAft>
              <a:defRPr/>
            </a:pPr>
            <a:r>
              <a:rPr lang="en-US" sz="1200" i="1" dirty="0">
                <a:solidFill>
                  <a:srgbClr val="171FC7"/>
                </a:solidFill>
                <a:effectLst>
                  <a:outerShdw blurRad="38100" dist="38100" dir="2700000" algn="tl">
                    <a:srgbClr val="C0C0C0"/>
                  </a:outerShdw>
                </a:effectLst>
                <a:latin typeface="Helvetica" pitchFamily="34" charset="0"/>
                <a:cs typeface="Arial" pitchFamily="34" charset="0"/>
              </a:rPr>
              <a:t>NSTX</a:t>
            </a:r>
          </a:p>
        </p:txBody>
      </p:sp>
      <p:sp>
        <p:nvSpPr>
          <p:cNvPr id="2" name="TextBox 1"/>
          <p:cNvSpPr txBox="1"/>
          <p:nvPr/>
        </p:nvSpPr>
        <p:spPr>
          <a:xfrm>
            <a:off x="8194437" y="6588531"/>
            <a:ext cx="949569" cy="261588"/>
          </a:xfrm>
          <a:prstGeom prst="rect">
            <a:avLst/>
          </a:prstGeom>
          <a:noFill/>
        </p:spPr>
        <p:txBody>
          <a:bodyPr wrap="square" lIns="91418" tIns="45709" rIns="91418" bIns="45709" rtlCol="0">
            <a:spAutoFit/>
          </a:bodyPr>
          <a:lstStyle/>
          <a:p>
            <a:pPr algn="r" fontAlgn="base">
              <a:spcBef>
                <a:spcPct val="0"/>
              </a:spcBef>
              <a:spcAft>
                <a:spcPct val="0"/>
              </a:spcAft>
            </a:pPr>
            <a:fld id="{244AB052-E20D-46FE-A583-9F6DD0086CCC}" type="slidenum">
              <a:rPr lang="en-US" sz="1100" b="1" smtClean="0">
                <a:solidFill>
                  <a:srgbClr val="1822CD"/>
                </a:solidFill>
                <a:latin typeface="Calibri" pitchFamily="34" charset="0"/>
                <a:cs typeface="Calibri" pitchFamily="34" charset="0"/>
              </a:rPr>
              <a:pPr algn="r" fontAlgn="base">
                <a:spcBef>
                  <a:spcPct val="0"/>
                </a:spcBef>
                <a:spcAft>
                  <a:spcPct val="0"/>
                </a:spcAft>
              </a:pPr>
              <a:t>‹#›</a:t>
            </a:fld>
            <a:endParaRPr lang="en-US" sz="1100" b="1" dirty="0">
              <a:solidFill>
                <a:srgbClr val="1822CD"/>
              </a:solidFill>
              <a:latin typeface="Calibri" pitchFamily="34" charset="0"/>
              <a:cs typeface="Calibri" pitchFamily="34" charset="0"/>
            </a:endParaRPr>
          </a:p>
        </p:txBody>
      </p:sp>
    </p:spTree>
    <p:extLst>
      <p:ext uri="{BB962C8B-B14F-4D97-AF65-F5344CB8AC3E}">
        <p14:creationId xmlns:p14="http://schemas.microsoft.com/office/powerpoint/2010/main" val="1753108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092" algn="ctr" rtl="0" eaLnBrk="0" fontAlgn="base" hangingPunct="0">
        <a:spcBef>
          <a:spcPct val="0"/>
        </a:spcBef>
        <a:spcAft>
          <a:spcPct val="0"/>
        </a:spcAft>
        <a:defRPr sz="2400" b="1">
          <a:solidFill>
            <a:schemeClr val="accent2"/>
          </a:solidFill>
          <a:latin typeface="Arial" pitchFamily="34" charset="0"/>
        </a:defRPr>
      </a:lvl6pPr>
      <a:lvl7pPr marL="914186" algn="ctr" rtl="0" eaLnBrk="0" fontAlgn="base" hangingPunct="0">
        <a:spcBef>
          <a:spcPct val="0"/>
        </a:spcBef>
        <a:spcAft>
          <a:spcPct val="0"/>
        </a:spcAft>
        <a:defRPr sz="2400" b="1">
          <a:solidFill>
            <a:schemeClr val="accent2"/>
          </a:solidFill>
          <a:latin typeface="Arial" pitchFamily="34" charset="0"/>
        </a:defRPr>
      </a:lvl7pPr>
      <a:lvl8pPr marL="1371279" algn="ctr" rtl="0" eaLnBrk="0" fontAlgn="base" hangingPunct="0">
        <a:spcBef>
          <a:spcPct val="0"/>
        </a:spcBef>
        <a:spcAft>
          <a:spcPct val="0"/>
        </a:spcAft>
        <a:defRPr sz="2400" b="1">
          <a:solidFill>
            <a:schemeClr val="accent2"/>
          </a:solidFill>
          <a:latin typeface="Arial" pitchFamily="34" charset="0"/>
        </a:defRPr>
      </a:lvl8pPr>
      <a:lvl9pPr marL="1828373" algn="ctr" rtl="0" eaLnBrk="0" fontAlgn="base" hangingPunct="0">
        <a:spcBef>
          <a:spcPct val="0"/>
        </a:spcBef>
        <a:spcAft>
          <a:spcPct val="0"/>
        </a:spcAft>
        <a:defRPr sz="2400" b="1">
          <a:solidFill>
            <a:schemeClr val="accent2"/>
          </a:solidFill>
          <a:latin typeface="Arial" pitchFamily="34" charset="0"/>
        </a:defRPr>
      </a:lvl9pPr>
    </p:titleStyle>
    <p:body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4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12.jpeg"/><Relationship Id="rId5" Type="http://schemas.openxmlformats.org/officeDocument/2006/relationships/slideLayout" Target="../slideLayouts/slideLayout3.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Calibri" panose="020F0502020204030204" pitchFamily="34" charset="0"/>
              </a:rPr>
              <a:t>Outline</a:t>
            </a:r>
            <a:endParaRPr lang="en-US" sz="4800" dirty="0">
              <a:latin typeface="Calibri" panose="020F0502020204030204" pitchFamily="34" charset="0"/>
            </a:endParaRPr>
          </a:p>
        </p:txBody>
      </p:sp>
      <p:sp>
        <p:nvSpPr>
          <p:cNvPr id="3" name="Content Placeholder 2"/>
          <p:cNvSpPr>
            <a:spLocks noGrp="1"/>
          </p:cNvSpPr>
          <p:nvPr>
            <p:ph idx="1"/>
          </p:nvPr>
        </p:nvSpPr>
        <p:spPr>
          <a:xfrm>
            <a:off x="0" y="1143000"/>
            <a:ext cx="9144000" cy="5334000"/>
          </a:xfrm>
        </p:spPr>
        <p:txBody>
          <a:bodyPr>
            <a:noAutofit/>
          </a:bodyPr>
          <a:lstStyle/>
          <a:p>
            <a:pPr>
              <a:lnSpc>
                <a:spcPct val="114000"/>
              </a:lnSpc>
            </a:pPr>
            <a:r>
              <a:rPr lang="en-US" b="1" dirty="0" smtClean="0">
                <a:latin typeface="Calibri" panose="020F0502020204030204" pitchFamily="34" charset="0"/>
              </a:rPr>
              <a:t>Introduction to Kinetic RWM Stability Theory (column 1)</a:t>
            </a:r>
          </a:p>
          <a:p>
            <a:pPr lvl="1">
              <a:lnSpc>
                <a:spcPct val="114000"/>
              </a:lnSpc>
            </a:pPr>
            <a:r>
              <a:rPr lang="en-US" b="1" dirty="0" smtClean="0">
                <a:latin typeface="Calibri" panose="020F0502020204030204" pitchFamily="34" charset="0"/>
              </a:rPr>
              <a:t>Rotational resonances and </a:t>
            </a:r>
            <a:r>
              <a:rPr lang="en-US" b="1" dirty="0" err="1" smtClean="0">
                <a:latin typeface="Calibri" panose="020F0502020204030204" pitchFamily="34" charset="0"/>
              </a:rPr>
              <a:t>collisionality</a:t>
            </a:r>
            <a:r>
              <a:rPr lang="en-US" b="1" dirty="0" smtClean="0">
                <a:latin typeface="Calibri" panose="020F0502020204030204" pitchFamily="34" charset="0"/>
              </a:rPr>
              <a:t> effects included</a:t>
            </a:r>
          </a:p>
          <a:p>
            <a:pPr>
              <a:lnSpc>
                <a:spcPct val="114000"/>
              </a:lnSpc>
            </a:pPr>
            <a:r>
              <a:rPr lang="en-US" b="1" dirty="0" smtClean="0">
                <a:latin typeface="Calibri" panose="020F0502020204030204" pitchFamily="34" charset="0"/>
              </a:rPr>
              <a:t>Modification of Ideal Stability by </a:t>
            </a:r>
            <a:r>
              <a:rPr lang="en-US" b="1" dirty="0">
                <a:latin typeface="Calibri" panose="020F0502020204030204" pitchFamily="34" charset="0"/>
              </a:rPr>
              <a:t>Kinetic </a:t>
            </a:r>
            <a:r>
              <a:rPr lang="en-US" b="1" dirty="0" smtClean="0">
                <a:latin typeface="Calibri" panose="020F0502020204030204" pitchFamily="34" charset="0"/>
              </a:rPr>
              <a:t>Effects (2)</a:t>
            </a:r>
            <a:endParaRPr lang="en-US" b="1" dirty="0">
              <a:latin typeface="Calibri" panose="020F0502020204030204" pitchFamily="34" charset="0"/>
            </a:endParaRPr>
          </a:p>
          <a:p>
            <a:pPr lvl="1">
              <a:lnSpc>
                <a:spcPct val="114000"/>
              </a:lnSpc>
            </a:pPr>
            <a:r>
              <a:rPr lang="en-US" b="1" dirty="0" smtClean="0">
                <a:latin typeface="Calibri" panose="020F0502020204030204" pitchFamily="34" charset="0"/>
              </a:rPr>
              <a:t>MISK code calculation can explain experimental instability</a:t>
            </a:r>
          </a:p>
          <a:p>
            <a:pPr>
              <a:lnSpc>
                <a:spcPct val="114000"/>
              </a:lnSpc>
            </a:pPr>
            <a:r>
              <a:rPr lang="en-US" b="1" dirty="0" smtClean="0">
                <a:latin typeface="Calibri" panose="020F0502020204030204" pitchFamily="34" charset="0"/>
              </a:rPr>
              <a:t>Disruption Event Characterization </a:t>
            </a:r>
            <a:r>
              <a:rPr lang="en-US" b="1" dirty="0">
                <a:latin typeface="Calibri" panose="020F0502020204030204" pitchFamily="34" charset="0"/>
              </a:rPr>
              <a:t>and </a:t>
            </a:r>
            <a:r>
              <a:rPr lang="en-US" b="1" dirty="0" smtClean="0">
                <a:latin typeface="Calibri" panose="020F0502020204030204" pitchFamily="34" charset="0"/>
              </a:rPr>
              <a:t>Forecasting (3)</a:t>
            </a:r>
            <a:endParaRPr lang="en-US" b="1" dirty="0">
              <a:latin typeface="Calibri" panose="020F0502020204030204" pitchFamily="34" charset="0"/>
            </a:endParaRPr>
          </a:p>
          <a:p>
            <a:pPr lvl="1">
              <a:lnSpc>
                <a:spcPct val="114000"/>
              </a:lnSpc>
            </a:pPr>
            <a:r>
              <a:rPr lang="en-US" b="1" dirty="0" smtClean="0">
                <a:latin typeface="Calibri" panose="020F0502020204030204" pitchFamily="34" charset="0"/>
              </a:rPr>
              <a:t>New DECAF code developed and used to analyze NSTX disruptions</a:t>
            </a:r>
          </a:p>
          <a:p>
            <a:pPr>
              <a:lnSpc>
                <a:spcPct val="114000"/>
              </a:lnSpc>
            </a:pPr>
            <a:r>
              <a:rPr lang="en-US" b="1" dirty="0" smtClean="0">
                <a:latin typeface="Calibri" panose="020F0502020204030204" pitchFamily="34" charset="0"/>
              </a:rPr>
              <a:t>Reduced Kinetic </a:t>
            </a:r>
            <a:r>
              <a:rPr lang="en-US" b="1" dirty="0">
                <a:latin typeface="Calibri" panose="020F0502020204030204" pitchFamily="34" charset="0"/>
              </a:rPr>
              <a:t>Model </a:t>
            </a:r>
            <a:r>
              <a:rPr lang="en-US" b="1" dirty="0" smtClean="0">
                <a:latin typeface="Calibri" panose="020F0502020204030204" pitchFamily="34" charset="0"/>
              </a:rPr>
              <a:t>(4)</a:t>
            </a:r>
            <a:endParaRPr lang="en-US" b="1" dirty="0">
              <a:latin typeface="Calibri" panose="020F0502020204030204" pitchFamily="34" charset="0"/>
            </a:endParaRPr>
          </a:p>
          <a:p>
            <a:pPr lvl="1">
              <a:lnSpc>
                <a:spcPct val="114000"/>
              </a:lnSpc>
            </a:pPr>
            <a:r>
              <a:rPr lang="en-US" b="1" dirty="0" smtClean="0">
                <a:latin typeface="Calibri" panose="020F0502020204030204" pitchFamily="34" charset="0"/>
              </a:rPr>
              <a:t>Implemented in DECAF, successfully used on database</a:t>
            </a:r>
          </a:p>
          <a:p>
            <a:pPr lvl="1">
              <a:lnSpc>
                <a:spcPct val="114000"/>
              </a:lnSpc>
            </a:pPr>
            <a:r>
              <a:rPr lang="en-US" b="1" dirty="0" smtClean="0">
                <a:latin typeface="Calibri" panose="020F0502020204030204" pitchFamily="34" charset="0"/>
              </a:rPr>
              <a:t>Will enable real-time prediction of RWM growth rate</a:t>
            </a:r>
            <a:endParaRPr lang="en-US" b="1" dirty="0">
              <a:latin typeface="Calibri" panose="020F0502020204030204" pitchFamily="34" charset="0"/>
            </a:endParaRPr>
          </a:p>
        </p:txBody>
      </p:sp>
      <p:sp>
        <p:nvSpPr>
          <p:cNvPr id="4" name="Rectangle 3"/>
          <p:cNvSpPr/>
          <p:nvPr/>
        </p:nvSpPr>
        <p:spPr>
          <a:xfrm>
            <a:off x="0" y="6281335"/>
            <a:ext cx="9144000" cy="276999"/>
          </a:xfrm>
          <a:prstGeom prst="rect">
            <a:avLst/>
          </a:prstGeom>
        </p:spPr>
        <p:txBody>
          <a:bodyPr wrap="square">
            <a:spAutoFit/>
          </a:bodyPr>
          <a:lstStyle/>
          <a:p>
            <a:pPr algn="ctr" eaLnBrk="1" hangingPunct="1"/>
            <a:r>
              <a:rPr lang="en-US" sz="1200" i="1" dirty="0">
                <a:solidFill>
                  <a:srgbClr val="336699"/>
                </a:solidFill>
                <a:latin typeface="Calibri" panose="020F0502020204030204" pitchFamily="34" charset="0"/>
                <a:cs typeface="Arial" pitchFamily="34" charset="0"/>
              </a:rPr>
              <a:t>*This work </a:t>
            </a:r>
            <a:r>
              <a:rPr lang="en-US" sz="1200" i="1" dirty="0" smtClean="0">
                <a:solidFill>
                  <a:srgbClr val="336699"/>
                </a:solidFill>
                <a:latin typeface="Calibri" panose="020F0502020204030204" pitchFamily="34" charset="0"/>
                <a:cs typeface="Arial" pitchFamily="34" charset="0"/>
              </a:rPr>
              <a:t>supported </a:t>
            </a:r>
            <a:r>
              <a:rPr lang="en-US" sz="1200" i="1" dirty="0">
                <a:solidFill>
                  <a:srgbClr val="336699"/>
                </a:solidFill>
                <a:latin typeface="Calibri" panose="020F0502020204030204" pitchFamily="34" charset="0"/>
                <a:cs typeface="Arial" pitchFamily="34" charset="0"/>
              </a:rPr>
              <a:t>by the US DOE </a:t>
            </a:r>
            <a:r>
              <a:rPr lang="en-US" sz="1200" i="1" dirty="0" smtClean="0">
                <a:solidFill>
                  <a:srgbClr val="336699"/>
                </a:solidFill>
                <a:latin typeface="Calibri" panose="020F0502020204030204" pitchFamily="34" charset="0"/>
                <a:cs typeface="Arial" pitchFamily="34" charset="0"/>
              </a:rPr>
              <a:t>contracts DE-AC02-09CH11466 and DE-FG02-99ER54524</a:t>
            </a:r>
            <a:endParaRPr lang="en-US" altLang="en-US" sz="1200" i="1" dirty="0">
              <a:solidFill>
                <a:srgbClr val="3366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239867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102210" y="4191002"/>
            <a:ext cx="3491401" cy="225918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lgn="ctr" fontAlgn="auto">
              <a:spcBef>
                <a:spcPct val="0"/>
              </a:spcBef>
              <a:spcAft>
                <a:spcPts val="0"/>
              </a:spcAft>
              <a:buFontTx/>
              <a:buNone/>
            </a:pPr>
            <a:r>
              <a:rPr lang="en-US" sz="2400" dirty="0" smtClean="0">
                <a:solidFill>
                  <a:prstClr val="black"/>
                </a:solidFill>
                <a:latin typeface="Calibri" pitchFamily="34" charset="0"/>
                <a:cs typeface="Arial" pitchFamily="34" charset="0"/>
              </a:rPr>
              <a:t>References</a:t>
            </a:r>
            <a:endParaRPr lang="en-US" sz="2400" dirty="0">
              <a:solidFill>
                <a:prstClr val="black"/>
              </a:solidFill>
              <a:latin typeface="Calibri" pitchFamily="34" charset="0"/>
              <a:cs typeface="Arial" pitchFamily="34" charset="0"/>
            </a:endParaRPr>
          </a:p>
        </p:txBody>
      </p:sp>
      <p:sp>
        <p:nvSpPr>
          <p:cNvPr id="41" name="Rectangle 40"/>
          <p:cNvSpPr/>
          <p:nvPr/>
        </p:nvSpPr>
        <p:spPr bwMode="auto">
          <a:xfrm>
            <a:off x="6562475" y="1892808"/>
            <a:ext cx="2481252" cy="49260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sp>
        <p:nvSpPr>
          <p:cNvPr id="31" name="TextBox 30"/>
          <p:cNvSpPr txBox="1"/>
          <p:nvPr/>
        </p:nvSpPr>
        <p:spPr>
          <a:xfrm>
            <a:off x="7596" y="1044713"/>
            <a:ext cx="9144000" cy="707886"/>
          </a:xfrm>
          <a:prstGeom prst="rect">
            <a:avLst/>
          </a:prstGeom>
          <a:noFill/>
        </p:spPr>
        <p:txBody>
          <a:bodyPr wrap="square" rtlCol="0">
            <a:spAutoFit/>
          </a:bodyPr>
          <a:lstStyle/>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itchFamily="34" charset="0"/>
                <a:cs typeface="Calibri" pitchFamily="34" charset="0"/>
              </a:rPr>
              <a:t>Goal is to forecast γ in real-time using parameterized reduced models for </a:t>
            </a:r>
            <a:r>
              <a:rPr lang="en-US" sz="2000" dirty="0" err="1">
                <a:solidFill>
                  <a:prstClr val="black"/>
                </a:solidFill>
                <a:latin typeface="Calibri" pitchFamily="34" charset="0"/>
                <a:cs typeface="Calibri" pitchFamily="34" charset="0"/>
              </a:rPr>
              <a:t>δW</a:t>
            </a:r>
            <a:r>
              <a:rPr lang="en-US" sz="2000" dirty="0">
                <a:solidFill>
                  <a:prstClr val="black"/>
                </a:solidFill>
                <a:latin typeface="Calibri" pitchFamily="34" charset="0"/>
                <a:cs typeface="Calibri" pitchFamily="34" charset="0"/>
              </a:rPr>
              <a:t> terms</a:t>
            </a:r>
            <a:endParaRPr lang="en-US" sz="2000" dirty="0" smtClean="0">
              <a:solidFill>
                <a:prstClr val="black"/>
              </a:solidFill>
              <a:latin typeface="Calibri" panose="020F0502020204030204" pitchFamily="34" charset="0"/>
            </a:endParaRPr>
          </a:p>
          <a:p>
            <a:pPr marL="342900" indent="-342900" fontAlgn="auto">
              <a:spcBef>
                <a:spcPts val="0"/>
              </a:spcBef>
              <a:spcAft>
                <a:spcPts val="0"/>
              </a:spcAft>
              <a:buFont typeface="Arial" panose="020B0604020202020204" pitchFamily="34" charset="0"/>
              <a:buChar char="•"/>
            </a:pPr>
            <a:r>
              <a:rPr lang="en-US" sz="2000" dirty="0" smtClean="0">
                <a:solidFill>
                  <a:prstClr val="black"/>
                </a:solidFill>
                <a:latin typeface="Calibri" panose="020F0502020204030204" pitchFamily="34" charset="0"/>
              </a:rPr>
              <a:t>Need </a:t>
            </a:r>
            <a:r>
              <a:rPr lang="el-GR" sz="2000" dirty="0" smtClean="0">
                <a:solidFill>
                  <a:prstClr val="black"/>
                </a:solidFill>
                <a:latin typeface="Calibri" panose="020F0502020204030204" pitchFamily="34" charset="0"/>
              </a:rPr>
              <a:t>δ</a:t>
            </a:r>
            <a:r>
              <a:rPr lang="en-US" sz="2000" dirty="0" smtClean="0">
                <a:solidFill>
                  <a:prstClr val="black"/>
                </a:solidFill>
                <a:latin typeface="Calibri" panose="020F0502020204030204" pitchFamily="34" charset="0"/>
              </a:rPr>
              <a:t>W</a:t>
            </a:r>
            <a:r>
              <a:rPr lang="en-US" sz="2000" baseline="-25000" dirty="0" smtClean="0">
                <a:solidFill>
                  <a:prstClr val="black"/>
                </a:solidFill>
                <a:latin typeface="Calibri" panose="020F0502020204030204" pitchFamily="34" charset="0"/>
              </a:rPr>
              <a:t>K</a:t>
            </a:r>
            <a:r>
              <a:rPr lang="en-US" sz="2000" dirty="0" smtClean="0">
                <a:solidFill>
                  <a:prstClr val="black"/>
                </a:solidFill>
                <a:latin typeface="Calibri" panose="020F0502020204030204" pitchFamily="34" charset="0"/>
              </a:rPr>
              <a:t> as a function of the most important, real-time measurable quantities</a:t>
            </a:r>
            <a:endParaRPr lang="en-US" sz="2000" dirty="0">
              <a:solidFill>
                <a:prstClr val="black"/>
              </a:solidFill>
              <a:latin typeface="Calibri" panose="020F0502020204030204" pitchFamily="34" charset="0"/>
            </a:endParaRPr>
          </a:p>
        </p:txBody>
      </p:sp>
      <p:sp>
        <p:nvSpPr>
          <p:cNvPr id="2" name="Title 1"/>
          <p:cNvSpPr>
            <a:spLocks noGrp="1"/>
          </p:cNvSpPr>
          <p:nvPr>
            <p:ph type="title"/>
          </p:nvPr>
        </p:nvSpPr>
        <p:spPr/>
        <p:txBody>
          <a:bodyPr>
            <a:noAutofit/>
          </a:bodyPr>
          <a:lstStyle/>
          <a:p>
            <a:r>
              <a:rPr lang="en-US" sz="3200" dirty="0">
                <a:latin typeface="Calibri" pitchFamily="34" charset="0"/>
                <a:cs typeface="Calibri" pitchFamily="34" charset="0"/>
              </a:rPr>
              <a:t>Physics understanding from previous research used to construct a reduced kinetic model</a:t>
            </a:r>
            <a:endParaRPr lang="en-US" sz="3200" dirty="0">
              <a:latin typeface="Calibri" panose="020F0502020204030204" pitchFamily="34" charset="0"/>
            </a:endParaRPr>
          </a:p>
        </p:txBody>
      </p:sp>
      <p:sp>
        <p:nvSpPr>
          <p:cNvPr id="4" name="Text Box 32"/>
          <p:cNvSpPr txBox="1">
            <a:spLocks noChangeArrowheads="1"/>
          </p:cNvSpPr>
          <p:nvPr/>
        </p:nvSpPr>
        <p:spPr bwMode="auto">
          <a:xfrm>
            <a:off x="3760399" y="1973139"/>
            <a:ext cx="2590800" cy="523220"/>
          </a:xfrm>
          <a:prstGeom prst="rect">
            <a:avLst/>
          </a:prstGeom>
          <a:noFill/>
          <a:ln w="12700">
            <a:noFill/>
            <a:miter lim="800000"/>
            <a:headEnd/>
            <a:tailEnd/>
          </a:ln>
        </p:spPr>
        <p:txBody>
          <a:bodyPr wrap="square">
            <a:spAutoFit/>
          </a:bodyPr>
          <a:lstStyle/>
          <a:p>
            <a:pPr algn="ctr" fontAlgn="auto">
              <a:spcBef>
                <a:spcPts val="0"/>
              </a:spcBef>
              <a:spcAft>
                <a:spcPts val="0"/>
              </a:spcAft>
              <a:buFontTx/>
              <a:buNone/>
            </a:pPr>
            <a:r>
              <a:rPr lang="en-US" sz="1400" dirty="0" smtClean="0">
                <a:solidFill>
                  <a:srgbClr val="008080"/>
                </a:solidFill>
                <a:latin typeface="Calibri" panose="020F0502020204030204" pitchFamily="34" charset="0"/>
                <a:cs typeface="Arial" pitchFamily="34" charset="0"/>
              </a:rPr>
              <a:t>[J.W. </a:t>
            </a:r>
            <a:r>
              <a:rPr lang="en-US" sz="1400" dirty="0" err="1" smtClean="0">
                <a:solidFill>
                  <a:srgbClr val="008080"/>
                </a:solidFill>
                <a:latin typeface="Calibri" panose="020F0502020204030204" pitchFamily="34" charset="0"/>
                <a:cs typeface="Arial" pitchFamily="34" charset="0"/>
              </a:rPr>
              <a:t>Berkery</a:t>
            </a:r>
            <a:r>
              <a:rPr lang="en-US" sz="1400" dirty="0" smtClean="0">
                <a:solidFill>
                  <a:srgbClr val="008080"/>
                </a:solidFill>
                <a:latin typeface="Calibri" panose="020F0502020204030204" pitchFamily="34" charset="0"/>
                <a:cs typeface="Arial" pitchFamily="34" charset="0"/>
              </a:rPr>
              <a:t> et al., </a:t>
            </a:r>
            <a:r>
              <a:rPr lang="en-US" sz="1400" dirty="0" err="1" smtClean="0">
                <a:solidFill>
                  <a:srgbClr val="008080"/>
                </a:solidFill>
                <a:latin typeface="Calibri" pitchFamily="34" charset="0"/>
                <a:cs typeface="Arial" pitchFamily="34" charset="0"/>
              </a:rPr>
              <a:t>Nucl</a:t>
            </a:r>
            <a:r>
              <a:rPr lang="en-US" sz="1400" dirty="0" smtClean="0">
                <a:solidFill>
                  <a:srgbClr val="008080"/>
                </a:solidFill>
                <a:latin typeface="Calibri" pitchFamily="34" charset="0"/>
                <a:cs typeface="Arial" pitchFamily="34" charset="0"/>
              </a:rPr>
              <a:t>. Fusion 55</a:t>
            </a:r>
            <a:r>
              <a:rPr lang="en-US" sz="1400" b="1" dirty="0" smtClean="0">
                <a:solidFill>
                  <a:srgbClr val="008080"/>
                </a:solidFill>
                <a:latin typeface="Calibri" pitchFamily="34" charset="0"/>
                <a:cs typeface="Arial" pitchFamily="34" charset="0"/>
              </a:rPr>
              <a:t>, </a:t>
            </a:r>
            <a:r>
              <a:rPr lang="en-US" sz="1400" dirty="0" smtClean="0">
                <a:solidFill>
                  <a:srgbClr val="008080"/>
                </a:solidFill>
                <a:latin typeface="Calibri" pitchFamily="34" charset="0"/>
                <a:cs typeface="Arial" pitchFamily="34" charset="0"/>
              </a:rPr>
              <a:t>123007 (2015)] </a:t>
            </a:r>
            <a:endParaRPr lang="en-US" sz="1400" dirty="0">
              <a:solidFill>
                <a:srgbClr val="008080"/>
              </a:solidFill>
              <a:latin typeface="Calibri" pitchFamily="34" charset="0"/>
              <a:cs typeface="Arial" pitchFamily="34" charset="0"/>
            </a:endParaRPr>
          </a:p>
        </p:txBody>
      </p:sp>
      <p:sp>
        <p:nvSpPr>
          <p:cNvPr id="5" name="Rectangle 4"/>
          <p:cNvSpPr/>
          <p:nvPr/>
        </p:nvSpPr>
        <p:spPr bwMode="auto">
          <a:xfrm>
            <a:off x="179007" y="1891853"/>
            <a:ext cx="2971799" cy="693161"/>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pic>
        <p:nvPicPr>
          <p:cNvPr id="6" name="Picture 5"/>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r="27132"/>
          <a:stretch/>
        </p:blipFill>
        <p:spPr>
          <a:xfrm>
            <a:off x="276535" y="1995480"/>
            <a:ext cx="2800792" cy="548640"/>
          </a:xfrm>
          <a:prstGeom prst="rect">
            <a:avLst/>
          </a:prstGeom>
        </p:spPr>
      </p:pic>
      <p:cxnSp>
        <p:nvCxnSpPr>
          <p:cNvPr id="8" name="Straight Arrow Connector 7"/>
          <p:cNvCxnSpPr/>
          <p:nvPr/>
        </p:nvCxnSpPr>
        <p:spPr bwMode="auto">
          <a:xfrm flipV="1">
            <a:off x="2341731" y="2496360"/>
            <a:ext cx="325273" cy="337749"/>
          </a:xfrm>
          <a:prstGeom prst="straightConnector1">
            <a:avLst/>
          </a:prstGeom>
          <a:noFill/>
          <a:ln w="15875" cap="flat" cmpd="sng" algn="ctr">
            <a:solidFill>
              <a:srgbClr val="920000"/>
            </a:solidFill>
            <a:prstDash val="solid"/>
            <a:round/>
            <a:headEnd type="none" w="med" len="med"/>
            <a:tailEnd type="arrow"/>
          </a:ln>
          <a:effectLst/>
        </p:spPr>
      </p:cxnSp>
      <p:sp>
        <p:nvSpPr>
          <p:cNvPr id="10" name="TextBox 9"/>
          <p:cNvSpPr txBox="1"/>
          <p:nvPr/>
        </p:nvSpPr>
        <p:spPr>
          <a:xfrm>
            <a:off x="1559497" y="2755285"/>
            <a:ext cx="1641731" cy="369332"/>
          </a:xfrm>
          <a:prstGeom prst="rect">
            <a:avLst/>
          </a:prstGeom>
          <a:noFill/>
        </p:spPr>
        <p:txBody>
          <a:bodyPr wrap="none" rtlCol="0">
            <a:spAutoFit/>
          </a:bodyPr>
          <a:lstStyle/>
          <a:p>
            <a:pPr fontAlgn="auto">
              <a:spcBef>
                <a:spcPct val="0"/>
              </a:spcBef>
              <a:spcAft>
                <a:spcPts val="0"/>
              </a:spcAft>
              <a:buFontTx/>
              <a:buNone/>
            </a:pPr>
            <a:r>
              <a:rPr lang="en-US" sz="1800" u="sng" dirty="0" smtClean="0">
                <a:solidFill>
                  <a:srgbClr val="920000"/>
                </a:solidFill>
                <a:latin typeface="Calibri" pitchFamily="34" charset="0"/>
                <a:cs typeface="Arial" pitchFamily="34" charset="0"/>
              </a:rPr>
              <a:t>Kinetic effects</a:t>
            </a:r>
            <a:r>
              <a:rPr lang="en-US" sz="1800" baseline="30000" dirty="0" smtClean="0">
                <a:solidFill>
                  <a:srgbClr val="008080"/>
                </a:solidFill>
                <a:latin typeface="Calibri" pitchFamily="34" charset="0"/>
                <a:cs typeface="Arial" pitchFamily="34" charset="0"/>
              </a:rPr>
              <a:t>1</a:t>
            </a:r>
            <a:r>
              <a:rPr lang="en-US" sz="1800" dirty="0" smtClean="0">
                <a:solidFill>
                  <a:srgbClr val="920000"/>
                </a:solidFill>
                <a:latin typeface="Calibri" pitchFamily="34" charset="0"/>
                <a:cs typeface="Arial" pitchFamily="34" charset="0"/>
              </a:rPr>
              <a:t>:</a:t>
            </a:r>
            <a:endParaRPr lang="en-US" sz="1800" baseline="-25000" dirty="0" smtClean="0">
              <a:solidFill>
                <a:srgbClr val="920000"/>
              </a:solidFill>
              <a:latin typeface="Calibri" pitchFamily="34" charset="0"/>
              <a:cs typeface="Arial" pitchFamily="34" charset="0"/>
            </a:endParaRPr>
          </a:p>
        </p:txBody>
      </p:sp>
      <p:sp>
        <p:nvSpPr>
          <p:cNvPr id="11" name="TextBox 10"/>
          <p:cNvSpPr txBox="1"/>
          <p:nvPr/>
        </p:nvSpPr>
        <p:spPr>
          <a:xfrm>
            <a:off x="21771" y="2755285"/>
            <a:ext cx="1394036"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Fluid terms</a:t>
            </a:r>
            <a:r>
              <a:rPr lang="en-US" sz="1800" baseline="30000" dirty="0" smtClean="0">
                <a:solidFill>
                  <a:srgbClr val="008080"/>
                </a:solidFill>
                <a:latin typeface="Calibri" pitchFamily="34" charset="0"/>
                <a:cs typeface="Arial" pitchFamily="34" charset="0"/>
              </a:rPr>
              <a:t>10</a:t>
            </a:r>
            <a:endParaRPr lang="en-US" sz="1800" dirty="0" smtClean="0">
              <a:solidFill>
                <a:srgbClr val="920000"/>
              </a:solidFill>
              <a:latin typeface="Calibri" pitchFamily="34" charset="0"/>
              <a:cs typeface="Arial" pitchFamily="34" charset="0"/>
            </a:endParaRPr>
          </a:p>
        </p:txBody>
      </p:sp>
      <p:cxnSp>
        <p:nvCxnSpPr>
          <p:cNvPr id="12" name="Straight Arrow Connector 11"/>
          <p:cNvCxnSpPr/>
          <p:nvPr/>
        </p:nvCxnSpPr>
        <p:spPr bwMode="auto">
          <a:xfrm flipV="1">
            <a:off x="990600" y="2414676"/>
            <a:ext cx="762000" cy="430909"/>
          </a:xfrm>
          <a:prstGeom prst="straightConnector1">
            <a:avLst/>
          </a:prstGeom>
          <a:noFill/>
          <a:ln w="15875" cap="flat" cmpd="sng" algn="ctr">
            <a:solidFill>
              <a:srgbClr val="920000"/>
            </a:solidFill>
            <a:prstDash val="solid"/>
            <a:round/>
            <a:headEnd type="none" w="med" len="med"/>
            <a:tailEnd type="arrow"/>
          </a:ln>
          <a:effectLst/>
        </p:spPr>
      </p:cxnSp>
      <p:sp>
        <p:nvSpPr>
          <p:cNvPr id="16" name="Rectangle 15"/>
          <p:cNvSpPr/>
          <p:nvPr/>
        </p:nvSpPr>
        <p:spPr bwMode="auto">
          <a:xfrm>
            <a:off x="3438489" y="1894898"/>
            <a:ext cx="2971799" cy="693161"/>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09" y="1967813"/>
            <a:ext cx="2743200" cy="53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bwMode="auto">
          <a:xfrm flipV="1">
            <a:off x="5410200" y="2428296"/>
            <a:ext cx="533400" cy="405811"/>
          </a:xfrm>
          <a:prstGeom prst="straightConnector1">
            <a:avLst/>
          </a:prstGeom>
          <a:noFill/>
          <a:ln w="15875" cap="flat" cmpd="sng" algn="ctr">
            <a:solidFill>
              <a:srgbClr val="920000"/>
            </a:solidFill>
            <a:prstDash val="solid"/>
            <a:round/>
            <a:headEnd type="none" w="med" len="med"/>
            <a:tailEnd type="arrow"/>
          </a:ln>
          <a:effectLst/>
        </p:spPr>
      </p:cxnSp>
      <p:cxnSp>
        <p:nvCxnSpPr>
          <p:cNvPr id="20" name="Straight Arrow Connector 19"/>
          <p:cNvCxnSpPr/>
          <p:nvPr/>
        </p:nvCxnSpPr>
        <p:spPr bwMode="auto">
          <a:xfrm flipV="1">
            <a:off x="4267200" y="2428297"/>
            <a:ext cx="1242202" cy="381000"/>
          </a:xfrm>
          <a:prstGeom prst="straightConnector1">
            <a:avLst/>
          </a:prstGeom>
          <a:noFill/>
          <a:ln w="15875" cap="flat" cmpd="sng" algn="ctr">
            <a:solidFill>
              <a:srgbClr val="920000"/>
            </a:solidFill>
            <a:prstDash val="solid"/>
            <a:round/>
            <a:headEnd type="none" w="med" len="med"/>
            <a:tailEnd type="arrow"/>
          </a:ln>
          <a:effectLst/>
        </p:spPr>
      </p:cxnSp>
      <p:sp>
        <p:nvSpPr>
          <p:cNvPr id="22" name="TextBox 21"/>
          <p:cNvSpPr txBox="1"/>
          <p:nvPr/>
        </p:nvSpPr>
        <p:spPr>
          <a:xfrm>
            <a:off x="4689437" y="2755287"/>
            <a:ext cx="1061444"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Rotation</a:t>
            </a:r>
            <a:r>
              <a:rPr lang="en-US" sz="1800" baseline="30000" dirty="0" smtClean="0">
                <a:solidFill>
                  <a:srgbClr val="008080"/>
                </a:solidFill>
                <a:latin typeface="Calibri" pitchFamily="34" charset="0"/>
                <a:cs typeface="Arial" pitchFamily="34" charset="0"/>
              </a:rPr>
              <a:t>3</a:t>
            </a:r>
            <a:endParaRPr lang="en-US" sz="1800" dirty="0" smtClean="0">
              <a:solidFill>
                <a:srgbClr val="920000"/>
              </a:solidFill>
              <a:latin typeface="Calibri" pitchFamily="34" charset="0"/>
              <a:cs typeface="Arial" pitchFamily="34" charset="0"/>
            </a:endParaRPr>
          </a:p>
        </p:txBody>
      </p:sp>
      <p:sp>
        <p:nvSpPr>
          <p:cNvPr id="23" name="TextBox 22"/>
          <p:cNvSpPr txBox="1"/>
          <p:nvPr/>
        </p:nvSpPr>
        <p:spPr>
          <a:xfrm>
            <a:off x="3109623" y="2755287"/>
            <a:ext cx="1451038"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Collisionality</a:t>
            </a:r>
            <a:r>
              <a:rPr lang="en-US" sz="1800" baseline="30000" dirty="0" smtClean="0">
                <a:solidFill>
                  <a:srgbClr val="008080"/>
                </a:solidFill>
                <a:latin typeface="Calibri" pitchFamily="34" charset="0"/>
                <a:cs typeface="Arial" pitchFamily="34" charset="0"/>
              </a:rPr>
              <a:t>5</a:t>
            </a:r>
            <a:endParaRPr lang="en-US" sz="1800" dirty="0" smtClean="0">
              <a:solidFill>
                <a:srgbClr val="920000"/>
              </a:solidFill>
              <a:latin typeface="Calibri" pitchFamily="34" charset="0"/>
              <a:cs typeface="Arial" pitchFamily="34" charset="0"/>
            </a:endParaRPr>
          </a:p>
        </p:txBody>
      </p:sp>
      <p:cxnSp>
        <p:nvCxnSpPr>
          <p:cNvPr id="27" name="Straight Arrow Connector 26"/>
          <p:cNvCxnSpPr/>
          <p:nvPr/>
        </p:nvCxnSpPr>
        <p:spPr bwMode="auto">
          <a:xfrm flipV="1">
            <a:off x="2341731" y="2341797"/>
            <a:ext cx="1418671" cy="503787"/>
          </a:xfrm>
          <a:prstGeom prst="straightConnector1">
            <a:avLst/>
          </a:prstGeom>
          <a:noFill/>
          <a:ln w="15875" cap="flat" cmpd="sng" algn="ctr">
            <a:solidFill>
              <a:srgbClr val="920000"/>
            </a:solidFill>
            <a:prstDash val="solid"/>
            <a:round/>
            <a:headEnd type="none" w="med" len="med"/>
            <a:tailEnd type="arrow"/>
          </a:ln>
          <a:effectLst/>
        </p:spPr>
      </p:cxnSp>
      <p:grpSp>
        <p:nvGrpSpPr>
          <p:cNvPr id="35" name="Group 34"/>
          <p:cNvGrpSpPr/>
          <p:nvPr/>
        </p:nvGrpSpPr>
        <p:grpSpPr>
          <a:xfrm>
            <a:off x="3969882" y="3421301"/>
            <a:ext cx="4948102" cy="3055699"/>
            <a:chOff x="3129099" y="2430702"/>
            <a:chExt cx="4948102" cy="3055698"/>
          </a:xfrm>
        </p:grpSpPr>
        <p:sp>
          <p:nvSpPr>
            <p:cNvPr id="33" name="Title 1"/>
            <p:cNvSpPr txBox="1">
              <a:spLocks/>
            </p:cNvSpPr>
            <p:nvPr/>
          </p:nvSpPr>
          <p:spPr>
            <a:xfrm>
              <a:off x="3360099" y="2895600"/>
              <a:ext cx="1689823" cy="1981200"/>
            </a:xfrm>
            <a:prstGeom prst="rect">
              <a:avLst/>
            </a:prstGeom>
          </p:spPr>
          <p:txBody>
            <a:bodyPr vert="horz" lIns="45720" tIns="45720" rIns="45720" bIns="45720" rtlCol="0" anchor="ctr" anchorCtr="1">
              <a:no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pPr fontAlgn="auto">
                <a:lnSpc>
                  <a:spcPct val="120000"/>
                </a:lnSpc>
                <a:spcAft>
                  <a:spcPts val="0"/>
                </a:spcAft>
              </a:pPr>
              <a:r>
                <a:rPr lang="en-US" sz="2400" b="1" dirty="0" smtClean="0">
                  <a:latin typeface="Calibri" panose="020F0502020204030204" pitchFamily="34" charset="0"/>
                </a:rPr>
                <a:t>Reduced Kinetic Model</a:t>
              </a:r>
              <a:endParaRPr lang="en-US" sz="2400" b="1" dirty="0">
                <a:latin typeface="Calibri" panose="020F0502020204030204" pitchFamily="34" charset="0"/>
              </a:endParaRPr>
            </a:p>
          </p:txBody>
        </p:sp>
        <p:pic>
          <p:nvPicPr>
            <p:cNvPr id="3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982" t="48996" r="32509" b="3650"/>
            <a:stretch/>
          </p:blipFill>
          <p:spPr bwMode="auto">
            <a:xfrm>
              <a:off x="4877665" y="2815771"/>
              <a:ext cx="2675339" cy="259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Oval 29"/>
            <p:cNvSpPr/>
            <p:nvPr/>
          </p:nvSpPr>
          <p:spPr>
            <a:xfrm>
              <a:off x="3129099" y="2430702"/>
              <a:ext cx="4948102" cy="3055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grpSp>
      <p:sp>
        <p:nvSpPr>
          <p:cNvPr id="37" name="Text Box 32"/>
          <p:cNvSpPr txBox="1">
            <a:spLocks noChangeArrowheads="1"/>
          </p:cNvSpPr>
          <p:nvPr/>
        </p:nvSpPr>
        <p:spPr bwMode="auto">
          <a:xfrm>
            <a:off x="96847" y="4495802"/>
            <a:ext cx="3560757" cy="1954381"/>
          </a:xfrm>
          <a:prstGeom prst="rect">
            <a:avLst/>
          </a:prstGeom>
          <a:noFill/>
          <a:ln w="12700">
            <a:noFill/>
            <a:miter lim="800000"/>
            <a:headEnd/>
            <a:tailEnd/>
          </a:ln>
        </p:spPr>
        <p:txBody>
          <a:bodyPr wrap="square">
            <a:spAutoFit/>
          </a:bodyPr>
          <a:lstStyle/>
          <a:p>
            <a:pPr eaLnBrk="0" fontAlgn="auto" hangingPunct="0">
              <a:spcBef>
                <a:spcPts val="0"/>
              </a:spcBef>
              <a:spcAft>
                <a:spcPts val="0"/>
              </a:spcAft>
              <a:buFontTx/>
              <a:buNone/>
            </a:pPr>
            <a:r>
              <a:rPr lang="en-US" sz="1100" dirty="0" smtClean="0">
                <a:solidFill>
                  <a:srgbClr val="008080"/>
                </a:solidFill>
                <a:latin typeface="Calibri" pitchFamily="34" charset="0"/>
              </a:rPr>
              <a:t>[1] B</a:t>
            </a:r>
            <a:r>
              <a:rPr lang="en-US" sz="1100" dirty="0">
                <a:solidFill>
                  <a:srgbClr val="008080"/>
                </a:solidFill>
                <a:latin typeface="Calibri" pitchFamily="34" charset="0"/>
              </a:rPr>
              <a:t>. Hu et al., Phys. Rev. Lett. 93, 105002 (2004</a:t>
            </a:r>
            <a:r>
              <a:rPr lang="en-US" sz="1100" dirty="0" smtClean="0">
                <a:solidFill>
                  <a:srgbClr val="008080"/>
                </a:solidFill>
                <a:latin typeface="Calibri" pitchFamily="34" charset="0"/>
              </a:rPr>
              <a:t>)</a:t>
            </a:r>
          </a:p>
          <a:p>
            <a:pPr eaLnBrk="0" fontAlgn="auto" hangingPunct="0">
              <a:spcBef>
                <a:spcPts val="0"/>
              </a:spcBef>
              <a:spcAft>
                <a:spcPts val="0"/>
              </a:spcAft>
              <a:buFontTx/>
              <a:buNone/>
            </a:pPr>
            <a:r>
              <a:rPr lang="en-US" sz="1100" dirty="0" smtClean="0">
                <a:solidFill>
                  <a:srgbClr val="008080"/>
                </a:solidFill>
                <a:latin typeface="Calibri" pitchFamily="34" charset="0"/>
              </a:rPr>
              <a:t>[2] </a:t>
            </a:r>
            <a:r>
              <a:rPr lang="en-US" sz="1100" dirty="0">
                <a:solidFill>
                  <a:srgbClr val="008080"/>
                </a:solidFill>
                <a:latin typeface="Calibri" pitchFamily="34" charset="0"/>
              </a:rPr>
              <a:t>B. Hu et </a:t>
            </a:r>
            <a:r>
              <a:rPr lang="en-US" sz="1100" dirty="0" smtClean="0">
                <a:solidFill>
                  <a:srgbClr val="008080"/>
                </a:solidFill>
                <a:latin typeface="Calibri" pitchFamily="34" charset="0"/>
              </a:rPr>
              <a:t>al., </a:t>
            </a:r>
            <a:r>
              <a:rPr lang="en-US" sz="1100" dirty="0">
                <a:solidFill>
                  <a:srgbClr val="008080"/>
                </a:solidFill>
                <a:latin typeface="Calibri" pitchFamily="34" charset="0"/>
              </a:rPr>
              <a:t>Phys. Plasmas </a:t>
            </a:r>
            <a:r>
              <a:rPr lang="en-US" sz="1100" dirty="0" smtClean="0">
                <a:solidFill>
                  <a:srgbClr val="008080"/>
                </a:solidFill>
                <a:latin typeface="Calibri" pitchFamily="34" charset="0"/>
              </a:rPr>
              <a:t>12, 057301 (2005)</a:t>
            </a:r>
          </a:p>
          <a:p>
            <a:pPr eaLnBrk="0" fontAlgn="auto" hangingPunct="0">
              <a:spcBef>
                <a:spcPts val="0"/>
              </a:spcBef>
              <a:spcAft>
                <a:spcPts val="0"/>
              </a:spcAft>
              <a:buFontTx/>
              <a:buNone/>
            </a:pPr>
            <a:r>
              <a:rPr lang="en-US" sz="1100" dirty="0" smtClean="0">
                <a:solidFill>
                  <a:srgbClr val="008080"/>
                </a:solidFill>
                <a:latin typeface="Calibri" pitchFamily="34" charset="0"/>
              </a:rPr>
              <a:t>[3] J</a:t>
            </a:r>
            <a:r>
              <a:rPr lang="en-US" sz="1100" dirty="0">
                <a:solidFill>
                  <a:srgbClr val="008080"/>
                </a:solidFill>
                <a:latin typeface="Calibri" pitchFamily="34" charset="0"/>
              </a:rPr>
              <a:t>.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Phys. Rev. Lett. 104, 035003 (2010</a:t>
            </a:r>
            <a:r>
              <a:rPr lang="en-US" sz="1100" dirty="0" smtClean="0">
                <a:solidFill>
                  <a:srgbClr val="008080"/>
                </a:solidFill>
                <a:latin typeface="Calibri" pitchFamily="34" charset="0"/>
              </a:rPr>
              <a:t>)</a:t>
            </a:r>
            <a:endParaRPr lang="en-US" sz="1100" dirty="0">
              <a:solidFill>
                <a:srgbClr val="008080"/>
              </a:solidFill>
              <a:latin typeface="Calibri" pitchFamily="34" charset="0"/>
            </a:endParaRPr>
          </a:p>
          <a:p>
            <a:pPr eaLnBrk="0" fontAlgn="auto" hangingPunct="0">
              <a:spcBef>
                <a:spcPts val="0"/>
              </a:spcBef>
              <a:spcAft>
                <a:spcPts val="0"/>
              </a:spcAft>
              <a:buFontTx/>
              <a:buNone/>
            </a:pPr>
            <a:r>
              <a:rPr lang="en-US" sz="1100" dirty="0" smtClean="0">
                <a:solidFill>
                  <a:srgbClr val="008080"/>
                </a:solidFill>
                <a:latin typeface="Calibri" pitchFamily="34" charset="0"/>
              </a:rPr>
              <a:t>[4] </a:t>
            </a:r>
            <a:r>
              <a:rPr lang="en-US" sz="1100" dirty="0">
                <a:solidFill>
                  <a:srgbClr val="008080"/>
                </a:solidFill>
                <a:latin typeface="Calibri" pitchFamily="34" charset="0"/>
              </a:rPr>
              <a:t>J.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Phys. Plasmas 17, 082504 (2010</a:t>
            </a:r>
            <a:r>
              <a:rPr lang="en-US" sz="1100" dirty="0" smtClean="0">
                <a:solidFill>
                  <a:srgbClr val="008080"/>
                </a:solidFill>
                <a:latin typeface="Calibri" pitchFamily="34" charset="0"/>
              </a:rPr>
              <a:t>)</a:t>
            </a:r>
          </a:p>
          <a:p>
            <a:pPr eaLnBrk="0" fontAlgn="auto" hangingPunct="0">
              <a:spcBef>
                <a:spcPts val="0"/>
              </a:spcBef>
              <a:spcAft>
                <a:spcPts val="0"/>
              </a:spcAft>
              <a:buFontTx/>
              <a:buNone/>
            </a:pPr>
            <a:r>
              <a:rPr lang="en-US" sz="1100" dirty="0" smtClean="0">
                <a:solidFill>
                  <a:srgbClr val="008080"/>
                </a:solidFill>
                <a:latin typeface="Calibri" pitchFamily="34" charset="0"/>
              </a:rPr>
              <a:t>[5] J</a:t>
            </a:r>
            <a:r>
              <a:rPr lang="en-US" sz="1100" dirty="0">
                <a:solidFill>
                  <a:srgbClr val="008080"/>
                </a:solidFill>
                <a:latin typeface="Calibri" pitchFamily="34" charset="0"/>
              </a:rPr>
              <a:t>.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Phys. Rev. Lett. 106, 075004 (2011</a:t>
            </a:r>
            <a:r>
              <a:rPr lang="en-US" sz="1100" dirty="0" smtClean="0">
                <a:solidFill>
                  <a:srgbClr val="008080"/>
                </a:solidFill>
                <a:latin typeface="Calibri" pitchFamily="34" charset="0"/>
              </a:rPr>
              <a:t>)</a:t>
            </a:r>
          </a:p>
          <a:p>
            <a:pPr eaLnBrk="0" fontAlgn="auto" hangingPunct="0">
              <a:spcBef>
                <a:spcPts val="0"/>
              </a:spcBef>
              <a:spcAft>
                <a:spcPts val="0"/>
              </a:spcAft>
              <a:buFontTx/>
              <a:buNone/>
            </a:pPr>
            <a:r>
              <a:rPr lang="en-US" sz="1100" dirty="0" smtClean="0">
                <a:solidFill>
                  <a:srgbClr val="008080"/>
                </a:solidFill>
                <a:latin typeface="Calibri" pitchFamily="34" charset="0"/>
              </a:rPr>
              <a:t>[6] H. </a:t>
            </a:r>
            <a:r>
              <a:rPr lang="en-US" sz="1100" dirty="0" err="1" smtClean="0">
                <a:solidFill>
                  <a:srgbClr val="008080"/>
                </a:solidFill>
                <a:latin typeface="Calibri" pitchFamily="34" charset="0"/>
              </a:rPr>
              <a:t>Reimerdes</a:t>
            </a:r>
            <a:r>
              <a:rPr lang="en-US" sz="1100" dirty="0" smtClean="0">
                <a:solidFill>
                  <a:srgbClr val="008080"/>
                </a:solidFill>
                <a:latin typeface="Calibri" pitchFamily="34" charset="0"/>
              </a:rPr>
              <a:t> et al., Phys. Rev. Lett. 106, 215002 (2011)</a:t>
            </a:r>
          </a:p>
          <a:p>
            <a:pPr eaLnBrk="0" fontAlgn="auto" hangingPunct="0">
              <a:spcBef>
                <a:spcPts val="0"/>
              </a:spcBef>
              <a:spcAft>
                <a:spcPts val="0"/>
              </a:spcAft>
              <a:buFontTx/>
              <a:buNone/>
            </a:pPr>
            <a:r>
              <a:rPr lang="en-US" sz="1100" dirty="0" smtClean="0">
                <a:solidFill>
                  <a:srgbClr val="008080"/>
                </a:solidFill>
                <a:latin typeface="Calibri" pitchFamily="34" charset="0"/>
              </a:rPr>
              <a:t>[7] </a:t>
            </a:r>
            <a:r>
              <a:rPr lang="en-US" sz="1100" dirty="0">
                <a:solidFill>
                  <a:srgbClr val="008080"/>
                </a:solidFill>
                <a:latin typeface="Calibri" pitchFamily="34" charset="0"/>
              </a:rPr>
              <a:t>J.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Phys. Plasmas </a:t>
            </a:r>
            <a:r>
              <a:rPr lang="en-US" sz="1100" dirty="0" smtClean="0">
                <a:solidFill>
                  <a:srgbClr val="008080"/>
                </a:solidFill>
                <a:latin typeface="Calibri" pitchFamily="34" charset="0"/>
              </a:rPr>
              <a:t>21, 056112 (2014)</a:t>
            </a:r>
          </a:p>
          <a:p>
            <a:pPr eaLnBrk="0" fontAlgn="auto" hangingPunct="0">
              <a:spcBef>
                <a:spcPts val="0"/>
              </a:spcBef>
              <a:spcAft>
                <a:spcPts val="0"/>
              </a:spcAft>
              <a:buFontTx/>
              <a:buNone/>
            </a:pPr>
            <a:r>
              <a:rPr lang="en-US" sz="1100" dirty="0" smtClean="0">
                <a:solidFill>
                  <a:srgbClr val="008080"/>
                </a:solidFill>
                <a:latin typeface="Calibri" panose="020F0502020204030204" pitchFamily="34" charset="0"/>
                <a:cs typeface="Arial" pitchFamily="34" charset="0"/>
              </a:rPr>
              <a:t>[8] J</a:t>
            </a:r>
            <a:r>
              <a:rPr lang="en-US" sz="1100" dirty="0">
                <a:solidFill>
                  <a:srgbClr val="008080"/>
                </a:solidFill>
                <a:latin typeface="Calibri" panose="020F0502020204030204" pitchFamily="34" charset="0"/>
                <a:cs typeface="Arial" pitchFamily="34" charset="0"/>
              </a:rPr>
              <a:t>. </a:t>
            </a:r>
            <a:r>
              <a:rPr lang="en-US" sz="1100" dirty="0" err="1">
                <a:solidFill>
                  <a:srgbClr val="008080"/>
                </a:solidFill>
                <a:latin typeface="Calibri" panose="020F0502020204030204" pitchFamily="34" charset="0"/>
                <a:cs typeface="Arial" pitchFamily="34" charset="0"/>
              </a:rPr>
              <a:t>Berkery</a:t>
            </a:r>
            <a:r>
              <a:rPr lang="en-US" sz="1100" dirty="0">
                <a:solidFill>
                  <a:srgbClr val="008080"/>
                </a:solidFill>
                <a:latin typeface="Calibri" panose="020F0502020204030204" pitchFamily="34" charset="0"/>
                <a:cs typeface="Arial" pitchFamily="34" charset="0"/>
              </a:rPr>
              <a:t> et al., Phys. Plasmas 21, 052505 (2014</a:t>
            </a:r>
            <a:r>
              <a:rPr lang="en-US" sz="1100" dirty="0" smtClean="0">
                <a:solidFill>
                  <a:srgbClr val="008080"/>
                </a:solidFill>
                <a:latin typeface="Calibri" panose="020F0502020204030204" pitchFamily="34" charset="0"/>
                <a:cs typeface="Arial" pitchFamily="34" charset="0"/>
              </a:rPr>
              <a:t>)</a:t>
            </a:r>
          </a:p>
          <a:p>
            <a:pPr eaLnBrk="0" fontAlgn="auto" hangingPunct="0">
              <a:spcBef>
                <a:spcPts val="0"/>
              </a:spcBef>
              <a:spcAft>
                <a:spcPts val="0"/>
              </a:spcAft>
              <a:buFontTx/>
              <a:buNone/>
            </a:pPr>
            <a:r>
              <a:rPr lang="en-US" sz="1100" dirty="0" smtClean="0">
                <a:solidFill>
                  <a:srgbClr val="008080"/>
                </a:solidFill>
                <a:latin typeface="Calibri" panose="020F0502020204030204" pitchFamily="34" charset="0"/>
                <a:cs typeface="Arial" pitchFamily="34" charset="0"/>
              </a:rPr>
              <a:t>[9] S</a:t>
            </a:r>
            <a:r>
              <a:rPr lang="en-US" sz="1100" dirty="0">
                <a:solidFill>
                  <a:srgbClr val="008080"/>
                </a:solidFill>
                <a:latin typeface="Calibri" pitchFamily="34" charset="0"/>
                <a:cs typeface="Arial" pitchFamily="34" charset="0"/>
              </a:rPr>
              <a:t>. </a:t>
            </a:r>
            <a:r>
              <a:rPr lang="en-US" sz="1100" dirty="0" err="1">
                <a:solidFill>
                  <a:srgbClr val="008080"/>
                </a:solidFill>
                <a:latin typeface="Calibri" pitchFamily="34" charset="0"/>
                <a:cs typeface="Arial" pitchFamily="34" charset="0"/>
              </a:rPr>
              <a:t>Sabbagh</a:t>
            </a:r>
            <a:r>
              <a:rPr lang="en-US" sz="1100" dirty="0">
                <a:solidFill>
                  <a:srgbClr val="008080"/>
                </a:solidFill>
                <a:latin typeface="Calibri" panose="020F0502020204030204" pitchFamily="34" charset="0"/>
                <a:cs typeface="Arial" pitchFamily="34" charset="0"/>
              </a:rPr>
              <a:t> APS invited </a:t>
            </a:r>
            <a:r>
              <a:rPr lang="en-US" sz="1100" dirty="0" smtClean="0">
                <a:solidFill>
                  <a:srgbClr val="008080"/>
                </a:solidFill>
                <a:latin typeface="Calibri" panose="020F0502020204030204" pitchFamily="34" charset="0"/>
                <a:cs typeface="Arial" pitchFamily="34" charset="0"/>
              </a:rPr>
              <a:t>(2014)</a:t>
            </a:r>
          </a:p>
          <a:p>
            <a:pPr eaLnBrk="0" fontAlgn="auto" hangingPunct="0">
              <a:spcBef>
                <a:spcPts val="0"/>
              </a:spcBef>
              <a:spcAft>
                <a:spcPts val="0"/>
              </a:spcAft>
              <a:buFontTx/>
              <a:buNone/>
            </a:pPr>
            <a:r>
              <a:rPr lang="en-US" sz="1100" dirty="0" smtClean="0">
                <a:solidFill>
                  <a:srgbClr val="008080"/>
                </a:solidFill>
                <a:latin typeface="Calibri" pitchFamily="34" charset="0"/>
              </a:rPr>
              <a:t>[10] J</a:t>
            </a:r>
            <a:r>
              <a:rPr lang="en-US" sz="1100" dirty="0">
                <a:solidFill>
                  <a:srgbClr val="008080"/>
                </a:solidFill>
                <a:latin typeface="Calibri" pitchFamily="34" charset="0"/>
              </a:rPr>
              <a:t>.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a:t>
            </a:r>
            <a:r>
              <a:rPr lang="en-US" sz="1100" dirty="0" err="1">
                <a:solidFill>
                  <a:srgbClr val="008080"/>
                </a:solidFill>
                <a:latin typeface="Calibri" pitchFamily="34" charset="0"/>
              </a:rPr>
              <a:t>Nucl</a:t>
            </a:r>
            <a:r>
              <a:rPr lang="en-US" sz="1100" dirty="0">
                <a:solidFill>
                  <a:srgbClr val="008080"/>
                </a:solidFill>
                <a:latin typeface="Calibri" pitchFamily="34" charset="0"/>
              </a:rPr>
              <a:t>. Fusion 55, 123007 (2015</a:t>
            </a:r>
            <a:r>
              <a:rPr lang="en-US" sz="1100" dirty="0" smtClean="0">
                <a:solidFill>
                  <a:srgbClr val="008080"/>
                </a:solidFill>
                <a:latin typeface="Calibri" pitchFamily="34" charset="0"/>
              </a:rPr>
              <a:t>)</a:t>
            </a:r>
          </a:p>
          <a:p>
            <a:pPr eaLnBrk="0" fontAlgn="auto" hangingPunct="0">
              <a:spcBef>
                <a:spcPts val="0"/>
              </a:spcBef>
              <a:spcAft>
                <a:spcPts val="0"/>
              </a:spcAft>
              <a:buFontTx/>
              <a:buNone/>
            </a:pPr>
            <a:r>
              <a:rPr lang="en-US" sz="1100" dirty="0" smtClean="0">
                <a:solidFill>
                  <a:srgbClr val="008080"/>
                </a:solidFill>
                <a:latin typeface="Calibri" pitchFamily="34" charset="0"/>
              </a:rPr>
              <a:t>… more</a:t>
            </a:r>
            <a:endParaRPr lang="en-US" sz="1100" dirty="0">
              <a:solidFill>
                <a:srgbClr val="008080"/>
              </a:solidFill>
              <a:latin typeface="Calibri" pitchFamily="34" charset="0"/>
            </a:endParaRPr>
          </a:p>
        </p:txBody>
      </p:sp>
      <p:sp>
        <p:nvSpPr>
          <p:cNvPr id="38" name="TextBox 37"/>
          <p:cNvSpPr txBox="1"/>
          <p:nvPr/>
        </p:nvSpPr>
        <p:spPr>
          <a:xfrm>
            <a:off x="2945400" y="3091715"/>
            <a:ext cx="2286000" cy="646331"/>
          </a:xfrm>
          <a:prstGeom prst="rect">
            <a:avLst/>
          </a:prstGeom>
          <a:noFill/>
        </p:spPr>
        <p:txBody>
          <a:bodyPr wrap="squar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 Energetic </a:t>
            </a:r>
          </a:p>
          <a:p>
            <a:pPr fontAlgn="auto">
              <a:spcBef>
                <a:spcPct val="0"/>
              </a:spcBef>
              <a:spcAft>
                <a:spcPts val="0"/>
              </a:spcAft>
              <a:buFontTx/>
              <a:buNone/>
            </a:pPr>
            <a:r>
              <a:rPr lang="en-US" sz="1800" dirty="0">
                <a:solidFill>
                  <a:srgbClr val="920000"/>
                </a:solidFill>
                <a:latin typeface="Calibri" pitchFamily="34" charset="0"/>
                <a:cs typeface="Arial" pitchFamily="34" charset="0"/>
              </a:rPr>
              <a:t> </a:t>
            </a:r>
            <a:r>
              <a:rPr lang="en-US" sz="1800" dirty="0" smtClean="0">
                <a:solidFill>
                  <a:srgbClr val="920000"/>
                </a:solidFill>
                <a:latin typeface="Calibri" pitchFamily="34" charset="0"/>
                <a:cs typeface="Arial" pitchFamily="34" charset="0"/>
              </a:rPr>
              <a:t>  Particles</a:t>
            </a:r>
            <a:r>
              <a:rPr lang="en-US" sz="1800" baseline="30000" dirty="0" smtClean="0">
                <a:solidFill>
                  <a:srgbClr val="008080"/>
                </a:solidFill>
                <a:latin typeface="Calibri" pitchFamily="34" charset="0"/>
                <a:cs typeface="Arial" pitchFamily="34" charset="0"/>
              </a:rPr>
              <a:t>4</a:t>
            </a:r>
            <a:endParaRPr lang="en-US" sz="1800" dirty="0" smtClean="0">
              <a:solidFill>
                <a:srgbClr val="920000"/>
              </a:solidFill>
              <a:latin typeface="Calibri" pitchFamily="34" charset="0"/>
              <a:cs typeface="Arial" pitchFamily="34" charset="0"/>
            </a:endParaRPr>
          </a:p>
        </p:txBody>
      </p:sp>
      <p:sp>
        <p:nvSpPr>
          <p:cNvPr id="39" name="TextBox 38"/>
          <p:cNvSpPr txBox="1"/>
          <p:nvPr/>
        </p:nvSpPr>
        <p:spPr>
          <a:xfrm>
            <a:off x="6570737" y="1923364"/>
            <a:ext cx="2580863" cy="1446550"/>
          </a:xfrm>
          <a:prstGeom prst="rect">
            <a:avLst/>
          </a:prstGeom>
          <a:noFill/>
        </p:spPr>
        <p:txBody>
          <a:bodyPr wrap="square" rtlCol="0">
            <a:spAutoFit/>
          </a:bodyPr>
          <a:lstStyle/>
          <a:p>
            <a:pPr fontAlgn="auto">
              <a:spcBef>
                <a:spcPct val="0"/>
              </a:spcBef>
              <a:spcAft>
                <a:spcPts val="0"/>
              </a:spcAft>
              <a:buFontTx/>
              <a:buNone/>
            </a:pPr>
            <a:r>
              <a:rPr lang="en-US" sz="2400" dirty="0" smtClean="0">
                <a:solidFill>
                  <a:prstClr val="black"/>
                </a:solidFill>
                <a:latin typeface="Calibri" pitchFamily="34" charset="0"/>
                <a:cs typeface="Arial" pitchFamily="34" charset="0"/>
              </a:rPr>
              <a:t>MISK</a:t>
            </a:r>
            <a:r>
              <a:rPr lang="en-US" sz="2400" baseline="30000" dirty="0" smtClean="0">
                <a:solidFill>
                  <a:srgbClr val="008080"/>
                </a:solidFill>
                <a:latin typeface="Calibri" pitchFamily="34" charset="0"/>
                <a:cs typeface="Arial" pitchFamily="34" charset="0"/>
              </a:rPr>
              <a:t>2</a:t>
            </a:r>
            <a:r>
              <a:rPr lang="en-US" sz="2400" dirty="0" smtClean="0">
                <a:solidFill>
                  <a:prstClr val="black"/>
                </a:solidFill>
                <a:latin typeface="Calibri" pitchFamily="34" charset="0"/>
                <a:cs typeface="Arial" pitchFamily="34" charset="0"/>
              </a:rPr>
              <a:t> Calculations</a:t>
            </a:r>
          </a:p>
          <a:p>
            <a:pPr lvl="1" fontAlgn="auto">
              <a:spcBef>
                <a:spcPts val="1200"/>
              </a:spcBef>
              <a:spcAft>
                <a:spcPts val="0"/>
              </a:spcAft>
              <a:buFontTx/>
              <a:buNone/>
            </a:pPr>
            <a:r>
              <a:rPr lang="en-US" sz="1800" dirty="0" smtClean="0">
                <a:solidFill>
                  <a:srgbClr val="920000"/>
                </a:solidFill>
                <a:latin typeface="Calibri" pitchFamily="34" charset="0"/>
                <a:cs typeface="Arial" pitchFamily="34" charset="0"/>
              </a:rPr>
              <a:t>Benchmarked</a:t>
            </a:r>
            <a:r>
              <a:rPr lang="en-US" sz="1800" baseline="30000" dirty="0" smtClean="0">
                <a:solidFill>
                  <a:srgbClr val="008080"/>
                </a:solidFill>
                <a:latin typeface="Calibri" pitchFamily="34" charset="0"/>
                <a:cs typeface="Arial" pitchFamily="34" charset="0"/>
              </a:rPr>
              <a:t>8</a:t>
            </a:r>
            <a:endParaRPr lang="en-US" sz="1800" dirty="0" smtClean="0">
              <a:solidFill>
                <a:srgbClr val="920000"/>
              </a:solidFill>
              <a:latin typeface="Calibri" pitchFamily="34" charset="0"/>
              <a:cs typeface="Arial" pitchFamily="34" charset="0"/>
            </a:endParaRPr>
          </a:p>
          <a:p>
            <a:pPr lvl="1" fontAlgn="auto">
              <a:spcBef>
                <a:spcPct val="0"/>
              </a:spcBef>
              <a:spcAft>
                <a:spcPts val="0"/>
              </a:spcAft>
              <a:buFontTx/>
              <a:buNone/>
            </a:pPr>
            <a:r>
              <a:rPr lang="en-US" sz="1800" dirty="0" smtClean="0">
                <a:solidFill>
                  <a:srgbClr val="920000"/>
                </a:solidFill>
                <a:latin typeface="Calibri" pitchFamily="34" charset="0"/>
                <a:cs typeface="Arial" pitchFamily="34" charset="0"/>
              </a:rPr>
              <a:t>Compared to Experiments</a:t>
            </a:r>
            <a:r>
              <a:rPr lang="en-US" sz="1800" baseline="30000" dirty="0" smtClean="0">
                <a:solidFill>
                  <a:srgbClr val="008080"/>
                </a:solidFill>
                <a:latin typeface="Calibri" pitchFamily="34" charset="0"/>
                <a:cs typeface="Arial" pitchFamily="34" charset="0"/>
              </a:rPr>
              <a:t>3,4,6,7,9</a:t>
            </a:r>
            <a:endParaRPr lang="en-US" sz="1800" dirty="0" smtClean="0">
              <a:solidFill>
                <a:srgbClr val="920000"/>
              </a:solidFill>
              <a:latin typeface="Calibri" pitchFamily="34" charset="0"/>
              <a:cs typeface="Arial" pitchFamily="34" charset="0"/>
            </a:endParaRPr>
          </a:p>
        </p:txBody>
      </p:sp>
      <p:cxnSp>
        <p:nvCxnSpPr>
          <p:cNvPr id="7" name="Straight Arrow Connector 6"/>
          <p:cNvCxnSpPr/>
          <p:nvPr/>
        </p:nvCxnSpPr>
        <p:spPr>
          <a:xfrm>
            <a:off x="4267200" y="3062322"/>
            <a:ext cx="657184" cy="675724"/>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175362" y="3008859"/>
            <a:ext cx="3025520" cy="1258343"/>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11367" y="3058469"/>
            <a:ext cx="298039" cy="446731"/>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570738" y="2646641"/>
            <a:ext cx="485383" cy="723275"/>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969882" y="3638030"/>
            <a:ext cx="449718" cy="400572"/>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566259" y="3275482"/>
            <a:ext cx="174857" cy="288847"/>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453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800" dirty="0">
                <a:latin typeface="Calibri" panose="020F0502020204030204" pitchFamily="34" charset="0"/>
              </a:rPr>
              <a:t>Disruption event chain characterization capability started for NSTX-U </a:t>
            </a:r>
            <a:r>
              <a:rPr lang="en-US" sz="2800" dirty="0" smtClean="0">
                <a:latin typeface="Calibri" panose="020F0502020204030204" pitchFamily="34" charset="0"/>
              </a:rPr>
              <a:t>as next step in disruption avoidance plan </a:t>
            </a:r>
            <a:endParaRPr lang="en-US" sz="2800" dirty="0">
              <a:latin typeface="Calibri" panose="020F0502020204030204" pitchFamily="34" charset="0"/>
            </a:endParaRPr>
          </a:p>
        </p:txBody>
      </p:sp>
      <p:sp>
        <p:nvSpPr>
          <p:cNvPr id="3" name="Content Placeholder 2"/>
          <p:cNvSpPr>
            <a:spLocks noGrp="1"/>
          </p:cNvSpPr>
          <p:nvPr>
            <p:ph idx="1"/>
          </p:nvPr>
        </p:nvSpPr>
        <p:spPr>
          <a:xfrm>
            <a:off x="5663688" y="1323944"/>
            <a:ext cx="3454911" cy="4872747"/>
          </a:xfrm>
        </p:spPr>
        <p:txBody>
          <a:bodyPr>
            <a:noAutofit/>
          </a:bodyPr>
          <a:lstStyle/>
          <a:p>
            <a:pPr>
              <a:lnSpc>
                <a:spcPct val="80000"/>
              </a:lnSpc>
              <a:spcBef>
                <a:spcPts val="1200"/>
              </a:spcBef>
            </a:pPr>
            <a:r>
              <a:rPr lang="en-US" sz="2400" dirty="0" smtClean="0">
                <a:latin typeface="Calibri" panose="020F0502020204030204" pitchFamily="34" charset="0"/>
              </a:rPr>
              <a:t>Approach to disruption prevention</a:t>
            </a:r>
            <a:endParaRPr lang="en-US" sz="2400" dirty="0">
              <a:latin typeface="Calibri" panose="020F0502020204030204" pitchFamily="34" charset="0"/>
            </a:endParaRPr>
          </a:p>
          <a:p>
            <a:pPr lvl="1">
              <a:lnSpc>
                <a:spcPct val="80000"/>
              </a:lnSpc>
              <a:spcBef>
                <a:spcPts val="1200"/>
              </a:spcBef>
            </a:pPr>
            <a:r>
              <a:rPr lang="en-US" sz="2000" dirty="0" smtClean="0">
                <a:latin typeface="Calibri" panose="020F0502020204030204" pitchFamily="34" charset="0"/>
              </a:rPr>
              <a:t>Identify disruption event chains and elements</a:t>
            </a:r>
          </a:p>
          <a:p>
            <a:pPr lvl="1">
              <a:lnSpc>
                <a:spcPct val="80000"/>
              </a:lnSpc>
              <a:spcBef>
                <a:spcPts val="1200"/>
              </a:spcBef>
            </a:pPr>
            <a:r>
              <a:rPr lang="en-US" sz="2000" dirty="0" smtClean="0">
                <a:latin typeface="Calibri" panose="020F0502020204030204" pitchFamily="34" charset="0"/>
              </a:rPr>
              <a:t>Predict events in disruption chains</a:t>
            </a:r>
          </a:p>
          <a:p>
            <a:pPr lvl="1">
              <a:lnSpc>
                <a:spcPct val="80000"/>
              </a:lnSpc>
              <a:spcBef>
                <a:spcPts val="1200"/>
              </a:spcBef>
            </a:pPr>
            <a:r>
              <a:rPr lang="en-US" sz="2000" dirty="0" smtClean="0">
                <a:latin typeface="Calibri" panose="020F0502020204030204" pitchFamily="34" charset="0"/>
              </a:rPr>
              <a:t>Cues disruption avoidance systems to break event chains</a:t>
            </a:r>
          </a:p>
          <a:p>
            <a:pPr lvl="2">
              <a:lnSpc>
                <a:spcPct val="80000"/>
              </a:lnSpc>
              <a:spcBef>
                <a:spcPts val="600"/>
              </a:spcBef>
              <a:buClr>
                <a:srgbClr val="FF0000"/>
              </a:buClr>
            </a:pPr>
            <a:r>
              <a:rPr lang="en-US" sz="1800" dirty="0" smtClean="0">
                <a:solidFill>
                  <a:srgbClr val="FF0000"/>
                </a:solidFill>
                <a:latin typeface="Calibri" panose="020F0502020204030204" pitchFamily="34" charset="0"/>
              </a:rPr>
              <a:t>Attack events at several places with active control</a:t>
            </a:r>
          </a:p>
          <a:p>
            <a:pPr lvl="1"/>
            <a:r>
              <a:rPr lang="en-US" sz="2000" dirty="0">
                <a:latin typeface="Calibri" panose="020F0502020204030204" pitchFamily="34" charset="0"/>
              </a:rPr>
              <a:t>B</a:t>
            </a:r>
            <a:r>
              <a:rPr lang="en-US" sz="2000" dirty="0" smtClean="0">
                <a:latin typeface="Calibri" panose="020F0502020204030204" pitchFamily="34" charset="0"/>
              </a:rPr>
              <a:t>uilds upon both physics and control successes of NSTX</a:t>
            </a:r>
            <a:endParaRPr lang="en-US" sz="2000" dirty="0">
              <a:latin typeface="Calibri" panose="020F0502020204030204" pitchFamily="34" charset="0"/>
            </a:endParaRPr>
          </a:p>
        </p:txBody>
      </p:sp>
      <p:sp>
        <p:nvSpPr>
          <p:cNvPr id="4" name="TextBox 3"/>
          <p:cNvSpPr txBox="1"/>
          <p:nvPr/>
        </p:nvSpPr>
        <p:spPr>
          <a:xfrm>
            <a:off x="5663688" y="5281166"/>
            <a:ext cx="255198" cy="400110"/>
          </a:xfrm>
          <a:prstGeom prst="rect">
            <a:avLst/>
          </a:prstGeom>
          <a:noFill/>
        </p:spPr>
        <p:txBody>
          <a:bodyPr wrap="none" rtlCol="0">
            <a:spAutoFit/>
          </a:bodyPr>
          <a:lstStyle/>
          <a:p>
            <a:r>
              <a:rPr lang="en-US" sz="2000" dirty="0" smtClean="0">
                <a:latin typeface="+mn-lt"/>
              </a:rPr>
              <a:t>t</a:t>
            </a:r>
            <a:endParaRPr lang="en-US" sz="2000" dirty="0">
              <a:latin typeface="+mn-lt"/>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7" y="1591189"/>
            <a:ext cx="6057489" cy="455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2"/>
          <p:cNvSpPr txBox="1">
            <a:spLocks noChangeArrowheads="1"/>
          </p:cNvSpPr>
          <p:nvPr/>
        </p:nvSpPr>
        <p:spPr bwMode="auto">
          <a:xfrm>
            <a:off x="77263" y="1123890"/>
            <a:ext cx="5610488" cy="400110"/>
          </a:xfrm>
          <a:prstGeom prst="rect">
            <a:avLst/>
          </a:prstGeom>
          <a:noFill/>
          <a:ln w="12700">
            <a:noFill/>
            <a:miter lim="800000"/>
            <a:headEnd/>
            <a:tailEnd/>
          </a:ln>
        </p:spPr>
        <p:txBody>
          <a:bodyPr wrap="square">
            <a:spAutoFit/>
          </a:bodyPr>
          <a:lstStyle/>
          <a:p>
            <a:pPr algn="ctr"/>
            <a:r>
              <a:rPr lang="en-US" sz="2000" u="sng" dirty="0" smtClean="0">
                <a:latin typeface="Calibri" panose="020F0502020204030204" pitchFamily="34" charset="0"/>
                <a:cs typeface="Arial" pitchFamily="34" charset="0"/>
              </a:rPr>
              <a:t>Disruption prediction/avoidance framework</a:t>
            </a:r>
            <a:endParaRPr lang="en-US" sz="2000" b="0" i="0" u="sng" dirty="0">
              <a:solidFill>
                <a:srgbClr val="FF0000"/>
              </a:solidFill>
              <a:latin typeface="Calibri" panose="020F0502020204030204" pitchFamily="34" charset="0"/>
              <a:cs typeface="Arial" pitchFamily="34" charset="0"/>
            </a:endParaRPr>
          </a:p>
        </p:txBody>
      </p:sp>
      <p:sp>
        <p:nvSpPr>
          <p:cNvPr id="9" name="Text Box 32"/>
          <p:cNvSpPr txBox="1">
            <a:spLocks noChangeArrowheads="1"/>
          </p:cNvSpPr>
          <p:nvPr/>
        </p:nvSpPr>
        <p:spPr bwMode="auto">
          <a:xfrm>
            <a:off x="400342" y="6096000"/>
            <a:ext cx="5284398" cy="307777"/>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a:t>
            </a:r>
            <a:r>
              <a:rPr lang="en-US" sz="1400" dirty="0" smtClean="0">
                <a:solidFill>
                  <a:srgbClr val="008080"/>
                </a:solidFill>
                <a:latin typeface="Calibri" pitchFamily="34" charset="0"/>
                <a:cs typeface="Arial" pitchFamily="34" charset="0"/>
              </a:rPr>
              <a:t>DOE </a:t>
            </a:r>
            <a:r>
              <a:rPr lang="en-US" sz="1400" dirty="0">
                <a:solidFill>
                  <a:srgbClr val="008080"/>
                </a:solidFill>
                <a:latin typeface="Calibri" pitchFamily="34" charset="0"/>
                <a:cs typeface="Arial" pitchFamily="34" charset="0"/>
              </a:rPr>
              <a:t>report </a:t>
            </a:r>
            <a:r>
              <a:rPr lang="en-US" sz="1400" dirty="0" smtClean="0">
                <a:solidFill>
                  <a:srgbClr val="008080"/>
                </a:solidFill>
                <a:latin typeface="Calibri" pitchFamily="34" charset="0"/>
                <a:cs typeface="Arial" pitchFamily="34" charset="0"/>
              </a:rPr>
              <a:t>on </a:t>
            </a:r>
            <a:r>
              <a:rPr lang="en-US" sz="1400" dirty="0">
                <a:solidFill>
                  <a:srgbClr val="008080"/>
                </a:solidFill>
                <a:latin typeface="Calibri" pitchFamily="34" charset="0"/>
                <a:cs typeface="Arial" pitchFamily="34" charset="0"/>
              </a:rPr>
              <a:t>Transient events </a:t>
            </a:r>
            <a:r>
              <a:rPr lang="en-US" sz="1400" dirty="0" smtClean="0">
                <a:solidFill>
                  <a:srgbClr val="008080"/>
                </a:solidFill>
                <a:latin typeface="Calibri" pitchFamily="34" charset="0"/>
                <a:cs typeface="Arial" pitchFamily="34" charset="0"/>
              </a:rPr>
              <a:t>(2015)]</a:t>
            </a:r>
            <a:endParaRPr lang="en-US" sz="1400" b="0" i="0" dirty="0">
              <a:solidFill>
                <a:srgbClr val="008080"/>
              </a:solidFill>
              <a:latin typeface="Calibri" pitchFamily="34" charset="0"/>
              <a:cs typeface="Arial" pitchFamily="34" charset="0"/>
            </a:endParaRPr>
          </a:p>
        </p:txBody>
      </p:sp>
    </p:spTree>
    <p:extLst>
      <p:ext uri="{BB962C8B-B14F-4D97-AF65-F5344CB8AC3E}">
        <p14:creationId xmlns:p14="http://schemas.microsoft.com/office/powerpoint/2010/main" val="301940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Calibri" panose="020F0502020204030204" pitchFamily="34" charset="0"/>
              </a:rPr>
              <a:t>Disruption Event Characterization And Forecasting (DECAF) code</a:t>
            </a:r>
            <a:r>
              <a:rPr lang="en-US" sz="2800" dirty="0" smtClean="0">
                <a:latin typeface="Calibri" panose="020F0502020204030204" pitchFamily="34" charset="0"/>
              </a:rPr>
              <a:t> is structured to ease parallel development</a:t>
            </a:r>
            <a:endParaRPr lang="en-US" sz="2800" dirty="0">
              <a:latin typeface="Calibri" panose="020F0502020204030204" pitchFamily="34" charset="0"/>
            </a:endParaRPr>
          </a:p>
        </p:txBody>
      </p:sp>
      <p:grpSp>
        <p:nvGrpSpPr>
          <p:cNvPr id="3" name="Group 2"/>
          <p:cNvGrpSpPr/>
          <p:nvPr/>
        </p:nvGrpSpPr>
        <p:grpSpPr>
          <a:xfrm>
            <a:off x="254239" y="1126508"/>
            <a:ext cx="3714750" cy="5105401"/>
            <a:chOff x="254239" y="844876"/>
            <a:chExt cx="3714750" cy="3829051"/>
          </a:xfrm>
        </p:grpSpPr>
        <p:sp>
          <p:nvSpPr>
            <p:cNvPr id="41" name="TextBox 40"/>
            <p:cNvSpPr txBox="1"/>
            <p:nvPr/>
          </p:nvSpPr>
          <p:spPr>
            <a:xfrm>
              <a:off x="254239" y="2336178"/>
              <a:ext cx="1371600" cy="392415"/>
            </a:xfrm>
            <a:prstGeom prst="rect">
              <a:avLst/>
            </a:prstGeom>
            <a:noFill/>
            <a:ln w="25400">
              <a:solidFill>
                <a:srgbClr val="FF0000"/>
              </a:solidFill>
            </a:ln>
          </p:spPr>
          <p:txBody>
            <a:bodyPr wrap="square" rtlCol="0">
              <a:spAutoFit/>
            </a:bodyPr>
            <a:lstStyle/>
            <a:p>
              <a:pPr algn="ctr"/>
              <a:r>
                <a:rPr lang="en-US" sz="1400" dirty="0" smtClean="0">
                  <a:latin typeface="Calibri" panose="020F0502020204030204" pitchFamily="34" charset="0"/>
                </a:rPr>
                <a:t>Main data structure</a:t>
              </a:r>
              <a:endParaRPr lang="en-US" sz="1400" dirty="0">
                <a:latin typeface="Calibri" panose="020F0502020204030204" pitchFamily="34" charset="0"/>
              </a:endParaRPr>
            </a:p>
          </p:txBody>
        </p:sp>
        <p:cxnSp>
          <p:nvCxnSpPr>
            <p:cNvPr id="42" name="Straight Arrow Connector 41"/>
            <p:cNvCxnSpPr/>
            <p:nvPr/>
          </p:nvCxnSpPr>
          <p:spPr bwMode="auto">
            <a:xfrm flipH="1">
              <a:off x="1625839" y="2571750"/>
              <a:ext cx="400050" cy="1"/>
            </a:xfrm>
            <a:prstGeom prst="straightConnector1">
              <a:avLst/>
            </a:prstGeom>
            <a:noFill/>
            <a:ln w="25400" cap="flat" cmpd="sng" algn="ctr">
              <a:solidFill>
                <a:srgbClr val="0000FF"/>
              </a:solidFill>
              <a:prstDash val="solid"/>
              <a:round/>
              <a:headEnd type="arrow" w="med" len="med"/>
              <a:tailEnd type="arrow" w="med" len="med"/>
            </a:ln>
            <a:effectLst/>
          </p:spPr>
        </p:cxnSp>
        <p:cxnSp>
          <p:nvCxnSpPr>
            <p:cNvPr id="43" name="Straight Arrow Connector 42"/>
            <p:cNvCxnSpPr>
              <a:stCxn id="44" idx="2"/>
              <a:endCxn id="41" idx="0"/>
            </p:cNvCxnSpPr>
            <p:nvPr/>
          </p:nvCxnSpPr>
          <p:spPr bwMode="auto">
            <a:xfrm>
              <a:off x="940039" y="1351591"/>
              <a:ext cx="0" cy="984587"/>
            </a:xfrm>
            <a:prstGeom prst="straightConnector1">
              <a:avLst/>
            </a:prstGeom>
            <a:noFill/>
            <a:ln w="25400" cap="flat" cmpd="sng" algn="ctr">
              <a:solidFill>
                <a:srgbClr val="FF0000"/>
              </a:solidFill>
              <a:prstDash val="solid"/>
              <a:round/>
              <a:headEnd type="none" w="med" len="med"/>
              <a:tailEnd type="arrow"/>
            </a:ln>
            <a:effectLst/>
          </p:spPr>
        </p:cxnSp>
        <p:sp>
          <p:nvSpPr>
            <p:cNvPr id="44" name="TextBox 43"/>
            <p:cNvSpPr txBox="1"/>
            <p:nvPr/>
          </p:nvSpPr>
          <p:spPr>
            <a:xfrm>
              <a:off x="254239" y="959176"/>
              <a:ext cx="1371600" cy="392415"/>
            </a:xfrm>
            <a:prstGeom prst="rect">
              <a:avLst/>
            </a:prstGeom>
            <a:noFill/>
            <a:ln w="25400">
              <a:solidFill>
                <a:srgbClr val="FF0000"/>
              </a:solidFill>
            </a:ln>
          </p:spPr>
          <p:txBody>
            <a:bodyPr wrap="square" rtlCol="0">
              <a:spAutoFit/>
            </a:bodyPr>
            <a:lstStyle/>
            <a:p>
              <a:pPr algn="ctr"/>
              <a:r>
                <a:rPr lang="en-US" sz="1400" dirty="0" smtClean="0">
                  <a:latin typeface="Calibri" panose="020F0502020204030204" pitchFamily="34" charset="0"/>
                </a:rPr>
                <a:t>Code control workbooks</a:t>
              </a:r>
              <a:endParaRPr lang="en-US" sz="1400" dirty="0">
                <a:latin typeface="Calibri" panose="020F0502020204030204" pitchFamily="34" charset="0"/>
              </a:endParaRPr>
            </a:p>
          </p:txBody>
        </p:sp>
        <p:sp>
          <p:nvSpPr>
            <p:cNvPr id="45" name="TextBox 44"/>
            <p:cNvSpPr txBox="1"/>
            <p:nvPr/>
          </p:nvSpPr>
          <p:spPr>
            <a:xfrm>
              <a:off x="2340214" y="1545008"/>
              <a:ext cx="1371600" cy="253916"/>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Density Limits</a:t>
              </a:r>
              <a:endParaRPr lang="en-US" sz="1600" dirty="0">
                <a:latin typeface="Calibri" panose="020F0502020204030204" pitchFamily="34" charset="0"/>
              </a:endParaRPr>
            </a:p>
          </p:txBody>
        </p:sp>
        <p:sp>
          <p:nvSpPr>
            <p:cNvPr id="46" name="TextBox 45"/>
            <p:cNvSpPr txBox="1"/>
            <p:nvPr/>
          </p:nvSpPr>
          <p:spPr>
            <a:xfrm>
              <a:off x="2254489" y="1972048"/>
              <a:ext cx="1543050" cy="253916"/>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Confinement</a:t>
              </a:r>
              <a:endParaRPr lang="en-US" sz="1600" dirty="0">
                <a:latin typeface="Calibri" panose="020F0502020204030204" pitchFamily="34" charset="0"/>
              </a:endParaRPr>
            </a:p>
          </p:txBody>
        </p:sp>
        <p:sp>
          <p:nvSpPr>
            <p:cNvPr id="47" name="TextBox 46"/>
            <p:cNvSpPr txBox="1"/>
            <p:nvPr/>
          </p:nvSpPr>
          <p:spPr>
            <a:xfrm>
              <a:off x="2254489" y="2430744"/>
              <a:ext cx="1543050" cy="253916"/>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Technical issues</a:t>
              </a:r>
              <a:endParaRPr lang="en-US" sz="1600" dirty="0">
                <a:latin typeface="Calibri" panose="020F0502020204030204" pitchFamily="34" charset="0"/>
              </a:endParaRPr>
            </a:p>
          </p:txBody>
        </p:sp>
        <p:sp>
          <p:nvSpPr>
            <p:cNvPr id="48" name="TextBox 47"/>
            <p:cNvSpPr txBox="1"/>
            <p:nvPr/>
          </p:nvSpPr>
          <p:spPr>
            <a:xfrm>
              <a:off x="2254489" y="2887944"/>
              <a:ext cx="1543050" cy="438581"/>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Tokamak dynamics</a:t>
              </a:r>
              <a:endParaRPr lang="en-US" sz="1600" dirty="0">
                <a:latin typeface="Calibri" panose="020F0502020204030204" pitchFamily="34" charset="0"/>
              </a:endParaRPr>
            </a:p>
          </p:txBody>
        </p:sp>
        <p:sp>
          <p:nvSpPr>
            <p:cNvPr id="49" name="TextBox 48"/>
            <p:cNvSpPr txBox="1"/>
            <p:nvPr/>
          </p:nvSpPr>
          <p:spPr>
            <a:xfrm>
              <a:off x="2254489" y="3531645"/>
              <a:ext cx="1543050" cy="438581"/>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Power/current handling</a:t>
              </a:r>
              <a:endParaRPr lang="en-US" sz="1600" dirty="0">
                <a:latin typeface="Calibri" panose="020F0502020204030204" pitchFamily="34" charset="0"/>
              </a:endParaRPr>
            </a:p>
          </p:txBody>
        </p:sp>
        <p:sp>
          <p:nvSpPr>
            <p:cNvPr id="50" name="TextBox 49"/>
            <p:cNvSpPr txBox="1"/>
            <p:nvPr/>
          </p:nvSpPr>
          <p:spPr>
            <a:xfrm>
              <a:off x="2254489" y="4200162"/>
              <a:ext cx="1543050" cy="253916"/>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Mode stability</a:t>
              </a:r>
              <a:endParaRPr lang="en-US" sz="1600" dirty="0">
                <a:latin typeface="Calibri" panose="020F0502020204030204" pitchFamily="34" charset="0"/>
              </a:endParaRPr>
            </a:p>
          </p:txBody>
        </p:sp>
        <p:sp>
          <p:nvSpPr>
            <p:cNvPr id="51" name="Rectangle 50"/>
            <p:cNvSpPr/>
            <p:nvPr/>
          </p:nvSpPr>
          <p:spPr bwMode="auto">
            <a:xfrm>
              <a:off x="2025889" y="1443924"/>
              <a:ext cx="1943100" cy="3230003"/>
            </a:xfrm>
            <a:prstGeom prst="rect">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sz="1400">
                <a:latin typeface="Calibri" panose="020F0502020204030204" pitchFamily="34" charset="0"/>
              </a:endParaRPr>
            </a:p>
          </p:txBody>
        </p:sp>
        <p:sp>
          <p:nvSpPr>
            <p:cNvPr id="52" name="TextBox 51"/>
            <p:cNvSpPr txBox="1"/>
            <p:nvPr/>
          </p:nvSpPr>
          <p:spPr>
            <a:xfrm>
              <a:off x="2140189" y="844876"/>
              <a:ext cx="1771650" cy="484748"/>
            </a:xfrm>
            <a:prstGeom prst="rect">
              <a:avLst/>
            </a:prstGeom>
            <a:solidFill>
              <a:srgbClr val="FFFF99"/>
            </a:solidFill>
            <a:ln w="25400">
              <a:solidFill>
                <a:srgbClr val="FF0000"/>
              </a:solidFill>
            </a:ln>
          </p:spPr>
          <p:txBody>
            <a:bodyPr wrap="square" rtlCol="0">
              <a:spAutoFit/>
            </a:bodyPr>
            <a:lstStyle/>
            <a:p>
              <a:pPr algn="ctr"/>
              <a:r>
                <a:rPr lang="en-US" dirty="0" smtClean="0">
                  <a:solidFill>
                    <a:srgbClr val="FF0000"/>
                  </a:solidFill>
                  <a:latin typeface="Calibri" panose="020F0502020204030204" pitchFamily="34" charset="0"/>
                </a:rPr>
                <a:t>Physical event modules</a:t>
              </a:r>
              <a:endParaRPr lang="en-US" dirty="0">
                <a:solidFill>
                  <a:srgbClr val="FF0000"/>
                </a:solidFill>
                <a:latin typeface="Calibri" panose="020F0502020204030204" pitchFamily="34" charset="0"/>
              </a:endParaRPr>
            </a:p>
          </p:txBody>
        </p:sp>
        <p:cxnSp>
          <p:nvCxnSpPr>
            <p:cNvPr id="53" name="Straight Arrow Connector 52"/>
            <p:cNvCxnSpPr>
              <a:stCxn id="41" idx="2"/>
              <a:endCxn id="54" idx="0"/>
            </p:cNvCxnSpPr>
            <p:nvPr/>
          </p:nvCxnSpPr>
          <p:spPr bwMode="auto">
            <a:xfrm>
              <a:off x="940039" y="2728593"/>
              <a:ext cx="0" cy="864887"/>
            </a:xfrm>
            <a:prstGeom prst="straightConnector1">
              <a:avLst/>
            </a:prstGeom>
            <a:noFill/>
            <a:ln w="25400" cap="flat" cmpd="sng" algn="ctr">
              <a:solidFill>
                <a:srgbClr val="FF0000"/>
              </a:solidFill>
              <a:prstDash val="solid"/>
              <a:round/>
              <a:headEnd type="arrow" w="med" len="med"/>
              <a:tailEnd type="arrow" w="med" len="med"/>
            </a:ln>
            <a:effectLst/>
          </p:spPr>
        </p:cxnSp>
        <p:sp>
          <p:nvSpPr>
            <p:cNvPr id="54" name="TextBox 53"/>
            <p:cNvSpPr txBox="1"/>
            <p:nvPr/>
          </p:nvSpPr>
          <p:spPr>
            <a:xfrm>
              <a:off x="254239" y="3593480"/>
              <a:ext cx="1371600" cy="392415"/>
            </a:xfrm>
            <a:prstGeom prst="rect">
              <a:avLst/>
            </a:prstGeom>
            <a:noFill/>
            <a:ln w="25400">
              <a:solidFill>
                <a:srgbClr val="FF0000"/>
              </a:solidFill>
            </a:ln>
          </p:spPr>
          <p:txBody>
            <a:bodyPr wrap="square" rtlCol="0">
              <a:spAutoFit/>
            </a:bodyPr>
            <a:lstStyle/>
            <a:p>
              <a:pPr algn="ctr"/>
              <a:r>
                <a:rPr lang="en-US" sz="1400" dirty="0" smtClean="0">
                  <a:latin typeface="Calibri" panose="020F0502020204030204" pitchFamily="34" charset="0"/>
                </a:rPr>
                <a:t>Output processing</a:t>
              </a:r>
              <a:endParaRPr lang="en-US" sz="1400" dirty="0">
                <a:latin typeface="Calibri" panose="020F0502020204030204" pitchFamily="34" charset="0"/>
              </a:endParaRPr>
            </a:p>
          </p:txBody>
        </p:sp>
      </p:grpSp>
      <p:sp>
        <p:nvSpPr>
          <p:cNvPr id="55" name="Oval 54"/>
          <p:cNvSpPr/>
          <p:nvPr/>
        </p:nvSpPr>
        <p:spPr>
          <a:xfrm>
            <a:off x="2000251" y="5484434"/>
            <a:ext cx="2057400" cy="631687"/>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4876800" y="5209863"/>
            <a:ext cx="3581400" cy="646331"/>
          </a:xfrm>
          <a:prstGeom prst="rect">
            <a:avLst/>
          </a:prstGeom>
          <a:noFill/>
          <a:ln w="0">
            <a:noFill/>
          </a:ln>
        </p:spPr>
        <p:txBody>
          <a:bodyPr wrap="square" rtlCol="0">
            <a:spAutoFit/>
          </a:bodyPr>
          <a:lstStyle/>
          <a:p>
            <a:r>
              <a:rPr lang="en-US" dirty="0" smtClean="0">
                <a:solidFill>
                  <a:schemeClr val="accent6">
                    <a:lumMod val="75000"/>
                  </a:schemeClr>
                </a:solidFill>
                <a:latin typeface="Calibri" panose="020F0502020204030204" pitchFamily="34" charset="0"/>
              </a:rPr>
              <a:t>Kinetic </a:t>
            </a:r>
            <a:r>
              <a:rPr lang="en-US" dirty="0">
                <a:solidFill>
                  <a:schemeClr val="accent6">
                    <a:lumMod val="75000"/>
                  </a:schemeClr>
                </a:solidFill>
                <a:latin typeface="Calibri" panose="020F0502020204030204" pitchFamily="34" charset="0"/>
              </a:rPr>
              <a:t>RWM analysis </a:t>
            </a:r>
            <a:r>
              <a:rPr lang="en-US" dirty="0" smtClean="0">
                <a:solidFill>
                  <a:schemeClr val="accent6">
                    <a:lumMod val="75000"/>
                  </a:schemeClr>
                </a:solidFill>
                <a:latin typeface="Calibri" panose="020F0502020204030204" pitchFamily="34" charset="0"/>
              </a:rPr>
              <a:t>used as </a:t>
            </a:r>
            <a:r>
              <a:rPr lang="en-US" dirty="0">
                <a:solidFill>
                  <a:schemeClr val="accent6">
                    <a:lumMod val="75000"/>
                  </a:schemeClr>
                </a:solidFill>
                <a:latin typeface="Calibri" panose="020F0502020204030204" pitchFamily="34" charset="0"/>
              </a:rPr>
              <a:t>a reduced </a:t>
            </a:r>
            <a:r>
              <a:rPr lang="en-US" dirty="0" smtClean="0">
                <a:solidFill>
                  <a:schemeClr val="accent6">
                    <a:lumMod val="75000"/>
                  </a:schemeClr>
                </a:solidFill>
                <a:latin typeface="Calibri" panose="020F0502020204030204" pitchFamily="34" charset="0"/>
              </a:rPr>
              <a:t>stability </a:t>
            </a:r>
            <a:r>
              <a:rPr lang="en-US" dirty="0">
                <a:solidFill>
                  <a:schemeClr val="accent6">
                    <a:lumMod val="75000"/>
                  </a:schemeClr>
                </a:solidFill>
                <a:latin typeface="Calibri" panose="020F0502020204030204" pitchFamily="34" charset="0"/>
              </a:rPr>
              <a:t>model in DECAF </a:t>
            </a:r>
          </a:p>
        </p:txBody>
      </p:sp>
      <p:cxnSp>
        <p:nvCxnSpPr>
          <p:cNvPr id="57" name="Straight Arrow Connector 56"/>
          <p:cNvCxnSpPr/>
          <p:nvPr/>
        </p:nvCxnSpPr>
        <p:spPr>
          <a:xfrm flipH="1">
            <a:off x="4114800" y="5484431"/>
            <a:ext cx="762000" cy="28137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Content Placeholder 2"/>
          <p:cNvSpPr>
            <a:spLocks noGrp="1"/>
          </p:cNvSpPr>
          <p:nvPr>
            <p:ph idx="1"/>
          </p:nvPr>
        </p:nvSpPr>
        <p:spPr>
          <a:xfrm>
            <a:off x="4191000" y="1213945"/>
            <a:ext cx="4876800" cy="3995919"/>
          </a:xfrm>
        </p:spPr>
        <p:txBody>
          <a:bodyPr>
            <a:normAutofit fontScale="92500" lnSpcReduction="10000"/>
          </a:bodyPr>
          <a:lstStyle/>
          <a:p>
            <a:r>
              <a:rPr lang="en-US" sz="2400" dirty="0" smtClean="0">
                <a:latin typeface="Calibri" panose="020F0502020204030204" pitchFamily="34" charset="0"/>
              </a:rPr>
              <a:t>Physical event modules </a:t>
            </a:r>
          </a:p>
          <a:p>
            <a:pPr lvl="1"/>
            <a:r>
              <a:rPr lang="en-US" sz="2000" dirty="0" smtClean="0">
                <a:latin typeface="Calibri" panose="020F0502020204030204" pitchFamily="34" charset="0"/>
              </a:rPr>
              <a:t>Present grouping expands work of </a:t>
            </a:r>
            <a:r>
              <a:rPr lang="en-US" sz="2000" dirty="0" err="1" smtClean="0">
                <a:latin typeface="Calibri" panose="020F0502020204030204" pitchFamily="34" charset="0"/>
              </a:rPr>
              <a:t>deVries</a:t>
            </a:r>
            <a:r>
              <a:rPr lang="en-US" sz="2000" dirty="0" smtClean="0">
                <a:latin typeface="Calibri" panose="020F0502020204030204" pitchFamily="34" charset="0"/>
              </a:rPr>
              <a:t> </a:t>
            </a:r>
            <a:r>
              <a:rPr lang="en-US" sz="2000" dirty="0">
                <a:solidFill>
                  <a:srgbClr val="008080"/>
                </a:solidFill>
                <a:latin typeface="Calibri" panose="020F0502020204030204" pitchFamily="34" charset="0"/>
              </a:rPr>
              <a:t>[P.C. de </a:t>
            </a:r>
            <a:r>
              <a:rPr lang="en-US" sz="2000" dirty="0" err="1">
                <a:solidFill>
                  <a:srgbClr val="008080"/>
                </a:solidFill>
                <a:latin typeface="Calibri" panose="020F0502020204030204" pitchFamily="34" charset="0"/>
              </a:rPr>
              <a:t>Vries</a:t>
            </a:r>
            <a:r>
              <a:rPr lang="en-US" sz="2000" dirty="0">
                <a:solidFill>
                  <a:srgbClr val="008080"/>
                </a:solidFill>
                <a:latin typeface="Calibri" panose="020F0502020204030204" pitchFamily="34" charset="0"/>
              </a:rPr>
              <a:t> et al., </a:t>
            </a:r>
            <a:r>
              <a:rPr lang="en-US" sz="2000" dirty="0" err="1">
                <a:solidFill>
                  <a:srgbClr val="008080"/>
                </a:solidFill>
                <a:latin typeface="Calibri" panose="020F0502020204030204" pitchFamily="34" charset="0"/>
              </a:rPr>
              <a:t>Nucl</a:t>
            </a:r>
            <a:r>
              <a:rPr lang="en-US" sz="2000" dirty="0">
                <a:solidFill>
                  <a:srgbClr val="008080"/>
                </a:solidFill>
                <a:latin typeface="Calibri" panose="020F0502020204030204" pitchFamily="34" charset="0"/>
              </a:rPr>
              <a:t>. Fusion 51</a:t>
            </a:r>
            <a:r>
              <a:rPr lang="en-US" sz="2000" b="1" dirty="0">
                <a:solidFill>
                  <a:srgbClr val="008080"/>
                </a:solidFill>
                <a:latin typeface="Calibri" pitchFamily="34" charset="0"/>
              </a:rPr>
              <a:t>,</a:t>
            </a:r>
            <a:r>
              <a:rPr lang="en-US" sz="2000" dirty="0">
                <a:solidFill>
                  <a:srgbClr val="008080"/>
                </a:solidFill>
                <a:latin typeface="Calibri" pitchFamily="34" charset="0"/>
              </a:rPr>
              <a:t> 053018 (2011)] </a:t>
            </a:r>
          </a:p>
          <a:p>
            <a:pPr marL="228600" lvl="1" indent="0">
              <a:buNone/>
            </a:pPr>
            <a:r>
              <a:rPr lang="en-US" sz="2000" dirty="0" smtClean="0">
                <a:solidFill>
                  <a:srgbClr val="FF0000"/>
                </a:solidFill>
                <a:latin typeface="Calibri" panose="020F0502020204030204" pitchFamily="34" charset="0"/>
              </a:rPr>
              <a:t>– BUT, easily appended or altered</a:t>
            </a:r>
          </a:p>
          <a:p>
            <a:pPr lvl="1"/>
            <a:endParaRPr lang="en-US" sz="2000" dirty="0" smtClean="0">
              <a:solidFill>
                <a:srgbClr val="FF0000"/>
              </a:solidFill>
              <a:latin typeface="Calibri" panose="020F0502020204030204" pitchFamily="34" charset="0"/>
            </a:endParaRPr>
          </a:p>
          <a:p>
            <a:r>
              <a:rPr lang="en-US" sz="2400" dirty="0">
                <a:latin typeface="Calibri" panose="020F0502020204030204" pitchFamily="34" charset="0"/>
              </a:rPr>
              <a:t>Warning algorithm</a:t>
            </a:r>
            <a:endParaRPr lang="en-US" sz="2000" dirty="0">
              <a:latin typeface="Calibri" panose="020F0502020204030204" pitchFamily="34" charset="0"/>
            </a:endParaRPr>
          </a:p>
          <a:p>
            <a:pPr lvl="1"/>
            <a:r>
              <a:rPr lang="en-US" sz="2000" dirty="0">
                <a:latin typeface="Calibri" panose="020F0502020204030204" pitchFamily="34" charset="0"/>
              </a:rPr>
              <a:t> Present approach </a:t>
            </a:r>
            <a:r>
              <a:rPr lang="en-US" sz="2000" dirty="0" smtClean="0">
                <a:latin typeface="Calibri" panose="020F0502020204030204" pitchFamily="34" charset="0"/>
              </a:rPr>
              <a:t>expands                          </a:t>
            </a:r>
            <a:r>
              <a:rPr lang="en-US" sz="2000" dirty="0" smtClean="0">
                <a:solidFill>
                  <a:srgbClr val="008080"/>
                </a:solidFill>
                <a:latin typeface="Calibri" panose="020F0502020204030204" pitchFamily="34" charset="0"/>
              </a:rPr>
              <a:t>[</a:t>
            </a:r>
            <a:r>
              <a:rPr lang="en-US" sz="2000" dirty="0">
                <a:solidFill>
                  <a:srgbClr val="008080"/>
                </a:solidFill>
                <a:latin typeface="Calibri" panose="020F0502020204030204" pitchFamily="34" charset="0"/>
              </a:rPr>
              <a:t>S.P. Gerhardt et al., </a:t>
            </a:r>
            <a:r>
              <a:rPr lang="en-US" sz="2000" dirty="0" err="1">
                <a:solidFill>
                  <a:srgbClr val="008080"/>
                </a:solidFill>
                <a:latin typeface="Calibri" panose="020F0502020204030204" pitchFamily="34" charset="0"/>
              </a:rPr>
              <a:t>Nucl</a:t>
            </a:r>
            <a:r>
              <a:rPr lang="en-US" sz="2000" dirty="0">
                <a:solidFill>
                  <a:srgbClr val="008080"/>
                </a:solidFill>
                <a:latin typeface="Calibri" panose="020F0502020204030204" pitchFamily="34" charset="0"/>
              </a:rPr>
              <a:t>. Fusion 53</a:t>
            </a:r>
            <a:r>
              <a:rPr lang="en-US" sz="2000" b="1" dirty="0">
                <a:solidFill>
                  <a:srgbClr val="008080"/>
                </a:solidFill>
                <a:latin typeface="Calibri" panose="020F0502020204030204" pitchFamily="34" charset="0"/>
              </a:rPr>
              <a:t>, </a:t>
            </a:r>
            <a:r>
              <a:rPr lang="en-US" sz="2000" dirty="0">
                <a:solidFill>
                  <a:srgbClr val="008080"/>
                </a:solidFill>
                <a:latin typeface="Calibri" panose="020F0502020204030204" pitchFamily="34" charset="0"/>
              </a:rPr>
              <a:t>063021 (2013)] </a:t>
            </a:r>
          </a:p>
          <a:p>
            <a:pPr lvl="1"/>
            <a:r>
              <a:rPr lang="en-US" sz="2000" dirty="0">
                <a:latin typeface="Calibri" panose="020F0502020204030204" pitchFamily="34" charset="0"/>
              </a:rPr>
              <a:t>More flexible: arbitrary number of tests, thresholds, and user-defined levels and warning points</a:t>
            </a:r>
          </a:p>
          <a:p>
            <a:pPr lvl="1"/>
            <a:endParaRPr lang="en-US" sz="20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75479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Autofit/>
          </a:bodyPr>
          <a:lstStyle/>
          <a:p>
            <a:r>
              <a:rPr lang="en-US" sz="2800" dirty="0" smtClean="0">
                <a:latin typeface="Calibri" pitchFamily="34" charset="0"/>
                <a:cs typeface="Calibri" pitchFamily="34" charset="0"/>
              </a:rPr>
              <a:t>The DECAF code is being used to characterize disruption event chains on NSTX, including RWMs</a:t>
            </a:r>
            <a:endParaRPr lang="en-US" sz="2800" dirty="0">
              <a:latin typeface="Calibri" pitchFamily="34" charset="0"/>
              <a:cs typeface="Calibri" pitchFamily="34" charset="0"/>
            </a:endParaRPr>
          </a:p>
        </p:txBody>
      </p:sp>
      <p:sp>
        <p:nvSpPr>
          <p:cNvPr id="11" name="Rectangle 10"/>
          <p:cNvSpPr/>
          <p:nvPr/>
        </p:nvSpPr>
        <p:spPr>
          <a:xfrm>
            <a:off x="1786263" y="2450470"/>
            <a:ext cx="5528945" cy="1759585"/>
          </a:xfrm>
          <a:prstGeom prst="rect">
            <a:avLst/>
          </a:prstGeom>
          <a:ln>
            <a:noFill/>
          </a:ln>
        </p:spPr>
      </p:sp>
      <p:sp>
        <p:nvSpPr>
          <p:cNvPr id="12" name="Content Placeholder 2"/>
          <p:cNvSpPr>
            <a:spLocks noGrp="1"/>
          </p:cNvSpPr>
          <p:nvPr>
            <p:ph idx="1"/>
          </p:nvPr>
        </p:nvSpPr>
        <p:spPr>
          <a:xfrm>
            <a:off x="5943600" y="1295400"/>
            <a:ext cx="3048000" cy="5181600"/>
          </a:xfrm>
        </p:spPr>
        <p:txBody>
          <a:bodyPr>
            <a:normAutofit fontScale="92500" lnSpcReduction="20000"/>
          </a:bodyPr>
          <a:lstStyle/>
          <a:p>
            <a:r>
              <a:rPr lang="en-US" sz="2400" dirty="0">
                <a:latin typeface="Calibri" panose="020F0502020204030204" pitchFamily="34" charset="0"/>
              </a:rPr>
              <a:t>Several threshold tests are currently included in </a:t>
            </a:r>
            <a:r>
              <a:rPr lang="en-US" sz="2400" dirty="0" smtClean="0">
                <a:latin typeface="Calibri" panose="020F0502020204030204" pitchFamily="34" charset="0"/>
              </a:rPr>
              <a:t>DECAF</a:t>
            </a:r>
          </a:p>
          <a:p>
            <a:endParaRPr lang="en-US" sz="2400" dirty="0" smtClean="0">
              <a:latin typeface="Calibri" panose="020F0502020204030204" pitchFamily="34" charset="0"/>
            </a:endParaRPr>
          </a:p>
          <a:p>
            <a:r>
              <a:rPr lang="en-US" sz="2400" dirty="0" smtClean="0">
                <a:latin typeface="Calibri" panose="020F0502020204030204" pitchFamily="34" charset="0"/>
              </a:rPr>
              <a:t>Disruption event chain</a:t>
            </a:r>
          </a:p>
          <a:p>
            <a:pPr lvl="1"/>
            <a:r>
              <a:rPr lang="en-US" sz="2000" dirty="0" smtClean="0">
                <a:latin typeface="Calibri" panose="020F0502020204030204" pitchFamily="34" charset="0"/>
              </a:rPr>
              <a:t>Resistive wall mode (RWM)</a:t>
            </a:r>
          </a:p>
          <a:p>
            <a:pPr lvl="1"/>
            <a:r>
              <a:rPr lang="en-US" sz="2000" dirty="0" smtClean="0">
                <a:latin typeface="Calibri" panose="020F0502020204030204" pitchFamily="34" charset="0"/>
              </a:rPr>
              <a:t>Vertical stability control (VSC)</a:t>
            </a:r>
          </a:p>
          <a:p>
            <a:pPr lvl="1"/>
            <a:r>
              <a:rPr lang="en-US" sz="2000" dirty="0" smtClean="0">
                <a:latin typeface="Calibri" panose="020F0502020204030204" pitchFamily="34" charset="0"/>
              </a:rPr>
              <a:t>Wall proximity control (WPC)</a:t>
            </a:r>
          </a:p>
          <a:p>
            <a:pPr lvl="1"/>
            <a:r>
              <a:rPr lang="en-US" sz="2000" dirty="0" smtClean="0">
                <a:latin typeface="Calibri" panose="020F0502020204030204" pitchFamily="34" charset="0"/>
              </a:rPr>
              <a:t>Low density (LON)</a:t>
            </a:r>
          </a:p>
          <a:p>
            <a:pPr lvl="1"/>
            <a:r>
              <a:rPr lang="en-US" sz="2000" dirty="0" smtClean="0">
                <a:latin typeface="Calibri" panose="020F0502020204030204" pitchFamily="34" charset="0"/>
              </a:rPr>
              <a:t>Plasma current not meeting request (IPR)</a:t>
            </a:r>
          </a:p>
          <a:p>
            <a:pPr lvl="1"/>
            <a:r>
              <a:rPr lang="en-US" sz="2000" dirty="0" smtClean="0">
                <a:latin typeface="Calibri" panose="020F0502020204030204" pitchFamily="34" charset="0"/>
              </a:rPr>
              <a:t>Low q (LOQ)</a:t>
            </a:r>
          </a:p>
          <a:p>
            <a:pPr lvl="1"/>
            <a:r>
              <a:rPr lang="en-US" sz="2000" dirty="0" smtClean="0">
                <a:latin typeface="Calibri" panose="020F0502020204030204" pitchFamily="34" charset="0"/>
              </a:rPr>
              <a:t>Excessive pressure peaking (PRP)</a:t>
            </a:r>
          </a:p>
          <a:p>
            <a:pPr lvl="1"/>
            <a:r>
              <a:rPr lang="en-US" sz="2000" dirty="0" smtClean="0">
                <a:latin typeface="Calibri" panose="020F0502020204030204" pitchFamily="34" charset="0"/>
              </a:rPr>
              <a:t>Disruption (DIS)</a:t>
            </a:r>
          </a:p>
        </p:txBody>
      </p:sp>
      <p:grpSp>
        <p:nvGrpSpPr>
          <p:cNvPr id="2" name="Group 1"/>
          <p:cNvGrpSpPr>
            <a:grpSpLocks noChangeAspect="1"/>
          </p:cNvGrpSpPr>
          <p:nvPr/>
        </p:nvGrpSpPr>
        <p:grpSpPr>
          <a:xfrm>
            <a:off x="8" y="3811386"/>
            <a:ext cx="5924655" cy="2743200"/>
            <a:chOff x="8" y="3954969"/>
            <a:chExt cx="5569176" cy="2578608"/>
          </a:xfrm>
        </p:grpSpPr>
        <p:grpSp>
          <p:nvGrpSpPr>
            <p:cNvPr id="4" name="Group 3"/>
            <p:cNvGrpSpPr>
              <a:grpSpLocks noChangeAspect="1"/>
            </p:cNvGrpSpPr>
            <p:nvPr/>
          </p:nvGrpSpPr>
          <p:grpSpPr>
            <a:xfrm>
              <a:off x="9" y="3954969"/>
              <a:ext cx="5569175" cy="2578608"/>
              <a:chOff x="8" y="3250247"/>
              <a:chExt cx="7133586" cy="3302953"/>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798"/>
              <a:stretch/>
            </p:blipFill>
            <p:spPr bwMode="auto">
              <a:xfrm>
                <a:off x="8" y="5069072"/>
                <a:ext cx="3560781" cy="117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463"/>
              <a:stretch/>
            </p:blipFill>
            <p:spPr bwMode="auto">
              <a:xfrm>
                <a:off x="292608" y="6156237"/>
                <a:ext cx="3184398" cy="3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820"/>
              <a:stretch/>
            </p:blipFill>
            <p:spPr bwMode="auto">
              <a:xfrm>
                <a:off x="3581400" y="3250247"/>
                <a:ext cx="3552194" cy="326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767"/>
            <a:stretch/>
          </p:blipFill>
          <p:spPr bwMode="auto">
            <a:xfrm>
              <a:off x="8" y="4495800"/>
              <a:ext cx="2776608" cy="94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V="1">
              <a:off x="2075688" y="4681728"/>
              <a:ext cx="0" cy="149961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48" t="1136" b="-1"/>
          <a:stretch/>
        </p:blipFill>
        <p:spPr bwMode="auto">
          <a:xfrm>
            <a:off x="44452" y="1095374"/>
            <a:ext cx="5822948" cy="271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94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a:latin typeface="Calibri" pitchFamily="34" charset="0"/>
                <a:cs typeface="Calibri" pitchFamily="34" charset="0"/>
              </a:rPr>
              <a:t>Initial DECAF analysis already finding common disruption event </a:t>
            </a:r>
            <a:r>
              <a:rPr lang="en-US" sz="2800" dirty="0" smtClean="0">
                <a:latin typeface="Calibri" pitchFamily="34" charset="0"/>
                <a:cs typeface="Calibri" pitchFamily="34" charset="0"/>
              </a:rPr>
              <a:t>chains, giving new insight</a:t>
            </a:r>
            <a:endParaRPr lang="en-US" sz="2800" dirty="0">
              <a:latin typeface="Calibri" pitchFamily="34" charset="0"/>
              <a:cs typeface="Calibri" pitchFamily="34" charset="0"/>
            </a:endParaRPr>
          </a:p>
        </p:txBody>
      </p:sp>
      <p:sp>
        <p:nvSpPr>
          <p:cNvPr id="5" name="Content Placeholder 2"/>
          <p:cNvSpPr txBox="1">
            <a:spLocks/>
          </p:cNvSpPr>
          <p:nvPr/>
        </p:nvSpPr>
        <p:spPr>
          <a:xfrm>
            <a:off x="5682" y="1041400"/>
            <a:ext cx="4800600" cy="2235200"/>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anose="020F0502020204030204" pitchFamily="34" charset="0"/>
              </a:rPr>
              <a:t>Identifying common chains </a:t>
            </a:r>
            <a:r>
              <a:rPr lang="en-US" sz="2400" dirty="0">
                <a:latin typeface="Calibri" panose="020F0502020204030204" pitchFamily="34" charset="0"/>
              </a:rPr>
              <a:t>of events can provide insight into how to cue avoidance systems</a:t>
            </a:r>
            <a:endParaRPr lang="en-US" sz="2400" dirty="0" smtClean="0">
              <a:latin typeface="Calibri" panose="020F0502020204030204" pitchFamily="34" charset="0"/>
            </a:endParaRPr>
          </a:p>
          <a:p>
            <a:pPr lvl="1"/>
            <a:r>
              <a:rPr lang="en-US" sz="1800" dirty="0" smtClean="0">
                <a:latin typeface="Calibri" panose="020F0502020204030204" pitchFamily="34" charset="0"/>
              </a:rPr>
              <a:t>6 (out of theoretically 42) two-event combinations following RWM accounted </a:t>
            </a:r>
            <a:r>
              <a:rPr lang="en-US" sz="1800" dirty="0">
                <a:latin typeface="Calibri" panose="020F0502020204030204" pitchFamily="34" charset="0"/>
              </a:rPr>
              <a:t>for </a:t>
            </a:r>
            <a:r>
              <a:rPr lang="en-US" sz="1800" dirty="0" smtClean="0">
                <a:latin typeface="Calibri" panose="020F0502020204030204" pitchFamily="34" charset="0"/>
              </a:rPr>
              <a:t>70% </a:t>
            </a:r>
            <a:r>
              <a:rPr lang="en-US" sz="1800" dirty="0">
                <a:latin typeface="Calibri" panose="020F0502020204030204" pitchFamily="34" charset="0"/>
              </a:rPr>
              <a:t>of the cases in </a:t>
            </a:r>
            <a:r>
              <a:rPr lang="en-US" sz="1800" dirty="0" smtClean="0">
                <a:latin typeface="Calibri" panose="020F0502020204030204" pitchFamily="34" charset="0"/>
              </a:rPr>
              <a:t>the database</a:t>
            </a:r>
          </a:p>
        </p:txBody>
      </p:sp>
      <p:grpSp>
        <p:nvGrpSpPr>
          <p:cNvPr id="3" name="Group 2"/>
          <p:cNvGrpSpPr>
            <a:grpSpLocks noChangeAspect="1"/>
          </p:cNvGrpSpPr>
          <p:nvPr/>
        </p:nvGrpSpPr>
        <p:grpSpPr>
          <a:xfrm>
            <a:off x="187347" y="3276600"/>
            <a:ext cx="4542735" cy="2977586"/>
            <a:chOff x="4960620" y="3632906"/>
            <a:chExt cx="3766631" cy="2468880"/>
          </a:xfrm>
        </p:grpSpPr>
        <p:sp>
          <p:nvSpPr>
            <p:cNvPr id="73" name="Chevron 72"/>
            <p:cNvSpPr/>
            <p:nvPr/>
          </p:nvSpPr>
          <p:spPr>
            <a:xfrm>
              <a:off x="6484620" y="363290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VSC</a:t>
              </a:r>
              <a:endParaRPr lang="en-US" sz="1000" dirty="0">
                <a:solidFill>
                  <a:schemeClr val="tx1"/>
                </a:solidFill>
                <a:latin typeface="Calibri" panose="020F0502020204030204" pitchFamily="34" charset="0"/>
              </a:endParaRPr>
            </a:p>
          </p:txBody>
        </p:sp>
        <p:sp>
          <p:nvSpPr>
            <p:cNvPr id="74" name="Chevron 73"/>
            <p:cNvSpPr/>
            <p:nvPr/>
          </p:nvSpPr>
          <p:spPr>
            <a:xfrm>
              <a:off x="6484620" y="399866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WPC</a:t>
              </a:r>
              <a:endParaRPr lang="en-US" sz="1000" dirty="0">
                <a:solidFill>
                  <a:schemeClr val="tx1"/>
                </a:solidFill>
                <a:latin typeface="Calibri" panose="020F0502020204030204" pitchFamily="34" charset="0"/>
              </a:endParaRPr>
            </a:p>
          </p:txBody>
        </p:sp>
        <p:sp>
          <p:nvSpPr>
            <p:cNvPr id="75" name="Chevron 74"/>
            <p:cNvSpPr/>
            <p:nvPr/>
          </p:nvSpPr>
          <p:spPr>
            <a:xfrm>
              <a:off x="6484620" y="436442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IPR</a:t>
              </a:r>
              <a:endParaRPr lang="en-US" sz="1000" dirty="0">
                <a:solidFill>
                  <a:schemeClr val="tx1"/>
                </a:solidFill>
                <a:latin typeface="Calibri" panose="020F0502020204030204" pitchFamily="34" charset="0"/>
              </a:endParaRPr>
            </a:p>
          </p:txBody>
        </p:sp>
        <p:sp>
          <p:nvSpPr>
            <p:cNvPr id="76" name="Chevron 75"/>
            <p:cNvSpPr/>
            <p:nvPr/>
          </p:nvSpPr>
          <p:spPr>
            <a:xfrm>
              <a:off x="6484620" y="509594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WPC</a:t>
              </a:r>
              <a:endParaRPr lang="en-US" sz="1000" dirty="0">
                <a:solidFill>
                  <a:schemeClr val="tx1"/>
                </a:solidFill>
                <a:latin typeface="Calibri" panose="020F0502020204030204" pitchFamily="34" charset="0"/>
              </a:endParaRPr>
            </a:p>
          </p:txBody>
        </p:sp>
        <p:sp>
          <p:nvSpPr>
            <p:cNvPr id="77" name="Chevron 76"/>
            <p:cNvSpPr/>
            <p:nvPr/>
          </p:nvSpPr>
          <p:spPr>
            <a:xfrm>
              <a:off x="6484620" y="473018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PRP</a:t>
              </a:r>
              <a:endParaRPr lang="en-US" sz="1000" dirty="0">
                <a:solidFill>
                  <a:schemeClr val="tx1"/>
                </a:solidFill>
                <a:latin typeface="Calibri" panose="020F0502020204030204" pitchFamily="34" charset="0"/>
              </a:endParaRPr>
            </a:p>
          </p:txBody>
        </p:sp>
        <p:sp>
          <p:nvSpPr>
            <p:cNvPr id="78" name="Chevron 77"/>
            <p:cNvSpPr/>
            <p:nvPr/>
          </p:nvSpPr>
          <p:spPr>
            <a:xfrm>
              <a:off x="6484620" y="546170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VSC</a:t>
              </a:r>
              <a:endParaRPr lang="en-US" sz="1000" dirty="0">
                <a:solidFill>
                  <a:schemeClr val="tx1"/>
                </a:solidFill>
                <a:latin typeface="Calibri" panose="020F0502020204030204" pitchFamily="34" charset="0"/>
              </a:endParaRPr>
            </a:p>
          </p:txBody>
        </p:sp>
        <p:sp>
          <p:nvSpPr>
            <p:cNvPr id="79" name="Chevron 78"/>
            <p:cNvSpPr/>
            <p:nvPr/>
          </p:nvSpPr>
          <p:spPr>
            <a:xfrm>
              <a:off x="6484620" y="5827466"/>
              <a:ext cx="777240" cy="274320"/>
            </a:xfrm>
            <a:prstGeom prst="chevr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Other</a:t>
              </a:r>
              <a:endParaRPr lang="en-US" sz="1000" dirty="0">
                <a:solidFill>
                  <a:schemeClr val="tx1"/>
                </a:solidFill>
                <a:latin typeface="Calibri" panose="020F0502020204030204" pitchFamily="34" charset="0"/>
              </a:endParaRPr>
            </a:p>
          </p:txBody>
        </p:sp>
        <p:sp>
          <p:nvSpPr>
            <p:cNvPr id="80" name="Chevron 79"/>
            <p:cNvSpPr/>
            <p:nvPr/>
          </p:nvSpPr>
          <p:spPr>
            <a:xfrm>
              <a:off x="4960620" y="473018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RWM</a:t>
              </a:r>
              <a:endParaRPr lang="en-US" sz="1000" dirty="0">
                <a:solidFill>
                  <a:schemeClr val="tx1"/>
                </a:solidFill>
                <a:latin typeface="Calibri" panose="020F0502020204030204" pitchFamily="34" charset="0"/>
              </a:endParaRPr>
            </a:p>
          </p:txBody>
        </p:sp>
        <p:sp>
          <p:nvSpPr>
            <p:cNvPr id="81" name="Chevron 80"/>
            <p:cNvSpPr/>
            <p:nvPr/>
          </p:nvSpPr>
          <p:spPr>
            <a:xfrm>
              <a:off x="7307580" y="363290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PRP</a:t>
              </a:r>
              <a:endParaRPr lang="en-US" sz="1000" dirty="0">
                <a:solidFill>
                  <a:schemeClr val="tx1"/>
                </a:solidFill>
                <a:latin typeface="Calibri" panose="020F0502020204030204" pitchFamily="34" charset="0"/>
              </a:endParaRPr>
            </a:p>
          </p:txBody>
        </p:sp>
        <p:sp>
          <p:nvSpPr>
            <p:cNvPr id="82" name="Chevron 81"/>
            <p:cNvSpPr/>
            <p:nvPr/>
          </p:nvSpPr>
          <p:spPr>
            <a:xfrm>
              <a:off x="7307580" y="399866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PRP</a:t>
              </a:r>
              <a:endParaRPr lang="en-US" sz="1000" dirty="0">
                <a:solidFill>
                  <a:schemeClr val="tx1"/>
                </a:solidFill>
                <a:latin typeface="Calibri" panose="020F0502020204030204" pitchFamily="34" charset="0"/>
              </a:endParaRPr>
            </a:p>
          </p:txBody>
        </p:sp>
        <p:sp>
          <p:nvSpPr>
            <p:cNvPr id="83" name="Chevron 82"/>
            <p:cNvSpPr/>
            <p:nvPr/>
          </p:nvSpPr>
          <p:spPr>
            <a:xfrm>
              <a:off x="7307580" y="436442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WPC</a:t>
              </a:r>
              <a:endParaRPr lang="en-US" sz="1000" dirty="0">
                <a:solidFill>
                  <a:schemeClr val="tx1"/>
                </a:solidFill>
                <a:latin typeface="Calibri" panose="020F0502020204030204" pitchFamily="34" charset="0"/>
              </a:endParaRPr>
            </a:p>
          </p:txBody>
        </p:sp>
        <p:sp>
          <p:nvSpPr>
            <p:cNvPr id="84" name="Chevron 83"/>
            <p:cNvSpPr/>
            <p:nvPr/>
          </p:nvSpPr>
          <p:spPr>
            <a:xfrm>
              <a:off x="7307580" y="509594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VSC</a:t>
              </a:r>
              <a:endParaRPr lang="en-US" sz="1000" dirty="0">
                <a:solidFill>
                  <a:schemeClr val="tx1"/>
                </a:solidFill>
                <a:latin typeface="Calibri" panose="020F0502020204030204" pitchFamily="34" charset="0"/>
              </a:endParaRPr>
            </a:p>
          </p:txBody>
        </p:sp>
        <p:sp>
          <p:nvSpPr>
            <p:cNvPr id="85" name="Chevron 84"/>
            <p:cNvSpPr/>
            <p:nvPr/>
          </p:nvSpPr>
          <p:spPr>
            <a:xfrm>
              <a:off x="7307580" y="473018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IPR</a:t>
              </a:r>
              <a:endParaRPr lang="en-US" sz="1000" dirty="0">
                <a:solidFill>
                  <a:schemeClr val="tx1"/>
                </a:solidFill>
                <a:latin typeface="Calibri" panose="020F0502020204030204" pitchFamily="34" charset="0"/>
              </a:endParaRPr>
            </a:p>
          </p:txBody>
        </p:sp>
        <p:sp>
          <p:nvSpPr>
            <p:cNvPr id="86" name="Chevron 85"/>
            <p:cNvSpPr/>
            <p:nvPr/>
          </p:nvSpPr>
          <p:spPr>
            <a:xfrm>
              <a:off x="7307580" y="546170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WPC</a:t>
              </a:r>
              <a:endParaRPr lang="en-US" sz="1000" dirty="0">
                <a:solidFill>
                  <a:schemeClr val="tx1"/>
                </a:solidFill>
                <a:latin typeface="Calibri" panose="020F0502020204030204" pitchFamily="34" charset="0"/>
              </a:endParaRPr>
            </a:p>
          </p:txBody>
        </p:sp>
        <p:cxnSp>
          <p:nvCxnSpPr>
            <p:cNvPr id="87" name="Straight Arrow Connector 86"/>
            <p:cNvCxnSpPr>
              <a:stCxn id="80" idx="3"/>
            </p:cNvCxnSpPr>
            <p:nvPr/>
          </p:nvCxnSpPr>
          <p:spPr>
            <a:xfrm flipV="1">
              <a:off x="5737860" y="3751019"/>
              <a:ext cx="746760" cy="1116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0" idx="3"/>
            </p:cNvCxnSpPr>
            <p:nvPr/>
          </p:nvCxnSpPr>
          <p:spPr>
            <a:xfrm flipV="1">
              <a:off x="5737860" y="4135826"/>
              <a:ext cx="746760" cy="731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0" idx="3"/>
            </p:cNvCxnSpPr>
            <p:nvPr/>
          </p:nvCxnSpPr>
          <p:spPr>
            <a:xfrm flipV="1">
              <a:off x="5737860" y="4501586"/>
              <a:ext cx="746760" cy="365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0" idx="3"/>
            </p:cNvCxnSpPr>
            <p:nvPr/>
          </p:nvCxnSpPr>
          <p:spPr>
            <a:xfrm>
              <a:off x="5737860" y="4867346"/>
              <a:ext cx="746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0" idx="3"/>
            </p:cNvCxnSpPr>
            <p:nvPr/>
          </p:nvCxnSpPr>
          <p:spPr>
            <a:xfrm>
              <a:off x="5737860" y="4867346"/>
              <a:ext cx="746760" cy="365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0" idx="3"/>
            </p:cNvCxnSpPr>
            <p:nvPr/>
          </p:nvCxnSpPr>
          <p:spPr>
            <a:xfrm>
              <a:off x="5737860" y="4867346"/>
              <a:ext cx="746760" cy="731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0" idx="3"/>
            </p:cNvCxnSpPr>
            <p:nvPr/>
          </p:nvCxnSpPr>
          <p:spPr>
            <a:xfrm>
              <a:off x="5737860" y="4867346"/>
              <a:ext cx="746760" cy="1097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221984" y="3632907"/>
              <a:ext cx="505267" cy="246221"/>
            </a:xfrm>
            <a:prstGeom prst="rect">
              <a:avLst/>
            </a:prstGeom>
            <a:noFill/>
          </p:spPr>
          <p:txBody>
            <a:bodyPr wrap="none" rtlCol="0">
              <a:spAutoFit/>
            </a:bodyPr>
            <a:lstStyle/>
            <a:p>
              <a:r>
                <a:rPr lang="en-US" sz="1000" dirty="0" smtClean="0">
                  <a:latin typeface="Calibri" panose="020F0502020204030204" pitchFamily="34" charset="0"/>
                </a:rPr>
                <a:t>15.9%</a:t>
              </a:r>
              <a:endParaRPr lang="en-US" sz="1200" dirty="0">
                <a:latin typeface="Calibri" panose="020F0502020204030204" pitchFamily="34" charset="0"/>
              </a:endParaRPr>
            </a:p>
          </p:txBody>
        </p:sp>
        <p:sp>
          <p:nvSpPr>
            <p:cNvPr id="95" name="TextBox 94"/>
            <p:cNvSpPr txBox="1"/>
            <p:nvPr/>
          </p:nvSpPr>
          <p:spPr>
            <a:xfrm>
              <a:off x="8221983" y="3998668"/>
              <a:ext cx="505267" cy="246221"/>
            </a:xfrm>
            <a:prstGeom prst="rect">
              <a:avLst/>
            </a:prstGeom>
            <a:noFill/>
          </p:spPr>
          <p:txBody>
            <a:bodyPr wrap="none" rtlCol="0">
              <a:spAutoFit/>
            </a:bodyPr>
            <a:lstStyle/>
            <a:p>
              <a:r>
                <a:rPr lang="en-US" sz="1000" dirty="0" smtClean="0">
                  <a:latin typeface="Calibri" panose="020F0502020204030204" pitchFamily="34" charset="0"/>
                </a:rPr>
                <a:t>13.6%</a:t>
              </a:r>
              <a:endParaRPr lang="en-US" sz="1200" dirty="0">
                <a:latin typeface="Calibri" panose="020F0502020204030204" pitchFamily="34" charset="0"/>
              </a:endParaRPr>
            </a:p>
          </p:txBody>
        </p:sp>
        <p:sp>
          <p:nvSpPr>
            <p:cNvPr id="96" name="TextBox 95"/>
            <p:cNvSpPr txBox="1"/>
            <p:nvPr/>
          </p:nvSpPr>
          <p:spPr>
            <a:xfrm>
              <a:off x="8221984" y="4364428"/>
              <a:ext cx="505267" cy="246221"/>
            </a:xfrm>
            <a:prstGeom prst="rect">
              <a:avLst/>
            </a:prstGeom>
            <a:noFill/>
          </p:spPr>
          <p:txBody>
            <a:bodyPr wrap="none" rtlCol="0">
              <a:spAutoFit/>
            </a:bodyPr>
            <a:lstStyle/>
            <a:p>
              <a:r>
                <a:rPr lang="en-US" sz="1000" dirty="0" smtClean="0">
                  <a:latin typeface="Calibri" panose="020F0502020204030204" pitchFamily="34" charset="0"/>
                </a:rPr>
                <a:t>11.4%</a:t>
              </a:r>
              <a:endParaRPr lang="en-US" sz="1200" dirty="0">
                <a:latin typeface="Calibri" panose="020F0502020204030204" pitchFamily="34" charset="0"/>
              </a:endParaRPr>
            </a:p>
          </p:txBody>
        </p:sp>
        <p:sp>
          <p:nvSpPr>
            <p:cNvPr id="97" name="TextBox 96"/>
            <p:cNvSpPr txBox="1"/>
            <p:nvPr/>
          </p:nvSpPr>
          <p:spPr>
            <a:xfrm>
              <a:off x="8221983" y="4730188"/>
              <a:ext cx="505267" cy="246221"/>
            </a:xfrm>
            <a:prstGeom prst="rect">
              <a:avLst/>
            </a:prstGeom>
            <a:noFill/>
          </p:spPr>
          <p:txBody>
            <a:bodyPr wrap="none" rtlCol="0">
              <a:spAutoFit/>
            </a:bodyPr>
            <a:lstStyle/>
            <a:p>
              <a:r>
                <a:rPr lang="en-US" sz="1000" dirty="0" smtClean="0">
                  <a:latin typeface="Calibri" panose="020F0502020204030204" pitchFamily="34" charset="0"/>
                </a:rPr>
                <a:t>11.4%</a:t>
              </a:r>
              <a:endParaRPr lang="en-US" sz="1200" dirty="0">
                <a:latin typeface="Calibri" panose="020F0502020204030204" pitchFamily="34" charset="0"/>
              </a:endParaRPr>
            </a:p>
          </p:txBody>
        </p:sp>
        <p:sp>
          <p:nvSpPr>
            <p:cNvPr id="98" name="TextBox 97"/>
            <p:cNvSpPr txBox="1"/>
            <p:nvPr/>
          </p:nvSpPr>
          <p:spPr>
            <a:xfrm>
              <a:off x="8221980" y="5095948"/>
              <a:ext cx="497252" cy="246221"/>
            </a:xfrm>
            <a:prstGeom prst="rect">
              <a:avLst/>
            </a:prstGeom>
            <a:noFill/>
          </p:spPr>
          <p:txBody>
            <a:bodyPr wrap="none" rtlCol="0">
              <a:spAutoFit/>
            </a:bodyPr>
            <a:lstStyle/>
            <a:p>
              <a:r>
                <a:rPr lang="en-US" sz="1000" dirty="0" smtClean="0">
                  <a:latin typeface="Calibri" panose="020F0502020204030204" pitchFamily="34" charset="0"/>
                </a:rPr>
                <a:t>  9.1%</a:t>
              </a:r>
              <a:endParaRPr lang="en-US" sz="1200" dirty="0">
                <a:latin typeface="Calibri" panose="020F0502020204030204" pitchFamily="34" charset="0"/>
              </a:endParaRPr>
            </a:p>
          </p:txBody>
        </p:sp>
        <p:sp>
          <p:nvSpPr>
            <p:cNvPr id="99" name="TextBox 98"/>
            <p:cNvSpPr txBox="1"/>
            <p:nvPr/>
          </p:nvSpPr>
          <p:spPr>
            <a:xfrm>
              <a:off x="8221980" y="5461708"/>
              <a:ext cx="497252" cy="246221"/>
            </a:xfrm>
            <a:prstGeom prst="rect">
              <a:avLst/>
            </a:prstGeom>
            <a:noFill/>
          </p:spPr>
          <p:txBody>
            <a:bodyPr wrap="none" rtlCol="0">
              <a:spAutoFit/>
            </a:bodyPr>
            <a:lstStyle/>
            <a:p>
              <a:r>
                <a:rPr lang="en-US" sz="1000" dirty="0">
                  <a:latin typeface="Calibri" panose="020F0502020204030204" pitchFamily="34" charset="0"/>
                </a:rPr>
                <a:t> </a:t>
              </a:r>
              <a:r>
                <a:rPr lang="en-US" sz="1000" dirty="0" smtClean="0">
                  <a:latin typeface="Calibri" panose="020F0502020204030204" pitchFamily="34" charset="0"/>
                </a:rPr>
                <a:t> 9.1%</a:t>
              </a:r>
              <a:endParaRPr lang="en-US" sz="1200" dirty="0">
                <a:latin typeface="Calibri" panose="020F0502020204030204" pitchFamily="34" charset="0"/>
              </a:endParaRPr>
            </a:p>
          </p:txBody>
        </p:sp>
        <p:sp>
          <p:nvSpPr>
            <p:cNvPr id="100" name="TextBox 99"/>
            <p:cNvSpPr txBox="1"/>
            <p:nvPr/>
          </p:nvSpPr>
          <p:spPr>
            <a:xfrm>
              <a:off x="8221984" y="5827468"/>
              <a:ext cx="505267" cy="246221"/>
            </a:xfrm>
            <a:prstGeom prst="rect">
              <a:avLst/>
            </a:prstGeom>
            <a:noFill/>
          </p:spPr>
          <p:txBody>
            <a:bodyPr wrap="none" rtlCol="0">
              <a:spAutoFit/>
            </a:bodyPr>
            <a:lstStyle/>
            <a:p>
              <a:r>
                <a:rPr lang="en-US" sz="1000" dirty="0" smtClean="0">
                  <a:latin typeface="Calibri" panose="020F0502020204030204" pitchFamily="34" charset="0"/>
                </a:rPr>
                <a:t>29.5%</a:t>
              </a:r>
              <a:endParaRPr lang="en-US" sz="1200" dirty="0">
                <a:latin typeface="Calibri" panose="020F0502020204030204" pitchFamily="34" charset="0"/>
              </a:endParaRPr>
            </a:p>
          </p:txBody>
        </p:sp>
      </p:grpSp>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685" y="3191274"/>
            <a:ext cx="4322040" cy="303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Content Placeholder 2"/>
          <p:cNvSpPr txBox="1">
            <a:spLocks/>
          </p:cNvSpPr>
          <p:nvPr/>
        </p:nvSpPr>
        <p:spPr>
          <a:xfrm>
            <a:off x="4799325" y="1040409"/>
            <a:ext cx="3886200" cy="3055221"/>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US" sz="2400" dirty="0">
                <a:latin typeface="Calibri" panose="020F0502020204030204" pitchFamily="34" charset="0"/>
              </a:rPr>
              <a:t>Earlier RWM events </a:t>
            </a:r>
            <a:r>
              <a:rPr lang="en-US" sz="2400" i="1" dirty="0" smtClean="0">
                <a:latin typeface="Calibri" panose="020F0502020204030204" pitchFamily="34" charset="0"/>
              </a:rPr>
              <a:t>not</a:t>
            </a:r>
            <a:r>
              <a:rPr lang="en-US" sz="2400" dirty="0" smtClean="0">
                <a:latin typeface="Calibri" panose="020F0502020204030204" pitchFamily="34" charset="0"/>
              </a:rPr>
              <a:t> </a:t>
            </a:r>
            <a:r>
              <a:rPr lang="en-US" sz="2400" dirty="0">
                <a:latin typeface="Calibri" panose="020F0502020204030204" pitchFamily="34" charset="0"/>
              </a:rPr>
              <a:t>false </a:t>
            </a:r>
            <a:r>
              <a:rPr lang="en-US" sz="2400" dirty="0" smtClean="0">
                <a:latin typeface="Calibri" panose="020F0502020204030204" pitchFamily="34" charset="0"/>
              </a:rPr>
              <a:t>positives</a:t>
            </a:r>
            <a:endParaRPr lang="en-US" sz="1800" dirty="0">
              <a:latin typeface="Calibri" panose="020F0502020204030204" pitchFamily="34" charset="0"/>
            </a:endParaRPr>
          </a:p>
          <a:p>
            <a:pPr lvl="1">
              <a:spcBef>
                <a:spcPts val="1200"/>
              </a:spcBef>
            </a:pPr>
            <a:r>
              <a:rPr lang="en-US" sz="1800" dirty="0" smtClean="0">
                <a:latin typeface="Calibri" panose="020F0502020204030204" pitchFamily="34" charset="0"/>
              </a:rPr>
              <a:t>cause large decreases in </a:t>
            </a:r>
            <a:r>
              <a:rPr lang="el-GR" sz="1800" dirty="0" smtClean="0">
                <a:latin typeface="Calibri" panose="020F0502020204030204" pitchFamily="34" charset="0"/>
              </a:rPr>
              <a:t>β</a:t>
            </a:r>
            <a:r>
              <a:rPr lang="en-US" sz="1800" baseline="-25000" dirty="0" smtClean="0">
                <a:latin typeface="Calibri" panose="020F0502020204030204" pitchFamily="34" charset="0"/>
              </a:rPr>
              <a:t>N</a:t>
            </a:r>
            <a:r>
              <a:rPr lang="en-US" sz="1800" dirty="0" smtClean="0">
                <a:latin typeface="Calibri" panose="020F0502020204030204" pitchFamily="34" charset="0"/>
              </a:rPr>
              <a:t> and stored energy with subsequent recovery (minor disruptions)</a:t>
            </a:r>
          </a:p>
        </p:txBody>
      </p:sp>
    </p:spTree>
    <p:extLst>
      <p:ext uri="{BB962C8B-B14F-4D97-AF65-F5344CB8AC3E}">
        <p14:creationId xmlns:p14="http://schemas.microsoft.com/office/powerpoint/2010/main" val="287038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Calibri" panose="020F0502020204030204" pitchFamily="34" charset="0"/>
              </a:rPr>
              <a:t>Initial DECAF results detects disruption chain events when applied to dedicated 44 shot NSTX RWM disruption database</a:t>
            </a:r>
            <a:endParaRPr lang="en-US" sz="2400" dirty="0">
              <a:latin typeface="Calibri" panose="020F0502020204030204" pitchFamily="34" charset="0"/>
            </a:endParaRPr>
          </a:p>
        </p:txBody>
      </p:sp>
      <p:pic>
        <p:nvPicPr>
          <p:cNvPr id="1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6793"/>
            <a:ext cx="4449466" cy="307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Connector 59"/>
          <p:cNvCxnSpPr/>
          <p:nvPr/>
        </p:nvCxnSpPr>
        <p:spPr bwMode="auto">
          <a:xfrm>
            <a:off x="4130040" y="3456858"/>
            <a:ext cx="4954001" cy="499183"/>
          </a:xfrm>
          <a:prstGeom prst="line">
            <a:avLst/>
          </a:prstGeom>
          <a:noFill/>
          <a:ln w="15875" cap="flat" cmpd="sng" algn="ctr">
            <a:solidFill>
              <a:schemeClr val="tx1"/>
            </a:solidFill>
            <a:prstDash val="dash"/>
            <a:round/>
            <a:headEnd type="none" w="med" len="med"/>
            <a:tailEnd type="none" w="med" len="med"/>
          </a:ln>
          <a:effectLst/>
        </p:spPr>
      </p:cxnSp>
      <p:cxnSp>
        <p:nvCxnSpPr>
          <p:cNvPr id="62" name="Straight Connector 61"/>
          <p:cNvCxnSpPr/>
          <p:nvPr/>
        </p:nvCxnSpPr>
        <p:spPr bwMode="auto">
          <a:xfrm flipV="1">
            <a:off x="3977645" y="1036793"/>
            <a:ext cx="899155" cy="679709"/>
          </a:xfrm>
          <a:prstGeom prst="line">
            <a:avLst/>
          </a:prstGeom>
          <a:noFill/>
          <a:ln w="15875" cap="flat" cmpd="sng" algn="ctr">
            <a:solidFill>
              <a:schemeClr val="tx1"/>
            </a:solidFill>
            <a:prstDash val="dash"/>
            <a:round/>
            <a:headEnd type="none" w="med" len="med"/>
            <a:tailEnd type="none" w="med" len="med"/>
          </a:ln>
          <a:effectLst/>
        </p:spPr>
      </p:cxnSp>
      <p:cxnSp>
        <p:nvCxnSpPr>
          <p:cNvPr id="63" name="Straight Connector 62"/>
          <p:cNvCxnSpPr/>
          <p:nvPr/>
        </p:nvCxnSpPr>
        <p:spPr bwMode="auto">
          <a:xfrm>
            <a:off x="3977645" y="3456857"/>
            <a:ext cx="899155" cy="499184"/>
          </a:xfrm>
          <a:prstGeom prst="line">
            <a:avLst/>
          </a:prstGeom>
          <a:noFill/>
          <a:ln w="15875" cap="flat" cmpd="sng" algn="ctr">
            <a:solidFill>
              <a:schemeClr val="tx1"/>
            </a:solidFill>
            <a:prstDash val="dash"/>
            <a:round/>
            <a:headEnd type="none" w="med" len="med"/>
            <a:tailEnd type="none" w="med" len="med"/>
          </a:ln>
          <a:effectLst/>
        </p:spPr>
      </p:cxnSp>
      <p:cxnSp>
        <p:nvCxnSpPr>
          <p:cNvPr id="61" name="Straight Connector 60"/>
          <p:cNvCxnSpPr/>
          <p:nvPr/>
        </p:nvCxnSpPr>
        <p:spPr bwMode="auto">
          <a:xfrm flipV="1">
            <a:off x="4191000" y="1036793"/>
            <a:ext cx="4893041" cy="679709"/>
          </a:xfrm>
          <a:prstGeom prst="line">
            <a:avLst/>
          </a:prstGeom>
          <a:noFill/>
          <a:ln w="15875" cap="flat" cmpd="sng" algn="ctr">
            <a:solidFill>
              <a:schemeClr val="tx1"/>
            </a:solidFill>
            <a:prstDash val="dash"/>
            <a:round/>
            <a:headEnd type="none" w="med" len="med"/>
            <a:tailEnd type="none" w="med" len="med"/>
          </a:ln>
          <a:effectLst/>
        </p:spPr>
      </p:cxnSp>
      <p:pic>
        <p:nvPicPr>
          <p:cNvPr id="2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033761"/>
            <a:ext cx="4207241" cy="292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Content Placeholder 2"/>
          <p:cNvSpPr txBox="1">
            <a:spLocks/>
          </p:cNvSpPr>
          <p:nvPr/>
        </p:nvSpPr>
        <p:spPr>
          <a:xfrm>
            <a:off x="4724399" y="3993258"/>
            <a:ext cx="4359641" cy="2169402"/>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latin typeface="Calibri" panose="020F0502020204030204" pitchFamily="34" charset="0"/>
              </a:rPr>
              <a:t>Several events detected for all shots</a:t>
            </a:r>
          </a:p>
          <a:p>
            <a:pPr lvl="1"/>
            <a:r>
              <a:rPr lang="en-US" sz="1400" dirty="0" smtClean="0">
                <a:solidFill>
                  <a:srgbClr val="FF0000"/>
                </a:solidFill>
                <a:latin typeface="Calibri" panose="020F0502020204030204" pitchFamily="34" charset="0"/>
              </a:rPr>
              <a:t>DIS</a:t>
            </a:r>
            <a:r>
              <a:rPr lang="en-US" sz="1400" dirty="0" smtClean="0">
                <a:latin typeface="Calibri" panose="020F0502020204030204" pitchFamily="34" charset="0"/>
              </a:rPr>
              <a:t>: Disruption occurred</a:t>
            </a:r>
          </a:p>
          <a:p>
            <a:pPr lvl="1"/>
            <a:r>
              <a:rPr lang="en-US" sz="1400" dirty="0" smtClean="0">
                <a:solidFill>
                  <a:srgbClr val="FF0000"/>
                </a:solidFill>
                <a:latin typeface="Calibri" panose="020F0502020204030204" pitchFamily="34" charset="0"/>
              </a:rPr>
              <a:t>RWM</a:t>
            </a:r>
            <a:r>
              <a:rPr lang="en-US" sz="1400" dirty="0" smtClean="0">
                <a:latin typeface="Calibri" panose="020F0502020204030204" pitchFamily="34" charset="0"/>
              </a:rPr>
              <a:t>: RWM event warning</a:t>
            </a:r>
          </a:p>
          <a:p>
            <a:pPr lvl="1"/>
            <a:r>
              <a:rPr lang="en-US" sz="1400" dirty="0" smtClean="0">
                <a:solidFill>
                  <a:srgbClr val="FF0000"/>
                </a:solidFill>
                <a:latin typeface="Calibri" panose="020F0502020204030204" pitchFamily="34" charset="0"/>
              </a:rPr>
              <a:t>WPC:</a:t>
            </a:r>
            <a:r>
              <a:rPr lang="en-US" sz="1400" dirty="0" smtClean="0">
                <a:latin typeface="Calibri" panose="020F0502020204030204" pitchFamily="34" charset="0"/>
              </a:rPr>
              <a:t> Wall proximity control</a:t>
            </a:r>
          </a:p>
          <a:p>
            <a:pPr lvl="1"/>
            <a:r>
              <a:rPr lang="en-US" sz="1400" dirty="0" smtClean="0">
                <a:solidFill>
                  <a:srgbClr val="FF0000"/>
                </a:solidFill>
                <a:latin typeface="Calibri" panose="020F0502020204030204" pitchFamily="34" charset="0"/>
              </a:rPr>
              <a:t>IPR</a:t>
            </a:r>
            <a:r>
              <a:rPr lang="en-US" sz="1400" dirty="0" smtClean="0">
                <a:latin typeface="Calibri" panose="020F0502020204030204" pitchFamily="34" charset="0"/>
              </a:rPr>
              <a:t>: Plasma current request not met</a:t>
            </a:r>
          </a:p>
          <a:p>
            <a:pPr lvl="1"/>
            <a:r>
              <a:rPr lang="en-US" sz="1400" dirty="0" smtClean="0">
                <a:solidFill>
                  <a:srgbClr val="FF0000"/>
                </a:solidFill>
                <a:latin typeface="Calibri" panose="020F0502020204030204" pitchFamily="34" charset="0"/>
              </a:rPr>
              <a:t>LOQ</a:t>
            </a:r>
            <a:r>
              <a:rPr lang="en-US" sz="1400" dirty="0" smtClean="0">
                <a:latin typeface="Calibri" panose="020F0502020204030204" pitchFamily="34" charset="0"/>
              </a:rPr>
              <a:t>: Low edge q warning</a:t>
            </a:r>
          </a:p>
          <a:p>
            <a:pPr lvl="1"/>
            <a:r>
              <a:rPr lang="en-US" sz="1400" dirty="0" smtClean="0">
                <a:latin typeface="Calibri" panose="020F0502020204030204" pitchFamily="34" charset="0"/>
              </a:rPr>
              <a:t>Others:</a:t>
            </a:r>
          </a:p>
          <a:p>
            <a:pPr lvl="2"/>
            <a:r>
              <a:rPr lang="en-US" sz="1200" dirty="0" smtClean="0">
                <a:latin typeface="Calibri" panose="020F0502020204030204" pitchFamily="34" charset="0"/>
              </a:rPr>
              <a:t>PRP: Pressure peaking warning (34/44)</a:t>
            </a:r>
          </a:p>
          <a:p>
            <a:pPr lvl="2"/>
            <a:r>
              <a:rPr lang="en-US" sz="1200" dirty="0" smtClean="0">
                <a:latin typeface="Calibri" panose="020F0502020204030204" pitchFamily="34" charset="0"/>
              </a:rPr>
              <a:t>VSC: Vertical stability control (31/44)</a:t>
            </a:r>
          </a:p>
          <a:p>
            <a:pPr lvl="2"/>
            <a:r>
              <a:rPr lang="en-US" sz="1200" dirty="0" smtClean="0">
                <a:latin typeface="Calibri" panose="020F0502020204030204" pitchFamily="34" charset="0"/>
              </a:rPr>
              <a:t>LON: low density warning (11/44)</a:t>
            </a:r>
            <a:endParaRPr lang="en-US" sz="1400" dirty="0" smtClean="0">
              <a:latin typeface="Calibri" panose="020F0502020204030204" pitchFamily="34" charset="0"/>
            </a:endParaRPr>
          </a:p>
        </p:txBody>
      </p:sp>
      <p:sp>
        <p:nvSpPr>
          <p:cNvPr id="70" name="Content Placeholder 2"/>
          <p:cNvSpPr txBox="1">
            <a:spLocks/>
          </p:cNvSpPr>
          <p:nvPr/>
        </p:nvSpPr>
        <p:spPr>
          <a:xfrm>
            <a:off x="0" y="4038600"/>
            <a:ext cx="4359641" cy="2169402"/>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US" sz="2000" dirty="0" smtClean="0">
                <a:latin typeface="Calibri" panose="020F0502020204030204" pitchFamily="34" charset="0"/>
              </a:rPr>
              <a:t>RWM threshold near disruption limit</a:t>
            </a:r>
          </a:p>
          <a:p>
            <a:pPr lvl="1">
              <a:spcBef>
                <a:spcPts val="600"/>
              </a:spcBef>
            </a:pPr>
            <a:r>
              <a:rPr lang="en-US" sz="1400" dirty="0" smtClean="0">
                <a:latin typeface="Calibri" panose="020F0502020204030204" pitchFamily="34" charset="0"/>
              </a:rPr>
              <a:t>RWM </a:t>
            </a:r>
            <a:r>
              <a:rPr lang="en-US" sz="1400" dirty="0" err="1" smtClean="0">
                <a:latin typeface="Calibri" panose="020F0502020204030204" pitchFamily="34" charset="0"/>
              </a:rPr>
              <a:t>B</a:t>
            </a:r>
            <a:r>
              <a:rPr lang="en-US" sz="1400" baseline="-25000" dirty="0" err="1" smtClean="0">
                <a:latin typeface="Calibri" panose="020F0502020204030204" pitchFamily="34" charset="0"/>
              </a:rPr>
              <a:t>P</a:t>
            </a:r>
            <a:r>
              <a:rPr lang="en-US" sz="1400" baseline="30000" dirty="0" err="1" smtClean="0">
                <a:latin typeface="Calibri" panose="020F0502020204030204" pitchFamily="34" charset="0"/>
              </a:rPr>
              <a:t>n</a:t>
            </a:r>
            <a:r>
              <a:rPr lang="en-US" sz="1400" baseline="30000" dirty="0" smtClean="0">
                <a:latin typeface="Calibri" panose="020F0502020204030204" pitchFamily="34" charset="0"/>
              </a:rPr>
              <a:t>=1</a:t>
            </a:r>
            <a:r>
              <a:rPr lang="en-US" sz="1400" dirty="0" smtClean="0">
                <a:latin typeface="Calibri" panose="020F0502020204030204" pitchFamily="34" charset="0"/>
              </a:rPr>
              <a:t> lower threshold 30G (</a:t>
            </a:r>
            <a:r>
              <a:rPr lang="el-GR" sz="1400" i="1" dirty="0" smtClean="0">
                <a:latin typeface="Calibri" panose="020F0502020204030204" pitchFamily="34" charset="0"/>
              </a:rPr>
              <a:t>δ</a:t>
            </a:r>
            <a:r>
              <a:rPr lang="en-US" sz="1400" i="1" dirty="0" smtClean="0">
                <a:latin typeface="Calibri" panose="020F0502020204030204" pitchFamily="34" charset="0"/>
              </a:rPr>
              <a:t>B/B</a:t>
            </a:r>
            <a:r>
              <a:rPr lang="en-US" sz="1400" i="1" baseline="-25000" dirty="0" smtClean="0">
                <a:latin typeface="Calibri" panose="020F0502020204030204" pitchFamily="34" charset="0"/>
              </a:rPr>
              <a:t>0</a:t>
            </a:r>
            <a:r>
              <a:rPr lang="en-US" sz="1400" dirty="0" smtClean="0">
                <a:latin typeface="Calibri" panose="020F0502020204030204" pitchFamily="34" charset="0"/>
              </a:rPr>
              <a:t> ~ 0.67%)</a:t>
            </a:r>
          </a:p>
          <a:p>
            <a:pPr lvl="1">
              <a:spcBef>
                <a:spcPts val="600"/>
              </a:spcBef>
            </a:pPr>
            <a:r>
              <a:rPr lang="en-US" sz="1400" dirty="0" smtClean="0">
                <a:solidFill>
                  <a:srgbClr val="FF0000"/>
                </a:solidFill>
                <a:latin typeface="Calibri" panose="020F0502020204030204" pitchFamily="34" charset="0"/>
              </a:rPr>
              <a:t>61%</a:t>
            </a:r>
            <a:r>
              <a:rPr lang="en-US" sz="1400" dirty="0" smtClean="0">
                <a:latin typeface="Calibri" panose="020F0502020204030204" pitchFamily="34" charset="0"/>
              </a:rPr>
              <a:t> within 20 </a:t>
            </a:r>
            <a:r>
              <a:rPr lang="el-GR" sz="1400" dirty="0" smtClean="0">
                <a:latin typeface="Calibri" panose="020F0502020204030204" pitchFamily="34" charset="0"/>
              </a:rPr>
              <a:t>τ</a:t>
            </a:r>
            <a:r>
              <a:rPr lang="en-US" sz="1400" baseline="-25000" dirty="0" smtClean="0">
                <a:latin typeface="Calibri" panose="020F0502020204030204" pitchFamily="34" charset="0"/>
              </a:rPr>
              <a:t>w</a:t>
            </a:r>
            <a:r>
              <a:rPr lang="en-US" sz="1400" dirty="0" smtClean="0">
                <a:latin typeface="Calibri" panose="020F0502020204030204" pitchFamily="34" charset="0"/>
              </a:rPr>
              <a:t> of disruption time </a:t>
            </a:r>
            <a:r>
              <a:rPr lang="en-US" sz="1200" dirty="0" smtClean="0">
                <a:latin typeface="Calibri" panose="020F0502020204030204" pitchFamily="34" charset="0"/>
              </a:rPr>
              <a:t>(</a:t>
            </a:r>
            <a:r>
              <a:rPr lang="el-GR" sz="1200" dirty="0" smtClean="0">
                <a:latin typeface="Calibri" panose="020F0502020204030204" pitchFamily="34" charset="0"/>
              </a:rPr>
              <a:t>τ</a:t>
            </a:r>
            <a:r>
              <a:rPr lang="en-US" sz="1200" baseline="-25000" dirty="0" smtClean="0">
                <a:latin typeface="Calibri" panose="020F0502020204030204" pitchFamily="34" charset="0"/>
              </a:rPr>
              <a:t>w</a:t>
            </a:r>
            <a:r>
              <a:rPr lang="en-US" sz="1200" dirty="0" smtClean="0">
                <a:latin typeface="Calibri" panose="020F0502020204030204" pitchFamily="34" charset="0"/>
              </a:rPr>
              <a:t> = 5 </a:t>
            </a:r>
            <a:r>
              <a:rPr lang="en-US" sz="1200" dirty="0" err="1" smtClean="0">
                <a:latin typeface="Calibri" panose="020F0502020204030204" pitchFamily="34" charset="0"/>
              </a:rPr>
              <a:t>ms</a:t>
            </a:r>
            <a:r>
              <a:rPr lang="en-US" sz="1200" dirty="0" smtClean="0">
                <a:latin typeface="Calibri" panose="020F0502020204030204" pitchFamily="34" charset="0"/>
              </a:rPr>
              <a:t>)</a:t>
            </a:r>
          </a:p>
        </p:txBody>
      </p:sp>
      <p:pic>
        <p:nvPicPr>
          <p:cNvPr id="7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3611" b="33194"/>
          <a:stretch/>
        </p:blipFill>
        <p:spPr bwMode="auto">
          <a:xfrm>
            <a:off x="228600" y="5029200"/>
            <a:ext cx="4038600" cy="137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2" name="Straight Connector 71"/>
          <p:cNvCxnSpPr/>
          <p:nvPr/>
        </p:nvCxnSpPr>
        <p:spPr>
          <a:xfrm>
            <a:off x="822955" y="5715000"/>
            <a:ext cx="3139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639" t="1687" r="56725" b="94113"/>
          <a:stretch/>
        </p:blipFill>
        <p:spPr bwMode="auto">
          <a:xfrm>
            <a:off x="858852" y="5272088"/>
            <a:ext cx="578053" cy="18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831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Goal is to forecast </a:t>
            </a:r>
            <a:r>
              <a:rPr lang="en-US" sz="2800" dirty="0">
                <a:latin typeface="Calibri" pitchFamily="34" charset="0"/>
                <a:cs typeface="Calibri" pitchFamily="34" charset="0"/>
              </a:rPr>
              <a:t>γ in real-time using parameterized reduced models for </a:t>
            </a:r>
            <a:r>
              <a:rPr lang="en-US" sz="2800" dirty="0" err="1">
                <a:latin typeface="Calibri" pitchFamily="34" charset="0"/>
                <a:cs typeface="Calibri" pitchFamily="34" charset="0"/>
              </a:rPr>
              <a:t>δW</a:t>
            </a:r>
            <a:r>
              <a:rPr lang="en-US" sz="2800" dirty="0">
                <a:latin typeface="Calibri" pitchFamily="34" charset="0"/>
                <a:cs typeface="Calibri" pitchFamily="34" charset="0"/>
              </a:rPr>
              <a:t> </a:t>
            </a:r>
            <a:r>
              <a:rPr lang="en-US" sz="2800" dirty="0" smtClean="0">
                <a:latin typeface="Calibri" pitchFamily="34" charset="0"/>
                <a:cs typeface="Calibri" pitchFamily="34" charset="0"/>
              </a:rPr>
              <a:t>terms</a:t>
            </a:r>
            <a:endParaRPr lang="en-US" sz="2800" dirty="0">
              <a:latin typeface="Calibri" pitchFamily="34" charset="0"/>
              <a:cs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08211"/>
            <a:ext cx="3805266"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2"/>
          <p:cNvSpPr txBox="1">
            <a:spLocks noChangeArrowheads="1"/>
          </p:cNvSpPr>
          <p:nvPr/>
        </p:nvSpPr>
        <p:spPr bwMode="auto">
          <a:xfrm>
            <a:off x="866712" y="6111222"/>
            <a:ext cx="3625288" cy="307777"/>
          </a:xfrm>
          <a:prstGeom prst="rect">
            <a:avLst/>
          </a:prstGeom>
          <a:noFill/>
          <a:ln w="12700">
            <a:noFill/>
            <a:miter lim="800000"/>
            <a:headEnd/>
            <a:tailEnd/>
          </a:ln>
        </p:spPr>
        <p:txBody>
          <a:bodyPr wrap="non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[B. Hu </a:t>
            </a:r>
            <a:r>
              <a:rPr lang="en-US" sz="1400" b="0" dirty="0" smtClean="0">
                <a:solidFill>
                  <a:srgbClr val="008080"/>
                </a:solidFill>
                <a:latin typeface="Calibri" pitchFamily="34" charset="0"/>
                <a:cs typeface="Arial" pitchFamily="34" charset="0"/>
              </a:rPr>
              <a:t>et al.</a:t>
            </a:r>
            <a:r>
              <a:rPr lang="en-US" sz="1400" b="0" i="0" dirty="0" smtClean="0">
                <a:solidFill>
                  <a:srgbClr val="008080"/>
                </a:solidFill>
                <a:latin typeface="Calibri" pitchFamily="34" charset="0"/>
                <a:cs typeface="Arial" pitchFamily="34" charset="0"/>
              </a:rPr>
              <a:t>, Phys. Rev. </a:t>
            </a:r>
            <a:r>
              <a:rPr lang="en-US" sz="1400" b="0" i="0" dirty="0" err="1" smtClean="0">
                <a:solidFill>
                  <a:srgbClr val="008080"/>
                </a:solidFill>
                <a:latin typeface="Calibri" pitchFamily="34" charset="0"/>
                <a:cs typeface="Arial" pitchFamily="34" charset="0"/>
              </a:rPr>
              <a:t>Lett</a:t>
            </a:r>
            <a:r>
              <a:rPr lang="en-US" sz="1400" b="0" i="0" dirty="0" smtClean="0">
                <a:solidFill>
                  <a:srgbClr val="008080"/>
                </a:solidFill>
                <a:latin typeface="Calibri" pitchFamily="34" charset="0"/>
                <a:cs typeface="Arial" pitchFamily="34" charset="0"/>
              </a:rPr>
              <a:t>. </a:t>
            </a:r>
            <a:r>
              <a:rPr lang="en-US" sz="1400" i="0" dirty="0" smtClean="0">
                <a:solidFill>
                  <a:srgbClr val="008080"/>
                </a:solidFill>
                <a:latin typeface="Calibri" pitchFamily="34" charset="0"/>
                <a:cs typeface="Arial" pitchFamily="34" charset="0"/>
              </a:rPr>
              <a:t>93</a:t>
            </a:r>
            <a:r>
              <a:rPr lang="en-US" sz="1400" b="0" i="0" dirty="0" smtClean="0">
                <a:solidFill>
                  <a:srgbClr val="008080"/>
                </a:solidFill>
                <a:latin typeface="Calibri" pitchFamily="34" charset="0"/>
                <a:cs typeface="Arial" pitchFamily="34" charset="0"/>
              </a:rPr>
              <a:t>, 105002 (2004)]</a:t>
            </a:r>
            <a:endParaRPr lang="en-US" sz="1400" b="0" i="0" dirty="0">
              <a:solidFill>
                <a:srgbClr val="008080"/>
              </a:solidFill>
              <a:latin typeface="Calibri" pitchFamily="34" charset="0"/>
              <a:cs typeface="Arial" pitchFamily="34" charset="0"/>
            </a:endParaRPr>
          </a:p>
        </p:txBody>
      </p:sp>
      <p:sp>
        <p:nvSpPr>
          <p:cNvPr id="18" name="TextBox 17"/>
          <p:cNvSpPr txBox="1"/>
          <p:nvPr/>
        </p:nvSpPr>
        <p:spPr>
          <a:xfrm>
            <a:off x="7540171" y="1973251"/>
            <a:ext cx="1093184" cy="307777"/>
          </a:xfrm>
          <a:prstGeom prst="rect">
            <a:avLst/>
          </a:prstGeom>
          <a:noFill/>
        </p:spPr>
        <p:txBody>
          <a:bodyPr wrap="none" rtlCol="0">
            <a:spAutoFit/>
          </a:bodyPr>
          <a:lstStyle/>
          <a:p>
            <a:pPr>
              <a:buNone/>
            </a:pPr>
            <a:r>
              <a:rPr lang="en-US" sz="1400" dirty="0" smtClean="0">
                <a:solidFill>
                  <a:srgbClr val="0000FF"/>
                </a:solidFill>
                <a:latin typeface="Calibri" panose="020F0502020204030204" pitchFamily="34" charset="0"/>
              </a:rPr>
              <a:t>no-wall limit</a:t>
            </a:r>
          </a:p>
        </p:txBody>
      </p:sp>
      <p:sp>
        <p:nvSpPr>
          <p:cNvPr id="19" name="TextBox 18"/>
          <p:cNvSpPr txBox="1"/>
          <p:nvPr/>
        </p:nvSpPr>
        <p:spPr>
          <a:xfrm>
            <a:off x="7540171" y="3969784"/>
            <a:ext cx="1093184" cy="307777"/>
          </a:xfrm>
          <a:prstGeom prst="rect">
            <a:avLst/>
          </a:prstGeom>
          <a:noFill/>
        </p:spPr>
        <p:txBody>
          <a:bodyPr wrap="none" rtlCol="0">
            <a:spAutoFit/>
          </a:bodyPr>
          <a:lstStyle/>
          <a:p>
            <a:pPr>
              <a:buNone/>
            </a:pPr>
            <a:r>
              <a:rPr lang="en-US" sz="1400" dirty="0" smtClean="0">
                <a:solidFill>
                  <a:srgbClr val="0000FF"/>
                </a:solidFill>
                <a:latin typeface="Calibri" panose="020F0502020204030204" pitchFamily="34" charset="0"/>
              </a:rPr>
              <a:t>no-wall limit</a:t>
            </a:r>
          </a:p>
        </p:txBody>
      </p:sp>
      <p:sp>
        <p:nvSpPr>
          <p:cNvPr id="20" name="TextBox 19"/>
          <p:cNvSpPr txBox="1"/>
          <p:nvPr/>
        </p:nvSpPr>
        <p:spPr>
          <a:xfrm>
            <a:off x="7489372" y="2909869"/>
            <a:ext cx="1229439" cy="307777"/>
          </a:xfrm>
          <a:prstGeom prst="rect">
            <a:avLst/>
          </a:prstGeom>
          <a:noFill/>
        </p:spPr>
        <p:txBody>
          <a:bodyPr wrap="none" rtlCol="0">
            <a:spAutoFit/>
          </a:bodyPr>
          <a:lstStyle/>
          <a:p>
            <a:pPr>
              <a:buNone/>
            </a:pPr>
            <a:r>
              <a:rPr lang="en-US" sz="1400" dirty="0" smtClean="0">
                <a:solidFill>
                  <a:srgbClr val="FF0000"/>
                </a:solidFill>
                <a:latin typeface="Calibri" panose="020F0502020204030204" pitchFamily="34" charset="0"/>
              </a:rPr>
              <a:t>with-wall limit</a:t>
            </a:r>
          </a:p>
        </p:txBody>
      </p:sp>
      <p:sp>
        <p:nvSpPr>
          <p:cNvPr id="21" name="TextBox 20"/>
          <p:cNvSpPr txBox="1"/>
          <p:nvPr/>
        </p:nvSpPr>
        <p:spPr>
          <a:xfrm>
            <a:off x="6295845" y="1325895"/>
            <a:ext cx="1229439" cy="307777"/>
          </a:xfrm>
          <a:prstGeom prst="rect">
            <a:avLst/>
          </a:prstGeom>
          <a:noFill/>
        </p:spPr>
        <p:txBody>
          <a:bodyPr wrap="none" rtlCol="0">
            <a:spAutoFit/>
          </a:bodyPr>
          <a:lstStyle/>
          <a:p>
            <a:pPr>
              <a:buNone/>
            </a:pPr>
            <a:r>
              <a:rPr lang="en-US" sz="1400" dirty="0" smtClean="0">
                <a:solidFill>
                  <a:srgbClr val="FF0000"/>
                </a:solidFill>
                <a:latin typeface="Calibri" panose="020F0502020204030204" pitchFamily="34" charset="0"/>
              </a:rPr>
              <a:t>with-wall limit</a:t>
            </a:r>
          </a:p>
        </p:txBody>
      </p:sp>
      <p:sp>
        <p:nvSpPr>
          <p:cNvPr id="23" name="TextBox 22"/>
          <p:cNvSpPr txBox="1"/>
          <p:nvPr/>
        </p:nvSpPr>
        <p:spPr>
          <a:xfrm>
            <a:off x="6185714" y="4674742"/>
            <a:ext cx="1564787" cy="523220"/>
          </a:xfrm>
          <a:prstGeom prst="rect">
            <a:avLst/>
          </a:prstGeom>
          <a:noFill/>
        </p:spPr>
        <p:txBody>
          <a:bodyPr wrap="none" rtlCol="0">
            <a:spAutoFit/>
          </a:bodyPr>
          <a:lstStyle/>
          <a:p>
            <a:pPr>
              <a:buNone/>
            </a:pPr>
            <a:r>
              <a:rPr lang="en-US" sz="1400" dirty="0" smtClean="0">
                <a:solidFill>
                  <a:schemeClr val="tx1"/>
                </a:solidFill>
                <a:latin typeface="Calibri" panose="020F0502020204030204" pitchFamily="34" charset="0"/>
              </a:rPr>
              <a:t>fluid RWM growth </a:t>
            </a:r>
          </a:p>
          <a:p>
            <a:pPr>
              <a:buNone/>
            </a:pPr>
            <a:r>
              <a:rPr lang="en-US" sz="1400" dirty="0" smtClean="0">
                <a:solidFill>
                  <a:schemeClr val="tx1"/>
                </a:solidFill>
                <a:latin typeface="Calibri" panose="020F0502020204030204" pitchFamily="34" charset="0"/>
              </a:rPr>
              <a:t>rate</a:t>
            </a:r>
          </a:p>
        </p:txBody>
      </p:sp>
      <p:cxnSp>
        <p:nvCxnSpPr>
          <p:cNvPr id="24" name="Straight Arrow Connector 23"/>
          <p:cNvCxnSpPr/>
          <p:nvPr/>
        </p:nvCxnSpPr>
        <p:spPr bwMode="auto">
          <a:xfrm>
            <a:off x="7946568" y="4854174"/>
            <a:ext cx="0" cy="642396"/>
          </a:xfrm>
          <a:prstGeom prst="straightConnector1">
            <a:avLst/>
          </a:prstGeom>
          <a:noFill/>
          <a:ln w="158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6705600" y="5555023"/>
            <a:ext cx="2136867" cy="307777"/>
          </a:xfrm>
          <a:prstGeom prst="rect">
            <a:avLst/>
          </a:prstGeom>
          <a:noFill/>
        </p:spPr>
        <p:txBody>
          <a:bodyPr wrap="none" rtlCol="0">
            <a:spAutoFit/>
          </a:bodyPr>
          <a:lstStyle/>
          <a:p>
            <a:pPr>
              <a:buNone/>
            </a:pPr>
            <a:r>
              <a:rPr lang="en-US" sz="1400" dirty="0" smtClean="0">
                <a:solidFill>
                  <a:srgbClr val="FF0000"/>
                </a:solidFill>
                <a:latin typeface="Calibri" panose="020F0502020204030204" pitchFamily="34" charset="0"/>
              </a:rPr>
              <a:t>stabilized by kinetic effects</a:t>
            </a:r>
          </a:p>
        </p:txBody>
      </p:sp>
      <p:sp>
        <p:nvSpPr>
          <p:cNvPr id="26" name="Rectangle 25"/>
          <p:cNvSpPr/>
          <p:nvPr/>
        </p:nvSpPr>
        <p:spPr bwMode="auto">
          <a:xfrm>
            <a:off x="1188124" y="5212392"/>
            <a:ext cx="2971799" cy="693161"/>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pic>
        <p:nvPicPr>
          <p:cNvPr id="27" name="Picture 26"/>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r="27132"/>
          <a:stretch/>
        </p:blipFill>
        <p:spPr>
          <a:xfrm>
            <a:off x="1285652" y="5316019"/>
            <a:ext cx="2800792" cy="548640"/>
          </a:xfrm>
          <a:prstGeom prst="rect">
            <a:avLst/>
          </a:prstGeom>
        </p:spPr>
      </p:pic>
      <p:cxnSp>
        <p:nvCxnSpPr>
          <p:cNvPr id="28" name="Straight Arrow Connector 27"/>
          <p:cNvCxnSpPr/>
          <p:nvPr/>
        </p:nvCxnSpPr>
        <p:spPr bwMode="auto">
          <a:xfrm>
            <a:off x="743372" y="4995355"/>
            <a:ext cx="629692" cy="445632"/>
          </a:xfrm>
          <a:prstGeom prst="straightConnector1">
            <a:avLst/>
          </a:prstGeom>
          <a:noFill/>
          <a:ln w="15875" cap="flat" cmpd="sng" algn="ctr">
            <a:solidFill>
              <a:srgbClr val="920000"/>
            </a:solidFill>
            <a:prstDash val="solid"/>
            <a:round/>
            <a:headEnd type="none" w="med" len="med"/>
            <a:tailEnd type="arrow"/>
          </a:ln>
          <a:effectLst/>
        </p:spPr>
      </p:cxnSp>
      <p:cxnSp>
        <p:nvCxnSpPr>
          <p:cNvPr id="29" name="Straight Arrow Connector 28"/>
          <p:cNvCxnSpPr/>
          <p:nvPr/>
        </p:nvCxnSpPr>
        <p:spPr bwMode="auto">
          <a:xfrm flipH="1">
            <a:off x="3942788" y="5063561"/>
            <a:ext cx="138469" cy="188715"/>
          </a:xfrm>
          <a:prstGeom prst="straightConnector1">
            <a:avLst/>
          </a:prstGeom>
          <a:noFill/>
          <a:ln w="15875" cap="flat" cmpd="sng" algn="ctr">
            <a:solidFill>
              <a:srgbClr val="920000"/>
            </a:solidFill>
            <a:prstDash val="solid"/>
            <a:round/>
            <a:headEnd type="none" w="med" len="med"/>
            <a:tailEnd type="arrow"/>
          </a:ln>
          <a:effectLst/>
        </p:spPr>
      </p:cxnSp>
      <p:sp>
        <p:nvSpPr>
          <p:cNvPr id="30" name="TextBox 29"/>
          <p:cNvSpPr txBox="1"/>
          <p:nvPr/>
        </p:nvSpPr>
        <p:spPr>
          <a:xfrm>
            <a:off x="83932" y="4694227"/>
            <a:ext cx="1318887"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Growth rate</a:t>
            </a:r>
          </a:p>
        </p:txBody>
      </p:sp>
      <p:sp>
        <p:nvSpPr>
          <p:cNvPr id="31" name="TextBox 30"/>
          <p:cNvSpPr txBox="1"/>
          <p:nvPr/>
        </p:nvSpPr>
        <p:spPr>
          <a:xfrm>
            <a:off x="3136583" y="4694227"/>
            <a:ext cx="1500667"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Kinetic effects</a:t>
            </a:r>
            <a:endParaRPr lang="en-US" sz="1800" baseline="-25000" dirty="0" smtClean="0">
              <a:solidFill>
                <a:srgbClr val="920000"/>
              </a:solidFill>
              <a:latin typeface="Calibri" pitchFamily="34" charset="0"/>
              <a:cs typeface="Arial" pitchFamily="34" charset="0"/>
            </a:endParaRPr>
          </a:p>
        </p:txBody>
      </p:sp>
      <p:sp>
        <p:nvSpPr>
          <p:cNvPr id="32" name="TextBox 31"/>
          <p:cNvSpPr txBox="1"/>
          <p:nvPr/>
        </p:nvSpPr>
        <p:spPr>
          <a:xfrm>
            <a:off x="1475174" y="4694227"/>
            <a:ext cx="1236942"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Fluid terms</a:t>
            </a:r>
          </a:p>
        </p:txBody>
      </p:sp>
      <p:cxnSp>
        <p:nvCxnSpPr>
          <p:cNvPr id="33" name="Straight Arrow Connector 32"/>
          <p:cNvCxnSpPr/>
          <p:nvPr/>
        </p:nvCxnSpPr>
        <p:spPr bwMode="auto">
          <a:xfrm>
            <a:off x="2483517" y="4995358"/>
            <a:ext cx="527017" cy="311377"/>
          </a:xfrm>
          <a:prstGeom prst="straightConnector1">
            <a:avLst/>
          </a:prstGeom>
          <a:noFill/>
          <a:ln w="15875" cap="flat" cmpd="sng" algn="ctr">
            <a:solidFill>
              <a:srgbClr val="920000"/>
            </a:solidFill>
            <a:prstDash val="solid"/>
            <a:round/>
            <a:headEnd type="none" w="med" len="med"/>
            <a:tailEnd type="arrow"/>
          </a:ln>
          <a:effectLst/>
        </p:spPr>
      </p:cxnSp>
      <p:sp>
        <p:nvSpPr>
          <p:cNvPr id="34" name="Title 1"/>
          <p:cNvSpPr txBox="1">
            <a:spLocks/>
          </p:cNvSpPr>
          <p:nvPr/>
        </p:nvSpPr>
        <p:spPr>
          <a:xfrm>
            <a:off x="514962" y="4004103"/>
            <a:ext cx="4092691" cy="838200"/>
          </a:xfrm>
          <a:prstGeom prst="rect">
            <a:avLst/>
          </a:prstGeom>
        </p:spPr>
        <p:txBody>
          <a:bodyPr vert="horz" lIns="45720" tIns="45720" rIns="45720" bIns="45720" rtlCol="0" anchor="ctr" anchorCtr="1">
            <a:norm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pPr fontAlgn="auto">
              <a:spcAft>
                <a:spcPts val="0"/>
              </a:spcAft>
            </a:pPr>
            <a:r>
              <a:rPr lang="en-US" sz="2800" b="1" dirty="0" smtClean="0">
                <a:latin typeface="Calibri" panose="020F0502020204030204" pitchFamily="34" charset="0"/>
              </a:rPr>
              <a:t>RWM dispersion relation</a:t>
            </a:r>
            <a:endParaRPr lang="en-US" sz="2800" b="1" dirty="0">
              <a:latin typeface="Calibri" panose="020F0502020204030204" pitchFamily="34" charset="0"/>
            </a:endParaRPr>
          </a:p>
        </p:txBody>
      </p:sp>
      <p:pic>
        <p:nvPicPr>
          <p:cNvPr id="3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488506" y="1453118"/>
            <a:ext cx="4114800" cy="1762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350572" y="1072115"/>
            <a:ext cx="4482109" cy="400110"/>
          </a:xfrm>
          <a:prstGeom prst="rect">
            <a:avLst/>
          </a:prstGeom>
          <a:noFill/>
        </p:spPr>
        <p:txBody>
          <a:bodyPr wrap="square" rtlCol="0">
            <a:spAutoFit/>
          </a:bodyPr>
          <a:lstStyle/>
          <a:p>
            <a:pPr>
              <a:buNone/>
            </a:pPr>
            <a:r>
              <a:rPr lang="en-US" sz="2000" u="sng" dirty="0" smtClean="0">
                <a:solidFill>
                  <a:srgbClr val="336699"/>
                </a:solidFill>
                <a:latin typeface="Calibri" panose="020F0502020204030204" pitchFamily="34" charset="0"/>
              </a:rPr>
              <a:t>Modeled estimates for NSTX no-wall limit</a:t>
            </a:r>
            <a:endParaRPr lang="en-US" sz="2000" u="sng" dirty="0">
              <a:solidFill>
                <a:srgbClr val="336699"/>
              </a:solidFill>
              <a:latin typeface="Calibri" panose="020F0502020204030204" pitchFamily="34" charset="0"/>
            </a:endParaRPr>
          </a:p>
        </p:txBody>
      </p:sp>
      <p:sp>
        <p:nvSpPr>
          <p:cNvPr id="37" name="TextBox 36"/>
          <p:cNvSpPr txBox="1"/>
          <p:nvPr/>
        </p:nvSpPr>
        <p:spPr>
          <a:xfrm>
            <a:off x="2722715" y="2823229"/>
            <a:ext cx="1150058" cy="307777"/>
          </a:xfrm>
          <a:prstGeom prst="rect">
            <a:avLst/>
          </a:prstGeom>
          <a:noFill/>
        </p:spPr>
        <p:txBody>
          <a:bodyPr wrap="none" rtlCol="0">
            <a:spAutoFit/>
          </a:bodyPr>
          <a:lstStyle/>
          <a:p>
            <a:pPr>
              <a:buNone/>
            </a:pPr>
            <a:r>
              <a:rPr lang="en-US" sz="1400" dirty="0" smtClean="0">
                <a:solidFill>
                  <a:schemeClr val="tx1"/>
                </a:solidFill>
                <a:latin typeface="Calibri" panose="020F0502020204030204" pitchFamily="34" charset="0"/>
              </a:rPr>
              <a:t>NSTX 138556</a:t>
            </a:r>
            <a:endParaRPr lang="en-US" sz="1400" dirty="0">
              <a:solidFill>
                <a:schemeClr val="tx1"/>
              </a:solidFill>
              <a:latin typeface="Calibri" panose="020F0502020204030204" pitchFamily="34" charset="0"/>
            </a:endParaRPr>
          </a:p>
        </p:txBody>
      </p:sp>
      <p:sp>
        <p:nvSpPr>
          <p:cNvPr id="38" name="Rectangle 37"/>
          <p:cNvSpPr/>
          <p:nvPr/>
        </p:nvSpPr>
        <p:spPr>
          <a:xfrm>
            <a:off x="1098106" y="1605515"/>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a:latin typeface="Calibri" panose="020F0502020204030204" pitchFamily="34" charset="0"/>
            </a:endParaRPr>
          </a:p>
        </p:txBody>
      </p:sp>
      <p:sp>
        <p:nvSpPr>
          <p:cNvPr id="39" name="TextBox 38"/>
          <p:cNvSpPr txBox="1"/>
          <p:nvPr/>
        </p:nvSpPr>
        <p:spPr>
          <a:xfrm>
            <a:off x="1021910" y="1529317"/>
            <a:ext cx="1247457" cy="577081"/>
          </a:xfrm>
          <a:prstGeom prst="rect">
            <a:avLst/>
          </a:prstGeom>
          <a:noFill/>
        </p:spPr>
        <p:txBody>
          <a:bodyPr wrap="none" rtlCol="0">
            <a:spAutoFit/>
          </a:bodyPr>
          <a:lstStyle/>
          <a:p>
            <a:pPr>
              <a:buNone/>
            </a:pPr>
            <a:r>
              <a:rPr lang="en-US" sz="1050" dirty="0" smtClean="0">
                <a:solidFill>
                  <a:srgbClr val="FF0000"/>
                </a:solidFill>
                <a:latin typeface="Calibri" panose="020F0502020204030204" pitchFamily="34" charset="0"/>
              </a:rPr>
              <a:t>Internal inductance</a:t>
            </a:r>
          </a:p>
          <a:p>
            <a:pPr>
              <a:buNone/>
            </a:pPr>
            <a:r>
              <a:rPr lang="en-US" sz="1050" dirty="0" smtClean="0">
                <a:solidFill>
                  <a:srgbClr val="0000FF"/>
                </a:solidFill>
                <a:latin typeface="Calibri" panose="020F0502020204030204" pitchFamily="34" charset="0"/>
              </a:rPr>
              <a:t>Pressure peaking</a:t>
            </a:r>
          </a:p>
          <a:p>
            <a:pPr>
              <a:buNone/>
            </a:pPr>
            <a:r>
              <a:rPr lang="en-US" sz="1050" dirty="0" smtClean="0">
                <a:solidFill>
                  <a:srgbClr val="009900"/>
                </a:solidFill>
                <a:latin typeface="Calibri" panose="020F0502020204030204" pitchFamily="34" charset="0"/>
              </a:rPr>
              <a:t>Aspect ratio</a:t>
            </a:r>
          </a:p>
        </p:txBody>
      </p:sp>
      <p:sp>
        <p:nvSpPr>
          <p:cNvPr id="40" name="TextBox 39"/>
          <p:cNvSpPr txBox="1"/>
          <p:nvPr/>
        </p:nvSpPr>
        <p:spPr>
          <a:xfrm>
            <a:off x="2352884" y="1565926"/>
            <a:ext cx="1856598" cy="253916"/>
          </a:xfrm>
          <a:prstGeom prst="rect">
            <a:avLst/>
          </a:prstGeom>
          <a:noFill/>
        </p:spPr>
        <p:txBody>
          <a:bodyPr wrap="none" rtlCol="0">
            <a:spAutoFit/>
          </a:bodyPr>
          <a:lstStyle/>
          <a:p>
            <a:pPr>
              <a:buNone/>
            </a:pPr>
            <a:r>
              <a:rPr lang="en-US" sz="1050" dirty="0" smtClean="0">
                <a:solidFill>
                  <a:schemeClr val="tx1"/>
                </a:solidFill>
                <a:latin typeface="Calibri" panose="020F0502020204030204" pitchFamily="34" charset="0"/>
              </a:rPr>
              <a:t>Composite no-wall limit model</a:t>
            </a:r>
            <a:endParaRPr lang="en-US" sz="1050" dirty="0">
              <a:solidFill>
                <a:schemeClr val="tx1"/>
              </a:solidFill>
              <a:latin typeface="Calibri" panose="020F0502020204030204" pitchFamily="34" charset="0"/>
            </a:endParaRPr>
          </a:p>
        </p:txBody>
      </p:sp>
      <p:cxnSp>
        <p:nvCxnSpPr>
          <p:cNvPr id="41" name="Straight Arrow Connector 40"/>
          <p:cNvCxnSpPr/>
          <p:nvPr/>
        </p:nvCxnSpPr>
        <p:spPr>
          <a:xfrm flipH="1">
            <a:off x="1602576" y="1792207"/>
            <a:ext cx="821410" cy="77826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6945"/>
          <a:stretch/>
        </p:blipFill>
        <p:spPr bwMode="auto">
          <a:xfrm>
            <a:off x="561079" y="3205207"/>
            <a:ext cx="4114800" cy="46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 Box 32"/>
          <p:cNvSpPr txBox="1">
            <a:spLocks noChangeArrowheads="1"/>
          </p:cNvSpPr>
          <p:nvPr/>
        </p:nvSpPr>
        <p:spPr bwMode="auto">
          <a:xfrm>
            <a:off x="479431" y="3655267"/>
            <a:ext cx="4495800" cy="307777"/>
          </a:xfrm>
          <a:prstGeom prst="rect">
            <a:avLst/>
          </a:prstGeom>
          <a:noFill/>
          <a:ln w="12700">
            <a:noFill/>
            <a:miter lim="800000"/>
            <a:headEnd/>
            <a:tailEnd/>
          </a:ln>
        </p:spPr>
        <p:txBody>
          <a:bodyPr wrap="square">
            <a:spAutoFit/>
          </a:bodyPr>
          <a:lstStyle/>
          <a:p>
            <a:pPr algn="ctr">
              <a:buNone/>
            </a:pPr>
            <a:r>
              <a:rPr lang="en-US" sz="1400" b="0" i="0" dirty="0" smtClean="0">
                <a:solidFill>
                  <a:srgbClr val="008080"/>
                </a:solidFill>
                <a:latin typeface="Calibri" panose="020F0502020204030204" pitchFamily="34" charset="0"/>
                <a:cs typeface="Arial" pitchFamily="34" charset="0"/>
              </a:rPr>
              <a:t>[J.W. </a:t>
            </a:r>
            <a:r>
              <a:rPr lang="en-US" sz="1400" b="0" i="0" dirty="0" err="1" smtClean="0">
                <a:solidFill>
                  <a:srgbClr val="008080"/>
                </a:solidFill>
                <a:latin typeface="Calibri" panose="020F0502020204030204" pitchFamily="34" charset="0"/>
                <a:cs typeface="Arial" pitchFamily="34" charset="0"/>
              </a:rPr>
              <a:t>Berkery</a:t>
            </a:r>
            <a:r>
              <a:rPr lang="en-US" sz="1400" b="0" i="0" dirty="0" smtClean="0">
                <a:solidFill>
                  <a:srgbClr val="008080"/>
                </a:solidFill>
                <a:latin typeface="Calibri" panose="020F0502020204030204" pitchFamily="34" charset="0"/>
                <a:cs typeface="Arial" pitchFamily="34" charset="0"/>
              </a:rPr>
              <a:t> </a:t>
            </a:r>
            <a:r>
              <a:rPr lang="en-US" sz="1400" b="0" dirty="0" smtClean="0">
                <a:solidFill>
                  <a:srgbClr val="008080"/>
                </a:solidFill>
                <a:latin typeface="Calibri" pitchFamily="34" charset="0"/>
                <a:cs typeface="Arial" pitchFamily="34" charset="0"/>
              </a:rPr>
              <a:t>et al., </a:t>
            </a:r>
            <a:r>
              <a:rPr lang="en-US" sz="1400" b="0" i="0" dirty="0" err="1" smtClean="0">
                <a:solidFill>
                  <a:srgbClr val="008080"/>
                </a:solidFill>
                <a:latin typeface="Calibri" pitchFamily="34" charset="0"/>
                <a:cs typeface="Arial" pitchFamily="34" charset="0"/>
              </a:rPr>
              <a:t>Nucl</a:t>
            </a:r>
            <a:r>
              <a:rPr lang="en-US" sz="1400" b="0" i="0" dirty="0" smtClean="0">
                <a:solidFill>
                  <a:srgbClr val="008080"/>
                </a:solidFill>
                <a:latin typeface="Calibri" pitchFamily="34" charset="0"/>
                <a:cs typeface="Arial" pitchFamily="34" charset="0"/>
              </a:rPr>
              <a:t>. Fusion </a:t>
            </a:r>
            <a:r>
              <a:rPr lang="en-US" sz="1400" i="0" dirty="0" smtClean="0">
                <a:solidFill>
                  <a:srgbClr val="008080"/>
                </a:solidFill>
                <a:latin typeface="Calibri" pitchFamily="34" charset="0"/>
                <a:cs typeface="Arial" pitchFamily="34" charset="0"/>
              </a:rPr>
              <a:t>55</a:t>
            </a:r>
            <a:r>
              <a:rPr lang="en-US" sz="1400" b="1" i="0" dirty="0" smtClean="0">
                <a:solidFill>
                  <a:srgbClr val="008080"/>
                </a:solidFill>
                <a:latin typeface="Calibri" pitchFamily="34" charset="0"/>
                <a:cs typeface="Arial" pitchFamily="34" charset="0"/>
              </a:rPr>
              <a:t>, </a:t>
            </a:r>
            <a:r>
              <a:rPr lang="en-US" sz="1400" dirty="0" smtClean="0">
                <a:solidFill>
                  <a:srgbClr val="008080"/>
                </a:solidFill>
                <a:latin typeface="Calibri" pitchFamily="34" charset="0"/>
                <a:cs typeface="Arial" pitchFamily="34" charset="0"/>
              </a:rPr>
              <a:t>123007</a:t>
            </a:r>
            <a:r>
              <a:rPr lang="en-US" sz="1400" b="0" i="0" dirty="0" smtClean="0">
                <a:solidFill>
                  <a:srgbClr val="008080"/>
                </a:solidFill>
                <a:latin typeface="Calibri" pitchFamily="34" charset="0"/>
                <a:cs typeface="Arial" pitchFamily="34" charset="0"/>
              </a:rPr>
              <a:t> (2015</a:t>
            </a:r>
            <a:r>
              <a:rPr lang="en-US" sz="1400" dirty="0" smtClean="0">
                <a:solidFill>
                  <a:srgbClr val="008080"/>
                </a:solidFill>
                <a:latin typeface="Calibri" pitchFamily="34" charset="0"/>
                <a:cs typeface="Arial" pitchFamily="34" charset="0"/>
              </a:rPr>
              <a:t>)] </a:t>
            </a:r>
            <a:endParaRPr lang="en-US" sz="1400" b="0" i="0" dirty="0">
              <a:solidFill>
                <a:srgbClr val="008080"/>
              </a:solidFill>
              <a:latin typeface="Calibri" pitchFamily="34" charset="0"/>
              <a:cs typeface="Arial" pitchFamily="34" charset="0"/>
            </a:endParaRPr>
          </a:p>
        </p:txBody>
      </p:sp>
      <p:sp>
        <p:nvSpPr>
          <p:cNvPr id="5" name="Curved Right Arrow 4"/>
          <p:cNvSpPr/>
          <p:nvPr/>
        </p:nvSpPr>
        <p:spPr>
          <a:xfrm>
            <a:off x="5094514" y="2169248"/>
            <a:ext cx="478972" cy="10038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Right Arrow 43"/>
          <p:cNvSpPr/>
          <p:nvPr/>
        </p:nvSpPr>
        <p:spPr>
          <a:xfrm>
            <a:off x="5072743" y="3969783"/>
            <a:ext cx="478972" cy="10038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4853006" y="1787748"/>
            <a:ext cx="792205" cy="338554"/>
          </a:xfrm>
          <a:prstGeom prst="rect">
            <a:avLst/>
          </a:prstGeom>
          <a:noFill/>
        </p:spPr>
        <p:txBody>
          <a:bodyPr wrap="none" rtlCol="0">
            <a:spAutoFit/>
          </a:bodyPr>
          <a:lstStyle/>
          <a:p>
            <a:pPr>
              <a:buNone/>
            </a:pPr>
            <a:r>
              <a:rPr lang="el-GR" sz="1600" dirty="0" smtClean="0">
                <a:solidFill>
                  <a:schemeClr val="tx1"/>
                </a:solidFill>
                <a:latin typeface="Calibri" panose="020F0502020204030204" pitchFamily="34" charset="0"/>
              </a:rPr>
              <a:t>β</a:t>
            </a:r>
            <a:r>
              <a:rPr lang="en-US" sz="1600" dirty="0" smtClean="0">
                <a:solidFill>
                  <a:schemeClr val="tx1"/>
                </a:solidFill>
                <a:latin typeface="Calibri" panose="020F0502020204030204" pitchFamily="34" charset="0"/>
              </a:rPr>
              <a:t> limits</a:t>
            </a:r>
          </a:p>
        </p:txBody>
      </p:sp>
      <p:sp>
        <p:nvSpPr>
          <p:cNvPr id="6" name="Rectangle 5"/>
          <p:cNvSpPr/>
          <p:nvPr/>
        </p:nvSpPr>
        <p:spPr>
          <a:xfrm>
            <a:off x="5094518" y="3216068"/>
            <a:ext cx="667657" cy="651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170397" y="3412858"/>
            <a:ext cx="526460" cy="338554"/>
          </a:xfrm>
          <a:prstGeom prst="rect">
            <a:avLst/>
          </a:prstGeom>
          <a:noFill/>
        </p:spPr>
        <p:txBody>
          <a:bodyPr wrap="square" rtlCol="0">
            <a:spAutoFit/>
          </a:bodyPr>
          <a:lstStyle/>
          <a:p>
            <a:pPr>
              <a:buNone/>
            </a:pPr>
            <a:r>
              <a:rPr lang="el-GR" sz="1600" dirty="0" smtClean="0">
                <a:solidFill>
                  <a:schemeClr val="tx1"/>
                </a:solidFill>
                <a:latin typeface="Calibri" panose="020F0502020204030204" pitchFamily="34" charset="0"/>
              </a:rPr>
              <a:t>δ</a:t>
            </a:r>
            <a:r>
              <a:rPr lang="en-US" sz="1600" dirty="0" smtClean="0">
                <a:solidFill>
                  <a:schemeClr val="tx1"/>
                </a:solidFill>
                <a:latin typeface="Calibri" panose="020F0502020204030204" pitchFamily="34" charset="0"/>
              </a:rPr>
              <a:t>W</a:t>
            </a:r>
          </a:p>
        </p:txBody>
      </p:sp>
      <p:sp>
        <p:nvSpPr>
          <p:cNvPr id="47" name="TextBox 46"/>
          <p:cNvSpPr txBox="1"/>
          <p:nvPr/>
        </p:nvSpPr>
        <p:spPr>
          <a:xfrm>
            <a:off x="4832678" y="4999009"/>
            <a:ext cx="812530" cy="1077218"/>
          </a:xfrm>
          <a:prstGeom prst="rect">
            <a:avLst/>
          </a:prstGeom>
          <a:solidFill>
            <a:schemeClr val="bg1"/>
          </a:solidFill>
        </p:spPr>
        <p:txBody>
          <a:bodyPr wrap="square" rtlCol="0">
            <a:spAutoFit/>
          </a:bodyPr>
          <a:lstStyle/>
          <a:p>
            <a:pPr algn="ctr">
              <a:buNone/>
            </a:pPr>
            <a:r>
              <a:rPr lang="en-US" sz="1600" dirty="0" smtClean="0">
                <a:solidFill>
                  <a:schemeClr val="tx1"/>
                </a:solidFill>
                <a:latin typeface="Calibri" panose="020F0502020204030204" pitchFamily="34" charset="0"/>
              </a:rPr>
              <a:t>growth</a:t>
            </a:r>
          </a:p>
          <a:p>
            <a:pPr algn="ctr">
              <a:buNone/>
            </a:pPr>
            <a:r>
              <a:rPr lang="en-US" sz="1600" dirty="0" smtClean="0">
                <a:solidFill>
                  <a:schemeClr val="tx1"/>
                </a:solidFill>
                <a:latin typeface="Calibri" panose="020F0502020204030204" pitchFamily="34" charset="0"/>
              </a:rPr>
              <a:t>rate</a:t>
            </a:r>
          </a:p>
          <a:p>
            <a:pPr algn="ctr">
              <a:buNone/>
            </a:pPr>
            <a:r>
              <a:rPr lang="en-US" sz="1600" dirty="0" smtClean="0">
                <a:solidFill>
                  <a:schemeClr val="tx1"/>
                </a:solidFill>
                <a:latin typeface="Calibri" panose="020F0502020204030204" pitchFamily="34" charset="0"/>
              </a:rPr>
              <a:t>(</a:t>
            </a:r>
            <a:r>
              <a:rPr lang="el-GR" sz="1600" dirty="0" smtClean="0">
                <a:solidFill>
                  <a:schemeClr val="tx1"/>
                </a:solidFill>
                <a:latin typeface="Calibri" panose="020F0502020204030204" pitchFamily="34" charset="0"/>
                <a:cs typeface="Arial"/>
              </a:rPr>
              <a:t>γτ</a:t>
            </a:r>
            <a:r>
              <a:rPr lang="en-US" sz="1600" baseline="-25000" dirty="0" smtClean="0">
                <a:solidFill>
                  <a:schemeClr val="tx1"/>
                </a:solidFill>
                <a:latin typeface="Calibri" panose="020F0502020204030204" pitchFamily="34" charset="0"/>
                <a:cs typeface="Arial"/>
              </a:rPr>
              <a:t>w</a:t>
            </a:r>
            <a:r>
              <a:rPr lang="en-US" sz="1600" dirty="0" smtClean="0">
                <a:solidFill>
                  <a:schemeClr val="tx1"/>
                </a:solidFill>
                <a:latin typeface="Calibri" panose="020F0502020204030204" pitchFamily="34" charset="0"/>
                <a:cs typeface="Arial"/>
              </a:rPr>
              <a:t>)</a:t>
            </a:r>
          </a:p>
          <a:p>
            <a:pPr algn="ctr">
              <a:buNone/>
            </a:pPr>
            <a:endParaRPr lang="en-US" sz="16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25415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593"/>
          <a:stretch/>
        </p:blipFill>
        <p:spPr bwMode="auto">
          <a:xfrm>
            <a:off x="5841092" y="3810000"/>
            <a:ext cx="299810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7799"/>
          <a:stretch/>
        </p:blipFill>
        <p:spPr bwMode="auto">
          <a:xfrm>
            <a:off x="0" y="1600200"/>
            <a:ext cx="5403273" cy="289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5954" name="Rectangle 2"/>
          <p:cNvSpPr>
            <a:spLocks noGrp="1" noChangeArrowheads="1"/>
          </p:cNvSpPr>
          <p:nvPr>
            <p:ph type="title"/>
          </p:nvPr>
        </p:nvSpPr>
        <p:spPr>
          <a:xfrm>
            <a:off x="0" y="15876"/>
            <a:ext cx="9144000" cy="974725"/>
          </a:xfrm>
        </p:spPr>
        <p:txBody>
          <a:bodyPr>
            <a:normAutofit/>
          </a:bodyPr>
          <a:lstStyle/>
          <a:p>
            <a:r>
              <a:rPr lang="en-US" sz="2800" dirty="0">
                <a:latin typeface="Calibri" pitchFamily="34" charset="0"/>
                <a:cs typeface="Calibri" pitchFamily="34" charset="0"/>
              </a:rPr>
              <a:t>The unstable region of the stability diagram is determined by the fluid </a:t>
            </a:r>
            <a:r>
              <a:rPr lang="el-GR" sz="2800" dirty="0">
                <a:latin typeface="Calibri" pitchFamily="34" charset="0"/>
                <a:cs typeface="Calibri" pitchFamily="34" charset="0"/>
              </a:rPr>
              <a:t>δ</a:t>
            </a:r>
            <a:r>
              <a:rPr lang="en-US" sz="2800" dirty="0">
                <a:latin typeface="Calibri" pitchFamily="34" charset="0"/>
                <a:cs typeface="Calibri" pitchFamily="34" charset="0"/>
              </a:rPr>
              <a:t>W terms; Kinetic effects can stabilize the </a:t>
            </a:r>
            <a:r>
              <a:rPr lang="en-US" sz="2800" dirty="0" smtClean="0">
                <a:latin typeface="Calibri" pitchFamily="34" charset="0"/>
                <a:cs typeface="Calibri" pitchFamily="34" charset="0"/>
              </a:rPr>
              <a:t>RWM</a:t>
            </a:r>
            <a:endParaRPr lang="en-US" sz="2800" dirty="0">
              <a:latin typeface="Calibri" pitchFamily="34" charset="0"/>
              <a:cs typeface="Calibri" pitchFamily="34" charset="0"/>
            </a:endParaRPr>
          </a:p>
        </p:txBody>
      </p:sp>
      <p:cxnSp>
        <p:nvCxnSpPr>
          <p:cNvPr id="4" name="Straight Arrow Connector 3"/>
          <p:cNvCxnSpPr/>
          <p:nvPr/>
        </p:nvCxnSpPr>
        <p:spPr>
          <a:xfrm>
            <a:off x="6618512" y="2213433"/>
            <a:ext cx="1219202" cy="0"/>
          </a:xfrm>
          <a:prstGeom prst="straightConnector1">
            <a:avLst/>
          </a:prstGeom>
          <a:ln w="19050">
            <a:solidFill>
              <a:srgbClr val="0099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35642" y="3977640"/>
            <a:ext cx="2080631"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5403" y="1198300"/>
            <a:ext cx="4482109" cy="400110"/>
          </a:xfrm>
          <a:prstGeom prst="rect">
            <a:avLst/>
          </a:prstGeom>
          <a:noFill/>
        </p:spPr>
        <p:txBody>
          <a:bodyPr wrap="square" rtlCol="0">
            <a:spAutoFit/>
          </a:bodyPr>
          <a:lstStyle/>
          <a:p>
            <a:pPr>
              <a:buNone/>
            </a:pPr>
            <a:r>
              <a:rPr lang="en-US" sz="2000" u="sng" dirty="0" smtClean="0">
                <a:solidFill>
                  <a:srgbClr val="336699"/>
                </a:solidFill>
                <a:latin typeface="Calibri" panose="020F0502020204030204" pitchFamily="34" charset="0"/>
              </a:rPr>
              <a:t>Stability diagram in kinetic stability space</a:t>
            </a:r>
            <a:endParaRPr lang="en-US" sz="2000" u="sng" dirty="0">
              <a:solidFill>
                <a:srgbClr val="336699"/>
              </a:solidFill>
              <a:latin typeface="Calibri" panose="020F0502020204030204" pitchFamily="34" charset="0"/>
            </a:endParaRPr>
          </a:p>
        </p:txBody>
      </p:sp>
      <p:sp>
        <p:nvSpPr>
          <p:cNvPr id="14" name="Content Placeholder 2"/>
          <p:cNvSpPr txBox="1">
            <a:spLocks/>
          </p:cNvSpPr>
          <p:nvPr/>
        </p:nvSpPr>
        <p:spPr>
          <a:xfrm>
            <a:off x="166233" y="4419600"/>
            <a:ext cx="5676959" cy="2057400"/>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000" dirty="0" smtClean="0">
                <a:solidFill>
                  <a:prstClr val="black"/>
                </a:solidFill>
                <a:latin typeface="Calibri" pitchFamily="34" charset="0"/>
                <a:cs typeface="Calibri" pitchFamily="34" charset="0"/>
              </a:rPr>
              <a:t>The unstable region, inside the circle, moves when </a:t>
            </a:r>
            <a:r>
              <a:rPr lang="el-GR" sz="2000" dirty="0" smtClean="0">
                <a:solidFill>
                  <a:prstClr val="black"/>
                </a:solidFill>
                <a:latin typeface="Calibri" pitchFamily="34" charset="0"/>
                <a:cs typeface="Calibri" pitchFamily="34" charset="0"/>
              </a:rPr>
              <a:t>β</a:t>
            </a:r>
            <a:r>
              <a:rPr lang="en-US" sz="2000" dirty="0" smtClean="0">
                <a:solidFill>
                  <a:prstClr val="black"/>
                </a:solidFill>
                <a:latin typeface="Calibri" pitchFamily="34" charset="0"/>
                <a:cs typeface="Calibri" pitchFamily="34" charset="0"/>
              </a:rPr>
              <a:t> changes</a:t>
            </a:r>
          </a:p>
          <a:p>
            <a:pPr fontAlgn="auto">
              <a:spcAft>
                <a:spcPts val="0"/>
              </a:spcAft>
            </a:pPr>
            <a:r>
              <a:rPr lang="en-US" sz="2000" dirty="0" smtClean="0">
                <a:solidFill>
                  <a:prstClr val="black"/>
                </a:solidFill>
                <a:latin typeface="Calibri" pitchFamily="34" charset="0"/>
                <a:cs typeface="Calibri" pitchFamily="34" charset="0"/>
              </a:rPr>
              <a:t>The size and position of the circle is determined by the fluid </a:t>
            </a:r>
            <a:r>
              <a:rPr lang="en-US" sz="2000" dirty="0" err="1">
                <a:solidFill>
                  <a:prstClr val="black"/>
                </a:solidFill>
                <a:latin typeface="Calibri" pitchFamily="34" charset="0"/>
                <a:cs typeface="Calibri" pitchFamily="34" charset="0"/>
              </a:rPr>
              <a:t>δ</a:t>
            </a:r>
            <a:r>
              <a:rPr lang="en-US" sz="2000" dirty="0" err="1" smtClean="0">
                <a:solidFill>
                  <a:prstClr val="black"/>
                </a:solidFill>
                <a:latin typeface="Calibri" pitchFamily="34" charset="0"/>
                <a:cs typeface="Calibri" pitchFamily="34" charset="0"/>
              </a:rPr>
              <a:t>W</a:t>
            </a:r>
            <a:r>
              <a:rPr lang="en-US" sz="2000" dirty="0" smtClean="0">
                <a:solidFill>
                  <a:prstClr val="black"/>
                </a:solidFill>
                <a:latin typeface="Calibri" pitchFamily="34" charset="0"/>
                <a:cs typeface="Calibri" pitchFamily="34" charset="0"/>
              </a:rPr>
              <a:t> terms</a:t>
            </a:r>
          </a:p>
          <a:p>
            <a:r>
              <a:rPr lang="en-US" sz="2000" dirty="0">
                <a:solidFill>
                  <a:prstClr val="black"/>
                </a:solidFill>
                <a:latin typeface="Calibri" pitchFamily="34" charset="0"/>
                <a:cs typeface="Calibri" pitchFamily="34" charset="0"/>
              </a:rPr>
              <a:t>Moderate levels of kinetic effects stabilize the RWM at certain beta </a:t>
            </a:r>
            <a:r>
              <a:rPr lang="en-US" sz="2000" dirty="0" smtClean="0">
                <a:solidFill>
                  <a:prstClr val="black"/>
                </a:solidFill>
                <a:latin typeface="Calibri" pitchFamily="34" charset="0"/>
                <a:cs typeface="Calibri" pitchFamily="34" charset="0"/>
              </a:rPr>
              <a:t>values</a:t>
            </a:r>
            <a:endParaRPr lang="en-US" sz="2000" dirty="0">
              <a:solidFill>
                <a:prstClr val="black"/>
              </a:solidFill>
              <a:latin typeface="Calibri" pitchFamily="34" charset="0"/>
              <a:cs typeface="Calibri" pitchFamily="34" charset="0"/>
            </a:endParaRPr>
          </a:p>
        </p:txBody>
      </p:sp>
      <p:cxnSp>
        <p:nvCxnSpPr>
          <p:cNvPr id="17" name="Straight Arrow Connector 16"/>
          <p:cNvCxnSpPr/>
          <p:nvPr/>
        </p:nvCxnSpPr>
        <p:spPr>
          <a:xfrm>
            <a:off x="6480629" y="2431143"/>
            <a:ext cx="1095828" cy="0"/>
          </a:xfrm>
          <a:prstGeom prst="straightConnector1">
            <a:avLst/>
          </a:prstGeom>
          <a:ln w="19050">
            <a:solidFill>
              <a:srgbClr val="00FF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29829" y="2656115"/>
            <a:ext cx="731520" cy="0"/>
          </a:xfrm>
          <a:prstGeom prst="straightConnector1">
            <a:avLst/>
          </a:prstGeom>
          <a:ln w="190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763655" y="1995727"/>
            <a:ext cx="1219202" cy="0"/>
          </a:xfrm>
          <a:prstGeom prst="straightConnector1">
            <a:avLst/>
          </a:prstGeom>
          <a:ln w="19050">
            <a:solidFill>
              <a:srgbClr val="FF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23313" y="1792513"/>
            <a:ext cx="1095828" cy="0"/>
          </a:xfrm>
          <a:prstGeom prst="straightConnector1">
            <a:avLst/>
          </a:prstGeom>
          <a:ln w="1905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10697" y="1545771"/>
            <a:ext cx="808444"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66559" y="1753155"/>
            <a:ext cx="2266373" cy="584775"/>
          </a:xfrm>
          <a:prstGeom prst="rect">
            <a:avLst/>
          </a:prstGeom>
          <a:noFill/>
        </p:spPr>
        <p:txBody>
          <a:bodyPr wrap="square" rtlCol="0">
            <a:spAutoFit/>
          </a:bodyPr>
          <a:lstStyle/>
          <a:p>
            <a:pPr>
              <a:buNone/>
            </a:pPr>
            <a:r>
              <a:rPr lang="en-US" sz="1600" dirty="0" smtClean="0">
                <a:solidFill>
                  <a:schemeClr val="tx1"/>
                </a:solidFill>
                <a:latin typeface="Calibri" panose="020F0502020204030204" pitchFamily="34" charset="0"/>
              </a:rPr>
              <a:t>Large kinetic effects – robustly stable</a:t>
            </a:r>
          </a:p>
        </p:txBody>
      </p:sp>
      <p:cxnSp>
        <p:nvCxnSpPr>
          <p:cNvPr id="27" name="Straight Arrow Connector 26"/>
          <p:cNvCxnSpPr/>
          <p:nvPr/>
        </p:nvCxnSpPr>
        <p:spPr>
          <a:xfrm>
            <a:off x="4403957" y="2164279"/>
            <a:ext cx="240614" cy="1144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a:grpSpLocks noChangeAspect="1"/>
          </p:cNvGrpSpPr>
          <p:nvPr/>
        </p:nvGrpSpPr>
        <p:grpSpPr>
          <a:xfrm>
            <a:off x="6330785" y="1127901"/>
            <a:ext cx="2568268" cy="2743200"/>
            <a:chOff x="5719642" y="1003527"/>
            <a:chExt cx="3424358" cy="3657600"/>
          </a:xfrm>
        </p:grpSpPr>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05" r="2184"/>
            <a:stretch/>
          </p:blipFill>
          <p:spPr bwMode="auto">
            <a:xfrm>
              <a:off x="5719642" y="1003527"/>
              <a:ext cx="342435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p:cNvCxnSpPr/>
            <p:nvPr/>
          </p:nvCxnSpPr>
          <p:spPr>
            <a:xfrm>
              <a:off x="6618512" y="2213433"/>
              <a:ext cx="1219202" cy="0"/>
            </a:xfrm>
            <a:prstGeom prst="straightConnector1">
              <a:avLst/>
            </a:prstGeom>
            <a:ln w="19050">
              <a:solidFill>
                <a:srgbClr val="0099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80629" y="2431143"/>
              <a:ext cx="1095828" cy="0"/>
            </a:xfrm>
            <a:prstGeom prst="straightConnector1">
              <a:avLst/>
            </a:prstGeom>
            <a:ln w="19050">
              <a:solidFill>
                <a:srgbClr val="00FF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429829" y="2656115"/>
              <a:ext cx="731520" cy="0"/>
            </a:xfrm>
            <a:prstGeom prst="straightConnector1">
              <a:avLst/>
            </a:prstGeom>
            <a:ln w="190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763655" y="1995727"/>
              <a:ext cx="1219202" cy="0"/>
            </a:xfrm>
            <a:prstGeom prst="straightConnector1">
              <a:avLst/>
            </a:prstGeom>
            <a:ln w="19050">
              <a:solidFill>
                <a:srgbClr val="FF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923313" y="1792513"/>
              <a:ext cx="1095828" cy="0"/>
            </a:xfrm>
            <a:prstGeom prst="straightConnector1">
              <a:avLst/>
            </a:prstGeom>
            <a:ln w="1905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210697" y="1545771"/>
              <a:ext cx="808444"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3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7" r="92058" b="15866"/>
          <a:stretch/>
        </p:blipFill>
        <p:spPr bwMode="auto">
          <a:xfrm>
            <a:off x="6028247" y="1198300"/>
            <a:ext cx="372553" cy="223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65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DECAF contains modeled kinetic quantities </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for generation of stability maps</a:t>
            </a:r>
            <a:endParaRPr lang="en-US" sz="2800" dirty="0">
              <a:latin typeface="Calibri" pitchFamily="34" charset="0"/>
              <a:cs typeface="Calibri" pitchFamily="34" charset="0"/>
            </a:endParaRPr>
          </a:p>
        </p:txBody>
      </p:sp>
      <p:sp>
        <p:nvSpPr>
          <p:cNvPr id="48" name="Rectangle 47"/>
          <p:cNvSpPr/>
          <p:nvPr/>
        </p:nvSpPr>
        <p:spPr bwMode="auto">
          <a:xfrm>
            <a:off x="649410" y="1130546"/>
            <a:ext cx="2971799" cy="693161"/>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pic>
        <p:nvPicPr>
          <p:cNvPr id="49" name="Picture 48"/>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r="27132"/>
          <a:stretch/>
        </p:blipFill>
        <p:spPr>
          <a:xfrm>
            <a:off x="746938" y="1234173"/>
            <a:ext cx="2800792" cy="548640"/>
          </a:xfrm>
          <a:prstGeom prst="rect">
            <a:avLst/>
          </a:prstGeom>
        </p:spPr>
      </p:pic>
      <p:cxnSp>
        <p:nvCxnSpPr>
          <p:cNvPr id="50" name="Straight Arrow Connector 49"/>
          <p:cNvCxnSpPr/>
          <p:nvPr/>
        </p:nvCxnSpPr>
        <p:spPr bwMode="auto">
          <a:xfrm flipV="1">
            <a:off x="2812134" y="1735053"/>
            <a:ext cx="325273" cy="337749"/>
          </a:xfrm>
          <a:prstGeom prst="straightConnector1">
            <a:avLst/>
          </a:prstGeom>
          <a:noFill/>
          <a:ln w="15875" cap="flat" cmpd="sng" algn="ctr">
            <a:solidFill>
              <a:srgbClr val="920000"/>
            </a:solidFill>
            <a:prstDash val="solid"/>
            <a:round/>
            <a:headEnd type="none" w="med" len="med"/>
            <a:tailEnd type="arrow"/>
          </a:ln>
          <a:effectLst/>
        </p:spPr>
      </p:cxnSp>
      <p:sp>
        <p:nvSpPr>
          <p:cNvPr id="51" name="TextBox 50"/>
          <p:cNvSpPr txBox="1"/>
          <p:nvPr/>
        </p:nvSpPr>
        <p:spPr>
          <a:xfrm>
            <a:off x="1349361" y="1993978"/>
            <a:ext cx="1500667" cy="369332"/>
          </a:xfrm>
          <a:prstGeom prst="rect">
            <a:avLst/>
          </a:prstGeom>
          <a:noFill/>
        </p:spPr>
        <p:txBody>
          <a:bodyPr wrap="none" rtlCol="0">
            <a:spAutoFit/>
          </a:bodyPr>
          <a:lstStyle/>
          <a:p>
            <a:pPr fontAlgn="auto">
              <a:spcBef>
                <a:spcPct val="0"/>
              </a:spcBef>
              <a:spcAft>
                <a:spcPts val="0"/>
              </a:spcAft>
              <a:buFontTx/>
              <a:buNone/>
            </a:pPr>
            <a:r>
              <a:rPr lang="en-US" sz="1800" u="sng" dirty="0" smtClean="0">
                <a:solidFill>
                  <a:srgbClr val="920000"/>
                </a:solidFill>
                <a:latin typeface="Calibri" pitchFamily="34" charset="0"/>
                <a:cs typeface="Arial" pitchFamily="34" charset="0"/>
              </a:rPr>
              <a:t>Kinetic effects</a:t>
            </a:r>
            <a:endParaRPr lang="en-US" sz="1800" baseline="-25000" dirty="0" smtClean="0">
              <a:solidFill>
                <a:srgbClr val="920000"/>
              </a:solidFill>
              <a:latin typeface="Calibri" pitchFamily="34" charset="0"/>
              <a:cs typeface="Arial" pitchFamily="34" charset="0"/>
            </a:endParaRPr>
          </a:p>
        </p:txBody>
      </p:sp>
      <p:grpSp>
        <p:nvGrpSpPr>
          <p:cNvPr id="32" name="Group 31"/>
          <p:cNvGrpSpPr>
            <a:grpSpLocks noChangeAspect="1"/>
          </p:cNvGrpSpPr>
          <p:nvPr/>
        </p:nvGrpSpPr>
        <p:grpSpPr>
          <a:xfrm>
            <a:off x="76201" y="2286000"/>
            <a:ext cx="4109643" cy="4114800"/>
            <a:chOff x="232003" y="1444173"/>
            <a:chExt cx="4572000" cy="4577737"/>
          </a:xfrm>
        </p:grpSpPr>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03" y="1444173"/>
              <a:ext cx="4572000" cy="457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Content Placeholder 2"/>
            <p:cNvSpPr txBox="1">
              <a:spLocks/>
            </p:cNvSpPr>
            <p:nvPr/>
          </p:nvSpPr>
          <p:spPr>
            <a:xfrm>
              <a:off x="2362795" y="3007336"/>
              <a:ext cx="2310770" cy="417851"/>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FF0000"/>
                  </a:solidFill>
                  <a:latin typeface="Calibri" pitchFamily="34" charset="0"/>
                  <a:cs typeface="Calibri" pitchFamily="34" charset="0"/>
                </a:rPr>
                <a:t>Bounce resonances</a:t>
              </a:r>
              <a:endParaRPr lang="en-US" sz="1600" dirty="0" smtClean="0">
                <a:solidFill>
                  <a:srgbClr val="FF0000"/>
                </a:solidFill>
                <a:latin typeface="Calibri" pitchFamily="34" charset="0"/>
                <a:cs typeface="Calibri" pitchFamily="34" charset="0"/>
              </a:endParaRPr>
            </a:p>
          </p:txBody>
        </p:sp>
        <p:sp>
          <p:nvSpPr>
            <p:cNvPr id="45" name="Content Placeholder 2"/>
            <p:cNvSpPr txBox="1">
              <a:spLocks/>
            </p:cNvSpPr>
            <p:nvPr/>
          </p:nvSpPr>
          <p:spPr>
            <a:xfrm>
              <a:off x="1320800" y="1872344"/>
              <a:ext cx="2960915" cy="489098"/>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0000FF"/>
                  </a:solidFill>
                  <a:latin typeface="Calibri" pitchFamily="34" charset="0"/>
                  <a:cs typeface="Calibri" pitchFamily="34" charset="0"/>
                </a:rPr>
                <a:t>Precession resonance</a:t>
              </a:r>
              <a:endParaRPr lang="en-US" sz="1600" dirty="0" smtClean="0">
                <a:solidFill>
                  <a:srgbClr val="0000FF"/>
                </a:solidFill>
                <a:latin typeface="Calibri" pitchFamily="34" charset="0"/>
                <a:cs typeface="Calibri" pitchFamily="34" charset="0"/>
              </a:endParaRPr>
            </a:p>
          </p:txBody>
        </p:sp>
        <p:sp>
          <p:nvSpPr>
            <p:cNvPr id="46" name="Content Placeholder 2"/>
            <p:cNvSpPr txBox="1">
              <a:spLocks/>
            </p:cNvSpPr>
            <p:nvPr/>
          </p:nvSpPr>
          <p:spPr>
            <a:xfrm>
              <a:off x="2690416" y="4971143"/>
              <a:ext cx="1867068" cy="428170"/>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latin typeface="Calibri" pitchFamily="34" charset="0"/>
                  <a:cs typeface="Calibri" pitchFamily="34" charset="0"/>
                </a:rPr>
                <a:t>&lt;</a:t>
              </a:r>
              <a:r>
                <a:rPr lang="el-GR" sz="2000" i="1" dirty="0" smtClean="0">
                  <a:latin typeface="Calibri" pitchFamily="34" charset="0"/>
                  <a:cs typeface="Calibri" pitchFamily="34" charset="0"/>
                </a:rPr>
                <a:t>ν</a:t>
              </a:r>
              <a:r>
                <a:rPr lang="en-US" sz="2000" dirty="0" smtClean="0">
                  <a:latin typeface="Calibri" pitchFamily="34" charset="0"/>
                  <a:cs typeface="Calibri" pitchFamily="34" charset="0"/>
                </a:rPr>
                <a:t>&gt; = 1 kHz</a:t>
              </a:r>
              <a:endParaRPr lang="en-US" sz="1600" dirty="0" smtClean="0">
                <a:latin typeface="Calibri" pitchFamily="34" charset="0"/>
                <a:cs typeface="Calibri" pitchFamily="34" charset="0"/>
              </a:endParaRPr>
            </a:p>
          </p:txBody>
        </p:sp>
      </p:grpSp>
      <p:sp>
        <p:nvSpPr>
          <p:cNvPr id="31" name="Content Placeholder 2"/>
          <p:cNvSpPr txBox="1">
            <a:spLocks/>
          </p:cNvSpPr>
          <p:nvPr/>
        </p:nvSpPr>
        <p:spPr>
          <a:xfrm>
            <a:off x="4045231" y="1136722"/>
            <a:ext cx="5098769" cy="2368478"/>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itchFamily="34" charset="0"/>
                <a:cs typeface="Calibri" pitchFamily="34" charset="0"/>
              </a:rPr>
              <a:t>Gaussian functions are used to model broad resonances</a:t>
            </a:r>
          </a:p>
          <a:p>
            <a:pPr lvl="1"/>
            <a:r>
              <a:rPr lang="en-US" sz="1800" dirty="0" smtClean="0">
                <a:latin typeface="Calibri" pitchFamily="34" charset="0"/>
                <a:cs typeface="Calibri" pitchFamily="34" charset="0"/>
              </a:rPr>
              <a:t>Positions in &lt;</a:t>
            </a:r>
            <a:r>
              <a:rPr lang="el-GR" sz="1800" dirty="0" smtClean="0">
                <a:latin typeface="Arial"/>
                <a:cs typeface="Arial"/>
              </a:rPr>
              <a:t>ω</a:t>
            </a:r>
            <a:r>
              <a:rPr lang="en-US" sz="1800" baseline="-25000" dirty="0" smtClean="0">
                <a:latin typeface="Calibri" pitchFamily="34" charset="0"/>
                <a:cs typeface="Calibri" pitchFamily="34" charset="0"/>
              </a:rPr>
              <a:t>E</a:t>
            </a:r>
            <a:r>
              <a:rPr lang="en-US" sz="1800" dirty="0">
                <a:latin typeface="Calibri" pitchFamily="34" charset="0"/>
                <a:cs typeface="Calibri" pitchFamily="34" charset="0"/>
              </a:rPr>
              <a:t>&gt;</a:t>
            </a:r>
            <a:r>
              <a:rPr lang="en-US" sz="1800" dirty="0" smtClean="0">
                <a:latin typeface="Calibri" pitchFamily="34" charset="0"/>
                <a:cs typeface="Calibri" pitchFamily="34" charset="0"/>
              </a:rPr>
              <a:t> determined by</a:t>
            </a:r>
            <a:r>
              <a:rPr lang="el-GR" sz="1800" dirty="0" smtClean="0">
                <a:latin typeface="Arial"/>
                <a:cs typeface="Arial"/>
              </a:rPr>
              <a:t> ω</a:t>
            </a:r>
            <a:r>
              <a:rPr lang="en-US" sz="1800" baseline="-25000" dirty="0" smtClean="0">
                <a:latin typeface="Calibri" pitchFamily="34" charset="0"/>
                <a:cs typeface="Calibri" pitchFamily="34" charset="0"/>
              </a:rPr>
              <a:t>D</a:t>
            </a:r>
            <a:r>
              <a:rPr lang="en-US" sz="1800" dirty="0" smtClean="0">
                <a:latin typeface="Calibri" pitchFamily="34" charset="0"/>
                <a:cs typeface="Calibri" pitchFamily="34" charset="0"/>
              </a:rPr>
              <a:t> and </a:t>
            </a:r>
            <a:r>
              <a:rPr lang="el-GR" sz="1800" dirty="0" smtClean="0">
                <a:latin typeface="Arial"/>
                <a:cs typeface="Arial"/>
              </a:rPr>
              <a:t>ω</a:t>
            </a:r>
            <a:r>
              <a:rPr lang="en-US" sz="1800" baseline="-25000" dirty="0" smtClean="0">
                <a:latin typeface="Calibri" pitchFamily="34" charset="0"/>
                <a:cs typeface="Calibri" pitchFamily="34" charset="0"/>
              </a:rPr>
              <a:t>b</a:t>
            </a:r>
          </a:p>
          <a:p>
            <a:pPr lvl="1"/>
            <a:r>
              <a:rPr lang="en-US" sz="1800" dirty="0" smtClean="0">
                <a:latin typeface="Calibri" pitchFamily="34" charset="0"/>
                <a:cs typeface="Calibri" pitchFamily="34" charset="0"/>
              </a:rPr>
              <a:t>Height, width, and position dependent on </a:t>
            </a:r>
            <a:r>
              <a:rPr lang="el-GR" sz="1800" i="1" dirty="0" smtClean="0">
                <a:latin typeface="Calibri" pitchFamily="34" charset="0"/>
                <a:cs typeface="Calibri" pitchFamily="34" charset="0"/>
              </a:rPr>
              <a:t>ν</a:t>
            </a:r>
            <a:endParaRPr lang="en-US" sz="1800" dirty="0">
              <a:latin typeface="Calibri" pitchFamily="34" charset="0"/>
              <a:cs typeface="Calibri" pitchFamily="34" charset="0"/>
            </a:endParaRPr>
          </a:p>
          <a:p>
            <a:pPr lvl="1"/>
            <a:r>
              <a:rPr lang="en-US" sz="1800" dirty="0" smtClean="0">
                <a:latin typeface="Calibri" pitchFamily="34" charset="0"/>
                <a:cs typeface="Calibri" pitchFamily="34" charset="0"/>
              </a:rPr>
              <a:t>Coefficients selected to reflect NSTX experience</a:t>
            </a:r>
          </a:p>
          <a:p>
            <a:r>
              <a:rPr lang="en-US" sz="2400" dirty="0" smtClean="0">
                <a:latin typeface="Calibri" pitchFamily="34" charset="0"/>
                <a:cs typeface="Calibri" pitchFamily="34" charset="0"/>
              </a:rPr>
              <a:t>Stability diagrams show trajectory of a discharge towards unstable regions</a:t>
            </a:r>
            <a:endParaRPr lang="en-US" sz="1800" dirty="0" smtClean="0">
              <a:latin typeface="Calibri" pitchFamily="34" charset="0"/>
              <a:cs typeface="Calibri" pitchFamily="34" charset="0"/>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5676" y="4164608"/>
            <a:ext cx="2514600" cy="202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090533"/>
            <a:ext cx="2514600" cy="217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5233988" y="5375076"/>
            <a:ext cx="37523" cy="136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773168" y="5410200"/>
            <a:ext cx="38100" cy="445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179344" y="5082182"/>
            <a:ext cx="37523" cy="136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614948" y="4603551"/>
            <a:ext cx="18763" cy="470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664956" y="5107436"/>
            <a:ext cx="15622" cy="7054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965288" y="5146502"/>
            <a:ext cx="43909" cy="176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14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6143"/>
          <a:stretch/>
        </p:blipFill>
        <p:spPr bwMode="auto">
          <a:xfrm>
            <a:off x="73152" y="1380744"/>
            <a:ext cx="4826184"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647" y="1323530"/>
            <a:ext cx="334114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343400" y="4648200"/>
            <a:ext cx="4800600" cy="1905000"/>
          </a:xfrm>
        </p:spPr>
        <p:txBody>
          <a:bodyPr/>
          <a:lstStyle/>
          <a:p>
            <a:r>
              <a:rPr lang="en-US" sz="2000" dirty="0" smtClean="0"/>
              <a:t>84% of shots are predicted unstable</a:t>
            </a:r>
          </a:p>
          <a:p>
            <a:r>
              <a:rPr lang="en-US" sz="2000" dirty="0"/>
              <a:t>4</a:t>
            </a:r>
            <a:r>
              <a:rPr lang="en-US" sz="2000" dirty="0" smtClean="0"/>
              <a:t>4% predicted unstable &lt; 320 </a:t>
            </a:r>
            <a:r>
              <a:rPr lang="en-US" sz="2000" dirty="0" err="1" smtClean="0"/>
              <a:t>ms</a:t>
            </a:r>
            <a:r>
              <a:rPr lang="en-US" sz="2000" dirty="0" smtClean="0"/>
              <a:t> (approx. 60</a:t>
            </a:r>
            <a:r>
              <a:rPr lang="en-US" sz="2000" dirty="0" smtClean="0">
                <a:latin typeface="Symbol" panose="05050102010706020507" pitchFamily="18" charset="2"/>
              </a:rPr>
              <a:t>t</a:t>
            </a:r>
            <a:r>
              <a:rPr lang="en-US" sz="2000" baseline="-25000" dirty="0" smtClean="0"/>
              <a:t>w</a:t>
            </a:r>
            <a:r>
              <a:rPr lang="en-US" sz="2000" dirty="0" smtClean="0"/>
              <a:t>) before current quench</a:t>
            </a:r>
          </a:p>
          <a:p>
            <a:r>
              <a:rPr lang="en-US" sz="2000" dirty="0" smtClean="0"/>
              <a:t>33% </a:t>
            </a:r>
            <a:r>
              <a:rPr lang="en-US" sz="2000" dirty="0"/>
              <a:t>predicted unstable </a:t>
            </a:r>
            <a:r>
              <a:rPr lang="en-US" sz="2000" dirty="0" smtClean="0"/>
              <a:t>within 100 </a:t>
            </a:r>
            <a:r>
              <a:rPr lang="en-US" sz="2000" dirty="0" err="1" smtClean="0"/>
              <a:t>ms</a:t>
            </a:r>
            <a:r>
              <a:rPr lang="en-US" sz="2000" dirty="0" smtClean="0"/>
              <a:t> of a minor disruption</a:t>
            </a:r>
            <a:endParaRPr lang="en-US" dirty="0" smtClean="0"/>
          </a:p>
        </p:txBody>
      </p:sp>
      <p:sp>
        <p:nvSpPr>
          <p:cNvPr id="21" name="Text Box 5"/>
          <p:cNvSpPr txBox="1">
            <a:spLocks noChangeArrowheads="1"/>
          </p:cNvSpPr>
          <p:nvPr/>
        </p:nvSpPr>
        <p:spPr bwMode="auto">
          <a:xfrm>
            <a:off x="4495800" y="1042872"/>
            <a:ext cx="4472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20000"/>
              </a:spcBef>
              <a:spcAft>
                <a:spcPct val="0"/>
              </a:spcAft>
            </a:pPr>
            <a:r>
              <a:rPr lang="en-US" sz="2000" u="sng" dirty="0" smtClean="0">
                <a:solidFill>
                  <a:srgbClr val="6600FF"/>
                </a:solidFill>
                <a:latin typeface="Arial"/>
                <a:ea typeface="ＭＳ Ｐゴシック" pitchFamily="34" charset="-128"/>
              </a:rPr>
              <a:t>Predicted instability statistics (45 shots)</a:t>
            </a:r>
            <a:endParaRPr lang="en-US" sz="2000" u="sng" baseline="-25000" dirty="0">
              <a:solidFill>
                <a:srgbClr val="6600FF"/>
              </a:solidFill>
              <a:latin typeface="Arial"/>
              <a:ea typeface="ＭＳ Ｐゴシック" pitchFamily="34" charset="-128"/>
            </a:endParaRPr>
          </a:p>
        </p:txBody>
      </p:sp>
      <p:sp>
        <p:nvSpPr>
          <p:cNvPr id="26" name="Text Box 5"/>
          <p:cNvSpPr txBox="1">
            <a:spLocks noChangeArrowheads="1"/>
          </p:cNvSpPr>
          <p:nvPr/>
        </p:nvSpPr>
        <p:spPr bwMode="auto">
          <a:xfrm>
            <a:off x="457200" y="1043448"/>
            <a:ext cx="3601948" cy="37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20000"/>
              </a:spcBef>
              <a:spcAft>
                <a:spcPct val="0"/>
              </a:spcAft>
            </a:pPr>
            <a:r>
              <a:rPr lang="en-US" sz="2000" u="sng" dirty="0" smtClean="0">
                <a:solidFill>
                  <a:srgbClr val="6600FF"/>
                </a:solidFill>
                <a:latin typeface="Arial"/>
                <a:ea typeface="ＭＳ Ｐゴシック" pitchFamily="34" charset="-128"/>
              </a:rPr>
              <a:t>Normalized growth rate vs. time</a:t>
            </a:r>
            <a:endParaRPr lang="en-US" sz="2000" u="sng" baseline="-25000" dirty="0">
              <a:solidFill>
                <a:srgbClr val="6600FF"/>
              </a:solidFill>
              <a:latin typeface="Arial"/>
              <a:ea typeface="ＭＳ Ｐゴシック" pitchFamily="34" charset="-128"/>
            </a:endParaRPr>
          </a:p>
        </p:txBody>
      </p:sp>
      <p:grpSp>
        <p:nvGrpSpPr>
          <p:cNvPr id="4" name="Group 3"/>
          <p:cNvGrpSpPr/>
          <p:nvPr/>
        </p:nvGrpSpPr>
        <p:grpSpPr>
          <a:xfrm>
            <a:off x="5029200" y="1219200"/>
            <a:ext cx="3303128" cy="3446259"/>
            <a:chOff x="5081862" y="1215630"/>
            <a:chExt cx="3303128" cy="3446259"/>
          </a:xfrm>
        </p:grpSpPr>
        <p:graphicFrame>
          <p:nvGraphicFramePr>
            <p:cNvPr id="32" name="Chart 31"/>
            <p:cNvGraphicFramePr>
              <a:graphicFrameLocks/>
            </p:cNvGraphicFramePr>
            <p:nvPr>
              <p:extLst>
                <p:ext uri="{D42A27DB-BD31-4B8C-83A1-F6EECF244321}">
                  <p14:modId xmlns:p14="http://schemas.microsoft.com/office/powerpoint/2010/main" val="3224785533"/>
                </p:ext>
              </p:extLst>
            </p:nvPr>
          </p:nvGraphicFramePr>
          <p:xfrm>
            <a:off x="5081862" y="1215630"/>
            <a:ext cx="3303128" cy="3446259"/>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5843862" y="1591235"/>
              <a:ext cx="838691" cy="646331"/>
            </a:xfrm>
            <a:prstGeom prst="rect">
              <a:avLst/>
            </a:prstGeom>
          </p:spPr>
          <p:txBody>
            <a:bodyPr wrap="none">
              <a:spAutoFit/>
            </a:bodyPr>
            <a:lstStyle/>
            <a:p>
              <a:pPr eaLnBrk="0" fontAlgn="base" hangingPunct="0">
                <a:spcBef>
                  <a:spcPct val="0"/>
                </a:spcBef>
                <a:spcAft>
                  <a:spcPct val="0"/>
                </a:spcAft>
              </a:pPr>
              <a:r>
                <a:rPr lang="en-US" dirty="0">
                  <a:solidFill>
                    <a:srgbClr val="FFFFFF"/>
                  </a:solidFill>
                  <a:ea typeface="ＭＳ Ｐゴシック" pitchFamily="34" charset="-128"/>
                  <a:cs typeface="Arial" panose="020B0604020202020204" pitchFamily="34" charset="0"/>
                </a:rPr>
                <a:t>Stable</a:t>
              </a:r>
            </a:p>
            <a:p>
              <a:pPr eaLnBrk="0" fontAlgn="base" hangingPunct="0">
                <a:spcBef>
                  <a:spcPct val="0"/>
                </a:spcBef>
                <a:spcAft>
                  <a:spcPct val="0"/>
                </a:spcAft>
              </a:pPr>
              <a:r>
                <a:rPr lang="en-US" dirty="0">
                  <a:solidFill>
                    <a:srgbClr val="FFFFFF"/>
                  </a:solidFill>
                  <a:ea typeface="ＭＳ Ｐゴシック" pitchFamily="34" charset="-128"/>
                  <a:cs typeface="Arial" panose="020B0604020202020204" pitchFamily="34" charset="0"/>
                </a:rPr>
                <a:t>(</a:t>
              </a:r>
              <a:r>
                <a:rPr lang="en-US" dirty="0" smtClean="0">
                  <a:solidFill>
                    <a:srgbClr val="FFFFFF"/>
                  </a:solidFill>
                  <a:ea typeface="ＭＳ Ｐゴシック" pitchFamily="34" charset="-128"/>
                  <a:cs typeface="Arial" panose="020B0604020202020204" pitchFamily="34" charset="0"/>
                </a:rPr>
                <a:t>16%)</a:t>
              </a:r>
              <a:endParaRPr lang="en-US" dirty="0">
                <a:solidFill>
                  <a:srgbClr val="FFFFFF"/>
                </a:solidFill>
                <a:latin typeface="Times" pitchFamily="1" charset="0"/>
                <a:ea typeface="ＭＳ Ｐゴシック" pitchFamily="34" charset="-128"/>
              </a:endParaRPr>
            </a:p>
          </p:txBody>
        </p:sp>
        <p:sp>
          <p:nvSpPr>
            <p:cNvPr id="33" name="Rectangle 32"/>
            <p:cNvSpPr/>
            <p:nvPr/>
          </p:nvSpPr>
          <p:spPr>
            <a:xfrm>
              <a:off x="5462862" y="2883362"/>
              <a:ext cx="1579198" cy="1477328"/>
            </a:xfrm>
            <a:prstGeom prst="rect">
              <a:avLst/>
            </a:prstGeom>
          </p:spPr>
          <p:txBody>
            <a:bodyPr wrap="square">
              <a:spAutoFit/>
            </a:bodyPr>
            <a:lstStyle/>
            <a:p>
              <a:pPr eaLnBrk="0" fontAlgn="base" hangingPunct="0">
                <a:spcBef>
                  <a:spcPct val="0"/>
                </a:spcBef>
                <a:spcAft>
                  <a:spcPct val="0"/>
                </a:spcAft>
              </a:pPr>
              <a:r>
                <a:rPr lang="en-US" dirty="0">
                  <a:solidFill>
                    <a:srgbClr val="FFFFFF"/>
                  </a:solidFill>
                  <a:ea typeface="ＭＳ Ｐゴシック" pitchFamily="34" charset="-128"/>
                  <a:cs typeface="Arial" panose="020B0604020202020204" pitchFamily="34" charset="0"/>
                </a:rPr>
                <a:t>Instability </a:t>
              </a:r>
              <a:r>
                <a:rPr lang="en-US" dirty="0" smtClean="0">
                  <a:solidFill>
                    <a:srgbClr val="FFFFFF"/>
                  </a:solidFill>
                  <a:ea typeface="ＭＳ Ｐゴシック" pitchFamily="34" charset="-128"/>
                  <a:cs typeface="Arial" panose="020B0604020202020204" pitchFamily="34" charset="0"/>
                </a:rPr>
                <a:t>within 100 </a:t>
              </a:r>
              <a:r>
                <a:rPr lang="en-US" dirty="0" err="1" smtClean="0">
                  <a:solidFill>
                    <a:srgbClr val="FFFFFF"/>
                  </a:solidFill>
                  <a:ea typeface="ＭＳ Ｐゴシック" pitchFamily="34" charset="-128"/>
                  <a:cs typeface="Arial" panose="020B0604020202020204" pitchFamily="34" charset="0"/>
                </a:rPr>
                <a:t>ms</a:t>
              </a:r>
              <a:r>
                <a:rPr lang="en-US" dirty="0">
                  <a:solidFill>
                    <a:srgbClr val="FFFFFF"/>
                  </a:solidFill>
                  <a:ea typeface="ＭＳ Ｐゴシック" pitchFamily="34" charset="-128"/>
                  <a:cs typeface="Arial" panose="020B0604020202020204" pitchFamily="34" charset="0"/>
                </a:rPr>
                <a:t> </a:t>
              </a:r>
              <a:r>
                <a:rPr lang="en-US" dirty="0" smtClean="0">
                  <a:solidFill>
                    <a:srgbClr val="FFFFFF"/>
                  </a:solidFill>
                  <a:ea typeface="ＭＳ Ｐゴシック" pitchFamily="34" charset="-128"/>
                  <a:cs typeface="Arial" panose="020B0604020202020204" pitchFamily="34" charset="0"/>
                </a:rPr>
                <a:t>of minor   </a:t>
              </a:r>
            </a:p>
            <a:p>
              <a:pPr eaLnBrk="0" fontAlgn="base" hangingPunct="0">
                <a:spcBef>
                  <a:spcPct val="0"/>
                </a:spcBef>
                <a:spcAft>
                  <a:spcPct val="0"/>
                </a:spcAft>
              </a:pPr>
              <a:r>
                <a:rPr lang="en-US" dirty="0">
                  <a:solidFill>
                    <a:srgbClr val="FFFFFF"/>
                  </a:solidFill>
                  <a:ea typeface="ＭＳ Ｐゴシック" pitchFamily="34" charset="-128"/>
                  <a:cs typeface="Arial" panose="020B0604020202020204" pitchFamily="34" charset="0"/>
                </a:rPr>
                <a:t> </a:t>
              </a:r>
              <a:r>
                <a:rPr lang="en-US" dirty="0" smtClean="0">
                  <a:solidFill>
                    <a:srgbClr val="FFFFFF"/>
                  </a:solidFill>
                  <a:ea typeface="ＭＳ Ｐゴシック" pitchFamily="34" charset="-128"/>
                  <a:cs typeface="Arial" panose="020B0604020202020204" pitchFamily="34" charset="0"/>
                </a:rPr>
                <a:t>  disruption</a:t>
              </a:r>
              <a:endParaRPr lang="en-US" dirty="0">
                <a:solidFill>
                  <a:srgbClr val="FFFFFF"/>
                </a:solidFill>
                <a:ea typeface="ＭＳ Ｐゴシック" pitchFamily="34" charset="-128"/>
                <a:cs typeface="Arial" panose="020B0604020202020204" pitchFamily="34" charset="0"/>
              </a:endParaRPr>
            </a:p>
            <a:p>
              <a:pPr eaLnBrk="0" fontAlgn="base" hangingPunct="0">
                <a:spcBef>
                  <a:spcPct val="0"/>
                </a:spcBef>
                <a:spcAft>
                  <a:spcPct val="0"/>
                </a:spcAft>
              </a:pPr>
              <a:r>
                <a:rPr lang="en-US" dirty="0">
                  <a:solidFill>
                    <a:srgbClr val="FFFFFF"/>
                  </a:solidFill>
                  <a:ea typeface="ＭＳ Ｐゴシック" pitchFamily="34" charset="-128"/>
                  <a:cs typeface="Arial" panose="020B0604020202020204" pitchFamily="34" charset="0"/>
                </a:rPr>
                <a:t> </a:t>
              </a:r>
              <a:r>
                <a:rPr lang="en-US" dirty="0" smtClean="0">
                  <a:solidFill>
                    <a:srgbClr val="FFFFFF"/>
                  </a:solidFill>
                  <a:ea typeface="ＭＳ Ｐゴシック" pitchFamily="34" charset="-128"/>
                  <a:cs typeface="Arial" panose="020B0604020202020204" pitchFamily="34" charset="0"/>
                </a:rPr>
                <a:t>        (33%)</a:t>
              </a:r>
              <a:endParaRPr lang="en-US" dirty="0">
                <a:solidFill>
                  <a:srgbClr val="FFFFFF"/>
                </a:solidFill>
                <a:latin typeface="Times" pitchFamily="1" charset="0"/>
                <a:ea typeface="ＭＳ Ｐゴシック" pitchFamily="34" charset="-128"/>
              </a:endParaRPr>
            </a:p>
          </p:txBody>
        </p:sp>
        <p:sp>
          <p:nvSpPr>
            <p:cNvPr id="34" name="Rectangle 33"/>
            <p:cNvSpPr/>
            <p:nvPr/>
          </p:nvSpPr>
          <p:spPr>
            <a:xfrm>
              <a:off x="6986862" y="2078930"/>
              <a:ext cx="1228709" cy="1477328"/>
            </a:xfrm>
            <a:prstGeom prst="rect">
              <a:avLst/>
            </a:prstGeom>
          </p:spPr>
          <p:txBody>
            <a:bodyPr wrap="square">
              <a:spAutoFit/>
            </a:bodyPr>
            <a:lstStyle/>
            <a:p>
              <a:pPr eaLnBrk="0" fontAlgn="base" hangingPunct="0">
                <a:spcBef>
                  <a:spcPct val="0"/>
                </a:spcBef>
                <a:spcAft>
                  <a:spcPct val="0"/>
                </a:spcAft>
              </a:pPr>
              <a:r>
                <a:rPr lang="en-US" dirty="0">
                  <a:solidFill>
                    <a:srgbClr val="FFFFFF"/>
                  </a:solidFill>
                  <a:ea typeface="ＭＳ Ｐゴシック" pitchFamily="34" charset="-128"/>
                  <a:cs typeface="Arial" panose="020B0604020202020204" pitchFamily="34" charset="0"/>
                </a:rPr>
                <a:t>Instability &lt; </a:t>
              </a:r>
              <a:r>
                <a:rPr lang="en-US" dirty="0" smtClean="0">
                  <a:solidFill>
                    <a:srgbClr val="FFFFFF"/>
                  </a:solidFill>
                  <a:ea typeface="ＭＳ Ｐゴシック" pitchFamily="34" charset="-128"/>
                  <a:cs typeface="Arial" panose="020B0604020202020204" pitchFamily="34" charset="0"/>
                </a:rPr>
                <a:t>320 </a:t>
              </a:r>
              <a:r>
                <a:rPr lang="en-US" dirty="0" err="1">
                  <a:solidFill>
                    <a:srgbClr val="FFFFFF"/>
                  </a:solidFill>
                  <a:ea typeface="ＭＳ Ｐゴシック" pitchFamily="34" charset="-128"/>
                  <a:cs typeface="Arial" panose="020B0604020202020204" pitchFamily="34" charset="0"/>
                </a:rPr>
                <a:t>ms</a:t>
              </a:r>
              <a:endParaRPr lang="en-US" dirty="0">
                <a:solidFill>
                  <a:srgbClr val="FFFFFF"/>
                </a:solidFill>
                <a:ea typeface="ＭＳ Ｐゴシック" pitchFamily="34" charset="-128"/>
                <a:cs typeface="Arial" panose="020B0604020202020204" pitchFamily="34" charset="0"/>
              </a:endParaRPr>
            </a:p>
            <a:p>
              <a:pPr eaLnBrk="0" fontAlgn="base" hangingPunct="0">
                <a:spcBef>
                  <a:spcPct val="0"/>
                </a:spcBef>
                <a:spcAft>
                  <a:spcPct val="0"/>
                </a:spcAft>
              </a:pPr>
              <a:r>
                <a:rPr lang="en-US" dirty="0">
                  <a:solidFill>
                    <a:srgbClr val="FFFFFF"/>
                  </a:solidFill>
                  <a:ea typeface="ＭＳ Ｐゴシック" pitchFamily="34" charset="-128"/>
                  <a:cs typeface="Arial" panose="020B0604020202020204" pitchFamily="34" charset="0"/>
                </a:rPr>
                <a:t>before disruption</a:t>
              </a:r>
            </a:p>
            <a:p>
              <a:pPr eaLnBrk="0" fontAlgn="base" hangingPunct="0">
                <a:spcBef>
                  <a:spcPct val="0"/>
                </a:spcBef>
                <a:spcAft>
                  <a:spcPct val="0"/>
                </a:spcAft>
              </a:pPr>
              <a:r>
                <a:rPr lang="en-US" dirty="0" smtClean="0">
                  <a:solidFill>
                    <a:srgbClr val="FFFFFF"/>
                  </a:solidFill>
                  <a:ea typeface="ＭＳ Ｐゴシック" pitchFamily="34" charset="-128"/>
                  <a:cs typeface="Arial" panose="020B0604020202020204" pitchFamily="34" charset="0"/>
                </a:rPr>
                <a:t>(44%)</a:t>
              </a:r>
              <a:endParaRPr lang="en-US" dirty="0">
                <a:solidFill>
                  <a:srgbClr val="FFFFFF"/>
                </a:solidFill>
                <a:latin typeface="Times" pitchFamily="1" charset="0"/>
                <a:ea typeface="ＭＳ Ｐゴシック" pitchFamily="34" charset="-128"/>
              </a:endParaRPr>
            </a:p>
          </p:txBody>
        </p:sp>
      </p:grpSp>
      <p:sp>
        <p:nvSpPr>
          <p:cNvPr id="35" name="Rectangle 34"/>
          <p:cNvSpPr/>
          <p:nvPr/>
        </p:nvSpPr>
        <p:spPr>
          <a:xfrm>
            <a:off x="1174683" y="2971800"/>
            <a:ext cx="958917" cy="338554"/>
          </a:xfrm>
          <a:prstGeom prst="rect">
            <a:avLst/>
          </a:prstGeom>
        </p:spPr>
        <p:txBody>
          <a:bodyPr wrap="none">
            <a:spAutoFit/>
          </a:bodyPr>
          <a:lstStyle/>
          <a:p>
            <a:pPr eaLnBrk="0" fontAlgn="base" hangingPunct="0">
              <a:spcBef>
                <a:spcPct val="0"/>
              </a:spcBef>
              <a:spcAft>
                <a:spcPct val="0"/>
              </a:spcAft>
            </a:pPr>
            <a:r>
              <a:rPr lang="en-US" sz="1600" dirty="0">
                <a:solidFill>
                  <a:srgbClr val="FF0000"/>
                </a:solidFill>
                <a:ea typeface="ＭＳ Ｐゴシック" pitchFamily="34" charset="-128"/>
                <a:cs typeface="Arial" panose="020B0604020202020204" pitchFamily="34" charset="0"/>
              </a:rPr>
              <a:t>unstable</a:t>
            </a:r>
            <a:endParaRPr lang="en-US" sz="1600" dirty="0">
              <a:solidFill>
                <a:srgbClr val="FF0000"/>
              </a:solidFill>
              <a:latin typeface="Times" pitchFamily="1" charset="0"/>
              <a:ea typeface="ＭＳ Ｐゴシック" pitchFamily="34" charset="-128"/>
            </a:endParaRPr>
          </a:p>
        </p:txBody>
      </p:sp>
      <p:sp>
        <p:nvSpPr>
          <p:cNvPr id="36" name="Rectangle 35"/>
          <p:cNvSpPr/>
          <p:nvPr/>
        </p:nvSpPr>
        <p:spPr>
          <a:xfrm>
            <a:off x="1174683" y="3471446"/>
            <a:ext cx="731290" cy="338554"/>
          </a:xfrm>
          <a:prstGeom prst="rect">
            <a:avLst/>
          </a:prstGeom>
        </p:spPr>
        <p:txBody>
          <a:bodyPr wrap="none">
            <a:spAutoFit/>
          </a:bodyPr>
          <a:lstStyle/>
          <a:p>
            <a:pPr eaLnBrk="0" fontAlgn="base" hangingPunct="0">
              <a:spcBef>
                <a:spcPct val="0"/>
              </a:spcBef>
              <a:spcAft>
                <a:spcPct val="0"/>
              </a:spcAft>
            </a:pPr>
            <a:r>
              <a:rPr lang="en-US" sz="1600" dirty="0">
                <a:solidFill>
                  <a:srgbClr val="009900"/>
                </a:solidFill>
                <a:ea typeface="ＭＳ Ｐゴシック" pitchFamily="34" charset="-128"/>
                <a:cs typeface="Arial" panose="020B0604020202020204" pitchFamily="34" charset="0"/>
              </a:rPr>
              <a:t>stable</a:t>
            </a:r>
            <a:endParaRPr lang="en-US" sz="1600" dirty="0">
              <a:solidFill>
                <a:srgbClr val="009900"/>
              </a:solidFill>
              <a:latin typeface="Times" pitchFamily="1" charset="0"/>
              <a:ea typeface="ＭＳ Ｐゴシック" pitchFamily="34" charset="-128"/>
            </a:endParaRPr>
          </a:p>
        </p:txBody>
      </p:sp>
      <p:cxnSp>
        <p:nvCxnSpPr>
          <p:cNvPr id="37" name="Straight Arrow Connector 36"/>
          <p:cNvCxnSpPr/>
          <p:nvPr/>
        </p:nvCxnSpPr>
        <p:spPr bwMode="auto">
          <a:xfrm flipV="1">
            <a:off x="1101531" y="2988578"/>
            <a:ext cx="0" cy="365986"/>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a:off x="1101531" y="3395246"/>
            <a:ext cx="0" cy="414754"/>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sp>
        <p:nvSpPr>
          <p:cNvPr id="20" name="Rectangle 19"/>
          <p:cNvSpPr/>
          <p:nvPr/>
        </p:nvSpPr>
        <p:spPr>
          <a:xfrm>
            <a:off x="5243614" y="2296180"/>
            <a:ext cx="1095172" cy="523220"/>
          </a:xfrm>
          <a:prstGeom prst="rect">
            <a:avLst/>
          </a:prstGeom>
        </p:spPr>
        <p:txBody>
          <a:bodyPr wrap="none">
            <a:spAutoFit/>
          </a:bodyPr>
          <a:lstStyle/>
          <a:p>
            <a:pPr eaLnBrk="0" fontAlgn="base" hangingPunct="0">
              <a:spcBef>
                <a:spcPct val="0"/>
              </a:spcBef>
              <a:spcAft>
                <a:spcPct val="0"/>
              </a:spcAft>
            </a:pPr>
            <a:r>
              <a:rPr lang="en-US" sz="1400" dirty="0">
                <a:solidFill>
                  <a:srgbClr val="FFFFFF"/>
                </a:solidFill>
                <a:ea typeface="ＭＳ Ｐゴシック" pitchFamily="34" charset="-128"/>
                <a:cs typeface="Arial" panose="020B0604020202020204" pitchFamily="34" charset="0"/>
              </a:rPr>
              <a:t>(7</a:t>
            </a:r>
            <a:r>
              <a:rPr lang="en-US" sz="1400" dirty="0" smtClean="0">
                <a:solidFill>
                  <a:srgbClr val="FFFFFF"/>
                </a:solidFill>
                <a:ea typeface="ＭＳ Ｐゴシック" pitchFamily="34" charset="-128"/>
                <a:cs typeface="Arial" panose="020B0604020202020204" pitchFamily="34" charset="0"/>
              </a:rPr>
              <a:t>%)</a:t>
            </a:r>
            <a:r>
              <a:rPr lang="en-US" sz="1400" dirty="0" smtClean="0">
                <a:solidFill>
                  <a:srgbClr val="FFFFFF"/>
                </a:solidFill>
                <a:latin typeface="Times" pitchFamily="1" charset="0"/>
                <a:ea typeface="ＭＳ Ｐゴシック" pitchFamily="34" charset="-128"/>
              </a:rPr>
              <a:t> </a:t>
            </a:r>
            <a:r>
              <a:rPr lang="en-US" sz="1400" dirty="0" smtClean="0">
                <a:solidFill>
                  <a:srgbClr val="FFFFFF"/>
                </a:solidFill>
                <a:ea typeface="ＭＳ Ｐゴシック" pitchFamily="34" charset="-128"/>
                <a:cs typeface="Arial" panose="020B0604020202020204" pitchFamily="34" charset="0"/>
              </a:rPr>
              <a:t>False </a:t>
            </a:r>
          </a:p>
          <a:p>
            <a:pPr eaLnBrk="0" fontAlgn="base" hangingPunct="0">
              <a:spcBef>
                <a:spcPct val="0"/>
              </a:spcBef>
              <a:spcAft>
                <a:spcPct val="0"/>
              </a:spcAft>
            </a:pPr>
            <a:r>
              <a:rPr lang="en-US" sz="1400" dirty="0" smtClean="0">
                <a:solidFill>
                  <a:srgbClr val="FFFFFF"/>
                </a:solidFill>
                <a:ea typeface="ＭＳ Ｐゴシック" pitchFamily="34" charset="-128"/>
                <a:cs typeface="Arial" panose="020B0604020202020204" pitchFamily="34" charset="0"/>
              </a:rPr>
              <a:t>positives</a:t>
            </a:r>
            <a:endParaRPr lang="en-US" sz="1400" dirty="0">
              <a:solidFill>
                <a:srgbClr val="FFFFFF"/>
              </a:solidFill>
              <a:ea typeface="ＭＳ Ｐゴシック" pitchFamily="34" charset="-128"/>
              <a:cs typeface="Arial" panose="020B0604020202020204" pitchFamily="34" charset="0"/>
            </a:endParaRPr>
          </a:p>
        </p:txBody>
      </p:sp>
      <p:sp>
        <p:nvSpPr>
          <p:cNvPr id="18" name="Rectangle 2"/>
          <p:cNvSpPr txBox="1">
            <a:spLocks noChangeArrowheads="1"/>
          </p:cNvSpPr>
          <p:nvPr/>
        </p:nvSpPr>
        <p:spPr>
          <a:xfrm>
            <a:off x="0" y="15876"/>
            <a:ext cx="9144000" cy="974725"/>
          </a:xfrm>
          <a:prstGeom prst="rect">
            <a:avLst/>
          </a:prstGeom>
        </p:spPr>
        <p:txBody>
          <a:bodyPr vert="horz" lIns="45720" tIns="45720" rIns="45720" bIns="45720" rtlCol="0" anchor="ctr" anchorCtr="1">
            <a:norm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r>
              <a:rPr lang="en-US" sz="2800" dirty="0">
                <a:latin typeface="Calibri" pitchFamily="34" charset="0"/>
                <a:cs typeface="Calibri" pitchFamily="34" charset="0"/>
              </a:rPr>
              <a:t>DECAF reduced kinetic model results initially tested on a database of NSTX discharges with unstable RWMs</a:t>
            </a:r>
          </a:p>
        </p:txBody>
      </p:sp>
    </p:spTree>
    <p:extLst>
      <p:ext uri="{BB962C8B-B14F-4D97-AF65-F5344CB8AC3E}">
        <p14:creationId xmlns:p14="http://schemas.microsoft.com/office/powerpoint/2010/main" val="63141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0" y="0"/>
            <a:ext cx="9144000" cy="990600"/>
          </a:xfrm>
        </p:spPr>
        <p:txBody>
          <a:bodyPr/>
          <a:lstStyle/>
          <a:p>
            <a:r>
              <a:rPr lang="en-US" sz="2800" dirty="0" smtClean="0">
                <a:latin typeface="Calibri" pitchFamily="34" charset="0"/>
                <a:cs typeface="Calibri" pitchFamily="34" charset="0"/>
              </a:rPr>
              <a:t>An unstable RWM is an exponential growth of magnetic field line kinking that can cause disruptions</a:t>
            </a:r>
            <a:endParaRPr lang="en-US" sz="2800" dirty="0">
              <a:latin typeface="Calibri" pitchFamily="34" charset="0"/>
              <a:cs typeface="Calibri" pitchFamily="34" charset="0"/>
            </a:endParaRPr>
          </a:p>
        </p:txBody>
      </p:sp>
      <p:sp>
        <p:nvSpPr>
          <p:cNvPr id="15" name="Content Placeholder 2"/>
          <p:cNvSpPr>
            <a:spLocks noGrp="1"/>
          </p:cNvSpPr>
          <p:nvPr>
            <p:ph idx="1"/>
          </p:nvPr>
        </p:nvSpPr>
        <p:spPr>
          <a:xfrm>
            <a:off x="0" y="1038852"/>
            <a:ext cx="9144000" cy="873081"/>
          </a:xfrm>
        </p:spPr>
        <p:txBody>
          <a:bodyPr/>
          <a:lstStyle/>
          <a:p>
            <a:r>
              <a:rPr lang="en-US" sz="2200" dirty="0">
                <a:latin typeface="Calibri" pitchFamily="34" charset="0"/>
                <a:cs typeface="Calibri" pitchFamily="34" charset="0"/>
              </a:rPr>
              <a:t>The resistive wall mode (RWM) is a kinking of magnetic field lines slowed by penetration through vessel </a:t>
            </a:r>
            <a:r>
              <a:rPr lang="en-US" sz="2200" dirty="0" smtClean="0">
                <a:latin typeface="Calibri" pitchFamily="34" charset="0"/>
                <a:cs typeface="Calibri" pitchFamily="34" charset="0"/>
              </a:rPr>
              <a:t>structures</a:t>
            </a:r>
          </a:p>
        </p:txBody>
      </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31685" r="59875" b="37848"/>
          <a:stretch/>
        </p:blipFill>
        <p:spPr>
          <a:xfrm>
            <a:off x="5806803" y="1600203"/>
            <a:ext cx="2743200" cy="1466719"/>
          </a:xfrm>
          <a:prstGeom prst="rect">
            <a:avLst/>
          </a:prstGeom>
        </p:spPr>
      </p:pic>
      <p:sp>
        <p:nvSpPr>
          <p:cNvPr id="2" name="Rectangle 1"/>
          <p:cNvSpPr/>
          <p:nvPr/>
        </p:nvSpPr>
        <p:spPr bwMode="auto">
          <a:xfrm>
            <a:off x="2755182" y="2025989"/>
            <a:ext cx="1770743" cy="1160155"/>
          </a:xfrm>
          <a:prstGeom prst="rect">
            <a:avLst/>
          </a:prstGeom>
          <a:solidFill>
            <a:schemeClr val="bg1">
              <a:lumMod val="75000"/>
            </a:schemeClr>
          </a:solidFill>
          <a:ln w="15875" cap="flat" cmpd="sng" algn="ctr">
            <a:solidFill>
              <a:schemeClr val="tx1"/>
            </a:solidFill>
            <a:prstDash val="solid"/>
            <a:round/>
            <a:headEnd type="none" w="med" len="med"/>
            <a:tailEnd type="triangle" w="med" len="med"/>
          </a:ln>
          <a:effectLst/>
          <a:scene3d>
            <a:camera prst="isometricLeftDown">
              <a:rot lat="2100000" lon="2700000" rev="1200000"/>
            </a:camera>
            <a:lightRig rig="threePt" dir="t"/>
          </a:scene3d>
          <a:sp3d extrusionH="76200">
            <a:bevelT/>
            <a:extrusionClr>
              <a:schemeClr val="bg2">
                <a:lumMod val="60000"/>
                <a:lumOff val="40000"/>
              </a:schemeClr>
            </a:extrusionClr>
            <a:contourClr>
              <a:schemeClr val="bg2">
                <a:lumMod val="60000"/>
                <a:lumOff val="40000"/>
              </a:schemeClr>
            </a:contourClr>
          </a:sp3d>
        </p:spPr>
        <p:txBody>
          <a:bodyPr vert="horz" wrap="square" lIns="0" tIns="0" rIns="0" bIns="0" numCol="1" rtlCol="0" anchor="t" anchorCtr="0" compatLnSpc="1">
            <a:prstTxWarp prst="textNoShape">
              <a:avLst/>
            </a:prstTxWarp>
          </a:bodyPr>
          <a:lstStyle/>
          <a:p>
            <a:endParaRPr lang="en-US" dirty="0" smtClean="0">
              <a:cs typeface="Arial" pitchFamily="34" charset="0"/>
            </a:endParaRPr>
          </a:p>
        </p:txBody>
      </p:sp>
      <p:cxnSp>
        <p:nvCxnSpPr>
          <p:cNvPr id="7" name="Straight Arrow Connector 6"/>
          <p:cNvCxnSpPr/>
          <p:nvPr/>
        </p:nvCxnSpPr>
        <p:spPr bwMode="auto">
          <a:xfrm flipV="1">
            <a:off x="3181253" y="2606071"/>
            <a:ext cx="459301" cy="333831"/>
          </a:xfrm>
          <a:prstGeom prst="straightConnector1">
            <a:avLst/>
          </a:prstGeom>
          <a:noFill/>
          <a:ln w="15875" cap="flat" cmpd="sng" algn="ctr">
            <a:solidFill>
              <a:schemeClr val="tx1"/>
            </a:solidFill>
            <a:prstDash val="solid"/>
            <a:round/>
            <a:headEnd type="none" w="med" len="med"/>
            <a:tailEnd type="arrow"/>
          </a:ln>
          <a:effectLst/>
        </p:spPr>
      </p:cxnSp>
      <p:pic>
        <p:nvPicPr>
          <p:cNvPr id="16" name="Picture 1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186217" y="2504053"/>
            <a:ext cx="234791" cy="204027"/>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643912" y="1919431"/>
            <a:ext cx="801529" cy="225076"/>
          </a:xfrm>
          <a:prstGeom prst="rect">
            <a:avLst/>
          </a:prstGeom>
        </p:spPr>
      </p:pic>
      <p:pic>
        <p:nvPicPr>
          <p:cNvPr id="21" name="Picture 2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678726" y="2541433"/>
            <a:ext cx="731901" cy="234791"/>
          </a:xfrm>
          <a:prstGeom prst="rect">
            <a:avLst/>
          </a:prstGeom>
        </p:spPr>
      </p:pic>
      <p:sp>
        <p:nvSpPr>
          <p:cNvPr id="22" name="TextBox 21"/>
          <p:cNvSpPr txBox="1"/>
          <p:nvPr/>
        </p:nvSpPr>
        <p:spPr>
          <a:xfrm>
            <a:off x="4643907" y="2169472"/>
            <a:ext cx="779572" cy="369332"/>
          </a:xfrm>
          <a:prstGeom prst="rect">
            <a:avLst/>
          </a:prstGeom>
          <a:noFill/>
        </p:spPr>
        <p:txBody>
          <a:bodyPr wrap="none" rtlCol="0">
            <a:spAutoFit/>
          </a:bodyPr>
          <a:lstStyle/>
          <a:p>
            <a:pPr>
              <a:spcBef>
                <a:spcPct val="0"/>
              </a:spcBef>
              <a:buFontTx/>
              <a:buNone/>
            </a:pPr>
            <a:r>
              <a:rPr lang="en-US" sz="1800" b="0" i="0" dirty="0" smtClean="0">
                <a:solidFill>
                  <a:srgbClr val="3333CC"/>
                </a:solidFill>
                <a:latin typeface="Calibri" panose="020F0502020204030204" pitchFamily="34" charset="0"/>
                <a:cs typeface="Arial" pitchFamily="34" charset="0"/>
              </a:rPr>
              <a:t>where</a:t>
            </a:r>
            <a:endParaRPr lang="en-US" sz="1800" b="0" i="0" dirty="0">
              <a:solidFill>
                <a:srgbClr val="3333CC"/>
              </a:solidFill>
              <a:latin typeface="Calibri" panose="020F0502020204030204" pitchFamily="34" charset="0"/>
              <a:cs typeface="Arial" pitchFamily="34" charset="0"/>
            </a:endParaRPr>
          </a:p>
        </p:txBody>
      </p:sp>
      <p:sp>
        <p:nvSpPr>
          <p:cNvPr id="23" name="Rectangle 22"/>
          <p:cNvSpPr/>
          <p:nvPr/>
        </p:nvSpPr>
        <p:spPr bwMode="auto">
          <a:xfrm>
            <a:off x="4568772" y="1800741"/>
            <a:ext cx="948932" cy="1052287"/>
          </a:xfrm>
          <a:prstGeom prst="rect">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cxnSp>
        <p:nvCxnSpPr>
          <p:cNvPr id="25" name="Straight Arrow Connector 24"/>
          <p:cNvCxnSpPr/>
          <p:nvPr/>
        </p:nvCxnSpPr>
        <p:spPr bwMode="auto">
          <a:xfrm flipH="1">
            <a:off x="4269297" y="2853805"/>
            <a:ext cx="1795147" cy="546567"/>
          </a:xfrm>
          <a:prstGeom prst="straightConnector1">
            <a:avLst/>
          </a:prstGeom>
          <a:noFill/>
          <a:ln w="15875" cap="flat" cmpd="sng" algn="ctr">
            <a:solidFill>
              <a:schemeClr val="tx1"/>
            </a:solidFill>
            <a:prstDash val="solid"/>
            <a:round/>
            <a:headEnd type="arrow" w="med" len="med"/>
            <a:tailEnd type="none"/>
          </a:ln>
          <a:effectLst/>
        </p:spPr>
      </p:cxnSp>
      <p:sp>
        <p:nvSpPr>
          <p:cNvPr id="3" name="Oval 2"/>
          <p:cNvSpPr/>
          <p:nvPr/>
        </p:nvSpPr>
        <p:spPr bwMode="auto">
          <a:xfrm>
            <a:off x="3450770" y="3136826"/>
            <a:ext cx="653144" cy="114631"/>
          </a:xfrm>
          <a:prstGeom prst="ellipse">
            <a:avLst/>
          </a:prstGeom>
          <a:noFill/>
          <a:ln w="25400" cap="flat" cmpd="sng" algn="ctr">
            <a:solidFill>
              <a:schemeClr val="accent2"/>
            </a:solidFill>
            <a:prstDash val="solid"/>
            <a:round/>
            <a:headEnd type="none" w="med" len="med"/>
            <a:tailEnd type="triangle" w="med" len="med"/>
          </a:ln>
          <a:effectLst/>
          <a:scene3d>
            <a:camera prst="orthographicFront">
              <a:rot lat="0" lon="0" rev="20999999"/>
            </a:camera>
            <a:lightRig rig="threePt" dir="t"/>
          </a:scene3d>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cxnSp>
        <p:nvCxnSpPr>
          <p:cNvPr id="11" name="Straight Arrow Connector 10"/>
          <p:cNvCxnSpPr/>
          <p:nvPr/>
        </p:nvCxnSpPr>
        <p:spPr bwMode="auto">
          <a:xfrm flipV="1">
            <a:off x="3886201" y="3066025"/>
            <a:ext cx="0" cy="385371"/>
          </a:xfrm>
          <a:prstGeom prst="straightConnector1">
            <a:avLst/>
          </a:prstGeom>
          <a:noFill/>
          <a:ln w="22225" cap="flat" cmpd="sng" algn="ctr">
            <a:solidFill>
              <a:schemeClr val="tx1"/>
            </a:solidFill>
            <a:prstDash val="solid"/>
            <a:round/>
            <a:headEnd type="none" w="med" len="med"/>
            <a:tailEnd type="triangle"/>
          </a:ln>
          <a:effectLst/>
        </p:spPr>
      </p:cxnSp>
      <p:sp>
        <p:nvSpPr>
          <p:cNvPr id="27" name="TextBox 26"/>
          <p:cNvSpPr txBox="1"/>
          <p:nvPr/>
        </p:nvSpPr>
        <p:spPr>
          <a:xfrm>
            <a:off x="3829516" y="3288268"/>
            <a:ext cx="389850" cy="369332"/>
          </a:xfrm>
          <a:prstGeom prst="rect">
            <a:avLst/>
          </a:prstGeom>
          <a:noFill/>
        </p:spPr>
        <p:txBody>
          <a:bodyPr wrap="none" rtlCol="0">
            <a:spAutoFit/>
          </a:bodyPr>
          <a:lstStyle/>
          <a:p>
            <a:pPr>
              <a:spcBef>
                <a:spcPct val="0"/>
              </a:spcBef>
              <a:buFontTx/>
              <a:buNone/>
            </a:pPr>
            <a:r>
              <a:rPr lang="en-US" sz="1800" b="0" i="0" dirty="0" err="1" smtClean="0">
                <a:solidFill>
                  <a:srgbClr val="000000"/>
                </a:solidFill>
                <a:latin typeface="Calibri" panose="020F0502020204030204" pitchFamily="34" charset="0"/>
                <a:cs typeface="Arial" pitchFamily="34" charset="0"/>
              </a:rPr>
              <a:t>B</a:t>
            </a:r>
            <a:r>
              <a:rPr lang="en-US" sz="1800" b="0" i="0" baseline="-25000" dirty="0" err="1" smtClean="0">
                <a:solidFill>
                  <a:srgbClr val="000000"/>
                </a:solidFill>
                <a:latin typeface="Calibri" panose="020F0502020204030204" pitchFamily="34" charset="0"/>
                <a:cs typeface="Arial" pitchFamily="34" charset="0"/>
              </a:rPr>
              <a:t>p</a:t>
            </a:r>
            <a:endParaRPr lang="en-US" sz="1800" b="0" i="0" baseline="-25000" dirty="0">
              <a:solidFill>
                <a:srgbClr val="000000"/>
              </a:solidFill>
              <a:latin typeface="Calibri" panose="020F0502020204030204" pitchFamily="34" charset="0"/>
              <a:cs typeface="Arial" pitchFamily="34" charset="0"/>
            </a:endParaRPr>
          </a:p>
        </p:txBody>
      </p:sp>
      <p:sp>
        <p:nvSpPr>
          <p:cNvPr id="28" name="Content Placeholder 2"/>
          <p:cNvSpPr txBox="1">
            <a:spLocks/>
          </p:cNvSpPr>
          <p:nvPr/>
        </p:nvSpPr>
        <p:spPr bwMode="auto">
          <a:xfrm>
            <a:off x="8" y="6045626"/>
            <a:ext cx="9143999" cy="468535"/>
          </a:xfrm>
          <a:prstGeom prst="rect">
            <a:avLst/>
          </a:prstGeom>
          <a:solidFill>
            <a:srgbClr val="FFFF99"/>
          </a:solidFill>
          <a:ln>
            <a:noFill/>
          </a:ln>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pPr marL="0" indent="0" algn="ctr">
              <a:buFontTx/>
              <a:buNone/>
            </a:pPr>
            <a:r>
              <a:rPr lang="en-US" sz="2200" b="0" i="0" kern="0" dirty="0" smtClean="0">
                <a:solidFill>
                  <a:srgbClr val="FF0000"/>
                </a:solidFill>
                <a:latin typeface="Calibri" pitchFamily="34" charset="0"/>
                <a:cs typeface="Calibri" pitchFamily="34" charset="0"/>
              </a:rPr>
              <a:t>RWMs </a:t>
            </a:r>
            <a:r>
              <a:rPr lang="en-US" sz="2200" kern="0" dirty="0" smtClean="0">
                <a:solidFill>
                  <a:srgbClr val="FF0000"/>
                </a:solidFill>
                <a:latin typeface="Calibri" pitchFamily="34" charset="0"/>
                <a:cs typeface="Calibri" pitchFamily="34" charset="0"/>
              </a:rPr>
              <a:t>can</a:t>
            </a:r>
            <a:r>
              <a:rPr lang="en-US" sz="2200" b="0" i="0" kern="0" dirty="0" smtClean="0">
                <a:solidFill>
                  <a:srgbClr val="FF0000"/>
                </a:solidFill>
                <a:latin typeface="Calibri" pitchFamily="34" charset="0"/>
                <a:cs typeface="Calibri" pitchFamily="34" charset="0"/>
              </a:rPr>
              <a:t> cause a collapse in </a:t>
            </a:r>
            <a:r>
              <a:rPr lang="el-GR" sz="2200" b="0" i="0" kern="0" dirty="0" smtClean="0">
                <a:solidFill>
                  <a:srgbClr val="FF0000"/>
                </a:solidFill>
                <a:latin typeface="Calibri" pitchFamily="34" charset="0"/>
                <a:cs typeface="Calibri" pitchFamily="34" charset="0"/>
              </a:rPr>
              <a:t>β</a:t>
            </a:r>
            <a:r>
              <a:rPr lang="en-US" sz="2200" b="0" i="0" kern="0" dirty="0" smtClean="0">
                <a:solidFill>
                  <a:srgbClr val="FF0000"/>
                </a:solidFill>
                <a:latin typeface="Calibri" pitchFamily="34" charset="0"/>
                <a:cs typeface="Calibri" pitchFamily="34" charset="0"/>
              </a:rPr>
              <a:t>, disruption, and termination of the plasma</a:t>
            </a:r>
          </a:p>
        </p:txBody>
      </p:sp>
      <p:pic>
        <p:nvPicPr>
          <p:cNvPr id="32" name="Picture 4" descr="114147-1014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1102" r="11320" b="10318"/>
          <a:stretch>
            <a:fillRect/>
          </a:stretch>
        </p:blipFill>
        <p:spPr bwMode="auto">
          <a:xfrm>
            <a:off x="76200" y="2243400"/>
            <a:ext cx="3657600" cy="3405209"/>
          </a:xfrm>
          <a:prstGeom prst="rect">
            <a:avLst/>
          </a:prstGeom>
          <a:noFill/>
          <a:extLst>
            <a:ext uri="{909E8E84-426E-40DD-AFC4-6F175D3DCCD1}">
              <a14:hiddenFill xmlns:a14="http://schemas.microsoft.com/office/drawing/2010/main">
                <a:solidFill>
                  <a:srgbClr val="FFFFFF"/>
                </a:solidFill>
              </a14:hiddenFill>
            </a:ext>
          </a:extLst>
        </p:spPr>
      </p:pic>
      <p:sp>
        <p:nvSpPr>
          <p:cNvPr id="5" name="Arc 4"/>
          <p:cNvSpPr/>
          <p:nvPr/>
        </p:nvSpPr>
        <p:spPr bwMode="auto">
          <a:xfrm rot="1264835">
            <a:off x="2012210" y="2292517"/>
            <a:ext cx="1669143" cy="2868088"/>
          </a:xfrm>
          <a:prstGeom prst="arc">
            <a:avLst>
              <a:gd name="adj1" fmla="val 16200000"/>
              <a:gd name="adj2" fmla="val 4670007"/>
            </a:avLst>
          </a:prstGeom>
          <a:noFill/>
          <a:ln w="25400" cap="flat" cmpd="sng" algn="ctr">
            <a:solidFill>
              <a:schemeClr val="tx1"/>
            </a:solidFill>
            <a:prstDash val="sysDot"/>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4" name="TextBox 3"/>
          <p:cNvSpPr txBox="1"/>
          <p:nvPr/>
        </p:nvSpPr>
        <p:spPr>
          <a:xfrm>
            <a:off x="6941051" y="3015727"/>
            <a:ext cx="1425390" cy="369332"/>
          </a:xfrm>
          <a:prstGeom prst="rect">
            <a:avLst/>
          </a:prstGeom>
          <a:noFill/>
        </p:spPr>
        <p:txBody>
          <a:bodyPr wrap="none" rtlCol="0">
            <a:spAutoFit/>
          </a:bodyPr>
          <a:lstStyle/>
          <a:p>
            <a:pPr>
              <a:buNone/>
            </a:pPr>
            <a:r>
              <a:rPr lang="en-US" b="0" i="0" dirty="0" smtClean="0">
                <a:latin typeface="Calibri" pitchFamily="34" charset="0"/>
              </a:rPr>
              <a:t>NSTX 130235</a:t>
            </a:r>
          </a:p>
        </p:txBody>
      </p:sp>
      <p:sp>
        <p:nvSpPr>
          <p:cNvPr id="33" name="Text Box 32"/>
          <p:cNvSpPr txBox="1">
            <a:spLocks noChangeArrowheads="1"/>
          </p:cNvSpPr>
          <p:nvPr/>
        </p:nvSpPr>
        <p:spPr bwMode="auto">
          <a:xfrm>
            <a:off x="806" y="5728690"/>
            <a:ext cx="3558025" cy="307777"/>
          </a:xfrm>
          <a:prstGeom prst="rect">
            <a:avLst/>
          </a:prstGeom>
          <a:noFill/>
          <a:ln w="12700">
            <a:noFill/>
            <a:miter lim="800000"/>
            <a:headEnd/>
            <a:tailEnd/>
          </a:ln>
        </p:spPr>
        <p:txBody>
          <a:bodyPr wrap="non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[S. Sabbagh </a:t>
            </a:r>
            <a:r>
              <a:rPr lang="en-US" sz="1400" b="0" dirty="0" smtClean="0">
                <a:solidFill>
                  <a:srgbClr val="008080"/>
                </a:solidFill>
                <a:latin typeface="Calibri" pitchFamily="34" charset="0"/>
                <a:cs typeface="Arial" pitchFamily="34" charset="0"/>
              </a:rPr>
              <a:t>et al.</a:t>
            </a:r>
            <a:r>
              <a:rPr lang="en-US" sz="1400" b="0" i="0" dirty="0" smtClean="0">
                <a:solidFill>
                  <a:srgbClr val="008080"/>
                </a:solidFill>
                <a:latin typeface="Calibri" pitchFamily="34" charset="0"/>
                <a:cs typeface="Arial" pitchFamily="34" charset="0"/>
              </a:rPr>
              <a:t>, </a:t>
            </a:r>
            <a:r>
              <a:rPr lang="en-US" sz="1400" b="0" i="0" dirty="0" err="1" smtClean="0">
                <a:solidFill>
                  <a:srgbClr val="008080"/>
                </a:solidFill>
                <a:latin typeface="Calibri" pitchFamily="34" charset="0"/>
                <a:cs typeface="Arial" pitchFamily="34" charset="0"/>
              </a:rPr>
              <a:t>Nucl</a:t>
            </a:r>
            <a:r>
              <a:rPr lang="en-US" sz="1400" b="0" i="0" dirty="0" smtClean="0">
                <a:solidFill>
                  <a:srgbClr val="008080"/>
                </a:solidFill>
                <a:latin typeface="Calibri" pitchFamily="34" charset="0"/>
                <a:cs typeface="Arial" pitchFamily="34" charset="0"/>
              </a:rPr>
              <a:t>. Fusion </a:t>
            </a:r>
            <a:r>
              <a:rPr lang="en-US" sz="1400" i="0" dirty="0" smtClean="0">
                <a:solidFill>
                  <a:srgbClr val="008080"/>
                </a:solidFill>
                <a:latin typeface="Calibri" pitchFamily="34" charset="0"/>
                <a:cs typeface="Arial" pitchFamily="34" charset="0"/>
              </a:rPr>
              <a:t>46</a:t>
            </a:r>
            <a:r>
              <a:rPr lang="en-US" sz="1400" b="0" i="0" dirty="0" smtClean="0">
                <a:solidFill>
                  <a:srgbClr val="008080"/>
                </a:solidFill>
                <a:latin typeface="Calibri" pitchFamily="34" charset="0"/>
                <a:cs typeface="Arial" pitchFamily="34" charset="0"/>
              </a:rPr>
              <a:t>, 635 (2006)]</a:t>
            </a:r>
            <a:endParaRPr lang="en-US" sz="1400" b="0" i="0" dirty="0">
              <a:solidFill>
                <a:srgbClr val="008080"/>
              </a:solidFill>
              <a:latin typeface="Calibri" pitchFamily="34" charset="0"/>
              <a:cs typeface="Arial" pitchFamily="34" charset="0"/>
            </a:endParaRPr>
          </a:p>
        </p:txBody>
      </p:sp>
      <p:sp>
        <p:nvSpPr>
          <p:cNvPr id="31" name="Rounded Rectangle 30"/>
          <p:cNvSpPr/>
          <p:nvPr/>
        </p:nvSpPr>
        <p:spPr bwMode="auto">
          <a:xfrm>
            <a:off x="5880993" y="5176925"/>
            <a:ext cx="2302669" cy="261664"/>
          </a:xfrm>
          <a:prstGeom prst="roundRect">
            <a:avLst/>
          </a:prstGeom>
          <a:solidFill>
            <a:schemeClr val="bg2">
              <a:lumMod val="40000"/>
              <a:lumOff val="6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endParaRPr kumimoji="0" lang="en-US" sz="1200" b="1" i="1" u="none" strike="noStrike" cap="none" normalizeH="0" baseline="0" smtClean="0">
              <a:ln>
                <a:noFill/>
              </a:ln>
              <a:solidFill>
                <a:srgbClr val="1822CD"/>
              </a:solidFill>
              <a:effectLst/>
              <a:latin typeface="Helvetica" pitchFamily="34" charset="0"/>
            </a:endParaRPr>
          </a:p>
        </p:txBody>
      </p:sp>
      <p:cxnSp>
        <p:nvCxnSpPr>
          <p:cNvPr id="34" name="Straight Arrow Connector 33"/>
          <p:cNvCxnSpPr/>
          <p:nvPr/>
        </p:nvCxnSpPr>
        <p:spPr bwMode="auto">
          <a:xfrm flipV="1">
            <a:off x="5091440" y="3807559"/>
            <a:ext cx="0" cy="1828800"/>
          </a:xfrm>
          <a:prstGeom prst="straightConnector1">
            <a:avLst/>
          </a:prstGeom>
          <a:noFill/>
          <a:ln w="158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5091440" y="5636359"/>
            <a:ext cx="3657600" cy="0"/>
          </a:xfrm>
          <a:prstGeom prst="straightConnector1">
            <a:avLst/>
          </a:prstGeom>
          <a:noFill/>
          <a:ln w="1587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flipV="1">
            <a:off x="5091440" y="4950559"/>
            <a:ext cx="3657600" cy="0"/>
          </a:xfrm>
          <a:prstGeom prst="straightConnector1">
            <a:avLst/>
          </a:prstGeom>
          <a:noFill/>
          <a:ln w="15875" cap="flat" cmpd="sng" algn="ctr">
            <a:solidFill>
              <a:schemeClr val="tx1"/>
            </a:solidFill>
            <a:prstDash val="sysDot"/>
            <a:round/>
            <a:headEnd type="none" w="med" len="med"/>
            <a:tailEnd type="none" w="med" len="med"/>
          </a:ln>
          <a:effectLst/>
        </p:spPr>
      </p:cxnSp>
      <p:cxnSp>
        <p:nvCxnSpPr>
          <p:cNvPr id="37" name="Straight Arrow Connector 36"/>
          <p:cNvCxnSpPr/>
          <p:nvPr/>
        </p:nvCxnSpPr>
        <p:spPr bwMode="auto">
          <a:xfrm flipV="1">
            <a:off x="7907792" y="4008731"/>
            <a:ext cx="643738" cy="1623975"/>
          </a:xfrm>
          <a:prstGeom prst="straightConnector1">
            <a:avLst/>
          </a:prstGeom>
          <a:noFill/>
          <a:ln w="15875" cap="flat" cmpd="sng" algn="ctr">
            <a:solidFill>
              <a:srgbClr val="920000"/>
            </a:solidFill>
            <a:prstDash val="solid"/>
            <a:round/>
            <a:headEnd type="none" w="med" len="med"/>
            <a:tailEnd type="arrow"/>
          </a:ln>
          <a:effectLst/>
        </p:spPr>
      </p:cxnSp>
      <p:sp>
        <p:nvSpPr>
          <p:cNvPr id="38" name="Multiply 37"/>
          <p:cNvSpPr/>
          <p:nvPr/>
        </p:nvSpPr>
        <p:spPr bwMode="auto">
          <a:xfrm>
            <a:off x="8092215" y="4859119"/>
            <a:ext cx="182880" cy="182880"/>
          </a:xfrm>
          <a:prstGeom prst="mathMultiply">
            <a:avLst/>
          </a:prstGeom>
          <a:solidFill>
            <a:srgbClr val="920000"/>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endParaRPr kumimoji="0" lang="en-US" sz="1200" b="1" i="1" u="none" strike="noStrike" cap="none" normalizeH="0" baseline="0" smtClean="0">
              <a:ln>
                <a:noFill/>
              </a:ln>
              <a:solidFill>
                <a:srgbClr val="1822CD"/>
              </a:solidFill>
              <a:effectLst/>
              <a:latin typeface="Helvetica" pitchFamily="34" charset="0"/>
            </a:endParaRPr>
          </a:p>
        </p:txBody>
      </p:sp>
      <p:grpSp>
        <p:nvGrpSpPr>
          <p:cNvPr id="39" name="Group 38"/>
          <p:cNvGrpSpPr/>
          <p:nvPr/>
        </p:nvGrpSpPr>
        <p:grpSpPr>
          <a:xfrm>
            <a:off x="5091447" y="4008730"/>
            <a:ext cx="2307771" cy="1444828"/>
            <a:chOff x="4606556" y="1610448"/>
            <a:chExt cx="2307771" cy="1444828"/>
          </a:xfrm>
        </p:grpSpPr>
        <p:cxnSp>
          <p:nvCxnSpPr>
            <p:cNvPr id="40" name="Straight Arrow Connector 39"/>
            <p:cNvCxnSpPr/>
            <p:nvPr/>
          </p:nvCxnSpPr>
          <p:spPr bwMode="auto">
            <a:xfrm flipV="1">
              <a:off x="4606556" y="1610448"/>
              <a:ext cx="2307771" cy="1444828"/>
            </a:xfrm>
            <a:prstGeom prst="straightConnector1">
              <a:avLst/>
            </a:prstGeom>
            <a:noFill/>
            <a:ln w="15875" cap="flat" cmpd="sng" algn="ctr">
              <a:solidFill>
                <a:schemeClr val="accent1">
                  <a:lumMod val="75000"/>
                </a:schemeClr>
              </a:solidFill>
              <a:prstDash val="sysDash"/>
              <a:round/>
              <a:headEnd type="none" w="med" len="med"/>
              <a:tailEnd type="arrow"/>
            </a:ln>
            <a:effectLst/>
          </p:spPr>
        </p:cxnSp>
        <p:sp>
          <p:nvSpPr>
            <p:cNvPr id="41" name="Multiply 40"/>
            <p:cNvSpPr/>
            <p:nvPr/>
          </p:nvSpPr>
          <p:spPr bwMode="auto">
            <a:xfrm>
              <a:off x="5304662" y="2457201"/>
              <a:ext cx="182880" cy="182880"/>
            </a:xfrm>
            <a:prstGeom prst="mathMultiply">
              <a:avLst/>
            </a:prstGeom>
            <a:solidFill>
              <a:srgbClr val="336699"/>
            </a:solidFill>
            <a:ln w="15875" cap="flat" cmpd="sng" algn="ctr">
              <a:solidFill>
                <a:schemeClr val="accent1">
                  <a:lumMod val="75000"/>
                </a:schemeClr>
              </a:solidFill>
              <a:prstDash val="sys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endParaRPr kumimoji="0" lang="en-US" sz="1200" b="1" i="1" u="none" strike="noStrike" cap="none" normalizeH="0" baseline="0" smtClean="0">
                <a:ln>
                  <a:noFill/>
                </a:ln>
                <a:solidFill>
                  <a:srgbClr val="1822CD"/>
                </a:solidFill>
                <a:effectLst/>
                <a:latin typeface="Helvetica" pitchFamily="34" charset="0"/>
              </a:endParaRPr>
            </a:p>
          </p:txBody>
        </p:sp>
      </p:grpSp>
      <p:cxnSp>
        <p:nvCxnSpPr>
          <p:cNvPr id="42" name="Straight Connector 41"/>
          <p:cNvCxnSpPr/>
          <p:nvPr/>
        </p:nvCxnSpPr>
        <p:spPr bwMode="auto">
          <a:xfrm flipV="1">
            <a:off x="5880986" y="5455387"/>
            <a:ext cx="0" cy="177316"/>
          </a:xfrm>
          <a:prstGeom prst="line">
            <a:avLst/>
          </a:prstGeom>
          <a:noFill/>
          <a:ln w="1587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8187388" y="5453558"/>
            <a:ext cx="0" cy="177316"/>
          </a:xfrm>
          <a:prstGeom prst="line">
            <a:avLst/>
          </a:prstGeom>
          <a:noFill/>
          <a:ln w="15875" cap="flat" cmpd="sng" algn="ctr">
            <a:solidFill>
              <a:schemeClr val="tx1"/>
            </a:solidFill>
            <a:prstDash val="solid"/>
            <a:round/>
            <a:headEnd type="none" w="med" len="med"/>
            <a:tailEnd type="none" w="med" len="med"/>
          </a:ln>
          <a:effectLst/>
        </p:spPr>
      </p:cxnSp>
      <p:sp>
        <p:nvSpPr>
          <p:cNvPr id="44" name="TextBox 43"/>
          <p:cNvSpPr txBox="1"/>
          <p:nvPr/>
        </p:nvSpPr>
        <p:spPr>
          <a:xfrm>
            <a:off x="5684372" y="5695889"/>
            <a:ext cx="942566" cy="400110"/>
          </a:xfrm>
          <a:prstGeom prst="rect">
            <a:avLst/>
          </a:prstGeom>
          <a:noFill/>
        </p:spPr>
        <p:txBody>
          <a:bodyPr wrap="none" rtlCol="0">
            <a:spAutoFit/>
          </a:bodyPr>
          <a:lstStyle/>
          <a:p>
            <a:pPr>
              <a:buNone/>
            </a:pPr>
            <a:r>
              <a:rPr lang="el-GR" sz="2000" b="0" i="0" dirty="0" smtClean="0">
                <a:solidFill>
                  <a:schemeClr val="tx1"/>
                </a:solidFill>
                <a:latin typeface="Calibri" panose="020F0502020204030204" pitchFamily="34" charset="0"/>
              </a:rPr>
              <a:t>β</a:t>
            </a:r>
            <a:r>
              <a:rPr lang="en-US" sz="2000" b="0" i="0" baseline="-25000" dirty="0" err="1" smtClean="0">
                <a:solidFill>
                  <a:schemeClr val="tx1"/>
                </a:solidFill>
                <a:latin typeface="Calibri" panose="020F0502020204030204" pitchFamily="34" charset="0"/>
              </a:rPr>
              <a:t>N</a:t>
            </a:r>
            <a:r>
              <a:rPr lang="en-US" sz="2000" b="0" i="0" baseline="30000" dirty="0" err="1" smtClean="0">
                <a:solidFill>
                  <a:schemeClr val="tx1"/>
                </a:solidFill>
                <a:latin typeface="Calibri" panose="020F0502020204030204" pitchFamily="34" charset="0"/>
              </a:rPr>
              <a:t>no</a:t>
            </a:r>
            <a:r>
              <a:rPr lang="en-US" sz="2000" b="0" i="0" baseline="30000" dirty="0" smtClean="0">
                <a:solidFill>
                  <a:schemeClr val="tx1"/>
                </a:solidFill>
                <a:latin typeface="Calibri" panose="020F0502020204030204" pitchFamily="34" charset="0"/>
              </a:rPr>
              <a:t>-wall</a:t>
            </a:r>
            <a:endParaRPr lang="en-US" sz="2000" b="0" i="0" baseline="30000" dirty="0">
              <a:solidFill>
                <a:schemeClr val="tx1"/>
              </a:solidFill>
              <a:latin typeface="Calibri" panose="020F0502020204030204" pitchFamily="34" charset="0"/>
            </a:endParaRPr>
          </a:p>
        </p:txBody>
      </p:sp>
      <p:sp>
        <p:nvSpPr>
          <p:cNvPr id="45" name="TextBox 44"/>
          <p:cNvSpPr txBox="1"/>
          <p:nvPr/>
        </p:nvSpPr>
        <p:spPr>
          <a:xfrm>
            <a:off x="7847681" y="5682849"/>
            <a:ext cx="1070806" cy="400110"/>
          </a:xfrm>
          <a:prstGeom prst="rect">
            <a:avLst/>
          </a:prstGeom>
          <a:noFill/>
        </p:spPr>
        <p:txBody>
          <a:bodyPr wrap="none" rtlCol="0">
            <a:spAutoFit/>
          </a:bodyPr>
          <a:lstStyle/>
          <a:p>
            <a:pPr>
              <a:buNone/>
            </a:pPr>
            <a:r>
              <a:rPr lang="el-GR" sz="2000" b="0" i="0" dirty="0" smtClean="0">
                <a:solidFill>
                  <a:schemeClr val="tx1"/>
                </a:solidFill>
                <a:latin typeface="Calibri" panose="020F0502020204030204" pitchFamily="34" charset="0"/>
              </a:rPr>
              <a:t>β</a:t>
            </a:r>
            <a:r>
              <a:rPr lang="en-US" sz="2000" b="0" i="0" baseline="-25000" dirty="0" err="1" smtClean="0">
                <a:solidFill>
                  <a:schemeClr val="tx1"/>
                </a:solidFill>
                <a:latin typeface="Calibri" panose="020F0502020204030204" pitchFamily="34" charset="0"/>
              </a:rPr>
              <a:t>N</a:t>
            </a:r>
            <a:r>
              <a:rPr lang="en-US" sz="2000" b="0" i="0" baseline="30000" dirty="0" err="1" smtClean="0">
                <a:solidFill>
                  <a:schemeClr val="tx1"/>
                </a:solidFill>
                <a:latin typeface="Calibri" panose="020F0502020204030204" pitchFamily="34" charset="0"/>
              </a:rPr>
              <a:t>with</a:t>
            </a:r>
            <a:r>
              <a:rPr lang="en-US" sz="2000" b="0" i="0" baseline="30000" dirty="0" smtClean="0">
                <a:solidFill>
                  <a:schemeClr val="tx1"/>
                </a:solidFill>
                <a:latin typeface="Calibri" panose="020F0502020204030204" pitchFamily="34" charset="0"/>
              </a:rPr>
              <a:t>-wall</a:t>
            </a:r>
            <a:endParaRPr lang="en-US" sz="2000" b="0" i="0" baseline="30000" dirty="0">
              <a:solidFill>
                <a:schemeClr val="tx1"/>
              </a:solidFill>
              <a:latin typeface="Calibri" panose="020F0502020204030204" pitchFamily="34" charset="0"/>
            </a:endParaRPr>
          </a:p>
        </p:txBody>
      </p:sp>
      <p:sp>
        <p:nvSpPr>
          <p:cNvPr id="46" name="TextBox 45"/>
          <p:cNvSpPr txBox="1"/>
          <p:nvPr/>
        </p:nvSpPr>
        <p:spPr>
          <a:xfrm>
            <a:off x="5044519" y="4608078"/>
            <a:ext cx="898003" cy="338554"/>
          </a:xfrm>
          <a:prstGeom prst="rect">
            <a:avLst/>
          </a:prstGeom>
          <a:noFill/>
        </p:spPr>
        <p:txBody>
          <a:bodyPr wrap="none" rtlCol="0">
            <a:spAutoFit/>
          </a:bodyPr>
          <a:lstStyle/>
          <a:p>
            <a:pPr>
              <a:buNone/>
            </a:pPr>
            <a:r>
              <a:rPr lang="en-US" sz="1600" b="0" i="0" dirty="0" smtClean="0">
                <a:solidFill>
                  <a:schemeClr val="tx1"/>
                </a:solidFill>
                <a:latin typeface="Calibri" panose="020F0502020204030204" pitchFamily="34" charset="0"/>
              </a:rPr>
              <a:t>unstable</a:t>
            </a:r>
            <a:endParaRPr lang="en-US" sz="1600" b="0" i="0" dirty="0">
              <a:solidFill>
                <a:schemeClr val="tx1"/>
              </a:solidFill>
              <a:latin typeface="Calibri" panose="020F0502020204030204" pitchFamily="34" charset="0"/>
            </a:endParaRPr>
          </a:p>
        </p:txBody>
      </p:sp>
      <p:sp>
        <p:nvSpPr>
          <p:cNvPr id="47" name="TextBox 46"/>
          <p:cNvSpPr txBox="1"/>
          <p:nvPr/>
        </p:nvSpPr>
        <p:spPr>
          <a:xfrm>
            <a:off x="5051775" y="4899926"/>
            <a:ext cx="683200" cy="338554"/>
          </a:xfrm>
          <a:prstGeom prst="rect">
            <a:avLst/>
          </a:prstGeom>
          <a:noFill/>
        </p:spPr>
        <p:txBody>
          <a:bodyPr wrap="none" rtlCol="0">
            <a:spAutoFit/>
          </a:bodyPr>
          <a:lstStyle/>
          <a:p>
            <a:pPr>
              <a:buNone/>
            </a:pPr>
            <a:r>
              <a:rPr lang="en-US" sz="1600" b="0" i="0" dirty="0" smtClean="0">
                <a:solidFill>
                  <a:schemeClr val="tx1"/>
                </a:solidFill>
                <a:latin typeface="Calibri" panose="020F0502020204030204" pitchFamily="34" charset="0"/>
              </a:rPr>
              <a:t>stable</a:t>
            </a:r>
            <a:endParaRPr lang="en-US" sz="1600" b="0" i="0" dirty="0">
              <a:solidFill>
                <a:schemeClr val="tx1"/>
              </a:solidFill>
              <a:latin typeface="Calibri" panose="020F0502020204030204" pitchFamily="34" charset="0"/>
            </a:endParaRPr>
          </a:p>
        </p:txBody>
      </p:sp>
      <p:sp>
        <p:nvSpPr>
          <p:cNvPr id="48" name="TextBox 47"/>
          <p:cNvSpPr txBox="1"/>
          <p:nvPr/>
        </p:nvSpPr>
        <p:spPr>
          <a:xfrm>
            <a:off x="4813215" y="4747525"/>
            <a:ext cx="314510" cy="400110"/>
          </a:xfrm>
          <a:prstGeom prst="rect">
            <a:avLst/>
          </a:prstGeom>
          <a:noFill/>
        </p:spPr>
        <p:txBody>
          <a:bodyPr wrap="none" rtlCol="0">
            <a:spAutoFit/>
          </a:bodyPr>
          <a:lstStyle/>
          <a:p>
            <a:pPr>
              <a:buNone/>
            </a:pPr>
            <a:r>
              <a:rPr lang="en-US" sz="2000" b="0" i="0" dirty="0" smtClean="0">
                <a:solidFill>
                  <a:schemeClr val="tx1"/>
                </a:solidFill>
                <a:latin typeface="Calibri" panose="020F0502020204030204" pitchFamily="34" charset="0"/>
              </a:rPr>
              <a:t>0</a:t>
            </a:r>
            <a:endParaRPr lang="en-US" sz="2000" b="0" i="0" dirty="0">
              <a:solidFill>
                <a:schemeClr val="tx1"/>
              </a:solidFill>
              <a:latin typeface="Calibri" panose="020F0502020204030204" pitchFamily="34" charset="0"/>
            </a:endParaRPr>
          </a:p>
        </p:txBody>
      </p:sp>
      <p:sp>
        <p:nvSpPr>
          <p:cNvPr id="49" name="TextBox 48"/>
          <p:cNvSpPr txBox="1"/>
          <p:nvPr/>
        </p:nvSpPr>
        <p:spPr>
          <a:xfrm>
            <a:off x="7727509" y="3726563"/>
            <a:ext cx="1095172" cy="646331"/>
          </a:xfrm>
          <a:prstGeom prst="rect">
            <a:avLst/>
          </a:prstGeom>
          <a:noFill/>
        </p:spPr>
        <p:txBody>
          <a:bodyPr wrap="none" rtlCol="0">
            <a:spAutoFit/>
          </a:bodyPr>
          <a:lstStyle/>
          <a:p>
            <a:pPr>
              <a:buNone/>
            </a:pPr>
            <a:r>
              <a:rPr lang="en-US" sz="1800" b="0" i="0" dirty="0">
                <a:solidFill>
                  <a:srgbClr val="920000"/>
                </a:solidFill>
                <a:latin typeface="Calibri" panose="020F0502020204030204" pitchFamily="34" charset="0"/>
              </a:rPr>
              <a:t>I</a:t>
            </a:r>
            <a:r>
              <a:rPr lang="en-US" sz="1800" b="0" i="0" dirty="0" smtClean="0">
                <a:solidFill>
                  <a:srgbClr val="920000"/>
                </a:solidFill>
                <a:latin typeface="Calibri" panose="020F0502020204030204" pitchFamily="34" charset="0"/>
              </a:rPr>
              <a:t>deal Kink</a:t>
            </a:r>
          </a:p>
          <a:p>
            <a:pPr>
              <a:buNone/>
            </a:pPr>
            <a:r>
              <a:rPr lang="en-US" sz="1800" b="0" i="0" dirty="0" smtClean="0">
                <a:solidFill>
                  <a:srgbClr val="920000"/>
                </a:solidFill>
                <a:latin typeface="Calibri" panose="020F0502020204030204" pitchFamily="34" charset="0"/>
              </a:rPr>
              <a:t>Mode</a:t>
            </a:r>
            <a:endParaRPr lang="en-US" sz="1800" b="0" i="0" dirty="0">
              <a:solidFill>
                <a:srgbClr val="920000"/>
              </a:solidFill>
              <a:latin typeface="Calibri" panose="020F0502020204030204" pitchFamily="34" charset="0"/>
            </a:endParaRPr>
          </a:p>
        </p:txBody>
      </p:sp>
      <p:sp>
        <p:nvSpPr>
          <p:cNvPr id="50" name="TextBox 49"/>
          <p:cNvSpPr txBox="1"/>
          <p:nvPr/>
        </p:nvSpPr>
        <p:spPr>
          <a:xfrm>
            <a:off x="5331475" y="3622893"/>
            <a:ext cx="2073773" cy="369332"/>
          </a:xfrm>
          <a:prstGeom prst="rect">
            <a:avLst/>
          </a:prstGeom>
          <a:noFill/>
        </p:spPr>
        <p:txBody>
          <a:bodyPr wrap="none" rtlCol="0">
            <a:spAutoFit/>
          </a:bodyPr>
          <a:lstStyle/>
          <a:p>
            <a:pPr>
              <a:buNone/>
            </a:pPr>
            <a:r>
              <a:rPr lang="en-US" sz="1800" b="0" i="0" dirty="0" smtClean="0">
                <a:solidFill>
                  <a:schemeClr val="accent1">
                    <a:lumMod val="75000"/>
                  </a:schemeClr>
                </a:solidFill>
                <a:latin typeface="Calibri" panose="020F0502020204030204" pitchFamily="34" charset="0"/>
              </a:rPr>
              <a:t>Resistive Wall Mode</a:t>
            </a:r>
            <a:endParaRPr lang="en-US" sz="1800" b="0" i="0" dirty="0">
              <a:solidFill>
                <a:schemeClr val="accent1">
                  <a:lumMod val="75000"/>
                </a:schemeClr>
              </a:solidFill>
              <a:latin typeface="Calibri" panose="020F0502020204030204" pitchFamily="34" charset="0"/>
            </a:endParaRPr>
          </a:p>
        </p:txBody>
      </p:sp>
      <p:sp>
        <p:nvSpPr>
          <p:cNvPr id="51" name="TextBox 50"/>
          <p:cNvSpPr txBox="1"/>
          <p:nvPr/>
        </p:nvSpPr>
        <p:spPr>
          <a:xfrm>
            <a:off x="6245325" y="4039493"/>
            <a:ext cx="587020" cy="369332"/>
          </a:xfrm>
          <a:prstGeom prst="rect">
            <a:avLst/>
          </a:prstGeom>
          <a:noFill/>
        </p:spPr>
        <p:txBody>
          <a:bodyPr wrap="none" rtlCol="0">
            <a:spAutoFit/>
          </a:bodyPr>
          <a:lstStyle/>
          <a:p>
            <a:pPr>
              <a:buNone/>
            </a:pPr>
            <a:r>
              <a:rPr lang="en-US" sz="1800" b="0" i="0" baseline="-10000" dirty="0" smtClean="0">
                <a:solidFill>
                  <a:schemeClr val="accent1">
                    <a:lumMod val="75000"/>
                  </a:schemeClr>
                </a:solidFill>
                <a:latin typeface="Calibri" panose="020F0502020204030204" pitchFamily="34" charset="0"/>
              </a:rPr>
              <a:t>~</a:t>
            </a:r>
            <a:r>
              <a:rPr lang="el-GR" sz="1800" b="0" i="0" dirty="0" smtClean="0">
                <a:solidFill>
                  <a:schemeClr val="accent1">
                    <a:lumMod val="75000"/>
                  </a:schemeClr>
                </a:solidFill>
                <a:latin typeface="Calibri" panose="020F0502020204030204" pitchFamily="34" charset="0"/>
              </a:rPr>
              <a:t>τ</a:t>
            </a:r>
            <a:r>
              <a:rPr lang="en-US" sz="1800" b="0" i="0" baseline="-25000" dirty="0" smtClean="0">
                <a:solidFill>
                  <a:schemeClr val="accent1">
                    <a:lumMod val="75000"/>
                  </a:schemeClr>
                </a:solidFill>
                <a:latin typeface="Calibri" panose="020F0502020204030204" pitchFamily="34" charset="0"/>
              </a:rPr>
              <a:t>w</a:t>
            </a:r>
            <a:r>
              <a:rPr lang="en-US" sz="1800" b="0" i="0" baseline="30000" dirty="0" smtClean="0">
                <a:solidFill>
                  <a:schemeClr val="accent1">
                    <a:lumMod val="75000"/>
                  </a:schemeClr>
                </a:solidFill>
                <a:latin typeface="Calibri" panose="020F0502020204030204" pitchFamily="34" charset="0"/>
              </a:rPr>
              <a:t>-1</a:t>
            </a:r>
            <a:endParaRPr lang="en-US" sz="1800" b="0" i="0" baseline="30000" dirty="0">
              <a:solidFill>
                <a:schemeClr val="accent1">
                  <a:lumMod val="75000"/>
                </a:schemeClr>
              </a:solidFill>
              <a:latin typeface="Calibri" panose="020F0502020204030204" pitchFamily="34" charset="0"/>
            </a:endParaRPr>
          </a:p>
        </p:txBody>
      </p:sp>
      <p:sp>
        <p:nvSpPr>
          <p:cNvPr id="52" name="TextBox 51"/>
          <p:cNvSpPr txBox="1"/>
          <p:nvPr/>
        </p:nvSpPr>
        <p:spPr>
          <a:xfrm>
            <a:off x="4732904" y="4008721"/>
            <a:ext cx="311304" cy="461665"/>
          </a:xfrm>
          <a:prstGeom prst="rect">
            <a:avLst/>
          </a:prstGeom>
          <a:noFill/>
        </p:spPr>
        <p:txBody>
          <a:bodyPr wrap="none" rtlCol="0">
            <a:spAutoFit/>
          </a:bodyPr>
          <a:lstStyle/>
          <a:p>
            <a:pPr>
              <a:buNone/>
            </a:pPr>
            <a:r>
              <a:rPr lang="el-GR" sz="2400" i="0" dirty="0" smtClean="0">
                <a:solidFill>
                  <a:schemeClr val="tx1"/>
                </a:solidFill>
                <a:latin typeface="Calibri" panose="020F0502020204030204" pitchFamily="34" charset="0"/>
                <a:sym typeface="Symbol"/>
              </a:rPr>
              <a:t></a:t>
            </a:r>
            <a:endParaRPr lang="en-US" sz="2400" i="0" dirty="0">
              <a:solidFill>
                <a:schemeClr val="tx1"/>
              </a:solidFill>
              <a:latin typeface="Symbol" panose="05050102010706020507" pitchFamily="18" charset="2"/>
            </a:endParaRPr>
          </a:p>
        </p:txBody>
      </p:sp>
      <p:sp>
        <p:nvSpPr>
          <p:cNvPr id="53" name="Freeform 52"/>
          <p:cNvSpPr/>
          <p:nvPr/>
        </p:nvSpPr>
        <p:spPr bwMode="auto">
          <a:xfrm>
            <a:off x="5666484" y="4568168"/>
            <a:ext cx="2452914" cy="950685"/>
          </a:xfrm>
          <a:custGeom>
            <a:avLst/>
            <a:gdLst>
              <a:gd name="connsiteX0" fmla="*/ 0 w 2452914"/>
              <a:gd name="connsiteY0" fmla="*/ 950685 h 950685"/>
              <a:gd name="connsiteX1" fmla="*/ 863600 w 2452914"/>
              <a:gd name="connsiteY1" fmla="*/ 725714 h 950685"/>
              <a:gd name="connsiteX2" fmla="*/ 1669143 w 2452914"/>
              <a:gd name="connsiteY2" fmla="*/ 820057 h 950685"/>
              <a:gd name="connsiteX3" fmla="*/ 2452914 w 2452914"/>
              <a:gd name="connsiteY3" fmla="*/ 0 h 950685"/>
            </a:gdLst>
            <a:ahLst/>
            <a:cxnLst>
              <a:cxn ang="0">
                <a:pos x="connsiteX0" y="connsiteY0"/>
              </a:cxn>
              <a:cxn ang="0">
                <a:pos x="connsiteX1" y="connsiteY1"/>
              </a:cxn>
              <a:cxn ang="0">
                <a:pos x="connsiteX2" y="connsiteY2"/>
              </a:cxn>
              <a:cxn ang="0">
                <a:pos x="connsiteX3" y="connsiteY3"/>
              </a:cxn>
            </a:cxnLst>
            <a:rect l="l" t="t" r="r" b="b"/>
            <a:pathLst>
              <a:path w="2452914" h="950685">
                <a:moveTo>
                  <a:pt x="0" y="950685"/>
                </a:moveTo>
                <a:cubicBezTo>
                  <a:pt x="292705" y="849085"/>
                  <a:pt x="585410" y="747485"/>
                  <a:pt x="863600" y="725714"/>
                </a:cubicBezTo>
                <a:cubicBezTo>
                  <a:pt x="1141790" y="703943"/>
                  <a:pt x="1404257" y="941009"/>
                  <a:pt x="1669143" y="820057"/>
                </a:cubicBezTo>
                <a:cubicBezTo>
                  <a:pt x="1934029" y="699105"/>
                  <a:pt x="2193471" y="349552"/>
                  <a:pt x="2452914" y="0"/>
                </a:cubicBezTo>
              </a:path>
            </a:pathLst>
          </a:custGeom>
          <a:noFill/>
          <a:ln w="15875" cap="flat" cmpd="sng" algn="ctr">
            <a:solidFill>
              <a:schemeClr val="accent1">
                <a:lumMod val="75000"/>
              </a:schemeClr>
            </a:solidFill>
            <a:prstDash val="solid"/>
            <a:round/>
            <a:headEnd type="none" w="med" len="med"/>
            <a:tailEnd type="arrow"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6" name="TextBox 5"/>
          <p:cNvSpPr txBox="1"/>
          <p:nvPr/>
        </p:nvSpPr>
        <p:spPr>
          <a:xfrm rot="507780">
            <a:off x="2854585" y="2081851"/>
            <a:ext cx="1395126" cy="369332"/>
          </a:xfrm>
          <a:prstGeom prst="rect">
            <a:avLst/>
          </a:prstGeom>
          <a:noFill/>
        </p:spPr>
        <p:txBody>
          <a:bodyPr wrap="none" rtlCol="0">
            <a:spAutoFit/>
          </a:bodyPr>
          <a:lstStyle/>
          <a:p>
            <a:r>
              <a:rPr lang="en-US" dirty="0" smtClean="0">
                <a:solidFill>
                  <a:schemeClr val="accent2"/>
                </a:solidFill>
                <a:latin typeface="Calibri" panose="020F0502020204030204" pitchFamily="34" charset="0"/>
              </a:rPr>
              <a:t>Copper plate</a:t>
            </a:r>
            <a:endParaRPr lang="en-US" dirty="0">
              <a:solidFill>
                <a:schemeClr val="accent2"/>
              </a:solidFill>
              <a:latin typeface="Calibri" panose="020F0502020204030204" pitchFamily="34" charset="0"/>
            </a:endParaRPr>
          </a:p>
        </p:txBody>
      </p:sp>
      <p:sp>
        <p:nvSpPr>
          <p:cNvPr id="54" name="Rectangle 53"/>
          <p:cNvSpPr/>
          <p:nvPr/>
        </p:nvSpPr>
        <p:spPr bwMode="auto">
          <a:xfrm>
            <a:off x="3086270" y="5088116"/>
            <a:ext cx="1726949" cy="620069"/>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defRPr/>
            </a:pPr>
            <a:endParaRPr lang="en-US"/>
          </a:p>
        </p:txBody>
      </p:sp>
      <p:pic>
        <p:nvPicPr>
          <p:cNvPr id="55" name="Picture 5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227685" y="5169004"/>
            <a:ext cx="1423321" cy="482537"/>
          </a:xfrm>
          <a:prstGeom prst="rect">
            <a:avLst/>
          </a:prstGeom>
        </p:spPr>
      </p:pic>
    </p:spTree>
    <p:extLst>
      <p:ext uri="{BB962C8B-B14F-4D97-AF65-F5344CB8AC3E}">
        <p14:creationId xmlns:p14="http://schemas.microsoft.com/office/powerpoint/2010/main" val="3217809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15557"/>
            <a:ext cx="487355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5486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Reduced kinetic model distinguishes between stable and unstable NSTX discharges</a:t>
            </a:r>
            <a:endParaRPr lang="en-US" sz="2800" dirty="0">
              <a:latin typeface="Calibri" pitchFamily="34" charset="0"/>
              <a:cs typeface="Calibri" pitchFamily="34" charset="0"/>
            </a:endParaRPr>
          </a:p>
        </p:txBody>
      </p:sp>
      <p:sp>
        <p:nvSpPr>
          <p:cNvPr id="5" name="Content Placeholder 2"/>
          <p:cNvSpPr txBox="1">
            <a:spLocks/>
          </p:cNvSpPr>
          <p:nvPr/>
        </p:nvSpPr>
        <p:spPr>
          <a:xfrm>
            <a:off x="5233005" y="1015557"/>
            <a:ext cx="3910995" cy="1719943"/>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latin typeface="Calibri" pitchFamily="34" charset="0"/>
                <a:cs typeface="Calibri" pitchFamily="34" charset="0"/>
              </a:rPr>
              <a:t>Reduced kinetic model tested on a database of stable and unstable NSTX discharges</a:t>
            </a:r>
          </a:p>
          <a:p>
            <a:r>
              <a:rPr lang="en-US" sz="2000" dirty="0">
                <a:latin typeface="Calibri" pitchFamily="34" charset="0"/>
                <a:cs typeface="Calibri" pitchFamily="34" charset="0"/>
              </a:rPr>
              <a:t>M</a:t>
            </a:r>
            <a:r>
              <a:rPr lang="en-US" sz="2000" dirty="0" smtClean="0">
                <a:latin typeface="Calibri" pitchFamily="34" charset="0"/>
                <a:cs typeface="Calibri" pitchFamily="34" charset="0"/>
              </a:rPr>
              <a:t>odel </a:t>
            </a:r>
            <a:r>
              <a:rPr lang="en-US" sz="2000" dirty="0">
                <a:latin typeface="Calibri" pitchFamily="34" charset="0"/>
                <a:cs typeface="Calibri" pitchFamily="34" charset="0"/>
              </a:rPr>
              <a:t>fails to capture an </a:t>
            </a:r>
            <a:r>
              <a:rPr lang="en-US" sz="2000" dirty="0" smtClean="0">
                <a:latin typeface="Calibri" pitchFamily="34" charset="0"/>
                <a:cs typeface="Calibri" pitchFamily="34" charset="0"/>
              </a:rPr>
              <a:t>experimentally unstable </a:t>
            </a:r>
            <a:r>
              <a:rPr lang="en-US" sz="2000" dirty="0">
                <a:latin typeface="Calibri" pitchFamily="34" charset="0"/>
                <a:cs typeface="Calibri" pitchFamily="34" charset="0"/>
              </a:rPr>
              <a:t>RWM </a:t>
            </a:r>
            <a:r>
              <a:rPr lang="en-US" sz="2000" dirty="0" smtClean="0">
                <a:latin typeface="Calibri" pitchFamily="34" charset="0"/>
                <a:cs typeface="Calibri" pitchFamily="34" charset="0"/>
              </a:rPr>
              <a:t>in </a:t>
            </a:r>
            <a:r>
              <a:rPr lang="en-US" sz="2000" dirty="0">
                <a:latin typeface="Calibri" pitchFamily="34" charset="0"/>
                <a:cs typeface="Calibri" pitchFamily="34" charset="0"/>
              </a:rPr>
              <a:t>7/45 cases, 15.6%</a:t>
            </a:r>
          </a:p>
          <a:p>
            <a:r>
              <a:rPr lang="en-US" sz="2000" dirty="0" smtClean="0">
                <a:latin typeface="Calibri" pitchFamily="34" charset="0"/>
                <a:cs typeface="Calibri" pitchFamily="34" charset="0"/>
              </a:rPr>
              <a:t>Sometimes the model warning is associated with minor disruptions that subsequently recover</a:t>
            </a:r>
          </a:p>
          <a:p>
            <a:r>
              <a:rPr lang="en-US" sz="2000" dirty="0" smtClean="0">
                <a:latin typeface="Calibri" pitchFamily="34" charset="0"/>
                <a:cs typeface="Calibri" pitchFamily="34" charset="0"/>
              </a:rPr>
              <a:t>If &lt;</a:t>
            </a:r>
            <a:r>
              <a:rPr lang="el-GR" sz="2000" dirty="0" smtClean="0">
                <a:latin typeface="Arial"/>
                <a:cs typeface="Arial"/>
              </a:rPr>
              <a:t>ω</a:t>
            </a:r>
            <a:r>
              <a:rPr lang="en-US" sz="2000" baseline="-25000" dirty="0" smtClean="0">
                <a:latin typeface="Calibri" pitchFamily="34" charset="0"/>
                <a:cs typeface="Calibri" pitchFamily="34" charset="0"/>
              </a:rPr>
              <a:t>E</a:t>
            </a:r>
            <a:r>
              <a:rPr lang="en-US" sz="2000" dirty="0" smtClean="0">
                <a:latin typeface="Calibri" pitchFamily="34" charset="0"/>
                <a:cs typeface="Calibri" pitchFamily="34" charset="0"/>
              </a:rPr>
              <a:t>&gt; ~ 0 warnings are ignored, 10/13</a:t>
            </a:r>
            <a:r>
              <a:rPr lang="en-US" sz="2000" dirty="0">
                <a:latin typeface="Calibri" pitchFamily="34" charset="0"/>
                <a:cs typeface="Calibri" pitchFamily="34" charset="0"/>
              </a:rPr>
              <a:t>, </a:t>
            </a:r>
            <a:r>
              <a:rPr lang="en-US" sz="2000" dirty="0" smtClean="0">
                <a:latin typeface="Calibri" pitchFamily="34" charset="0"/>
                <a:cs typeface="Calibri" pitchFamily="34" charset="0"/>
              </a:rPr>
              <a:t>or 77%, of </a:t>
            </a:r>
            <a:r>
              <a:rPr lang="en-US" sz="2000" dirty="0">
                <a:latin typeface="Calibri" pitchFamily="34" charset="0"/>
                <a:cs typeface="Calibri" pitchFamily="34" charset="0"/>
              </a:rPr>
              <a:t>stable cases </a:t>
            </a:r>
            <a:r>
              <a:rPr lang="en-US" sz="2000" dirty="0" smtClean="0">
                <a:latin typeface="Calibri" pitchFamily="34" charset="0"/>
                <a:cs typeface="Calibri" pitchFamily="34" charset="0"/>
              </a:rPr>
              <a:t>are </a:t>
            </a:r>
            <a:r>
              <a:rPr lang="en-US" sz="2000" dirty="0">
                <a:latin typeface="Calibri" pitchFamily="34" charset="0"/>
                <a:cs typeface="Calibri" pitchFamily="34" charset="0"/>
              </a:rPr>
              <a:t>stable in the </a:t>
            </a:r>
            <a:r>
              <a:rPr lang="en-US" sz="2000" dirty="0" smtClean="0">
                <a:latin typeface="Calibri" pitchFamily="34" charset="0"/>
                <a:cs typeface="Calibri" pitchFamily="34" charset="0"/>
              </a:rPr>
              <a:t>model</a:t>
            </a:r>
          </a:p>
          <a:p>
            <a:r>
              <a:rPr lang="en-US" sz="2000" dirty="0" smtClean="0">
                <a:latin typeface="Calibri" pitchFamily="34" charset="0"/>
                <a:cs typeface="Calibri" pitchFamily="34" charset="0"/>
              </a:rPr>
              <a:t>Model is successful in first incarnation - development continues to improve forecasting performance</a:t>
            </a:r>
            <a:endParaRPr lang="en-US" sz="1600" dirty="0" smtClean="0">
              <a:latin typeface="Calibri" pitchFamily="34" charset="0"/>
              <a:cs typeface="Calibri" pitchFamily="34" charset="0"/>
            </a:endParaRPr>
          </a:p>
        </p:txBody>
      </p:sp>
      <p:cxnSp>
        <p:nvCxnSpPr>
          <p:cNvPr id="3" name="Straight Connector 2"/>
          <p:cNvCxnSpPr/>
          <p:nvPr/>
        </p:nvCxnSpPr>
        <p:spPr>
          <a:xfrm>
            <a:off x="3048000" y="5029200"/>
            <a:ext cx="182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744967" y="1235037"/>
            <a:ext cx="1859734" cy="344382"/>
          </a:xfrm>
          <a:prstGeom prst="rect">
            <a:avLst/>
          </a:prstGeom>
          <a:solidFill>
            <a:schemeClr val="bg1"/>
          </a:solidFill>
          <a:ln w="15875">
            <a:solidFill>
              <a:schemeClr val="tx1"/>
            </a:solidFill>
          </a:ln>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solidFill>
                  <a:srgbClr val="0000FF"/>
                </a:solidFill>
                <a:latin typeface="Calibri" pitchFamily="34" charset="0"/>
                <a:cs typeface="Calibri" pitchFamily="34" charset="0"/>
              </a:rPr>
              <a:t>Unstable cases</a:t>
            </a:r>
            <a:endParaRPr lang="en-US" sz="1600" dirty="0" smtClean="0">
              <a:solidFill>
                <a:srgbClr val="0000FF"/>
              </a:solidFill>
              <a:latin typeface="Calibri" pitchFamily="34" charset="0"/>
              <a:cs typeface="Calibri" pitchFamily="34" charset="0"/>
            </a:endParaRPr>
          </a:p>
        </p:txBody>
      </p:sp>
      <p:sp>
        <p:nvSpPr>
          <p:cNvPr id="8" name="Content Placeholder 2"/>
          <p:cNvSpPr txBox="1">
            <a:spLocks/>
          </p:cNvSpPr>
          <p:nvPr/>
        </p:nvSpPr>
        <p:spPr>
          <a:xfrm>
            <a:off x="1744967" y="4032395"/>
            <a:ext cx="1859734" cy="344382"/>
          </a:xfrm>
          <a:prstGeom prst="rect">
            <a:avLst/>
          </a:prstGeom>
          <a:solidFill>
            <a:schemeClr val="bg1"/>
          </a:solidFill>
          <a:ln w="15875">
            <a:solidFill>
              <a:schemeClr val="tx1"/>
            </a:solidFill>
          </a:ln>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rgbClr val="7030A0"/>
                </a:solidFill>
                <a:latin typeface="Calibri" pitchFamily="34" charset="0"/>
                <a:cs typeface="Calibri" pitchFamily="34" charset="0"/>
              </a:rPr>
              <a:t>S</a:t>
            </a:r>
            <a:r>
              <a:rPr lang="en-US" sz="2000" dirty="0" smtClean="0">
                <a:solidFill>
                  <a:srgbClr val="7030A0"/>
                </a:solidFill>
                <a:latin typeface="Calibri" pitchFamily="34" charset="0"/>
                <a:cs typeface="Calibri" pitchFamily="34" charset="0"/>
              </a:rPr>
              <a:t>table cases</a:t>
            </a:r>
            <a:endParaRPr lang="en-US" sz="1600" dirty="0" smtClean="0">
              <a:solidFill>
                <a:srgbClr val="7030A0"/>
              </a:solidFill>
              <a:latin typeface="Calibri" pitchFamily="34" charset="0"/>
              <a:cs typeface="Calibri" pitchFamily="34" charset="0"/>
            </a:endParaRPr>
          </a:p>
        </p:txBody>
      </p:sp>
    </p:spTree>
    <p:extLst>
      <p:ext uri="{BB962C8B-B14F-4D97-AF65-F5344CB8AC3E}">
        <p14:creationId xmlns:p14="http://schemas.microsoft.com/office/powerpoint/2010/main" val="18158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Summary</a:t>
            </a:r>
            <a:endParaRPr lang="en-US" sz="2800" dirty="0">
              <a:latin typeface="Calibri" pitchFamily="34" charset="0"/>
              <a:cs typeface="Calibri" pitchFamily="34" charset="0"/>
            </a:endParaRPr>
          </a:p>
        </p:txBody>
      </p:sp>
      <p:sp>
        <p:nvSpPr>
          <p:cNvPr id="3" name="Content Placeholder 2"/>
          <p:cNvSpPr>
            <a:spLocks noGrp="1"/>
          </p:cNvSpPr>
          <p:nvPr>
            <p:ph idx="1"/>
          </p:nvPr>
        </p:nvSpPr>
        <p:spPr>
          <a:xfrm>
            <a:off x="0" y="1066800"/>
            <a:ext cx="9144000" cy="5410200"/>
          </a:xfrm>
        </p:spPr>
        <p:txBody>
          <a:bodyPr>
            <a:noAutofit/>
          </a:bodyPr>
          <a:lstStyle/>
          <a:p>
            <a:pPr>
              <a:lnSpc>
                <a:spcPct val="114000"/>
              </a:lnSpc>
            </a:pPr>
            <a:r>
              <a:rPr lang="en-US" sz="2400" dirty="0" smtClean="0">
                <a:latin typeface="Calibri" panose="020F0502020204030204" pitchFamily="34" charset="0"/>
              </a:rPr>
              <a:t>Disruption </a:t>
            </a:r>
            <a:r>
              <a:rPr lang="en-US" sz="2400" dirty="0">
                <a:latin typeface="Calibri" panose="020F0502020204030204" pitchFamily="34" charset="0"/>
              </a:rPr>
              <a:t>prevention in tokamak fusion plasmas requires accurate identification and prediction of global MHD </a:t>
            </a:r>
            <a:r>
              <a:rPr lang="en-US" sz="2400" dirty="0" smtClean="0">
                <a:latin typeface="Calibri" panose="020F0502020204030204" pitchFamily="34" charset="0"/>
              </a:rPr>
              <a:t>instabilities</a:t>
            </a:r>
          </a:p>
          <a:p>
            <a:pPr lvl="1">
              <a:lnSpc>
                <a:spcPct val="114000"/>
              </a:lnSpc>
            </a:pPr>
            <a:r>
              <a:rPr lang="en-US" sz="2000" dirty="0">
                <a:latin typeface="Calibri" panose="020F0502020204030204" pitchFamily="34" charset="0"/>
              </a:rPr>
              <a:t>R</a:t>
            </a:r>
            <a:r>
              <a:rPr lang="en-US" sz="2000" dirty="0" smtClean="0">
                <a:latin typeface="Calibri" panose="020F0502020204030204" pitchFamily="34" charset="0"/>
              </a:rPr>
              <a:t>esistive </a:t>
            </a:r>
            <a:r>
              <a:rPr lang="en-US" sz="2000" dirty="0">
                <a:latin typeface="Calibri" panose="020F0502020204030204" pitchFamily="34" charset="0"/>
              </a:rPr>
              <a:t>wall modes </a:t>
            </a:r>
            <a:r>
              <a:rPr lang="en-US" sz="2000" dirty="0" smtClean="0">
                <a:latin typeface="Calibri" panose="020F0502020204030204" pitchFamily="34" charset="0"/>
              </a:rPr>
              <a:t>are </a:t>
            </a:r>
            <a:r>
              <a:rPr lang="en-US" sz="2000" dirty="0">
                <a:latin typeface="Calibri" panose="020F0502020204030204" pitchFamily="34" charset="0"/>
              </a:rPr>
              <a:t>crucial components of disruption event </a:t>
            </a:r>
            <a:r>
              <a:rPr lang="en-US" sz="2000" dirty="0" smtClean="0">
                <a:latin typeface="Calibri" panose="020F0502020204030204" pitchFamily="34" charset="0"/>
              </a:rPr>
              <a:t>chains</a:t>
            </a:r>
          </a:p>
          <a:p>
            <a:pPr>
              <a:lnSpc>
                <a:spcPct val="114000"/>
              </a:lnSpc>
            </a:pPr>
            <a:r>
              <a:rPr lang="en-US" sz="2400" dirty="0">
                <a:latin typeface="Calibri" panose="020F0502020204030204" pitchFamily="34" charset="0"/>
              </a:rPr>
              <a:t>DECAF code developed for disruption characterization and forecasting</a:t>
            </a:r>
          </a:p>
          <a:p>
            <a:pPr>
              <a:lnSpc>
                <a:spcPct val="114000"/>
              </a:lnSpc>
            </a:pPr>
            <a:r>
              <a:rPr lang="en-US" sz="2400" dirty="0" smtClean="0">
                <a:latin typeface="Calibri" panose="020F0502020204030204" pitchFamily="34" charset="0"/>
              </a:rPr>
              <a:t>Kinetic </a:t>
            </a:r>
            <a:r>
              <a:rPr lang="en-US" sz="2400" dirty="0">
                <a:latin typeface="Calibri" panose="020F0502020204030204" pitchFamily="34" charset="0"/>
              </a:rPr>
              <a:t>theory modifies ideal stability, includes rotation, </a:t>
            </a:r>
            <a:r>
              <a:rPr lang="en-US" sz="2400" dirty="0" err="1" smtClean="0">
                <a:latin typeface="Calibri" panose="020F0502020204030204" pitchFamily="34" charset="0"/>
              </a:rPr>
              <a:t>collisionality</a:t>
            </a:r>
            <a:endParaRPr lang="en-US" sz="2400" dirty="0" smtClean="0">
              <a:latin typeface="Calibri" panose="020F0502020204030204" pitchFamily="34" charset="0"/>
            </a:endParaRPr>
          </a:p>
          <a:p>
            <a:pPr lvl="1">
              <a:lnSpc>
                <a:spcPct val="114000"/>
              </a:lnSpc>
            </a:pPr>
            <a:r>
              <a:rPr lang="en-US" sz="2000" dirty="0" smtClean="0">
                <a:latin typeface="Calibri" panose="020F0502020204030204" pitchFamily="34" charset="0"/>
              </a:rPr>
              <a:t>MISK </a:t>
            </a:r>
            <a:r>
              <a:rPr lang="en-US" sz="2000" dirty="0">
                <a:latin typeface="Calibri" panose="020F0502020204030204" pitchFamily="34" charset="0"/>
              </a:rPr>
              <a:t>code calculations can explain experimental stability</a:t>
            </a:r>
          </a:p>
          <a:p>
            <a:pPr>
              <a:lnSpc>
                <a:spcPct val="114000"/>
              </a:lnSpc>
            </a:pPr>
            <a:r>
              <a:rPr lang="en-US" sz="2400" dirty="0" smtClean="0">
                <a:latin typeface="Calibri" panose="020F0502020204030204" pitchFamily="34" charset="0"/>
              </a:rPr>
              <a:t>Full MISK code </a:t>
            </a:r>
            <a:r>
              <a:rPr lang="en-US" sz="2400" dirty="0">
                <a:latin typeface="Calibri" panose="020F0502020204030204" pitchFamily="34" charset="0"/>
              </a:rPr>
              <a:t>calculations </a:t>
            </a:r>
            <a:r>
              <a:rPr lang="en-US" sz="2400" dirty="0" smtClean="0">
                <a:latin typeface="Calibri" panose="020F0502020204030204" pitchFamily="34" charset="0"/>
              </a:rPr>
              <a:t>of </a:t>
            </a:r>
            <a:r>
              <a:rPr lang="el-GR" sz="2400" dirty="0" smtClean="0">
                <a:latin typeface="Calibri" panose="020F0502020204030204" pitchFamily="34" charset="0"/>
              </a:rPr>
              <a:t>δ</a:t>
            </a:r>
            <a:r>
              <a:rPr lang="en-US" sz="2400" dirty="0" smtClean="0">
                <a:latin typeface="Calibri" panose="020F0502020204030204" pitchFamily="34" charset="0"/>
              </a:rPr>
              <a:t>W</a:t>
            </a:r>
            <a:r>
              <a:rPr lang="en-US" sz="2400" baseline="-25000" dirty="0" smtClean="0">
                <a:latin typeface="Calibri" panose="020F0502020204030204" pitchFamily="34" charset="0"/>
              </a:rPr>
              <a:t>K</a:t>
            </a:r>
            <a:r>
              <a:rPr lang="en-US" sz="2400" dirty="0" smtClean="0">
                <a:latin typeface="Calibri" panose="020F0502020204030204" pitchFamily="34" charset="0"/>
              </a:rPr>
              <a:t> can not be performed in real time, but physics insight used to create a reduced model</a:t>
            </a:r>
          </a:p>
          <a:p>
            <a:pPr>
              <a:lnSpc>
                <a:spcPct val="114000"/>
              </a:lnSpc>
            </a:pPr>
            <a:r>
              <a:rPr lang="en-US" sz="2400" dirty="0">
                <a:latin typeface="Calibri" panose="020F0502020204030204" pitchFamily="34" charset="0"/>
              </a:rPr>
              <a:t>Reduced kinetic model for </a:t>
            </a:r>
            <a:r>
              <a:rPr lang="en-US" sz="2400" dirty="0" smtClean="0">
                <a:latin typeface="Calibri" panose="020F0502020204030204" pitchFamily="34" charset="0"/>
              </a:rPr>
              <a:t>disruption avoidance is implemented</a:t>
            </a:r>
            <a:endParaRPr lang="en-US" sz="2400" dirty="0">
              <a:latin typeface="Calibri" panose="020F0502020204030204" pitchFamily="34" charset="0"/>
            </a:endParaRPr>
          </a:p>
          <a:p>
            <a:pPr lvl="1">
              <a:lnSpc>
                <a:spcPct val="114000"/>
              </a:lnSpc>
            </a:pPr>
            <a:r>
              <a:rPr lang="en-US" sz="2000" dirty="0">
                <a:latin typeface="Calibri" panose="020F0502020204030204" pitchFamily="34" charset="0"/>
              </a:rPr>
              <a:t>Success rate </a:t>
            </a:r>
            <a:r>
              <a:rPr lang="en-US" sz="2000" dirty="0" smtClean="0">
                <a:latin typeface="Calibri" panose="020F0502020204030204" pitchFamily="34" charset="0"/>
              </a:rPr>
              <a:t>is </a:t>
            </a:r>
            <a:r>
              <a:rPr lang="en-US" sz="2000" dirty="0">
                <a:latin typeface="Calibri" panose="020F0502020204030204" pitchFamily="34" charset="0"/>
              </a:rPr>
              <a:t>surprisingly high given </a:t>
            </a:r>
            <a:r>
              <a:rPr lang="en-US" sz="2000" dirty="0" smtClean="0">
                <a:latin typeface="Calibri" panose="020F0502020204030204" pitchFamily="34" charset="0"/>
              </a:rPr>
              <a:t>its </a:t>
            </a:r>
            <a:r>
              <a:rPr lang="en-US" sz="2000" dirty="0">
                <a:latin typeface="Calibri" panose="020F0502020204030204" pitchFamily="34" charset="0"/>
              </a:rPr>
              <a:t>initial state and relative </a:t>
            </a:r>
            <a:r>
              <a:rPr lang="en-US" sz="2000" dirty="0" smtClean="0">
                <a:latin typeface="Calibri" panose="020F0502020204030204" pitchFamily="34" charset="0"/>
              </a:rPr>
              <a:t>simplicity</a:t>
            </a:r>
          </a:p>
          <a:p>
            <a:pPr lvl="1">
              <a:lnSpc>
                <a:spcPct val="114000"/>
              </a:lnSpc>
            </a:pPr>
            <a:r>
              <a:rPr lang="en-US" sz="2000" dirty="0">
                <a:latin typeface="Calibri" panose="020F0502020204030204" pitchFamily="34" charset="0"/>
              </a:rPr>
              <a:t>This approach will enable, for the first time, for an unstable growing </a:t>
            </a:r>
            <a:r>
              <a:rPr lang="en-US" sz="2000" dirty="0" smtClean="0">
                <a:latin typeface="Calibri" panose="020F0502020204030204" pitchFamily="34" charset="0"/>
              </a:rPr>
              <a:t>kinetic RWM </a:t>
            </a:r>
            <a:r>
              <a:rPr lang="en-US" sz="2000" dirty="0">
                <a:latin typeface="Calibri" panose="020F0502020204030204" pitchFamily="34" charset="0"/>
              </a:rPr>
              <a:t>to be </a:t>
            </a:r>
            <a:r>
              <a:rPr lang="en-US" sz="2000" i="1" dirty="0">
                <a:latin typeface="Calibri" panose="020F0502020204030204" pitchFamily="34" charset="0"/>
              </a:rPr>
              <a:t>anticipated</a:t>
            </a:r>
            <a:r>
              <a:rPr lang="en-US" sz="2000" dirty="0">
                <a:latin typeface="Calibri" panose="020F0502020204030204" pitchFamily="34" charset="0"/>
              </a:rPr>
              <a:t>, rather than </a:t>
            </a:r>
            <a:r>
              <a:rPr lang="en-US" sz="2000" dirty="0" smtClean="0">
                <a:latin typeface="Calibri" panose="020F0502020204030204" pitchFamily="34" charset="0"/>
              </a:rPr>
              <a:t>responding to an already unstable growing mode</a:t>
            </a:r>
            <a:endParaRPr lang="en-US" sz="2000" dirty="0">
              <a:latin typeface="Calibri" panose="020F0502020204030204" pitchFamily="34" charset="0"/>
            </a:endParaRPr>
          </a:p>
        </p:txBody>
      </p:sp>
    </p:spTree>
    <p:extLst>
      <p:ext uri="{BB962C8B-B14F-4D97-AF65-F5344CB8AC3E}">
        <p14:creationId xmlns:p14="http://schemas.microsoft.com/office/powerpoint/2010/main" val="24261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6000" dirty="0" smtClean="0">
                <a:latin typeface="Calibri" pitchFamily="34" charset="0"/>
                <a:cs typeface="Calibri" pitchFamily="34" charset="0"/>
              </a:rPr>
              <a:t>MISK</a:t>
            </a:r>
            <a:endParaRPr lang="en-US" sz="6000" dirty="0">
              <a:latin typeface="Calibri" pitchFamily="34" charset="0"/>
              <a:cs typeface="Calibri" pitchFamily="34" charset="0"/>
            </a:endParaRPr>
          </a:p>
        </p:txBody>
      </p:sp>
    </p:spTree>
    <p:extLst>
      <p:ext uri="{BB962C8B-B14F-4D97-AF65-F5344CB8AC3E}">
        <p14:creationId xmlns:p14="http://schemas.microsoft.com/office/powerpoint/2010/main" val="32028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6000" dirty="0" smtClean="0">
                <a:latin typeface="Calibri" pitchFamily="34" charset="0"/>
                <a:cs typeface="Calibri" pitchFamily="34" charset="0"/>
              </a:rPr>
              <a:t>DECAF</a:t>
            </a:r>
            <a:endParaRPr lang="en-US" sz="6000" dirty="0">
              <a:latin typeface="Calibri" pitchFamily="34" charset="0"/>
              <a:cs typeface="Calibri" pitchFamily="34" charset="0"/>
            </a:endParaRPr>
          </a:p>
        </p:txBody>
      </p:sp>
    </p:spTree>
    <p:extLst>
      <p:ext uri="{BB962C8B-B14F-4D97-AF65-F5344CB8AC3E}">
        <p14:creationId xmlns:p14="http://schemas.microsoft.com/office/powerpoint/2010/main" val="3919512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6000" dirty="0" smtClean="0">
                <a:latin typeface="Calibri" pitchFamily="34" charset="0"/>
                <a:cs typeface="Calibri" pitchFamily="34" charset="0"/>
              </a:rPr>
              <a:t>Reduced Kinetic Model</a:t>
            </a:r>
            <a:endParaRPr lang="en-US" sz="6000" dirty="0">
              <a:latin typeface="Calibri" pitchFamily="34" charset="0"/>
              <a:cs typeface="Calibri" pitchFamily="34" charset="0"/>
            </a:endParaRPr>
          </a:p>
        </p:txBody>
      </p:sp>
    </p:spTree>
    <p:extLst>
      <p:ext uri="{BB962C8B-B14F-4D97-AF65-F5344CB8AC3E}">
        <p14:creationId xmlns:p14="http://schemas.microsoft.com/office/powerpoint/2010/main" val="99086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Abstract of paper EX/P4-34</a:t>
            </a:r>
            <a:endParaRPr lang="en-US" sz="3600" dirty="0">
              <a:latin typeface="Calibri" panose="020F0502020204030204" pitchFamily="34" charset="0"/>
            </a:endParaRPr>
          </a:p>
        </p:txBody>
      </p:sp>
      <p:sp>
        <p:nvSpPr>
          <p:cNvPr id="5" name="Content Placeholder 2"/>
          <p:cNvSpPr>
            <a:spLocks noGrp="1"/>
          </p:cNvSpPr>
          <p:nvPr>
            <p:ph idx="1"/>
          </p:nvPr>
        </p:nvSpPr>
        <p:spPr>
          <a:xfrm>
            <a:off x="0" y="1066800"/>
            <a:ext cx="9144000" cy="5410200"/>
          </a:xfrm>
        </p:spPr>
        <p:txBody>
          <a:bodyPr>
            <a:noAutofit/>
          </a:bodyPr>
          <a:lstStyle/>
          <a:p>
            <a:pPr marL="0" indent="0" algn="just">
              <a:lnSpc>
                <a:spcPct val="114000"/>
              </a:lnSpc>
              <a:buNone/>
            </a:pPr>
            <a:r>
              <a:rPr lang="en-US" sz="2200" dirty="0">
                <a:latin typeface="Calibri" panose="020F0502020204030204" pitchFamily="34" charset="0"/>
              </a:rPr>
              <a:t>The new Disruption Event Characterization and Forecasting (DECAF) code has been written to analyze disruptions in tokamaks. A quantitative statistical characterization of the chains of events which most often lead to disruption in a database of discharges from NSTX which disrupted due to an unstable resistive wall mode (RWM) is presented. The recently implemented reduced kinetic model for RWM stability is described and shown to have the potential to track RWM stability in real-time for disruption avoidance. The reduced model was tested on a database of discharges from NSTX and experimentally stable and unstable discharges were separated noticeably on a stability map in </a:t>
            </a:r>
            <a:r>
              <a:rPr lang="en-US" sz="2200" dirty="0" err="1">
                <a:latin typeface="Calibri" panose="020F0502020204030204" pitchFamily="34" charset="0"/>
              </a:rPr>
              <a:t>ExB</a:t>
            </a:r>
            <a:r>
              <a:rPr lang="en-US" sz="2200" dirty="0">
                <a:latin typeface="Calibri" panose="020F0502020204030204" pitchFamily="34" charset="0"/>
              </a:rPr>
              <a:t> frequency, </a:t>
            </a:r>
            <a:r>
              <a:rPr lang="en-US" sz="2200" dirty="0" err="1">
                <a:latin typeface="Calibri" panose="020F0502020204030204" pitchFamily="34" charset="0"/>
              </a:rPr>
              <a:t>collisionality</a:t>
            </a:r>
            <a:r>
              <a:rPr lang="en-US" sz="2200" dirty="0">
                <a:latin typeface="Calibri" panose="020F0502020204030204" pitchFamily="34" charset="0"/>
              </a:rPr>
              <a:t> space. Initial results show the reduced model only failed to predict an unstable RWM in 15.6% of cases with an experimentally unstable RWM and performed well on predicting stability for experimentally stable discharges as well.</a:t>
            </a:r>
            <a:endParaRPr lang="en-US" sz="2200" dirty="0" smtClean="0">
              <a:latin typeface="Calibri" panose="020F0502020204030204" pitchFamily="34" charset="0"/>
            </a:endParaRPr>
          </a:p>
        </p:txBody>
      </p:sp>
    </p:spTree>
    <p:extLst>
      <p:ext uri="{BB962C8B-B14F-4D97-AF65-F5344CB8AC3E}">
        <p14:creationId xmlns:p14="http://schemas.microsoft.com/office/powerpoint/2010/main" val="51462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590800"/>
            <a:ext cx="9144000" cy="1447800"/>
          </a:xfrm>
        </p:spPr>
        <p:txBody>
          <a:bodyPr>
            <a:normAutofit fontScale="55000" lnSpcReduction="20000"/>
          </a:bodyPr>
          <a:lstStyle/>
          <a:p>
            <a:r>
              <a:rPr lang="en-US" sz="5100" dirty="0" smtClean="0">
                <a:latin typeface="Calibri" panose="020F0502020204030204" pitchFamily="34" charset="0"/>
              </a:rPr>
              <a:t>Jack </a:t>
            </a:r>
            <a:r>
              <a:rPr lang="en-US" sz="5100" dirty="0" err="1" smtClean="0">
                <a:latin typeface="Calibri" panose="020F0502020204030204" pitchFamily="34" charset="0"/>
              </a:rPr>
              <a:t>Berkery</a:t>
            </a:r>
            <a:r>
              <a:rPr lang="en-US" sz="5100" dirty="0" smtClean="0">
                <a:latin typeface="Calibri" panose="020F0502020204030204" pitchFamily="34" charset="0"/>
              </a:rPr>
              <a:t> </a:t>
            </a:r>
          </a:p>
          <a:p>
            <a:r>
              <a:rPr lang="en-US" sz="5100" dirty="0" smtClean="0">
                <a:latin typeface="Calibri" panose="020F0502020204030204" pitchFamily="34" charset="0"/>
              </a:rPr>
              <a:t>Columbia University</a:t>
            </a:r>
          </a:p>
          <a:p>
            <a:r>
              <a:rPr lang="en-US" sz="3300" dirty="0" smtClean="0">
                <a:latin typeface="Calibri" panose="020F0502020204030204" pitchFamily="34" charset="0"/>
              </a:rPr>
              <a:t>S.A. Sabbagh</a:t>
            </a:r>
            <a:r>
              <a:rPr lang="en-US" sz="3300" baseline="30000" dirty="0" smtClean="0">
                <a:latin typeface="Calibri" panose="020F0502020204030204" pitchFamily="34" charset="0"/>
              </a:rPr>
              <a:t>1</a:t>
            </a:r>
            <a:r>
              <a:rPr lang="en-US" sz="3300" dirty="0" smtClean="0">
                <a:latin typeface="Calibri" panose="020F0502020204030204" pitchFamily="34" charset="0"/>
              </a:rPr>
              <a:t>, Y.S. Park</a:t>
            </a:r>
            <a:r>
              <a:rPr lang="en-US" sz="3300" baseline="30000" dirty="0" smtClean="0">
                <a:latin typeface="Calibri" panose="020F0502020204030204" pitchFamily="34" charset="0"/>
              </a:rPr>
              <a:t>1</a:t>
            </a:r>
            <a:r>
              <a:rPr lang="en-US" sz="3300" dirty="0" smtClean="0">
                <a:latin typeface="Calibri" panose="020F0502020204030204" pitchFamily="34" charset="0"/>
              </a:rPr>
              <a:t>, R.E. Bell</a:t>
            </a:r>
            <a:r>
              <a:rPr lang="en-US" sz="3300" baseline="30000" dirty="0">
                <a:latin typeface="Calibri" panose="020F0502020204030204" pitchFamily="34" charset="0"/>
              </a:rPr>
              <a:t>2</a:t>
            </a:r>
            <a:r>
              <a:rPr lang="en-US" sz="3300" dirty="0" smtClean="0">
                <a:latin typeface="Calibri" panose="020F0502020204030204" pitchFamily="34" charset="0"/>
              </a:rPr>
              <a:t>, S.P. Gerhardt</a:t>
            </a:r>
            <a:r>
              <a:rPr lang="en-US" sz="3300" baseline="30000" dirty="0">
                <a:latin typeface="Calibri" panose="020F0502020204030204" pitchFamily="34" charset="0"/>
              </a:rPr>
              <a:t>2</a:t>
            </a:r>
            <a:r>
              <a:rPr lang="en-US" sz="3300" dirty="0" smtClean="0">
                <a:latin typeface="Calibri" panose="020F0502020204030204" pitchFamily="34" charset="0"/>
              </a:rPr>
              <a:t>, C.E. Meyers</a:t>
            </a:r>
            <a:r>
              <a:rPr lang="en-US" sz="3300" baseline="30000" dirty="0">
                <a:latin typeface="Calibri" panose="020F0502020204030204" pitchFamily="34" charset="0"/>
              </a:rPr>
              <a:t>2</a:t>
            </a:r>
            <a:endParaRPr lang="en-US" sz="3300" baseline="30000" dirty="0" smtClean="0">
              <a:latin typeface="Calibri" panose="020F0502020204030204" pitchFamily="34" charset="0"/>
            </a:endParaRPr>
          </a:p>
          <a:p>
            <a:r>
              <a:rPr lang="en-US" sz="3300" i="1" baseline="30000" dirty="0" smtClean="0">
                <a:latin typeface="Calibri" panose="020F0502020204030204" pitchFamily="34" charset="0"/>
              </a:rPr>
              <a:t>1</a:t>
            </a:r>
            <a:r>
              <a:rPr lang="en-US" sz="3300" i="1" dirty="0" smtClean="0">
                <a:latin typeface="Calibri" panose="020F0502020204030204" pitchFamily="34" charset="0"/>
              </a:rPr>
              <a:t>Columbia University, </a:t>
            </a:r>
            <a:r>
              <a:rPr lang="en-US" sz="3300" i="1" baseline="30000" dirty="0" smtClean="0">
                <a:latin typeface="Calibri" panose="020F0502020204030204" pitchFamily="34" charset="0"/>
              </a:rPr>
              <a:t>2</a:t>
            </a:r>
            <a:r>
              <a:rPr lang="en-US" sz="3300" i="1" dirty="0" smtClean="0">
                <a:latin typeface="Calibri" panose="020F0502020204030204" pitchFamily="34" charset="0"/>
              </a:rPr>
              <a:t>Princeton Plasma Physics Laboratory </a:t>
            </a:r>
          </a:p>
        </p:txBody>
      </p:sp>
      <p:sp>
        <p:nvSpPr>
          <p:cNvPr id="3" name="Title 2"/>
          <p:cNvSpPr>
            <a:spLocks noGrp="1"/>
          </p:cNvSpPr>
          <p:nvPr>
            <p:ph type="title"/>
          </p:nvPr>
        </p:nvSpPr>
        <p:spPr>
          <a:xfrm>
            <a:off x="152400" y="1219200"/>
            <a:ext cx="8839200" cy="1447800"/>
          </a:xfrm>
        </p:spPr>
        <p:txBody>
          <a:bodyPr>
            <a:normAutofit fontScale="90000"/>
          </a:bodyPr>
          <a:lstStyle/>
          <a:p>
            <a:r>
              <a:rPr lang="en-US" dirty="0" smtClean="0">
                <a:latin typeface="Calibri" panose="020F0502020204030204" pitchFamily="34" charset="0"/>
              </a:rPr>
              <a:t>Characterization </a:t>
            </a:r>
            <a:r>
              <a:rPr lang="en-US" dirty="0">
                <a:latin typeface="Calibri" panose="020F0502020204030204" pitchFamily="34" charset="0"/>
              </a:rPr>
              <a:t>and Forecasting of Unstable Resistive Wall Modes in </a:t>
            </a:r>
            <a:br>
              <a:rPr lang="en-US" dirty="0">
                <a:latin typeface="Calibri" panose="020F0502020204030204" pitchFamily="34" charset="0"/>
              </a:rPr>
            </a:br>
            <a:r>
              <a:rPr lang="en-US" dirty="0">
                <a:latin typeface="Calibri" panose="020F0502020204030204" pitchFamily="34" charset="0"/>
              </a:rPr>
              <a:t>NSTX and </a:t>
            </a:r>
            <a:r>
              <a:rPr lang="en-US" dirty="0" smtClean="0">
                <a:latin typeface="Calibri" panose="020F0502020204030204" pitchFamily="34" charset="0"/>
              </a:rPr>
              <a:t>NSTX-U</a:t>
            </a:r>
            <a:endParaRPr lang="en-US" dirty="0">
              <a:latin typeface="Calibri" panose="020F0502020204030204" pitchFamily="34" charset="0"/>
            </a:endParaRPr>
          </a:p>
        </p:txBody>
      </p:sp>
      <p:sp>
        <p:nvSpPr>
          <p:cNvPr id="4" name="Text Placeholder 3"/>
          <p:cNvSpPr>
            <a:spLocks noGrp="1"/>
          </p:cNvSpPr>
          <p:nvPr>
            <p:ph type="body" sz="quarter" idx="10"/>
          </p:nvPr>
        </p:nvSpPr>
        <p:spPr>
          <a:xfrm>
            <a:off x="914400" y="4038600"/>
            <a:ext cx="7315200" cy="838200"/>
          </a:xfrm>
        </p:spPr>
        <p:txBody>
          <a:bodyPr/>
          <a:lstStyle/>
          <a:p>
            <a:pPr>
              <a:lnSpc>
                <a:spcPct val="85000"/>
              </a:lnSpc>
            </a:pPr>
            <a:r>
              <a:rPr lang="en-US" dirty="0" smtClean="0">
                <a:latin typeface="Calibri" panose="020F0502020204030204" pitchFamily="34" charset="0"/>
              </a:rPr>
              <a:t>26</a:t>
            </a:r>
            <a:r>
              <a:rPr lang="en-US" baseline="30000" dirty="0" smtClean="0">
                <a:latin typeface="Calibri" panose="020F0502020204030204" pitchFamily="34" charset="0"/>
              </a:rPr>
              <a:t>th</a:t>
            </a:r>
            <a:r>
              <a:rPr lang="en-US" dirty="0" smtClean="0">
                <a:latin typeface="Calibri" panose="020F0502020204030204" pitchFamily="34" charset="0"/>
              </a:rPr>
              <a:t> IAEA Fusion Energy Conference</a:t>
            </a:r>
          </a:p>
          <a:p>
            <a:pPr>
              <a:lnSpc>
                <a:spcPct val="85000"/>
              </a:lnSpc>
            </a:pPr>
            <a:r>
              <a:rPr lang="en-US" dirty="0" smtClean="0">
                <a:latin typeface="Calibri" panose="020F0502020204030204" pitchFamily="34" charset="0"/>
              </a:rPr>
              <a:t>Kyoto, Japan, October 17-22, 2016</a:t>
            </a:r>
            <a:endParaRPr lang="en-US" dirty="0">
              <a:latin typeface="Calibri" panose="020F0502020204030204" pitchFamily="34" charset="0"/>
            </a:endParaRPr>
          </a:p>
        </p:txBody>
      </p:sp>
      <p:pic>
        <p:nvPicPr>
          <p:cNvPr id="6"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31" y="5257802"/>
            <a:ext cx="1606138" cy="5621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4717028"/>
            <a:ext cx="2103120" cy="31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6027006"/>
            <a:ext cx="1981200" cy="830997"/>
          </a:xfrm>
          <a:prstGeom prst="rect">
            <a:avLst/>
          </a:prstGeom>
        </p:spPr>
        <p:txBody>
          <a:bodyPr wrap="square">
            <a:spAutoFit/>
          </a:bodyPr>
          <a:lstStyle/>
          <a:p>
            <a:pPr algn="ctr" eaLnBrk="1" hangingPunct="1"/>
            <a:r>
              <a:rPr lang="en-US" sz="1200" i="1" dirty="0">
                <a:solidFill>
                  <a:srgbClr val="336699"/>
                </a:solidFill>
                <a:latin typeface="Calibri" panose="020F0502020204030204" pitchFamily="34" charset="0"/>
                <a:cs typeface="Arial" pitchFamily="34" charset="0"/>
              </a:rPr>
              <a:t>*This work </a:t>
            </a:r>
            <a:r>
              <a:rPr lang="en-US" sz="1200" i="1" dirty="0" smtClean="0">
                <a:solidFill>
                  <a:srgbClr val="336699"/>
                </a:solidFill>
                <a:latin typeface="Calibri" panose="020F0502020204030204" pitchFamily="34" charset="0"/>
                <a:cs typeface="Arial" pitchFamily="34" charset="0"/>
              </a:rPr>
              <a:t>supported </a:t>
            </a:r>
            <a:r>
              <a:rPr lang="en-US" sz="1200" i="1" dirty="0">
                <a:solidFill>
                  <a:srgbClr val="336699"/>
                </a:solidFill>
                <a:latin typeface="Calibri" panose="020F0502020204030204" pitchFamily="34" charset="0"/>
                <a:cs typeface="Arial" pitchFamily="34" charset="0"/>
              </a:rPr>
              <a:t>by the US DOE </a:t>
            </a:r>
            <a:r>
              <a:rPr lang="en-US" sz="1200" i="1" dirty="0" smtClean="0">
                <a:solidFill>
                  <a:srgbClr val="336699"/>
                </a:solidFill>
                <a:latin typeface="Calibri" panose="020F0502020204030204" pitchFamily="34" charset="0"/>
                <a:cs typeface="Arial" pitchFamily="34" charset="0"/>
              </a:rPr>
              <a:t>contracts DE-AC02-09CH11466 and DE-FG02-99ER54524</a:t>
            </a:r>
            <a:endParaRPr lang="en-US" altLang="en-US" sz="1200" i="1" dirty="0">
              <a:solidFill>
                <a:srgbClr val="3366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47112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460537"/>
            <a:ext cx="4114800" cy="209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537"/>
          <a:stretch/>
        </p:blipFill>
        <p:spPr bwMode="auto">
          <a:xfrm>
            <a:off x="4547232" y="1080658"/>
            <a:ext cx="4572000" cy="337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37413" name="Rectangle 2"/>
          <p:cNvSpPr>
            <a:spLocks noGrp="1" noChangeArrowheads="1"/>
          </p:cNvSpPr>
          <p:nvPr>
            <p:ph type="title" idx="4294967295"/>
          </p:nvPr>
        </p:nvSpPr>
        <p:spPr>
          <a:xfrm>
            <a:off x="0" y="1"/>
            <a:ext cx="9144000" cy="944563"/>
          </a:xfrm>
        </p:spPr>
        <p:txBody>
          <a:bodyPr>
            <a:normAutofit/>
          </a:bodyPr>
          <a:lstStyle/>
          <a:p>
            <a:pPr>
              <a:lnSpc>
                <a:spcPct val="90000"/>
              </a:lnSpc>
            </a:pPr>
            <a:r>
              <a:rPr lang="en-US" sz="2800" dirty="0" smtClean="0">
                <a:latin typeface="Calibri" pitchFamily="34" charset="0"/>
                <a:cs typeface="Calibri" pitchFamily="34" charset="0"/>
              </a:rPr>
              <a:t>A scalar critical plasma </a:t>
            </a:r>
            <a:r>
              <a:rPr lang="en-US" sz="2800" dirty="0">
                <a:latin typeface="Calibri" pitchFamily="34" charset="0"/>
                <a:cs typeface="Calibri" pitchFamily="34" charset="0"/>
              </a:rPr>
              <a:t>rotation </a:t>
            </a:r>
            <a:r>
              <a:rPr lang="en-US" sz="2800" dirty="0" smtClean="0">
                <a:latin typeface="Calibri" pitchFamily="34" charset="0"/>
                <a:cs typeface="Calibri" pitchFamily="34" charset="0"/>
              </a:rPr>
              <a:t>model can not explain RWM stability; it </a:t>
            </a:r>
            <a:r>
              <a:rPr lang="en-US" sz="2800" dirty="0">
                <a:latin typeface="Calibri" pitchFamily="34" charset="0"/>
                <a:cs typeface="Calibri" pitchFamily="34" charset="0"/>
              </a:rPr>
              <a:t>depends on </a:t>
            </a:r>
            <a:r>
              <a:rPr lang="en-US" sz="2800" dirty="0" smtClean="0">
                <a:latin typeface="Calibri" pitchFamily="34" charset="0"/>
                <a:cs typeface="Calibri" pitchFamily="34" charset="0"/>
              </a:rPr>
              <a:t>the </a:t>
            </a:r>
            <a:r>
              <a:rPr lang="el-GR" sz="2800" dirty="0" smtClean="0">
                <a:latin typeface="Calibri" pitchFamily="34" charset="0"/>
                <a:cs typeface="Calibri" pitchFamily="34" charset="0"/>
              </a:rPr>
              <a:t>ω</a:t>
            </a:r>
            <a:r>
              <a:rPr lang="el-GR" sz="2800" baseline="-25000" dirty="0" smtClean="0">
                <a:latin typeface="Calibri" pitchFamily="34" charset="0"/>
                <a:cs typeface="Calibri" pitchFamily="34" charset="0"/>
              </a:rPr>
              <a:t>φ</a:t>
            </a:r>
            <a:r>
              <a:rPr lang="en-US" sz="2800" dirty="0" smtClean="0">
                <a:latin typeface="Calibri" pitchFamily="34" charset="0"/>
                <a:cs typeface="Calibri" pitchFamily="34" charset="0"/>
              </a:rPr>
              <a:t> </a:t>
            </a:r>
            <a:r>
              <a:rPr lang="en-US" sz="2800" i="1" dirty="0">
                <a:latin typeface="Calibri" pitchFamily="34" charset="0"/>
                <a:cs typeface="Calibri" pitchFamily="34" charset="0"/>
              </a:rPr>
              <a:t>profile</a:t>
            </a:r>
          </a:p>
        </p:txBody>
      </p:sp>
      <p:sp>
        <p:nvSpPr>
          <p:cNvPr id="13" name="Content Placeholder 2"/>
          <p:cNvSpPr txBox="1">
            <a:spLocks/>
          </p:cNvSpPr>
          <p:nvPr/>
        </p:nvSpPr>
        <p:spPr>
          <a:xfrm>
            <a:off x="0" y="990600"/>
            <a:ext cx="3815446" cy="3787064"/>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itchFamily="34" charset="0"/>
                <a:cs typeface="Calibri" pitchFamily="34" charset="0"/>
              </a:rPr>
              <a:t>Early stability theories: </a:t>
            </a:r>
          </a:p>
          <a:p>
            <a:pPr marL="548640" lvl="1"/>
            <a:r>
              <a:rPr lang="en-US" sz="2000" dirty="0" smtClean="0">
                <a:latin typeface="Calibri" pitchFamily="34" charset="0"/>
                <a:cs typeface="Calibri" pitchFamily="34" charset="0"/>
              </a:rPr>
              <a:t>Collisional dissipation of mode energy</a:t>
            </a:r>
          </a:p>
          <a:p>
            <a:pPr marL="548640" lvl="1"/>
            <a:r>
              <a:rPr lang="en-US" sz="2000" dirty="0" smtClean="0">
                <a:latin typeface="Calibri" pitchFamily="34" charset="0"/>
                <a:cs typeface="Calibri" pitchFamily="34" charset="0"/>
              </a:rPr>
              <a:t>Rotational damping</a:t>
            </a:r>
          </a:p>
          <a:p>
            <a:pPr marL="91440" indent="0">
              <a:buNone/>
            </a:pPr>
            <a:endParaRPr lang="en-US" dirty="0" smtClean="0">
              <a:latin typeface="Calibri" pitchFamily="34" charset="0"/>
              <a:cs typeface="Calibri" pitchFamily="34" charset="0"/>
            </a:endParaRPr>
          </a:p>
        </p:txBody>
      </p:sp>
      <p:sp>
        <p:nvSpPr>
          <p:cNvPr id="14" name="Content Placeholder 2"/>
          <p:cNvSpPr txBox="1">
            <a:spLocks/>
          </p:cNvSpPr>
          <p:nvPr/>
        </p:nvSpPr>
        <p:spPr bwMode="auto">
          <a:xfrm>
            <a:off x="-5037" y="2438401"/>
            <a:ext cx="382048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pPr marL="914187" lvl="2" indent="0">
              <a:buNone/>
            </a:pPr>
            <a:r>
              <a:rPr lang="en-US" sz="1600" b="0" i="0" kern="0" dirty="0" smtClean="0">
                <a:solidFill>
                  <a:schemeClr val="accent2">
                    <a:lumMod val="75000"/>
                  </a:schemeClr>
                </a:solidFill>
                <a:latin typeface="Calibri" pitchFamily="34" charset="0"/>
                <a:cs typeface="Calibri" pitchFamily="34" charset="0"/>
              </a:rPr>
              <a:t>But models with scalar “critical rotation” for stability </a:t>
            </a:r>
            <a:r>
              <a:rPr lang="en-US" sz="1600" b="0" i="0" u="sng" kern="0" dirty="0" smtClean="0">
                <a:solidFill>
                  <a:schemeClr val="accent2">
                    <a:lumMod val="75000"/>
                  </a:schemeClr>
                </a:solidFill>
                <a:latin typeface="Calibri" pitchFamily="34" charset="0"/>
                <a:cs typeface="Calibri" pitchFamily="34" charset="0"/>
              </a:rPr>
              <a:t>could not explain </a:t>
            </a:r>
            <a:r>
              <a:rPr lang="en-US" sz="1600" b="0" i="0" kern="0" dirty="0" smtClean="0">
                <a:solidFill>
                  <a:schemeClr val="accent2">
                    <a:lumMod val="75000"/>
                  </a:schemeClr>
                </a:solidFill>
                <a:latin typeface="Calibri" pitchFamily="34" charset="0"/>
                <a:cs typeface="Calibri" pitchFamily="34" charset="0"/>
              </a:rPr>
              <a:t>experiments</a:t>
            </a:r>
          </a:p>
        </p:txBody>
      </p:sp>
      <p:sp>
        <p:nvSpPr>
          <p:cNvPr id="17" name="Line 47"/>
          <p:cNvSpPr>
            <a:spLocks noChangeShapeType="1"/>
          </p:cNvSpPr>
          <p:nvPr/>
        </p:nvSpPr>
        <p:spPr bwMode="auto">
          <a:xfrm flipH="1">
            <a:off x="7736556" y="5164985"/>
            <a:ext cx="152400" cy="15240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b="0" i="0" smtClean="0">
              <a:latin typeface="Calibri" panose="020F0502020204030204" pitchFamily="34" charset="0"/>
            </a:endParaRPr>
          </a:p>
        </p:txBody>
      </p:sp>
      <p:sp>
        <p:nvSpPr>
          <p:cNvPr id="18" name="Text Box 71"/>
          <p:cNvSpPr txBox="1">
            <a:spLocks noChangeArrowheads="1"/>
          </p:cNvSpPr>
          <p:nvPr/>
        </p:nvSpPr>
        <p:spPr bwMode="auto">
          <a:xfrm>
            <a:off x="7089120" y="4532187"/>
            <a:ext cx="14945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600" b="0" i="0" u="sng" dirty="0" smtClean="0">
                <a:latin typeface="Calibri" panose="020F0502020204030204" pitchFamily="34" charset="0"/>
                <a:cs typeface="Calibri" pitchFamily="34" charset="0"/>
              </a:rPr>
              <a:t>Plasma rotation</a:t>
            </a:r>
          </a:p>
        </p:txBody>
      </p:sp>
      <p:sp>
        <p:nvSpPr>
          <p:cNvPr id="19" name="Line 54"/>
          <p:cNvSpPr>
            <a:spLocks noChangeShapeType="1"/>
          </p:cNvSpPr>
          <p:nvPr/>
        </p:nvSpPr>
        <p:spPr bwMode="auto">
          <a:xfrm>
            <a:off x="5884323" y="5262825"/>
            <a:ext cx="0" cy="304800"/>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b="0" i="0" smtClean="0">
              <a:latin typeface="Calibri" panose="020F0502020204030204" pitchFamily="34" charset="0"/>
            </a:endParaRPr>
          </a:p>
        </p:txBody>
      </p:sp>
      <p:sp>
        <p:nvSpPr>
          <p:cNvPr id="20" name="Text Box 71"/>
          <p:cNvSpPr txBox="1">
            <a:spLocks noChangeArrowheads="1"/>
          </p:cNvSpPr>
          <p:nvPr/>
        </p:nvSpPr>
        <p:spPr bwMode="auto">
          <a:xfrm>
            <a:off x="7836411" y="4918651"/>
            <a:ext cx="990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800" b="0" i="0" dirty="0" smtClean="0">
                <a:solidFill>
                  <a:srgbClr val="FF0000"/>
                </a:solidFill>
                <a:latin typeface="Calibri" panose="020F0502020204030204" pitchFamily="34" charset="0"/>
              </a:rPr>
              <a:t>unstable</a:t>
            </a:r>
          </a:p>
        </p:txBody>
      </p:sp>
      <p:sp>
        <p:nvSpPr>
          <p:cNvPr id="23" name="Text Box 71"/>
          <p:cNvSpPr txBox="1">
            <a:spLocks noChangeArrowheads="1"/>
          </p:cNvSpPr>
          <p:nvPr/>
        </p:nvSpPr>
        <p:spPr bwMode="auto">
          <a:xfrm>
            <a:off x="5605698" y="5610071"/>
            <a:ext cx="20442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600" dirty="0">
                <a:solidFill>
                  <a:srgbClr val="0000FF"/>
                </a:solidFill>
                <a:latin typeface="Calibri" panose="020F0502020204030204" pitchFamily="34" charset="0"/>
              </a:rPr>
              <a:t>s</a:t>
            </a:r>
            <a:r>
              <a:rPr lang="en-US" sz="1600" b="0" i="0" dirty="0" smtClean="0">
                <a:solidFill>
                  <a:srgbClr val="0000FF"/>
                </a:solidFill>
                <a:latin typeface="Calibri" panose="020F0502020204030204" pitchFamily="34" charset="0"/>
              </a:rPr>
              <a:t>lowed by n=3 braking</a:t>
            </a:r>
          </a:p>
        </p:txBody>
      </p:sp>
      <p:sp>
        <p:nvSpPr>
          <p:cNvPr id="24" name="Rectangle 23"/>
          <p:cNvSpPr/>
          <p:nvPr/>
        </p:nvSpPr>
        <p:spPr bwMode="auto">
          <a:xfrm>
            <a:off x="533400" y="5262825"/>
            <a:ext cx="3048000" cy="68580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defRPr/>
            </a:pPr>
            <a:endParaRPr lang="en-US"/>
          </a:p>
        </p:txBody>
      </p:sp>
      <p:pic>
        <p:nvPicPr>
          <p:cNvPr id="25" name="Picture 24" descr="addin_tmp.png"/>
          <p:cNvPicPr>
            <a:picLocks noChangeAspect="1"/>
          </p:cNvPicPr>
          <p:nvPr>
            <p:custDataLst>
              <p:tags r:id="rId1"/>
            </p:custDataLst>
          </p:nvPr>
        </p:nvPicPr>
        <p:blipFill>
          <a:blip r:embed="rId5" cstate="print"/>
          <a:stretch>
            <a:fillRect/>
          </a:stretch>
        </p:blipFill>
        <p:spPr>
          <a:xfrm>
            <a:off x="673987" y="5365268"/>
            <a:ext cx="2811018" cy="480917"/>
          </a:xfrm>
          <a:prstGeom prst="rect">
            <a:avLst/>
          </a:prstGeom>
        </p:spPr>
      </p:pic>
      <p:sp>
        <p:nvSpPr>
          <p:cNvPr id="26" name="Text Box 32"/>
          <p:cNvSpPr txBox="1">
            <a:spLocks noChangeArrowheads="1"/>
          </p:cNvSpPr>
          <p:nvPr/>
        </p:nvSpPr>
        <p:spPr bwMode="auto">
          <a:xfrm>
            <a:off x="444321" y="6172566"/>
            <a:ext cx="3625288" cy="307777"/>
          </a:xfrm>
          <a:prstGeom prst="rect">
            <a:avLst/>
          </a:prstGeom>
          <a:noFill/>
          <a:ln w="12700">
            <a:noFill/>
            <a:miter lim="800000"/>
            <a:headEnd/>
            <a:tailEnd/>
          </a:ln>
        </p:spPr>
        <p:txBody>
          <a:bodyPr wrap="none">
            <a:spAutoFit/>
          </a:bodyPr>
          <a:lstStyle/>
          <a:p>
            <a:pPr algn="ctr" eaLnBrk="0" hangingPunct="0">
              <a:buFontTx/>
              <a:buNone/>
            </a:pPr>
            <a:r>
              <a:rPr lang="en-US" sz="1400" b="0" i="0" dirty="0" smtClean="0">
                <a:solidFill>
                  <a:srgbClr val="008080"/>
                </a:solidFill>
                <a:latin typeface="Calibri" pitchFamily="34" charset="0"/>
              </a:rPr>
              <a:t>[B. Hu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Phys. Rev. </a:t>
            </a:r>
            <a:r>
              <a:rPr lang="en-US" sz="1400" b="0" i="0" dirty="0" err="1" smtClean="0">
                <a:solidFill>
                  <a:srgbClr val="008080"/>
                </a:solidFill>
                <a:latin typeface="Calibri" pitchFamily="34" charset="0"/>
              </a:rPr>
              <a:t>Lett</a:t>
            </a:r>
            <a:r>
              <a:rPr lang="en-US" sz="1400" b="0" i="0" dirty="0" smtClean="0">
                <a:solidFill>
                  <a:srgbClr val="008080"/>
                </a:solidFill>
                <a:latin typeface="Calibri" pitchFamily="34" charset="0"/>
              </a:rPr>
              <a:t>. </a:t>
            </a:r>
            <a:r>
              <a:rPr lang="en-US" sz="1400" i="0" dirty="0" smtClean="0">
                <a:solidFill>
                  <a:srgbClr val="008080"/>
                </a:solidFill>
                <a:latin typeface="Calibri" pitchFamily="34" charset="0"/>
              </a:rPr>
              <a:t>93</a:t>
            </a:r>
            <a:r>
              <a:rPr lang="en-US" sz="1400" b="0" i="0" dirty="0" smtClean="0">
                <a:solidFill>
                  <a:srgbClr val="008080"/>
                </a:solidFill>
                <a:latin typeface="Calibri" pitchFamily="34" charset="0"/>
              </a:rPr>
              <a:t>, 105002 (2004)]</a:t>
            </a:r>
            <a:endParaRPr lang="en-US" sz="1400" b="0" i="0" dirty="0">
              <a:solidFill>
                <a:srgbClr val="008080"/>
              </a:solidFill>
              <a:latin typeface="Calibri" pitchFamily="34" charset="0"/>
            </a:endParaRPr>
          </a:p>
        </p:txBody>
      </p:sp>
      <p:sp>
        <p:nvSpPr>
          <p:cNvPr id="27" name="TextBox 26"/>
          <p:cNvSpPr txBox="1"/>
          <p:nvPr/>
        </p:nvSpPr>
        <p:spPr>
          <a:xfrm>
            <a:off x="348793" y="4588726"/>
            <a:ext cx="1888815" cy="461665"/>
          </a:xfrm>
          <a:prstGeom prst="rect">
            <a:avLst/>
          </a:prstGeom>
          <a:noFill/>
          <a:ln w="19050">
            <a:solidFill>
              <a:srgbClr val="920000"/>
            </a:solidFill>
          </a:ln>
        </p:spPr>
        <p:txBody>
          <a:bodyPr wrap="square" rtlCol="0">
            <a:spAutoFit/>
          </a:bodyPr>
          <a:lstStyle/>
          <a:p>
            <a:pPr algn="ctr">
              <a:buNone/>
            </a:pPr>
            <a:r>
              <a:rPr lang="en-US" sz="2400" b="0" i="0" dirty="0" smtClean="0">
                <a:solidFill>
                  <a:srgbClr val="920000"/>
                </a:solidFill>
                <a:latin typeface="Calibri" panose="020F0502020204030204" pitchFamily="34" charset="0"/>
              </a:rPr>
              <a:t>Ideal Stability</a:t>
            </a:r>
            <a:endParaRPr lang="en-US" sz="2400" b="0" i="0" dirty="0">
              <a:solidFill>
                <a:srgbClr val="920000"/>
              </a:solidFill>
              <a:latin typeface="Calibri" panose="020F0502020204030204" pitchFamily="34" charset="0"/>
            </a:endParaRPr>
          </a:p>
        </p:txBody>
      </p:sp>
      <p:sp>
        <p:nvSpPr>
          <p:cNvPr id="28" name="TextBox 27"/>
          <p:cNvSpPr txBox="1"/>
          <p:nvPr/>
        </p:nvSpPr>
        <p:spPr>
          <a:xfrm>
            <a:off x="2329849" y="4588726"/>
            <a:ext cx="1939636" cy="461665"/>
          </a:xfrm>
          <a:prstGeom prst="rect">
            <a:avLst/>
          </a:prstGeom>
          <a:noFill/>
          <a:ln w="19050">
            <a:solidFill>
              <a:srgbClr val="920000"/>
            </a:solidFill>
          </a:ln>
        </p:spPr>
        <p:txBody>
          <a:bodyPr wrap="square" rtlCol="0">
            <a:spAutoFit/>
          </a:bodyPr>
          <a:lstStyle/>
          <a:p>
            <a:pPr algn="ctr">
              <a:buNone/>
            </a:pPr>
            <a:r>
              <a:rPr lang="en-US" sz="2400" b="0" i="0" dirty="0" smtClean="0">
                <a:solidFill>
                  <a:srgbClr val="920000"/>
                </a:solidFill>
                <a:latin typeface="Calibri" panose="020F0502020204030204" pitchFamily="34" charset="0"/>
              </a:rPr>
              <a:t>Kinetic Effects</a:t>
            </a:r>
            <a:endParaRPr lang="en-US" sz="2400" b="0" i="0" dirty="0">
              <a:solidFill>
                <a:srgbClr val="920000"/>
              </a:solidFill>
              <a:latin typeface="Calibri" panose="020F0502020204030204" pitchFamily="34" charset="0"/>
            </a:endParaRPr>
          </a:p>
        </p:txBody>
      </p:sp>
      <p:cxnSp>
        <p:nvCxnSpPr>
          <p:cNvPr id="29" name="Straight Arrow Connector 28"/>
          <p:cNvCxnSpPr/>
          <p:nvPr/>
        </p:nvCxnSpPr>
        <p:spPr bwMode="auto">
          <a:xfrm>
            <a:off x="1812395" y="5133035"/>
            <a:ext cx="362857" cy="341087"/>
          </a:xfrm>
          <a:prstGeom prst="straightConnector1">
            <a:avLst/>
          </a:prstGeom>
          <a:noFill/>
          <a:ln w="1587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H="1">
            <a:off x="3383898" y="5133032"/>
            <a:ext cx="197509" cy="232235"/>
          </a:xfrm>
          <a:prstGeom prst="straightConnector1">
            <a:avLst/>
          </a:prstGeom>
          <a:noFill/>
          <a:ln w="15875" cap="flat" cmpd="sng" algn="ctr">
            <a:solidFill>
              <a:schemeClr val="tx1"/>
            </a:solidFill>
            <a:prstDash val="solid"/>
            <a:round/>
            <a:headEnd type="none" w="med" len="med"/>
            <a:tailEnd type="arrow"/>
          </a:ln>
          <a:effectLst/>
        </p:spPr>
      </p:cxnSp>
      <p:sp>
        <p:nvSpPr>
          <p:cNvPr id="31" name="Content Placeholder 2"/>
          <p:cNvSpPr txBox="1">
            <a:spLocks/>
          </p:cNvSpPr>
          <p:nvPr/>
        </p:nvSpPr>
        <p:spPr>
          <a:xfrm>
            <a:off x="4" y="3276600"/>
            <a:ext cx="4269485" cy="1424864"/>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itchFamily="34" charset="0"/>
                <a:cs typeface="Calibri" pitchFamily="34" charset="0"/>
              </a:rPr>
              <a:t>Unexplained experiments</a:t>
            </a:r>
          </a:p>
          <a:p>
            <a:r>
              <a:rPr lang="en-US" sz="2400" dirty="0" smtClean="0">
                <a:latin typeface="Calibri" pitchFamily="34" charset="0"/>
                <a:cs typeface="Calibri" pitchFamily="34" charset="0"/>
              </a:rPr>
              <a:t>New theory: consider kinetic effects</a:t>
            </a:r>
          </a:p>
        </p:txBody>
      </p:sp>
      <p:sp>
        <p:nvSpPr>
          <p:cNvPr id="32" name="Text Box 6"/>
          <p:cNvSpPr txBox="1">
            <a:spLocks noChangeArrowheads="1"/>
          </p:cNvSpPr>
          <p:nvPr/>
        </p:nvSpPr>
        <p:spPr bwMode="auto">
          <a:xfrm>
            <a:off x="5264601" y="2776235"/>
            <a:ext cx="1568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800" b="0" i="0" dirty="0" smtClean="0">
                <a:solidFill>
                  <a:srgbClr val="FF0000"/>
                </a:solidFill>
                <a:latin typeface="Calibri" panose="020F0502020204030204" pitchFamily="34" charset="0"/>
              </a:rPr>
              <a:t>unstable RWM</a:t>
            </a:r>
          </a:p>
        </p:txBody>
      </p:sp>
      <p:sp>
        <p:nvSpPr>
          <p:cNvPr id="33" name="Line 7"/>
          <p:cNvSpPr>
            <a:spLocks noChangeShapeType="1"/>
          </p:cNvSpPr>
          <p:nvPr/>
        </p:nvSpPr>
        <p:spPr bwMode="auto">
          <a:xfrm>
            <a:off x="6385467" y="3143043"/>
            <a:ext cx="307389" cy="275927"/>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i="0" smtClean="0"/>
          </a:p>
        </p:txBody>
      </p:sp>
      <p:sp>
        <p:nvSpPr>
          <p:cNvPr id="34" name="Text Box 71"/>
          <p:cNvSpPr txBox="1">
            <a:spLocks noChangeArrowheads="1"/>
          </p:cNvSpPr>
          <p:nvPr/>
        </p:nvSpPr>
        <p:spPr bwMode="auto">
          <a:xfrm>
            <a:off x="5264597" y="2029599"/>
            <a:ext cx="670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800" b="0" i="0" dirty="0" smtClean="0">
                <a:latin typeface="Calibri" panose="020F0502020204030204" pitchFamily="34" charset="0"/>
              </a:rPr>
              <a:t>NSTX</a:t>
            </a:r>
          </a:p>
        </p:txBody>
      </p:sp>
      <p:sp>
        <p:nvSpPr>
          <p:cNvPr id="35" name="Text Box 71"/>
          <p:cNvSpPr txBox="1">
            <a:spLocks noChangeArrowheads="1"/>
          </p:cNvSpPr>
          <p:nvPr/>
        </p:nvSpPr>
        <p:spPr bwMode="auto">
          <a:xfrm>
            <a:off x="7898087" y="1953939"/>
            <a:ext cx="6559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200" b="0" i="0" dirty="0" smtClean="0">
                <a:solidFill>
                  <a:srgbClr val="FF0000"/>
                </a:solidFill>
                <a:latin typeface="Calibri" panose="020F0502020204030204" pitchFamily="34" charset="0"/>
              </a:rPr>
              <a:t>137722</a:t>
            </a:r>
          </a:p>
        </p:txBody>
      </p:sp>
      <p:sp>
        <p:nvSpPr>
          <p:cNvPr id="36" name="Text Box 71"/>
          <p:cNvSpPr txBox="1">
            <a:spLocks noChangeArrowheads="1"/>
          </p:cNvSpPr>
          <p:nvPr/>
        </p:nvSpPr>
        <p:spPr bwMode="auto">
          <a:xfrm>
            <a:off x="7878454" y="1273121"/>
            <a:ext cx="6559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200" b="0" i="0" dirty="0" smtClean="0">
                <a:solidFill>
                  <a:srgbClr val="0000FF"/>
                </a:solidFill>
                <a:latin typeface="Calibri" panose="020F0502020204030204" pitchFamily="34" charset="0"/>
              </a:rPr>
              <a:t>140102</a:t>
            </a:r>
          </a:p>
        </p:txBody>
      </p:sp>
      <p:cxnSp>
        <p:nvCxnSpPr>
          <p:cNvPr id="3" name="Straight Arrow Connector 2"/>
          <p:cNvCxnSpPr/>
          <p:nvPr/>
        </p:nvCxnSpPr>
        <p:spPr>
          <a:xfrm flipV="1">
            <a:off x="3581407" y="3143043"/>
            <a:ext cx="609597" cy="3621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682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2819408" y="5638803"/>
            <a:ext cx="2798633" cy="761999"/>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defRPr/>
            </a:pPr>
            <a:endParaRPr lang="en-US"/>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02" b="24804"/>
          <a:stretch/>
        </p:blipFill>
        <p:spPr bwMode="auto">
          <a:xfrm>
            <a:off x="2874837" y="5687747"/>
            <a:ext cx="2699234" cy="63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2"/>
          <p:cNvSpPr>
            <a:spLocks noGrp="1" noChangeArrowheads="1"/>
          </p:cNvSpPr>
          <p:nvPr>
            <p:ph type="title"/>
          </p:nvPr>
        </p:nvSpPr>
        <p:spPr>
          <a:xfrm>
            <a:off x="0" y="0"/>
            <a:ext cx="9144000" cy="990600"/>
          </a:xfrm>
        </p:spPr>
        <p:txBody>
          <a:bodyPr/>
          <a:lstStyle/>
          <a:p>
            <a:r>
              <a:rPr lang="en-US" sz="2800" dirty="0" smtClean="0">
                <a:latin typeface="Calibri" pitchFamily="34" charset="0"/>
                <a:cs typeface="Calibri" pitchFamily="34" charset="0"/>
              </a:rPr>
              <a:t>“Kinetic effects” means taking into account complicated particle motion rather than treating the plasma as a fluid</a:t>
            </a:r>
            <a:endParaRPr lang="en-US" sz="2800" dirty="0">
              <a:latin typeface="Calibri" pitchFamily="34" charset="0"/>
              <a:cs typeface="Calibri" pitchFamily="34" charset="0"/>
            </a:endParaRPr>
          </a:p>
        </p:txBody>
      </p:sp>
      <p:pic>
        <p:nvPicPr>
          <p:cNvPr id="2052" name="Picture 4" descr="http://www.davidpace.com/wp-content/uploads/2015/11/tokamak_geometry.png"/>
          <p:cNvPicPr>
            <a:picLocks noChangeAspect="1" noChangeArrowheads="1"/>
          </p:cNvPicPr>
          <p:nvPr/>
        </p:nvPicPr>
        <p:blipFill rotWithShape="1">
          <a:blip r:embed="rId6">
            <a:extLst>
              <a:ext uri="{28A0092B-C50C-407E-A947-70E740481C1C}">
                <a14:useLocalDpi xmlns:a14="http://schemas.microsoft.com/office/drawing/2010/main" val="0"/>
              </a:ext>
            </a:extLst>
          </a:blip>
          <a:srcRect l="19521"/>
          <a:stretch/>
        </p:blipFill>
        <p:spPr bwMode="auto">
          <a:xfrm>
            <a:off x="152400" y="1005840"/>
            <a:ext cx="6505584"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p:nvPr/>
        </p:nvCxnSpPr>
        <p:spPr bwMode="auto">
          <a:xfrm>
            <a:off x="2687410" y="5421768"/>
            <a:ext cx="1209676" cy="591597"/>
          </a:xfrm>
          <a:prstGeom prst="straightConnector1">
            <a:avLst/>
          </a:prstGeom>
          <a:noFill/>
          <a:ln w="15875" cap="flat" cmpd="sng" algn="ctr">
            <a:solidFill>
              <a:srgbClr val="920000"/>
            </a:solidFill>
            <a:prstDash val="solid"/>
            <a:round/>
            <a:headEnd type="none" w="med" len="med"/>
            <a:tailEnd type="arrow"/>
          </a:ln>
          <a:effectLst/>
        </p:spPr>
      </p:cxnSp>
      <p:cxnSp>
        <p:nvCxnSpPr>
          <p:cNvPr id="52" name="Straight Arrow Connector 51"/>
          <p:cNvCxnSpPr/>
          <p:nvPr/>
        </p:nvCxnSpPr>
        <p:spPr bwMode="auto">
          <a:xfrm flipH="1">
            <a:off x="4829634" y="5472274"/>
            <a:ext cx="276935" cy="584257"/>
          </a:xfrm>
          <a:prstGeom prst="straightConnector1">
            <a:avLst/>
          </a:prstGeom>
          <a:noFill/>
          <a:ln w="15875" cap="flat" cmpd="sng" algn="ctr">
            <a:solidFill>
              <a:srgbClr val="920000"/>
            </a:solidFill>
            <a:prstDash val="solid"/>
            <a:round/>
            <a:headEnd type="none" w="med" len="med"/>
            <a:tailEnd type="arrow"/>
          </a:ln>
          <a:effectLst/>
        </p:spPr>
      </p:cxnSp>
      <p:sp>
        <p:nvSpPr>
          <p:cNvPr id="53" name="TextBox 52"/>
          <p:cNvSpPr txBox="1"/>
          <p:nvPr/>
        </p:nvSpPr>
        <p:spPr>
          <a:xfrm>
            <a:off x="1086706" y="5120640"/>
            <a:ext cx="1661224" cy="369332"/>
          </a:xfrm>
          <a:prstGeom prst="rect">
            <a:avLst/>
          </a:prstGeom>
          <a:noFill/>
        </p:spPr>
        <p:txBody>
          <a:bodyPr wrap="none" rtlCol="0">
            <a:spAutoFit/>
          </a:bodyPr>
          <a:lstStyle/>
          <a:p>
            <a:pPr>
              <a:spcBef>
                <a:spcPct val="0"/>
              </a:spcBef>
              <a:buFontTx/>
              <a:buNone/>
            </a:pPr>
            <a:r>
              <a:rPr lang="en-US" sz="1800" b="0" i="0" dirty="0" smtClean="0">
                <a:solidFill>
                  <a:srgbClr val="920000"/>
                </a:solidFill>
                <a:latin typeface="Calibri" pitchFamily="34" charset="0"/>
                <a:cs typeface="Arial" pitchFamily="34" charset="0"/>
              </a:rPr>
              <a:t>Precession Drift</a:t>
            </a:r>
          </a:p>
        </p:txBody>
      </p:sp>
      <p:sp>
        <p:nvSpPr>
          <p:cNvPr id="54" name="TextBox 53"/>
          <p:cNvSpPr txBox="1"/>
          <p:nvPr/>
        </p:nvSpPr>
        <p:spPr>
          <a:xfrm>
            <a:off x="4968101" y="5121627"/>
            <a:ext cx="1870961" cy="369332"/>
          </a:xfrm>
          <a:prstGeom prst="rect">
            <a:avLst/>
          </a:prstGeom>
          <a:noFill/>
        </p:spPr>
        <p:txBody>
          <a:bodyPr wrap="none" rtlCol="0">
            <a:spAutoFit/>
          </a:bodyPr>
          <a:lstStyle/>
          <a:p>
            <a:pPr>
              <a:spcBef>
                <a:spcPct val="0"/>
              </a:spcBef>
              <a:buFontTx/>
              <a:buNone/>
            </a:pPr>
            <a:r>
              <a:rPr lang="en-US" sz="1800" b="0" i="0" dirty="0" smtClean="0">
                <a:solidFill>
                  <a:srgbClr val="920000"/>
                </a:solidFill>
                <a:latin typeface="Calibri" pitchFamily="34" charset="0"/>
                <a:cs typeface="Arial" pitchFamily="34" charset="0"/>
              </a:rPr>
              <a:t>~ Plasma Rotation</a:t>
            </a:r>
          </a:p>
        </p:txBody>
      </p:sp>
      <p:sp>
        <p:nvSpPr>
          <p:cNvPr id="58" name="Title 1"/>
          <p:cNvSpPr txBox="1">
            <a:spLocks/>
          </p:cNvSpPr>
          <p:nvPr/>
        </p:nvSpPr>
        <p:spPr>
          <a:xfrm>
            <a:off x="0" y="5562600"/>
            <a:ext cx="2747930" cy="838200"/>
          </a:xfrm>
          <a:prstGeom prst="rect">
            <a:avLst/>
          </a:prstGeom>
        </p:spPr>
        <p:txBody>
          <a:bodyPr vert="horz" lIns="45720" tIns="45720" rIns="45720" bIns="45720" rtlCol="0" anchor="ctr" anchorCtr="1">
            <a:norm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r>
              <a:rPr lang="en-US" sz="2800" b="1" dirty="0" smtClean="0">
                <a:latin typeface="Calibri" panose="020F0502020204030204" pitchFamily="34" charset="0"/>
              </a:rPr>
              <a:t>Rotational resonance effect</a:t>
            </a:r>
            <a:endParaRPr lang="en-US" sz="2800" b="1" dirty="0">
              <a:latin typeface="Calibri" panose="020F0502020204030204" pitchFamily="34" charset="0"/>
            </a:endParaRPr>
          </a:p>
        </p:txBody>
      </p:sp>
      <p:sp>
        <p:nvSpPr>
          <p:cNvPr id="59" name="Text Box 32"/>
          <p:cNvSpPr txBox="1">
            <a:spLocks noChangeArrowheads="1"/>
          </p:cNvSpPr>
          <p:nvPr/>
        </p:nvSpPr>
        <p:spPr bwMode="auto">
          <a:xfrm>
            <a:off x="6457935" y="5764401"/>
            <a:ext cx="2399745" cy="523220"/>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Phys. Rev. Lett. </a:t>
            </a:r>
            <a:r>
              <a:rPr lang="en-US" sz="1400" dirty="0" smtClean="0">
                <a:solidFill>
                  <a:srgbClr val="008080"/>
                </a:solidFill>
                <a:latin typeface="Calibri" pitchFamily="34" charset="0"/>
              </a:rPr>
              <a:t>104</a:t>
            </a:r>
            <a:r>
              <a:rPr lang="en-US" sz="1400" b="0" i="0" dirty="0" smtClean="0">
                <a:solidFill>
                  <a:srgbClr val="008080"/>
                </a:solidFill>
                <a:latin typeface="Calibri" pitchFamily="34" charset="0"/>
              </a:rPr>
              <a:t>, 035003 (2010)]</a:t>
            </a:r>
            <a:endParaRPr lang="en-US" sz="1400" b="0" i="0" dirty="0">
              <a:solidFill>
                <a:srgbClr val="008080"/>
              </a:solidFill>
              <a:latin typeface="Calibri" pitchFamily="34" charset="0"/>
            </a:endParaRPr>
          </a:p>
        </p:txBody>
      </p:sp>
      <p:pic>
        <p:nvPicPr>
          <p:cNvPr id="16" name="Picture 4" descr="http://www.davidpace.com/wp-content/uploads/2015/11/tokamak_geometry.png"/>
          <p:cNvPicPr>
            <a:picLocks noChangeAspect="1" noChangeArrowheads="1"/>
          </p:cNvPicPr>
          <p:nvPr/>
        </p:nvPicPr>
        <p:blipFill rotWithShape="1">
          <a:blip r:embed="rId6">
            <a:extLst>
              <a:ext uri="{28A0092B-C50C-407E-A947-70E740481C1C}">
                <a14:useLocalDpi xmlns:a14="http://schemas.microsoft.com/office/drawing/2010/main" val="0"/>
              </a:ext>
            </a:extLst>
          </a:blip>
          <a:srcRect t="63280" r="80521" b="28747"/>
          <a:stretch/>
        </p:blipFill>
        <p:spPr bwMode="auto">
          <a:xfrm>
            <a:off x="3977" y="1268952"/>
            <a:ext cx="1574620" cy="32079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381000" y="1589747"/>
            <a:ext cx="76200" cy="848655"/>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6665380" y="1589745"/>
            <a:ext cx="2326220" cy="3396987"/>
          </a:xfrm>
          <a:prstGeom prst="rect">
            <a:avLst/>
          </a:prstGeom>
          <a:solidFill>
            <a:schemeClr val="bg2">
              <a:lumMod val="20000"/>
              <a:lumOff val="80000"/>
            </a:schemeClr>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20" name="TextBox 19"/>
          <p:cNvSpPr txBox="1"/>
          <p:nvPr/>
        </p:nvSpPr>
        <p:spPr>
          <a:xfrm>
            <a:off x="6665380" y="1524000"/>
            <a:ext cx="2326220" cy="3416320"/>
          </a:xfrm>
          <a:prstGeom prst="rect">
            <a:avLst/>
          </a:prstGeom>
          <a:noFill/>
        </p:spPr>
        <p:txBody>
          <a:bodyPr wrap="square" rtlCol="0">
            <a:spAutoFit/>
          </a:bodyPr>
          <a:lstStyle/>
          <a:p>
            <a:pPr>
              <a:spcBef>
                <a:spcPct val="0"/>
              </a:spcBef>
              <a:buFontTx/>
              <a:buNone/>
            </a:pPr>
            <a:r>
              <a:rPr lang="en-US" sz="2400" b="0" i="0" dirty="0" smtClean="0">
                <a:latin typeface="Calibri" panose="020F0502020204030204" pitchFamily="34" charset="0"/>
                <a:cs typeface="Arial" pitchFamily="34" charset="0"/>
              </a:rPr>
              <a:t> </a:t>
            </a:r>
            <a:r>
              <a:rPr lang="en-US" sz="2400" u="sng" dirty="0" smtClean="0">
                <a:solidFill>
                  <a:srgbClr val="FF0000"/>
                </a:solidFill>
                <a:latin typeface="Times New Roman" panose="02020603050405020304" pitchFamily="18" charset="0"/>
                <a:cs typeface="Arial" pitchFamily="34" charset="0"/>
              </a:rPr>
              <a:t>MISK code</a:t>
            </a:r>
            <a:r>
              <a:rPr lang="en-US" sz="2400" b="0" i="0" dirty="0" smtClean="0">
                <a:latin typeface="Calibri" panose="020F0502020204030204" pitchFamily="34" charset="0"/>
                <a:cs typeface="Arial" pitchFamily="34" charset="0"/>
              </a:rPr>
              <a:t>       </a:t>
            </a:r>
          </a:p>
          <a:p>
            <a:pPr marL="342900" indent="-342900">
              <a:spcBef>
                <a:spcPct val="0"/>
              </a:spcBef>
              <a:buFont typeface="Arial" panose="020B0604020202020204" pitchFamily="34" charset="0"/>
              <a:buChar char="•"/>
            </a:pPr>
            <a:r>
              <a:rPr lang="en-US" sz="2400" dirty="0" smtClean="0">
                <a:latin typeface="Calibri" panose="020F0502020204030204" pitchFamily="34" charset="0"/>
                <a:cs typeface="Arial" pitchFamily="34" charset="0"/>
              </a:rPr>
              <a:t>Solves for RWM growth rate</a:t>
            </a:r>
          </a:p>
          <a:p>
            <a:pPr marL="342900" indent="-342900">
              <a:spcBef>
                <a:spcPct val="0"/>
              </a:spcBef>
              <a:buFont typeface="Arial" panose="020B0604020202020204" pitchFamily="34" charset="0"/>
              <a:buChar char="•"/>
            </a:pPr>
            <a:r>
              <a:rPr lang="en-US" sz="2400" b="0" i="0" dirty="0">
                <a:latin typeface="Calibri" panose="020F0502020204030204" pitchFamily="34" charset="0"/>
                <a:cs typeface="Arial" pitchFamily="34" charset="0"/>
              </a:rPr>
              <a:t> </a:t>
            </a:r>
            <a:r>
              <a:rPr lang="en-US" sz="2400" b="0" i="0" dirty="0" smtClean="0">
                <a:latin typeface="Calibri" panose="020F0502020204030204" pitchFamily="34" charset="0"/>
                <a:cs typeface="Arial" pitchFamily="34" charset="0"/>
              </a:rPr>
              <a:t>       is solved by using     from the drift kinetic equation</a:t>
            </a:r>
            <a:endParaRPr lang="en-US" sz="2400" b="0" i="0" dirty="0">
              <a:latin typeface="Calibri" panose="020F0502020204030204" pitchFamily="34" charset="0"/>
              <a:cs typeface="Arial" pitchFamily="34" charset="0"/>
            </a:endParaRPr>
          </a:p>
        </p:txBody>
      </p:sp>
      <p:pic>
        <p:nvPicPr>
          <p:cNvPr id="21" name="Picture 2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7086600" y="3138246"/>
            <a:ext cx="445294" cy="187833"/>
          </a:xfrm>
          <a:prstGeom prst="rect">
            <a:avLst/>
          </a:prstGeom>
        </p:spPr>
      </p:pic>
      <p:pic>
        <p:nvPicPr>
          <p:cNvPr id="25" name="Picture 2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229600" y="3468309"/>
            <a:ext cx="126302" cy="246127"/>
          </a:xfrm>
          <a:prstGeom prst="rect">
            <a:avLst/>
          </a:prstGeom>
        </p:spPr>
      </p:pic>
      <p:sp>
        <p:nvSpPr>
          <p:cNvPr id="4" name="Rectangle 3"/>
          <p:cNvSpPr/>
          <p:nvPr/>
        </p:nvSpPr>
        <p:spPr>
          <a:xfrm rot="2123402">
            <a:off x="2395312" y="4068761"/>
            <a:ext cx="1229183" cy="76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32"/>
          <p:cNvSpPr txBox="1">
            <a:spLocks noChangeArrowheads="1"/>
          </p:cNvSpPr>
          <p:nvPr/>
        </p:nvSpPr>
        <p:spPr bwMode="auto">
          <a:xfrm>
            <a:off x="1295400" y="4597420"/>
            <a:ext cx="3672698" cy="523220"/>
          </a:xfrm>
          <a:prstGeom prst="rect">
            <a:avLst/>
          </a:prstGeom>
          <a:noFill/>
          <a:ln w="12700">
            <a:noFill/>
            <a:miter lim="800000"/>
            <a:headEnd/>
            <a:tailEnd/>
          </a:ln>
        </p:spPr>
        <p:txBody>
          <a:bodyPr wrap="square">
            <a:spAutoFit/>
          </a:bodyPr>
          <a:lstStyle/>
          <a:p>
            <a:pPr algn="ctr" eaLnBrk="0" hangingPunct="0">
              <a:buFontTx/>
              <a:buNone/>
            </a:pPr>
            <a:r>
              <a:rPr lang="en-US" sz="1400" dirty="0" smtClean="0">
                <a:solidFill>
                  <a:srgbClr val="008080"/>
                </a:solidFill>
                <a:latin typeface="Calibri" pitchFamily="34" charset="0"/>
              </a:rPr>
              <a:t>[R. Pitts et al., Physics World, March 2006 </a:t>
            </a:r>
          </a:p>
          <a:p>
            <a:pPr algn="ctr" eaLnBrk="0" hangingPunct="0">
              <a:buFontTx/>
              <a:buNone/>
            </a:pPr>
            <a:r>
              <a:rPr lang="en-US" sz="1400" dirty="0" smtClean="0">
                <a:solidFill>
                  <a:srgbClr val="008080"/>
                </a:solidFill>
                <a:latin typeface="Calibri" pitchFamily="34" charset="0"/>
              </a:rPr>
              <a:t>D. Pace et al., Physics </a:t>
            </a:r>
            <a:r>
              <a:rPr lang="en-US" sz="1400" dirty="0">
                <a:solidFill>
                  <a:srgbClr val="008080"/>
                </a:solidFill>
                <a:latin typeface="Calibri" pitchFamily="34" charset="0"/>
              </a:rPr>
              <a:t>Today 68, 34 (</a:t>
            </a:r>
            <a:r>
              <a:rPr lang="en-US" sz="1400" dirty="0" smtClean="0">
                <a:solidFill>
                  <a:srgbClr val="008080"/>
                </a:solidFill>
                <a:latin typeface="Calibri" pitchFamily="34" charset="0"/>
              </a:rPr>
              <a:t>2015</a:t>
            </a:r>
            <a:r>
              <a:rPr lang="en-US" sz="1400" b="0" i="0" dirty="0" smtClean="0">
                <a:solidFill>
                  <a:srgbClr val="008080"/>
                </a:solidFill>
                <a:latin typeface="Calibri" pitchFamily="34" charset="0"/>
              </a:rPr>
              <a:t>)]</a:t>
            </a:r>
            <a:endParaRPr lang="en-US" sz="1400" b="0" i="0" dirty="0">
              <a:solidFill>
                <a:srgbClr val="008080"/>
              </a:solidFill>
              <a:latin typeface="Calibri" pitchFamily="34" charset="0"/>
            </a:endParaRPr>
          </a:p>
        </p:txBody>
      </p:sp>
      <p:cxnSp>
        <p:nvCxnSpPr>
          <p:cNvPr id="57" name="Straight Connector 56"/>
          <p:cNvCxnSpPr/>
          <p:nvPr/>
        </p:nvCxnSpPr>
        <p:spPr>
          <a:xfrm>
            <a:off x="0" y="510540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67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06566" y="5120640"/>
            <a:ext cx="1372492" cy="369332"/>
          </a:xfrm>
          <a:prstGeom prst="rect">
            <a:avLst/>
          </a:prstGeom>
          <a:noFill/>
        </p:spPr>
        <p:txBody>
          <a:bodyPr wrap="none" rtlCol="0">
            <a:spAutoFit/>
          </a:bodyPr>
          <a:lstStyle/>
          <a:p>
            <a:pPr>
              <a:spcBef>
                <a:spcPct val="0"/>
              </a:spcBef>
              <a:buFontTx/>
              <a:buNone/>
            </a:pPr>
            <a:r>
              <a:rPr lang="en-US" sz="1800" b="0" i="0" dirty="0" err="1" smtClean="0">
                <a:solidFill>
                  <a:srgbClr val="920000"/>
                </a:solidFill>
                <a:latin typeface="Calibri" pitchFamily="34" charset="0"/>
                <a:cs typeface="Arial" pitchFamily="34" charset="0"/>
              </a:rPr>
              <a:t>Collisionality</a:t>
            </a:r>
            <a:endParaRPr lang="en-US" sz="1800" b="0" i="0" dirty="0" smtClean="0">
              <a:solidFill>
                <a:srgbClr val="920000"/>
              </a:solidFill>
              <a:latin typeface="Calibri" pitchFamily="34" charset="0"/>
              <a:cs typeface="Arial" pitchFamily="34" charset="0"/>
            </a:endParaRPr>
          </a:p>
        </p:txBody>
      </p:sp>
      <p:cxnSp>
        <p:nvCxnSpPr>
          <p:cNvPr id="14" name="Straight Connector 13"/>
          <p:cNvCxnSpPr/>
          <p:nvPr/>
        </p:nvCxnSpPr>
        <p:spPr>
          <a:xfrm>
            <a:off x="0" y="510540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0" y="5562600"/>
            <a:ext cx="2747930" cy="838200"/>
          </a:xfrm>
          <a:prstGeom prst="rect">
            <a:avLst/>
          </a:prstGeom>
        </p:spPr>
        <p:txBody>
          <a:bodyPr vert="horz" lIns="45720" tIns="45720" rIns="45720" bIns="45720" rtlCol="0" anchor="ctr" anchorCtr="1">
            <a:normAutofit fontScale="85000" lnSpcReduction="10000"/>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r>
              <a:rPr lang="en-US" sz="2800" b="1" dirty="0" smtClean="0">
                <a:latin typeface="Calibri" panose="020F0502020204030204" pitchFamily="34" charset="0"/>
              </a:rPr>
              <a:t>Rotation and </a:t>
            </a:r>
            <a:r>
              <a:rPr lang="en-US" sz="2800" b="1" dirty="0" err="1" smtClean="0">
                <a:latin typeface="Calibri" panose="020F0502020204030204" pitchFamily="34" charset="0"/>
              </a:rPr>
              <a:t>Collisionality</a:t>
            </a:r>
            <a:r>
              <a:rPr lang="en-US" sz="2800" b="1" dirty="0" smtClean="0">
                <a:latin typeface="Calibri" panose="020F0502020204030204" pitchFamily="34" charset="0"/>
              </a:rPr>
              <a:t> effects</a:t>
            </a:r>
            <a:endParaRPr lang="en-US" sz="2800" b="1" dirty="0">
              <a:latin typeface="Calibri" panose="020F0502020204030204" pitchFamily="34" charset="0"/>
            </a:endParaRPr>
          </a:p>
        </p:txBody>
      </p:sp>
      <p:sp>
        <p:nvSpPr>
          <p:cNvPr id="17" name="Rectangle 2"/>
          <p:cNvSpPr>
            <a:spLocks noGrp="1" noChangeArrowheads="1"/>
          </p:cNvSpPr>
          <p:nvPr>
            <p:ph type="title"/>
          </p:nvPr>
        </p:nvSpPr>
        <p:spPr>
          <a:xfrm>
            <a:off x="0" y="0"/>
            <a:ext cx="9144000" cy="990600"/>
          </a:xfrm>
        </p:spPr>
        <p:txBody>
          <a:bodyPr>
            <a:normAutofit fontScale="90000"/>
          </a:bodyPr>
          <a:lstStyle/>
          <a:p>
            <a:r>
              <a:rPr lang="en-US" sz="2800" dirty="0">
                <a:latin typeface="Calibri" pitchFamily="34" charset="0"/>
                <a:cs typeface="Calibri" pitchFamily="34" charset="0"/>
              </a:rPr>
              <a:t>Kinetic theory consistent with RWM destabilization at intermediate plasma </a:t>
            </a:r>
            <a:r>
              <a:rPr lang="en-US" sz="2800" dirty="0" smtClean="0">
                <a:latin typeface="Calibri" pitchFamily="34" charset="0"/>
                <a:cs typeface="Calibri" pitchFamily="34" charset="0"/>
              </a:rPr>
              <a:t>rotation and </a:t>
            </a:r>
            <a:r>
              <a:rPr lang="en-US" sz="2800" dirty="0" err="1" smtClean="0">
                <a:latin typeface="Calibri" pitchFamily="34" charset="0"/>
                <a:cs typeface="Calibri" pitchFamily="34" charset="0"/>
              </a:rPr>
              <a:t>collisionality</a:t>
            </a:r>
            <a:r>
              <a:rPr lang="en-US" sz="2800" dirty="0" smtClean="0">
                <a:latin typeface="Calibri" pitchFamily="34" charset="0"/>
                <a:cs typeface="Calibri" pitchFamily="34" charset="0"/>
              </a:rPr>
              <a:t> affects the strength of resonances</a:t>
            </a:r>
            <a:endParaRPr lang="en-US" sz="2800" dirty="0">
              <a:latin typeface="Calibri" pitchFamily="34" charset="0"/>
              <a:cs typeface="Calibri" pitchFamily="34" charset="0"/>
            </a:endParaRPr>
          </a:p>
        </p:txBody>
      </p:sp>
      <p:sp>
        <p:nvSpPr>
          <p:cNvPr id="37" name="Content Placeholder 2"/>
          <p:cNvSpPr txBox="1">
            <a:spLocks/>
          </p:cNvSpPr>
          <p:nvPr/>
        </p:nvSpPr>
        <p:spPr>
          <a:xfrm>
            <a:off x="6359620" y="1140642"/>
            <a:ext cx="2784380" cy="3964761"/>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Calibri" pitchFamily="34" charset="0"/>
                <a:cs typeface="Calibri" pitchFamily="34" charset="0"/>
              </a:rPr>
              <a:t>Destabilization appears between: </a:t>
            </a:r>
          </a:p>
          <a:p>
            <a:pPr lvl="1"/>
            <a:r>
              <a:rPr lang="en-US" sz="2000" dirty="0">
                <a:latin typeface="Calibri" pitchFamily="34" charset="0"/>
                <a:cs typeface="Calibri" pitchFamily="34" charset="0"/>
              </a:rPr>
              <a:t>precession resonance at low </a:t>
            </a:r>
            <a:r>
              <a:rPr lang="en-US" sz="2000" dirty="0" err="1">
                <a:latin typeface="Calibri" pitchFamily="34" charset="0"/>
                <a:cs typeface="Calibri" pitchFamily="34" charset="0"/>
              </a:rPr>
              <a:t>ωφ</a:t>
            </a:r>
            <a:endParaRPr lang="en-US" sz="2000" dirty="0">
              <a:latin typeface="Calibri" pitchFamily="34" charset="0"/>
              <a:cs typeface="Calibri" pitchFamily="34" charset="0"/>
            </a:endParaRPr>
          </a:p>
          <a:p>
            <a:pPr lvl="1"/>
            <a:r>
              <a:rPr lang="en-US" sz="2000" dirty="0">
                <a:latin typeface="Calibri" pitchFamily="34" charset="0"/>
                <a:cs typeface="Calibri" pitchFamily="34" charset="0"/>
              </a:rPr>
              <a:t>bounce resonance at high </a:t>
            </a:r>
            <a:r>
              <a:rPr lang="en-US" sz="2000" dirty="0" err="1">
                <a:latin typeface="Calibri" pitchFamily="34" charset="0"/>
                <a:cs typeface="Calibri" pitchFamily="34" charset="0"/>
              </a:rPr>
              <a:t>ωφ</a:t>
            </a:r>
            <a:endParaRPr lang="en-US" sz="2000" dirty="0">
              <a:latin typeface="Calibri" pitchFamily="34" charset="0"/>
              <a:cs typeface="Calibri" pitchFamily="34" charset="0"/>
            </a:endParaRPr>
          </a:p>
          <a:p>
            <a:r>
              <a:rPr lang="en-US" sz="2400" dirty="0" smtClean="0">
                <a:latin typeface="Calibri" pitchFamily="34" charset="0"/>
                <a:cs typeface="Calibri" pitchFamily="34" charset="0"/>
              </a:rPr>
              <a:t>Stabilizing resonant kinetic effects enhanced at low </a:t>
            </a:r>
            <a:r>
              <a:rPr lang="el-GR" sz="2400" dirty="0" smtClean="0">
                <a:latin typeface="Calibri" pitchFamily="34" charset="0"/>
                <a:cs typeface="Calibri" pitchFamily="34" charset="0"/>
              </a:rPr>
              <a:t>ν</a:t>
            </a:r>
            <a:endParaRPr lang="en-US" sz="2400" dirty="0">
              <a:latin typeface="Calibri" pitchFamily="34" charset="0"/>
              <a:cs typeface="Calibri" pitchFamily="34" charset="0"/>
            </a:endParaRPr>
          </a:p>
        </p:txBody>
      </p:sp>
      <p:sp>
        <p:nvSpPr>
          <p:cNvPr id="39" name="Text Box 32"/>
          <p:cNvSpPr txBox="1">
            <a:spLocks noChangeArrowheads="1"/>
          </p:cNvSpPr>
          <p:nvPr/>
        </p:nvSpPr>
        <p:spPr bwMode="auto">
          <a:xfrm>
            <a:off x="6457935" y="5953780"/>
            <a:ext cx="2399745" cy="523220"/>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Phys. Rev. Lett. </a:t>
            </a:r>
            <a:r>
              <a:rPr lang="en-US" sz="1400" dirty="0" smtClean="0">
                <a:solidFill>
                  <a:srgbClr val="008080"/>
                </a:solidFill>
                <a:latin typeface="Calibri" pitchFamily="34" charset="0"/>
              </a:rPr>
              <a:t>106</a:t>
            </a:r>
            <a:r>
              <a:rPr lang="en-US" sz="1400" b="0" i="0" dirty="0" smtClean="0">
                <a:solidFill>
                  <a:srgbClr val="008080"/>
                </a:solidFill>
                <a:latin typeface="Calibri" pitchFamily="34" charset="0"/>
              </a:rPr>
              <a:t>, 075004 (2011)]</a:t>
            </a:r>
            <a:endParaRPr lang="en-US" sz="1400" b="0" i="0" dirty="0">
              <a:solidFill>
                <a:srgbClr val="008080"/>
              </a:solidFill>
              <a:latin typeface="Calibri" pitchFamily="34" charset="0"/>
            </a:endParaRPr>
          </a:p>
        </p:txBody>
      </p:sp>
      <p:pic>
        <p:nvPicPr>
          <p:cNvPr id="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681" r="22461" b="8843"/>
          <a:stretch/>
        </p:blipFill>
        <p:spPr bwMode="auto">
          <a:xfrm>
            <a:off x="176213" y="1268254"/>
            <a:ext cx="5672114" cy="35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49" name="Text Box 13"/>
          <p:cNvSpPr txBox="1">
            <a:spLocks noChangeArrowheads="1"/>
          </p:cNvSpPr>
          <p:nvPr/>
        </p:nvSpPr>
        <p:spPr bwMode="auto">
          <a:xfrm rot="-5400000">
            <a:off x="-368300" y="1712139"/>
            <a:ext cx="1295400" cy="152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5875" algn="ctr">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000" i="0" dirty="0" smtClean="0">
                <a:solidFill>
                  <a:srgbClr val="000000"/>
                </a:solidFill>
                <a:latin typeface="Calibri" panose="020F0502020204030204" pitchFamily="34" charset="0"/>
              </a:rPr>
              <a:t>(marginal stability)</a:t>
            </a:r>
          </a:p>
        </p:txBody>
      </p:sp>
      <p:sp>
        <p:nvSpPr>
          <p:cNvPr id="53" name="Rectangle 17"/>
          <p:cNvSpPr>
            <a:spLocks noChangeArrowheads="1"/>
          </p:cNvSpPr>
          <p:nvPr/>
        </p:nvSpPr>
        <p:spPr bwMode="auto">
          <a:xfrm>
            <a:off x="177800" y="1340663"/>
            <a:ext cx="355600" cy="1905000"/>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spcBef>
                <a:spcPct val="0"/>
              </a:spcBef>
              <a:buFontTx/>
              <a:buNone/>
            </a:pPr>
            <a:endParaRPr lang="en-US" sz="3200" i="0" dirty="0" smtClean="0">
              <a:solidFill>
                <a:srgbClr val="000000"/>
              </a:solidFill>
              <a:latin typeface="Calibri" panose="020F0502020204030204" pitchFamily="34" charset="0"/>
            </a:endParaRPr>
          </a:p>
        </p:txBody>
      </p:sp>
      <p:sp>
        <p:nvSpPr>
          <p:cNvPr id="54" name="Text Box 18"/>
          <p:cNvSpPr txBox="1">
            <a:spLocks noChangeArrowheads="1"/>
          </p:cNvSpPr>
          <p:nvPr/>
        </p:nvSpPr>
        <p:spPr bwMode="auto">
          <a:xfrm rot="16200000">
            <a:off x="-822592" y="2511649"/>
            <a:ext cx="240123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defRPr>
            </a:lvl1pPr>
            <a:lvl2pPr marL="520700" indent="-228600">
              <a:defRPr>
                <a:solidFill>
                  <a:schemeClr val="tx1"/>
                </a:solidFill>
                <a:latin typeface="Arial" pitchFamily="34" charset="0"/>
              </a:defRPr>
            </a:lvl2pPr>
            <a:lvl3pPr indent="-223838">
              <a:defRPr>
                <a:solidFill>
                  <a:schemeClr val="tx1"/>
                </a:solidFill>
                <a:latin typeface="Arial" pitchFamily="34" charset="0"/>
              </a:defRPr>
            </a:lvl3pPr>
            <a:lvl4pPr marL="1262063" indent="-233363">
              <a:defRPr>
                <a:solidFill>
                  <a:schemeClr val="tx1"/>
                </a:solidFill>
                <a:latin typeface="Arial" pitchFamily="34" charset="0"/>
              </a:defRPr>
            </a:lvl4pPr>
            <a:lvl5pPr marL="1600200" indent="-223838">
              <a:defRPr>
                <a:solidFill>
                  <a:schemeClr val="tx1"/>
                </a:solidFill>
                <a:latin typeface="Arial" pitchFamily="34" charset="0"/>
              </a:defRPr>
            </a:lvl5pPr>
            <a:lvl6pPr marL="2057400" indent="-223838" fontAlgn="base">
              <a:spcBef>
                <a:spcPct val="0"/>
              </a:spcBef>
              <a:spcAft>
                <a:spcPct val="0"/>
              </a:spcAft>
              <a:defRPr>
                <a:solidFill>
                  <a:schemeClr val="tx1"/>
                </a:solidFill>
                <a:latin typeface="Arial" pitchFamily="34" charset="0"/>
              </a:defRPr>
            </a:lvl6pPr>
            <a:lvl7pPr marL="2514600" indent="-223838" fontAlgn="base">
              <a:spcBef>
                <a:spcPct val="0"/>
              </a:spcBef>
              <a:spcAft>
                <a:spcPct val="0"/>
              </a:spcAft>
              <a:defRPr>
                <a:solidFill>
                  <a:schemeClr val="tx1"/>
                </a:solidFill>
                <a:latin typeface="Arial" pitchFamily="34" charset="0"/>
              </a:defRPr>
            </a:lvl7pPr>
            <a:lvl8pPr marL="2971800" indent="-223838" fontAlgn="base">
              <a:spcBef>
                <a:spcPct val="0"/>
              </a:spcBef>
              <a:spcAft>
                <a:spcPct val="0"/>
              </a:spcAft>
              <a:defRPr>
                <a:solidFill>
                  <a:schemeClr val="tx1"/>
                </a:solidFill>
                <a:latin typeface="Arial" pitchFamily="34" charset="0"/>
              </a:defRPr>
            </a:lvl8pPr>
            <a:lvl9pPr marL="3429000" indent="-223838" fontAlgn="base">
              <a:spcBef>
                <a:spcPct val="0"/>
              </a:spcBef>
              <a:spcAft>
                <a:spcPct val="0"/>
              </a:spcAft>
              <a:defRPr>
                <a:solidFill>
                  <a:schemeClr val="tx1"/>
                </a:solidFill>
                <a:latin typeface="Arial" pitchFamily="34" charset="0"/>
              </a:defRPr>
            </a:lvl9pPr>
          </a:lstStyle>
          <a:p>
            <a:pPr>
              <a:buFontTx/>
              <a:buNone/>
            </a:pPr>
            <a:r>
              <a:rPr lang="el-GR" sz="2800" i="0" dirty="0" smtClean="0">
                <a:solidFill>
                  <a:srgbClr val="000000"/>
                </a:solidFill>
                <a:latin typeface="Calibri" panose="020F0502020204030204" pitchFamily="34" charset="0"/>
              </a:rPr>
              <a:t>ν</a:t>
            </a:r>
            <a:r>
              <a:rPr lang="en-US" sz="2800" i="0" dirty="0" smtClean="0">
                <a:solidFill>
                  <a:srgbClr val="000000"/>
                </a:solidFill>
                <a:latin typeface="Calibri" panose="020F0502020204030204" pitchFamily="34" charset="0"/>
              </a:rPr>
              <a:t>/</a:t>
            </a:r>
            <a:r>
              <a:rPr lang="el-GR" sz="2800" dirty="0" smtClean="0">
                <a:solidFill>
                  <a:srgbClr val="000000"/>
                </a:solidFill>
                <a:latin typeface="Calibri" panose="020F0502020204030204" pitchFamily="34" charset="0"/>
              </a:rPr>
              <a:t>ν</a:t>
            </a:r>
            <a:r>
              <a:rPr lang="en-US" sz="2800" i="0" baseline="30000" dirty="0" err="1" smtClean="0">
                <a:solidFill>
                  <a:srgbClr val="000000"/>
                </a:solidFill>
                <a:latin typeface="Calibri" panose="020F0502020204030204" pitchFamily="34" charset="0"/>
              </a:rPr>
              <a:t>exp</a:t>
            </a:r>
            <a:r>
              <a:rPr lang="en-US" sz="2400" i="0" baseline="30000" dirty="0" smtClean="0">
                <a:solidFill>
                  <a:srgbClr val="000000"/>
                </a:solidFill>
                <a:latin typeface="Calibri" panose="020F0502020204030204" pitchFamily="34" charset="0"/>
              </a:rPr>
              <a:t> (marginal stability)</a:t>
            </a:r>
          </a:p>
          <a:p>
            <a:pPr>
              <a:buFontTx/>
              <a:buNone/>
            </a:pPr>
            <a:endParaRPr lang="en-US" sz="1800" i="0" baseline="30000" dirty="0" smtClean="0">
              <a:solidFill>
                <a:srgbClr val="000000"/>
              </a:solidFill>
              <a:latin typeface="Calibri" panose="020F0502020204030204" pitchFamily="34" charset="0"/>
            </a:endParaRPr>
          </a:p>
        </p:txBody>
      </p:sp>
      <p:sp>
        <p:nvSpPr>
          <p:cNvPr id="55" name="Text Box 11"/>
          <p:cNvSpPr txBox="1">
            <a:spLocks noChangeArrowheads="1"/>
          </p:cNvSpPr>
          <p:nvPr/>
        </p:nvSpPr>
        <p:spPr bwMode="auto">
          <a:xfrm>
            <a:off x="4514192" y="1863341"/>
            <a:ext cx="1148583" cy="830997"/>
          </a:xfrm>
          <a:prstGeom prst="rect">
            <a:avLst/>
          </a:prstGeom>
          <a:solidFill>
            <a:srgbClr val="FFFF99"/>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buFontTx/>
              <a:buNone/>
            </a:pPr>
            <a:r>
              <a:rPr lang="en-US" sz="1800" i="0" dirty="0" smtClean="0">
                <a:solidFill>
                  <a:srgbClr val="FF0000"/>
                </a:solidFill>
                <a:latin typeface="Calibri" panose="020F0502020204030204" pitchFamily="34" charset="0"/>
              </a:rPr>
              <a:t>instability</a:t>
            </a:r>
          </a:p>
          <a:p>
            <a:pPr algn="ctr">
              <a:buFontTx/>
              <a:buNone/>
            </a:pPr>
            <a:r>
              <a:rPr lang="en-US" sz="1800" i="0" dirty="0" smtClean="0">
                <a:solidFill>
                  <a:srgbClr val="FF0000"/>
                </a:solidFill>
                <a:latin typeface="Calibri" panose="020F0502020204030204" pitchFamily="34" charset="0"/>
              </a:rPr>
              <a:t>(NSTX </a:t>
            </a:r>
          </a:p>
          <a:p>
            <a:pPr algn="ctr">
              <a:buFontTx/>
              <a:buNone/>
            </a:pPr>
            <a:r>
              <a:rPr lang="en-US" sz="1800" i="0" dirty="0" smtClean="0">
                <a:solidFill>
                  <a:srgbClr val="FF0000"/>
                </a:solidFill>
                <a:latin typeface="Calibri" panose="020F0502020204030204" pitchFamily="34" charset="0"/>
              </a:rPr>
              <a:t>experiment)</a:t>
            </a:r>
          </a:p>
        </p:txBody>
      </p:sp>
      <p:sp>
        <p:nvSpPr>
          <p:cNvPr id="57" name="Text Box 25"/>
          <p:cNvSpPr txBox="1">
            <a:spLocks noChangeArrowheads="1"/>
          </p:cNvSpPr>
          <p:nvPr/>
        </p:nvSpPr>
        <p:spPr bwMode="auto">
          <a:xfrm rot="21600000">
            <a:off x="2898846" y="4648203"/>
            <a:ext cx="243515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defRPr>
            </a:lvl1pPr>
            <a:lvl2pPr marL="520700" indent="-228600">
              <a:defRPr>
                <a:solidFill>
                  <a:schemeClr val="tx1"/>
                </a:solidFill>
                <a:latin typeface="Arial" pitchFamily="34" charset="0"/>
              </a:defRPr>
            </a:lvl2pPr>
            <a:lvl3pPr indent="-223838">
              <a:defRPr>
                <a:solidFill>
                  <a:schemeClr val="tx1"/>
                </a:solidFill>
                <a:latin typeface="Arial" pitchFamily="34" charset="0"/>
              </a:defRPr>
            </a:lvl3pPr>
            <a:lvl4pPr marL="1262063" indent="-233363">
              <a:defRPr>
                <a:solidFill>
                  <a:schemeClr val="tx1"/>
                </a:solidFill>
                <a:latin typeface="Arial" pitchFamily="34" charset="0"/>
              </a:defRPr>
            </a:lvl4pPr>
            <a:lvl5pPr marL="1600200" indent="-223838">
              <a:defRPr>
                <a:solidFill>
                  <a:schemeClr val="tx1"/>
                </a:solidFill>
                <a:latin typeface="Arial" pitchFamily="34" charset="0"/>
              </a:defRPr>
            </a:lvl5pPr>
            <a:lvl6pPr marL="2057400" indent="-223838" fontAlgn="base">
              <a:spcBef>
                <a:spcPct val="0"/>
              </a:spcBef>
              <a:spcAft>
                <a:spcPct val="0"/>
              </a:spcAft>
              <a:defRPr>
                <a:solidFill>
                  <a:schemeClr val="tx1"/>
                </a:solidFill>
                <a:latin typeface="Arial" pitchFamily="34" charset="0"/>
              </a:defRPr>
            </a:lvl6pPr>
            <a:lvl7pPr marL="2514600" indent="-223838" fontAlgn="base">
              <a:spcBef>
                <a:spcPct val="0"/>
              </a:spcBef>
              <a:spcAft>
                <a:spcPct val="0"/>
              </a:spcAft>
              <a:defRPr>
                <a:solidFill>
                  <a:schemeClr val="tx1"/>
                </a:solidFill>
                <a:latin typeface="Arial" pitchFamily="34" charset="0"/>
              </a:defRPr>
            </a:lvl7pPr>
            <a:lvl8pPr marL="2971800" indent="-223838" fontAlgn="base">
              <a:spcBef>
                <a:spcPct val="0"/>
              </a:spcBef>
              <a:spcAft>
                <a:spcPct val="0"/>
              </a:spcAft>
              <a:defRPr>
                <a:solidFill>
                  <a:schemeClr val="tx1"/>
                </a:solidFill>
                <a:latin typeface="Arial" pitchFamily="34" charset="0"/>
              </a:defRPr>
            </a:lvl8pPr>
            <a:lvl9pPr marL="3429000" indent="-223838" fontAlgn="base">
              <a:spcBef>
                <a:spcPct val="0"/>
              </a:spcBef>
              <a:spcAft>
                <a:spcPct val="0"/>
              </a:spcAft>
              <a:defRPr>
                <a:solidFill>
                  <a:schemeClr val="tx1"/>
                </a:solidFill>
                <a:latin typeface="Arial" pitchFamily="34" charset="0"/>
              </a:defRPr>
            </a:lvl9pPr>
          </a:lstStyle>
          <a:p>
            <a:pPr>
              <a:buFontTx/>
              <a:buNone/>
            </a:pPr>
            <a:r>
              <a:rPr lang="el-GR" sz="2400" i="0" dirty="0" smtClean="0">
                <a:solidFill>
                  <a:srgbClr val="000000"/>
                </a:solidFill>
                <a:latin typeface="Calibri" panose="020F0502020204030204" pitchFamily="34" charset="0"/>
              </a:rPr>
              <a:t>ω</a:t>
            </a:r>
            <a:r>
              <a:rPr lang="el-GR" sz="2400" i="0" baseline="-25000" dirty="0" smtClean="0">
                <a:solidFill>
                  <a:srgbClr val="000000"/>
                </a:solidFill>
                <a:latin typeface="Calibri" panose="020F0502020204030204" pitchFamily="34" charset="0"/>
              </a:rPr>
              <a:t>φ</a:t>
            </a:r>
            <a:r>
              <a:rPr lang="en-US" sz="2400" i="0" dirty="0" smtClean="0">
                <a:solidFill>
                  <a:srgbClr val="000000"/>
                </a:solidFill>
                <a:latin typeface="Calibri" panose="020F0502020204030204" pitchFamily="34" charset="0"/>
              </a:rPr>
              <a:t>/</a:t>
            </a:r>
            <a:r>
              <a:rPr lang="el-GR" sz="2400" dirty="0" smtClean="0">
                <a:solidFill>
                  <a:srgbClr val="000000"/>
                </a:solidFill>
                <a:latin typeface="Calibri" panose="020F0502020204030204" pitchFamily="34" charset="0"/>
              </a:rPr>
              <a:t>ω</a:t>
            </a:r>
            <a:r>
              <a:rPr lang="el-GR" sz="2400" baseline="-25000" dirty="0">
                <a:solidFill>
                  <a:srgbClr val="000000"/>
                </a:solidFill>
                <a:latin typeface="Calibri" panose="020F0502020204030204" pitchFamily="34" charset="0"/>
              </a:rPr>
              <a:t>φ</a:t>
            </a:r>
            <a:r>
              <a:rPr lang="en-US" sz="2400" i="0" baseline="30000" dirty="0" err="1" smtClean="0">
                <a:solidFill>
                  <a:srgbClr val="000000"/>
                </a:solidFill>
                <a:latin typeface="Calibri" panose="020F0502020204030204" pitchFamily="34" charset="0"/>
              </a:rPr>
              <a:t>exp</a:t>
            </a:r>
            <a:r>
              <a:rPr lang="en-US" sz="2000" i="0" baseline="30000" dirty="0" smtClean="0">
                <a:solidFill>
                  <a:srgbClr val="000000"/>
                </a:solidFill>
                <a:latin typeface="Calibri" panose="020F0502020204030204" pitchFamily="34" charset="0"/>
              </a:rPr>
              <a:t> (marginal stability)</a:t>
            </a:r>
          </a:p>
          <a:p>
            <a:pPr>
              <a:buFontTx/>
              <a:buNone/>
            </a:pPr>
            <a:endParaRPr lang="en-US" sz="1600" i="0" baseline="30000" dirty="0" smtClean="0">
              <a:solidFill>
                <a:srgbClr val="000000"/>
              </a:solidFill>
              <a:latin typeface="Calibri" panose="020F0502020204030204" pitchFamily="34" charset="0"/>
            </a:endParaRPr>
          </a:p>
        </p:txBody>
      </p:sp>
      <p:sp>
        <p:nvSpPr>
          <p:cNvPr id="58" name="Text Box 44"/>
          <p:cNvSpPr txBox="1">
            <a:spLocks noChangeArrowheads="1"/>
          </p:cNvSpPr>
          <p:nvPr/>
        </p:nvSpPr>
        <p:spPr bwMode="auto">
          <a:xfrm>
            <a:off x="1331986" y="990603"/>
            <a:ext cx="4295150" cy="276999"/>
          </a:xfrm>
          <a:prstGeom prst="rect">
            <a:avLst/>
          </a:prstGeom>
          <a:noFill/>
          <a:ln>
            <a:noFill/>
          </a:ln>
          <a:effectLs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sz="1800" i="0" dirty="0">
                <a:latin typeface="Calibri" panose="020F0502020204030204" pitchFamily="34" charset="0"/>
              </a:rPr>
              <a:t>MISK </a:t>
            </a:r>
            <a:r>
              <a:rPr lang="en-US" sz="1800" i="0" dirty="0" smtClean="0">
                <a:latin typeface="Calibri" panose="020F0502020204030204" pitchFamily="34" charset="0"/>
              </a:rPr>
              <a:t>calculations of </a:t>
            </a:r>
            <a:r>
              <a:rPr lang="el-GR" sz="1800" dirty="0" smtClean="0">
                <a:latin typeface="Calibri" panose="020F0502020204030204" pitchFamily="34" charset="0"/>
              </a:rPr>
              <a:t>γτ</a:t>
            </a:r>
            <a:r>
              <a:rPr lang="en-US" sz="1800" baseline="-25000" dirty="0">
                <a:latin typeface="Calibri" panose="020F0502020204030204" pitchFamily="34" charset="0"/>
              </a:rPr>
              <a:t>w</a:t>
            </a:r>
            <a:r>
              <a:rPr lang="en-US" sz="1800" dirty="0">
                <a:latin typeface="Calibri" panose="020F0502020204030204" pitchFamily="34" charset="0"/>
              </a:rPr>
              <a:t> contours vs. </a:t>
            </a:r>
            <a:r>
              <a:rPr lang="el-GR" sz="1800" dirty="0">
                <a:latin typeface="Calibri" pitchFamily="34" charset="0"/>
              </a:rPr>
              <a:t>ν</a:t>
            </a:r>
            <a:r>
              <a:rPr lang="en-US" sz="1800" dirty="0">
                <a:latin typeface="Calibri" panose="020F0502020204030204" pitchFamily="34" charset="0"/>
              </a:rPr>
              <a:t> and </a:t>
            </a:r>
            <a:r>
              <a:rPr lang="el-GR" sz="1800" dirty="0" smtClean="0">
                <a:latin typeface="Calibri" pitchFamily="34" charset="0"/>
              </a:rPr>
              <a:t>ω</a:t>
            </a:r>
            <a:r>
              <a:rPr lang="el-GR" sz="1800" baseline="-25000" dirty="0" smtClean="0">
                <a:latin typeface="Calibri" pitchFamily="34" charset="0"/>
              </a:rPr>
              <a:t>φ</a:t>
            </a:r>
            <a:endParaRPr lang="en-US" sz="1800" baseline="-25000" dirty="0">
              <a:latin typeface="Calibri" panose="020F0502020204030204" pitchFamily="34" charset="0"/>
            </a:endParaRPr>
          </a:p>
        </p:txBody>
      </p:sp>
      <p:sp>
        <p:nvSpPr>
          <p:cNvPr id="60" name="Line 10"/>
          <p:cNvSpPr>
            <a:spLocks noChangeShapeType="1"/>
          </p:cNvSpPr>
          <p:nvPr/>
        </p:nvSpPr>
        <p:spPr bwMode="auto">
          <a:xfrm flipH="1">
            <a:off x="4116422" y="2590803"/>
            <a:ext cx="303178" cy="228623"/>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hangingPunct="0">
              <a:spcBef>
                <a:spcPct val="0"/>
              </a:spcBef>
              <a:buFontTx/>
              <a:buNone/>
            </a:pPr>
            <a:endParaRPr lang="en-US" sz="3200" i="0" dirty="0" smtClean="0">
              <a:solidFill>
                <a:srgbClr val="000000"/>
              </a:solidFill>
              <a:latin typeface="Calibri" panose="020F0502020204030204" pitchFamily="34" charset="0"/>
            </a:endParaRPr>
          </a:p>
        </p:txBody>
      </p:sp>
      <p:sp>
        <p:nvSpPr>
          <p:cNvPr id="61" name="Rectangle 60"/>
          <p:cNvSpPr/>
          <p:nvPr/>
        </p:nvSpPr>
        <p:spPr bwMode="auto">
          <a:xfrm>
            <a:off x="2819408" y="5638803"/>
            <a:ext cx="2798633" cy="761999"/>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defRPr/>
            </a:pPr>
            <a:endParaRPr lang="en-US"/>
          </a:p>
        </p:txBody>
      </p:sp>
      <p:pic>
        <p:nvPicPr>
          <p:cNvPr id="6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02" b="24804"/>
          <a:stretch/>
        </p:blipFill>
        <p:spPr bwMode="auto">
          <a:xfrm>
            <a:off x="2874837" y="5687747"/>
            <a:ext cx="2699234" cy="63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Straight Arrow Connector 62"/>
          <p:cNvCxnSpPr/>
          <p:nvPr/>
        </p:nvCxnSpPr>
        <p:spPr bwMode="auto">
          <a:xfrm flipH="1">
            <a:off x="5428505" y="5472274"/>
            <a:ext cx="284037" cy="584257"/>
          </a:xfrm>
          <a:prstGeom prst="straightConnector1">
            <a:avLst/>
          </a:prstGeom>
          <a:noFill/>
          <a:ln w="15875" cap="flat" cmpd="sng" algn="ctr">
            <a:solidFill>
              <a:srgbClr val="920000"/>
            </a:solidFill>
            <a:prstDash val="solid"/>
            <a:round/>
            <a:headEnd type="none" w="med" len="med"/>
            <a:tailEnd type="arrow"/>
          </a:ln>
          <a:effectLst/>
        </p:spPr>
      </p:cxnSp>
      <p:sp>
        <p:nvSpPr>
          <p:cNvPr id="68" name="Text Box 8"/>
          <p:cNvSpPr txBox="1">
            <a:spLocks noChangeArrowheads="1"/>
          </p:cNvSpPr>
          <p:nvPr/>
        </p:nvSpPr>
        <p:spPr bwMode="auto">
          <a:xfrm>
            <a:off x="1447808" y="4676006"/>
            <a:ext cx="805733" cy="276999"/>
          </a:xfrm>
          <a:prstGeom prst="rect">
            <a:avLst/>
          </a:prstGeom>
          <a:solidFill>
            <a:srgbClr val="FFFFCC"/>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800" i="0" dirty="0" smtClean="0">
                <a:solidFill>
                  <a:srgbClr val="FF0000"/>
                </a:solidFill>
                <a:latin typeface="Calibri" panose="020F0502020204030204" pitchFamily="34" charset="0"/>
              </a:rPr>
              <a:t>unstable</a:t>
            </a:r>
          </a:p>
        </p:txBody>
      </p:sp>
      <p:sp>
        <p:nvSpPr>
          <p:cNvPr id="69" name="Line 9"/>
          <p:cNvSpPr>
            <a:spLocks noChangeShapeType="1"/>
          </p:cNvSpPr>
          <p:nvPr/>
        </p:nvSpPr>
        <p:spPr bwMode="auto">
          <a:xfrm flipH="1" flipV="1">
            <a:off x="1457103" y="4419601"/>
            <a:ext cx="0" cy="280667"/>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hangingPunct="0">
              <a:spcBef>
                <a:spcPct val="0"/>
              </a:spcBef>
              <a:buFontTx/>
              <a:buNone/>
            </a:pPr>
            <a:endParaRPr lang="en-US" sz="3200" i="0" dirty="0" smtClean="0">
              <a:solidFill>
                <a:srgbClr val="000000"/>
              </a:solidFill>
              <a:latin typeface="Calibri" panose="020F0502020204030204" pitchFamily="34" charset="0"/>
            </a:endParaRPr>
          </a:p>
        </p:txBody>
      </p:sp>
      <p:sp>
        <p:nvSpPr>
          <p:cNvPr id="70" name="Text Box 14"/>
          <p:cNvSpPr txBox="1">
            <a:spLocks noChangeArrowheads="1"/>
          </p:cNvSpPr>
          <p:nvPr/>
        </p:nvSpPr>
        <p:spPr bwMode="auto">
          <a:xfrm>
            <a:off x="2288899" y="2819423"/>
            <a:ext cx="1446749" cy="81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Aft>
                <a:spcPts val="1000"/>
              </a:spcAft>
              <a:buFontTx/>
              <a:buNone/>
            </a:pPr>
            <a:r>
              <a:rPr lang="en-US" sz="1400" b="1" i="0" dirty="0" smtClean="0">
                <a:solidFill>
                  <a:srgbClr val="FFFFFF"/>
                </a:solidFill>
                <a:latin typeface="Calibri" panose="020F0502020204030204" pitchFamily="34" charset="0"/>
              </a:rPr>
              <a:t>Precession drift resonance stabilization</a:t>
            </a:r>
          </a:p>
        </p:txBody>
      </p:sp>
      <p:sp>
        <p:nvSpPr>
          <p:cNvPr id="71" name="Oval 24"/>
          <p:cNvSpPr>
            <a:spLocks noChangeArrowheads="1"/>
          </p:cNvSpPr>
          <p:nvPr/>
        </p:nvSpPr>
        <p:spPr bwMode="auto">
          <a:xfrm>
            <a:off x="2288899" y="2590803"/>
            <a:ext cx="1446749" cy="1142999"/>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spcBef>
                <a:spcPct val="0"/>
              </a:spcBef>
              <a:buFontTx/>
              <a:buNone/>
            </a:pPr>
            <a:endParaRPr lang="en-US" sz="3200" i="0" dirty="0" smtClean="0">
              <a:solidFill>
                <a:srgbClr val="000000"/>
              </a:solidFill>
              <a:latin typeface="Calibri" panose="020F0502020204030204" pitchFamily="34" charset="0"/>
            </a:endParaRPr>
          </a:p>
        </p:txBody>
      </p:sp>
      <p:cxnSp>
        <p:nvCxnSpPr>
          <p:cNvPr id="72" name="Straight Arrow Connector 71"/>
          <p:cNvCxnSpPr/>
          <p:nvPr/>
        </p:nvCxnSpPr>
        <p:spPr bwMode="auto">
          <a:xfrm flipV="1">
            <a:off x="2253541" y="3718561"/>
            <a:ext cx="433873" cy="1463121"/>
          </a:xfrm>
          <a:prstGeom prst="straightConnector1">
            <a:avLst/>
          </a:prstGeom>
          <a:noFill/>
          <a:ln w="15875" cap="flat" cmpd="sng" algn="ctr">
            <a:solidFill>
              <a:srgbClr val="920000"/>
            </a:solidFill>
            <a:prstDash val="solid"/>
            <a:round/>
            <a:headEnd type="none" w="med" len="med"/>
            <a:tailEnd type="arrow"/>
          </a:ln>
          <a:effectLst/>
        </p:spPr>
      </p:cxnSp>
      <p:cxnSp>
        <p:nvCxnSpPr>
          <p:cNvPr id="73" name="Straight Arrow Connector 72"/>
          <p:cNvCxnSpPr/>
          <p:nvPr/>
        </p:nvCxnSpPr>
        <p:spPr bwMode="auto">
          <a:xfrm>
            <a:off x="2687410" y="5421768"/>
            <a:ext cx="1209676" cy="591597"/>
          </a:xfrm>
          <a:prstGeom prst="straightConnector1">
            <a:avLst/>
          </a:prstGeom>
          <a:noFill/>
          <a:ln w="15875" cap="flat" cmpd="sng" algn="ctr">
            <a:solidFill>
              <a:srgbClr val="920000"/>
            </a:solidFill>
            <a:prstDash val="solid"/>
            <a:round/>
            <a:headEnd type="none" w="med" len="med"/>
            <a:tailEnd type="arrow"/>
          </a:ln>
          <a:effectLst/>
        </p:spPr>
      </p:cxnSp>
      <p:cxnSp>
        <p:nvCxnSpPr>
          <p:cNvPr id="74" name="Straight Arrow Connector 73"/>
          <p:cNvCxnSpPr/>
          <p:nvPr/>
        </p:nvCxnSpPr>
        <p:spPr bwMode="auto">
          <a:xfrm>
            <a:off x="4724404" y="5490960"/>
            <a:ext cx="105231" cy="565571"/>
          </a:xfrm>
          <a:prstGeom prst="straightConnector1">
            <a:avLst/>
          </a:prstGeom>
          <a:noFill/>
          <a:ln w="15875" cap="flat" cmpd="sng" algn="ctr">
            <a:solidFill>
              <a:srgbClr val="920000"/>
            </a:solidFill>
            <a:prstDash val="solid"/>
            <a:round/>
            <a:headEnd type="none" w="med" len="med"/>
            <a:tailEnd type="arrow"/>
          </a:ln>
          <a:effectLst/>
        </p:spPr>
      </p:cxnSp>
      <p:sp>
        <p:nvSpPr>
          <p:cNvPr id="75" name="TextBox 74"/>
          <p:cNvSpPr txBox="1"/>
          <p:nvPr/>
        </p:nvSpPr>
        <p:spPr>
          <a:xfrm>
            <a:off x="1086706" y="5120640"/>
            <a:ext cx="1661224" cy="369332"/>
          </a:xfrm>
          <a:prstGeom prst="rect">
            <a:avLst/>
          </a:prstGeom>
          <a:noFill/>
        </p:spPr>
        <p:txBody>
          <a:bodyPr wrap="none" rtlCol="0">
            <a:spAutoFit/>
          </a:bodyPr>
          <a:lstStyle/>
          <a:p>
            <a:pPr>
              <a:spcBef>
                <a:spcPct val="0"/>
              </a:spcBef>
              <a:buFontTx/>
              <a:buNone/>
            </a:pPr>
            <a:r>
              <a:rPr lang="en-US" sz="1800" b="0" i="0" dirty="0" smtClean="0">
                <a:solidFill>
                  <a:srgbClr val="920000"/>
                </a:solidFill>
                <a:latin typeface="Calibri" pitchFamily="34" charset="0"/>
                <a:cs typeface="Arial" pitchFamily="34" charset="0"/>
              </a:rPr>
              <a:t>Precession Drift</a:t>
            </a:r>
          </a:p>
        </p:txBody>
      </p:sp>
      <p:sp>
        <p:nvSpPr>
          <p:cNvPr id="76" name="TextBox 75"/>
          <p:cNvSpPr txBox="1"/>
          <p:nvPr/>
        </p:nvSpPr>
        <p:spPr>
          <a:xfrm>
            <a:off x="3283243" y="5121627"/>
            <a:ext cx="1870961" cy="369332"/>
          </a:xfrm>
          <a:prstGeom prst="rect">
            <a:avLst/>
          </a:prstGeom>
          <a:noFill/>
        </p:spPr>
        <p:txBody>
          <a:bodyPr wrap="none" rtlCol="0">
            <a:spAutoFit/>
          </a:bodyPr>
          <a:lstStyle/>
          <a:p>
            <a:pPr>
              <a:spcBef>
                <a:spcPct val="0"/>
              </a:spcBef>
              <a:buFontTx/>
              <a:buNone/>
            </a:pPr>
            <a:r>
              <a:rPr lang="en-US" sz="1800" b="0" i="0" dirty="0" smtClean="0">
                <a:solidFill>
                  <a:srgbClr val="920000"/>
                </a:solidFill>
                <a:latin typeface="Calibri" pitchFamily="34" charset="0"/>
                <a:cs typeface="Arial" pitchFamily="34" charset="0"/>
              </a:rPr>
              <a:t>~ Plasma Rotation</a:t>
            </a:r>
          </a:p>
        </p:txBody>
      </p:sp>
      <p:sp>
        <p:nvSpPr>
          <p:cNvPr id="77" name="Text Box 32"/>
          <p:cNvSpPr txBox="1">
            <a:spLocks noChangeArrowheads="1"/>
          </p:cNvSpPr>
          <p:nvPr/>
        </p:nvSpPr>
        <p:spPr bwMode="auto">
          <a:xfrm>
            <a:off x="6457934" y="5496233"/>
            <a:ext cx="2399745" cy="523220"/>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Phys. Rev. Lett. </a:t>
            </a:r>
            <a:r>
              <a:rPr lang="en-US" sz="1400" dirty="0" smtClean="0">
                <a:solidFill>
                  <a:srgbClr val="008080"/>
                </a:solidFill>
                <a:latin typeface="Calibri" pitchFamily="34" charset="0"/>
              </a:rPr>
              <a:t>104</a:t>
            </a:r>
            <a:r>
              <a:rPr lang="en-US" sz="1400" b="0" i="0" dirty="0" smtClean="0">
                <a:solidFill>
                  <a:srgbClr val="008080"/>
                </a:solidFill>
                <a:latin typeface="Calibri" pitchFamily="34" charset="0"/>
              </a:rPr>
              <a:t>, 035003 (2010)]</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246328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MISK calculations validated against unstable experimental </a:t>
            </a:r>
            <a:r>
              <a:rPr lang="en-US" sz="2800" dirty="0">
                <a:latin typeface="Calibri" pitchFamily="34" charset="0"/>
                <a:cs typeface="Calibri" pitchFamily="34" charset="0"/>
              </a:rPr>
              <a:t>plasmas; reproduce </a:t>
            </a:r>
            <a:r>
              <a:rPr lang="en-US" sz="2800" dirty="0" smtClean="0">
                <a:latin typeface="Calibri" pitchFamily="34" charset="0"/>
                <a:cs typeface="Calibri" pitchFamily="34" charset="0"/>
              </a:rPr>
              <a:t>approach </a:t>
            </a:r>
            <a:r>
              <a:rPr lang="en-US" sz="2800" dirty="0">
                <a:latin typeface="Calibri" pitchFamily="34" charset="0"/>
                <a:cs typeface="Calibri" pitchFamily="34" charset="0"/>
              </a:rPr>
              <a:t>towards marginal </a:t>
            </a:r>
            <a:r>
              <a:rPr lang="en-US" sz="2800" dirty="0" smtClean="0">
                <a:latin typeface="Calibri" pitchFamily="34" charset="0"/>
                <a:cs typeface="Calibri" pitchFamily="34" charset="0"/>
              </a:rPr>
              <a:t>stability</a:t>
            </a:r>
            <a:endParaRPr lang="en-US" sz="2800" dirty="0">
              <a:latin typeface="Calibri" pitchFamily="34" charset="0"/>
              <a:cs typeface="Calibri" pitchFamily="34" charset="0"/>
            </a:endParaRPr>
          </a:p>
        </p:txBody>
      </p:sp>
      <p:sp>
        <p:nvSpPr>
          <p:cNvPr id="9" name="Content Placeholder 2"/>
          <p:cNvSpPr txBox="1">
            <a:spLocks/>
          </p:cNvSpPr>
          <p:nvPr/>
        </p:nvSpPr>
        <p:spPr bwMode="auto">
          <a:xfrm>
            <a:off x="-1" y="5715001"/>
            <a:ext cx="8915401" cy="70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000" b="0" i="0" kern="0" dirty="0" smtClean="0">
                <a:solidFill>
                  <a:srgbClr val="000000"/>
                </a:solidFill>
                <a:latin typeface="Calibri" pitchFamily="34" charset="0"/>
                <a:cs typeface="Calibri" pitchFamily="34" charset="0"/>
              </a:rPr>
              <a:t>MISK calculations including kinetic effects have been tested against many marginally stable NSTX experimental cases</a:t>
            </a:r>
            <a:endParaRPr lang="en-US" sz="1400" b="0" i="0" kern="0" dirty="0">
              <a:latin typeface="Calibri" pitchFamily="34" charset="0"/>
              <a:cs typeface="Calibri" pitchFamily="34" charset="0"/>
            </a:endParaRPr>
          </a:p>
        </p:txBody>
      </p:sp>
      <p:sp>
        <p:nvSpPr>
          <p:cNvPr id="7" name="Text Box 32"/>
          <p:cNvSpPr txBox="1">
            <a:spLocks noChangeArrowheads="1"/>
          </p:cNvSpPr>
          <p:nvPr/>
        </p:nvSpPr>
        <p:spPr bwMode="auto">
          <a:xfrm>
            <a:off x="5219700" y="5105402"/>
            <a:ext cx="3886200" cy="307777"/>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a:t>
            </a:r>
            <a:r>
              <a:rPr lang="en-US" sz="1400" b="0" i="0" dirty="0" err="1" smtClean="0">
                <a:solidFill>
                  <a:srgbClr val="008080"/>
                </a:solidFill>
                <a:latin typeface="Calibri" pitchFamily="34" charset="0"/>
              </a:rPr>
              <a:t>Nucl</a:t>
            </a:r>
            <a:r>
              <a:rPr lang="en-US" sz="1400" b="0" i="0" dirty="0" smtClean="0">
                <a:solidFill>
                  <a:srgbClr val="008080"/>
                </a:solidFill>
                <a:latin typeface="Calibri" pitchFamily="34" charset="0"/>
              </a:rPr>
              <a:t>. Fusion 55, 123007 (2015)]</a:t>
            </a:r>
            <a:endParaRPr lang="en-US" sz="1400" b="0" i="0" dirty="0">
              <a:solidFill>
                <a:srgbClr val="008080"/>
              </a:solidFill>
              <a:latin typeface="Calibri" pitchFamily="34" charset="0"/>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161288"/>
            <a:ext cx="4114800" cy="347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77409" y="1608005"/>
            <a:ext cx="990399" cy="369332"/>
          </a:xfrm>
          <a:prstGeom prst="rect">
            <a:avLst/>
          </a:prstGeom>
          <a:noFill/>
        </p:spPr>
        <p:txBody>
          <a:bodyPr wrap="none" rtlCol="0">
            <a:spAutoFit/>
          </a:bodyPr>
          <a:lstStyle/>
          <a:p>
            <a:pPr>
              <a:buNone/>
            </a:pPr>
            <a:r>
              <a:rPr lang="en-US" b="0" i="0" dirty="0" smtClean="0">
                <a:latin typeface="Calibri" pitchFamily="34" charset="0"/>
              </a:rPr>
              <a:t>unstable</a:t>
            </a:r>
          </a:p>
        </p:txBody>
      </p:sp>
      <p:sp>
        <p:nvSpPr>
          <p:cNvPr id="14" name="TextBox 13"/>
          <p:cNvSpPr txBox="1"/>
          <p:nvPr/>
        </p:nvSpPr>
        <p:spPr>
          <a:xfrm>
            <a:off x="5591923" y="1899025"/>
            <a:ext cx="746743" cy="369332"/>
          </a:xfrm>
          <a:prstGeom prst="rect">
            <a:avLst/>
          </a:prstGeom>
          <a:noFill/>
        </p:spPr>
        <p:txBody>
          <a:bodyPr wrap="none" rtlCol="0">
            <a:spAutoFit/>
          </a:bodyPr>
          <a:lstStyle/>
          <a:p>
            <a:pPr>
              <a:buNone/>
            </a:pPr>
            <a:r>
              <a:rPr lang="en-US" b="0" i="0" dirty="0" smtClean="0">
                <a:latin typeface="Calibri" pitchFamily="34" charset="0"/>
              </a:rPr>
              <a:t>stable</a:t>
            </a:r>
          </a:p>
        </p:txBody>
      </p:sp>
      <p:sp>
        <p:nvSpPr>
          <p:cNvPr id="15" name="TextBox 14"/>
          <p:cNvSpPr txBox="1"/>
          <p:nvPr/>
        </p:nvSpPr>
        <p:spPr>
          <a:xfrm>
            <a:off x="6819055" y="1276289"/>
            <a:ext cx="724749" cy="400110"/>
          </a:xfrm>
          <a:prstGeom prst="rect">
            <a:avLst/>
          </a:prstGeom>
          <a:noFill/>
          <a:ln>
            <a:noFill/>
          </a:ln>
        </p:spPr>
        <p:txBody>
          <a:bodyPr wrap="none" rtlCol="0">
            <a:spAutoFit/>
          </a:bodyPr>
          <a:lstStyle/>
          <a:p>
            <a:pPr algn="ctr">
              <a:buNone/>
            </a:pPr>
            <a:r>
              <a:rPr lang="en-US" sz="2000" b="0" i="0" u="sng" dirty="0" smtClean="0">
                <a:solidFill>
                  <a:srgbClr val="336699"/>
                </a:solidFill>
                <a:latin typeface="Calibri" panose="020F0502020204030204" pitchFamily="34" charset="0"/>
                <a:cs typeface="Arial" panose="020B0604020202020204" pitchFamily="34" charset="0"/>
              </a:rPr>
              <a:t>NSTX</a:t>
            </a:r>
            <a:endParaRPr lang="en-US" sz="2000" b="0" i="0" u="sng" dirty="0">
              <a:solidFill>
                <a:srgbClr val="336699"/>
              </a:solidFill>
              <a:latin typeface="Calibri" panose="020F0502020204030204" pitchFamily="34" charset="0"/>
              <a:cs typeface="Arial" panose="020B0604020202020204" pitchFamily="34" charset="0"/>
            </a:endParaRPr>
          </a:p>
        </p:txBody>
      </p:sp>
      <p:grpSp>
        <p:nvGrpSpPr>
          <p:cNvPr id="4" name="Group 3"/>
          <p:cNvGrpSpPr/>
          <p:nvPr/>
        </p:nvGrpSpPr>
        <p:grpSpPr>
          <a:xfrm>
            <a:off x="246889" y="1161288"/>
            <a:ext cx="4458384" cy="4288536"/>
            <a:chOff x="246889" y="1161288"/>
            <a:chExt cx="4458384" cy="4288536"/>
          </a:xfrm>
        </p:grpSpPr>
        <p:sp>
          <p:nvSpPr>
            <p:cNvPr id="6" name="TextBox 5"/>
            <p:cNvSpPr txBox="1"/>
            <p:nvPr/>
          </p:nvSpPr>
          <p:spPr>
            <a:xfrm>
              <a:off x="1670676" y="1246295"/>
              <a:ext cx="724749" cy="400110"/>
            </a:xfrm>
            <a:prstGeom prst="rect">
              <a:avLst/>
            </a:prstGeom>
            <a:noFill/>
            <a:ln>
              <a:noFill/>
            </a:ln>
          </p:spPr>
          <p:txBody>
            <a:bodyPr wrap="none" rtlCol="0">
              <a:spAutoFit/>
            </a:bodyPr>
            <a:lstStyle/>
            <a:p>
              <a:pPr algn="ctr">
                <a:buNone/>
              </a:pPr>
              <a:r>
                <a:rPr lang="en-US" sz="2000" b="0" i="0" u="sng" dirty="0" smtClean="0">
                  <a:solidFill>
                    <a:srgbClr val="0000FF"/>
                  </a:solidFill>
                  <a:latin typeface="Calibri" panose="020F0502020204030204" pitchFamily="34" charset="0"/>
                  <a:cs typeface="Arial" panose="020B0604020202020204" pitchFamily="34" charset="0"/>
                </a:rPr>
                <a:t>NSTX</a:t>
              </a:r>
              <a:endParaRPr lang="en-US" sz="2000" b="0" i="0" u="sng" dirty="0">
                <a:solidFill>
                  <a:srgbClr val="0000FF"/>
                </a:solidFill>
                <a:latin typeface="Calibri" panose="020F0502020204030204" pitchFamily="34" charset="0"/>
                <a:cs typeface="Arial" panose="020B0604020202020204" pitchFamily="34" charset="0"/>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8940"/>
            <a:stretch/>
          </p:blipFill>
          <p:spPr bwMode="auto">
            <a:xfrm>
              <a:off x="246889" y="1161288"/>
              <a:ext cx="4458384" cy="428853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1660" b="51410"/>
            <a:stretch/>
          </p:blipFill>
          <p:spPr bwMode="auto">
            <a:xfrm>
              <a:off x="457200" y="3200400"/>
              <a:ext cx="4220923" cy="208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51568" t="48082" r="24216" b="3554"/>
            <a:stretch/>
          </p:blipFill>
          <p:spPr bwMode="auto">
            <a:xfrm>
              <a:off x="2590800" y="1161288"/>
              <a:ext cx="2114472" cy="207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29563" t="2681" r="67758" b="92654"/>
            <a:stretch/>
          </p:blipFill>
          <p:spPr bwMode="auto">
            <a:xfrm>
              <a:off x="2828260" y="1719072"/>
              <a:ext cx="23391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l="2908" r="95620" b="61759"/>
          <a:stretch/>
        </p:blipFill>
        <p:spPr bwMode="auto">
          <a:xfrm>
            <a:off x="481012" y="3200402"/>
            <a:ext cx="128588" cy="163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rotWithShape="1">
          <a:blip r:embed="rId3">
            <a:extLst>
              <a:ext uri="{28A0092B-C50C-407E-A947-70E740481C1C}">
                <a14:useLocalDpi xmlns:a14="http://schemas.microsoft.com/office/drawing/2010/main" val="0"/>
              </a:ext>
            </a:extLst>
          </a:blip>
          <a:srcRect l="2908" r="95620" b="61759"/>
          <a:stretch/>
        </p:blipFill>
        <p:spPr bwMode="auto">
          <a:xfrm>
            <a:off x="2614612" y="1161290"/>
            <a:ext cx="128588" cy="163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rotWithShape="1">
          <a:blip r:embed="rId3">
            <a:extLst>
              <a:ext uri="{28A0092B-C50C-407E-A947-70E740481C1C}">
                <a14:useLocalDpi xmlns:a14="http://schemas.microsoft.com/office/drawing/2010/main" val="0"/>
              </a:ext>
            </a:extLst>
          </a:blip>
          <a:srcRect l="2908" r="95620" b="61759"/>
          <a:stretch/>
        </p:blipFill>
        <p:spPr bwMode="auto">
          <a:xfrm>
            <a:off x="2614612" y="3200402"/>
            <a:ext cx="128588" cy="163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1276291"/>
            <a:ext cx="838200" cy="24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28260" y="1676402"/>
            <a:ext cx="838200" cy="24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5800" y="3305558"/>
            <a:ext cx="838200" cy="24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08738" y="3334103"/>
            <a:ext cx="838200" cy="24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43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6"/>
          <p:cNvSpPr/>
          <p:nvPr/>
        </p:nvSpPr>
        <p:spPr bwMode="auto">
          <a:xfrm>
            <a:off x="4300338" y="3048000"/>
            <a:ext cx="4631635" cy="583096"/>
          </a:xfrm>
          <a:custGeom>
            <a:avLst/>
            <a:gdLst>
              <a:gd name="connsiteX0" fmla="*/ 0 w 4631635"/>
              <a:gd name="connsiteY0" fmla="*/ 0 h 583096"/>
              <a:gd name="connsiteX1" fmla="*/ 6627 w 4631635"/>
              <a:gd name="connsiteY1" fmla="*/ 583096 h 583096"/>
              <a:gd name="connsiteX2" fmla="*/ 4631635 w 4631635"/>
              <a:gd name="connsiteY2" fmla="*/ 192156 h 583096"/>
              <a:gd name="connsiteX3" fmla="*/ 4631635 w 4631635"/>
              <a:gd name="connsiteY3" fmla="*/ 0 h 583096"/>
              <a:gd name="connsiteX4" fmla="*/ 0 w 4631635"/>
              <a:gd name="connsiteY4" fmla="*/ 0 h 583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1635" h="583096">
                <a:moveTo>
                  <a:pt x="0" y="0"/>
                </a:moveTo>
                <a:lnTo>
                  <a:pt x="6627" y="583096"/>
                </a:lnTo>
                <a:lnTo>
                  <a:pt x="4631635" y="192156"/>
                </a:lnTo>
                <a:lnTo>
                  <a:pt x="4631635" y="0"/>
                </a:lnTo>
                <a:lnTo>
                  <a:pt x="0" y="0"/>
                </a:lnTo>
                <a:close/>
              </a:path>
            </a:pathLst>
          </a:cu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chemeClr val="tx1"/>
              </a:solidFill>
              <a:effectLst/>
              <a:latin typeface="Calibri" panose="020F0502020204030204" pitchFamily="34" charset="0"/>
            </a:endParaRPr>
          </a:p>
        </p:txBody>
      </p:sp>
      <p:sp>
        <p:nvSpPr>
          <p:cNvPr id="4" name="Rectangle 3"/>
          <p:cNvSpPr/>
          <p:nvPr/>
        </p:nvSpPr>
        <p:spPr bwMode="auto">
          <a:xfrm>
            <a:off x="74990" y="3581403"/>
            <a:ext cx="3048000" cy="1525887"/>
          </a:xfrm>
          <a:prstGeom prst="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0" y="0"/>
            <a:ext cx="9144000" cy="990600"/>
          </a:xfrm>
        </p:spPr>
        <p:txBody>
          <a:bodyPr/>
          <a:lstStyle/>
          <a:p>
            <a:r>
              <a:rPr lang="en-US" sz="2800" dirty="0" smtClean="0">
                <a:latin typeface="Calibri" panose="020F0502020204030204" pitchFamily="34" charset="0"/>
              </a:rPr>
              <a:t>Kinetic RWM stability physics unites results from</a:t>
            </a:r>
            <a:br>
              <a:rPr lang="en-US" sz="2800" dirty="0" smtClean="0">
                <a:latin typeface="Calibri" panose="020F0502020204030204" pitchFamily="34" charset="0"/>
              </a:rPr>
            </a:br>
            <a:r>
              <a:rPr lang="en-US" sz="2800" dirty="0" smtClean="0">
                <a:latin typeface="Calibri" panose="020F0502020204030204" pitchFamily="34" charset="0"/>
              </a:rPr>
              <a:t>DIII-D and NSTX plasmas</a:t>
            </a:r>
            <a:endParaRPr lang="en-US" sz="2800" dirty="0">
              <a:latin typeface="Calibri" panose="020F0502020204030204" pitchFamily="34" charset="0"/>
            </a:endParaRPr>
          </a:p>
        </p:txBody>
      </p:sp>
      <p:pic>
        <p:nvPicPr>
          <p:cNvPr id="55" name="Picture 27" descr="logo_d3d.png                                                   001FD7E1Macintosh HD                   B75E07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90" y="5767873"/>
            <a:ext cx="1295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32"/>
          <p:cNvSpPr txBox="1">
            <a:spLocks noChangeArrowheads="1"/>
          </p:cNvSpPr>
          <p:nvPr/>
        </p:nvSpPr>
        <p:spPr bwMode="auto">
          <a:xfrm>
            <a:off x="2631678" y="6231610"/>
            <a:ext cx="4394665" cy="307777"/>
          </a:xfrm>
          <a:prstGeom prst="rect">
            <a:avLst/>
          </a:prstGeom>
          <a:noFill/>
          <a:ln w="12700">
            <a:noFill/>
            <a:miter lim="800000"/>
            <a:headEnd/>
            <a:tailEnd/>
          </a:ln>
        </p:spPr>
        <p:txBody>
          <a:bodyPr wrap="non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[S. </a:t>
            </a:r>
            <a:r>
              <a:rPr lang="en-US" sz="1400" b="0" i="0" dirty="0" err="1" smtClean="0">
                <a:solidFill>
                  <a:srgbClr val="008080"/>
                </a:solidFill>
                <a:latin typeface="Calibri" pitchFamily="34" charset="0"/>
                <a:cs typeface="Arial" pitchFamily="34" charset="0"/>
              </a:rPr>
              <a:t>Sabbagh</a:t>
            </a:r>
            <a:r>
              <a:rPr lang="en-US" sz="1400" b="0" i="0" dirty="0" smtClean="0">
                <a:solidFill>
                  <a:srgbClr val="008080"/>
                </a:solidFill>
                <a:latin typeface="Calibri" pitchFamily="34" charset="0"/>
                <a:cs typeface="Arial" pitchFamily="34" charset="0"/>
              </a:rPr>
              <a:t>, J. </a:t>
            </a:r>
            <a:r>
              <a:rPr lang="en-US" sz="1400" b="0" i="0" dirty="0" err="1" smtClean="0">
                <a:solidFill>
                  <a:srgbClr val="008080"/>
                </a:solidFill>
                <a:latin typeface="Calibri" pitchFamily="34" charset="0"/>
                <a:cs typeface="Arial" pitchFamily="34" charset="0"/>
              </a:rPr>
              <a:t>Berkery</a:t>
            </a:r>
            <a:r>
              <a:rPr lang="en-US" sz="1400" b="0" i="0" dirty="0" smtClean="0">
                <a:solidFill>
                  <a:srgbClr val="008080"/>
                </a:solidFill>
                <a:latin typeface="Calibri" pitchFamily="34" charset="0"/>
                <a:cs typeface="Arial" pitchFamily="34" charset="0"/>
              </a:rPr>
              <a:t>, J. Hanson, et al., APS invited 2014]</a:t>
            </a:r>
            <a:endParaRPr lang="en-US" sz="1400" b="0" i="0" dirty="0">
              <a:solidFill>
                <a:srgbClr val="008080"/>
              </a:solidFill>
              <a:latin typeface="Calibri" pitchFamily="34" charset="0"/>
              <a:cs typeface="Arial" pitchFamily="34" charset="0"/>
            </a:endParaRPr>
          </a:p>
        </p:txBody>
      </p:sp>
      <p:sp>
        <p:nvSpPr>
          <p:cNvPr id="62" name="TextBox 61"/>
          <p:cNvSpPr txBox="1"/>
          <p:nvPr/>
        </p:nvSpPr>
        <p:spPr>
          <a:xfrm>
            <a:off x="3710172" y="1219203"/>
            <a:ext cx="5185650" cy="369332"/>
          </a:xfrm>
          <a:prstGeom prst="rect">
            <a:avLst/>
          </a:prstGeom>
          <a:solidFill>
            <a:schemeClr val="bg1"/>
          </a:solidFill>
          <a:ln>
            <a:noFill/>
          </a:ln>
        </p:spPr>
        <p:txBody>
          <a:bodyPr wrap="none" rtlCol="0">
            <a:spAutoFit/>
          </a:bodyPr>
          <a:lstStyle/>
          <a:p>
            <a:pPr algn="ctr">
              <a:buNone/>
            </a:pPr>
            <a:r>
              <a:rPr lang="en-US" sz="1800" b="0" i="0" u="sng" dirty="0" smtClean="0">
                <a:latin typeface="Calibri" panose="020F0502020204030204" pitchFamily="34" charset="0"/>
                <a:cs typeface="Arial" panose="020B0604020202020204" pitchFamily="34" charset="0"/>
              </a:rPr>
              <a:t>Kinetic RWM </a:t>
            </a:r>
            <a:r>
              <a:rPr lang="en-US" sz="1800" b="0" i="0" u="sng" dirty="0">
                <a:latin typeface="Calibri" panose="020F0502020204030204" pitchFamily="34" charset="0"/>
                <a:cs typeface="Arial" panose="020B0604020202020204" pitchFamily="34" charset="0"/>
              </a:rPr>
              <a:t>stability </a:t>
            </a:r>
            <a:r>
              <a:rPr lang="en-US" sz="1800" b="0" i="0" u="sng" dirty="0" smtClean="0">
                <a:latin typeface="Calibri" panose="020F0502020204030204" pitchFamily="34" charset="0"/>
                <a:cs typeface="Arial" panose="020B0604020202020204" pitchFamily="34" charset="0"/>
              </a:rPr>
              <a:t>analysis for </a:t>
            </a:r>
            <a:r>
              <a:rPr lang="en-US" sz="1800" b="0" i="0" u="sng" dirty="0">
                <a:latin typeface="Calibri" panose="020F0502020204030204" pitchFamily="34" charset="0"/>
                <a:cs typeface="Arial" panose="020B0604020202020204" pitchFamily="34" charset="0"/>
              </a:rPr>
              <a:t>experiments </a:t>
            </a:r>
            <a:r>
              <a:rPr lang="en-US" sz="1800" b="0" i="0" u="sng" dirty="0" smtClean="0">
                <a:latin typeface="Calibri" panose="020F0502020204030204" pitchFamily="34" charset="0"/>
                <a:cs typeface="Arial" panose="020B0604020202020204" pitchFamily="34" charset="0"/>
              </a:rPr>
              <a:t>(MISK)</a:t>
            </a:r>
            <a:endParaRPr lang="en-US" sz="1800" b="0" i="0" u="sng" dirty="0">
              <a:latin typeface="Calibri" panose="020F0502020204030204" pitchFamily="34" charset="0"/>
              <a:cs typeface="Arial" panose="020B0604020202020204" pitchFamily="34" charset="0"/>
            </a:endParaRPr>
          </a:p>
        </p:txBody>
      </p:sp>
      <p:grpSp>
        <p:nvGrpSpPr>
          <p:cNvPr id="65" name="Group 64"/>
          <p:cNvGrpSpPr/>
          <p:nvPr/>
        </p:nvGrpSpPr>
        <p:grpSpPr>
          <a:xfrm>
            <a:off x="4460915" y="4669035"/>
            <a:ext cx="152400" cy="152400"/>
            <a:chOff x="4419600" y="5638800"/>
            <a:chExt cx="152400" cy="152400"/>
          </a:xfrm>
        </p:grpSpPr>
        <p:cxnSp>
          <p:nvCxnSpPr>
            <p:cNvPr id="66" name="Straight Connector 65"/>
            <p:cNvCxnSpPr/>
            <p:nvPr/>
          </p:nvCxnSpPr>
          <p:spPr bwMode="auto">
            <a:xfrm>
              <a:off x="4419600" y="5638800"/>
              <a:ext cx="1524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rot="5400000">
              <a:off x="4419600" y="5638800"/>
              <a:ext cx="1524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68" name="Group 67"/>
          <p:cNvGrpSpPr/>
          <p:nvPr/>
        </p:nvGrpSpPr>
        <p:grpSpPr>
          <a:xfrm>
            <a:off x="4451857" y="4406932"/>
            <a:ext cx="152400" cy="152400"/>
            <a:chOff x="5029200" y="5638800"/>
            <a:chExt cx="152400" cy="152400"/>
          </a:xfrm>
          <a:noFill/>
        </p:grpSpPr>
        <p:grpSp>
          <p:nvGrpSpPr>
            <p:cNvPr id="69" name="Group 68"/>
            <p:cNvGrpSpPr/>
            <p:nvPr/>
          </p:nvGrpSpPr>
          <p:grpSpPr>
            <a:xfrm>
              <a:off x="5029200" y="5638800"/>
              <a:ext cx="152400" cy="152400"/>
              <a:chOff x="4419600" y="5638800"/>
              <a:chExt cx="152400" cy="152400"/>
            </a:xfrm>
            <a:grpFill/>
          </p:grpSpPr>
          <p:cxnSp>
            <p:nvCxnSpPr>
              <p:cNvPr id="76" name="Straight Connector 75"/>
              <p:cNvCxnSpPr/>
              <p:nvPr/>
            </p:nvCxnSpPr>
            <p:spPr bwMode="auto">
              <a:xfrm>
                <a:off x="4419600" y="5638800"/>
                <a:ext cx="152400" cy="152400"/>
              </a:xfrm>
              <a:prstGeom prst="line">
                <a:avLst/>
              </a:prstGeom>
              <a:grpFill/>
              <a:ln w="2857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rot="5400000">
                <a:off x="4419600" y="5638800"/>
                <a:ext cx="152400" cy="152400"/>
              </a:xfrm>
              <a:prstGeom prst="line">
                <a:avLst/>
              </a:prstGeom>
              <a:grpFill/>
              <a:ln w="28575" cap="flat" cmpd="sng" algn="ctr">
                <a:solidFill>
                  <a:schemeClr val="tx1"/>
                </a:solidFill>
                <a:prstDash val="solid"/>
                <a:round/>
                <a:headEnd type="none" w="med" len="med"/>
                <a:tailEnd type="none" w="med" len="med"/>
              </a:ln>
              <a:effectLst/>
            </p:spPr>
          </p:cxnSp>
        </p:grpSp>
        <p:sp>
          <p:nvSpPr>
            <p:cNvPr id="75" name="Oval 74"/>
            <p:cNvSpPr/>
            <p:nvPr/>
          </p:nvSpPr>
          <p:spPr bwMode="auto">
            <a:xfrm>
              <a:off x="5029200" y="5638800"/>
              <a:ext cx="152400" cy="152400"/>
            </a:xfrm>
            <a:prstGeom prst="ellipse">
              <a:avLst/>
            </a:prstGeom>
            <a:grp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chemeClr val="tx1"/>
                </a:solidFill>
                <a:effectLst/>
                <a:latin typeface="Calibri" panose="020F0502020204030204" pitchFamily="34" charset="0"/>
              </a:endParaRPr>
            </a:p>
          </p:txBody>
        </p:sp>
      </p:grpSp>
      <p:sp>
        <p:nvSpPr>
          <p:cNvPr id="78" name="TextBox 77"/>
          <p:cNvSpPr txBox="1"/>
          <p:nvPr/>
        </p:nvSpPr>
        <p:spPr>
          <a:xfrm>
            <a:off x="4636591" y="4304912"/>
            <a:ext cx="1575175" cy="338554"/>
          </a:xfrm>
          <a:prstGeom prst="rect">
            <a:avLst/>
          </a:prstGeom>
          <a:noFill/>
          <a:ln>
            <a:noFill/>
          </a:ln>
        </p:spPr>
        <p:txBody>
          <a:bodyPr wrap="none" rtlCol="0">
            <a:spAutoFit/>
          </a:bodyPr>
          <a:lstStyle/>
          <a:p>
            <a:pPr algn="ctr">
              <a:buNone/>
            </a:pPr>
            <a:r>
              <a:rPr lang="en-US" sz="1600" b="0" i="0" dirty="0">
                <a:latin typeface="Calibri" panose="020F0502020204030204" pitchFamily="34" charset="0"/>
                <a:cs typeface="Arial" panose="020B0604020202020204" pitchFamily="34" charset="0"/>
              </a:rPr>
              <a:t>m</a:t>
            </a:r>
            <a:r>
              <a:rPr lang="en-US" sz="1600" b="0" i="0" dirty="0" smtClean="0">
                <a:latin typeface="Calibri" panose="020F0502020204030204" pitchFamily="34" charset="0"/>
                <a:cs typeface="Arial" panose="020B0604020202020204" pitchFamily="34" charset="0"/>
              </a:rPr>
              <a:t>ajor disruption</a:t>
            </a:r>
            <a:endParaRPr lang="en-US" sz="1600" b="0" i="0" dirty="0">
              <a:latin typeface="Calibri" panose="020F0502020204030204" pitchFamily="34" charset="0"/>
              <a:cs typeface="Arial" panose="020B0604020202020204" pitchFamily="34" charset="0"/>
            </a:endParaRPr>
          </a:p>
        </p:txBody>
      </p:sp>
      <p:sp>
        <p:nvSpPr>
          <p:cNvPr id="79" name="TextBox 78"/>
          <p:cNvSpPr txBox="1"/>
          <p:nvPr/>
        </p:nvSpPr>
        <p:spPr>
          <a:xfrm>
            <a:off x="4644229" y="4575958"/>
            <a:ext cx="1581587" cy="338554"/>
          </a:xfrm>
          <a:prstGeom prst="rect">
            <a:avLst/>
          </a:prstGeom>
          <a:noFill/>
          <a:ln>
            <a:noFill/>
          </a:ln>
        </p:spPr>
        <p:txBody>
          <a:bodyPr wrap="none" rtlCol="0">
            <a:spAutoFit/>
          </a:bodyPr>
          <a:lstStyle/>
          <a:p>
            <a:pPr algn="ctr">
              <a:buNone/>
            </a:pPr>
            <a:r>
              <a:rPr lang="en-US" sz="1600" b="0" i="0" dirty="0" smtClean="0">
                <a:latin typeface="Calibri" panose="020F0502020204030204" pitchFamily="34" charset="0"/>
                <a:cs typeface="Arial" panose="020B0604020202020204" pitchFamily="34" charset="0"/>
              </a:rPr>
              <a:t>minor disruption</a:t>
            </a:r>
            <a:endParaRPr lang="en-US" sz="1600" b="0" i="0" dirty="0">
              <a:latin typeface="Calibri" panose="020F0502020204030204" pitchFamily="34" charset="0"/>
              <a:cs typeface="Arial" panose="020B0604020202020204" pitchFamily="34" charset="0"/>
            </a:endParaRPr>
          </a:p>
        </p:txBody>
      </p:sp>
      <p:sp>
        <p:nvSpPr>
          <p:cNvPr id="80" name="Rectangle 79"/>
          <p:cNvSpPr/>
          <p:nvPr/>
        </p:nvSpPr>
        <p:spPr bwMode="auto">
          <a:xfrm>
            <a:off x="4351715" y="4364737"/>
            <a:ext cx="1852591" cy="50821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chemeClr val="tx1"/>
              </a:solidFill>
              <a:effectLst/>
              <a:latin typeface="Calibri" panose="020F0502020204030204" pitchFamily="34" charset="0"/>
            </a:endParaRPr>
          </a:p>
        </p:txBody>
      </p:sp>
      <p:grpSp>
        <p:nvGrpSpPr>
          <p:cNvPr id="81" name="Group 80"/>
          <p:cNvGrpSpPr/>
          <p:nvPr/>
        </p:nvGrpSpPr>
        <p:grpSpPr>
          <a:xfrm>
            <a:off x="7799763" y="1854464"/>
            <a:ext cx="1013123" cy="633730"/>
            <a:chOff x="7715242" y="1786733"/>
            <a:chExt cx="1013123" cy="633730"/>
          </a:xfrm>
        </p:grpSpPr>
        <p:sp>
          <p:nvSpPr>
            <p:cNvPr id="82" name="TextBox 81"/>
            <p:cNvSpPr txBox="1"/>
            <p:nvPr/>
          </p:nvSpPr>
          <p:spPr>
            <a:xfrm>
              <a:off x="8045392" y="1786733"/>
              <a:ext cx="654345" cy="338554"/>
            </a:xfrm>
            <a:prstGeom prst="rect">
              <a:avLst/>
            </a:prstGeom>
            <a:noFill/>
            <a:ln>
              <a:noFill/>
            </a:ln>
          </p:spPr>
          <p:txBody>
            <a:bodyPr wrap="none" rtlCol="0">
              <a:spAutoFit/>
            </a:bodyPr>
            <a:lstStyle/>
            <a:p>
              <a:pPr algn="ctr">
                <a:buNone/>
              </a:pPr>
              <a:r>
                <a:rPr lang="en-US" sz="1600" b="0" i="0" dirty="0" smtClean="0">
                  <a:solidFill>
                    <a:srgbClr val="FF0000"/>
                  </a:solidFill>
                  <a:latin typeface="Calibri" panose="020F0502020204030204" pitchFamily="34" charset="0"/>
                  <a:cs typeface="Arial" panose="020B0604020202020204" pitchFamily="34" charset="0"/>
                </a:rPr>
                <a:t>DIII-D</a:t>
              </a:r>
              <a:endParaRPr lang="en-US" sz="1600" b="0" i="0" dirty="0">
                <a:solidFill>
                  <a:srgbClr val="FF0000"/>
                </a:solidFill>
                <a:latin typeface="Calibri" panose="020F0502020204030204" pitchFamily="34" charset="0"/>
                <a:cs typeface="Arial" panose="020B0604020202020204" pitchFamily="34" charset="0"/>
              </a:endParaRPr>
            </a:p>
          </p:txBody>
        </p:sp>
        <p:sp>
          <p:nvSpPr>
            <p:cNvPr id="83" name="TextBox 82"/>
            <p:cNvSpPr txBox="1"/>
            <p:nvPr/>
          </p:nvSpPr>
          <p:spPr>
            <a:xfrm>
              <a:off x="8063801" y="2081909"/>
              <a:ext cx="616066" cy="338554"/>
            </a:xfrm>
            <a:prstGeom prst="rect">
              <a:avLst/>
            </a:prstGeom>
            <a:noFill/>
            <a:ln>
              <a:noFill/>
            </a:ln>
          </p:spPr>
          <p:txBody>
            <a:bodyPr wrap="none" rtlCol="0">
              <a:spAutoFit/>
            </a:bodyPr>
            <a:lstStyle/>
            <a:p>
              <a:pPr algn="ctr">
                <a:buNone/>
              </a:pPr>
              <a:r>
                <a:rPr lang="en-US" sz="1600" b="0" i="0" dirty="0" smtClean="0">
                  <a:solidFill>
                    <a:srgbClr val="0000FF"/>
                  </a:solidFill>
                  <a:latin typeface="Calibri" panose="020F0502020204030204" pitchFamily="34" charset="0"/>
                  <a:cs typeface="Arial" panose="020B0604020202020204" pitchFamily="34" charset="0"/>
                </a:rPr>
                <a:t>NSTX</a:t>
              </a:r>
              <a:endParaRPr lang="en-US" sz="1600" b="0" i="0" dirty="0">
                <a:solidFill>
                  <a:srgbClr val="0000FF"/>
                </a:solidFill>
                <a:latin typeface="Calibri" panose="020F0502020204030204" pitchFamily="34" charset="0"/>
                <a:cs typeface="Arial" panose="020B0604020202020204" pitchFamily="34" charset="0"/>
              </a:endParaRPr>
            </a:p>
          </p:txBody>
        </p:sp>
        <p:sp>
          <p:nvSpPr>
            <p:cNvPr id="84" name="Oval 83"/>
            <p:cNvSpPr/>
            <p:nvPr/>
          </p:nvSpPr>
          <p:spPr bwMode="auto">
            <a:xfrm>
              <a:off x="7859329" y="1888123"/>
              <a:ext cx="152400" cy="152400"/>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rgbClr val="FF0000"/>
                </a:solidFill>
                <a:effectLst/>
                <a:latin typeface="Calibri" panose="020F0502020204030204" pitchFamily="34" charset="0"/>
              </a:endParaRPr>
            </a:p>
          </p:txBody>
        </p:sp>
        <p:sp>
          <p:nvSpPr>
            <p:cNvPr id="85" name="Freeform 84"/>
            <p:cNvSpPr/>
            <p:nvPr/>
          </p:nvSpPr>
          <p:spPr bwMode="auto">
            <a:xfrm>
              <a:off x="7833931" y="2147957"/>
              <a:ext cx="228600" cy="206459"/>
            </a:xfrm>
            <a:custGeom>
              <a:avLst/>
              <a:gdLst>
                <a:gd name="connsiteX0" fmla="*/ 0 w 144923"/>
                <a:gd name="connsiteY0" fmla="*/ 138023 h 141473"/>
                <a:gd name="connsiteX1" fmla="*/ 144923 w 144923"/>
                <a:gd name="connsiteY1" fmla="*/ 141473 h 141473"/>
                <a:gd name="connsiteX2" fmla="*/ 69011 w 144923"/>
                <a:gd name="connsiteY2" fmla="*/ 0 h 141473"/>
                <a:gd name="connsiteX3" fmla="*/ 0 w 144923"/>
                <a:gd name="connsiteY3" fmla="*/ 138023 h 141473"/>
              </a:gdLst>
              <a:ahLst/>
              <a:cxnLst>
                <a:cxn ang="0">
                  <a:pos x="connsiteX0" y="connsiteY0"/>
                </a:cxn>
                <a:cxn ang="0">
                  <a:pos x="connsiteX1" y="connsiteY1"/>
                </a:cxn>
                <a:cxn ang="0">
                  <a:pos x="connsiteX2" y="connsiteY2"/>
                </a:cxn>
                <a:cxn ang="0">
                  <a:pos x="connsiteX3" y="connsiteY3"/>
                </a:cxn>
              </a:cxnLst>
              <a:rect l="l" t="t" r="r" b="b"/>
              <a:pathLst>
                <a:path w="144923" h="141473">
                  <a:moveTo>
                    <a:pt x="0" y="138023"/>
                  </a:moveTo>
                  <a:lnTo>
                    <a:pt x="144923" y="141473"/>
                  </a:lnTo>
                  <a:lnTo>
                    <a:pt x="69011" y="0"/>
                  </a:lnTo>
                  <a:lnTo>
                    <a:pt x="0" y="138023"/>
                  </a:lnTo>
                  <a:close/>
                </a:path>
              </a:pathLst>
            </a:cu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chemeClr val="tx1"/>
                </a:solidFill>
                <a:effectLst/>
                <a:latin typeface="Calibri" panose="020F0502020204030204" pitchFamily="34" charset="0"/>
              </a:endParaRPr>
            </a:p>
          </p:txBody>
        </p:sp>
        <p:sp>
          <p:nvSpPr>
            <p:cNvPr id="86" name="Rectangle 85"/>
            <p:cNvSpPr/>
            <p:nvPr/>
          </p:nvSpPr>
          <p:spPr bwMode="auto">
            <a:xfrm>
              <a:off x="7715242" y="1786733"/>
              <a:ext cx="1013123" cy="63373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chemeClr val="tx1"/>
                </a:solidFill>
                <a:effectLst/>
                <a:latin typeface="Calibri" panose="020F0502020204030204" pitchFamily="34" charset="0"/>
              </a:endParaRPr>
            </a:p>
          </p:txBody>
        </p:sp>
      </p:grpSp>
      <p:sp>
        <p:nvSpPr>
          <p:cNvPr id="129" name="TextBox 128"/>
          <p:cNvSpPr txBox="1"/>
          <p:nvPr/>
        </p:nvSpPr>
        <p:spPr>
          <a:xfrm>
            <a:off x="8171090" y="4495800"/>
            <a:ext cx="683200" cy="338554"/>
          </a:xfrm>
          <a:prstGeom prst="rect">
            <a:avLst/>
          </a:prstGeom>
          <a:noFill/>
          <a:ln>
            <a:noFill/>
          </a:ln>
        </p:spPr>
        <p:txBody>
          <a:bodyPr wrap="none" rtlCol="0">
            <a:spAutoFit/>
          </a:bodyPr>
          <a:lstStyle/>
          <a:p>
            <a:pPr algn="ctr">
              <a:buNone/>
            </a:pPr>
            <a:r>
              <a:rPr lang="en-US" sz="1600" b="0" i="0" dirty="0" smtClean="0">
                <a:solidFill>
                  <a:srgbClr val="009900"/>
                </a:solidFill>
                <a:latin typeface="Calibri" panose="020F0502020204030204" pitchFamily="34" charset="0"/>
                <a:cs typeface="Arial" panose="020B0604020202020204" pitchFamily="34" charset="0"/>
              </a:rPr>
              <a:t>stable</a:t>
            </a:r>
            <a:endParaRPr lang="en-US" sz="1600" b="0" i="0" dirty="0">
              <a:solidFill>
                <a:srgbClr val="009900"/>
              </a:solidFill>
              <a:latin typeface="Calibri" panose="020F0502020204030204" pitchFamily="34" charset="0"/>
              <a:cs typeface="Arial" panose="020B0604020202020204" pitchFamily="34" charset="0"/>
            </a:endParaRPr>
          </a:p>
        </p:txBody>
      </p:sp>
      <p:pic>
        <p:nvPicPr>
          <p:cNvPr id="6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4" y="1688651"/>
            <a:ext cx="5730057" cy="391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p:cNvSpPr txBox="1"/>
          <p:nvPr/>
        </p:nvSpPr>
        <p:spPr>
          <a:xfrm rot="16200000">
            <a:off x="2115581" y="3154529"/>
            <a:ext cx="2910284" cy="369332"/>
          </a:xfrm>
          <a:prstGeom prst="rect">
            <a:avLst/>
          </a:prstGeom>
          <a:solidFill>
            <a:schemeClr val="bg1"/>
          </a:solidFill>
          <a:ln>
            <a:noFill/>
          </a:ln>
        </p:spPr>
        <p:txBody>
          <a:bodyPr wrap="none" rtlCol="0">
            <a:spAutoFit/>
          </a:bodyPr>
          <a:lstStyle/>
          <a:p>
            <a:pPr algn="ctr">
              <a:buNone/>
            </a:pPr>
            <a:r>
              <a:rPr lang="en-US" sz="1800" b="0" i="0" dirty="0" smtClean="0">
                <a:solidFill>
                  <a:srgbClr val="0000FF"/>
                </a:solidFill>
                <a:latin typeface="Calibri" panose="020F0502020204030204" pitchFamily="34" charset="0"/>
                <a:cs typeface="Arial" panose="020B0604020202020204" pitchFamily="34" charset="0"/>
              </a:rPr>
              <a:t>Normalized growth rate (</a:t>
            </a:r>
            <a:r>
              <a:rPr lang="el-GR" sz="1800" b="0" i="0" dirty="0" smtClean="0">
                <a:solidFill>
                  <a:srgbClr val="0000FF"/>
                </a:solidFill>
                <a:latin typeface="Times New Roman"/>
                <a:cs typeface="Times New Roman"/>
              </a:rPr>
              <a:t>γτ</a:t>
            </a:r>
            <a:r>
              <a:rPr lang="en-US" sz="1800" b="0" i="0" baseline="-25000" dirty="0" smtClean="0">
                <a:solidFill>
                  <a:srgbClr val="0000FF"/>
                </a:solidFill>
                <a:latin typeface="Calibri" panose="020F0502020204030204" pitchFamily="34" charset="0"/>
                <a:cs typeface="Arial" panose="020B0604020202020204" pitchFamily="34" charset="0"/>
              </a:rPr>
              <a:t>w</a:t>
            </a:r>
            <a:r>
              <a:rPr lang="en-US" sz="1800" b="0" i="0" dirty="0" smtClean="0">
                <a:solidFill>
                  <a:srgbClr val="0000FF"/>
                </a:solidFill>
                <a:latin typeface="Calibri" panose="020F0502020204030204" pitchFamily="34" charset="0"/>
                <a:cs typeface="Arial" panose="020B0604020202020204" pitchFamily="34" charset="0"/>
              </a:rPr>
              <a:t>)</a:t>
            </a:r>
            <a:endParaRPr lang="en-US" sz="1800" b="0" i="0" dirty="0">
              <a:solidFill>
                <a:srgbClr val="0000FF"/>
              </a:solidFill>
              <a:latin typeface="Calibri" panose="020F0502020204030204" pitchFamily="34" charset="0"/>
              <a:cs typeface="Arial" panose="020B0604020202020204" pitchFamily="34" charset="0"/>
            </a:endParaRPr>
          </a:p>
        </p:txBody>
      </p:sp>
      <p:sp>
        <p:nvSpPr>
          <p:cNvPr id="63" name="TextBox 62"/>
          <p:cNvSpPr txBox="1"/>
          <p:nvPr/>
        </p:nvSpPr>
        <p:spPr>
          <a:xfrm>
            <a:off x="4862203" y="5257800"/>
            <a:ext cx="3419333" cy="369332"/>
          </a:xfrm>
          <a:prstGeom prst="rect">
            <a:avLst/>
          </a:prstGeom>
          <a:solidFill>
            <a:schemeClr val="bg1"/>
          </a:solidFill>
          <a:ln>
            <a:noFill/>
          </a:ln>
        </p:spPr>
        <p:txBody>
          <a:bodyPr wrap="none" rtlCol="0">
            <a:spAutoFit/>
          </a:bodyPr>
          <a:lstStyle/>
          <a:p>
            <a:pPr algn="ctr">
              <a:buNone/>
            </a:pPr>
            <a:r>
              <a:rPr lang="en-US" sz="1800" b="0" i="0" dirty="0" smtClean="0">
                <a:solidFill>
                  <a:srgbClr val="0000FF"/>
                </a:solidFill>
                <a:latin typeface="Calibri" panose="020F0502020204030204" pitchFamily="34" charset="0"/>
                <a:cs typeface="Arial" panose="020B0604020202020204" pitchFamily="34" charset="0"/>
              </a:rPr>
              <a:t>Plasma rotation [</a:t>
            </a:r>
            <a:r>
              <a:rPr lang="en-US" sz="1800" b="0" i="0" dirty="0" err="1" smtClean="0">
                <a:solidFill>
                  <a:srgbClr val="0000FF"/>
                </a:solidFill>
                <a:latin typeface="Calibri" panose="020F0502020204030204" pitchFamily="34" charset="0"/>
                <a:cs typeface="Arial" panose="020B0604020202020204" pitchFamily="34" charset="0"/>
              </a:rPr>
              <a:t>krad</a:t>
            </a:r>
            <a:r>
              <a:rPr lang="en-US" sz="1800" b="0" i="0" dirty="0" smtClean="0">
                <a:solidFill>
                  <a:srgbClr val="0000FF"/>
                </a:solidFill>
                <a:latin typeface="Calibri" panose="020F0502020204030204" pitchFamily="34" charset="0"/>
                <a:cs typeface="Arial" panose="020B0604020202020204" pitchFamily="34" charset="0"/>
              </a:rPr>
              <a:t>/s] (</a:t>
            </a:r>
            <a:r>
              <a:rPr lang="el-GR" sz="1800" b="0" i="0" dirty="0" smtClean="0">
                <a:solidFill>
                  <a:srgbClr val="0000FF"/>
                </a:solidFill>
                <a:latin typeface="Calibri" panose="020F0502020204030204" pitchFamily="34" charset="0"/>
                <a:cs typeface="Arial" panose="020B0604020202020204" pitchFamily="34" charset="0"/>
              </a:rPr>
              <a:t>Ψ</a:t>
            </a:r>
            <a:r>
              <a:rPr lang="en-US" sz="1800" b="0" i="0" baseline="-25000" dirty="0" smtClean="0">
                <a:solidFill>
                  <a:srgbClr val="0000FF"/>
                </a:solidFill>
                <a:latin typeface="Calibri" panose="020F0502020204030204" pitchFamily="34" charset="0"/>
                <a:cs typeface="Arial" panose="020B0604020202020204" pitchFamily="34" charset="0"/>
              </a:rPr>
              <a:t>N</a:t>
            </a:r>
            <a:r>
              <a:rPr lang="en-US" sz="1800" b="0" i="0" dirty="0" smtClean="0">
                <a:solidFill>
                  <a:srgbClr val="0000FF"/>
                </a:solidFill>
                <a:latin typeface="Calibri" panose="020F0502020204030204" pitchFamily="34" charset="0"/>
                <a:cs typeface="Arial" panose="020B0604020202020204" pitchFamily="34" charset="0"/>
              </a:rPr>
              <a:t> = 0.5)</a:t>
            </a:r>
            <a:endParaRPr lang="en-US" sz="1800" b="0" i="0" dirty="0">
              <a:solidFill>
                <a:srgbClr val="0000FF"/>
              </a:solidFill>
              <a:latin typeface="Calibri" panose="020F0502020204030204" pitchFamily="34" charset="0"/>
              <a:cs typeface="Arial" panose="020B0604020202020204" pitchFamily="34" charset="0"/>
            </a:endParaRPr>
          </a:p>
        </p:txBody>
      </p:sp>
      <p:cxnSp>
        <p:nvCxnSpPr>
          <p:cNvPr id="58" name="Straight Connector 57"/>
          <p:cNvCxnSpPr/>
          <p:nvPr/>
        </p:nvCxnSpPr>
        <p:spPr bwMode="auto">
          <a:xfrm flipV="1">
            <a:off x="4305308" y="3233532"/>
            <a:ext cx="4626665" cy="389277"/>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87" name="Group 86"/>
          <p:cNvGrpSpPr/>
          <p:nvPr/>
        </p:nvGrpSpPr>
        <p:grpSpPr>
          <a:xfrm>
            <a:off x="4233996" y="3508757"/>
            <a:ext cx="228600" cy="228600"/>
            <a:chOff x="5029200" y="5638800"/>
            <a:chExt cx="152400" cy="152400"/>
          </a:xfrm>
          <a:noFill/>
        </p:grpSpPr>
        <p:grpSp>
          <p:nvGrpSpPr>
            <p:cNvPr id="88" name="Group 87"/>
            <p:cNvGrpSpPr/>
            <p:nvPr/>
          </p:nvGrpSpPr>
          <p:grpSpPr>
            <a:xfrm>
              <a:off x="5029200" y="5638800"/>
              <a:ext cx="152400" cy="152400"/>
              <a:chOff x="4419600" y="5638800"/>
              <a:chExt cx="152400" cy="152400"/>
            </a:xfrm>
            <a:grpFill/>
          </p:grpSpPr>
          <p:cxnSp>
            <p:nvCxnSpPr>
              <p:cNvPr id="90" name="Straight Connector 89"/>
              <p:cNvCxnSpPr/>
              <p:nvPr/>
            </p:nvCxnSpPr>
            <p:spPr bwMode="auto">
              <a:xfrm>
                <a:off x="4419600" y="5638800"/>
                <a:ext cx="152400" cy="152400"/>
              </a:xfrm>
              <a:prstGeom prst="line">
                <a:avLst/>
              </a:prstGeom>
              <a:grpFill/>
              <a:ln w="28575" cap="flat" cmpd="sng" algn="ctr">
                <a:solidFill>
                  <a:srgbClr val="FF0000"/>
                </a:solidFill>
                <a:prstDash val="solid"/>
                <a:round/>
                <a:headEnd type="none" w="med" len="med"/>
                <a:tailEnd type="none" w="med" len="med"/>
              </a:ln>
              <a:effectLst/>
            </p:spPr>
          </p:cxnSp>
          <p:cxnSp>
            <p:nvCxnSpPr>
              <p:cNvPr id="107" name="Straight Connector 106"/>
              <p:cNvCxnSpPr/>
              <p:nvPr/>
            </p:nvCxnSpPr>
            <p:spPr bwMode="auto">
              <a:xfrm rot="5400000">
                <a:off x="4419600" y="5638800"/>
                <a:ext cx="152400" cy="152400"/>
              </a:xfrm>
              <a:prstGeom prst="line">
                <a:avLst/>
              </a:prstGeom>
              <a:grpFill/>
              <a:ln w="28575" cap="flat" cmpd="sng" algn="ctr">
                <a:solidFill>
                  <a:srgbClr val="FF0000"/>
                </a:solidFill>
                <a:prstDash val="solid"/>
                <a:round/>
                <a:headEnd type="none" w="med" len="med"/>
                <a:tailEnd type="none" w="med" len="med"/>
              </a:ln>
              <a:effectLst/>
            </p:spPr>
          </p:cxnSp>
        </p:grpSp>
        <p:sp>
          <p:nvSpPr>
            <p:cNvPr id="89" name="Oval 88"/>
            <p:cNvSpPr/>
            <p:nvPr/>
          </p:nvSpPr>
          <p:spPr bwMode="auto">
            <a:xfrm>
              <a:off x="5029200" y="5638800"/>
              <a:ext cx="152400" cy="152400"/>
            </a:xfrm>
            <a:prstGeom prst="ellipse">
              <a:avLst/>
            </a:prstGeom>
            <a:grp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chemeClr val="tx1"/>
                </a:solidFill>
                <a:effectLst/>
                <a:latin typeface="Calibri" panose="020F0502020204030204" pitchFamily="34" charset="0"/>
              </a:endParaRPr>
            </a:p>
          </p:txBody>
        </p:sp>
      </p:grpSp>
      <p:grpSp>
        <p:nvGrpSpPr>
          <p:cNvPr id="110" name="Group 109"/>
          <p:cNvGrpSpPr/>
          <p:nvPr/>
        </p:nvGrpSpPr>
        <p:grpSpPr>
          <a:xfrm>
            <a:off x="7081738" y="2724912"/>
            <a:ext cx="185918" cy="185904"/>
            <a:chOff x="4419600" y="5638800"/>
            <a:chExt cx="152412" cy="152400"/>
          </a:xfrm>
        </p:grpSpPr>
        <p:cxnSp>
          <p:nvCxnSpPr>
            <p:cNvPr id="112" name="Straight Connector 111"/>
            <p:cNvCxnSpPr/>
            <p:nvPr/>
          </p:nvCxnSpPr>
          <p:spPr bwMode="auto">
            <a:xfrm>
              <a:off x="4419600" y="5638800"/>
              <a:ext cx="152400" cy="1524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13" name="Straight Connector 112"/>
            <p:cNvCxnSpPr/>
            <p:nvPr/>
          </p:nvCxnSpPr>
          <p:spPr bwMode="auto">
            <a:xfrm rot="5400000">
              <a:off x="4419612" y="5638800"/>
              <a:ext cx="152400" cy="1524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grpSp>
        <p:nvGrpSpPr>
          <p:cNvPr id="116" name="Group 115"/>
          <p:cNvGrpSpPr/>
          <p:nvPr/>
        </p:nvGrpSpPr>
        <p:grpSpPr>
          <a:xfrm>
            <a:off x="7321031" y="2875439"/>
            <a:ext cx="228600" cy="228600"/>
            <a:chOff x="5029200" y="5638800"/>
            <a:chExt cx="152400" cy="152400"/>
          </a:xfrm>
          <a:noFill/>
        </p:grpSpPr>
        <p:grpSp>
          <p:nvGrpSpPr>
            <p:cNvPr id="120" name="Group 119"/>
            <p:cNvGrpSpPr/>
            <p:nvPr/>
          </p:nvGrpSpPr>
          <p:grpSpPr>
            <a:xfrm>
              <a:off x="5029200" y="5638800"/>
              <a:ext cx="152400" cy="152400"/>
              <a:chOff x="4419600" y="5638800"/>
              <a:chExt cx="152400" cy="152400"/>
            </a:xfrm>
            <a:grpFill/>
          </p:grpSpPr>
          <p:cxnSp>
            <p:nvCxnSpPr>
              <p:cNvPr id="122" name="Straight Connector 121"/>
              <p:cNvCxnSpPr/>
              <p:nvPr/>
            </p:nvCxnSpPr>
            <p:spPr bwMode="auto">
              <a:xfrm>
                <a:off x="4419600" y="5638800"/>
                <a:ext cx="152400" cy="152400"/>
              </a:xfrm>
              <a:prstGeom prst="line">
                <a:avLst/>
              </a:prstGeom>
              <a:grpFill/>
              <a:ln w="28575" cap="flat" cmpd="sng" algn="ctr">
                <a:solidFill>
                  <a:srgbClr val="0000FF"/>
                </a:solidFill>
                <a:prstDash val="solid"/>
                <a:round/>
                <a:headEnd type="none" w="med" len="med"/>
                <a:tailEnd type="none" w="med" len="med"/>
              </a:ln>
              <a:effectLst/>
            </p:spPr>
          </p:cxnSp>
          <p:cxnSp>
            <p:nvCxnSpPr>
              <p:cNvPr id="123" name="Straight Connector 122"/>
              <p:cNvCxnSpPr/>
              <p:nvPr/>
            </p:nvCxnSpPr>
            <p:spPr bwMode="auto">
              <a:xfrm rot="5400000">
                <a:off x="4419600" y="5638800"/>
                <a:ext cx="152400" cy="152400"/>
              </a:xfrm>
              <a:prstGeom prst="line">
                <a:avLst/>
              </a:prstGeom>
              <a:grpFill/>
              <a:ln w="28575" cap="flat" cmpd="sng" algn="ctr">
                <a:solidFill>
                  <a:srgbClr val="0000FF"/>
                </a:solidFill>
                <a:prstDash val="solid"/>
                <a:round/>
                <a:headEnd type="none" w="med" len="med"/>
                <a:tailEnd type="none" w="med" len="med"/>
              </a:ln>
              <a:effectLst/>
            </p:spPr>
          </p:cxnSp>
        </p:grpSp>
        <p:sp>
          <p:nvSpPr>
            <p:cNvPr id="121" name="Oval 120"/>
            <p:cNvSpPr/>
            <p:nvPr/>
          </p:nvSpPr>
          <p:spPr bwMode="auto">
            <a:xfrm>
              <a:off x="5029200" y="5638800"/>
              <a:ext cx="152400" cy="152400"/>
            </a:xfrm>
            <a:prstGeom prst="ellipse">
              <a:avLst/>
            </a:prstGeom>
            <a:grp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chemeClr val="tx1"/>
                </a:solidFill>
                <a:effectLst/>
                <a:latin typeface="Calibri" panose="020F0502020204030204" pitchFamily="34" charset="0"/>
              </a:endParaRPr>
            </a:p>
          </p:txBody>
        </p:sp>
      </p:grpSp>
      <p:grpSp>
        <p:nvGrpSpPr>
          <p:cNvPr id="124" name="Group 123"/>
          <p:cNvGrpSpPr/>
          <p:nvPr/>
        </p:nvGrpSpPr>
        <p:grpSpPr>
          <a:xfrm>
            <a:off x="6543420" y="2741539"/>
            <a:ext cx="228600" cy="228600"/>
            <a:chOff x="5029200" y="5638800"/>
            <a:chExt cx="152400" cy="152400"/>
          </a:xfrm>
          <a:noFill/>
        </p:grpSpPr>
        <p:grpSp>
          <p:nvGrpSpPr>
            <p:cNvPr id="125" name="Group 124"/>
            <p:cNvGrpSpPr/>
            <p:nvPr/>
          </p:nvGrpSpPr>
          <p:grpSpPr>
            <a:xfrm>
              <a:off x="5029200" y="5638800"/>
              <a:ext cx="152400" cy="152400"/>
              <a:chOff x="4419600" y="5638800"/>
              <a:chExt cx="152400" cy="152400"/>
            </a:xfrm>
            <a:grpFill/>
          </p:grpSpPr>
          <p:cxnSp>
            <p:nvCxnSpPr>
              <p:cNvPr id="127" name="Straight Connector 126"/>
              <p:cNvCxnSpPr/>
              <p:nvPr/>
            </p:nvCxnSpPr>
            <p:spPr bwMode="auto">
              <a:xfrm>
                <a:off x="4419600" y="5638800"/>
                <a:ext cx="152400" cy="152400"/>
              </a:xfrm>
              <a:prstGeom prst="line">
                <a:avLst/>
              </a:prstGeom>
              <a:grpFill/>
              <a:ln w="28575" cap="flat" cmpd="sng" algn="ctr">
                <a:solidFill>
                  <a:srgbClr val="0000FF"/>
                </a:solidFill>
                <a:prstDash val="solid"/>
                <a:round/>
                <a:headEnd type="none" w="med" len="med"/>
                <a:tailEnd type="none" w="med" len="med"/>
              </a:ln>
              <a:effectLst/>
            </p:spPr>
          </p:cxnSp>
          <p:cxnSp>
            <p:nvCxnSpPr>
              <p:cNvPr id="128" name="Straight Connector 127"/>
              <p:cNvCxnSpPr/>
              <p:nvPr/>
            </p:nvCxnSpPr>
            <p:spPr bwMode="auto">
              <a:xfrm rot="5400000">
                <a:off x="4419600" y="5638800"/>
                <a:ext cx="152400" cy="152400"/>
              </a:xfrm>
              <a:prstGeom prst="line">
                <a:avLst/>
              </a:prstGeom>
              <a:grpFill/>
              <a:ln w="28575" cap="flat" cmpd="sng" algn="ctr">
                <a:solidFill>
                  <a:srgbClr val="0000FF"/>
                </a:solidFill>
                <a:prstDash val="solid"/>
                <a:round/>
                <a:headEnd type="none" w="med" len="med"/>
                <a:tailEnd type="none" w="med" len="med"/>
              </a:ln>
              <a:effectLst/>
            </p:spPr>
          </p:cxnSp>
        </p:grpSp>
        <p:sp>
          <p:nvSpPr>
            <p:cNvPr id="126" name="Oval 125"/>
            <p:cNvSpPr/>
            <p:nvPr/>
          </p:nvSpPr>
          <p:spPr bwMode="auto">
            <a:xfrm>
              <a:off x="5029200" y="5638800"/>
              <a:ext cx="152400" cy="152400"/>
            </a:xfrm>
            <a:prstGeom prst="ellipse">
              <a:avLst/>
            </a:prstGeom>
            <a:grp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buNone/>
              </a:pPr>
              <a:endParaRPr kumimoji="0" lang="en-US" sz="2400" b="0" i="0" u="none" strike="noStrike" cap="none" normalizeH="0" baseline="0">
                <a:ln>
                  <a:noFill/>
                </a:ln>
                <a:solidFill>
                  <a:schemeClr val="tx1"/>
                </a:solidFill>
                <a:effectLst/>
                <a:latin typeface="Calibri" panose="020F0502020204030204" pitchFamily="34" charset="0"/>
              </a:endParaRPr>
            </a:p>
          </p:txBody>
        </p:sp>
      </p:grpSp>
      <p:sp>
        <p:nvSpPr>
          <p:cNvPr id="130" name="TextBox 129"/>
          <p:cNvSpPr txBox="1"/>
          <p:nvPr/>
        </p:nvSpPr>
        <p:spPr>
          <a:xfrm>
            <a:off x="4829009" y="2171332"/>
            <a:ext cx="898003" cy="338554"/>
          </a:xfrm>
          <a:prstGeom prst="rect">
            <a:avLst/>
          </a:prstGeom>
          <a:solidFill>
            <a:srgbClr val="FFFF99"/>
          </a:solidFill>
          <a:ln>
            <a:noFill/>
          </a:ln>
        </p:spPr>
        <p:txBody>
          <a:bodyPr wrap="none" rtlCol="0">
            <a:spAutoFit/>
          </a:bodyPr>
          <a:lstStyle/>
          <a:p>
            <a:pPr algn="ctr">
              <a:buNone/>
            </a:pPr>
            <a:r>
              <a:rPr lang="en-US" sz="1600" b="0" i="0" dirty="0" smtClean="0">
                <a:solidFill>
                  <a:srgbClr val="FF0000"/>
                </a:solidFill>
                <a:latin typeface="Calibri" panose="020F0502020204030204" pitchFamily="34" charset="0"/>
                <a:cs typeface="Arial" panose="020B0604020202020204" pitchFamily="34" charset="0"/>
              </a:rPr>
              <a:t>unstable</a:t>
            </a:r>
            <a:endParaRPr lang="en-US" sz="1600" b="0" i="0" dirty="0">
              <a:solidFill>
                <a:srgbClr val="FF0000"/>
              </a:solidFill>
              <a:latin typeface="Calibri" panose="020F0502020204030204" pitchFamily="34" charset="0"/>
              <a:cs typeface="Arial" panose="020B0604020202020204" pitchFamily="34" charset="0"/>
            </a:endParaRPr>
          </a:p>
        </p:txBody>
      </p:sp>
      <p:grpSp>
        <p:nvGrpSpPr>
          <p:cNvPr id="131" name="Group 130"/>
          <p:cNvGrpSpPr/>
          <p:nvPr/>
        </p:nvGrpSpPr>
        <p:grpSpPr>
          <a:xfrm>
            <a:off x="8684301" y="3165176"/>
            <a:ext cx="185918" cy="185904"/>
            <a:chOff x="4419600" y="5638800"/>
            <a:chExt cx="152412" cy="152400"/>
          </a:xfrm>
        </p:grpSpPr>
        <p:cxnSp>
          <p:nvCxnSpPr>
            <p:cNvPr id="132" name="Straight Connector 131"/>
            <p:cNvCxnSpPr/>
            <p:nvPr/>
          </p:nvCxnSpPr>
          <p:spPr bwMode="auto">
            <a:xfrm>
              <a:off x="4419600" y="5638800"/>
              <a:ext cx="152400" cy="1524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33" name="Straight Connector 132"/>
            <p:cNvCxnSpPr/>
            <p:nvPr/>
          </p:nvCxnSpPr>
          <p:spPr bwMode="auto">
            <a:xfrm rot="5400000">
              <a:off x="4419612" y="5638800"/>
              <a:ext cx="152400" cy="1524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sp>
        <p:nvSpPr>
          <p:cNvPr id="139" name="TextBox 138"/>
          <p:cNvSpPr txBox="1"/>
          <p:nvPr/>
        </p:nvSpPr>
        <p:spPr>
          <a:xfrm>
            <a:off x="4519100" y="3060890"/>
            <a:ext cx="1847492" cy="307777"/>
          </a:xfrm>
          <a:prstGeom prst="rect">
            <a:avLst/>
          </a:prstGeom>
          <a:noFill/>
          <a:ln>
            <a:noFill/>
          </a:ln>
        </p:spPr>
        <p:txBody>
          <a:bodyPr wrap="none" rtlCol="0">
            <a:spAutoFit/>
          </a:bodyPr>
          <a:lstStyle/>
          <a:p>
            <a:pPr algn="ctr">
              <a:buNone/>
            </a:pPr>
            <a:r>
              <a:rPr lang="en-US" sz="1400" b="0" i="0" dirty="0" smtClean="0">
                <a:solidFill>
                  <a:srgbClr val="FF0000"/>
                </a:solidFill>
                <a:latin typeface="Calibri" panose="020F0502020204030204" pitchFamily="34" charset="0"/>
                <a:cs typeface="Arial" panose="020B0604020202020204" pitchFamily="34" charset="0"/>
              </a:rPr>
              <a:t>“weak stability” region</a:t>
            </a:r>
            <a:endParaRPr lang="en-US" sz="1400" b="0" i="0" dirty="0">
              <a:solidFill>
                <a:srgbClr val="FF0000"/>
              </a:solidFill>
              <a:latin typeface="Calibri" panose="020F0502020204030204" pitchFamily="34" charset="0"/>
              <a:cs typeface="Arial" panose="020B0604020202020204" pitchFamily="34" charset="0"/>
            </a:endParaRPr>
          </a:p>
        </p:txBody>
      </p:sp>
      <p:sp>
        <p:nvSpPr>
          <p:cNvPr id="5" name="Rectangle 4"/>
          <p:cNvSpPr/>
          <p:nvPr/>
        </p:nvSpPr>
        <p:spPr>
          <a:xfrm>
            <a:off x="4480136" y="3428173"/>
            <a:ext cx="177597" cy="148471"/>
          </a:xfrm>
          <a:prstGeom prst="rect">
            <a:avLst/>
          </a:prstGeom>
          <a:solidFill>
            <a:srgbClr val="FFCCCC"/>
          </a:solidFill>
          <a:ln w="3175">
            <a:noFill/>
          </a:ln>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59" name="Content Placeholder 2"/>
          <p:cNvSpPr txBox="1">
            <a:spLocks/>
          </p:cNvSpPr>
          <p:nvPr/>
        </p:nvSpPr>
        <p:spPr>
          <a:xfrm>
            <a:off x="91926" y="1600200"/>
            <a:ext cx="3184677" cy="3505200"/>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Calibri" pitchFamily="34" charset="0"/>
                <a:cs typeface="Calibri" pitchFamily="34" charset="0"/>
              </a:rPr>
              <a:t>Addition of kinetic effects yields agreement with marginal point in NSTX</a:t>
            </a:r>
          </a:p>
          <a:p>
            <a:r>
              <a:rPr lang="en-US" sz="2000" dirty="0">
                <a:latin typeface="Calibri" pitchFamily="34" charset="0"/>
                <a:cs typeface="Calibri" pitchFamily="34" charset="0"/>
              </a:rPr>
              <a:t>Further testing against </a:t>
            </a:r>
            <a:r>
              <a:rPr lang="en-US" sz="2000" dirty="0" smtClean="0">
                <a:latin typeface="Calibri" pitchFamily="34" charset="0"/>
                <a:cs typeface="Calibri" pitchFamily="34" charset="0"/>
              </a:rPr>
              <a:t>DIII-D </a:t>
            </a:r>
            <a:r>
              <a:rPr lang="en-US" sz="2000" dirty="0">
                <a:latin typeface="Calibri" pitchFamily="34" charset="0"/>
                <a:cs typeface="Calibri" pitchFamily="34" charset="0"/>
              </a:rPr>
              <a:t>experiments shows good agreement</a:t>
            </a:r>
          </a:p>
          <a:p>
            <a:r>
              <a:rPr lang="en-US" sz="2000" dirty="0">
                <a:latin typeface="Calibri" pitchFamily="34" charset="0"/>
                <a:cs typeface="Calibri" pitchFamily="34" charset="0"/>
              </a:rPr>
              <a:t>Strong bursting MHD modes can lead to non-linear destabilization before linear stability limits are </a:t>
            </a:r>
            <a:r>
              <a:rPr lang="en-US" sz="2000" dirty="0" smtClean="0">
                <a:latin typeface="Calibri" pitchFamily="34" charset="0"/>
                <a:cs typeface="Calibri" pitchFamily="34" charset="0"/>
              </a:rPr>
              <a:t>reached</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20302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0"/>
            <a:ext cx="9144000" cy="990600"/>
          </a:xfrm>
          <a:noFill/>
        </p:spPr>
        <p:txBody>
          <a:bodyPr/>
          <a:lstStyle/>
          <a:p>
            <a:pPr marL="342900" indent="-342900">
              <a:lnSpc>
                <a:spcPct val="90000"/>
              </a:lnSpc>
              <a:spcBef>
                <a:spcPct val="20000"/>
              </a:spcBef>
            </a:pPr>
            <a:r>
              <a:rPr lang="en-US" sz="2800" kern="0" dirty="0" smtClean="0">
                <a:latin typeface="Calibri" panose="020F0502020204030204" pitchFamily="34" charset="0"/>
              </a:rPr>
              <a:t>Active MHD spectroscopy experiments show the importance of kinetic effects in stable plasmas as well</a:t>
            </a:r>
            <a:endParaRPr lang="en-US" sz="2800" dirty="0" smtClean="0">
              <a:latin typeface="Calibri" panose="020F0502020204030204" pitchFamily="34" charset="0"/>
              <a:cs typeface="Calibri" pitchFamily="34" charset="0"/>
            </a:endParaRPr>
          </a:p>
        </p:txBody>
      </p:sp>
      <p:sp>
        <p:nvSpPr>
          <p:cNvPr id="23" name="Text Box 32"/>
          <p:cNvSpPr txBox="1">
            <a:spLocks noChangeArrowheads="1"/>
          </p:cNvSpPr>
          <p:nvPr/>
        </p:nvSpPr>
        <p:spPr bwMode="auto">
          <a:xfrm>
            <a:off x="162085" y="4127884"/>
            <a:ext cx="4296501" cy="307777"/>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[H. </a:t>
            </a:r>
            <a:r>
              <a:rPr lang="en-US" sz="1400" b="0" i="0" dirty="0" err="1" smtClean="0">
                <a:solidFill>
                  <a:srgbClr val="008080"/>
                </a:solidFill>
                <a:latin typeface="Calibri" pitchFamily="34" charset="0"/>
              </a:rPr>
              <a:t>Reimerdes</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Phys. Rev. Lett. </a:t>
            </a:r>
            <a:r>
              <a:rPr lang="en-US" sz="1400" dirty="0" smtClean="0">
                <a:solidFill>
                  <a:srgbClr val="008080"/>
                </a:solidFill>
                <a:latin typeface="Calibri" pitchFamily="34" charset="0"/>
              </a:rPr>
              <a:t>106</a:t>
            </a:r>
            <a:r>
              <a:rPr lang="en-US" sz="1400" b="0" i="0" dirty="0" smtClean="0">
                <a:solidFill>
                  <a:srgbClr val="008080"/>
                </a:solidFill>
                <a:latin typeface="Calibri" pitchFamily="34" charset="0"/>
              </a:rPr>
              <a:t>, 215002 (2011)]</a:t>
            </a:r>
            <a:endParaRPr lang="en-US" sz="1400" b="0" i="0" dirty="0">
              <a:solidFill>
                <a:srgbClr val="008080"/>
              </a:solidFill>
              <a:latin typeface="Calibri" pitchFamily="34" charset="0"/>
            </a:endParaRPr>
          </a:p>
        </p:txBody>
      </p:sp>
      <p:grpSp>
        <p:nvGrpSpPr>
          <p:cNvPr id="10" name="Group 9"/>
          <p:cNvGrpSpPr>
            <a:grpSpLocks noChangeAspect="1"/>
          </p:cNvGrpSpPr>
          <p:nvPr/>
        </p:nvGrpSpPr>
        <p:grpSpPr>
          <a:xfrm>
            <a:off x="162081" y="1032786"/>
            <a:ext cx="4114800" cy="3076953"/>
            <a:chOff x="5486400" y="1080328"/>
            <a:chExt cx="3499148" cy="2616582"/>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0807"/>
            <a:stretch/>
          </p:blipFill>
          <p:spPr bwMode="auto">
            <a:xfrm>
              <a:off x="5486400" y="3276600"/>
              <a:ext cx="3499148" cy="42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358"/>
            <a:stretch/>
          </p:blipFill>
          <p:spPr bwMode="auto">
            <a:xfrm>
              <a:off x="5486400" y="1080328"/>
              <a:ext cx="3499148" cy="22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6" name="TextBox 25"/>
          <p:cNvSpPr txBox="1"/>
          <p:nvPr/>
        </p:nvSpPr>
        <p:spPr>
          <a:xfrm>
            <a:off x="844855" y="1456972"/>
            <a:ext cx="713657" cy="369332"/>
          </a:xfrm>
          <a:prstGeom prst="rect">
            <a:avLst/>
          </a:prstGeom>
          <a:solidFill>
            <a:schemeClr val="bg1"/>
          </a:solidFill>
        </p:spPr>
        <p:txBody>
          <a:bodyPr wrap="none" rtlCol="0">
            <a:spAutoFit/>
          </a:bodyPr>
          <a:lstStyle/>
          <a:p>
            <a:r>
              <a:rPr lang="en-US" dirty="0" smtClean="0">
                <a:solidFill>
                  <a:srgbClr val="FF0000"/>
                </a:solidFill>
                <a:latin typeface="Calibri" panose="020F0502020204030204" pitchFamily="34" charset="0"/>
              </a:rPr>
              <a:t>DIII-D</a:t>
            </a:r>
            <a:endParaRPr lang="en-US" dirty="0">
              <a:solidFill>
                <a:srgbClr val="FF0000"/>
              </a:solidFill>
              <a:latin typeface="Calibri" panose="020F0502020204030204" pitchFamily="34" charset="0"/>
            </a:endParaRP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67222"/>
          <a:stretch/>
        </p:blipFill>
        <p:spPr>
          <a:xfrm>
            <a:off x="5711371" y="1033447"/>
            <a:ext cx="2997200" cy="3157556"/>
          </a:xfrm>
          <a:prstGeom prst="rect">
            <a:avLst/>
          </a:prstGeom>
        </p:spPr>
      </p:pic>
      <p:sp>
        <p:nvSpPr>
          <p:cNvPr id="30" name="Text Box 32"/>
          <p:cNvSpPr txBox="1">
            <a:spLocks noChangeArrowheads="1"/>
          </p:cNvSpPr>
          <p:nvPr/>
        </p:nvSpPr>
        <p:spPr bwMode="auto">
          <a:xfrm>
            <a:off x="4902501" y="4127882"/>
            <a:ext cx="4393903" cy="307777"/>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[J. Berkery </a:t>
            </a:r>
            <a:r>
              <a:rPr lang="en-US" sz="1400" b="0" dirty="0" smtClean="0">
                <a:solidFill>
                  <a:srgbClr val="008080"/>
                </a:solidFill>
                <a:latin typeface="Calibri" pitchFamily="34" charset="0"/>
                <a:cs typeface="Arial" pitchFamily="34" charset="0"/>
              </a:rPr>
              <a:t>et al.</a:t>
            </a:r>
            <a:r>
              <a:rPr lang="en-US" sz="1400" b="0" i="0" dirty="0" smtClean="0">
                <a:solidFill>
                  <a:srgbClr val="008080"/>
                </a:solidFill>
                <a:latin typeface="Calibri" pitchFamily="34" charset="0"/>
                <a:cs typeface="Arial" pitchFamily="34" charset="0"/>
              </a:rPr>
              <a:t>, Phys. Plasmas </a:t>
            </a:r>
            <a:r>
              <a:rPr lang="en-US" sz="1400" i="0" dirty="0" smtClean="0">
                <a:solidFill>
                  <a:srgbClr val="008080"/>
                </a:solidFill>
                <a:latin typeface="Calibri" pitchFamily="34" charset="0"/>
                <a:cs typeface="Arial" pitchFamily="34" charset="0"/>
              </a:rPr>
              <a:t>21</a:t>
            </a:r>
            <a:r>
              <a:rPr lang="en-US" sz="1400" b="0" i="0" dirty="0" smtClean="0">
                <a:solidFill>
                  <a:srgbClr val="008080"/>
                </a:solidFill>
                <a:latin typeface="Calibri" pitchFamily="34" charset="0"/>
                <a:cs typeface="Arial" pitchFamily="34" charset="0"/>
              </a:rPr>
              <a:t>, 056112 (2014)]</a:t>
            </a:r>
            <a:endParaRPr lang="en-US" sz="1400" b="0" i="0" dirty="0">
              <a:solidFill>
                <a:srgbClr val="008080"/>
              </a:solidFill>
              <a:latin typeface="Calibri" pitchFamily="34" charset="0"/>
              <a:cs typeface="Arial" pitchFamily="34" charset="0"/>
            </a:endParaRPr>
          </a:p>
        </p:txBody>
      </p:sp>
      <p:sp>
        <p:nvSpPr>
          <p:cNvPr id="31" name="TextBox 30"/>
          <p:cNvSpPr txBox="1"/>
          <p:nvPr/>
        </p:nvSpPr>
        <p:spPr>
          <a:xfrm>
            <a:off x="6699068" y="1074009"/>
            <a:ext cx="1043946" cy="830997"/>
          </a:xfrm>
          <a:prstGeom prst="rect">
            <a:avLst/>
          </a:prstGeom>
          <a:noFill/>
          <a:ln w="19050">
            <a:noFill/>
          </a:ln>
        </p:spPr>
        <p:txBody>
          <a:bodyPr wrap="square" rtlCol="0">
            <a:spAutoFit/>
          </a:bodyPr>
          <a:lstStyle/>
          <a:p>
            <a:pPr algn="ctr">
              <a:spcBef>
                <a:spcPct val="0"/>
              </a:spcBef>
              <a:buFontTx/>
              <a:buNone/>
            </a:pPr>
            <a:r>
              <a:rPr lang="en-US" sz="1600" b="0" i="0" dirty="0" smtClean="0">
                <a:solidFill>
                  <a:srgbClr val="FF0000"/>
                </a:solidFill>
                <a:latin typeface="Calibri" pitchFamily="34" charset="0"/>
                <a:cs typeface="Calibri" pitchFamily="34" charset="0"/>
              </a:rPr>
              <a:t>Favorable rotation range</a:t>
            </a:r>
            <a:endParaRPr lang="en-US" sz="1600" b="0" i="0" dirty="0">
              <a:solidFill>
                <a:srgbClr val="FF0000"/>
              </a:solidFill>
              <a:latin typeface="Calibri" pitchFamily="34" charset="0"/>
              <a:cs typeface="Calibri" pitchFamily="34" charset="0"/>
            </a:endParaRPr>
          </a:p>
        </p:txBody>
      </p:sp>
      <p:cxnSp>
        <p:nvCxnSpPr>
          <p:cNvPr id="32" name="Straight Arrow Connector 31"/>
          <p:cNvCxnSpPr/>
          <p:nvPr/>
        </p:nvCxnSpPr>
        <p:spPr bwMode="auto">
          <a:xfrm>
            <a:off x="7221041" y="1905001"/>
            <a:ext cx="26826" cy="508851"/>
          </a:xfrm>
          <a:prstGeom prst="straightConnector1">
            <a:avLst/>
          </a:prstGeom>
          <a:noFill/>
          <a:ln w="15875" cap="flat" cmpd="sng" algn="ctr">
            <a:solidFill>
              <a:srgbClr val="FF0000"/>
            </a:solidFill>
            <a:prstDash val="solid"/>
            <a:round/>
            <a:headEnd type="none" w="med" len="med"/>
            <a:tailEnd type="arrow"/>
          </a:ln>
          <a:effectLst/>
        </p:spPr>
      </p:cxn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r="93095" b="14824"/>
          <a:stretch/>
        </p:blipFill>
        <p:spPr>
          <a:xfrm>
            <a:off x="5181604" y="1044334"/>
            <a:ext cx="631371" cy="2689468"/>
          </a:xfrm>
          <a:prstGeom prst="rect">
            <a:avLst/>
          </a:prstGeom>
        </p:spPr>
      </p:pic>
      <p:pic>
        <p:nvPicPr>
          <p:cNvPr id="34" name="Picture 27" descr="logo_d3d.png                                                   001FD7E1Macintosh HD                   B75E07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90" y="5767873"/>
            <a:ext cx="1295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2"/>
          <p:cNvSpPr txBox="1">
            <a:spLocks/>
          </p:cNvSpPr>
          <p:nvPr/>
        </p:nvSpPr>
        <p:spPr bwMode="auto">
          <a:xfrm>
            <a:off x="3633" y="4536087"/>
            <a:ext cx="4492171" cy="98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000" b="0" i="0" kern="0" dirty="0" smtClean="0">
                <a:solidFill>
                  <a:srgbClr val="000000"/>
                </a:solidFill>
                <a:latin typeface="Calibri" pitchFamily="34" charset="0"/>
                <a:cs typeface="Calibri" pitchFamily="34" charset="0"/>
              </a:rPr>
              <a:t>Resonant field amplification indicates weakening stability</a:t>
            </a:r>
          </a:p>
          <a:p>
            <a:pPr lvl="1"/>
            <a:r>
              <a:rPr lang="en-US" sz="1600" b="0" i="0" kern="0" dirty="0" smtClean="0">
                <a:solidFill>
                  <a:srgbClr val="3333CC"/>
                </a:solidFill>
                <a:latin typeface="Calibri" pitchFamily="34" charset="0"/>
                <a:cs typeface="Calibri" pitchFamily="34" charset="0"/>
              </a:rPr>
              <a:t>Plasma response is enhanced where kinetic effects and RWM stability are weak</a:t>
            </a:r>
          </a:p>
        </p:txBody>
      </p:sp>
      <p:sp>
        <p:nvSpPr>
          <p:cNvPr id="35" name="Content Placeholder 2"/>
          <p:cNvSpPr txBox="1">
            <a:spLocks/>
          </p:cNvSpPr>
          <p:nvPr/>
        </p:nvSpPr>
        <p:spPr bwMode="auto">
          <a:xfrm>
            <a:off x="4684490" y="4535426"/>
            <a:ext cx="4492171" cy="98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000" b="0" i="0" kern="0" dirty="0" smtClean="0">
                <a:solidFill>
                  <a:srgbClr val="000000"/>
                </a:solidFill>
                <a:latin typeface="Calibri" pitchFamily="34" charset="0"/>
                <a:cs typeface="Calibri" pitchFamily="34" charset="0"/>
              </a:rPr>
              <a:t>Discharge trajectories for 20 NSTX plasmas shows favorable </a:t>
            </a:r>
            <a:r>
              <a:rPr lang="el-GR" sz="2000" b="0" i="0" kern="0" dirty="0" smtClean="0">
                <a:solidFill>
                  <a:srgbClr val="000000"/>
                </a:solidFill>
                <a:latin typeface="Arial"/>
                <a:cs typeface="Arial"/>
              </a:rPr>
              <a:t>ω</a:t>
            </a:r>
            <a:r>
              <a:rPr lang="en-US" sz="2000" b="0" i="0" kern="0" dirty="0" smtClean="0">
                <a:solidFill>
                  <a:srgbClr val="000000"/>
                </a:solidFill>
                <a:latin typeface="Calibri" pitchFamily="34" charset="0"/>
                <a:cs typeface="Calibri" pitchFamily="34" charset="0"/>
              </a:rPr>
              <a:t> range</a:t>
            </a:r>
          </a:p>
          <a:p>
            <a:pPr lvl="1"/>
            <a:r>
              <a:rPr lang="en-US" sz="1600" b="0" i="0" kern="0" dirty="0" smtClean="0">
                <a:solidFill>
                  <a:srgbClr val="3333CC"/>
                </a:solidFill>
                <a:latin typeface="Calibri" pitchFamily="34" charset="0"/>
                <a:cs typeface="Calibri" pitchFamily="34" charset="0"/>
              </a:rPr>
              <a:t>Matches theoretical expectation for precession drift resonance</a:t>
            </a:r>
            <a:endParaRPr lang="en-US" sz="1600" b="0" i="0" kern="0" dirty="0">
              <a:solidFill>
                <a:srgbClr val="3333CC"/>
              </a:solidFill>
              <a:latin typeface="Calibri" pitchFamily="34" charset="0"/>
              <a:cs typeface="Calibri" pitchFamily="34" charset="0"/>
            </a:endParaRPr>
          </a:p>
        </p:txBody>
      </p:sp>
      <p:sp>
        <p:nvSpPr>
          <p:cNvPr id="36" name="TextBox 35"/>
          <p:cNvSpPr txBox="1"/>
          <p:nvPr/>
        </p:nvSpPr>
        <p:spPr>
          <a:xfrm>
            <a:off x="4902497" y="1304839"/>
            <a:ext cx="670376" cy="369332"/>
          </a:xfrm>
          <a:prstGeom prst="rect">
            <a:avLst/>
          </a:prstGeom>
          <a:solidFill>
            <a:schemeClr val="bg1"/>
          </a:solidFill>
        </p:spPr>
        <p:txBody>
          <a:bodyPr wrap="none" rtlCol="0">
            <a:spAutoFit/>
          </a:bodyPr>
          <a:lstStyle/>
          <a:p>
            <a:r>
              <a:rPr lang="en-US" dirty="0" smtClean="0">
                <a:solidFill>
                  <a:srgbClr val="FF0000"/>
                </a:solidFill>
                <a:latin typeface="Calibri" panose="020F0502020204030204" pitchFamily="34" charset="0"/>
              </a:rPr>
              <a:t>NSTX</a:t>
            </a:r>
            <a:endParaRPr lang="en-US" dirty="0">
              <a:solidFill>
                <a:srgbClr val="FF0000"/>
              </a:solidFill>
              <a:latin typeface="Calibri" panose="020F0502020204030204" pitchFamily="34" charset="0"/>
            </a:endParaRPr>
          </a:p>
        </p:txBody>
      </p:sp>
      <p:sp>
        <p:nvSpPr>
          <p:cNvPr id="37" name="Rectangle 36"/>
          <p:cNvSpPr/>
          <p:nvPr/>
        </p:nvSpPr>
        <p:spPr bwMode="auto">
          <a:xfrm>
            <a:off x="2590801" y="5953527"/>
            <a:ext cx="4038600" cy="566823"/>
          </a:xfrm>
          <a:prstGeom prst="rect">
            <a:avLst/>
          </a:prstGeom>
          <a:solidFill>
            <a:srgbClr val="FFFFCC"/>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Calibri" panose="020F0502020204030204" pitchFamily="34" charset="0"/>
            </a:endParaRPr>
          </a:p>
        </p:txBody>
      </p:sp>
      <p:sp>
        <p:nvSpPr>
          <p:cNvPr id="38" name="Content Placeholder 2"/>
          <p:cNvSpPr>
            <a:spLocks noGrp="1"/>
          </p:cNvSpPr>
          <p:nvPr>
            <p:ph idx="1"/>
          </p:nvPr>
        </p:nvSpPr>
        <p:spPr>
          <a:xfrm>
            <a:off x="2590801" y="6019802"/>
            <a:ext cx="4038600" cy="500548"/>
          </a:xfrm>
        </p:spPr>
        <p:txBody>
          <a:bodyPr>
            <a:normAutofit/>
          </a:bodyPr>
          <a:lstStyle/>
          <a:p>
            <a:pPr marL="0" indent="0" algn="ctr">
              <a:buNone/>
            </a:pPr>
            <a:r>
              <a:rPr lang="en-US" sz="2000" dirty="0" smtClean="0">
                <a:solidFill>
                  <a:srgbClr val="FF0000"/>
                </a:solidFill>
                <a:latin typeface="Calibri" panose="020F0502020204030204" pitchFamily="34" charset="0"/>
              </a:rPr>
              <a:t>MISK calculations match experiments</a:t>
            </a:r>
            <a:endParaRPr lang="en-US" sz="2000" dirty="0">
              <a:solidFill>
                <a:srgbClr val="FF0000"/>
              </a:solidFill>
              <a:latin typeface="Calibri" panose="020F0502020204030204" pitchFamily="34" charset="0"/>
            </a:endParaRPr>
          </a:p>
          <a:p>
            <a:endParaRPr lang="en-US" sz="2000" dirty="0" smtClean="0">
              <a:solidFill>
                <a:srgbClr val="FF0000"/>
              </a:solidFill>
              <a:latin typeface="Calibri" panose="020F0502020204030204" pitchFamily="34" charset="0"/>
            </a:endParaRPr>
          </a:p>
        </p:txBody>
      </p:sp>
      <p:sp>
        <p:nvSpPr>
          <p:cNvPr id="2" name="Rectangle 1"/>
          <p:cNvSpPr/>
          <p:nvPr/>
        </p:nvSpPr>
        <p:spPr>
          <a:xfrm>
            <a:off x="2313435" y="3203343"/>
            <a:ext cx="1575869" cy="33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1" y="3346706"/>
            <a:ext cx="457200" cy="194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0" y="1078993"/>
            <a:ext cx="3276600" cy="26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30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1" y="0"/>
            <a:ext cx="9134738" cy="990600"/>
          </a:xfrm>
          <a:prstGeom prst="rect">
            <a:avLst/>
          </a:prstGeom>
        </p:spPr>
        <p:txBody>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sz="2800" b="0" dirty="0" smtClean="0">
                <a:solidFill>
                  <a:srgbClr val="336699"/>
                </a:solidFill>
                <a:latin typeface="Calibri" panose="020F0502020204030204" pitchFamily="34" charset="0"/>
                <a:cs typeface="Calibri" pitchFamily="34" charset="0"/>
              </a:rPr>
              <a:t>Key analysis codes MARS-K and MISK were brought into agreement in </a:t>
            </a:r>
            <a:r>
              <a:rPr lang="el-GR" sz="2800" b="0" dirty="0">
                <a:solidFill>
                  <a:srgbClr val="336699"/>
                </a:solidFill>
                <a:latin typeface="Calibri" panose="020F0502020204030204" pitchFamily="34" charset="0"/>
                <a:cs typeface="Calibri" pitchFamily="34" charset="0"/>
              </a:rPr>
              <a:t>γτ</a:t>
            </a:r>
            <a:r>
              <a:rPr lang="en-US" sz="2800" b="0" baseline="-25000" dirty="0">
                <a:solidFill>
                  <a:srgbClr val="336699"/>
                </a:solidFill>
                <a:latin typeface="Calibri" panose="020F0502020204030204" pitchFamily="34" charset="0"/>
                <a:cs typeface="Calibri" pitchFamily="34" charset="0"/>
              </a:rPr>
              <a:t>w</a:t>
            </a:r>
            <a:r>
              <a:rPr lang="en-US" sz="2800" b="0" dirty="0">
                <a:solidFill>
                  <a:srgbClr val="336699"/>
                </a:solidFill>
                <a:latin typeface="Calibri" panose="020F0502020204030204" pitchFamily="34" charset="0"/>
                <a:cs typeface="Calibri" pitchFamily="34" charset="0"/>
              </a:rPr>
              <a:t> vs </a:t>
            </a:r>
            <a:r>
              <a:rPr lang="el-GR" sz="2800" b="0" dirty="0">
                <a:solidFill>
                  <a:srgbClr val="336699"/>
                </a:solidFill>
                <a:latin typeface="Calibri" panose="020F0502020204030204" pitchFamily="34" charset="0"/>
                <a:cs typeface="Calibri" pitchFamily="34" charset="0"/>
              </a:rPr>
              <a:t>ω</a:t>
            </a:r>
            <a:r>
              <a:rPr lang="en-US" sz="2800" b="0" baseline="-25000" dirty="0">
                <a:solidFill>
                  <a:srgbClr val="336699"/>
                </a:solidFill>
                <a:latin typeface="Calibri" panose="020F0502020204030204" pitchFamily="34" charset="0"/>
                <a:cs typeface="Calibri" pitchFamily="34" charset="0"/>
              </a:rPr>
              <a:t>E</a:t>
            </a:r>
            <a:r>
              <a:rPr lang="en-US" sz="2800" b="0" dirty="0">
                <a:solidFill>
                  <a:srgbClr val="336699"/>
                </a:solidFill>
                <a:latin typeface="Calibri" panose="020F0502020204030204" pitchFamily="34" charset="0"/>
                <a:cs typeface="Calibri" pitchFamily="34" charset="0"/>
              </a:rPr>
              <a:t> for </a:t>
            </a:r>
            <a:r>
              <a:rPr lang="en-US" sz="2800" b="0" dirty="0" smtClean="0">
                <a:solidFill>
                  <a:srgbClr val="336699"/>
                </a:solidFill>
                <a:latin typeface="Calibri" panose="020F0502020204030204" pitchFamily="34" charset="0"/>
                <a:cs typeface="Calibri" pitchFamily="34" charset="0"/>
              </a:rPr>
              <a:t>analysis of ITER</a:t>
            </a:r>
            <a:endParaRPr lang="en-US" sz="2800" b="0" kern="0" dirty="0">
              <a:solidFill>
                <a:srgbClr val="336699"/>
              </a:solidFill>
              <a:latin typeface="Calibri" panose="020F0502020204030204" pitchFamily="34" charset="0"/>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8720"/>
          <a:stretch/>
        </p:blipFill>
        <p:spPr>
          <a:xfrm>
            <a:off x="116565" y="1524001"/>
            <a:ext cx="4607835" cy="3048000"/>
          </a:xfrm>
          <a:prstGeom prst="rect">
            <a:avLst/>
          </a:prstGeom>
        </p:spPr>
      </p:pic>
      <p:sp>
        <p:nvSpPr>
          <p:cNvPr id="16" name="TextBox 15"/>
          <p:cNvSpPr txBox="1"/>
          <p:nvPr/>
        </p:nvSpPr>
        <p:spPr>
          <a:xfrm>
            <a:off x="3020725" y="1936121"/>
            <a:ext cx="1202573"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fluid growth rates</a:t>
            </a:r>
          </a:p>
        </p:txBody>
      </p:sp>
      <p:sp>
        <p:nvSpPr>
          <p:cNvPr id="17" name="TextBox 16"/>
          <p:cNvSpPr txBox="1"/>
          <p:nvPr/>
        </p:nvSpPr>
        <p:spPr>
          <a:xfrm>
            <a:off x="2386938" y="2971800"/>
            <a:ext cx="187904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fluid plus kinetic growth rates</a:t>
            </a:r>
          </a:p>
        </p:txBody>
      </p:sp>
      <p:sp>
        <p:nvSpPr>
          <p:cNvPr id="18" name="TextBox 17"/>
          <p:cNvSpPr txBox="1"/>
          <p:nvPr/>
        </p:nvSpPr>
        <p:spPr>
          <a:xfrm>
            <a:off x="625753" y="2590800"/>
            <a:ext cx="676788"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unstable</a:t>
            </a:r>
          </a:p>
        </p:txBody>
      </p:sp>
      <p:sp>
        <p:nvSpPr>
          <p:cNvPr id="19" name="TextBox 18"/>
          <p:cNvSpPr txBox="1"/>
          <p:nvPr/>
        </p:nvSpPr>
        <p:spPr>
          <a:xfrm>
            <a:off x="624559" y="2858821"/>
            <a:ext cx="529312"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stable</a:t>
            </a:r>
          </a:p>
        </p:txBody>
      </p:sp>
      <p:cxnSp>
        <p:nvCxnSpPr>
          <p:cNvPr id="20" name="Straight Arrow Connector 19"/>
          <p:cNvCxnSpPr/>
          <p:nvPr/>
        </p:nvCxnSpPr>
        <p:spPr bwMode="auto">
          <a:xfrm flipH="1" flipV="1">
            <a:off x="624559" y="4637197"/>
            <a:ext cx="922520" cy="0"/>
          </a:xfrm>
          <a:prstGeom prst="straightConnector1">
            <a:avLst/>
          </a:prstGeom>
          <a:solidFill>
            <a:srgbClr val="0000FF"/>
          </a:solidFill>
          <a:ln w="127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2386938" y="4637197"/>
            <a:ext cx="1869091" cy="0"/>
          </a:xfrm>
          <a:prstGeom prst="straightConnector1">
            <a:avLst/>
          </a:prstGeom>
          <a:solidFill>
            <a:srgbClr val="0000FF"/>
          </a:solidFill>
          <a:ln w="127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720696" y="4425154"/>
            <a:ext cx="886781" cy="6001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low rotation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precession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resonance</a:t>
            </a:r>
          </a:p>
        </p:txBody>
      </p:sp>
      <p:sp>
        <p:nvSpPr>
          <p:cNvPr id="23" name="TextBox 22"/>
          <p:cNvSpPr txBox="1"/>
          <p:nvPr/>
        </p:nvSpPr>
        <p:spPr>
          <a:xfrm>
            <a:off x="3163594" y="4419600"/>
            <a:ext cx="1066318" cy="6001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high rotation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bounce/transit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resonance</a:t>
            </a:r>
          </a:p>
        </p:txBody>
      </p:sp>
      <p:sp>
        <p:nvSpPr>
          <p:cNvPr id="26" name="Rectangle 12"/>
          <p:cNvSpPr>
            <a:spLocks noChangeArrowheads="1"/>
          </p:cNvSpPr>
          <p:nvPr/>
        </p:nvSpPr>
        <p:spPr bwMode="auto">
          <a:xfrm>
            <a:off x="4415171" y="4731181"/>
            <a:ext cx="4652629" cy="16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85000"/>
              </a:lnSpc>
              <a:spcBef>
                <a:spcPct val="30000"/>
              </a:spcBef>
              <a:buClr>
                <a:srgbClr val="3333FF"/>
              </a:buClr>
              <a:buSzPct val="75000"/>
              <a:buFont typeface="Wingdings" pitchFamily="2" charset="2"/>
              <a:buChar char="q"/>
            </a:pPr>
            <a:endParaRPr lang="en-US" sz="1800" baseline="30000" dirty="0" smtClean="0">
              <a:solidFill>
                <a:srgbClr val="0000FF"/>
              </a:solidFill>
              <a:latin typeface="Calibri" panose="020F0502020204030204" pitchFamily="34" charset="0"/>
            </a:endParaRPr>
          </a:p>
        </p:txBody>
      </p:sp>
      <p:grpSp>
        <p:nvGrpSpPr>
          <p:cNvPr id="27" name="Group 26"/>
          <p:cNvGrpSpPr>
            <a:grpSpLocks noChangeAspect="1"/>
          </p:cNvGrpSpPr>
          <p:nvPr/>
        </p:nvGrpSpPr>
        <p:grpSpPr>
          <a:xfrm>
            <a:off x="4572000" y="1219200"/>
            <a:ext cx="4572000" cy="3306607"/>
            <a:chOff x="897156" y="1320110"/>
            <a:chExt cx="4190998" cy="3031055"/>
          </a:xfrm>
        </p:grpSpPr>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90" r="49256"/>
            <a:stretch/>
          </p:blipFill>
          <p:spPr bwMode="auto">
            <a:xfrm>
              <a:off x="1723001" y="1320110"/>
              <a:ext cx="3365153" cy="303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91669" b="17439"/>
            <a:stretch/>
          </p:blipFill>
          <p:spPr bwMode="auto">
            <a:xfrm>
              <a:off x="897156" y="1325880"/>
              <a:ext cx="825846" cy="250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TextBox 29"/>
          <p:cNvSpPr txBox="1"/>
          <p:nvPr/>
        </p:nvSpPr>
        <p:spPr>
          <a:xfrm rot="16200000">
            <a:off x="5815502" y="2607886"/>
            <a:ext cx="1096967" cy="307777"/>
          </a:xfrm>
          <a:prstGeom prst="rect">
            <a:avLst/>
          </a:prstGeom>
          <a:noFill/>
        </p:spPr>
        <p:txBody>
          <a:bodyPr wrap="none" rtlCol="0">
            <a:spAutoFit/>
          </a:bodyPr>
          <a:lstStyle/>
          <a:p>
            <a:pPr>
              <a:buFontTx/>
              <a:buNone/>
            </a:pPr>
            <a:r>
              <a:rPr lang="en-US" sz="1400" b="0" i="0" dirty="0" smtClean="0">
                <a:solidFill>
                  <a:srgbClr val="000000"/>
                </a:solidFill>
                <a:latin typeface="Calibri" pitchFamily="34" charset="0"/>
              </a:rPr>
              <a:t>expected </a:t>
            </a:r>
            <a:r>
              <a:rPr lang="el-GR" sz="1400" b="0" i="0" dirty="0" smtClean="0">
                <a:solidFill>
                  <a:srgbClr val="000000"/>
                </a:solidFill>
                <a:latin typeface="Calibri" pitchFamily="34" charset="0"/>
              </a:rPr>
              <a:t>ω</a:t>
            </a:r>
            <a:r>
              <a:rPr lang="el-GR" sz="1400" b="0" i="0" baseline="-25000" dirty="0" smtClean="0">
                <a:solidFill>
                  <a:srgbClr val="000000"/>
                </a:solidFill>
                <a:latin typeface="Calibri" pitchFamily="34" charset="0"/>
              </a:rPr>
              <a:t>φ</a:t>
            </a:r>
            <a:endParaRPr lang="en-US" sz="1400" b="0" i="0" baseline="-25000" dirty="0" smtClean="0">
              <a:solidFill>
                <a:srgbClr val="000000"/>
              </a:solidFill>
              <a:latin typeface="Calibri" pitchFamily="34" charset="0"/>
            </a:endParaRPr>
          </a:p>
        </p:txBody>
      </p:sp>
      <p:sp>
        <p:nvSpPr>
          <p:cNvPr id="31" name="TextBox 30"/>
          <p:cNvSpPr txBox="1"/>
          <p:nvPr/>
        </p:nvSpPr>
        <p:spPr>
          <a:xfrm>
            <a:off x="6632435" y="1872235"/>
            <a:ext cx="1056892" cy="307777"/>
          </a:xfrm>
          <a:prstGeom prst="rect">
            <a:avLst/>
          </a:prstGeom>
          <a:noFill/>
        </p:spPr>
        <p:txBody>
          <a:bodyPr wrap="none" rtlCol="0">
            <a:spAutoFit/>
          </a:bodyPr>
          <a:lstStyle/>
          <a:p>
            <a:pPr>
              <a:spcBef>
                <a:spcPts val="0"/>
              </a:spcBef>
              <a:buFontTx/>
              <a:buNone/>
            </a:pPr>
            <a:r>
              <a:rPr lang="en-US" sz="1400" b="0" i="0" dirty="0" smtClean="0">
                <a:solidFill>
                  <a:srgbClr val="000000"/>
                </a:solidFill>
                <a:latin typeface="Calibri" pitchFamily="34" charset="0"/>
              </a:rPr>
              <a:t>expected β</a:t>
            </a:r>
            <a:r>
              <a:rPr lang="el-GR" sz="1400" b="0" i="0" baseline="-25000" dirty="0" smtClean="0">
                <a:solidFill>
                  <a:srgbClr val="000000"/>
                </a:solidFill>
                <a:latin typeface="Calibri" pitchFamily="34" charset="0"/>
              </a:rPr>
              <a:t>α</a:t>
            </a:r>
            <a:endParaRPr lang="en-US" sz="1400" b="0" i="0" baseline="-25000" dirty="0" smtClean="0">
              <a:solidFill>
                <a:srgbClr val="000000"/>
              </a:solidFill>
              <a:latin typeface="Calibri" pitchFamily="34" charset="0"/>
            </a:endParaRPr>
          </a:p>
        </p:txBody>
      </p:sp>
      <p:sp>
        <p:nvSpPr>
          <p:cNvPr id="32" name="TextBox 31"/>
          <p:cNvSpPr txBox="1"/>
          <p:nvPr/>
        </p:nvSpPr>
        <p:spPr>
          <a:xfrm>
            <a:off x="7728885" y="3402027"/>
            <a:ext cx="898003" cy="338554"/>
          </a:xfrm>
          <a:prstGeom prst="rect">
            <a:avLst/>
          </a:prstGeom>
          <a:noFill/>
        </p:spPr>
        <p:txBody>
          <a:bodyPr wrap="none" rtlCol="0">
            <a:spAutoFit/>
          </a:bodyPr>
          <a:lstStyle/>
          <a:p>
            <a:pPr>
              <a:buFontTx/>
              <a:buNone/>
            </a:pPr>
            <a:r>
              <a:rPr lang="en-US" sz="1600" b="0" i="0" dirty="0" smtClean="0">
                <a:solidFill>
                  <a:srgbClr val="FF0000"/>
                </a:solidFill>
                <a:latin typeface="Calibri" panose="020F0502020204030204" pitchFamily="34" charset="0"/>
              </a:rPr>
              <a:t>unstable</a:t>
            </a:r>
            <a:endParaRPr lang="en-US" sz="1600" b="0" i="0" baseline="-25000" dirty="0" smtClean="0">
              <a:solidFill>
                <a:srgbClr val="FF0000"/>
              </a:solidFill>
              <a:latin typeface="Calibri" pitchFamily="34" charset="0"/>
            </a:endParaRPr>
          </a:p>
        </p:txBody>
      </p:sp>
      <p:sp>
        <p:nvSpPr>
          <p:cNvPr id="33" name="TextBox 32"/>
          <p:cNvSpPr txBox="1"/>
          <p:nvPr/>
        </p:nvSpPr>
        <p:spPr>
          <a:xfrm>
            <a:off x="7651767" y="1533681"/>
            <a:ext cx="683200" cy="338554"/>
          </a:xfrm>
          <a:prstGeom prst="rect">
            <a:avLst/>
          </a:prstGeom>
          <a:noFill/>
        </p:spPr>
        <p:txBody>
          <a:bodyPr wrap="none" rtlCol="0">
            <a:spAutoFit/>
          </a:bodyPr>
          <a:lstStyle/>
          <a:p>
            <a:pPr>
              <a:buFontTx/>
              <a:buNone/>
            </a:pPr>
            <a:r>
              <a:rPr lang="en-US" sz="1600" b="0" i="0" dirty="0" smtClean="0">
                <a:solidFill>
                  <a:srgbClr val="0070C0"/>
                </a:solidFill>
                <a:latin typeface="Calibri" panose="020F0502020204030204" pitchFamily="34" charset="0"/>
              </a:rPr>
              <a:t>stable</a:t>
            </a:r>
            <a:endParaRPr lang="en-US" sz="1600" b="0" i="0" baseline="-25000" dirty="0" smtClean="0">
              <a:solidFill>
                <a:srgbClr val="0070C0"/>
              </a:solidFill>
              <a:latin typeface="Calibri" pitchFamily="34" charset="0"/>
            </a:endParaRPr>
          </a:p>
        </p:txBody>
      </p:sp>
      <p:sp>
        <p:nvSpPr>
          <p:cNvPr id="34" name="TextBox 33"/>
          <p:cNvSpPr txBox="1"/>
          <p:nvPr/>
        </p:nvSpPr>
        <p:spPr>
          <a:xfrm>
            <a:off x="5945269" y="1143000"/>
            <a:ext cx="2512931" cy="369332"/>
          </a:xfrm>
          <a:prstGeom prst="rect">
            <a:avLst/>
          </a:prstGeom>
          <a:solidFill>
            <a:schemeClr val="bg1"/>
          </a:solidFill>
          <a:ln w="19050">
            <a:solidFill>
              <a:schemeClr val="tx1"/>
            </a:solidFill>
          </a:ln>
        </p:spPr>
        <p:txBody>
          <a:bodyPr wrap="none" rtlCol="0">
            <a:spAutoFit/>
          </a:bodyPr>
          <a:lstStyle/>
          <a:p>
            <a:pPr algn="ctr">
              <a:buNone/>
            </a:pPr>
            <a:r>
              <a:rPr lang="en-US" sz="1800" b="0" i="0" dirty="0" smtClean="0">
                <a:latin typeface="Calibri" panose="020F0502020204030204" pitchFamily="34" charset="0"/>
                <a:cs typeface="Arial" panose="020B0604020202020204" pitchFamily="34" charset="0"/>
              </a:rPr>
              <a:t>MISK calculation for ITER</a:t>
            </a:r>
            <a:endParaRPr lang="en-US" sz="1800" b="0" i="0" dirty="0">
              <a:latin typeface="Calibri" panose="020F0502020204030204" pitchFamily="34" charset="0"/>
              <a:cs typeface="Arial" panose="020B0604020202020204" pitchFamily="34" charset="0"/>
            </a:endParaRPr>
          </a:p>
        </p:txBody>
      </p:sp>
      <p:sp>
        <p:nvSpPr>
          <p:cNvPr id="35" name="TextBox 34"/>
          <p:cNvSpPr txBox="1"/>
          <p:nvPr/>
        </p:nvSpPr>
        <p:spPr>
          <a:xfrm>
            <a:off x="237197" y="1143000"/>
            <a:ext cx="4465068" cy="369332"/>
          </a:xfrm>
          <a:prstGeom prst="rect">
            <a:avLst/>
          </a:prstGeom>
          <a:solidFill>
            <a:schemeClr val="bg1"/>
          </a:solidFill>
          <a:ln w="19050">
            <a:solidFill>
              <a:schemeClr val="tx1"/>
            </a:solidFill>
          </a:ln>
        </p:spPr>
        <p:txBody>
          <a:bodyPr wrap="none" rtlCol="0">
            <a:spAutoFit/>
          </a:bodyPr>
          <a:lstStyle/>
          <a:p>
            <a:pPr algn="ctr">
              <a:buNone/>
            </a:pPr>
            <a:r>
              <a:rPr lang="en-US" sz="1800" dirty="0" smtClean="0">
                <a:latin typeface="Calibri" panose="020F0502020204030204" pitchFamily="34" charset="0"/>
                <a:cs typeface="Arial" panose="020B0604020202020204" pitchFamily="34" charset="0"/>
              </a:rPr>
              <a:t>Code b</a:t>
            </a:r>
            <a:r>
              <a:rPr lang="en-US" sz="1800" b="0" i="0" dirty="0" smtClean="0">
                <a:latin typeface="Calibri" panose="020F0502020204030204" pitchFamily="34" charset="0"/>
                <a:cs typeface="Arial" panose="020B0604020202020204" pitchFamily="34" charset="0"/>
              </a:rPr>
              <a:t>enchmarking (growth rate vs. rotation)</a:t>
            </a:r>
            <a:endParaRPr lang="en-US" sz="1800" b="0" i="0" dirty="0">
              <a:latin typeface="Calibri" panose="020F0502020204030204" pitchFamily="34" charset="0"/>
              <a:cs typeface="Arial" panose="020B0604020202020204" pitchFamily="34" charset="0"/>
            </a:endParaRPr>
          </a:p>
        </p:txBody>
      </p:sp>
      <p:sp>
        <p:nvSpPr>
          <p:cNvPr id="25" name="Text Box 32"/>
          <p:cNvSpPr txBox="1">
            <a:spLocks noChangeArrowheads="1"/>
          </p:cNvSpPr>
          <p:nvPr/>
        </p:nvSpPr>
        <p:spPr bwMode="auto">
          <a:xfrm>
            <a:off x="308362" y="5017245"/>
            <a:ext cx="4393903" cy="338554"/>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600" b="0" i="0" dirty="0" smtClean="0">
                <a:solidFill>
                  <a:srgbClr val="00CC99">
                    <a:lumMod val="75000"/>
                  </a:srgbClr>
                </a:solidFill>
                <a:latin typeface="Calibri" panose="020F0502020204030204" pitchFamily="34" charset="0"/>
                <a:cs typeface="Arial" pitchFamily="34" charset="0"/>
              </a:rPr>
              <a:t>[J. Berkery </a:t>
            </a:r>
            <a:r>
              <a:rPr lang="en-US" sz="1600" b="0" dirty="0" smtClean="0">
                <a:solidFill>
                  <a:srgbClr val="00CC99">
                    <a:lumMod val="75000"/>
                  </a:srgbClr>
                </a:solidFill>
                <a:latin typeface="Calibri" pitchFamily="34" charset="0"/>
                <a:cs typeface="Arial" pitchFamily="34" charset="0"/>
              </a:rPr>
              <a:t>et al.</a:t>
            </a:r>
            <a:r>
              <a:rPr lang="en-US" sz="1600" b="0" i="0" dirty="0" smtClean="0">
                <a:solidFill>
                  <a:srgbClr val="00CC99">
                    <a:lumMod val="75000"/>
                  </a:srgbClr>
                </a:solidFill>
                <a:latin typeface="Calibri" pitchFamily="34" charset="0"/>
                <a:cs typeface="Arial" pitchFamily="34" charset="0"/>
              </a:rPr>
              <a:t>, Phys. Plasmas </a:t>
            </a:r>
            <a:r>
              <a:rPr lang="en-US" sz="1600" i="0" dirty="0" smtClean="0">
                <a:solidFill>
                  <a:srgbClr val="00CC99">
                    <a:lumMod val="75000"/>
                  </a:srgbClr>
                </a:solidFill>
                <a:latin typeface="Calibri" pitchFamily="34" charset="0"/>
                <a:cs typeface="Arial" pitchFamily="34" charset="0"/>
              </a:rPr>
              <a:t>21</a:t>
            </a:r>
            <a:r>
              <a:rPr lang="en-US" sz="1600" b="0" i="0" dirty="0" smtClean="0">
                <a:solidFill>
                  <a:srgbClr val="00CC99">
                    <a:lumMod val="75000"/>
                  </a:srgbClr>
                </a:solidFill>
                <a:latin typeface="Calibri" pitchFamily="34" charset="0"/>
                <a:cs typeface="Arial" pitchFamily="34" charset="0"/>
              </a:rPr>
              <a:t>, 052505 (2014)]</a:t>
            </a:r>
            <a:endParaRPr lang="en-US" sz="1600" b="0" i="0" dirty="0">
              <a:solidFill>
                <a:srgbClr val="00CC99">
                  <a:lumMod val="75000"/>
                </a:srgbClr>
              </a:solidFill>
              <a:latin typeface="Calibri" pitchFamily="34" charset="0"/>
              <a:cs typeface="Arial" pitchFamily="34" charset="0"/>
            </a:endParaRPr>
          </a:p>
        </p:txBody>
      </p:sp>
      <p:sp>
        <p:nvSpPr>
          <p:cNvPr id="36" name="Content Placeholder 2"/>
          <p:cNvSpPr txBox="1">
            <a:spLocks/>
          </p:cNvSpPr>
          <p:nvPr/>
        </p:nvSpPr>
        <p:spPr bwMode="auto">
          <a:xfrm>
            <a:off x="152401" y="5411404"/>
            <a:ext cx="4343400" cy="98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000" b="0" i="0" kern="0" dirty="0">
                <a:solidFill>
                  <a:srgbClr val="000000"/>
                </a:solidFill>
                <a:latin typeface="Calibri" pitchFamily="34" charset="0"/>
                <a:cs typeface="Calibri" pitchFamily="34" charset="0"/>
              </a:rPr>
              <a:t>The codes support the present understanding that RWM stability can be increased by kinetic </a:t>
            </a:r>
            <a:r>
              <a:rPr lang="en-US" sz="2000" b="0" i="0" kern="0" dirty="0" smtClean="0">
                <a:solidFill>
                  <a:srgbClr val="000000"/>
                </a:solidFill>
                <a:latin typeface="Calibri" pitchFamily="34" charset="0"/>
                <a:cs typeface="Calibri" pitchFamily="34" charset="0"/>
              </a:rPr>
              <a:t>effects</a:t>
            </a:r>
            <a:endParaRPr lang="en-US" sz="1600" b="0" i="0" kern="0" dirty="0">
              <a:solidFill>
                <a:srgbClr val="3333CC"/>
              </a:solidFill>
              <a:latin typeface="Calibri" pitchFamily="34" charset="0"/>
              <a:cs typeface="Calibri" pitchFamily="34" charset="0"/>
            </a:endParaRPr>
          </a:p>
        </p:txBody>
      </p:sp>
      <p:sp>
        <p:nvSpPr>
          <p:cNvPr id="37" name="Content Placeholder 2"/>
          <p:cNvSpPr txBox="1">
            <a:spLocks/>
          </p:cNvSpPr>
          <p:nvPr/>
        </p:nvSpPr>
        <p:spPr bwMode="auto">
          <a:xfrm>
            <a:off x="4684490" y="4535426"/>
            <a:ext cx="4492171" cy="98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000" kern="0" dirty="0">
                <a:solidFill>
                  <a:srgbClr val="000000"/>
                </a:solidFill>
                <a:latin typeface="Calibri" pitchFamily="34" charset="0"/>
                <a:cs typeface="Calibri" pitchFamily="34" charset="0"/>
              </a:rPr>
              <a:t>Case: </a:t>
            </a:r>
            <a:r>
              <a:rPr lang="el-GR" sz="2000" kern="0" dirty="0" smtClean="0">
                <a:solidFill>
                  <a:srgbClr val="000000"/>
                </a:solidFill>
                <a:latin typeface="Calibri" pitchFamily="34" charset="0"/>
                <a:cs typeface="Calibri" pitchFamily="34" charset="0"/>
              </a:rPr>
              <a:t>β</a:t>
            </a:r>
            <a:r>
              <a:rPr lang="en-US" sz="2000" kern="0" baseline="-25000" dirty="0" smtClean="0">
                <a:solidFill>
                  <a:srgbClr val="000000"/>
                </a:solidFill>
                <a:latin typeface="Calibri" pitchFamily="34" charset="0"/>
                <a:cs typeface="Calibri" pitchFamily="34" charset="0"/>
              </a:rPr>
              <a:t>N</a:t>
            </a:r>
            <a:r>
              <a:rPr lang="en-US" sz="2000" kern="0" dirty="0" smtClean="0">
                <a:solidFill>
                  <a:srgbClr val="000000"/>
                </a:solidFill>
                <a:latin typeface="Calibri" pitchFamily="34" charset="0"/>
                <a:cs typeface="Calibri" pitchFamily="34" charset="0"/>
              </a:rPr>
              <a:t> </a:t>
            </a:r>
            <a:r>
              <a:rPr lang="en-US" sz="2000" kern="0" dirty="0">
                <a:solidFill>
                  <a:srgbClr val="000000"/>
                </a:solidFill>
                <a:latin typeface="Calibri" pitchFamily="34" charset="0"/>
                <a:cs typeface="Calibri" pitchFamily="34" charset="0"/>
              </a:rPr>
              <a:t>= 2.9 (20% &gt; no-wall limit)</a:t>
            </a:r>
          </a:p>
          <a:p>
            <a:r>
              <a:rPr lang="en-US" sz="2000" kern="0" dirty="0">
                <a:solidFill>
                  <a:srgbClr val="000000"/>
                </a:solidFill>
                <a:latin typeface="Calibri" pitchFamily="34" charset="0"/>
                <a:cs typeface="Calibri" pitchFamily="34" charset="0"/>
              </a:rPr>
              <a:t>Alpha particles are required for RWM stabilization at all </a:t>
            </a:r>
            <a:r>
              <a:rPr lang="el-GR" sz="2000" kern="0" dirty="0" smtClean="0">
                <a:solidFill>
                  <a:srgbClr val="000000"/>
                </a:solidFill>
                <a:latin typeface="Calibri" pitchFamily="34" charset="0"/>
                <a:cs typeface="Calibri" pitchFamily="34" charset="0"/>
              </a:rPr>
              <a:t>ω</a:t>
            </a:r>
            <a:r>
              <a:rPr lang="el-GR" sz="2000" kern="0" baseline="-25000" dirty="0" smtClean="0">
                <a:solidFill>
                  <a:srgbClr val="000000"/>
                </a:solidFill>
                <a:latin typeface="Calibri" pitchFamily="34" charset="0"/>
                <a:cs typeface="Calibri" pitchFamily="34" charset="0"/>
              </a:rPr>
              <a:t>φ</a:t>
            </a:r>
            <a:r>
              <a:rPr lang="en-US" sz="2000" kern="0" dirty="0" smtClean="0">
                <a:solidFill>
                  <a:srgbClr val="000000"/>
                </a:solidFill>
                <a:latin typeface="Calibri" pitchFamily="34" charset="0"/>
                <a:cs typeface="Calibri" pitchFamily="34" charset="0"/>
              </a:rPr>
              <a:t> </a:t>
            </a:r>
            <a:endParaRPr lang="en-US" sz="2000" kern="0" dirty="0">
              <a:solidFill>
                <a:srgbClr val="000000"/>
              </a:solidFill>
              <a:latin typeface="Calibri" pitchFamily="34" charset="0"/>
              <a:cs typeface="Calibri" pitchFamily="34" charset="0"/>
            </a:endParaRPr>
          </a:p>
          <a:p>
            <a:r>
              <a:rPr lang="en-US" sz="2000" kern="0" dirty="0">
                <a:solidFill>
                  <a:srgbClr val="000000"/>
                </a:solidFill>
                <a:latin typeface="Calibri" pitchFamily="34" charset="0"/>
                <a:cs typeface="Calibri" pitchFamily="34" charset="0"/>
              </a:rPr>
              <a:t>Near RWM marginal stability at </a:t>
            </a:r>
            <a:r>
              <a:rPr lang="el-GR" sz="2000" kern="0" dirty="0" smtClean="0">
                <a:solidFill>
                  <a:srgbClr val="000000"/>
                </a:solidFill>
                <a:latin typeface="Calibri" pitchFamily="34" charset="0"/>
                <a:cs typeface="Calibri" pitchFamily="34" charset="0"/>
              </a:rPr>
              <a:t>β</a:t>
            </a:r>
            <a:r>
              <a:rPr lang="el-GR" sz="2000" kern="0" baseline="-25000" dirty="0" smtClean="0">
                <a:solidFill>
                  <a:srgbClr val="000000"/>
                </a:solidFill>
                <a:latin typeface="Calibri" pitchFamily="34" charset="0"/>
                <a:cs typeface="Calibri" pitchFamily="34" charset="0"/>
              </a:rPr>
              <a:t>α</a:t>
            </a:r>
            <a:r>
              <a:rPr lang="en-US" sz="2000" kern="0" dirty="0" smtClean="0">
                <a:solidFill>
                  <a:srgbClr val="000000"/>
                </a:solidFill>
                <a:latin typeface="Calibri" pitchFamily="34" charset="0"/>
                <a:cs typeface="Calibri" pitchFamily="34" charset="0"/>
              </a:rPr>
              <a:t>/</a:t>
            </a:r>
            <a:r>
              <a:rPr lang="el-GR" sz="2000" kern="0" dirty="0" smtClean="0">
                <a:solidFill>
                  <a:srgbClr val="000000"/>
                </a:solidFill>
                <a:latin typeface="Calibri" pitchFamily="34" charset="0"/>
                <a:cs typeface="Calibri" pitchFamily="34" charset="0"/>
              </a:rPr>
              <a:t>β</a:t>
            </a:r>
            <a:r>
              <a:rPr lang="en-US" sz="2000" kern="0" baseline="-25000" dirty="0" smtClean="0">
                <a:solidFill>
                  <a:srgbClr val="000000"/>
                </a:solidFill>
                <a:latin typeface="Calibri" pitchFamily="34" charset="0"/>
                <a:cs typeface="Calibri" pitchFamily="34" charset="0"/>
              </a:rPr>
              <a:t>total</a:t>
            </a:r>
            <a:r>
              <a:rPr lang="en-US" sz="2000" kern="0" dirty="0" smtClean="0">
                <a:solidFill>
                  <a:srgbClr val="000000"/>
                </a:solidFill>
                <a:latin typeface="Calibri" pitchFamily="34" charset="0"/>
                <a:cs typeface="Calibri" pitchFamily="34" charset="0"/>
              </a:rPr>
              <a:t> </a:t>
            </a:r>
            <a:r>
              <a:rPr lang="en-US" sz="2000" kern="0" dirty="0">
                <a:solidFill>
                  <a:srgbClr val="000000"/>
                </a:solidFill>
                <a:latin typeface="Calibri" pitchFamily="34" charset="0"/>
                <a:cs typeface="Calibri" pitchFamily="34" charset="0"/>
              </a:rPr>
              <a:t>= 0.1 at expected </a:t>
            </a:r>
            <a:r>
              <a:rPr lang="en-US" sz="2000" kern="0" dirty="0" smtClean="0">
                <a:solidFill>
                  <a:srgbClr val="000000"/>
                </a:solidFill>
                <a:latin typeface="Calibri" pitchFamily="34" charset="0"/>
                <a:cs typeface="Calibri" pitchFamily="34" charset="0"/>
              </a:rPr>
              <a:t>rotation</a:t>
            </a:r>
            <a:endParaRPr lang="en-US" sz="2000" kern="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1954843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oldsymbol{\xi}_{\perp}$&#10;&#10;&#10;\end{document}"/>
  <p:tag name="IGUANATEXSIZE" val="17"/>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left(\gamma-i\omega_{r}\right)\tau_{w} = -\frac{\delta W_{\infty}+\delta W_{K}}{\delta W_{b}+\delta W_{K}} = \frac{1-C}{\hat{\gamma}_{f}^{-1}+C}&#10;\nonumber&#10;\end{equation}&#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oldsymbol{\xi}_{\perp} \sim e^{\gamma t}$&#10;&#10;&#10;\end{document}"/>
  <p:tag name="IGUANATEXSIZE" val="17"/>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gamma \sim \tau_{w}^{-1}$&#10;&#10;&#10;\end{document}"/>
  <p:tag name="IGUANATEXSIZE" val="17"/>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f}\tau_{w} = -\frac{\delta W_{\infty}}{\delta W_{b}}&#10;\nonumber&#10;\end{equation}&#10;&#10;\end{document}"/>
  <p:tag name="IGUANATEXSIZE" val="17"/>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left(\gamma-i\omega_{r}\right)\tau_{w} = -\frac{\delta W_{\infty}+\delta W_{K}}{\delta W_{b} + \delta W_{K}}&#10;\end{equation}&#10;&#10;&#10;\end{document}"/>
  <p:tag name="IGUANATEXSIZE" val="17"/>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 W_{K}$&#10;&#10;&#10;\end{document}"/>
  <p:tag name="IGUANATEXSIZE" val="17"/>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f}$&#10;&#10;&#10;\end{document}"/>
  <p:tag name="IGUANATEXSIZE" val="17"/>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left(\gamma-i\omega_{r}\right)\tau_{w} = -\frac{\delta W_{\infty}+\delta W_{K}}{\delta W_{b}+\delta W_{K}} = \frac{1-C}{\hat{\gamma}_{f}^{-1}+C}&#10;\nonumber&#10;\end{equation}&#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left(\gamma-i\omega_{r}\right)\tau_{w} = -\frac{\delta W_{\infty}+\delta W_{K}}{\delta W_{b}+\delta W_{K}} = \frac{1-C}{\hat{\gamma}_{f}^{-1}+C}&#10;\nonumber&#10;\end{equation}&#10;&#10;\end{document}"/>
  <p:tag name="IGUANATEXSIZE" val="20"/>
</p:tagLst>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17169</TotalTime>
  <Words>2353</Words>
  <Application>Microsoft Office PowerPoint</Application>
  <PresentationFormat>On-screen Show (4:3)</PresentationFormat>
  <Paragraphs>330</Paragraphs>
  <Slides>26</Slides>
  <Notes>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NSTX Upgrade</vt:lpstr>
      <vt:lpstr>Blank Presentation</vt:lpstr>
      <vt:lpstr>Outline</vt:lpstr>
      <vt:lpstr>An unstable RWM is an exponential growth of magnetic field line kinking that can cause disruptions</vt:lpstr>
      <vt:lpstr>A scalar critical plasma rotation model can not explain RWM stability; it depends on the ωφ profile</vt:lpstr>
      <vt:lpstr>“Kinetic effects” means taking into account complicated particle motion rather than treating the plasma as a fluid</vt:lpstr>
      <vt:lpstr>Kinetic theory consistent with RWM destabilization at intermediate plasma rotation and collisionality affects the strength of resonances</vt:lpstr>
      <vt:lpstr>MISK calculations validated against unstable experimental plasmas; reproduce approach towards marginal stability</vt:lpstr>
      <vt:lpstr>Kinetic RWM stability physics unites results from DIII-D and NSTX plasmas</vt:lpstr>
      <vt:lpstr>Active MHD spectroscopy experiments show the importance of kinetic effects in stable plasmas as well</vt:lpstr>
      <vt:lpstr>PowerPoint Presentation</vt:lpstr>
      <vt:lpstr>Physics understanding from previous research used to construct a reduced kinetic model</vt:lpstr>
      <vt:lpstr>Disruption event chain characterization capability started for NSTX-U as next step in disruption avoidance plan </vt:lpstr>
      <vt:lpstr>Disruption Event Characterization And Forecasting (DECAF) code is structured to ease parallel development</vt:lpstr>
      <vt:lpstr>The DECAF code is being used to characterize disruption event chains on NSTX, including RWMs</vt:lpstr>
      <vt:lpstr>Initial DECAF analysis already finding common disruption event chains, giving new insight</vt:lpstr>
      <vt:lpstr>Initial DECAF results detects disruption chain events when applied to dedicated 44 shot NSTX RWM disruption database</vt:lpstr>
      <vt:lpstr>Goal is to forecast γ in real-time using parameterized reduced models for δW terms</vt:lpstr>
      <vt:lpstr>The unstable region of the stability diagram is determined by the fluid δW terms; Kinetic effects can stabilize the RWM</vt:lpstr>
      <vt:lpstr>DECAF contains modeled kinetic quantities  for generation of stability maps</vt:lpstr>
      <vt:lpstr>PowerPoint Presentation</vt:lpstr>
      <vt:lpstr>Reduced kinetic model distinguishes between stable and unstable NSTX discharges</vt:lpstr>
      <vt:lpstr>Summary</vt:lpstr>
      <vt:lpstr>MISK</vt:lpstr>
      <vt:lpstr>DECAF</vt:lpstr>
      <vt:lpstr>Reduced Kinetic Model</vt:lpstr>
      <vt:lpstr>Abstract of paper EX/P4-34</vt:lpstr>
      <vt:lpstr>Characterization and Forecasting of Unstable Resistive Wall Modes in  NSTX and NSTX-U</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John (Jack) Berkery</cp:lastModifiedBy>
  <cp:revision>428</cp:revision>
  <cp:lastPrinted>2016-10-12T18:59:00Z</cp:lastPrinted>
  <dcterms:created xsi:type="dcterms:W3CDTF">2015-07-16T16:59:24Z</dcterms:created>
  <dcterms:modified xsi:type="dcterms:W3CDTF">2016-10-14T14:31:59Z</dcterms:modified>
</cp:coreProperties>
</file>