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91" r:id="rId3"/>
    <p:sldId id="269" r:id="rId4"/>
    <p:sldId id="286" r:id="rId5"/>
    <p:sldId id="329" r:id="rId6"/>
    <p:sldId id="276" r:id="rId7"/>
    <p:sldId id="278" r:id="rId8"/>
    <p:sldId id="282" r:id="rId9"/>
    <p:sldId id="328" r:id="rId10"/>
    <p:sldId id="296" r:id="rId11"/>
    <p:sldId id="297" r:id="rId12"/>
    <p:sldId id="300" r:id="rId13"/>
    <p:sldId id="304" r:id="rId14"/>
    <p:sldId id="305" r:id="rId15"/>
    <p:sldId id="306" r:id="rId16"/>
    <p:sldId id="307" r:id="rId17"/>
    <p:sldId id="308" r:id="rId18"/>
    <p:sldId id="309" r:id="rId19"/>
    <p:sldId id="311" r:id="rId20"/>
    <p:sldId id="312" r:id="rId21"/>
    <p:sldId id="313" r:id="rId22"/>
    <p:sldId id="314" r:id="rId23"/>
    <p:sldId id="31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 varScale="1">
        <p:scale>
          <a:sx n="106" d="100"/>
          <a:sy n="106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81461-DFFB-43FD-A332-AA090483F6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81461-DFFB-43FD-A332-AA090483F6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7BD27-CB17-4636-8CED-6163F0F7CF5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583439"/>
            <a:ext cx="7772400" cy="230832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900" b="1" baseline="300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9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IAEA</a:t>
            </a:r>
            <a:r>
              <a:rPr lang="en-US" sz="9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Exploring the Regime of Validity of Global </a:t>
            </a:r>
            <a:r>
              <a:rPr lang="en-US" sz="900" b="1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Gyrokinetic</a:t>
            </a:r>
            <a:r>
              <a:rPr lang="en-US" sz="9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Simulations with Spherical Tokamak Plasmas, Y.</a:t>
            </a:r>
            <a:r>
              <a:rPr lang="en-US" sz="9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Ren, October 19</a:t>
            </a:r>
            <a:r>
              <a:rPr lang="en-US" sz="900" b="1" baseline="300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9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9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153400" cy="1676400"/>
          </a:xfrm>
        </p:spPr>
        <p:txBody>
          <a:bodyPr>
            <a:normAutofit fontScale="77500" lnSpcReduction="20000"/>
          </a:bodyPr>
          <a:lstStyle/>
          <a:p>
            <a:r>
              <a:rPr lang="en-US" sz="3100" b="1" dirty="0"/>
              <a:t>Y. </a:t>
            </a:r>
            <a:r>
              <a:rPr lang="en-US" sz="3100" b="1" dirty="0" smtClean="0"/>
              <a:t>Ren</a:t>
            </a:r>
            <a:r>
              <a:rPr lang="en-US" sz="3100" b="1" baseline="30000" dirty="0" smtClean="0"/>
              <a:t>1</a:t>
            </a:r>
            <a:endParaRPr lang="en-US" sz="3100" b="1" dirty="0"/>
          </a:p>
          <a:p>
            <a:r>
              <a:rPr lang="en-US" b="1" dirty="0" smtClean="0"/>
              <a:t>W.X. </a:t>
            </a:r>
            <a:r>
              <a:rPr lang="en-US" b="1" dirty="0"/>
              <a:t>Wang</a:t>
            </a:r>
            <a:r>
              <a:rPr lang="en-US" b="1" baseline="30000" dirty="0"/>
              <a:t>1</a:t>
            </a:r>
            <a:r>
              <a:rPr lang="en-US" b="1" dirty="0"/>
              <a:t>, W. Guttenfelder</a:t>
            </a:r>
            <a:r>
              <a:rPr lang="en-US" b="1" baseline="30000" dirty="0"/>
              <a:t>1</a:t>
            </a:r>
            <a:r>
              <a:rPr lang="en-US" b="1" dirty="0"/>
              <a:t>, S.M. Kaye</a:t>
            </a:r>
            <a:r>
              <a:rPr lang="en-US" b="1" baseline="30000" dirty="0"/>
              <a:t>1</a:t>
            </a:r>
            <a:r>
              <a:rPr lang="en-US" b="1" dirty="0"/>
              <a:t>, </a:t>
            </a:r>
            <a:r>
              <a:rPr lang="en-US" b="1" dirty="0" smtClean="0"/>
              <a:t>S</a:t>
            </a:r>
            <a:r>
              <a:rPr lang="en-US" b="1" dirty="0"/>
              <a:t>. Ethier</a:t>
            </a:r>
            <a:r>
              <a:rPr lang="en-US" b="1" baseline="30000" dirty="0"/>
              <a:t>1</a:t>
            </a:r>
            <a:r>
              <a:rPr lang="en-US" b="1" dirty="0"/>
              <a:t>, </a:t>
            </a:r>
            <a:r>
              <a:rPr lang="en-US" b="1" dirty="0" smtClean="0"/>
              <a:t>                R.E</a:t>
            </a:r>
            <a:r>
              <a:rPr lang="en-US" b="1" dirty="0"/>
              <a:t>. Bell</a:t>
            </a:r>
            <a:r>
              <a:rPr lang="en-US" b="1" baseline="30000" dirty="0"/>
              <a:t>1</a:t>
            </a:r>
            <a:r>
              <a:rPr lang="en-US" b="1" dirty="0"/>
              <a:t>,</a:t>
            </a:r>
            <a:r>
              <a:rPr lang="en-US" b="1" baseline="30000" dirty="0"/>
              <a:t> </a:t>
            </a:r>
            <a:r>
              <a:rPr lang="en-US" b="1" dirty="0"/>
              <a:t>B.P. LeBlanc</a:t>
            </a:r>
            <a:r>
              <a:rPr lang="en-US" b="1" baseline="30000" dirty="0"/>
              <a:t>1</a:t>
            </a:r>
            <a:r>
              <a:rPr lang="en-US" b="1" dirty="0"/>
              <a:t>, E. Mazzucato</a:t>
            </a:r>
            <a:r>
              <a:rPr lang="en-US" b="1" baseline="30000" dirty="0"/>
              <a:t>1</a:t>
            </a:r>
            <a:r>
              <a:rPr lang="en-US" b="1" dirty="0"/>
              <a:t>, D.R. </a:t>
            </a:r>
            <a:r>
              <a:rPr lang="en-US" b="1" dirty="0" smtClean="0"/>
              <a:t>Smith</a:t>
            </a:r>
            <a:r>
              <a:rPr lang="en-US" b="1" baseline="30000" dirty="0"/>
              <a:t>2</a:t>
            </a:r>
            <a:r>
              <a:rPr lang="en-US" b="1" dirty="0" smtClean="0"/>
              <a:t>,</a:t>
            </a:r>
            <a:r>
              <a:rPr lang="en-US" b="1" baseline="30000" dirty="0" smtClean="0"/>
              <a:t> </a:t>
            </a:r>
            <a:r>
              <a:rPr lang="en-US" b="1" dirty="0"/>
              <a:t>C.W. </a:t>
            </a:r>
            <a:r>
              <a:rPr lang="en-US" b="1" dirty="0" smtClean="0"/>
              <a:t>Domier</a:t>
            </a:r>
            <a:r>
              <a:rPr lang="en-US" b="1" baseline="30000" dirty="0"/>
              <a:t>3</a:t>
            </a:r>
            <a:r>
              <a:rPr lang="en-US" b="1" dirty="0" smtClean="0"/>
              <a:t>, </a:t>
            </a:r>
            <a:r>
              <a:rPr lang="en-US" b="1" dirty="0"/>
              <a:t>H. </a:t>
            </a:r>
            <a:r>
              <a:rPr lang="en-US" b="1" dirty="0" smtClean="0"/>
              <a:t>Yuh</a:t>
            </a:r>
            <a:r>
              <a:rPr lang="en-US" b="1" baseline="30000" dirty="0"/>
              <a:t>4</a:t>
            </a:r>
            <a:r>
              <a:rPr lang="en-US" b="1" dirty="0" smtClean="0"/>
              <a:t> </a:t>
            </a:r>
            <a:r>
              <a:rPr lang="en-US" b="1" dirty="0"/>
              <a:t>and the NSTX-U Team</a:t>
            </a:r>
          </a:p>
          <a:p>
            <a:r>
              <a:rPr lang="en-US" b="1" i="1" dirty="0" smtClean="0"/>
              <a:t>1. PPPL</a:t>
            </a:r>
            <a:r>
              <a:rPr lang="en-US" b="1" dirty="0" smtClean="0"/>
              <a:t> </a:t>
            </a:r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en-US" b="1" i="1" dirty="0" smtClean="0"/>
              <a:t>UW-Madison</a:t>
            </a:r>
            <a:r>
              <a:rPr lang="en-US" b="1" dirty="0" smtClean="0"/>
              <a:t> 3. </a:t>
            </a:r>
            <a:r>
              <a:rPr lang="en-US" b="1" i="1" dirty="0" smtClean="0"/>
              <a:t>UC-Davis</a:t>
            </a:r>
            <a:r>
              <a:rPr lang="en-US" b="1" i="1" baseline="30000" dirty="0"/>
              <a:t> </a:t>
            </a:r>
            <a:r>
              <a:rPr lang="en-US" b="1" i="1" dirty="0"/>
              <a:t>4</a:t>
            </a:r>
            <a:r>
              <a:rPr lang="en-US" b="1" i="1" dirty="0" smtClean="0"/>
              <a:t>. Nova Photonics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Exploring the Regime of Validity of Global </a:t>
            </a:r>
            <a:r>
              <a:rPr lang="en-US" sz="3600" b="1" dirty="0" err="1" smtClean="0">
                <a:solidFill>
                  <a:srgbClr val="0000FF"/>
                </a:solidFill>
              </a:rPr>
              <a:t>Gyrokinetic</a:t>
            </a:r>
            <a:r>
              <a:rPr lang="en-US" sz="3600" b="1" dirty="0" smtClean="0">
                <a:solidFill>
                  <a:srgbClr val="0000FF"/>
                </a:solidFill>
              </a:rPr>
              <a:t> Simulations </a:t>
            </a:r>
            <a:r>
              <a:rPr lang="en-US" sz="3600" b="1" dirty="0">
                <a:solidFill>
                  <a:srgbClr val="0000FF"/>
                </a:solidFill>
              </a:rPr>
              <a:t>with Spherical Tokamak </a:t>
            </a:r>
            <a:r>
              <a:rPr lang="en-US" sz="3600" b="1" dirty="0" smtClean="0">
                <a:solidFill>
                  <a:srgbClr val="0000FF"/>
                </a:solidFill>
              </a:rPr>
              <a:t>Plasmas </a:t>
            </a:r>
            <a:r>
              <a:rPr lang="en-US" b="1" dirty="0" smtClean="0">
                <a:solidFill>
                  <a:srgbClr val="0000FF"/>
                </a:solidFill>
              </a:rPr>
              <a:t>(EX/P4-35)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657600"/>
            <a:ext cx="7162800" cy="1219200"/>
          </a:xfrm>
        </p:spPr>
        <p:txBody>
          <a:bodyPr/>
          <a:lstStyle/>
          <a:p>
            <a:pPr marL="182563">
              <a:lnSpc>
                <a:spcPct val="70000"/>
              </a:lnSpc>
            </a:pPr>
            <a:r>
              <a:rPr lang="en-US" dirty="0" smtClean="0">
                <a:solidFill>
                  <a:srgbClr val="FF0000"/>
                </a:solidFill>
              </a:rPr>
              <a:t>26th </a:t>
            </a:r>
            <a:r>
              <a:rPr lang="en-US" dirty="0">
                <a:solidFill>
                  <a:srgbClr val="FF0000"/>
                </a:solidFill>
              </a:rPr>
              <a:t>IAEA Fusion Energy Conference</a:t>
            </a:r>
          </a:p>
          <a:p>
            <a:pPr marL="182563">
              <a:lnSpc>
                <a:spcPct val="70000"/>
              </a:lnSpc>
            </a:pPr>
            <a:r>
              <a:rPr lang="en-US" dirty="0" smtClean="0">
                <a:solidFill>
                  <a:srgbClr val="FF0000"/>
                </a:solidFill>
              </a:rPr>
              <a:t>Kyoto, Japan, </a:t>
            </a:r>
            <a:r>
              <a:rPr lang="en-US" dirty="0">
                <a:solidFill>
                  <a:srgbClr val="FF0000"/>
                </a:solidFill>
              </a:rPr>
              <a:t>October </a:t>
            </a:r>
            <a:r>
              <a:rPr lang="en-US" dirty="0" smtClean="0">
                <a:solidFill>
                  <a:srgbClr val="FF0000"/>
                </a:solidFill>
              </a:rPr>
              <a:t>17-22, 2016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209800"/>
            <a:ext cx="457062" cy="2699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65" y="2133600"/>
            <a:ext cx="4038600" cy="31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72250" algn="l"/>
              </a:tabLst>
            </a:pPr>
            <a:r>
              <a:rPr lang="en-US" sz="2800" b="1" dirty="0"/>
              <a:t>Are Global Effects Able to Explain the Observation?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990600"/>
            <a:ext cx="4724400" cy="5791200"/>
          </a:xfrm>
        </p:spPr>
        <p:txBody>
          <a:bodyPr>
            <a:normAutofit/>
          </a:bodyPr>
          <a:lstStyle/>
          <a:p>
            <a:pPr marL="173038" indent="-173038"/>
            <a:r>
              <a:rPr lang="en-US" dirty="0" smtClean="0"/>
              <a:t>Global effects, e.g. profile variation, may be important</a:t>
            </a:r>
          </a:p>
          <a:p>
            <a:pPr marL="401638" lvl="1" indent="-173038"/>
            <a:r>
              <a:rPr lang="en-US" dirty="0" smtClean="0"/>
              <a:t>Turbulence could spread from one region to another </a:t>
            </a:r>
          </a:p>
          <a:p>
            <a:pPr marL="401638" lvl="1" indent="-173038"/>
            <a:endParaRPr lang="en-US" sz="1600" dirty="0" smtClean="0"/>
          </a:p>
          <a:p>
            <a:pPr marL="173038" indent="-173038"/>
            <a:r>
              <a:rPr lang="en-US" dirty="0" smtClean="0"/>
              <a:t>Electrostatic GTS simulations are carried out with experimental equilibria</a:t>
            </a:r>
            <a:endParaRPr lang="en-US" dirty="0"/>
          </a:p>
          <a:p>
            <a:pPr marL="401638" lvl="1" indent="-173038"/>
            <a:r>
              <a:rPr lang="en-US" dirty="0"/>
              <a:t>L</a:t>
            </a:r>
            <a:r>
              <a:rPr lang="en-US" dirty="0" smtClean="0"/>
              <a:t>ocal linear GS2 </a:t>
            </a:r>
            <a:r>
              <a:rPr lang="en-US" dirty="0"/>
              <a:t>simulations help determine the radial domain for GTS simulations</a:t>
            </a:r>
          </a:p>
          <a:p>
            <a:pPr marL="401638" lvl="1" indent="-173038"/>
            <a:r>
              <a:rPr lang="en-US" dirty="0"/>
              <a:t>Focus on ion-scale </a:t>
            </a:r>
            <a:r>
              <a:rPr lang="en-US" dirty="0" smtClean="0"/>
              <a:t>turbulence due to weak </a:t>
            </a:r>
            <a:r>
              <a:rPr lang="en-US" dirty="0" err="1" smtClean="0"/>
              <a:t>ExB</a:t>
            </a:r>
            <a:r>
              <a:rPr lang="en-US" dirty="0" smtClean="0"/>
              <a:t> shear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86293" y="1371600"/>
            <a:ext cx="30099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High-k measurement region R=133~137 cm 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286000" y="1828800"/>
            <a:ext cx="152400" cy="42277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23825" y="5320780"/>
            <a:ext cx="42195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0.25               </a:t>
            </a:r>
            <a:r>
              <a:rPr lang="el-GR" dirty="0" smtClean="0"/>
              <a:t>ρ</a:t>
            </a:r>
            <a:r>
              <a:rPr lang="en-US" dirty="0" smtClean="0"/>
              <a:t>                      0.8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6572250" algn="l"/>
              </a:tabLst>
            </a:pPr>
            <a:r>
              <a:rPr lang="en-US" sz="3600" b="1" dirty="0" smtClean="0"/>
              <a:t>Robust Ion-scale Turbulence is Seen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896359"/>
            <a:ext cx="4038600" cy="5646051"/>
          </a:xfrm>
        </p:spPr>
        <p:txBody>
          <a:bodyPr>
            <a:normAutofit/>
          </a:bodyPr>
          <a:lstStyle/>
          <a:p>
            <a:pPr marL="173038" indent="-173038"/>
            <a:r>
              <a:rPr lang="en-US" sz="2400" dirty="0" smtClean="0"/>
              <a:t>Strong ion-scale turbulence develops</a:t>
            </a:r>
          </a:p>
          <a:p>
            <a:pPr marL="401638" lvl="1" indent="-173038"/>
            <a:r>
              <a:rPr lang="en-US" sz="2000" dirty="0" err="1" smtClean="0"/>
              <a:t>ExB</a:t>
            </a:r>
            <a:r>
              <a:rPr lang="en-US" sz="2000" dirty="0" smtClean="0"/>
              <a:t> shear is weak without strong NBI</a:t>
            </a:r>
          </a:p>
          <a:p>
            <a:pPr marL="401638" lvl="1" indent="-173038"/>
            <a:endParaRPr lang="en-US" sz="2000" dirty="0" smtClean="0"/>
          </a:p>
          <a:p>
            <a:pPr marL="173038" indent="-173038"/>
            <a:r>
              <a:rPr lang="en-US" sz="2400" dirty="0" smtClean="0"/>
              <a:t>Turbulence propagates in the electron diamagnetic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71800" y="1443335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443335"/>
                <a:ext cx="121920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95400" y="1138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t=465 </a:t>
            </a:r>
            <a:r>
              <a:rPr lang="en-US" sz="2400" dirty="0" err="1" smtClean="0">
                <a:solidFill>
                  <a:srgbClr val="FF0000"/>
                </a:solidFill>
              </a:rPr>
              <a:t>ms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yren\Documents\MATLAB\work_nstx\figure_save\140301_t465_24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19836"/>
            <a:ext cx="3810000" cy="472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8552" y="3124200"/>
            <a:ext cx="4472266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2819400"/>
          </a:xfrm>
        </p:spPr>
        <p:txBody>
          <a:bodyPr>
            <a:normAutofit/>
          </a:bodyPr>
          <a:lstStyle/>
          <a:p>
            <a:r>
              <a:rPr lang="en-US" sz="2400" dirty="0"/>
              <a:t>Consistent with observed </a:t>
            </a:r>
            <a:r>
              <a:rPr lang="en-US" sz="2400" dirty="0" smtClean="0"/>
              <a:t>small change in equilibrium profiles</a:t>
            </a:r>
            <a:endParaRPr lang="en-US" sz="2400" dirty="0"/>
          </a:p>
          <a:p>
            <a:r>
              <a:rPr lang="en-US" sz="2400" dirty="0" smtClean="0"/>
              <a:t>Electron energy flux matches experimental value after the RF cessation but not before</a:t>
            </a:r>
          </a:p>
          <a:p>
            <a:r>
              <a:rPr lang="en-US" sz="2400" dirty="0" smtClean="0"/>
              <a:t>Ion energy flux is over-predicted for both cases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Similar Energy Fluxes from GTS are Seen before and after the RF cessation</a:t>
            </a:r>
            <a:endParaRPr lang="en-US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1" y="3124200"/>
            <a:ext cx="43706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6200" y="1066800"/>
            <a:ext cx="9296400" cy="5646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Font typeface="Arial" panose="020B0604020202020204" pitchFamily="34" charset="0"/>
              <a:buNone/>
            </a:pP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90600" y="2698546"/>
            <a:ext cx="331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Electron energy flux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5876" y="2698546"/>
            <a:ext cx="331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Ion energy flux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urbulence decreases on 0.5 -1 </a:t>
            </a:r>
            <a:r>
              <a:rPr lang="en-US" dirty="0" err="1" smtClean="0"/>
              <a:t>ms</a:t>
            </a:r>
            <a:r>
              <a:rPr lang="en-US" dirty="0" smtClean="0"/>
              <a:t> time scale; About a factor of 2 decrease in </a:t>
            </a:r>
            <a:r>
              <a:rPr lang="en-US" dirty="0" err="1">
                <a:latin typeface="cmmi10"/>
              </a:rPr>
              <a:t>Q</a:t>
            </a:r>
            <a:r>
              <a:rPr lang="en-US" baseline="-25000" dirty="0" err="1" smtClean="0">
                <a:latin typeface="cmmi10"/>
              </a:rPr>
              <a:t>e</a:t>
            </a:r>
            <a:r>
              <a:rPr lang="en-US" baseline="-25000" dirty="0" smtClean="0">
                <a:latin typeface="cmmi10"/>
              </a:rPr>
              <a:t> </a:t>
            </a:r>
            <a:r>
              <a:rPr lang="en-US" dirty="0" smtClean="0">
                <a:latin typeface="+mn-lt"/>
              </a:rPr>
              <a:t>after the RF cessation</a:t>
            </a:r>
            <a:endParaRPr lang="en-US" baseline="-25000" dirty="0" smtClean="0">
              <a:latin typeface="+mn-lt"/>
            </a:endParaRPr>
          </a:p>
          <a:p>
            <a:pPr lvl="1"/>
            <a:r>
              <a:rPr lang="en-US" dirty="0" smtClean="0"/>
              <a:t>Equilibrium profiles not expected to vary significantly on 0.5 – 1 </a:t>
            </a:r>
            <a:r>
              <a:rPr lang="en-US" dirty="0" err="1" smtClean="0"/>
              <a:t>ms</a:t>
            </a:r>
            <a:r>
              <a:rPr lang="en-US" dirty="0" smtClean="0"/>
              <a:t> time scale (much </a:t>
            </a:r>
            <a:r>
              <a:rPr lang="en-US" dirty="0"/>
              <a:t>smaller than confinement time ~ 10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&lt;15% variation in equilibrium quantities in the high-k measurement region are found before and right after the RF cessation (over 17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Local and global </a:t>
            </a:r>
            <a:r>
              <a:rPr lang="en-US" dirty="0" err="1" smtClean="0"/>
              <a:t>gyrokinetic</a:t>
            </a:r>
            <a:r>
              <a:rPr lang="en-US" dirty="0" smtClean="0"/>
              <a:t> simulations using experimental profiles are unable to explain observed change in turbulence and electron thermal transport</a:t>
            </a:r>
          </a:p>
          <a:p>
            <a:r>
              <a:rPr lang="en-US" dirty="0" smtClean="0"/>
              <a:t>Nonlocal </a:t>
            </a:r>
            <a:r>
              <a:rPr lang="en-US" dirty="0"/>
              <a:t>flux-driven </a:t>
            </a:r>
            <a:r>
              <a:rPr lang="en-US" dirty="0" smtClean="0"/>
              <a:t>mechanism may be important (S.-I Itoh and K. Itoh, Sci. Rep. 2012)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Gradient-driven </a:t>
            </a:r>
            <a:r>
              <a:rPr lang="en-US" sz="2800" b="1" dirty="0" err="1" smtClean="0"/>
              <a:t>Gyrokinetic</a:t>
            </a:r>
            <a:r>
              <a:rPr lang="en-US" sz="2800" b="1" dirty="0" smtClean="0"/>
              <a:t> Models have Difficulty Explaining Experimental Observations </a:t>
            </a:r>
            <a:endParaRPr lang="en-US" sz="2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6200" y="1066800"/>
            <a:ext cx="9296400" cy="5646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Font typeface="Arial" panose="020B0604020202020204" pitchFamily="34" charset="0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304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5128" y="2414704"/>
            <a:ext cx="9124950" cy="5408612"/>
          </a:xfrm>
        </p:spPr>
        <p:txBody>
          <a:bodyPr/>
          <a:lstStyle/>
          <a:p>
            <a:pPr algn="ctr">
              <a:buNone/>
            </a:pPr>
            <a:r>
              <a:rPr lang="en-US" sz="4000" dirty="0"/>
              <a:t>NSTX H-mode </a:t>
            </a:r>
            <a:r>
              <a:rPr lang="en-US" sz="4000" dirty="0" smtClean="0"/>
              <a:t>plasmas with</a:t>
            </a:r>
            <a:endParaRPr lang="en-US" sz="4000" dirty="0"/>
          </a:p>
          <a:p>
            <a:pPr algn="ctr">
              <a:buNone/>
            </a:pPr>
            <a:r>
              <a:rPr lang="en-US" sz="4000" dirty="0" smtClean="0"/>
              <a:t>density </a:t>
            </a:r>
            <a:r>
              <a:rPr lang="en-US" sz="4000" dirty="0"/>
              <a:t>gradient stabilization of electron-scale turbulence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76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F8F8F8">
                  <a:alpha val="29999"/>
                </a:srgbClr>
              </a:gs>
              <a:gs pos="100000">
                <a:srgbClr val="C8C8C8">
                  <a:alpha val="85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None/>
            </a:pPr>
            <a:r>
              <a:rPr lang="en-US" sz="28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Current Ramp-down in NSTX H-mode Plasma Leads to Core Density Gradient Increase</a:t>
            </a:r>
            <a:endParaRPr lang="en-US" sz="2800" b="1" i="0" kern="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68993"/>
            <a:ext cx="2247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Shot=141767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42871"/>
            <a:ext cx="1447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NBI</a:t>
            </a:r>
            <a:r>
              <a:rPr lang="en-US" sz="1800" dirty="0" smtClean="0">
                <a:solidFill>
                  <a:srgbClr val="FF0000"/>
                </a:solidFill>
              </a:rPr>
              <a:t>-heated H-mode plasma with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B</a:t>
            </a:r>
            <a:r>
              <a:rPr lang="en-US" sz="1800" baseline="-25000" dirty="0" smtClean="0">
                <a:solidFill>
                  <a:srgbClr val="FF0000"/>
                </a:solidFill>
              </a:rPr>
              <a:t>T</a:t>
            </a:r>
            <a:r>
              <a:rPr lang="en-US" sz="1800" dirty="0" smtClean="0">
                <a:solidFill>
                  <a:srgbClr val="FF0000"/>
                </a:solidFill>
              </a:rPr>
              <a:t> =5.5 </a:t>
            </a:r>
            <a:r>
              <a:rPr lang="en-US" sz="1800" dirty="0" err="1" smtClean="0">
                <a:solidFill>
                  <a:srgbClr val="FF0000"/>
                </a:solidFill>
              </a:rPr>
              <a:t>kG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206738"/>
            <a:ext cx="1600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</a:rPr>
              <a:t>Ruiz-Ruiz et al., </a:t>
            </a:r>
            <a:r>
              <a:rPr lang="en-US" sz="1400" b="1" dirty="0" err="1" smtClean="0">
                <a:solidFill>
                  <a:srgbClr val="FF0000"/>
                </a:solidFill>
              </a:rPr>
              <a:t>PoP</a:t>
            </a:r>
            <a:r>
              <a:rPr lang="en-US" sz="1400" b="1" dirty="0" smtClean="0">
                <a:solidFill>
                  <a:srgbClr val="FF0000"/>
                </a:solidFill>
              </a:rPr>
              <a:t> 2015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238356"/>
            <a:ext cx="3748650" cy="542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yren\Documents\MATLAB\work_nstx\figure_save\141767_te_ne_twotim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79" y="1452241"/>
            <a:ext cx="2960721" cy="487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76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86400" y="1143000"/>
            <a:ext cx="3276600" cy="5524436"/>
          </a:xfrm>
        </p:spPr>
        <p:txBody>
          <a:bodyPr/>
          <a:lstStyle/>
          <a:p>
            <a:r>
              <a:rPr lang="en-US" sz="2400" dirty="0" smtClean="0"/>
              <a:t>ETG turbulence suppressed by large density gradient</a:t>
            </a:r>
            <a:endParaRPr lang="en-US" sz="1800" dirty="0" smtClean="0"/>
          </a:p>
          <a:p>
            <a:pPr lvl="1"/>
            <a:r>
              <a:rPr lang="en-US" sz="1800" dirty="0" smtClean="0"/>
              <a:t>See Ruiz-Ruiz’s Talk in Friday morning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sz="2000" dirty="0" smtClean="0"/>
              <a:t>Is ion-scale turbulence driving thermal transport? </a:t>
            </a:r>
          </a:p>
          <a:p>
            <a:pPr lvl="1"/>
            <a:r>
              <a:rPr lang="en-US" sz="1800" dirty="0" smtClean="0"/>
              <a:t>Here, we focus on ion-scale GTS simulations and thermal transport</a:t>
            </a:r>
          </a:p>
          <a:p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F8F8F8">
                  <a:alpha val="29999"/>
                </a:srgbClr>
              </a:gs>
              <a:gs pos="100000">
                <a:srgbClr val="C8C8C8">
                  <a:alpha val="85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None/>
            </a:pPr>
            <a:r>
              <a:rPr lang="en-US" sz="2800" b="1" kern="0" dirty="0">
                <a:solidFill>
                  <a:srgbClr val="0000FF"/>
                </a:solidFill>
              </a:rPr>
              <a:t>Current Ramp-down in NSTX H-mode Plasma Leads to Core Density Gradient Increase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268993"/>
            <a:ext cx="2247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Shot=141767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42871"/>
            <a:ext cx="1447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NBI</a:t>
            </a:r>
            <a:r>
              <a:rPr lang="en-US" sz="1800" dirty="0" smtClean="0">
                <a:solidFill>
                  <a:srgbClr val="FF0000"/>
                </a:solidFill>
              </a:rPr>
              <a:t>-heated H-mode plasma with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B</a:t>
            </a:r>
            <a:r>
              <a:rPr lang="en-US" sz="1800" baseline="-25000" dirty="0" smtClean="0">
                <a:solidFill>
                  <a:srgbClr val="FF0000"/>
                </a:solidFill>
              </a:rPr>
              <a:t>T</a:t>
            </a:r>
            <a:r>
              <a:rPr lang="en-US" sz="1800" dirty="0" smtClean="0">
                <a:solidFill>
                  <a:srgbClr val="FF0000"/>
                </a:solidFill>
              </a:rPr>
              <a:t> =5.5 </a:t>
            </a:r>
            <a:r>
              <a:rPr lang="en-US" sz="1800" dirty="0" err="1" smtClean="0">
                <a:solidFill>
                  <a:srgbClr val="FF0000"/>
                </a:solidFill>
              </a:rPr>
              <a:t>kG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206738"/>
            <a:ext cx="1600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</a:rPr>
              <a:t>Ruiz-Ruiz et al., </a:t>
            </a:r>
            <a:r>
              <a:rPr lang="en-US" sz="1400" b="1" dirty="0" err="1" smtClean="0">
                <a:solidFill>
                  <a:srgbClr val="FF0000"/>
                </a:solidFill>
              </a:rPr>
              <a:t>PoP</a:t>
            </a:r>
            <a:r>
              <a:rPr lang="en-US" sz="1400" b="1" dirty="0" smtClean="0">
                <a:solidFill>
                  <a:srgbClr val="FF0000"/>
                </a:solidFill>
              </a:rPr>
              <a:t> 2015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238356"/>
            <a:ext cx="3748650" cy="542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yren\Documents\MATLAB\work_nstx\figure_save\141767_t332_profil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391234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yren\Documents\MATLAB\work_nstx\figure_save\141767_t565_profi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20" y="2590800"/>
            <a:ext cx="419965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9348" y="3124200"/>
            <a:ext cx="1153052" cy="68580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28800" y="3810000"/>
            <a:ext cx="990600" cy="609600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76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F8F8F8">
                  <a:alpha val="29999"/>
                </a:srgbClr>
              </a:gs>
              <a:gs pos="100000">
                <a:srgbClr val="C8C8C8">
                  <a:alpha val="85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None/>
            </a:pPr>
            <a:r>
              <a:rPr lang="en-US" sz="2800" b="1" kern="0" dirty="0" smtClean="0">
                <a:solidFill>
                  <a:srgbClr val="0000FF"/>
                </a:solidFill>
              </a:rPr>
              <a:t>GTS Simulation Domains are Chosen to Have Significant Gradients </a:t>
            </a:r>
            <a:endParaRPr lang="en-US" sz="2800" b="1" kern="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5575" y="2221468"/>
            <a:ext cx="2438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t= 332 </a:t>
            </a:r>
            <a:r>
              <a:rPr lang="en-US" dirty="0" err="1" smtClean="0">
                <a:solidFill>
                  <a:srgbClr val="FF0000"/>
                </a:solidFill>
              </a:rPr>
              <a:t>ms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2252545"/>
            <a:ext cx="2438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t= 565 </a:t>
            </a:r>
            <a:r>
              <a:rPr lang="en-US" dirty="0" err="1" smtClean="0">
                <a:solidFill>
                  <a:srgbClr val="FF0000"/>
                </a:solidFill>
              </a:rPr>
              <a:t>ms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1676400"/>
          </a:xfrm>
        </p:spPr>
        <p:txBody>
          <a:bodyPr/>
          <a:lstStyle/>
          <a:p>
            <a:r>
              <a:rPr lang="en-US" sz="2400" dirty="0"/>
              <a:t>D</a:t>
            </a:r>
            <a:r>
              <a:rPr lang="en-US" sz="2400" dirty="0" smtClean="0"/>
              <a:t>ensity gradient is significantly larger at t=565 </a:t>
            </a:r>
            <a:r>
              <a:rPr lang="en-US" sz="2400" dirty="0" err="1" smtClean="0"/>
              <a:t>ms</a:t>
            </a:r>
            <a:r>
              <a:rPr lang="en-US" sz="2400" dirty="0" smtClean="0"/>
              <a:t> than at t=332 </a:t>
            </a:r>
            <a:r>
              <a:rPr lang="en-US" sz="2400" dirty="0" err="1" smtClean="0"/>
              <a:t>ms</a:t>
            </a:r>
            <a:r>
              <a:rPr lang="en-US" sz="2400" dirty="0" smtClean="0"/>
              <a:t> </a:t>
            </a:r>
            <a:endParaRPr lang="en-US" sz="1800" dirty="0" smtClean="0"/>
          </a:p>
          <a:p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-280988" y="5638799"/>
            <a:ext cx="447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0.45                    </a:t>
            </a:r>
            <a:r>
              <a:rPr lang="el-GR" dirty="0" smtClean="0"/>
              <a:t>ρ</a:t>
            </a:r>
            <a:r>
              <a:rPr lang="en-US" dirty="0" smtClean="0"/>
              <a:t>                        0.9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00575" y="5667374"/>
            <a:ext cx="447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0.25                    </a:t>
            </a:r>
            <a:r>
              <a:rPr lang="el-GR" dirty="0" smtClean="0"/>
              <a:t>ρ</a:t>
            </a:r>
            <a:r>
              <a:rPr lang="en-US" dirty="0" smtClean="0"/>
              <a:t>               0.7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72250" algn="l"/>
              </a:tabLst>
            </a:pPr>
            <a:r>
              <a:rPr lang="en-US" sz="2800" b="1" dirty="0" smtClean="0"/>
              <a:t>Robust Ion-scale Turbulence is Seen at t=332 </a:t>
            </a:r>
            <a:r>
              <a:rPr lang="en-US" sz="2800" b="1" dirty="0" err="1" smtClean="0"/>
              <a:t>ms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905000"/>
            <a:ext cx="4038600" cy="5646051"/>
          </a:xfrm>
        </p:spPr>
        <p:txBody>
          <a:bodyPr>
            <a:normAutofit/>
          </a:bodyPr>
          <a:lstStyle/>
          <a:p>
            <a:pPr marL="173038" indent="-173038"/>
            <a:r>
              <a:rPr lang="en-US" sz="2400" dirty="0" err="1" smtClean="0"/>
              <a:t>ExB</a:t>
            </a:r>
            <a:r>
              <a:rPr lang="en-US" sz="2400" dirty="0" smtClean="0"/>
              <a:t> shear is turned on from the beginning of the simulation</a:t>
            </a:r>
          </a:p>
          <a:p>
            <a:pPr marL="401638" lvl="1" indent="-173038"/>
            <a:endParaRPr lang="en-US" dirty="0" smtClean="0"/>
          </a:p>
          <a:p>
            <a:pPr marL="173038" indent="-173038"/>
            <a:r>
              <a:rPr lang="en-US" sz="2400" dirty="0" smtClean="0"/>
              <a:t>Turbulence propagates in the ion diamagnetic direction, due to toroidal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71800" y="1443335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443335"/>
                <a:ext cx="121920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95400" y="99159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t=332 </a:t>
            </a:r>
            <a:r>
              <a:rPr lang="en-US" sz="2400" dirty="0" err="1" smtClean="0">
                <a:solidFill>
                  <a:srgbClr val="FF0000"/>
                </a:solidFill>
              </a:rPr>
              <a:t>ms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yren\Documents\MATLAB\work_nstx\figure_save\141767_t332_10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276600" cy="474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72250" algn="l"/>
              </a:tabLst>
            </a:pPr>
            <a:r>
              <a:rPr lang="en-US" sz="2800" b="1" dirty="0" smtClean="0"/>
              <a:t>Ion Energy Flux from GTS is in Agreement with Experiment at t=332 </a:t>
            </a:r>
            <a:r>
              <a:rPr lang="en-US" sz="2800" b="1" dirty="0" err="1" smtClean="0"/>
              <a:t>ms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211949"/>
            <a:ext cx="3657600" cy="5646051"/>
          </a:xfrm>
        </p:spPr>
        <p:txBody>
          <a:bodyPr>
            <a:normAutofit/>
          </a:bodyPr>
          <a:lstStyle/>
          <a:p>
            <a:pPr marL="173038" indent="-173038"/>
            <a:r>
              <a:rPr lang="en-US" sz="2400" dirty="0" smtClean="0"/>
              <a:t>Ion energy flux from ion-scale turbulence contributes significantly at R&gt;135 cm</a:t>
            </a:r>
          </a:p>
          <a:p>
            <a:pPr marL="173038" indent="-173038"/>
            <a:endParaRPr lang="en-US" sz="2400" dirty="0" smtClean="0"/>
          </a:p>
          <a:p>
            <a:pPr marL="173038" indent="-173038"/>
            <a:r>
              <a:rPr lang="en-US" sz="2400" dirty="0" smtClean="0"/>
              <a:t>Neoclassical ion thermal transport is important further in the core of the plasma</a:t>
            </a:r>
          </a:p>
          <a:p>
            <a:pPr marL="401638" lvl="1" indent="-173038"/>
            <a:r>
              <a:rPr lang="en-US" dirty="0" smtClean="0"/>
              <a:t> Neoclassical ion thermal transport from NCLASS</a:t>
            </a:r>
            <a:endParaRPr lang="en-US" sz="1600" dirty="0" smtClean="0"/>
          </a:p>
          <a:p>
            <a:pPr marL="630238" lvl="2" indent="-173038"/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123106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t=332 </a:t>
            </a:r>
            <a:r>
              <a:rPr lang="en-US" sz="2400" dirty="0" err="1" smtClean="0">
                <a:solidFill>
                  <a:srgbClr val="FF0000"/>
                </a:solidFill>
              </a:rPr>
              <a:t>ms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yren\Documents\MATLAB\work_nstx\figure_save\qi_141767_t3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730"/>
            <a:ext cx="5096654" cy="39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Local assumption of flux tube simulations based 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l-GR" dirty="0" smtClean="0"/>
              <a:t>ρ</a:t>
            </a:r>
            <a:r>
              <a:rPr lang="en-US" dirty="0" smtClean="0"/>
              <a:t>*-&gt;0</a:t>
            </a:r>
          </a:p>
          <a:p>
            <a:pPr marL="228600"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Large </a:t>
            </a:r>
            <a:r>
              <a:rPr lang="el-GR" sz="2800" dirty="0">
                <a:solidFill>
                  <a:schemeClr val="tx1"/>
                </a:solidFill>
              </a:rPr>
              <a:t>ρ</a:t>
            </a:r>
            <a:r>
              <a:rPr lang="en-US" sz="2800" dirty="0">
                <a:solidFill>
                  <a:schemeClr val="tx1"/>
                </a:solidFill>
              </a:rPr>
              <a:t>* of STs due to weaker toroidal field compared to conventional tokamaks (</a:t>
            </a:r>
            <a:r>
              <a:rPr lang="el-GR" sz="2800" dirty="0">
                <a:solidFill>
                  <a:schemeClr val="tx1"/>
                </a:solidFill>
              </a:rPr>
              <a:t>ρ</a:t>
            </a:r>
            <a:r>
              <a:rPr lang="en-US" sz="2800" dirty="0">
                <a:solidFill>
                  <a:schemeClr val="tx1"/>
                </a:solidFill>
              </a:rPr>
              <a:t>* ~ 0.01 for NSTX)</a:t>
            </a:r>
          </a:p>
          <a:p>
            <a:pPr lvl="1"/>
            <a:r>
              <a:rPr lang="en-US" dirty="0" smtClean="0"/>
              <a:t>Global effects can be important for STs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equiring global GK codes</a:t>
            </a:r>
          </a:p>
          <a:p>
            <a:r>
              <a:rPr lang="en-US" dirty="0" smtClean="0"/>
              <a:t>Study of global effects are important for achieving predictive capability for future STs</a:t>
            </a:r>
          </a:p>
          <a:p>
            <a:pPr lvl="1"/>
            <a:r>
              <a:rPr lang="en-US" dirty="0" smtClean="0"/>
              <a:t>Need to validate first principle model for developing reduced transport model with global effects</a:t>
            </a:r>
          </a:p>
          <a:p>
            <a:r>
              <a:rPr lang="en-US" dirty="0"/>
              <a:t>Serious validation efforts applying global GK codes to  ST plasmas are still lacking  </a:t>
            </a:r>
            <a:endParaRPr lang="en-US" dirty="0" smtClean="0"/>
          </a:p>
          <a:p>
            <a:pPr lvl="1"/>
            <a:r>
              <a:rPr lang="en-US" dirty="0" smtClean="0"/>
              <a:t>Important to map the regime of validity of global GK codes</a:t>
            </a:r>
            <a:endParaRPr lang="en-US" dirty="0"/>
          </a:p>
          <a:p>
            <a:endParaRPr lang="en-US" dirty="0" smtClean="0"/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2286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30480"/>
            <a:ext cx="9144000" cy="960120"/>
          </a:xfrm>
        </p:spPr>
        <p:txBody>
          <a:bodyPr/>
          <a:lstStyle/>
          <a:p>
            <a:r>
              <a:rPr lang="en-US" sz="3600" b="1" dirty="0" smtClean="0"/>
              <a:t>Why are Global </a:t>
            </a:r>
            <a:r>
              <a:rPr lang="en-US" sz="3600" b="1" dirty="0"/>
              <a:t>E</a:t>
            </a:r>
            <a:r>
              <a:rPr lang="en-US" sz="3600" b="1" dirty="0" smtClean="0"/>
              <a:t>ffects Important?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3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72250" algn="l"/>
              </a:tabLst>
            </a:pPr>
            <a:r>
              <a:rPr lang="en-US" sz="2800" b="1" dirty="0" smtClean="0"/>
              <a:t>Electron Thermal Transport is Significantly Under-predicted by GTS </a:t>
            </a:r>
            <a:r>
              <a:rPr lang="en-US" sz="2800" b="1" dirty="0"/>
              <a:t>at t=332 </a:t>
            </a:r>
            <a:r>
              <a:rPr lang="en-US" sz="2800" b="1" dirty="0" err="1"/>
              <a:t>ms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211949"/>
            <a:ext cx="3657600" cy="5646051"/>
          </a:xfrm>
        </p:spPr>
        <p:txBody>
          <a:bodyPr>
            <a:normAutofit/>
          </a:bodyPr>
          <a:lstStyle/>
          <a:p>
            <a:pPr marL="173038" indent="-173038"/>
            <a:r>
              <a:rPr lang="en-US" sz="2400" dirty="0" smtClean="0"/>
              <a:t>Electron energy flux from GTS is only significant at R&gt;135 cm</a:t>
            </a:r>
          </a:p>
          <a:p>
            <a:pPr marL="401638" lvl="1" indent="-173038"/>
            <a:r>
              <a:rPr lang="en-US" sz="2000" dirty="0" smtClean="0"/>
              <a:t>Much smaller than experimental electron thermal transport</a:t>
            </a:r>
          </a:p>
          <a:p>
            <a:pPr marL="401638" lvl="1" indent="-173038"/>
            <a:endParaRPr lang="en-US" sz="2000" dirty="0" smtClean="0"/>
          </a:p>
          <a:p>
            <a:pPr marL="173038" indent="-173038"/>
            <a:r>
              <a:rPr lang="en-US" sz="2400" dirty="0" smtClean="0"/>
              <a:t>Contribution from residual ETG and/or electromagnetic effects</a:t>
            </a:r>
            <a:endParaRPr lang="en-US" sz="1600" dirty="0" smtClean="0"/>
          </a:p>
          <a:p>
            <a:pPr marL="630238" lvl="2" indent="-173038"/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123106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t=332 </a:t>
            </a:r>
            <a:r>
              <a:rPr lang="en-US" sz="2400" dirty="0" err="1" smtClean="0">
                <a:solidFill>
                  <a:srgbClr val="FF0000"/>
                </a:solidFill>
              </a:rPr>
              <a:t>ms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352" y="1692730"/>
            <a:ext cx="4836369" cy="39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72250" algn="l"/>
              </a:tabLst>
            </a:pPr>
            <a:r>
              <a:rPr lang="en-US" sz="2800" b="1" dirty="0" smtClean="0"/>
              <a:t>Ion-scale Turbulence is Robustly Suppressed in GTS Simulation for t=565 </a:t>
            </a:r>
            <a:r>
              <a:rPr lang="en-US" sz="2800" b="1" dirty="0" err="1" smtClean="0"/>
              <a:t>ms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264926"/>
            <a:ext cx="3657600" cy="5646051"/>
          </a:xfrm>
        </p:spPr>
        <p:txBody>
          <a:bodyPr>
            <a:normAutofit/>
          </a:bodyPr>
          <a:lstStyle/>
          <a:p>
            <a:pPr marL="173038" indent="-173038"/>
            <a:r>
              <a:rPr lang="en-US" sz="2400" dirty="0" smtClean="0"/>
              <a:t>Turbulence is suppressed after </a:t>
            </a:r>
            <a:r>
              <a:rPr lang="en-US" sz="2400" dirty="0" err="1" smtClean="0"/>
              <a:t>ExB</a:t>
            </a:r>
            <a:r>
              <a:rPr lang="en-US" sz="2400" dirty="0" smtClean="0"/>
              <a:t> shear is turned on at t~600</a:t>
            </a:r>
          </a:p>
          <a:p>
            <a:pPr marL="173038" indent="-173038"/>
            <a:endParaRPr lang="en-US" sz="2400" dirty="0"/>
          </a:p>
          <a:p>
            <a:pPr marL="173038" indent="-173038"/>
            <a:r>
              <a:rPr lang="en-US" sz="2400" dirty="0" smtClean="0"/>
              <a:t>No turbulence growth if </a:t>
            </a:r>
            <a:r>
              <a:rPr lang="en-US" sz="2400" dirty="0" err="1" smtClean="0"/>
              <a:t>ExB</a:t>
            </a:r>
            <a:r>
              <a:rPr lang="en-US" sz="2400" dirty="0" smtClean="0"/>
              <a:t> shear is turned on at the beginning of the simulation</a:t>
            </a:r>
          </a:p>
          <a:p>
            <a:pPr marL="228600" lvl="1" indent="0">
              <a:buNone/>
            </a:pPr>
            <a:endParaRPr lang="en-US" sz="2000" dirty="0" smtClean="0"/>
          </a:p>
          <a:p>
            <a:pPr marL="401638" lvl="1" indent="-173038"/>
            <a:endParaRPr lang="en-US" sz="2000" dirty="0" smtClean="0"/>
          </a:p>
          <a:p>
            <a:pPr marL="630238" lvl="2" indent="-173038"/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1369367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t=565 </a:t>
            </a:r>
            <a:r>
              <a:rPr lang="en-US" sz="2400" dirty="0" err="1" smtClean="0">
                <a:solidFill>
                  <a:srgbClr val="FF0000"/>
                </a:solidFill>
              </a:rPr>
              <a:t>ms</a:t>
            </a:r>
            <a:r>
              <a:rPr lang="en-US" sz="2400" dirty="0" smtClean="0">
                <a:solidFill>
                  <a:srgbClr val="FF0000"/>
                </a:solidFill>
              </a:rPr>
              <a:t>, R=134.5 cm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684" y="1600200"/>
            <a:ext cx="5197431" cy="43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72250" algn="l"/>
              </a:tabLst>
            </a:pPr>
            <a:r>
              <a:rPr lang="en-US" sz="2800" b="1" dirty="0" smtClean="0"/>
              <a:t>Ion Energy Flux from GTS is Still in Agreement with Experiment at t=565 </a:t>
            </a:r>
            <a:r>
              <a:rPr lang="en-US" sz="2800" b="1" dirty="0" err="1" smtClean="0"/>
              <a:t>ms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678549"/>
            <a:ext cx="3657600" cy="56460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173038" indent="-173038"/>
            <a:r>
              <a:rPr lang="en-US" sz="2400" dirty="0" smtClean="0"/>
              <a:t>Neoclassical ion thermal transport is comparable to experimental ion thermal transport level</a:t>
            </a:r>
          </a:p>
          <a:p>
            <a:pPr marL="401638" lvl="1" indent="-173038"/>
            <a:r>
              <a:rPr lang="en-US" sz="2000" dirty="0" smtClean="0"/>
              <a:t> Neoclassical ion thermal transport from NCLASS</a:t>
            </a:r>
          </a:p>
          <a:p>
            <a:pPr marL="173038" indent="-173038"/>
            <a:r>
              <a:rPr lang="en-US" sz="2400" dirty="0"/>
              <a:t>ETG is significantly suppressed by </a:t>
            </a:r>
            <a:r>
              <a:rPr lang="en-US" sz="2400"/>
              <a:t>density </a:t>
            </a:r>
            <a:r>
              <a:rPr lang="en-US" sz="2400" smtClean="0"/>
              <a:t>gradient</a:t>
            </a:r>
            <a:endParaRPr lang="en-US" sz="2400" dirty="0" smtClean="0"/>
          </a:p>
          <a:p>
            <a:pPr marL="401638" lvl="1" indent="-173038"/>
            <a:r>
              <a:rPr lang="en-US" sz="1600" dirty="0" smtClean="0"/>
              <a:t> </a:t>
            </a:r>
            <a:r>
              <a:rPr lang="en-US" sz="2000" dirty="0" smtClean="0"/>
              <a:t>Electromagnetic effects may be important</a:t>
            </a:r>
          </a:p>
          <a:p>
            <a:pPr marL="801688" lvl="3" indent="-173038"/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123106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t=565 </a:t>
            </a:r>
            <a:r>
              <a:rPr lang="en-US" sz="2400" dirty="0" err="1" smtClean="0">
                <a:solidFill>
                  <a:srgbClr val="FF0000"/>
                </a:solidFill>
              </a:rPr>
              <a:t>ms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57539"/>
            <a:ext cx="5096654" cy="381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12" y="968188"/>
            <a:ext cx="8991600" cy="55850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have started to make serious efforts to validate global GTS code with NSTX L- and H-mode plasmas and to quantify its regime of validity</a:t>
            </a:r>
          </a:p>
          <a:p>
            <a:r>
              <a:rPr lang="en-US" dirty="0" smtClean="0"/>
              <a:t>Gradient-driven GTS simulation predictions for electron thermal transport before and after the RF cessation are not consistent with a set of RF-heated L-mode plasmas </a:t>
            </a:r>
          </a:p>
          <a:p>
            <a:pPr lvl="1"/>
            <a:r>
              <a:rPr lang="en-US" dirty="0" smtClean="0"/>
              <a:t>Consistent with observed small equilibrium changes before and after the RF cessation</a:t>
            </a:r>
          </a:p>
          <a:p>
            <a:pPr lvl="1"/>
            <a:r>
              <a:rPr lang="en-US" dirty="0" smtClean="0"/>
              <a:t>Showing the </a:t>
            </a:r>
            <a:r>
              <a:rPr lang="en-US" dirty="0"/>
              <a:t>possible importance of nonlocal flux-driven </a:t>
            </a:r>
            <a:r>
              <a:rPr lang="en-US" dirty="0" smtClean="0"/>
              <a:t>mechanism in electron thermal transport in NSTX RF-heated L-mode plasmas</a:t>
            </a:r>
          </a:p>
          <a:p>
            <a:r>
              <a:rPr lang="en-US" dirty="0" smtClean="0"/>
              <a:t>Global ion-scale GTS simulations for a NSTX NBI-heated H-mode plasma show nice agreements with experimental ion thermal transport but not with electron thermal transport</a:t>
            </a:r>
            <a:endParaRPr lang="en-US" dirty="0"/>
          </a:p>
          <a:p>
            <a:r>
              <a:rPr lang="en-US" dirty="0" smtClean="0"/>
              <a:t>Further simulations and experiments needed for explaining the difference between the L- and H-mode plasmas and to map/quantify the regime of validity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Summary</a:t>
            </a:r>
            <a:endParaRPr lang="en-US" sz="44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6200" y="1066800"/>
            <a:ext cx="9296400" cy="5646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Font typeface="Arial" panose="020B0604020202020204" pitchFamily="34" charset="0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056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Outline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1031875"/>
            <a:ext cx="8905875" cy="6359525"/>
          </a:xfrm>
        </p:spPr>
        <p:txBody>
          <a:bodyPr>
            <a:normAutofit/>
          </a:bodyPr>
          <a:lstStyle/>
          <a:p>
            <a:r>
              <a:rPr lang="en-US" dirty="0" smtClean="0"/>
              <a:t>Brief </a:t>
            </a:r>
            <a:r>
              <a:rPr lang="en-US" dirty="0"/>
              <a:t>i</a:t>
            </a:r>
            <a:r>
              <a:rPr lang="en-US" dirty="0" smtClean="0"/>
              <a:t>ntroduction to GYROKINETIC </a:t>
            </a:r>
            <a:r>
              <a:rPr lang="en-US" dirty="0"/>
              <a:t>TOKAMAK SIMULATION </a:t>
            </a:r>
            <a:r>
              <a:rPr lang="en-US" dirty="0" smtClean="0"/>
              <a:t>(GTS) code</a:t>
            </a:r>
          </a:p>
          <a:p>
            <a:r>
              <a:rPr lang="en-US" dirty="0"/>
              <a:t>Exploring the Regime of Validity of Global </a:t>
            </a:r>
            <a:r>
              <a:rPr lang="en-US" dirty="0" smtClean="0"/>
              <a:t>GTS simulations with NSTX L and H-mode plasmas</a:t>
            </a:r>
          </a:p>
          <a:p>
            <a:pPr lvl="1"/>
            <a:r>
              <a:rPr lang="en-US" dirty="0" smtClean="0"/>
              <a:t>NSTX RF-heated L-mode plasmas </a:t>
            </a:r>
          </a:p>
          <a:p>
            <a:pPr lvl="2"/>
            <a:r>
              <a:rPr lang="en-US" dirty="0" smtClean="0"/>
              <a:t>Fast response of electron-scale turbulence to RF cessation</a:t>
            </a:r>
          </a:p>
          <a:p>
            <a:pPr lvl="2"/>
            <a:r>
              <a:rPr lang="en-US" dirty="0" smtClean="0"/>
              <a:t>Gradient-driven ion-scale GTS simulations fail to explain experimental observation</a:t>
            </a:r>
          </a:p>
          <a:p>
            <a:pPr lvl="1"/>
            <a:r>
              <a:rPr lang="en-US" dirty="0" smtClean="0"/>
              <a:t>NSTX H-mode plasmas</a:t>
            </a:r>
          </a:p>
          <a:p>
            <a:pPr lvl="2"/>
            <a:r>
              <a:rPr lang="en-US" dirty="0" smtClean="0"/>
              <a:t>Density gradient stabilization of electron-scale turbulence</a:t>
            </a:r>
          </a:p>
          <a:p>
            <a:pPr lvl="2"/>
            <a:r>
              <a:rPr lang="en-US" dirty="0" smtClean="0"/>
              <a:t>Good agreement between ion-scale GTS simulations and experiment in ion thermal transport but not in electron thermal transport</a:t>
            </a:r>
            <a:endParaRPr lang="en-US" dirty="0"/>
          </a:p>
          <a:p>
            <a:r>
              <a:rPr lang="en-US" smtClean="0"/>
              <a:t>Summary</a:t>
            </a:r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6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9144000" cy="5715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𝛿</m:t>
                    </m:r>
                    <m:r>
                      <a:rPr lang="en-US" smtClean="0">
                        <a:latin typeface="Cambria Math"/>
                      </a:rPr>
                      <m:t>𝑓</m:t>
                    </m:r>
                    <m:r>
                      <a:rPr lang="en-US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PIC </a:t>
                </a:r>
                <a:r>
                  <a:rPr lang="en-US" dirty="0"/>
                  <a:t>code solving modern GK equation </a:t>
                </a:r>
                <a:r>
                  <a:rPr lang="en-US" dirty="0" smtClean="0"/>
                  <a:t>in conservative form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/>
                  <a:t>New, improved weight scheme ensuring phase space </a:t>
                </a:r>
                <a:r>
                  <a:rPr lang="en-US" dirty="0" smtClean="0"/>
                  <a:t>incompressibility</a:t>
                </a:r>
                <a:endParaRPr lang="en-US" dirty="0"/>
              </a:p>
              <a:p>
                <a:r>
                  <a:rPr lang="en-US" dirty="0" smtClean="0"/>
                  <a:t>Full </a:t>
                </a:r>
                <a:r>
                  <a:rPr lang="en-US" dirty="0"/>
                  <a:t>geometry, global simulation (without local ballooning approximation)</a:t>
                </a:r>
              </a:p>
              <a:p>
                <a:r>
                  <a:rPr lang="en-US" dirty="0" smtClean="0"/>
                  <a:t>Fully </a:t>
                </a:r>
                <a:r>
                  <a:rPr lang="en-US" dirty="0"/>
                  <a:t>kinetic electrons (both trapped and </a:t>
                </a:r>
                <a:r>
                  <a:rPr lang="en-US" dirty="0" err="1"/>
                  <a:t>untrapped</a:t>
                </a:r>
                <a:r>
                  <a:rPr lang="en-US" dirty="0"/>
                  <a:t> electron dynamics)</a:t>
                </a:r>
              </a:p>
              <a:p>
                <a:r>
                  <a:rPr lang="en-US" dirty="0" smtClean="0"/>
                  <a:t>Linearized </a:t>
                </a:r>
                <a:r>
                  <a:rPr lang="en-US" dirty="0"/>
                  <a:t>Fokker-Plank operator with particle, momentum and </a:t>
                </a:r>
                <a:r>
                  <a:rPr lang="en-US" dirty="0" smtClean="0"/>
                  <a:t>energy </a:t>
                </a:r>
                <a:r>
                  <a:rPr lang="it-IT" dirty="0" smtClean="0"/>
                  <a:t>conservation </a:t>
                </a:r>
                <a:r>
                  <a:rPr lang="it-IT" dirty="0"/>
                  <a:t>for i-i and e-e collisions; Lorentz operator for e-i </a:t>
                </a:r>
                <a:r>
                  <a:rPr lang="it-IT" dirty="0" smtClean="0"/>
                  <a:t>collisions</a:t>
                </a:r>
              </a:p>
              <a:p>
                <a:r>
                  <a:rPr lang="en-US" dirty="0" smtClean="0"/>
                  <a:t>Include </a:t>
                </a:r>
                <a:r>
                  <a:rPr lang="en-US" dirty="0"/>
                  <a:t>neoclassical physics self-consistently in turbulence simulations</a:t>
                </a:r>
              </a:p>
              <a:p>
                <a:r>
                  <a:rPr lang="en-US" dirty="0" smtClean="0"/>
                  <a:t>Electromagnetic capability able to simulate </a:t>
                </a:r>
                <a:r>
                  <a:rPr lang="en-US" dirty="0" err="1" smtClean="0"/>
                  <a:t>microtearing</a:t>
                </a:r>
                <a:r>
                  <a:rPr lang="en-US" dirty="0" smtClean="0"/>
                  <a:t> modes under development</a:t>
                </a:r>
              </a:p>
            </p:txBody>
          </p:sp>
        </mc:Choice>
        <mc:Fallback xmlns="">
          <p:sp>
            <p:nvSpPr>
              <p:cNvPr id="409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9144000" cy="5715000"/>
              </a:xfrm>
              <a:blipFill rotWithShape="1">
                <a:blip r:embed="rId3"/>
                <a:stretch>
                  <a:fillRect l="-867" t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b="1" dirty="0" smtClean="0"/>
              <a:t>GTS - a Global </a:t>
            </a:r>
            <a:r>
              <a:rPr lang="en-US" sz="2600" b="1" dirty="0" err="1"/>
              <a:t>G</a:t>
            </a:r>
            <a:r>
              <a:rPr lang="en-US" sz="2600" b="1" dirty="0" err="1" smtClean="0"/>
              <a:t>yrokinetic</a:t>
            </a:r>
            <a:r>
              <a:rPr lang="en-US" sz="2600" b="1" dirty="0" smtClean="0"/>
              <a:t> Code with Robust </a:t>
            </a:r>
            <a:r>
              <a:rPr lang="en-US" sz="2600" b="1" dirty="0"/>
              <a:t>C</a:t>
            </a:r>
            <a:r>
              <a:rPr lang="en-US" sz="2600" b="1" dirty="0" smtClean="0"/>
              <a:t>apability to Simulate </a:t>
            </a:r>
            <a:r>
              <a:rPr lang="en-US" sz="2600" b="1" dirty="0"/>
              <a:t>T</a:t>
            </a:r>
            <a:r>
              <a:rPr lang="en-US" sz="2600" b="1" dirty="0" smtClean="0"/>
              <a:t>urbulence &amp; Transport for Tokamak </a:t>
            </a:r>
            <a:r>
              <a:rPr lang="en-US" sz="2600" b="1" dirty="0"/>
              <a:t>E</a:t>
            </a:r>
            <a:r>
              <a:rPr lang="en-US" sz="2600" b="1" dirty="0" smtClean="0"/>
              <a:t>xperiments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191000" cy="72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6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80965" y="1072998"/>
            <a:ext cx="4069080" cy="5404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NSTX RF-heated L-mode plasma, shot 140301</a:t>
            </a:r>
          </a:p>
          <a:p>
            <a:pPr lvl="1"/>
            <a:r>
              <a:rPr lang="en-US" sz="1600" dirty="0"/>
              <a:t>B</a:t>
            </a:r>
            <a:r>
              <a:rPr lang="en-US" sz="1600" baseline="-25000" dirty="0"/>
              <a:t>T</a:t>
            </a:r>
            <a:r>
              <a:rPr lang="en-US" sz="1600" dirty="0"/>
              <a:t> =5.5 </a:t>
            </a:r>
            <a:r>
              <a:rPr lang="en-US" sz="1600" dirty="0" err="1"/>
              <a:t>kG</a:t>
            </a:r>
            <a:r>
              <a:rPr lang="en-US" sz="1600" dirty="0"/>
              <a:t> </a:t>
            </a:r>
          </a:p>
          <a:p>
            <a:pPr lvl="1"/>
            <a:r>
              <a:rPr lang="en-US" sz="1600" dirty="0" smtClean="0"/>
              <a:t>Low plasma current 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=300 </a:t>
            </a:r>
            <a:r>
              <a:rPr lang="en-US" sz="1600" dirty="0"/>
              <a:t>kA</a:t>
            </a:r>
          </a:p>
          <a:p>
            <a:pPr lvl="1"/>
            <a:r>
              <a:rPr lang="en-US" sz="1600" dirty="0" smtClean="0"/>
              <a:t>Low density and low plasma beta</a:t>
            </a:r>
          </a:p>
          <a:p>
            <a:pPr lvl="1"/>
            <a:r>
              <a:rPr lang="en-US" sz="1600" dirty="0" smtClean="0"/>
              <a:t>RF heating power ~ 1 MW</a:t>
            </a:r>
          </a:p>
          <a:p>
            <a:pPr lvl="1"/>
            <a:r>
              <a:rPr lang="da-DK" sz="1600" dirty="0"/>
              <a:t>Ren et al., PoP 2015</a:t>
            </a:r>
            <a:endParaRPr lang="en-US" sz="1600" dirty="0"/>
          </a:p>
          <a:p>
            <a:pPr lvl="1"/>
            <a:endParaRPr lang="en-US" sz="1600" dirty="0" smtClean="0"/>
          </a:p>
          <a:p>
            <a:r>
              <a:rPr lang="en-US" sz="2400" dirty="0" smtClean="0"/>
              <a:t>NSTX NBI-heated H-mode, shot 141767</a:t>
            </a:r>
            <a:endParaRPr lang="en-US" sz="2400" dirty="0"/>
          </a:p>
          <a:p>
            <a:pPr lvl="1"/>
            <a:r>
              <a:rPr lang="en-US" sz="1600" dirty="0"/>
              <a:t>B</a:t>
            </a:r>
            <a:r>
              <a:rPr lang="en-US" sz="1600" baseline="-25000" dirty="0"/>
              <a:t>T</a:t>
            </a:r>
            <a:r>
              <a:rPr lang="en-US" sz="1600" dirty="0"/>
              <a:t> =5.5 </a:t>
            </a:r>
            <a:r>
              <a:rPr lang="en-US" sz="1600" dirty="0" err="1"/>
              <a:t>kG</a:t>
            </a:r>
            <a:r>
              <a:rPr lang="en-US" sz="1600" dirty="0"/>
              <a:t> </a:t>
            </a:r>
          </a:p>
          <a:p>
            <a:pPr lvl="1"/>
            <a:r>
              <a:rPr lang="en-US" sz="1600" dirty="0" smtClean="0"/>
              <a:t>High plasma current I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~1 MA</a:t>
            </a:r>
            <a:endParaRPr lang="en-US" sz="1600" dirty="0"/>
          </a:p>
          <a:p>
            <a:pPr lvl="1"/>
            <a:r>
              <a:rPr lang="en-US" sz="1600" dirty="0" smtClean="0"/>
              <a:t>High density </a:t>
            </a:r>
            <a:r>
              <a:rPr lang="en-US" sz="1600" dirty="0"/>
              <a:t>density and </a:t>
            </a:r>
            <a:r>
              <a:rPr lang="en-US" sz="1600" dirty="0" smtClean="0"/>
              <a:t>high </a:t>
            </a:r>
            <a:r>
              <a:rPr lang="en-US" sz="1600" dirty="0"/>
              <a:t>plasma </a:t>
            </a:r>
            <a:r>
              <a:rPr lang="en-US" sz="1600" dirty="0" smtClean="0"/>
              <a:t>beta</a:t>
            </a:r>
          </a:p>
          <a:p>
            <a:pPr lvl="1"/>
            <a:r>
              <a:rPr lang="en-US" sz="1600" dirty="0" smtClean="0"/>
              <a:t>NBI-heating power ~ 2 MW at current flattop</a:t>
            </a:r>
          </a:p>
          <a:p>
            <a:pPr lvl="1"/>
            <a:r>
              <a:rPr lang="en-US" sz="1600" dirty="0"/>
              <a:t>Ruiz-Ruiz et al., </a:t>
            </a:r>
            <a:r>
              <a:rPr lang="en-US" sz="1600" dirty="0" err="1"/>
              <a:t>PoP</a:t>
            </a:r>
            <a:r>
              <a:rPr lang="en-US" sz="1600" dirty="0"/>
              <a:t> 2015 </a:t>
            </a:r>
          </a:p>
          <a:p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0" y="-76200"/>
            <a:ext cx="9144000" cy="1003300"/>
          </a:xfrm>
          <a:prstGeom prst="rect">
            <a:avLst/>
          </a:prstGeom>
          <a:gradFill rotWithShape="1">
            <a:gsLst>
              <a:gs pos="0">
                <a:srgbClr val="F8F8F8">
                  <a:alpha val="29999"/>
                </a:srgbClr>
              </a:gs>
              <a:gs pos="100000">
                <a:srgbClr val="C8C8C8">
                  <a:alpha val="85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None/>
            </a:pPr>
            <a:r>
              <a:rPr lang="en-US" sz="24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Targeted NSTX Plasmas Are in Distinct Parametric Regimes</a:t>
            </a:r>
            <a:endParaRPr lang="en-US" sz="2400" b="1" i="0" kern="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Users\yren\Documents\MATLAB\work_nstx\figure_save\overview_140301_1417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2999"/>
            <a:ext cx="3689047" cy="545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1295400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H-mode 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1600200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FF"/>
                </a:solidFill>
              </a:rPr>
              <a:t>L</a:t>
            </a:r>
            <a:r>
              <a:rPr lang="en-US" sz="1050" b="1" dirty="0" smtClean="0">
                <a:solidFill>
                  <a:srgbClr val="0000FF"/>
                </a:solidFill>
              </a:rPr>
              <a:t>-mode </a:t>
            </a:r>
            <a:endParaRPr lang="en-US" sz="105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5128" y="2414704"/>
            <a:ext cx="9124950" cy="5408612"/>
          </a:xfrm>
        </p:spPr>
        <p:txBody>
          <a:bodyPr/>
          <a:lstStyle/>
          <a:p>
            <a:pPr algn="ctr">
              <a:buNone/>
            </a:pPr>
            <a:r>
              <a:rPr lang="en-US" sz="4000" dirty="0"/>
              <a:t>NSTX RF-heated L-mode </a:t>
            </a:r>
            <a:r>
              <a:rPr lang="en-US" sz="4000" dirty="0" smtClean="0"/>
              <a:t>plasmas with fast response of electron-scale turbulence to RF cessation</a:t>
            </a:r>
            <a:endParaRPr lang="en-US" sz="4000" dirty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yren\Documents\document\publish\NSTX_Pub\pop_2014\140301_overview_pa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060" y="990600"/>
            <a:ext cx="3779426" cy="56042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76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0" y="1284812"/>
            <a:ext cx="2926080" cy="3972988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Drop in turbulence frequency spectral power at the time of RF cessation</a:t>
            </a:r>
          </a:p>
          <a:p>
            <a:pPr lvl="1"/>
            <a:r>
              <a:rPr lang="en-US" sz="2000" dirty="0" smtClean="0"/>
              <a:t>The drop happens in 0.5 to 1 </a:t>
            </a:r>
            <a:r>
              <a:rPr lang="en-US" sz="2000" dirty="0" err="1" smtClean="0"/>
              <a:t>ms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400" dirty="0"/>
              <a:t>Electron heat flux decreases by about a factor of 2 after the RF cessation</a:t>
            </a:r>
          </a:p>
          <a:p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0" y="-12700"/>
            <a:ext cx="9144000" cy="1003300"/>
          </a:xfrm>
          <a:prstGeom prst="rect">
            <a:avLst/>
          </a:prstGeom>
          <a:gradFill rotWithShape="1">
            <a:gsLst>
              <a:gs pos="0">
                <a:srgbClr val="F8F8F8">
                  <a:alpha val="29999"/>
                </a:srgbClr>
              </a:gs>
              <a:gs pos="100000">
                <a:srgbClr val="C8C8C8">
                  <a:alpha val="85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None/>
            </a:pPr>
            <a:r>
              <a:rPr lang="en-US" sz="2400" b="1" i="0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Measured Turbulence Frequency Spectral Power Shows a Significant Drop Following the RF Cessation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796905" y="5701073"/>
            <a:ext cx="933237" cy="1392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730142" y="5547184"/>
            <a:ext cx="3009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A sudden drop in spectral power 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4800600" y="4343401"/>
            <a:ext cx="929542" cy="13715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-38100" y="1268993"/>
            <a:ext cx="2247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Shot=140301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199" y="1542871"/>
            <a:ext cx="2286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RF-heated L-mode plasma with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B</a:t>
            </a:r>
            <a:r>
              <a:rPr lang="en-US" sz="1800" baseline="-25000" dirty="0" smtClean="0">
                <a:solidFill>
                  <a:srgbClr val="FF0000"/>
                </a:solidFill>
              </a:rPr>
              <a:t>T</a:t>
            </a:r>
            <a:r>
              <a:rPr lang="en-US" sz="1800" dirty="0" smtClean="0">
                <a:solidFill>
                  <a:srgbClr val="FF0000"/>
                </a:solidFill>
              </a:rPr>
              <a:t> =5.5 </a:t>
            </a:r>
            <a:r>
              <a:rPr lang="en-US" sz="1800" dirty="0" err="1" smtClean="0">
                <a:solidFill>
                  <a:srgbClr val="FF0000"/>
                </a:solidFill>
              </a:rPr>
              <a:t>kG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1800" dirty="0" smtClean="0">
                <a:solidFill>
                  <a:srgbClr val="FF0000"/>
                </a:solidFill>
              </a:rPr>
              <a:t>=300 kA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" y="6172200"/>
            <a:ext cx="25900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Ren et al., </a:t>
            </a:r>
            <a:r>
              <a:rPr lang="en-US" sz="1400" b="1" dirty="0" err="1" smtClean="0">
                <a:solidFill>
                  <a:srgbClr val="FF0000"/>
                </a:solidFill>
              </a:rPr>
              <a:t>PoP</a:t>
            </a:r>
            <a:r>
              <a:rPr lang="en-US" sz="1400" b="1" dirty="0" smtClean="0">
                <a:solidFill>
                  <a:srgbClr val="FF0000"/>
                </a:solidFill>
              </a:rPr>
              <a:t> 2015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What Causes the Sudden Drop of Electron-scale Turbulence?  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825037" y="4419601"/>
            <a:ext cx="989418" cy="1371599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819400" y="5784915"/>
            <a:ext cx="262890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Time of the RF cessation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Content Placeholder 10"/>
          <p:cNvSpPr>
            <a:spLocks noGrp="1"/>
          </p:cNvSpPr>
          <p:nvPr>
            <p:ph idx="1"/>
          </p:nvPr>
        </p:nvSpPr>
        <p:spPr>
          <a:xfrm>
            <a:off x="6279288" y="533400"/>
            <a:ext cx="2864712" cy="59309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400" dirty="0" smtClean="0"/>
          </a:p>
          <a:p>
            <a:pPr marL="231775" indent="-231775"/>
            <a:r>
              <a:rPr lang="en-US" sz="2000" dirty="0" smtClean="0"/>
              <a:t>Short turbulence variation time scale, 0.5-1 </a:t>
            </a:r>
            <a:r>
              <a:rPr lang="en-US" sz="2000" dirty="0" err="1" smtClean="0"/>
              <a:t>ms</a:t>
            </a:r>
            <a:endParaRPr lang="en-US" sz="2000" dirty="0"/>
          </a:p>
          <a:p>
            <a:pPr marL="460375" lvl="1" indent="-231775"/>
            <a:r>
              <a:rPr lang="en-US" sz="1600" dirty="0" smtClean="0"/>
              <a:t>Much smaller than Energy </a:t>
            </a:r>
            <a:r>
              <a:rPr lang="en-US" sz="1600" dirty="0"/>
              <a:t>confinement </a:t>
            </a:r>
            <a:r>
              <a:rPr lang="en-US" sz="1600" dirty="0" smtClean="0"/>
              <a:t>time ~ </a:t>
            </a:r>
            <a:r>
              <a:rPr lang="en-US" sz="1600" dirty="0"/>
              <a:t>10 </a:t>
            </a:r>
            <a:r>
              <a:rPr lang="en-US" sz="1600" dirty="0" err="1" smtClean="0"/>
              <a:t>ms</a:t>
            </a:r>
            <a:endParaRPr lang="en-US" sz="1600" dirty="0" smtClean="0"/>
          </a:p>
          <a:p>
            <a:pPr marL="460375" lvl="1" indent="-231775"/>
            <a:r>
              <a:rPr lang="en-US" sz="1600" dirty="0" smtClean="0"/>
              <a:t>Equilibrium quantities not expected to change significantly</a:t>
            </a:r>
            <a:endParaRPr lang="en-US" sz="1200" dirty="0" smtClean="0"/>
          </a:p>
          <a:p>
            <a:pPr marL="231775" indent="-231775"/>
            <a:r>
              <a:rPr lang="en-US" sz="2000" dirty="0"/>
              <a:t>&lt;15% variation in equilibrium quantities in the high-k measurement </a:t>
            </a:r>
            <a:r>
              <a:rPr lang="en-US" sz="2000" dirty="0" smtClean="0"/>
              <a:t>region</a:t>
            </a:r>
          </a:p>
        </p:txBody>
      </p:sp>
      <p:pic>
        <p:nvPicPr>
          <p:cNvPr id="9219" name="Picture 3" descr="C:\Users\yren\Documents\document\publish\NSTX_Pub\pop_2014\submit_6\fig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71600"/>
            <a:ext cx="6093405" cy="389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987623"/>
            <a:ext cx="262890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High-k measurement region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034537" y="1219201"/>
            <a:ext cx="556263" cy="304799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847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Changes in Linear Growth Rate Cannot Explain the Observed Significant Drop in High-k Turbulence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712" y="954398"/>
            <a:ext cx="9190712" cy="2093602"/>
          </a:xfrm>
        </p:spPr>
        <p:txBody>
          <a:bodyPr>
            <a:normAutofit lnSpcReduction="10000"/>
          </a:bodyPr>
          <a:lstStyle/>
          <a:p>
            <a:pPr marL="173038" indent="-173038"/>
            <a:r>
              <a:rPr lang="en-US" sz="2400" dirty="0" smtClean="0"/>
              <a:t>Ion scale modes are ITG/TEM hybrid</a:t>
            </a:r>
          </a:p>
          <a:p>
            <a:pPr lvl="1"/>
            <a:r>
              <a:rPr lang="en-US" dirty="0"/>
              <a:t>Growth rate similar before and after the RF cessation</a:t>
            </a:r>
          </a:p>
          <a:p>
            <a:pPr marL="173038" indent="-173038"/>
            <a:r>
              <a:rPr lang="en-US" sz="2400" dirty="0" smtClean="0"/>
              <a:t>ETG mode maximum growth rates </a:t>
            </a:r>
            <a:r>
              <a:rPr lang="en-US" dirty="0" smtClean="0"/>
              <a:t>show small </a:t>
            </a:r>
            <a:r>
              <a:rPr lang="en-US" sz="2400" dirty="0" smtClean="0"/>
              <a:t>increase from t=465 to 482 ms</a:t>
            </a:r>
          </a:p>
          <a:p>
            <a:pPr lvl="1"/>
            <a:r>
              <a:rPr lang="en-US" dirty="0" smtClean="0"/>
              <a:t>Inconsistent with the drop in the measure high-k spectral power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0" y="6324600"/>
            <a:ext cx="877838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Stability Analysis was performed with the GS2 code (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Kotschenreuther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al., 1995)</a:t>
            </a:r>
          </a:p>
        </p:txBody>
      </p:sp>
      <p:pic>
        <p:nvPicPr>
          <p:cNvPr id="91139" name="Picture 3" descr="C:\Users\yren\Documents\MATLAB\work_nstx\figure_save\140301_gamma_w_3time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8813" y="2891542"/>
            <a:ext cx="7642187" cy="3318037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 bwMode="auto">
          <a:xfrm>
            <a:off x="990600" y="5638800"/>
            <a:ext cx="304800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279704" y="5334000"/>
            <a:ext cx="234896" cy="29673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362200" y="5102423"/>
            <a:ext cx="262890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err="1" smtClean="0">
                <a:solidFill>
                  <a:srgbClr val="FF0000"/>
                </a:solidFill>
              </a:rPr>
              <a:t>ExB</a:t>
            </a:r>
            <a:r>
              <a:rPr lang="en-US" sz="1400" dirty="0" smtClean="0">
                <a:solidFill>
                  <a:srgbClr val="FF0000"/>
                </a:solidFill>
              </a:rPr>
              <a:t> shearing rate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0378" y="3888287"/>
            <a:ext cx="262890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Ion direction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4507523"/>
            <a:ext cx="262890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Electron direction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742173" y="3715351"/>
            <a:ext cx="173255" cy="308008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060411" y="3977101"/>
            <a:ext cx="262890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50" dirty="0" smtClean="0">
                <a:solidFill>
                  <a:srgbClr val="FF0000"/>
                </a:solidFill>
              </a:rPr>
              <a:t>After the RF cessation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24398</TotalTime>
  <Words>1390</Words>
  <Application>Microsoft Office PowerPoint</Application>
  <PresentationFormat>On-screen Show (4:3)</PresentationFormat>
  <Paragraphs>191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NSTX Upgrade</vt:lpstr>
      <vt:lpstr>Equation</vt:lpstr>
      <vt:lpstr>Exploring the Regime of Validity of Global Gyrokinetic Simulations with Spherical Tokamak Plasmas (EX/P4-35)</vt:lpstr>
      <vt:lpstr>Why are Global Effects Important?</vt:lpstr>
      <vt:lpstr>Outline</vt:lpstr>
      <vt:lpstr>GTS - a Global Gyrokinetic Code with Robust Capability to Simulate Turbulence &amp; Transport for Tokamak Experiments</vt:lpstr>
      <vt:lpstr> </vt:lpstr>
      <vt:lpstr>PowerPoint Presentation</vt:lpstr>
      <vt:lpstr> </vt:lpstr>
      <vt:lpstr>What Causes the Sudden Drop of Electron-scale Turbulence?  </vt:lpstr>
      <vt:lpstr>Changes in Linear Growth Rate Cannot Explain the Observed Significant Drop in High-k Turbulence</vt:lpstr>
      <vt:lpstr>Are Global Effects Able to Explain the Observation? </vt:lpstr>
      <vt:lpstr>Robust Ion-scale Turbulence is Seen</vt:lpstr>
      <vt:lpstr>Similar Energy Fluxes from GTS are Seen before and after the RF cessation</vt:lpstr>
      <vt:lpstr>Gradient-driven Gyrokinetic Models have Difficulty Explaining Experimental Observations </vt:lpstr>
      <vt:lpstr>PowerPoint Presentation</vt:lpstr>
      <vt:lpstr> </vt:lpstr>
      <vt:lpstr> </vt:lpstr>
      <vt:lpstr> </vt:lpstr>
      <vt:lpstr>Robust Ion-scale Turbulence is Seen at t=332 ms</vt:lpstr>
      <vt:lpstr>Ion Energy Flux from GTS is in Agreement with Experiment at t=332 ms</vt:lpstr>
      <vt:lpstr>Electron Thermal Transport is Significantly Under-predicted by GTS at t=332 ms</vt:lpstr>
      <vt:lpstr>Ion-scale Turbulence is Robustly Suppressed in GTS Simulation for t=565 ms</vt:lpstr>
      <vt:lpstr>Ion Energy Flux from GTS is Still in Agreement with Experiment at t=565 ms</vt:lpstr>
      <vt:lpstr>Summary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Yang Ren</cp:lastModifiedBy>
  <cp:revision>432</cp:revision>
  <dcterms:created xsi:type="dcterms:W3CDTF">2015-07-16T16:59:24Z</dcterms:created>
  <dcterms:modified xsi:type="dcterms:W3CDTF">2016-10-31T23:53:43Z</dcterms:modified>
</cp:coreProperties>
</file>