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8" r:id="rId2"/>
    <p:sldId id="341" r:id="rId3"/>
    <p:sldId id="346" r:id="rId4"/>
    <p:sldId id="343" r:id="rId5"/>
    <p:sldId id="335" r:id="rId6"/>
    <p:sldId id="325" r:id="rId7"/>
    <p:sldId id="353" r:id="rId8"/>
    <p:sldId id="309" r:id="rId9"/>
    <p:sldId id="311" r:id="rId10"/>
    <p:sldId id="336" r:id="rId11"/>
    <p:sldId id="334" r:id="rId12"/>
    <p:sldId id="315" r:id="rId13"/>
    <p:sldId id="344" r:id="rId14"/>
    <p:sldId id="307" r:id="rId15"/>
    <p:sldId id="347" r:id="rId16"/>
    <p:sldId id="348" r:id="rId17"/>
    <p:sldId id="345" r:id="rId18"/>
    <p:sldId id="351" r:id="rId19"/>
    <p:sldId id="352" r:id="rId20"/>
    <p:sldId id="349" r:id="rId21"/>
    <p:sldId id="35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C5D98"/>
    <a:srgbClr val="FFD9B7"/>
    <a:srgbClr val="75B4FF"/>
    <a:srgbClr val="E6B9B8"/>
    <a:srgbClr val="8FF4EC"/>
    <a:srgbClr val="6497D5"/>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64" autoAdjust="0"/>
  </p:normalViewPr>
  <p:slideViewPr>
    <p:cSldViewPr snapToGrid="0">
      <p:cViewPr>
        <p:scale>
          <a:sx n="100" d="100"/>
          <a:sy n="100" d="100"/>
        </p:scale>
        <p:origin x="-2040" y="-5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10/18/16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behalf of the multi-institutional</a:t>
            </a:r>
            <a:r>
              <a:rPr lang="en-US" baseline="0" dirty="0" smtClean="0"/>
              <a:t> team.</a:t>
            </a:r>
            <a:endParaRPr lang="en-US" dirty="0"/>
          </a:p>
        </p:txBody>
      </p:sp>
      <p:sp>
        <p:nvSpPr>
          <p:cNvPr id="4" name="Slide Number Placeholder 3"/>
          <p:cNvSpPr>
            <a:spLocks noGrp="1"/>
          </p:cNvSpPr>
          <p:nvPr>
            <p:ph type="sldNum" sz="quarter" idx="10"/>
          </p:nvPr>
        </p:nvSpPr>
        <p:spPr/>
        <p:txBody>
          <a:bodyPr/>
          <a:lstStyle/>
          <a:p>
            <a:fld id="{ABA37322-5B01-4894-A3A3-56232F48BE61}" type="slidenum">
              <a:rPr lang="en-US" smtClean="0"/>
              <a:t>1</a:t>
            </a:fld>
            <a:endParaRPr lang="en-US"/>
          </a:p>
        </p:txBody>
      </p:sp>
    </p:spTree>
    <p:extLst>
      <p:ext uri="{BB962C8B-B14F-4D97-AF65-F5344CB8AC3E}">
        <p14:creationId xmlns:p14="http://schemas.microsoft.com/office/powerpoint/2010/main" val="53081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Times New Roman" pitchFamily="18" charset="0"/>
              </a:rPr>
              <a:t>Once the sufficient</a:t>
            </a:r>
            <a:r>
              <a:rPr lang="en-US" baseline="0" dirty="0" smtClean="0">
                <a:latin typeface="Times New Roman" pitchFamily="18" charset="0"/>
              </a:rPr>
              <a:t> amount of </a:t>
            </a:r>
            <a:r>
              <a:rPr lang="en-US" baseline="0" dirty="0" err="1" smtClean="0">
                <a:latin typeface="Times New Roman" pitchFamily="18" charset="0"/>
              </a:rPr>
              <a:t>LiT</a:t>
            </a:r>
            <a:r>
              <a:rPr lang="en-US" baseline="0" dirty="0" smtClean="0">
                <a:latin typeface="Times New Roman" pitchFamily="18" charset="0"/>
              </a:rPr>
              <a:t> crystal is collected, one can then divert the LL to another SCT.   LL in the SCT is then drained.   The empty SCT can be then heated to 400 – 600 °C to release T and D.  In one laboratory experiment we performed, deuterium is shown to be released at 400 °C..  With collaboration with UI, we have also started to quantify the H-isotope release with temperature.   Once </a:t>
            </a:r>
            <a:r>
              <a:rPr lang="en-US" baseline="0" dirty="0" err="1" smtClean="0">
                <a:latin typeface="Times New Roman" pitchFamily="18" charset="0"/>
              </a:rPr>
              <a:t>tiritum</a:t>
            </a:r>
            <a:r>
              <a:rPr lang="en-US" baseline="0" dirty="0" smtClean="0">
                <a:latin typeface="Times New Roman" pitchFamily="18" charset="0"/>
              </a:rPr>
              <a:t> is in gaseous form, a conventional tritium separator can be used to separate the tritium from other gases released.</a:t>
            </a:r>
          </a:p>
          <a:p>
            <a:pPr>
              <a:defRPr/>
            </a:pPr>
            <a:endParaRPr lang="en-US" baseline="0" dirty="0" smtClean="0">
              <a:latin typeface="Times New Roman" pitchFamily="18" charset="0"/>
            </a:endParaRPr>
          </a:p>
          <a:p>
            <a:pPr>
              <a:defRPr/>
            </a:pPr>
            <a:endParaRPr lang="en-US" dirty="0">
              <a:latin typeface="Times New Roman" pitchFamily="18"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3CCFE70D-3F12-AA48-A0C2-9BEE7E4B5E3C}" type="slidenum">
              <a:rPr lang="en-US" b="0" i="0">
                <a:solidFill>
                  <a:schemeClr val="tx1"/>
                </a:solidFill>
                <a:latin typeface="Times New Roman" charset="0"/>
              </a:rPr>
              <a:pPr eaLnBrk="1" hangingPunct="1"/>
              <a:t>10</a:t>
            </a:fld>
            <a:endParaRPr lang="en-US" b="0" i="0">
              <a:solidFill>
                <a:schemeClr val="tx1"/>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tritium separator uses the principle of centrifuge taking advantage of </a:t>
            </a:r>
            <a:r>
              <a:rPr lang="en-US" dirty="0" err="1" smtClean="0"/>
              <a:t>LiT</a:t>
            </a:r>
            <a:r>
              <a:rPr lang="en-US" dirty="0" smtClean="0"/>
              <a:t> density</a:t>
            </a:r>
            <a:r>
              <a:rPr lang="en-US" baseline="0" dirty="0" smtClean="0"/>
              <a:t> being twice as large as that of LL.  As the heavier </a:t>
            </a:r>
            <a:r>
              <a:rPr lang="en-US" baseline="0" dirty="0" err="1" smtClean="0"/>
              <a:t>LiT</a:t>
            </a:r>
            <a:r>
              <a:rPr lang="en-US" baseline="0" dirty="0" smtClean="0"/>
              <a:t> migrates toward outside, the enriched </a:t>
            </a:r>
            <a:r>
              <a:rPr lang="en-US" baseline="0" dirty="0" err="1" smtClean="0"/>
              <a:t>LiT</a:t>
            </a:r>
            <a:r>
              <a:rPr lang="en-US" baseline="0" dirty="0" smtClean="0"/>
              <a:t> slurry is expelled at the outer radius,  In this case, it is desirable for the </a:t>
            </a:r>
            <a:r>
              <a:rPr lang="en-US" baseline="0" dirty="0" err="1" smtClean="0"/>
              <a:t>LiT</a:t>
            </a:r>
            <a:r>
              <a:rPr lang="en-US" baseline="0" dirty="0" smtClean="0"/>
              <a:t> to not stick to the </a:t>
            </a:r>
            <a:r>
              <a:rPr lang="en-US" baseline="0" dirty="0" err="1" smtClean="0"/>
              <a:t>outerwall</a:t>
            </a:r>
            <a:r>
              <a:rPr lang="en-US" baseline="0" dirty="0" smtClean="0"/>
              <a:t> and to exit from the intended exit pipe so the outer wall should be smooth and slippery for </a:t>
            </a:r>
            <a:r>
              <a:rPr lang="en-US" baseline="0" dirty="0" err="1" smtClean="0"/>
              <a:t>LiT.</a:t>
            </a:r>
            <a:r>
              <a:rPr lang="en-US" baseline="0" dirty="0" smtClean="0"/>
              <a:t>  </a:t>
            </a:r>
          </a:p>
          <a:p>
            <a:endParaRPr lang="en-US" baseline="0" dirty="0" smtClean="0"/>
          </a:p>
          <a:p>
            <a:r>
              <a:rPr lang="en-US" baseline="0" dirty="0" smtClean="0"/>
              <a:t>Such a system of course will be located outside the strong magnetic field region.  </a:t>
            </a:r>
            <a:endParaRPr lang="en-US" dirty="0"/>
          </a:p>
        </p:txBody>
      </p:sp>
      <p:sp>
        <p:nvSpPr>
          <p:cNvPr id="4" name="Slide Number Placeholder 3"/>
          <p:cNvSpPr>
            <a:spLocks noGrp="1"/>
          </p:cNvSpPr>
          <p:nvPr>
            <p:ph type="sldNum" sz="quarter" idx="10"/>
          </p:nvPr>
        </p:nvSpPr>
        <p:spPr/>
        <p:txBody>
          <a:bodyPr/>
          <a:lstStyle/>
          <a:p>
            <a:fld id="{ABA37322-5B01-4894-A3A3-56232F48BE61}" type="slidenum">
              <a:rPr lang="en-US" smtClean="0"/>
              <a:t>11</a:t>
            </a:fld>
            <a:endParaRPr lang="en-US"/>
          </a:p>
        </p:txBody>
      </p:sp>
    </p:spTree>
    <p:extLst>
      <p:ext uri="{BB962C8B-B14F-4D97-AF65-F5344CB8AC3E}">
        <p14:creationId xmlns:p14="http://schemas.microsoft.com/office/powerpoint/2010/main" val="176636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Times New Roman" pitchFamily="18" charset="0"/>
              </a:rPr>
              <a:t>Now,</a:t>
            </a:r>
            <a:r>
              <a:rPr lang="en-US" baseline="0" dirty="0" smtClean="0">
                <a:latin typeface="Times New Roman" pitchFamily="18" charset="0"/>
              </a:rPr>
              <a:t> I would like to estimate the tritium inventory level in the LL-loop system.  The inside of the vacuum vessel should contain less that 100 l of LL.  The lithium film of 0.2 mm over 100 m2 </a:t>
            </a:r>
            <a:r>
              <a:rPr lang="en-US" baseline="0" dirty="0" err="1" smtClean="0">
                <a:latin typeface="Times New Roman" pitchFamily="18" charset="0"/>
              </a:rPr>
              <a:t>divertor</a:t>
            </a:r>
            <a:r>
              <a:rPr lang="en-US" baseline="0" dirty="0" smtClean="0">
                <a:latin typeface="Times New Roman" pitchFamily="18" charset="0"/>
              </a:rPr>
              <a:t> wall surfaces only amount to be about 20 l.  One can have thicker LL layer near the </a:t>
            </a:r>
            <a:r>
              <a:rPr lang="en-US" baseline="0" dirty="0" err="1" smtClean="0">
                <a:latin typeface="Times New Roman" pitchFamily="18" charset="0"/>
              </a:rPr>
              <a:t>divertor</a:t>
            </a:r>
            <a:r>
              <a:rPr lang="en-US" baseline="0" dirty="0" smtClean="0">
                <a:latin typeface="Times New Roman" pitchFamily="18" charset="0"/>
              </a:rPr>
              <a:t> strike point which may add another 20 l.  The actual lithium within the plasma for the </a:t>
            </a:r>
            <a:r>
              <a:rPr lang="en-US" baseline="0" dirty="0" err="1" smtClean="0">
                <a:latin typeface="Times New Roman" pitchFamily="18" charset="0"/>
              </a:rPr>
              <a:t>radiative</a:t>
            </a:r>
            <a:r>
              <a:rPr lang="en-US" baseline="0" dirty="0" smtClean="0">
                <a:latin typeface="Times New Roman" pitchFamily="18" charset="0"/>
              </a:rPr>
              <a:t> </a:t>
            </a:r>
            <a:r>
              <a:rPr lang="en-US" baseline="0" dirty="0" err="1" smtClean="0">
                <a:latin typeface="Times New Roman" pitchFamily="18" charset="0"/>
              </a:rPr>
              <a:t>divertor</a:t>
            </a:r>
            <a:r>
              <a:rPr lang="en-US" baseline="0" dirty="0" smtClean="0">
                <a:latin typeface="Times New Roman" pitchFamily="18" charset="0"/>
              </a:rPr>
              <a:t> should be only a small fraction of 1l.  We therefore conservatively assume 100 l of LL within the vacuum chamber.   We estimate the total of 500 l for the dust filters and related pipes and the another 500 l for tritium extractor system and pipes.  The total LL volume is estimated at 1100 l.  With 0.5% tritium, the total tritium inventory is estimated to be 2.5 kg.  With lower T%, the estimate is correspondingly lower.</a:t>
            </a:r>
            <a:endParaRPr lang="en-US" dirty="0">
              <a:latin typeface="Times New Roman" pitchFamily="18"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3CCFE70D-3F12-AA48-A0C2-9BEE7E4B5E3C}" type="slidenum">
              <a:rPr lang="en-US" b="0" i="0">
                <a:solidFill>
                  <a:schemeClr val="tx1"/>
                </a:solidFill>
                <a:latin typeface="Times New Roman" charset="0"/>
              </a:rPr>
              <a:pPr eaLnBrk="1" hangingPunct="1"/>
              <a:t>12</a:t>
            </a:fld>
            <a:endParaRPr lang="en-US" b="0" i="0">
              <a:solidFill>
                <a:schemeClr val="tx1"/>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029E29CB-D3BA-1B4A-A2E8-F5C1E4CB70D0}" type="slidenum">
              <a:rPr lang="en-US" b="0" i="0">
                <a:solidFill>
                  <a:schemeClr val="tx1"/>
                </a:solidFill>
                <a:latin typeface="Times New Roman" charset="0"/>
              </a:rPr>
              <a:pPr eaLnBrk="1" hangingPunct="1"/>
              <a:t>13</a:t>
            </a:fld>
            <a:endParaRPr lang="en-US" b="0" i="0">
              <a:solidFill>
                <a:schemeClr val="tx1"/>
              </a:solidFill>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For</a:t>
            </a:r>
            <a:r>
              <a:rPr lang="en-US" baseline="0" dirty="0" smtClean="0">
                <a:ea typeface="ＭＳ Ｐゴシック" charset="0"/>
                <a:cs typeface="ＭＳ Ｐゴシック" charset="0"/>
              </a:rPr>
              <a:t> lithium and tritium clean up before </a:t>
            </a:r>
            <a:r>
              <a:rPr lang="en-US" baseline="0" dirty="0" err="1" smtClean="0">
                <a:ea typeface="ＭＳ Ｐゴシック" charset="0"/>
                <a:cs typeface="ＭＳ Ｐゴシック" charset="0"/>
              </a:rPr>
              <a:t>opnening</a:t>
            </a:r>
            <a:r>
              <a:rPr lang="en-US" baseline="0" dirty="0" smtClean="0">
                <a:ea typeface="ＭＳ Ｐゴシック" charset="0"/>
                <a:cs typeface="ＭＳ Ｐゴシック" charset="0"/>
              </a:rPr>
              <a:t>, we can maintain the VV temperature at 600 °C while draining LL into the Li </a:t>
            </a:r>
            <a:r>
              <a:rPr lang="en-US" baseline="0" dirty="0" err="1" smtClean="0">
                <a:ea typeface="ＭＳ Ｐゴシック" charset="0"/>
                <a:cs typeface="ＭＳ Ｐゴシック" charset="0"/>
              </a:rPr>
              <a:t>reservor</a:t>
            </a:r>
            <a:r>
              <a:rPr lang="en-US" baseline="0" dirty="0" smtClean="0">
                <a:ea typeface="ＭＳ Ｐゴシック" charset="0"/>
                <a:cs typeface="ＭＳ Ｐゴシック" charset="0"/>
              </a:rPr>
              <a:t> and pump out the tritium .  The Li reservoir at 200 °C should capture any remaining Li.  </a:t>
            </a:r>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latin typeface="Times New Roman" pitchFamily="18" charset="0"/>
              </a:rPr>
              <a:t>19.00</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3CCFE70D-3F12-AA48-A0C2-9BEE7E4B5E3C}" type="slidenum">
              <a:rPr lang="en-US" b="0" i="0">
                <a:solidFill>
                  <a:schemeClr val="tx1"/>
                </a:solidFill>
                <a:latin typeface="Times New Roman" charset="0"/>
              </a:rPr>
              <a:pPr eaLnBrk="1" hangingPunct="1"/>
              <a:t>14</a:t>
            </a:fld>
            <a:endParaRPr lang="en-US" b="0" i="0">
              <a:solidFill>
                <a:schemeClr val="tx1"/>
              </a:solidFill>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22D77EC0-3212-4442-8338-F4C6B27808F3}" type="slidenum">
              <a:rPr lang="en-US" sz="1200" b="0" i="0">
                <a:solidFill>
                  <a:schemeClr val="tx1"/>
                </a:solidFill>
                <a:latin typeface="Times New Roman" charset="0"/>
              </a:rPr>
              <a:pPr eaLnBrk="1" hangingPunct="1"/>
              <a:t>15</a:t>
            </a:fld>
            <a:endParaRPr lang="en-US" sz="1200" b="0" i="0">
              <a:solidFill>
                <a:schemeClr val="tx1"/>
              </a:solidFill>
              <a:latin typeface="Times New Roman"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22D77EC0-3212-4442-8338-F4C6B27808F3}" type="slidenum">
              <a:rPr lang="en-US" sz="1200" b="0" i="0">
                <a:solidFill>
                  <a:schemeClr val="tx1"/>
                </a:solidFill>
                <a:latin typeface="Times New Roman" charset="0"/>
              </a:rPr>
              <a:pPr eaLnBrk="1" hangingPunct="1"/>
              <a:t>16</a:t>
            </a:fld>
            <a:endParaRPr lang="en-US" sz="1200" b="0" i="0">
              <a:solidFill>
                <a:schemeClr val="tx1"/>
              </a:solidFill>
              <a:latin typeface="Times New Roman"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latin typeface="Times New Roman" pitchFamily="18" charset="0"/>
              </a:rPr>
              <a:t>19.00</a:t>
            </a: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3CCFE70D-3F12-AA48-A0C2-9BEE7E4B5E3C}" type="slidenum">
              <a:rPr lang="en-US" b="0" i="0">
                <a:solidFill>
                  <a:schemeClr val="tx1"/>
                </a:solidFill>
                <a:latin typeface="Times New Roman" charset="0"/>
              </a:rPr>
              <a:pPr eaLnBrk="1" hangingPunct="1"/>
              <a:t>17</a:t>
            </a:fld>
            <a:endParaRPr lang="en-US" b="0" i="0">
              <a:solidFill>
                <a:schemeClr val="tx1"/>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35223" indent="-282778" eaLnBrk="0" hangingPunct="0">
              <a:defRPr sz="1200" b="1" i="1">
                <a:solidFill>
                  <a:srgbClr val="1822CD"/>
                </a:solidFill>
                <a:latin typeface="Helvetica" charset="0"/>
                <a:ea typeface="ＭＳ Ｐゴシック" charset="0"/>
              </a:defRPr>
            </a:lvl2pPr>
            <a:lvl3pPr marL="1131113" indent="-226223" eaLnBrk="0" hangingPunct="0">
              <a:defRPr sz="1200" b="1" i="1">
                <a:solidFill>
                  <a:srgbClr val="1822CD"/>
                </a:solidFill>
                <a:latin typeface="Helvetica" charset="0"/>
                <a:ea typeface="ＭＳ Ｐゴシック" charset="0"/>
              </a:defRPr>
            </a:lvl3pPr>
            <a:lvl4pPr marL="1583558" indent="-226223" eaLnBrk="0" hangingPunct="0">
              <a:defRPr sz="1200" b="1" i="1">
                <a:solidFill>
                  <a:srgbClr val="1822CD"/>
                </a:solidFill>
                <a:latin typeface="Helvetica" charset="0"/>
                <a:ea typeface="ＭＳ Ｐゴシック" charset="0"/>
              </a:defRPr>
            </a:lvl4pPr>
            <a:lvl5pPr marL="2036003" indent="-226223" eaLnBrk="0" hangingPunct="0">
              <a:defRPr sz="1200" b="1" i="1">
                <a:solidFill>
                  <a:srgbClr val="1822CD"/>
                </a:solidFill>
                <a:latin typeface="Helvetica" charset="0"/>
                <a:ea typeface="ＭＳ Ｐゴシック" charset="0"/>
              </a:defRPr>
            </a:lvl5pPr>
            <a:lvl6pPr marL="2488448" indent="-226223" eaLnBrk="0" fontAlgn="base" hangingPunct="0">
              <a:spcBef>
                <a:spcPct val="0"/>
              </a:spcBef>
              <a:spcAft>
                <a:spcPct val="0"/>
              </a:spcAft>
              <a:defRPr sz="1200" b="1" i="1">
                <a:solidFill>
                  <a:srgbClr val="1822CD"/>
                </a:solidFill>
                <a:latin typeface="Helvetica" charset="0"/>
                <a:ea typeface="ＭＳ Ｐゴシック" charset="0"/>
              </a:defRPr>
            </a:lvl6pPr>
            <a:lvl7pPr marL="2940893" indent="-226223" eaLnBrk="0" fontAlgn="base" hangingPunct="0">
              <a:spcBef>
                <a:spcPct val="0"/>
              </a:spcBef>
              <a:spcAft>
                <a:spcPct val="0"/>
              </a:spcAft>
              <a:defRPr sz="1200" b="1" i="1">
                <a:solidFill>
                  <a:srgbClr val="1822CD"/>
                </a:solidFill>
                <a:latin typeface="Helvetica" charset="0"/>
                <a:ea typeface="ＭＳ Ｐゴシック" charset="0"/>
              </a:defRPr>
            </a:lvl7pPr>
            <a:lvl8pPr marL="3393338" indent="-226223" eaLnBrk="0" fontAlgn="base" hangingPunct="0">
              <a:spcBef>
                <a:spcPct val="0"/>
              </a:spcBef>
              <a:spcAft>
                <a:spcPct val="0"/>
              </a:spcAft>
              <a:defRPr sz="1200" b="1" i="1">
                <a:solidFill>
                  <a:srgbClr val="1822CD"/>
                </a:solidFill>
                <a:latin typeface="Helvetica" charset="0"/>
                <a:ea typeface="ＭＳ Ｐゴシック" charset="0"/>
              </a:defRPr>
            </a:lvl8pPr>
            <a:lvl9pPr marL="3845784" indent="-226223"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fld id="{2FFE8438-44A4-6A40-91EB-12F99F28301A}" type="slidenum">
              <a:rPr lang="en-US" sz="1100" b="0" i="0">
                <a:solidFill>
                  <a:schemeClr val="tx1"/>
                </a:solidFill>
                <a:latin typeface="Times New Roman" charset="0"/>
              </a:rPr>
              <a:pPr eaLnBrk="1" hangingPunct="1"/>
              <a:t>20</a:t>
            </a:fld>
            <a:endParaRPr lang="en-US" sz="1100" b="0" i="0">
              <a:solidFill>
                <a:schemeClr val="tx1"/>
              </a:solidFill>
              <a:latin typeface="Times New Roman" charset="0"/>
            </a:endParaRPr>
          </a:p>
        </p:txBody>
      </p:sp>
      <p:sp>
        <p:nvSpPr>
          <p:cNvPr id="51203" name="Rectangle 1"/>
          <p:cNvSpPr>
            <a:spLocks noGrp="1" noRot="1" noChangeAspect="1" noChangeArrowheads="1" noTextEdit="1"/>
          </p:cNvSpPr>
          <p:nvPr>
            <p:ph type="sldImg"/>
          </p:nvPr>
        </p:nvSpPr>
        <p:spPr>
          <a:xfrm>
            <a:off x="1146175" y="695325"/>
            <a:ext cx="4565650" cy="3425825"/>
          </a:xfrm>
          <a:solidFill>
            <a:srgbClr val="FFFFFF"/>
          </a:solidFill>
          <a:ln/>
        </p:spPr>
      </p:sp>
      <p:sp>
        <p:nvSpPr>
          <p:cNvPr id="51204" name="Rectangle 2"/>
          <p:cNvSpPr>
            <a:spLocks noGrp="1" noChangeArrowheads="1"/>
          </p:cNvSpPr>
          <p:nvPr>
            <p:ph type="body" idx="1"/>
          </p:nvPr>
        </p:nvSpPr>
        <p:spPr>
          <a:xfrm>
            <a:off x="686115" y="4343283"/>
            <a:ext cx="5485772" cy="411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029E29CB-D3BA-1B4A-A2E8-F5C1E4CB70D0}" type="slidenum">
              <a:rPr lang="en-US" b="0" i="0">
                <a:solidFill>
                  <a:schemeClr val="tx1"/>
                </a:solidFill>
                <a:latin typeface="Times New Roman" charset="0"/>
              </a:rPr>
              <a:pPr eaLnBrk="1" hangingPunct="1"/>
              <a:t>2</a:t>
            </a:fld>
            <a:endParaRPr lang="en-US" b="0" i="0">
              <a:solidFill>
                <a:schemeClr val="tx1"/>
              </a:solidFill>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 would like to briefly</a:t>
            </a:r>
            <a:r>
              <a:rPr lang="en-US" baseline="0" dirty="0" smtClean="0"/>
              <a:t> describe motivation of lithium in fusion reactor</a:t>
            </a:r>
            <a:r>
              <a:rPr lang="en-US" baseline="0" dirty="0"/>
              <a:t> </a:t>
            </a:r>
            <a:r>
              <a:rPr lang="en-US" baseline="0" dirty="0" smtClean="0"/>
              <a:t>including increased plasma performance enhancements and possible solution for </a:t>
            </a:r>
            <a:r>
              <a:rPr lang="en-US" baseline="0" dirty="0" err="1" smtClean="0"/>
              <a:t>divertor</a:t>
            </a:r>
            <a:r>
              <a:rPr lang="en-US" baseline="0" dirty="0" smtClean="0"/>
              <a:t> heat and particle handling.</a:t>
            </a:r>
          </a:p>
          <a:p>
            <a:endParaRPr lang="en-US" baseline="0" dirty="0" smtClean="0"/>
          </a:p>
          <a:p>
            <a:r>
              <a:rPr lang="en-US" baseline="0" dirty="0" smtClean="0"/>
              <a:t>I then describe the LL-loop system including dust removal, tritium recovery methods, tritium inventory, and cleanup method.</a:t>
            </a:r>
          </a:p>
          <a:p>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029E29CB-D3BA-1B4A-A2E8-F5C1E4CB70D0}" type="slidenum">
              <a:rPr lang="en-US" b="0" i="0">
                <a:solidFill>
                  <a:schemeClr val="tx1"/>
                </a:solidFill>
                <a:latin typeface="Times New Roman" charset="0"/>
              </a:rPr>
              <a:pPr eaLnBrk="1" hangingPunct="1"/>
              <a:t>3</a:t>
            </a:fld>
            <a:endParaRPr lang="en-US" b="0" i="0">
              <a:solidFill>
                <a:schemeClr val="tx1"/>
              </a:solidFill>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smtClean="0">
                <a:ea typeface="ＭＳ Ｐゴシック" charset="0"/>
                <a:cs typeface="ＭＳ Ｐゴシック" charset="0"/>
              </a:rPr>
              <a:t>Lithium has three important properties:</a:t>
            </a:r>
            <a:r>
              <a:rPr lang="en-US" sz="1800" baseline="0" dirty="0" smtClean="0">
                <a:ea typeface="ＭＳ Ｐゴシック" charset="0"/>
                <a:cs typeface="ＭＳ Ｐゴシック" charset="0"/>
              </a:rPr>
              <a:t>  Li is the lowest Z metal and compatible with hot fusion plasmas with low coronal radiation</a:t>
            </a:r>
          </a:p>
          <a:p>
            <a:r>
              <a:rPr lang="en-US" sz="1800" baseline="0" dirty="0" smtClean="0">
                <a:ea typeface="ＭＳ Ｐゴシック" charset="0"/>
                <a:cs typeface="ＭＳ Ｐゴシック" charset="0"/>
              </a:rPr>
              <a:t>LL exists in a wide operating temperature range above 180°C quite compatible with fusion reactor environment </a:t>
            </a:r>
          </a:p>
          <a:p>
            <a:r>
              <a:rPr lang="en-US" sz="1800" baseline="0" dirty="0" smtClean="0">
                <a:ea typeface="ＭＳ Ｐゴシック" charset="0"/>
                <a:cs typeface="ＭＳ Ｐゴシック" charset="0"/>
              </a:rPr>
              <a:t>And Li chemically reacts with working gas and some of the impurities such as oxygen providing strong </a:t>
            </a:r>
            <a:r>
              <a:rPr lang="en-US" sz="1800" baseline="0" dirty="0" err="1" smtClean="0">
                <a:ea typeface="ＭＳ Ｐゴシック" charset="0"/>
                <a:cs typeface="ＭＳ Ｐゴシック" charset="0"/>
              </a:rPr>
              <a:t>divertor</a:t>
            </a:r>
            <a:r>
              <a:rPr lang="en-US" sz="1800" baseline="0" dirty="0" smtClean="0">
                <a:ea typeface="ＭＳ Ｐゴシック" charset="0"/>
                <a:cs typeface="ＭＳ Ｐゴシック" charset="0"/>
              </a:rPr>
              <a:t> particle pumping</a:t>
            </a:r>
          </a:p>
          <a:p>
            <a:r>
              <a:rPr lang="en-US" sz="1800" baseline="0" dirty="0" smtClean="0">
                <a:ea typeface="ＭＳ Ｐゴシック" charset="0"/>
                <a:cs typeface="ＭＳ Ｐゴシック" charset="0"/>
              </a:rPr>
              <a:t>I should also note that many fusion research devices have experimented with lithium mainly to improve plasma performance and many recent Li experimental results can be founds in the liquid metal symposium proceeding.</a:t>
            </a:r>
          </a:p>
          <a:p>
            <a:endParaRPr lang="en-US" sz="1800" baseline="0" dirty="0" smtClean="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The present </a:t>
            </a:r>
            <a:r>
              <a:rPr lang="en-US" dirty="0" err="1" smtClean="0">
                <a:ea typeface="ＭＳ Ｐゴシック" charset="0"/>
                <a:cs typeface="ＭＳ Ｐゴシック" charset="0"/>
              </a:rPr>
              <a:t>radiative</a:t>
            </a:r>
            <a:r>
              <a:rPr lang="en-US" baseline="0" dirty="0" smtClean="0">
                <a:ea typeface="ＭＳ Ｐゴシック" charset="0"/>
                <a:cs typeface="ＭＳ Ｐゴシック" charset="0"/>
              </a:rPr>
              <a:t> LL </a:t>
            </a:r>
            <a:r>
              <a:rPr lang="en-US" baseline="0" dirty="0" err="1" smtClean="0">
                <a:ea typeface="ＭＳ Ｐゴシック" charset="0"/>
                <a:cs typeface="ＭＳ Ｐゴシック" charset="0"/>
              </a:rPr>
              <a:t>divertor</a:t>
            </a:r>
            <a:r>
              <a:rPr lang="en-US" baseline="0" dirty="0" smtClean="0">
                <a:ea typeface="ＭＳ Ｐゴシック" charset="0"/>
                <a:cs typeface="ＭＳ Ｐゴシック" charset="0"/>
              </a:rPr>
              <a:t> concept works the same way as the </a:t>
            </a:r>
            <a:r>
              <a:rPr lang="en-US" baseline="0" dirty="0" err="1" smtClean="0">
                <a:ea typeface="ＭＳ Ｐゴシック" charset="0"/>
                <a:cs typeface="ＭＳ Ｐゴシック" charset="0"/>
              </a:rPr>
              <a:t>conventinal</a:t>
            </a:r>
            <a:r>
              <a:rPr lang="en-US" baseline="0" dirty="0" smtClean="0">
                <a:ea typeface="ＭＳ Ｐゴシック" charset="0"/>
                <a:cs typeface="ＭＳ Ｐゴシック" charset="0"/>
              </a:rPr>
              <a:t> </a:t>
            </a:r>
            <a:r>
              <a:rPr lang="en-US" baseline="0" dirty="0" err="1" smtClean="0">
                <a:ea typeface="ＭＳ Ｐゴシック" charset="0"/>
                <a:cs typeface="ＭＳ Ｐゴシック" charset="0"/>
              </a:rPr>
              <a:t>radiative</a:t>
            </a:r>
            <a:r>
              <a:rPr lang="en-US" baseline="0" dirty="0" smtClean="0">
                <a:ea typeface="ＭＳ Ｐゴシック" charset="0"/>
                <a:cs typeface="ＭＳ Ｐゴシック" charset="0"/>
              </a:rPr>
              <a:t> </a:t>
            </a:r>
            <a:r>
              <a:rPr lang="en-US" baseline="0" dirty="0" err="1" smtClean="0">
                <a:ea typeface="ＭＳ Ｐゴシック" charset="0"/>
                <a:cs typeface="ＭＳ Ｐゴシック" charset="0"/>
              </a:rPr>
              <a:t>divertor</a:t>
            </a:r>
            <a:r>
              <a:rPr lang="en-US" baseline="0" dirty="0" smtClean="0">
                <a:ea typeface="ＭＳ Ｐゴシック" charset="0"/>
                <a:cs typeface="ＭＳ Ｐゴシック" charset="0"/>
              </a:rPr>
              <a:t> which proved to be effective in reducing the </a:t>
            </a:r>
            <a:r>
              <a:rPr lang="en-US" baseline="0" dirty="0" err="1" smtClean="0">
                <a:ea typeface="ＭＳ Ｐゴシック" charset="0"/>
                <a:cs typeface="ＭＳ Ｐゴシック" charset="0"/>
              </a:rPr>
              <a:t>divertor</a:t>
            </a:r>
            <a:r>
              <a:rPr lang="en-US" baseline="0" dirty="0" smtClean="0">
                <a:ea typeface="ＭＳ Ｐゴシック" charset="0"/>
                <a:cs typeface="ＭＳ Ｐゴシック" charset="0"/>
              </a:rPr>
              <a:t> heat flux.   However excessive gas injection often resulted in plasma confinement degradation.  With lithium, we can still get a significant </a:t>
            </a:r>
            <a:r>
              <a:rPr lang="en-US" baseline="0" dirty="0" err="1" smtClean="0">
                <a:ea typeface="ＭＳ Ｐゴシック" charset="0"/>
                <a:cs typeface="ＭＳ Ｐゴシック" charset="0"/>
              </a:rPr>
              <a:t>divertor</a:t>
            </a:r>
            <a:r>
              <a:rPr lang="en-US" baseline="0" dirty="0" smtClean="0">
                <a:ea typeface="ＭＳ Ｐゴシック" charset="0"/>
                <a:cs typeface="ＭＳ Ｐゴシック" charset="0"/>
              </a:rPr>
              <a:t> radiation through non-coronal radiation.  The enhanced radiation and heat flux reduction was indeed observed in recent experiment on EAST.  One can inject lithium actively as needed.  The lithium is also evaporated from the </a:t>
            </a:r>
            <a:r>
              <a:rPr lang="en-US" baseline="0" dirty="0" err="1" smtClean="0">
                <a:ea typeface="ＭＳ Ｐゴシック" charset="0"/>
                <a:cs typeface="ＭＳ Ｐゴシック" charset="0"/>
              </a:rPr>
              <a:t>divertor</a:t>
            </a:r>
            <a:r>
              <a:rPr lang="en-US" baseline="0" dirty="0" smtClean="0">
                <a:ea typeface="ＭＳ Ｐゴシック" charset="0"/>
                <a:cs typeface="ＭＳ Ｐゴシック" charset="0"/>
              </a:rPr>
              <a:t> strike point region due to the temperature rise at the </a:t>
            </a:r>
            <a:r>
              <a:rPr lang="en-US" baseline="0" dirty="0" err="1" smtClean="0">
                <a:ea typeface="ＭＳ Ｐゴシック" charset="0"/>
                <a:cs typeface="ＭＳ Ｐゴシック" charset="0"/>
              </a:rPr>
              <a:t>divertor</a:t>
            </a:r>
            <a:r>
              <a:rPr lang="en-US" baseline="0" dirty="0" smtClean="0">
                <a:ea typeface="ＭＳ Ｐゴシック" charset="0"/>
                <a:cs typeface="ＭＳ Ｐゴシック" charset="0"/>
              </a:rPr>
              <a:t> strike point.  In this configuration, we introducing lithium at the top of </a:t>
            </a:r>
            <a:r>
              <a:rPr lang="en-US" baseline="0" dirty="0" err="1" smtClean="0">
                <a:ea typeface="ＭＳ Ｐゴシック" charset="0"/>
                <a:cs typeface="ＭＳ Ｐゴシック" charset="0"/>
              </a:rPr>
              <a:t>divertor</a:t>
            </a:r>
            <a:r>
              <a:rPr lang="en-US" baseline="0" dirty="0" smtClean="0">
                <a:ea typeface="ＭＳ Ｐゴシック" charset="0"/>
                <a:cs typeface="ＭＳ Ｐゴシック" charset="0"/>
              </a:rPr>
              <a:t> and let it exit at the bottom and LL forms a renewable and protective layer for high-Z substrate.  We heard in T-10, Li </a:t>
            </a:r>
            <a:r>
              <a:rPr lang="en-US" baseline="0" smtClean="0">
                <a:ea typeface="ＭＳ Ｐゴシック" charset="0"/>
                <a:cs typeface="ＭＳ Ｐゴシック" charset="0"/>
              </a:rPr>
              <a:t>application significantly reduced </a:t>
            </a:r>
            <a:r>
              <a:rPr lang="en-US" baseline="0" dirty="0" smtClean="0">
                <a:ea typeface="ＭＳ Ｐゴシック" charset="0"/>
                <a:cs typeface="ＭＳ Ｐゴシック" charset="0"/>
              </a:rPr>
              <a:t>influx from tungsten limiter.   Lithium tends to stick to the wall so it is inherently low recycling.  The LL wall can also pump tritium and deuterium through formation of Li-hydride.  </a:t>
            </a:r>
          </a:p>
          <a:p>
            <a:endParaRPr lang="en-US" baseline="0" dirty="0" smtClean="0">
              <a:ea typeface="ＭＳ Ｐゴシック" charset="0"/>
              <a:cs typeface="ＭＳ Ｐゴシック" charset="0"/>
            </a:endParaRPr>
          </a:p>
          <a:p>
            <a:r>
              <a:rPr lang="en-US" dirty="0" smtClean="0">
                <a:ea typeface="ＭＳ Ｐゴシック" charset="0"/>
                <a:cs typeface="ＭＳ Ｐゴシック" charset="0"/>
              </a:rPr>
              <a:t>16</a:t>
            </a:r>
            <a:r>
              <a:rPr lang="en-US" dirty="0">
                <a:ea typeface="ＭＳ Ｐゴシック" charset="0"/>
                <a:cs typeface="ＭＳ Ｐゴシック" charset="0"/>
              </a:rPr>
              <a:t>:00</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C16DD64A-E8FE-FD41-871B-CDAA5A8BA61A}" type="slidenum">
              <a:rPr lang="en-US" b="0" i="0">
                <a:solidFill>
                  <a:schemeClr val="tx1"/>
                </a:solidFill>
                <a:latin typeface="Times New Roman" charset="0"/>
              </a:rPr>
              <a:pPr eaLnBrk="1" hangingPunct="1"/>
              <a:t>4</a:t>
            </a:fld>
            <a:endParaRPr lang="en-US" b="0" i="0">
              <a:solidFill>
                <a:schemeClr val="tx1"/>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Times New Roman" pitchFamily="18" charset="0"/>
              </a:rPr>
              <a:t>While we have shown that </a:t>
            </a:r>
            <a:r>
              <a:rPr lang="en-US" dirty="0" err="1" smtClean="0">
                <a:latin typeface="Times New Roman" pitchFamily="18" charset="0"/>
              </a:rPr>
              <a:t>llithium</a:t>
            </a:r>
            <a:r>
              <a:rPr lang="en-US" baseline="0" dirty="0" smtClean="0">
                <a:latin typeface="Times New Roman" pitchFamily="18" charset="0"/>
              </a:rPr>
              <a:t> can be a quite useful tool for fusion reactor operations, there are some technology challenges we need to solve to be used in a fusion reactor environment. </a:t>
            </a:r>
          </a:p>
          <a:p>
            <a:pPr>
              <a:defRPr/>
            </a:pPr>
            <a:endParaRPr lang="en-US" baseline="0" dirty="0" smtClean="0">
              <a:latin typeface="Times New Roman" pitchFamily="18" charset="0"/>
            </a:endParaRPr>
          </a:p>
          <a:p>
            <a:pPr>
              <a:defRPr/>
            </a:pPr>
            <a:r>
              <a:rPr lang="en-US" baseline="0" dirty="0" smtClean="0">
                <a:latin typeface="Times New Roman" pitchFamily="18" charset="0"/>
              </a:rPr>
              <a:t>In this concept, we assume the first wall temperature to be high, 600 – 700 °C range which would keep the wall clean from lithium and tritium.</a:t>
            </a:r>
          </a:p>
          <a:p>
            <a:pPr>
              <a:defRPr/>
            </a:pPr>
            <a:endParaRPr lang="en-US" baseline="0" dirty="0" smtClean="0">
              <a:latin typeface="Times New Roman" pitchFamily="18" charset="0"/>
            </a:endParaRPr>
          </a:p>
          <a:p>
            <a:pPr>
              <a:defRPr/>
            </a:pPr>
            <a:r>
              <a:rPr lang="en-US" baseline="0" dirty="0" smtClean="0">
                <a:latin typeface="Times New Roman" pitchFamily="18" charset="0"/>
              </a:rPr>
              <a:t>One strong advantage of flowing LL is that it can capture and carry out almost all the waste produced within vacuum vessel including dust, working gas, and other impurities.</a:t>
            </a:r>
          </a:p>
          <a:p>
            <a:pPr>
              <a:defRPr/>
            </a:pPr>
            <a:endParaRPr lang="en-US" baseline="0" dirty="0" smtClean="0">
              <a:latin typeface="Times New Roman" pitchFamily="18" charset="0"/>
            </a:endParaRPr>
          </a:p>
          <a:p>
            <a:pPr>
              <a:defRPr/>
            </a:pPr>
            <a:r>
              <a:rPr lang="en-US" baseline="0" dirty="0" smtClean="0">
                <a:latin typeface="Times New Roman" pitchFamily="18" charset="0"/>
              </a:rPr>
              <a:t>We then must purity LL before returning to the VV.  For this purpose, we envision a LL-loop system with about 1 l per sec circulation which is relatively modest.  The power required for such a loop should be also relatively modest.  </a:t>
            </a:r>
            <a:endParaRPr lang="en-US" dirty="0">
              <a:latin typeface="Times New Roman" pitchFamily="18"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3CCFE70D-3F12-AA48-A0C2-9BEE7E4B5E3C}" type="slidenum">
              <a:rPr lang="en-US" b="0" i="0">
                <a:solidFill>
                  <a:schemeClr val="tx1"/>
                </a:solidFill>
                <a:latin typeface="Times New Roman" charset="0"/>
              </a:rPr>
              <a:pPr eaLnBrk="1" hangingPunct="1"/>
              <a:t>5</a:t>
            </a:fld>
            <a:endParaRPr lang="en-US" b="0" i="0">
              <a:solidFill>
                <a:schemeClr val="tx1"/>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baseline="0" dirty="0" smtClean="0"/>
              <a:t>Earlier, I was invited to attend the ICEF conference in Tokyo.  This is an international conference started by Prime minister Abe to come up with solutions to counter the global warming.  I certainly thought fusion can contribute to the solutions of this serious problem for mankind.  However to make fusion power plant a reality, we must come up with a way to run the fusion reactor steady state.  Perhaps the dust generation is one of the most serious technology issue we face for such operations.  Half gram of dust generation per second in 3 GW fusion power plant is quite possible but such dust generation ends up producing 17 tons of dust in a year if allowed to accumulate.  Such a quantify of dust would be unacceptable from safety and tritium inventory point of view as the dust will be activated with huge surface areas which could also retain tritium.  So with the lithium loop of 1 l/sec, half gram of dust only represent 0.1% of LL by weight.  The idea is to remove the dust promptly when generated.  The idea may be similar to an old custom in Kyoto called </a:t>
            </a:r>
            <a:r>
              <a:rPr lang="en-US" baseline="0" dirty="0" err="1" smtClean="0"/>
              <a:t>Uchi-mizu</a:t>
            </a:r>
            <a:r>
              <a:rPr lang="en-US" baseline="0" dirty="0" smtClean="0"/>
              <a:t> to </a:t>
            </a:r>
            <a:r>
              <a:rPr lang="en-US" baseline="0" dirty="0" err="1" smtClean="0"/>
              <a:t>sprinke</a:t>
            </a:r>
            <a:r>
              <a:rPr lang="en-US" baseline="0" dirty="0" smtClean="0"/>
              <a:t> water in hot summer months to keep the down down and keep the street cool and clean.  Once the dust is removed from the vacuum vessel, it should be relatively straight forward to remove the dust and solid particles from LL.  </a:t>
            </a:r>
            <a:endParaRPr lang="en-US" dirty="0"/>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D6CBDC8C-2F49-8749-8E37-4BB2C0088480}" type="slidenum">
              <a:rPr lang="en-US" b="0" i="0">
                <a:solidFill>
                  <a:schemeClr val="tx1"/>
                </a:solidFill>
                <a:latin typeface="Times New Roman" charset="0"/>
              </a:rPr>
              <a:pPr eaLnBrk="1" hangingPunct="1"/>
              <a:t>6</a:t>
            </a:fld>
            <a:endParaRPr lang="en-US" b="0" i="0">
              <a:solidFill>
                <a:schemeClr val="tx1"/>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Times New Roman" pitchFamily="18" charset="0"/>
              </a:rPr>
              <a:t>While we have shown that </a:t>
            </a:r>
            <a:r>
              <a:rPr lang="en-US" dirty="0" err="1" smtClean="0">
                <a:latin typeface="Times New Roman" pitchFamily="18" charset="0"/>
              </a:rPr>
              <a:t>llithium</a:t>
            </a:r>
            <a:r>
              <a:rPr lang="en-US" baseline="0" dirty="0" smtClean="0">
                <a:latin typeface="Times New Roman" pitchFamily="18" charset="0"/>
              </a:rPr>
              <a:t> can be a quite useful tool for fusion reactor operations, there are some technology challenges we need to solve to be used in a fusion reactor environment. </a:t>
            </a:r>
          </a:p>
          <a:p>
            <a:pPr>
              <a:defRPr/>
            </a:pPr>
            <a:endParaRPr lang="en-US" baseline="0" dirty="0" smtClean="0">
              <a:latin typeface="Times New Roman" pitchFamily="18" charset="0"/>
            </a:endParaRPr>
          </a:p>
          <a:p>
            <a:pPr>
              <a:defRPr/>
            </a:pPr>
            <a:r>
              <a:rPr lang="en-US" baseline="0" dirty="0" smtClean="0">
                <a:latin typeface="Times New Roman" pitchFamily="18" charset="0"/>
              </a:rPr>
              <a:t>In this concept, we assume the first wall temperature to be high, 600 – 700 °C range which would keep the wall clean from lithium and tritium.</a:t>
            </a:r>
          </a:p>
          <a:p>
            <a:pPr>
              <a:defRPr/>
            </a:pPr>
            <a:endParaRPr lang="en-US" baseline="0" dirty="0" smtClean="0">
              <a:latin typeface="Times New Roman" pitchFamily="18" charset="0"/>
            </a:endParaRPr>
          </a:p>
          <a:p>
            <a:pPr>
              <a:defRPr/>
            </a:pPr>
            <a:r>
              <a:rPr lang="en-US" baseline="0" dirty="0" smtClean="0">
                <a:latin typeface="Times New Roman" pitchFamily="18" charset="0"/>
              </a:rPr>
              <a:t>One strong advantage of flowing LL is that it can capture and carry out almost all the waste produced within vacuum vessel including dust, working gas, and other impurities.</a:t>
            </a:r>
          </a:p>
          <a:p>
            <a:pPr>
              <a:defRPr/>
            </a:pPr>
            <a:endParaRPr lang="en-US" baseline="0" dirty="0" smtClean="0">
              <a:latin typeface="Times New Roman" pitchFamily="18" charset="0"/>
            </a:endParaRPr>
          </a:p>
          <a:p>
            <a:pPr>
              <a:defRPr/>
            </a:pPr>
            <a:r>
              <a:rPr lang="en-US" baseline="0" dirty="0" smtClean="0">
                <a:latin typeface="Times New Roman" pitchFamily="18" charset="0"/>
              </a:rPr>
              <a:t>We then must purity LL before returning to the VV.  For this purpose, we envision a LL-loop system with about 1 l per sec circulation which is relatively modest.  The power required for such a loop should be also relatively modest.  </a:t>
            </a:r>
            <a:endParaRPr lang="en-US" dirty="0">
              <a:latin typeface="Times New Roman" pitchFamily="18"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3CCFE70D-3F12-AA48-A0C2-9BEE7E4B5E3C}" type="slidenum">
              <a:rPr lang="en-US" b="0" i="0">
                <a:solidFill>
                  <a:schemeClr val="tx1"/>
                </a:solidFill>
                <a:latin typeface="Times New Roman" charset="0"/>
              </a:rPr>
              <a:pPr eaLnBrk="1" hangingPunct="1"/>
              <a:t>7</a:t>
            </a:fld>
            <a:endParaRPr lang="en-US" b="0" i="0">
              <a:solidFill>
                <a:schemeClr val="tx1"/>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Times New Roman" pitchFamily="18" charset="0"/>
              </a:rPr>
              <a:t>Now we are going to address how to remove the tritium from LL in real time.  This is a</a:t>
            </a:r>
            <a:r>
              <a:rPr lang="en-US" baseline="0" dirty="0" smtClean="0">
                <a:latin typeface="Times New Roman" pitchFamily="18" charset="0"/>
              </a:rPr>
              <a:t> lot technically challenging compared to solid or dust removal since tritium is chemically bound in a form of Li-hydride.</a:t>
            </a:r>
            <a:r>
              <a:rPr lang="en-US" dirty="0" smtClean="0">
                <a:latin typeface="Times New Roman" pitchFamily="18" charset="0"/>
              </a:rPr>
              <a:t>  The first method</a:t>
            </a:r>
            <a:r>
              <a:rPr lang="en-US" baseline="0" dirty="0" smtClean="0">
                <a:latin typeface="Times New Roman" pitchFamily="18" charset="0"/>
              </a:rPr>
              <a:t> is based on T solubility change in LL with temperature used in the so-called “cold” trap.  </a:t>
            </a:r>
            <a:r>
              <a:rPr lang="en-US" dirty="0" smtClean="0">
                <a:latin typeface="Times New Roman" pitchFamily="18" charset="0"/>
              </a:rPr>
              <a:t>The tritium solubility</a:t>
            </a:r>
            <a:r>
              <a:rPr lang="en-US" baseline="0" dirty="0" smtClean="0">
                <a:latin typeface="Times New Roman" pitchFamily="18" charset="0"/>
              </a:rPr>
              <a:t> in LL</a:t>
            </a:r>
            <a:r>
              <a:rPr lang="en-US" dirty="0" smtClean="0">
                <a:latin typeface="Times New Roman" pitchFamily="18" charset="0"/>
              </a:rPr>
              <a:t> changes significantly with temperature</a:t>
            </a:r>
            <a:r>
              <a:rPr lang="en-US" baseline="0" dirty="0" smtClean="0">
                <a:latin typeface="Times New Roman" pitchFamily="18" charset="0"/>
              </a:rPr>
              <a:t> as shown.  At 500 °C, the solubility is ~ 0.7 % while the solubility goes does to ~ 0.08% at 200 °C.  This solubility difference gives an opportunity to extract tritium from LL in the LL-loop.  To extract 0.5 g  per second of T from LL, the cold trap must reduce the T concentration by only 01%.  So, the cold trap idea is to cool down the LL from ~ 400 °C to ~ 200 °C resulting in a super saturated </a:t>
            </a:r>
            <a:r>
              <a:rPr lang="en-US" baseline="0" dirty="0" err="1" smtClean="0">
                <a:latin typeface="Times New Roman" pitchFamily="18" charset="0"/>
              </a:rPr>
              <a:t>LiT</a:t>
            </a:r>
            <a:r>
              <a:rPr lang="en-US" baseline="0" dirty="0" smtClean="0">
                <a:latin typeface="Times New Roman" pitchFamily="18" charset="0"/>
              </a:rPr>
              <a:t> solution .  One can then extract the supersaturated </a:t>
            </a:r>
            <a:r>
              <a:rPr lang="en-US" baseline="0" dirty="0" err="1" smtClean="0">
                <a:latin typeface="Times New Roman" pitchFamily="18" charset="0"/>
              </a:rPr>
              <a:t>LiT</a:t>
            </a:r>
            <a:r>
              <a:rPr lang="en-US" baseline="0" dirty="0" smtClean="0">
                <a:latin typeface="Times New Roman" pitchFamily="18" charset="0"/>
              </a:rPr>
              <a:t> solution by letting </a:t>
            </a:r>
            <a:r>
              <a:rPr lang="en-US" baseline="0" dirty="0" err="1" smtClean="0">
                <a:latin typeface="Times New Roman" pitchFamily="18" charset="0"/>
              </a:rPr>
              <a:t>LiT</a:t>
            </a:r>
            <a:r>
              <a:rPr lang="en-US" baseline="0" dirty="0" smtClean="0">
                <a:latin typeface="Times New Roman" pitchFamily="18" charset="0"/>
              </a:rPr>
              <a:t> crystalize on the surfaces.  Rock candy is an example of surface </a:t>
            </a:r>
            <a:r>
              <a:rPr lang="en-US" baseline="0" dirty="0" err="1" smtClean="0">
                <a:latin typeface="Times New Roman" pitchFamily="18" charset="0"/>
              </a:rPr>
              <a:t>crystalization</a:t>
            </a:r>
            <a:r>
              <a:rPr lang="en-US" baseline="0" dirty="0" smtClean="0">
                <a:latin typeface="Times New Roman" pitchFamily="18" charset="0"/>
              </a:rPr>
              <a:t> on a surface of a stick in a supersaturated sugar solution.  </a:t>
            </a:r>
            <a:endParaRPr lang="en-US" dirty="0">
              <a:latin typeface="Times New Roman" pitchFamily="18"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C7E67C89-4E2F-2747-8E59-061256EF1F0D}" type="slidenum">
              <a:rPr lang="en-US" b="0" i="0">
                <a:solidFill>
                  <a:schemeClr val="tx1"/>
                </a:solidFill>
                <a:latin typeface="Times New Roman" charset="0"/>
              </a:rPr>
              <a:pPr eaLnBrk="1" hangingPunct="1"/>
              <a:t>8</a:t>
            </a:fld>
            <a:endParaRPr lang="en-US" b="0" i="0">
              <a:solidFill>
                <a:schemeClr val="tx1"/>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Times New Roman" pitchFamily="18" charset="0"/>
              </a:rPr>
              <a:t>To facilitate </a:t>
            </a:r>
            <a:r>
              <a:rPr lang="en-US" dirty="0" err="1" smtClean="0">
                <a:latin typeface="Times New Roman" pitchFamily="18" charset="0"/>
              </a:rPr>
              <a:t>LiT</a:t>
            </a:r>
            <a:r>
              <a:rPr lang="en-US" dirty="0" smtClean="0">
                <a:latin typeface="Times New Roman" pitchFamily="18" charset="0"/>
              </a:rPr>
              <a:t> crystal collection, we envision a cold trap we termed surface cold trap.  SCT consists of a series of</a:t>
            </a:r>
            <a:r>
              <a:rPr lang="en-US" baseline="0" dirty="0" smtClean="0">
                <a:latin typeface="Times New Roman" pitchFamily="18" charset="0"/>
              </a:rPr>
              <a:t> metal plates as shown.  The super saturated LL flows on the surface of the plate and grow </a:t>
            </a:r>
            <a:r>
              <a:rPr lang="en-US" baseline="0" dirty="0" err="1" smtClean="0">
                <a:latin typeface="Times New Roman" pitchFamily="18" charset="0"/>
              </a:rPr>
              <a:t>LiT</a:t>
            </a:r>
            <a:r>
              <a:rPr lang="en-US" baseline="0" dirty="0" smtClean="0">
                <a:latin typeface="Times New Roman" pitchFamily="18" charset="0"/>
              </a:rPr>
              <a:t> crystal on the surface.  One might make the surface rough to facilitate the crystal formation.  The LL film should be thin ~ 0.1 mm .  With the talk surface area of 100 m2 in a 1 cubic meter of volume, the LL </a:t>
            </a:r>
            <a:r>
              <a:rPr lang="en-US" baseline="0" dirty="0" err="1" smtClean="0">
                <a:latin typeface="Times New Roman" pitchFamily="18" charset="0"/>
              </a:rPr>
              <a:t>volum</a:t>
            </a:r>
            <a:r>
              <a:rPr lang="en-US" baseline="0" dirty="0" smtClean="0">
                <a:latin typeface="Times New Roman" pitchFamily="18" charset="0"/>
              </a:rPr>
              <a:t> is only 10 l of 1 % of the SCT volume.   </a:t>
            </a:r>
            <a:endParaRPr lang="en-US" dirty="0">
              <a:latin typeface="Times New Roman" pitchFamily="18"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b="1" i="1">
                <a:solidFill>
                  <a:srgbClr val="1822CD"/>
                </a:solidFill>
                <a:latin typeface="Helvetica" charset="0"/>
                <a:ea typeface="ＭＳ Ｐゴシック" charset="0"/>
                <a:cs typeface="ＭＳ Ｐゴシック" charset="0"/>
              </a:defRPr>
            </a:lvl1pPr>
            <a:lvl2pPr marL="702756" indent="-270291" eaLnBrk="0" hangingPunct="0">
              <a:defRPr sz="1100" b="1" i="1">
                <a:solidFill>
                  <a:srgbClr val="1822CD"/>
                </a:solidFill>
                <a:latin typeface="Helvetica" charset="0"/>
                <a:ea typeface="ＭＳ Ｐゴシック" charset="0"/>
              </a:defRPr>
            </a:lvl2pPr>
            <a:lvl3pPr marL="1081164" indent="-216233" eaLnBrk="0" hangingPunct="0">
              <a:defRPr sz="1100" b="1" i="1">
                <a:solidFill>
                  <a:srgbClr val="1822CD"/>
                </a:solidFill>
                <a:latin typeface="Helvetica" charset="0"/>
                <a:ea typeface="ＭＳ Ｐゴシック" charset="0"/>
              </a:defRPr>
            </a:lvl3pPr>
            <a:lvl4pPr marL="1513629" indent="-216233" eaLnBrk="0" hangingPunct="0">
              <a:defRPr sz="1100" b="1" i="1">
                <a:solidFill>
                  <a:srgbClr val="1822CD"/>
                </a:solidFill>
                <a:latin typeface="Helvetica" charset="0"/>
                <a:ea typeface="ＭＳ Ｐゴシック" charset="0"/>
              </a:defRPr>
            </a:lvl4pPr>
            <a:lvl5pPr marL="1946095" indent="-216233" eaLnBrk="0" hangingPunct="0">
              <a:defRPr sz="1100" b="1" i="1">
                <a:solidFill>
                  <a:srgbClr val="1822CD"/>
                </a:solidFill>
                <a:latin typeface="Helvetica" charset="0"/>
                <a:ea typeface="ＭＳ Ｐゴシック" charset="0"/>
              </a:defRPr>
            </a:lvl5pPr>
            <a:lvl6pPr marL="2378560" indent="-216233" eaLnBrk="0" fontAlgn="base" hangingPunct="0">
              <a:spcBef>
                <a:spcPct val="20000"/>
              </a:spcBef>
              <a:spcAft>
                <a:spcPct val="0"/>
              </a:spcAft>
              <a:buChar char="•"/>
              <a:defRPr sz="1100" b="1" i="1">
                <a:solidFill>
                  <a:srgbClr val="1822CD"/>
                </a:solidFill>
                <a:latin typeface="Helvetica" charset="0"/>
                <a:ea typeface="ＭＳ Ｐゴシック" charset="0"/>
              </a:defRPr>
            </a:lvl6pPr>
            <a:lvl7pPr marL="2811026" indent="-216233" eaLnBrk="0" fontAlgn="base" hangingPunct="0">
              <a:spcBef>
                <a:spcPct val="20000"/>
              </a:spcBef>
              <a:spcAft>
                <a:spcPct val="0"/>
              </a:spcAft>
              <a:buChar char="•"/>
              <a:defRPr sz="1100" b="1" i="1">
                <a:solidFill>
                  <a:srgbClr val="1822CD"/>
                </a:solidFill>
                <a:latin typeface="Helvetica" charset="0"/>
                <a:ea typeface="ＭＳ Ｐゴシック" charset="0"/>
              </a:defRPr>
            </a:lvl7pPr>
            <a:lvl8pPr marL="3243491" indent="-216233" eaLnBrk="0" fontAlgn="base" hangingPunct="0">
              <a:spcBef>
                <a:spcPct val="20000"/>
              </a:spcBef>
              <a:spcAft>
                <a:spcPct val="0"/>
              </a:spcAft>
              <a:buChar char="•"/>
              <a:defRPr sz="1100" b="1" i="1">
                <a:solidFill>
                  <a:srgbClr val="1822CD"/>
                </a:solidFill>
                <a:latin typeface="Helvetica" charset="0"/>
                <a:ea typeface="ＭＳ Ｐゴシック" charset="0"/>
              </a:defRPr>
            </a:lvl8pPr>
            <a:lvl9pPr marL="3675957" indent="-216233" eaLnBrk="0" fontAlgn="base" hangingPunct="0">
              <a:spcBef>
                <a:spcPct val="20000"/>
              </a:spcBef>
              <a:spcAft>
                <a:spcPct val="0"/>
              </a:spcAft>
              <a:buChar char="•"/>
              <a:defRPr sz="1100" b="1" i="1">
                <a:solidFill>
                  <a:srgbClr val="1822CD"/>
                </a:solidFill>
                <a:latin typeface="Helvetica" charset="0"/>
                <a:ea typeface="ＭＳ Ｐゴシック" charset="0"/>
              </a:defRPr>
            </a:lvl9pPr>
          </a:lstStyle>
          <a:p>
            <a:pPr eaLnBrk="1" hangingPunct="1"/>
            <a:fld id="{3CCFE70D-3F12-AA48-A0C2-9BEE7E4B5E3C}" type="slidenum">
              <a:rPr lang="en-US" b="0" i="0">
                <a:solidFill>
                  <a:schemeClr val="tx1"/>
                </a:solidFill>
                <a:latin typeface="Times New Roman" charset="0"/>
              </a:rPr>
              <a:pPr eaLnBrk="1" hangingPunct="1"/>
              <a:t>9</a:t>
            </a:fld>
            <a:endParaRPr lang="en-US" b="0" i="0">
              <a:solidFill>
                <a:schemeClr val="tx1"/>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34839610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lIns="91376" tIns="45688" rIns="91376" bIns="4568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smtClean="0"/>
              <a:t>Click to edit Master subtitle style</a:t>
            </a:r>
            <a:endParaRPr lang="en-US"/>
          </a:p>
        </p:txBody>
      </p:sp>
      <p:sp>
        <p:nvSpPr>
          <p:cNvPr id="4" name="Rectangle 76"/>
          <p:cNvSpPr>
            <a:spLocks noGrp="1" noChangeArrowheads="1"/>
          </p:cNvSpPr>
          <p:nvPr>
            <p:ph type="sldNum" sz="quarter" idx="10"/>
          </p:nvPr>
        </p:nvSpPr>
        <p:spPr>
          <a:xfrm>
            <a:off x="8382000" y="6629400"/>
            <a:ext cx="762000" cy="152400"/>
          </a:xfrm>
          <a:prstGeom prst="rect">
            <a:avLst/>
          </a:prstGeom>
          <a:ln/>
        </p:spPr>
        <p:txBody>
          <a:bodyPr/>
          <a:lstStyle>
            <a:lvl1pPr>
              <a:defRPr/>
            </a:lvl1pPr>
          </a:lstStyle>
          <a:p>
            <a:pPr>
              <a:defRPr/>
            </a:pPr>
            <a:fld id="{DEA1A292-0E65-DD42-8E0F-FEDCA488F738}" type="slidenum">
              <a:rPr lang="en-US"/>
              <a:pPr>
                <a:defRPr/>
              </a:pPr>
              <a:t>‹#›</a:t>
            </a:fld>
            <a:endParaRPr lang="en-US"/>
          </a:p>
        </p:txBody>
      </p:sp>
    </p:spTree>
    <p:extLst>
      <p:ext uri="{BB962C8B-B14F-4D97-AF65-F5344CB8AC3E}">
        <p14:creationId xmlns:p14="http://schemas.microsoft.com/office/powerpoint/2010/main" val="3290525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8458224" y="6583439"/>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userDrawn="1"/>
        </p:nvSpPr>
        <p:spPr>
          <a:xfrm>
            <a:off x="914400" y="6583439"/>
            <a:ext cx="7315200" cy="307777"/>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336699"/>
                </a:solidFill>
                <a:latin typeface="Arial" panose="020B0604020202020204" pitchFamily="34" charset="0"/>
                <a:cs typeface="Arial" panose="020B0604020202020204" pitchFamily="34" charset="0"/>
              </a:rPr>
              <a:t>M Ono IAEA 2016 FIP/2-5</a:t>
            </a: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5" r:id="rId4"/>
    <p:sldLayoutId id="2147483666" r:id="rId5"/>
    <p:sldLayoutId id="2147483667" r:id="rId6"/>
  </p:sldLayoutIdLst>
  <p:timing>
    <p:tnLst>
      <p:par>
        <p:cTn xmlns:p14="http://schemas.microsoft.com/office/powerpoint/2010/mai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9700" y="2362200"/>
            <a:ext cx="8686800" cy="1066800"/>
          </a:xfrm>
        </p:spPr>
        <p:txBody>
          <a:bodyPr>
            <a:noAutofit/>
          </a:bodyPr>
          <a:lstStyle/>
          <a:p>
            <a:r>
              <a:rPr lang="en-US" sz="1800" dirty="0"/>
              <a:t>M. Ono</a:t>
            </a:r>
            <a:r>
              <a:rPr lang="en-US" sz="1800" baseline="30000" dirty="0"/>
              <a:t>1</a:t>
            </a:r>
            <a:r>
              <a:rPr lang="en-US" sz="1800" dirty="0"/>
              <a:t>, R. Majeski</a:t>
            </a:r>
            <a:r>
              <a:rPr lang="en-US" sz="1800" baseline="30000" dirty="0"/>
              <a:t>1</a:t>
            </a:r>
            <a:r>
              <a:rPr lang="en-US" sz="1800" dirty="0"/>
              <a:t>, M.A. Jaworski</a:t>
            </a:r>
            <a:r>
              <a:rPr lang="en-US" sz="1800" baseline="30000" dirty="0"/>
              <a:t>1</a:t>
            </a:r>
            <a:r>
              <a:rPr lang="en-US" sz="1800" dirty="0"/>
              <a:t>, Y. Hirooka</a:t>
            </a:r>
            <a:r>
              <a:rPr lang="en-US" sz="1800" baseline="30000" dirty="0"/>
              <a:t>2</a:t>
            </a:r>
            <a:r>
              <a:rPr lang="en-US" sz="1800" dirty="0"/>
              <a:t>, R. Kaita</a:t>
            </a:r>
            <a:r>
              <a:rPr lang="en-US" sz="1800" baseline="30000" dirty="0"/>
              <a:t>1</a:t>
            </a:r>
            <a:r>
              <a:rPr lang="en-US" sz="1800" dirty="0"/>
              <a:t>, T.K. Gray</a:t>
            </a:r>
            <a:r>
              <a:rPr lang="en-US" sz="1800" baseline="30000" dirty="0"/>
              <a:t>3</a:t>
            </a:r>
            <a:r>
              <a:rPr lang="en-US" sz="1800" dirty="0"/>
              <a:t>, R. Maingi</a:t>
            </a:r>
            <a:r>
              <a:rPr lang="en-US" sz="1800" baseline="30000" dirty="0"/>
              <a:t>1</a:t>
            </a:r>
            <a:r>
              <a:rPr lang="en-US" sz="1800" dirty="0"/>
              <a:t>, C. H. Skinner</a:t>
            </a:r>
            <a:r>
              <a:rPr lang="en-US" sz="1800" baseline="30000" dirty="0"/>
              <a:t>1</a:t>
            </a:r>
            <a:r>
              <a:rPr lang="en-US" sz="1800" dirty="0"/>
              <a:t>, </a:t>
            </a:r>
            <a:r>
              <a:rPr lang="en-US" sz="1800" dirty="0" smtClean="0"/>
              <a:t>M. Christenson</a:t>
            </a:r>
            <a:r>
              <a:rPr lang="en-US" sz="1800" baseline="30000" dirty="0" smtClean="0"/>
              <a:t>4</a:t>
            </a:r>
            <a:r>
              <a:rPr lang="en-US" sz="1800" dirty="0" smtClean="0"/>
              <a:t>, D. N. Ruzic</a:t>
            </a:r>
            <a:r>
              <a:rPr lang="en-US" sz="1800" baseline="30000" dirty="0" smtClean="0"/>
              <a:t>4</a:t>
            </a:r>
            <a:r>
              <a:rPr lang="en-US" sz="1800" dirty="0" smtClean="0"/>
              <a:t> and </a:t>
            </a:r>
            <a:r>
              <a:rPr lang="en-US" sz="1800" dirty="0"/>
              <a:t>the NSTX Research Team </a:t>
            </a:r>
            <a:endParaRPr lang="en-US" sz="1800" dirty="0">
              <a:latin typeface="Arial" charset="0"/>
            </a:endParaRPr>
          </a:p>
        </p:txBody>
      </p:sp>
      <p:sp>
        <p:nvSpPr>
          <p:cNvPr id="3" name="Title 2"/>
          <p:cNvSpPr>
            <a:spLocks noGrp="1"/>
          </p:cNvSpPr>
          <p:nvPr>
            <p:ph type="title"/>
          </p:nvPr>
        </p:nvSpPr>
        <p:spPr/>
        <p:txBody>
          <a:bodyPr>
            <a:noAutofit/>
          </a:bodyPr>
          <a:lstStyle/>
          <a:p>
            <a:r>
              <a:rPr lang="en-US" sz="3200" dirty="0">
                <a:solidFill>
                  <a:srgbClr val="0000FF"/>
                </a:solidFill>
              </a:rPr>
              <a:t>Liquid lithium loop system to solve challenging technology issues for fusion power plant </a:t>
            </a:r>
          </a:p>
        </p:txBody>
      </p:sp>
      <p:sp>
        <p:nvSpPr>
          <p:cNvPr id="4" name="Text Placeholder 3"/>
          <p:cNvSpPr>
            <a:spLocks noGrp="1"/>
          </p:cNvSpPr>
          <p:nvPr>
            <p:ph type="body" sz="quarter" idx="10"/>
          </p:nvPr>
        </p:nvSpPr>
        <p:spPr/>
        <p:txBody>
          <a:bodyPr>
            <a:normAutofit fontScale="77500" lnSpcReduction="20000"/>
          </a:bodyPr>
          <a:lstStyle/>
          <a:p>
            <a:r>
              <a:rPr lang="en-US" i="1" baseline="30000" dirty="0"/>
              <a:t>1 </a:t>
            </a:r>
            <a:r>
              <a:rPr lang="en-US" i="1" dirty="0"/>
              <a:t>Princeton Plasma Physics Laboratory, PO Box 451, Princeton, NJ 08543, USA.</a:t>
            </a:r>
            <a:endParaRPr lang="en-US" dirty="0"/>
          </a:p>
          <a:p>
            <a:r>
              <a:rPr lang="en-US" i="1" baseline="30000" dirty="0"/>
              <a:t>2</a:t>
            </a:r>
            <a:r>
              <a:rPr lang="en-US" i="1" dirty="0"/>
              <a:t> National Institute for Fusion Science, 322-6 </a:t>
            </a:r>
            <a:r>
              <a:rPr lang="en-US" i="1" dirty="0" err="1"/>
              <a:t>Oroshi</a:t>
            </a:r>
            <a:r>
              <a:rPr lang="en-US" i="1" dirty="0"/>
              <a:t>, Toki, Gifu 509-5292, Japan.</a:t>
            </a:r>
            <a:endParaRPr lang="en-US" dirty="0"/>
          </a:p>
          <a:p>
            <a:r>
              <a:rPr lang="en-US" i="1" baseline="30000" dirty="0"/>
              <a:t>3</a:t>
            </a:r>
            <a:r>
              <a:rPr lang="en-US" i="1" dirty="0"/>
              <a:t> Oak Ridge National Laboratory, PO Box 2008, Oak Ridge, TN 37831, USA</a:t>
            </a:r>
            <a:r>
              <a:rPr lang="en-US" i="1" dirty="0" smtClean="0"/>
              <a:t>.</a:t>
            </a:r>
          </a:p>
          <a:p>
            <a:r>
              <a:rPr lang="en-US" i="1" baseline="30000" dirty="0" smtClean="0"/>
              <a:t>4</a:t>
            </a:r>
            <a:r>
              <a:rPr lang="en-US" i="1" dirty="0" smtClean="0"/>
              <a:t> University of Illinois at Urbana-Champaign, IL 61801, USA</a:t>
            </a:r>
            <a:endParaRPr lang="en-US" dirty="0"/>
          </a:p>
        </p:txBody>
      </p:sp>
      <p:pic>
        <p:nvPicPr>
          <p:cNvPr id="6" name="Picture 4" descr="PPP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615025"/>
            <a:ext cx="1606138" cy="562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35500" y="114300"/>
            <a:ext cx="1689735" cy="707886"/>
          </a:xfrm>
          <a:prstGeom prst="rect">
            <a:avLst/>
          </a:prstGeom>
          <a:noFill/>
        </p:spPr>
        <p:txBody>
          <a:bodyPr wrap="none" rtlCol="0">
            <a:spAutoFit/>
          </a:bodyPr>
          <a:lstStyle/>
          <a:p>
            <a:r>
              <a:rPr lang="en-US" sz="4000" dirty="0" smtClean="0"/>
              <a:t>FIP/2-5</a:t>
            </a:r>
            <a:endParaRPr lang="en-US" sz="4000" dirty="0"/>
          </a:p>
        </p:txBody>
      </p:sp>
    </p:spTree>
    <p:extLst>
      <p:ext uri="{BB962C8B-B14F-4D97-AF65-F5344CB8AC3E}">
        <p14:creationId xmlns:p14="http://schemas.microsoft.com/office/powerpoint/2010/main" val="36695054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3"/>
          <p:cNvSpPr>
            <a:spLocks noChangeArrowheads="1"/>
          </p:cNvSpPr>
          <p:nvPr/>
        </p:nvSpPr>
        <p:spPr bwMode="auto">
          <a:xfrm>
            <a:off x="0" y="53975"/>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075"/>
              </a:lnSpc>
              <a:spcBef>
                <a:spcPts val="575"/>
              </a:spcBef>
              <a:spcAft>
                <a:spcPts val="600"/>
              </a:spcAft>
              <a:buFontTx/>
              <a:buNone/>
            </a:pPr>
            <a:r>
              <a:rPr lang="en-US" sz="3200" dirty="0" smtClean="0">
                <a:solidFill>
                  <a:srgbClr val="0000FF"/>
                </a:solidFill>
                <a:latin typeface="Helvetica Neue" charset="0"/>
              </a:rPr>
              <a:t>Modest </a:t>
            </a:r>
            <a:r>
              <a:rPr lang="en-US" sz="3200" dirty="0">
                <a:solidFill>
                  <a:srgbClr val="0000FF"/>
                </a:solidFill>
                <a:latin typeface="Helvetica Neue" charset="0"/>
              </a:rPr>
              <a:t>h</a:t>
            </a:r>
            <a:r>
              <a:rPr lang="en-US" sz="3200" dirty="0" smtClean="0">
                <a:solidFill>
                  <a:srgbClr val="0000FF"/>
                </a:solidFill>
                <a:latin typeface="Helvetica Neue" charset="0"/>
              </a:rPr>
              <a:t>eating of SCT can release T from </a:t>
            </a:r>
            <a:r>
              <a:rPr lang="en-US" sz="3200" dirty="0" err="1" smtClean="0">
                <a:solidFill>
                  <a:srgbClr val="0000FF"/>
                </a:solidFill>
                <a:latin typeface="Helvetica Neue" charset="0"/>
              </a:rPr>
              <a:t>LiT</a:t>
            </a:r>
            <a:endParaRPr lang="en-US" sz="3200" dirty="0" smtClean="0">
              <a:solidFill>
                <a:srgbClr val="0000FF"/>
              </a:solidFill>
              <a:latin typeface="Helvetica Neue" charset="0"/>
            </a:endParaRPr>
          </a:p>
          <a:p>
            <a:pPr algn="ctr" eaLnBrk="0" hangingPunct="0">
              <a:lnSpc>
                <a:spcPts val="2075"/>
              </a:lnSpc>
              <a:spcBef>
                <a:spcPts val="575"/>
              </a:spcBef>
              <a:spcAft>
                <a:spcPts val="600"/>
              </a:spcAft>
              <a:buFontTx/>
              <a:buNone/>
            </a:pPr>
            <a:r>
              <a:rPr lang="en-US" sz="2400" dirty="0" smtClean="0">
                <a:solidFill>
                  <a:srgbClr val="FF0000"/>
                </a:solidFill>
                <a:latin typeface="Helvetica Neue" charset="0"/>
              </a:rPr>
              <a:t>Release of D</a:t>
            </a:r>
            <a:r>
              <a:rPr lang="en-US" sz="2400" baseline="-25000" dirty="0" smtClean="0">
                <a:solidFill>
                  <a:srgbClr val="FF0000"/>
                </a:solidFill>
                <a:latin typeface="Helvetica Neue" charset="0"/>
              </a:rPr>
              <a:t>2</a:t>
            </a:r>
            <a:r>
              <a:rPr lang="en-US" sz="2400" dirty="0" smtClean="0">
                <a:solidFill>
                  <a:srgbClr val="FF0000"/>
                </a:solidFill>
                <a:latin typeface="Helvetica Neue" charset="0"/>
              </a:rPr>
              <a:t> shown by heating </a:t>
            </a:r>
            <a:r>
              <a:rPr lang="en-US" sz="2400" dirty="0" err="1" smtClean="0">
                <a:solidFill>
                  <a:srgbClr val="FF0000"/>
                </a:solidFill>
                <a:latin typeface="Helvetica Neue" charset="0"/>
              </a:rPr>
              <a:t>LiD</a:t>
            </a:r>
            <a:r>
              <a:rPr lang="en-US" sz="2400" dirty="0" smtClean="0">
                <a:solidFill>
                  <a:srgbClr val="FF0000"/>
                </a:solidFill>
                <a:latin typeface="Helvetica Neue" charset="0"/>
              </a:rPr>
              <a:t> film to ~ 400 - 600 °C</a:t>
            </a:r>
            <a:endParaRPr lang="en-US" sz="2400" i="0" dirty="0">
              <a:solidFill>
                <a:srgbClr val="FF0000"/>
              </a:solidFill>
              <a:latin typeface="Helvetica Neue" charset="0"/>
            </a:endParaRPr>
          </a:p>
        </p:txBody>
      </p:sp>
      <p:sp>
        <p:nvSpPr>
          <p:cNvPr id="16" name="TextBox 15"/>
          <p:cNvSpPr txBox="1"/>
          <p:nvPr/>
        </p:nvSpPr>
        <p:spPr>
          <a:xfrm>
            <a:off x="4135966" y="1016000"/>
            <a:ext cx="5008034" cy="2062103"/>
          </a:xfrm>
          <a:prstGeom prst="rect">
            <a:avLst/>
          </a:prstGeom>
          <a:noFill/>
        </p:spPr>
        <p:txBody>
          <a:bodyPr wrap="square" rtlCol="0">
            <a:spAutoFit/>
          </a:bodyPr>
          <a:lstStyle/>
          <a:p>
            <a:pPr>
              <a:spcAft>
                <a:spcPts val="600"/>
              </a:spcAft>
            </a:pPr>
            <a:r>
              <a:rPr lang="en-US" dirty="0" smtClean="0"/>
              <a:t>T recovery from SCT:</a:t>
            </a:r>
          </a:p>
          <a:p>
            <a:pPr>
              <a:spcAft>
                <a:spcPts val="600"/>
              </a:spcAft>
            </a:pPr>
            <a:r>
              <a:rPr lang="en-US" dirty="0" smtClean="0"/>
              <a:t>• The LL flow is diverted to another SCT.</a:t>
            </a:r>
          </a:p>
          <a:p>
            <a:pPr>
              <a:spcAft>
                <a:spcPts val="600"/>
              </a:spcAft>
            </a:pPr>
            <a:r>
              <a:rPr lang="en-US" dirty="0" smtClean="0"/>
              <a:t>• LL in the SCT is then drained</a:t>
            </a:r>
          </a:p>
          <a:p>
            <a:pPr>
              <a:spcAft>
                <a:spcPts val="600"/>
              </a:spcAft>
            </a:pPr>
            <a:r>
              <a:rPr lang="en-US" dirty="0" smtClean="0"/>
              <a:t>• The accumulated </a:t>
            </a:r>
            <a:r>
              <a:rPr lang="en-US" dirty="0" err="1" smtClean="0"/>
              <a:t>LiT</a:t>
            </a:r>
            <a:r>
              <a:rPr lang="en-US" dirty="0" smtClean="0"/>
              <a:t> on the surface of SCT is then heated to ~ 400 – 600</a:t>
            </a:r>
            <a:r>
              <a:rPr lang="en-US" dirty="0"/>
              <a:t>°</a:t>
            </a:r>
            <a:r>
              <a:rPr lang="en-US" dirty="0" smtClean="0"/>
              <a:t>C to release T </a:t>
            </a:r>
            <a:endParaRPr lang="en-US" dirty="0"/>
          </a:p>
          <a:p>
            <a:pPr>
              <a:spcAft>
                <a:spcPts val="600"/>
              </a:spcAft>
            </a:pPr>
            <a:r>
              <a:rPr lang="en-US" dirty="0" smtClean="0"/>
              <a:t>• The released T pumped out for recovery.</a:t>
            </a:r>
          </a:p>
        </p:txBody>
      </p:sp>
      <p:grpSp>
        <p:nvGrpSpPr>
          <p:cNvPr id="2" name="Group 1"/>
          <p:cNvGrpSpPr/>
          <p:nvPr/>
        </p:nvGrpSpPr>
        <p:grpSpPr>
          <a:xfrm>
            <a:off x="5037667" y="3086526"/>
            <a:ext cx="3445933" cy="2852839"/>
            <a:chOff x="4737100" y="2794000"/>
            <a:chExt cx="4111194" cy="3403600"/>
          </a:xfrm>
        </p:grpSpPr>
        <p:grpSp>
          <p:nvGrpSpPr>
            <p:cNvPr id="20" name="Group 19"/>
            <p:cNvGrpSpPr/>
            <p:nvPr/>
          </p:nvGrpSpPr>
          <p:grpSpPr>
            <a:xfrm>
              <a:off x="5143500" y="3784600"/>
              <a:ext cx="1866900" cy="2413000"/>
              <a:chOff x="2184400" y="2032000"/>
              <a:chExt cx="1866900" cy="2413000"/>
            </a:xfrm>
          </p:grpSpPr>
          <p:sp>
            <p:nvSpPr>
              <p:cNvPr id="25" name="Rectangle 24"/>
              <p:cNvSpPr/>
              <p:nvPr/>
            </p:nvSpPr>
            <p:spPr>
              <a:xfrm>
                <a:off x="2184400" y="2489200"/>
                <a:ext cx="1790700" cy="1143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6" name="Rectangle 125"/>
              <p:cNvSpPr/>
              <p:nvPr/>
            </p:nvSpPr>
            <p:spPr>
              <a:xfrm>
                <a:off x="2197100" y="2032000"/>
                <a:ext cx="1790700" cy="1143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7" name="Rectangle 126"/>
              <p:cNvSpPr/>
              <p:nvPr/>
            </p:nvSpPr>
            <p:spPr>
              <a:xfrm rot="5400000">
                <a:off x="2806700" y="3175000"/>
                <a:ext cx="2387600" cy="1016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9" name="Rectangle 128"/>
              <p:cNvSpPr/>
              <p:nvPr/>
            </p:nvSpPr>
            <p:spPr>
              <a:xfrm rot="5400000">
                <a:off x="2654300" y="34925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0" name="Rectangle 129"/>
              <p:cNvSpPr/>
              <p:nvPr/>
            </p:nvSpPr>
            <p:spPr>
              <a:xfrm rot="5400000">
                <a:off x="2235200" y="34925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1" name="Rectangle 130"/>
              <p:cNvSpPr/>
              <p:nvPr/>
            </p:nvSpPr>
            <p:spPr>
              <a:xfrm rot="5400000">
                <a:off x="1803400" y="34925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2" name="Rectangle 131"/>
              <p:cNvSpPr/>
              <p:nvPr/>
            </p:nvSpPr>
            <p:spPr>
              <a:xfrm rot="5400000">
                <a:off x="1409700" y="34925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6" name="Rectangle 25"/>
              <p:cNvSpPr/>
              <p:nvPr/>
            </p:nvSpPr>
            <p:spPr>
              <a:xfrm>
                <a:off x="3526367" y="2484966"/>
                <a:ext cx="45719" cy="15663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3" name="Rectangle 132"/>
              <p:cNvSpPr/>
              <p:nvPr/>
            </p:nvSpPr>
            <p:spPr>
              <a:xfrm>
                <a:off x="3898901" y="2480732"/>
                <a:ext cx="45719" cy="15663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4" name="Rectangle 133"/>
              <p:cNvSpPr/>
              <p:nvPr/>
            </p:nvSpPr>
            <p:spPr>
              <a:xfrm>
                <a:off x="3107267" y="2489199"/>
                <a:ext cx="45719" cy="15663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5" name="Rectangle 134"/>
              <p:cNvSpPr/>
              <p:nvPr/>
            </p:nvSpPr>
            <p:spPr>
              <a:xfrm>
                <a:off x="2675467" y="2497666"/>
                <a:ext cx="45719" cy="15663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6" name="Rectangle 135"/>
              <p:cNvSpPr/>
              <p:nvPr/>
            </p:nvSpPr>
            <p:spPr>
              <a:xfrm>
                <a:off x="2281767" y="2484966"/>
                <a:ext cx="45719" cy="15663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52230" name="Straight Connector 52229"/>
              <p:cNvCxnSpPr/>
              <p:nvPr/>
            </p:nvCxnSpPr>
            <p:spPr>
              <a:xfrm>
                <a:off x="3949700" y="2641600"/>
                <a:ext cx="0" cy="1790700"/>
              </a:xfrm>
              <a:prstGeom prst="line">
                <a:avLst/>
              </a:prstGeom>
              <a:ln w="28575" cmpd="sng">
                <a:solidFill>
                  <a:srgbClr val="E6B9B8"/>
                </a:solidFill>
              </a:ln>
            </p:spPr>
            <p:style>
              <a:lnRef idx="2">
                <a:schemeClr val="accent1"/>
              </a:lnRef>
              <a:fillRef idx="0">
                <a:schemeClr val="accent1"/>
              </a:fillRef>
              <a:effectRef idx="1">
                <a:schemeClr val="accent1"/>
              </a:effectRef>
              <a:fontRef idx="minor">
                <a:schemeClr val="tx1"/>
              </a:fontRef>
            </p:style>
          </p:cxnSp>
        </p:grpSp>
        <p:sp>
          <p:nvSpPr>
            <p:cNvPr id="21" name="Rectangle 20"/>
            <p:cNvSpPr/>
            <p:nvPr/>
          </p:nvSpPr>
          <p:spPr>
            <a:xfrm>
              <a:off x="5867400" y="2971800"/>
              <a:ext cx="1536700" cy="2667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Rectangle 22"/>
            <p:cNvSpPr/>
            <p:nvPr/>
          </p:nvSpPr>
          <p:spPr>
            <a:xfrm>
              <a:off x="5600753" y="2971800"/>
              <a:ext cx="330146" cy="9398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7" name="Rectangle 26"/>
            <p:cNvSpPr/>
            <p:nvPr/>
          </p:nvSpPr>
          <p:spPr>
            <a:xfrm>
              <a:off x="5816601" y="2984500"/>
              <a:ext cx="292100" cy="24130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0" name="Straight Arrow Connector 29"/>
            <p:cNvCxnSpPr/>
            <p:nvPr/>
          </p:nvCxnSpPr>
          <p:spPr>
            <a:xfrm flipV="1">
              <a:off x="5778500" y="2970670"/>
              <a:ext cx="0" cy="787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224" name="Straight Arrow Connector 52223"/>
            <p:cNvCxnSpPr/>
            <p:nvPr/>
          </p:nvCxnSpPr>
          <p:spPr>
            <a:xfrm>
              <a:off x="6159500" y="3098800"/>
              <a:ext cx="4953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227" name="TextBox 52226"/>
            <p:cNvSpPr txBox="1"/>
            <p:nvPr/>
          </p:nvSpPr>
          <p:spPr>
            <a:xfrm>
              <a:off x="7667194" y="2794000"/>
              <a:ext cx="1181100" cy="1307674"/>
            </a:xfrm>
            <a:prstGeom prst="rect">
              <a:avLst/>
            </a:prstGeom>
            <a:noFill/>
          </p:spPr>
          <p:txBody>
            <a:bodyPr wrap="square" rtlCol="0">
              <a:spAutoFit/>
            </a:bodyPr>
            <a:lstStyle/>
            <a:p>
              <a:r>
                <a:rPr lang="en-US" sz="1600" dirty="0" smtClean="0"/>
                <a:t>To tritium separator</a:t>
              </a:r>
            </a:p>
            <a:p>
              <a:endParaRPr lang="en-US" sz="1600" dirty="0"/>
            </a:p>
          </p:txBody>
        </p:sp>
        <p:cxnSp>
          <p:nvCxnSpPr>
            <p:cNvPr id="52232" name="Straight Arrow Connector 52231"/>
            <p:cNvCxnSpPr/>
            <p:nvPr/>
          </p:nvCxnSpPr>
          <p:spPr>
            <a:xfrm flipH="1" flipV="1">
              <a:off x="5029200" y="5003800"/>
              <a:ext cx="190500" cy="76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233" name="TextBox 52232"/>
            <p:cNvSpPr txBox="1"/>
            <p:nvPr/>
          </p:nvSpPr>
          <p:spPr>
            <a:xfrm>
              <a:off x="4737100" y="4800600"/>
              <a:ext cx="429713" cy="410983"/>
            </a:xfrm>
            <a:prstGeom prst="rect">
              <a:avLst/>
            </a:prstGeom>
            <a:noFill/>
          </p:spPr>
          <p:txBody>
            <a:bodyPr wrap="none" rtlCol="0">
              <a:spAutoFit/>
            </a:bodyPr>
            <a:lstStyle/>
            <a:p>
              <a:r>
                <a:rPr lang="en-US" sz="1600" dirty="0" smtClean="0"/>
                <a:t>T</a:t>
              </a:r>
              <a:r>
                <a:rPr lang="en-US" sz="1600" baseline="-25000" dirty="0" smtClean="0"/>
                <a:t>2</a:t>
              </a:r>
              <a:endParaRPr lang="en-US" sz="1600" baseline="-25000" dirty="0"/>
            </a:p>
          </p:txBody>
        </p:sp>
        <p:sp>
          <p:nvSpPr>
            <p:cNvPr id="100" name="TextBox 99"/>
            <p:cNvSpPr txBox="1"/>
            <p:nvPr/>
          </p:nvSpPr>
          <p:spPr>
            <a:xfrm>
              <a:off x="5473700" y="3860800"/>
              <a:ext cx="491861" cy="410983"/>
            </a:xfrm>
            <a:prstGeom prst="rect">
              <a:avLst/>
            </a:prstGeom>
            <a:noFill/>
          </p:spPr>
          <p:txBody>
            <a:bodyPr wrap="none" rtlCol="0">
              <a:spAutoFit/>
            </a:bodyPr>
            <a:lstStyle/>
            <a:p>
              <a:r>
                <a:rPr lang="en-US" sz="1600" dirty="0" smtClean="0"/>
                <a:t>T</a:t>
              </a:r>
              <a:r>
                <a:rPr lang="en-US" sz="1600" baseline="-25000" dirty="0" smtClean="0"/>
                <a:t>2</a:t>
              </a:r>
              <a:r>
                <a:rPr lang="en-US" sz="1600" dirty="0" smtClean="0"/>
                <a:t>,</a:t>
              </a:r>
              <a:endParaRPr lang="en-US" sz="1600" baseline="-25000" dirty="0"/>
            </a:p>
          </p:txBody>
        </p:sp>
        <p:sp>
          <p:nvSpPr>
            <p:cNvPr id="102" name="TextBox 101"/>
            <p:cNvSpPr txBox="1"/>
            <p:nvPr/>
          </p:nvSpPr>
          <p:spPr>
            <a:xfrm>
              <a:off x="6883400" y="2895600"/>
              <a:ext cx="429713" cy="410983"/>
            </a:xfrm>
            <a:prstGeom prst="rect">
              <a:avLst/>
            </a:prstGeom>
            <a:noFill/>
          </p:spPr>
          <p:txBody>
            <a:bodyPr wrap="none" rtlCol="0">
              <a:spAutoFit/>
            </a:bodyPr>
            <a:lstStyle/>
            <a:p>
              <a:r>
                <a:rPr lang="en-US" sz="1600" dirty="0" smtClean="0"/>
                <a:t>T</a:t>
              </a:r>
              <a:r>
                <a:rPr lang="en-US" sz="1600" baseline="-25000" dirty="0" smtClean="0"/>
                <a:t>2</a:t>
              </a:r>
              <a:endParaRPr lang="en-US" sz="1600" baseline="-25000" dirty="0"/>
            </a:p>
          </p:txBody>
        </p:sp>
        <p:sp>
          <p:nvSpPr>
            <p:cNvPr id="112" name="TextBox 111"/>
            <p:cNvSpPr txBox="1"/>
            <p:nvPr/>
          </p:nvSpPr>
          <p:spPr>
            <a:xfrm>
              <a:off x="4762500" y="5092700"/>
              <a:ext cx="461577" cy="410983"/>
            </a:xfrm>
            <a:prstGeom prst="rect">
              <a:avLst/>
            </a:prstGeom>
            <a:noFill/>
          </p:spPr>
          <p:txBody>
            <a:bodyPr wrap="none" rtlCol="0">
              <a:spAutoFit/>
            </a:bodyPr>
            <a:lstStyle/>
            <a:p>
              <a:r>
                <a:rPr lang="en-US" sz="1600" dirty="0"/>
                <a:t>D</a:t>
              </a:r>
              <a:r>
                <a:rPr lang="en-US" sz="1600" baseline="-25000" dirty="0" smtClean="0"/>
                <a:t>2</a:t>
              </a:r>
              <a:endParaRPr lang="en-US" sz="1600" baseline="-25000" dirty="0"/>
            </a:p>
          </p:txBody>
        </p:sp>
        <p:sp>
          <p:nvSpPr>
            <p:cNvPr id="113" name="TextBox 112"/>
            <p:cNvSpPr txBox="1"/>
            <p:nvPr/>
          </p:nvSpPr>
          <p:spPr>
            <a:xfrm>
              <a:off x="5753100" y="3860800"/>
              <a:ext cx="461577" cy="410983"/>
            </a:xfrm>
            <a:prstGeom prst="rect">
              <a:avLst/>
            </a:prstGeom>
            <a:noFill/>
          </p:spPr>
          <p:txBody>
            <a:bodyPr wrap="none" rtlCol="0">
              <a:spAutoFit/>
            </a:bodyPr>
            <a:lstStyle/>
            <a:p>
              <a:r>
                <a:rPr lang="en-US" sz="1600" dirty="0"/>
                <a:t>D</a:t>
              </a:r>
              <a:r>
                <a:rPr lang="en-US" sz="1600" baseline="-25000" dirty="0" smtClean="0"/>
                <a:t>2</a:t>
              </a:r>
              <a:endParaRPr lang="en-US" sz="1600" baseline="-25000" dirty="0"/>
            </a:p>
          </p:txBody>
        </p:sp>
        <p:sp>
          <p:nvSpPr>
            <p:cNvPr id="114" name="TextBox 113"/>
            <p:cNvSpPr txBox="1"/>
            <p:nvPr/>
          </p:nvSpPr>
          <p:spPr>
            <a:xfrm>
              <a:off x="6591300" y="2895600"/>
              <a:ext cx="523726" cy="410983"/>
            </a:xfrm>
            <a:prstGeom prst="rect">
              <a:avLst/>
            </a:prstGeom>
            <a:noFill/>
          </p:spPr>
          <p:txBody>
            <a:bodyPr wrap="none" rtlCol="0">
              <a:spAutoFit/>
            </a:bodyPr>
            <a:lstStyle/>
            <a:p>
              <a:r>
                <a:rPr lang="en-US" sz="1600" dirty="0" smtClean="0"/>
                <a:t>D</a:t>
              </a:r>
              <a:r>
                <a:rPr lang="en-US" sz="1600" baseline="-25000" dirty="0" smtClean="0"/>
                <a:t>2</a:t>
              </a:r>
              <a:r>
                <a:rPr lang="en-US" sz="1600" dirty="0" smtClean="0"/>
                <a:t>,</a:t>
              </a:r>
              <a:endParaRPr lang="en-US" sz="1600" baseline="-25000" dirty="0"/>
            </a:p>
          </p:txBody>
        </p:sp>
      </p:grpSp>
      <p:grpSp>
        <p:nvGrpSpPr>
          <p:cNvPr id="11" name="Group 10"/>
          <p:cNvGrpSpPr/>
          <p:nvPr/>
        </p:nvGrpSpPr>
        <p:grpSpPr>
          <a:xfrm>
            <a:off x="109477" y="1017397"/>
            <a:ext cx="3992626" cy="4087998"/>
            <a:chOff x="3000126" y="1261555"/>
            <a:chExt cx="3439752" cy="3521932"/>
          </a:xfrm>
        </p:grpSpPr>
        <p:pic>
          <p:nvPicPr>
            <p:cNvPr id="104" name="Picture 103"/>
            <p:cNvPicPr>
              <a:picLocks noChangeAspect="1"/>
            </p:cNvPicPr>
            <p:nvPr/>
          </p:nvPicPr>
          <p:blipFill rotWithShape="1">
            <a:blip r:embed="rId3"/>
            <a:srcRect l="13379" r="15952" b="20212"/>
            <a:stretch/>
          </p:blipFill>
          <p:spPr>
            <a:xfrm>
              <a:off x="3000126" y="1837088"/>
              <a:ext cx="3308456" cy="2946399"/>
            </a:xfrm>
            <a:prstGeom prst="rect">
              <a:avLst/>
            </a:prstGeom>
          </p:spPr>
        </p:pic>
        <p:sp>
          <p:nvSpPr>
            <p:cNvPr id="6" name="TextBox 5"/>
            <p:cNvSpPr txBox="1"/>
            <p:nvPr/>
          </p:nvSpPr>
          <p:spPr>
            <a:xfrm>
              <a:off x="3036482" y="1261555"/>
              <a:ext cx="3403396" cy="556832"/>
            </a:xfrm>
            <a:prstGeom prst="rect">
              <a:avLst/>
            </a:prstGeom>
            <a:noFill/>
          </p:spPr>
          <p:txBody>
            <a:bodyPr wrap="square" rtlCol="0">
              <a:spAutoFit/>
            </a:bodyPr>
            <a:lstStyle/>
            <a:p>
              <a:r>
                <a:rPr lang="en-US" dirty="0" smtClean="0"/>
                <a:t>D</a:t>
              </a:r>
              <a:r>
                <a:rPr lang="en-US" baseline="-25000" dirty="0" smtClean="0"/>
                <a:t>2</a:t>
              </a:r>
              <a:r>
                <a:rPr lang="en-US" dirty="0" smtClean="0"/>
                <a:t> release from thin </a:t>
              </a:r>
              <a:r>
                <a:rPr lang="en-US" dirty="0" err="1" smtClean="0"/>
                <a:t>LiD</a:t>
              </a:r>
              <a:r>
                <a:rPr lang="en-US" dirty="0" smtClean="0"/>
                <a:t> film occurred at relatively </a:t>
              </a:r>
              <a:r>
                <a:rPr lang="en-US" dirty="0" err="1" smtClean="0"/>
                <a:t>lowTemperature</a:t>
              </a:r>
              <a:r>
                <a:rPr lang="en-US" dirty="0" smtClean="0"/>
                <a:t> ~ 400°C</a:t>
              </a:r>
              <a:endParaRPr lang="en-US" dirty="0"/>
            </a:p>
          </p:txBody>
        </p:sp>
        <p:sp>
          <p:nvSpPr>
            <p:cNvPr id="7" name="TextBox 6"/>
            <p:cNvSpPr txBox="1"/>
            <p:nvPr/>
          </p:nvSpPr>
          <p:spPr>
            <a:xfrm>
              <a:off x="4413530" y="3334368"/>
              <a:ext cx="546047" cy="258352"/>
            </a:xfrm>
            <a:prstGeom prst="rect">
              <a:avLst/>
            </a:prstGeom>
            <a:noFill/>
          </p:spPr>
          <p:txBody>
            <a:bodyPr wrap="none" rtlCol="0">
              <a:spAutoFit/>
            </a:bodyPr>
            <a:lstStyle/>
            <a:p>
              <a:r>
                <a:rPr lang="en-US" sz="1600" dirty="0"/>
                <a:t>4</a:t>
              </a:r>
              <a:r>
                <a:rPr lang="en-US" sz="1600" dirty="0" smtClean="0"/>
                <a:t>00</a:t>
              </a:r>
              <a:r>
                <a:rPr lang="en-US" sz="1600" dirty="0" smtClean="0">
                  <a:latin typeface="Times New Roman"/>
                  <a:cs typeface="Times New Roman"/>
                </a:rPr>
                <a:t>°C</a:t>
              </a:r>
              <a:endParaRPr lang="en-US" sz="1600" dirty="0"/>
            </a:p>
          </p:txBody>
        </p:sp>
        <p:cxnSp>
          <p:nvCxnSpPr>
            <p:cNvPr id="9" name="Straight Connector 8"/>
            <p:cNvCxnSpPr/>
            <p:nvPr/>
          </p:nvCxnSpPr>
          <p:spPr>
            <a:xfrm flipV="1">
              <a:off x="4684446" y="3516411"/>
              <a:ext cx="0" cy="1032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215900" y="5422324"/>
            <a:ext cx="4648200" cy="338554"/>
          </a:xfrm>
          <a:prstGeom prst="rect">
            <a:avLst/>
          </a:prstGeom>
          <a:noFill/>
        </p:spPr>
        <p:txBody>
          <a:bodyPr wrap="square" rtlCol="0">
            <a:spAutoFit/>
          </a:bodyPr>
          <a:lstStyle/>
          <a:p>
            <a:r>
              <a:rPr lang="en-US" sz="1600" dirty="0" smtClean="0"/>
              <a:t>Similar observation by E. </a:t>
            </a:r>
            <a:r>
              <a:rPr lang="en-US" sz="1600" dirty="0" err="1" smtClean="0"/>
              <a:t>Oyarzabal</a:t>
            </a:r>
            <a:r>
              <a:rPr lang="en-US" sz="1600" dirty="0" smtClean="0"/>
              <a:t> et al., JNM (2015)</a:t>
            </a:r>
            <a:endParaRPr lang="en-US" sz="1600" dirty="0"/>
          </a:p>
        </p:txBody>
      </p:sp>
      <p:sp>
        <p:nvSpPr>
          <p:cNvPr id="10" name="TextBox 9"/>
          <p:cNvSpPr txBox="1"/>
          <p:nvPr/>
        </p:nvSpPr>
        <p:spPr>
          <a:xfrm>
            <a:off x="762000" y="5867400"/>
            <a:ext cx="8331200" cy="646331"/>
          </a:xfrm>
          <a:prstGeom prst="rect">
            <a:avLst/>
          </a:prstGeom>
          <a:solidFill>
            <a:schemeClr val="accent5">
              <a:lumMod val="20000"/>
              <a:lumOff val="80000"/>
            </a:schemeClr>
          </a:solidFill>
        </p:spPr>
        <p:txBody>
          <a:bodyPr wrap="square" rtlCol="0">
            <a:spAutoFit/>
          </a:bodyPr>
          <a:lstStyle/>
          <a:p>
            <a:r>
              <a:rPr lang="en-US" dirty="0"/>
              <a:t>Quantification of </a:t>
            </a:r>
            <a:r>
              <a:rPr lang="en-US" dirty="0" smtClean="0"/>
              <a:t>Li-H crystallization </a:t>
            </a:r>
            <a:r>
              <a:rPr lang="en-US" dirty="0"/>
              <a:t>and </a:t>
            </a:r>
            <a:r>
              <a:rPr lang="en-US" dirty="0" smtClean="0"/>
              <a:t>H-isotope </a:t>
            </a:r>
            <a:r>
              <a:rPr lang="en-US" dirty="0"/>
              <a:t>release </a:t>
            </a:r>
            <a:r>
              <a:rPr lang="en-US" dirty="0" smtClean="0"/>
              <a:t>are being </a:t>
            </a:r>
            <a:r>
              <a:rPr lang="en-US" dirty="0"/>
              <a:t>investigated in collaboration with University of Illinois</a:t>
            </a:r>
            <a:r>
              <a:rPr lang="en-US" dirty="0" smtClean="0"/>
              <a:t> – U.C.</a:t>
            </a:r>
            <a:endParaRPr lang="en-US" dirty="0"/>
          </a:p>
        </p:txBody>
      </p:sp>
      <p:sp>
        <p:nvSpPr>
          <p:cNvPr id="44" name="TextBox 43"/>
          <p:cNvSpPr txBox="1"/>
          <p:nvPr/>
        </p:nvSpPr>
        <p:spPr>
          <a:xfrm>
            <a:off x="1688783" y="5135034"/>
            <a:ext cx="2292915" cy="338554"/>
          </a:xfrm>
          <a:prstGeom prst="rect">
            <a:avLst/>
          </a:prstGeom>
          <a:noFill/>
        </p:spPr>
        <p:txBody>
          <a:bodyPr wrap="none" rtlCol="0">
            <a:spAutoFit/>
          </a:bodyPr>
          <a:lstStyle/>
          <a:p>
            <a:r>
              <a:rPr lang="en-US" sz="1600" dirty="0" smtClean="0"/>
              <a:t>A.M. </a:t>
            </a:r>
            <a:r>
              <a:rPr lang="en-US" sz="1600" dirty="0" err="1" smtClean="0"/>
              <a:t>Capece</a:t>
            </a:r>
            <a:r>
              <a:rPr lang="en-US" sz="1600" dirty="0" smtClean="0"/>
              <a:t>, JNM (2015)</a:t>
            </a:r>
            <a:endParaRPr lang="en-US" sz="1600" dirty="0"/>
          </a:p>
        </p:txBody>
      </p:sp>
      <p:sp>
        <p:nvSpPr>
          <p:cNvPr id="12" name="Rectangle 11"/>
          <p:cNvSpPr/>
          <p:nvPr/>
        </p:nvSpPr>
        <p:spPr>
          <a:xfrm>
            <a:off x="7234767" y="3242733"/>
            <a:ext cx="84666" cy="2074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a:off x="7149718" y="3335716"/>
            <a:ext cx="41515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770034" y="3975100"/>
            <a:ext cx="258234" cy="7196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4808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7800"/>
            <a:ext cx="9144000" cy="533400"/>
          </a:xfrm>
        </p:spPr>
        <p:txBody>
          <a:bodyPr>
            <a:normAutofit fontScale="90000"/>
          </a:bodyPr>
          <a:lstStyle/>
          <a:p>
            <a:pPr>
              <a:lnSpc>
                <a:spcPts val="3000"/>
              </a:lnSpc>
            </a:pPr>
            <a:r>
              <a:rPr lang="en-US" sz="2800" dirty="0" smtClean="0">
                <a:solidFill>
                  <a:srgbClr val="0000FF"/>
                </a:solidFill>
              </a:rPr>
              <a:t>Centrifugal separation of </a:t>
            </a:r>
            <a:r>
              <a:rPr lang="en-US" sz="2800" dirty="0" err="1" smtClean="0">
                <a:solidFill>
                  <a:srgbClr val="0000FF"/>
                </a:solidFill>
              </a:rPr>
              <a:t>LiD</a:t>
            </a:r>
            <a:r>
              <a:rPr lang="en-US" sz="2800" dirty="0" smtClean="0">
                <a:solidFill>
                  <a:srgbClr val="0000FF"/>
                </a:solidFill>
              </a:rPr>
              <a:t>, </a:t>
            </a:r>
            <a:r>
              <a:rPr lang="en-US" sz="2800" dirty="0" err="1" smtClean="0">
                <a:solidFill>
                  <a:srgbClr val="0000FF"/>
                </a:solidFill>
              </a:rPr>
              <a:t>LiT</a:t>
            </a:r>
            <a:r>
              <a:rPr lang="en-US" sz="2800" dirty="0" smtClean="0">
                <a:solidFill>
                  <a:srgbClr val="0000FF"/>
                </a:solidFill>
              </a:rPr>
              <a:t> also appears feasible</a:t>
            </a:r>
            <a:br>
              <a:rPr lang="en-US" sz="2800" dirty="0" smtClean="0">
                <a:solidFill>
                  <a:srgbClr val="0000FF"/>
                </a:solidFill>
              </a:rPr>
            </a:br>
            <a:r>
              <a:rPr lang="en-US" sz="2800" dirty="0" err="1" smtClean="0">
                <a:solidFill>
                  <a:srgbClr val="FF0000"/>
                </a:solidFill>
              </a:rPr>
              <a:t>LiT</a:t>
            </a:r>
            <a:r>
              <a:rPr lang="en-US" sz="2800" dirty="0" smtClean="0">
                <a:solidFill>
                  <a:srgbClr val="FF0000"/>
                </a:solidFill>
              </a:rPr>
              <a:t>, </a:t>
            </a:r>
            <a:r>
              <a:rPr lang="en-US" sz="2800" dirty="0" err="1" smtClean="0">
                <a:solidFill>
                  <a:srgbClr val="FF0000"/>
                </a:solidFill>
              </a:rPr>
              <a:t>LiD</a:t>
            </a:r>
            <a:r>
              <a:rPr lang="en-US" sz="2800" dirty="0" smtClean="0">
                <a:solidFill>
                  <a:srgbClr val="FF0000"/>
                </a:solidFill>
              </a:rPr>
              <a:t> ~ 1 g/cc is twice as heavy as LL ~ 0.5 g/cc</a:t>
            </a:r>
            <a:endParaRPr lang="en-US" sz="2800" dirty="0">
              <a:solidFill>
                <a:srgbClr val="FF0000"/>
              </a:solidFill>
            </a:endParaRPr>
          </a:p>
        </p:txBody>
      </p:sp>
      <p:pic>
        <p:nvPicPr>
          <p:cNvPr id="4" name="Picture 3" descr="centrifuge-schematic.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1493404"/>
            <a:ext cx="3594099" cy="3934450"/>
          </a:xfrm>
          <a:prstGeom prst="rect">
            <a:avLst/>
          </a:prstGeom>
        </p:spPr>
      </p:pic>
      <p:sp>
        <p:nvSpPr>
          <p:cNvPr id="7" name="TextBox 6"/>
          <p:cNvSpPr txBox="1"/>
          <p:nvPr/>
        </p:nvSpPr>
        <p:spPr>
          <a:xfrm>
            <a:off x="1511300" y="1028700"/>
            <a:ext cx="2146742" cy="646331"/>
          </a:xfrm>
          <a:prstGeom prst="rect">
            <a:avLst/>
          </a:prstGeom>
          <a:noFill/>
        </p:spPr>
        <p:txBody>
          <a:bodyPr wrap="none" rtlCol="0">
            <a:spAutoFit/>
          </a:bodyPr>
          <a:lstStyle/>
          <a:p>
            <a:r>
              <a:rPr lang="en-US" dirty="0" smtClean="0"/>
              <a:t>Centrifuge Separator</a:t>
            </a:r>
          </a:p>
          <a:p>
            <a:r>
              <a:rPr lang="en-US" dirty="0" smtClean="0"/>
              <a:t>Operate at ~ 190°C</a:t>
            </a:r>
            <a:endParaRPr lang="en-US" dirty="0"/>
          </a:p>
        </p:txBody>
      </p:sp>
      <p:sp>
        <p:nvSpPr>
          <p:cNvPr id="10" name="Content Placeholder 1"/>
          <p:cNvSpPr txBox="1">
            <a:spLocks/>
          </p:cNvSpPr>
          <p:nvPr/>
        </p:nvSpPr>
        <p:spPr bwMode="auto">
          <a:xfrm>
            <a:off x="3556000" y="4969938"/>
            <a:ext cx="528743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75000"/>
              <a:buFont typeface="Monotype Sorts" charset="2"/>
              <a:buChar char=""/>
              <a:defRPr sz="2000">
                <a:solidFill>
                  <a:schemeClr val="tx1"/>
                </a:solidFill>
                <a:latin typeface="Arial"/>
                <a:ea typeface="ヒラギノ角ゴ Pro W3" pitchFamily="-107" charset="-128"/>
                <a:cs typeface="Arial"/>
              </a:defRPr>
            </a:lvl1pPr>
            <a:lvl2pPr marL="742950" indent="-285750" algn="l" rtl="0" eaLnBrk="1" fontAlgn="base" hangingPunct="1">
              <a:spcBef>
                <a:spcPct val="20000"/>
              </a:spcBef>
              <a:spcAft>
                <a:spcPct val="0"/>
              </a:spcAft>
              <a:buClr>
                <a:schemeClr val="tx1"/>
              </a:buClr>
              <a:buSzPct val="100000"/>
              <a:buChar char="–"/>
              <a:defRPr sz="2000">
                <a:solidFill>
                  <a:schemeClr val="tx1"/>
                </a:solidFill>
                <a:latin typeface="Arial"/>
                <a:ea typeface="ヒラギノ角ゴ Pro W3" pitchFamily="-107" charset="-128"/>
                <a:cs typeface="Arial"/>
              </a:defRPr>
            </a:lvl2pPr>
            <a:lvl3pPr marL="1143000" indent="-228600" algn="l" rtl="0" eaLnBrk="1" fontAlgn="base" hangingPunct="1">
              <a:spcBef>
                <a:spcPct val="20000"/>
              </a:spcBef>
              <a:spcAft>
                <a:spcPct val="0"/>
              </a:spcAft>
              <a:buClr>
                <a:schemeClr val="tx1"/>
              </a:buClr>
              <a:buSzPct val="100000"/>
              <a:buChar char="»"/>
              <a:defRPr sz="2000">
                <a:solidFill>
                  <a:schemeClr val="tx1"/>
                </a:solidFill>
                <a:latin typeface="Arial"/>
                <a:ea typeface="ヒラギノ角ゴ Pro W3" pitchFamily="-107" charset="-128"/>
                <a:cs typeface="Arial"/>
              </a:defRPr>
            </a:lvl3pPr>
            <a:lvl4pPr marL="1600200" indent="-228600" algn="l" rtl="0" eaLnBrk="1" fontAlgn="base" hangingPunct="1">
              <a:spcBef>
                <a:spcPct val="20000"/>
              </a:spcBef>
              <a:spcAft>
                <a:spcPct val="0"/>
              </a:spcAft>
              <a:buClr>
                <a:schemeClr val="accent2"/>
              </a:buClr>
              <a:buSzPct val="65000"/>
              <a:buFont typeface="Monotype Sorts" charset="2"/>
              <a:buChar char=""/>
              <a:defRPr sz="2000">
                <a:solidFill>
                  <a:schemeClr val="tx1"/>
                </a:solidFill>
                <a:latin typeface="Arial"/>
                <a:ea typeface="ヒラギノ角ゴ Pro W3" pitchFamily="-107" charset="-128"/>
                <a:cs typeface="Arial"/>
              </a:defRPr>
            </a:lvl4pPr>
            <a:lvl5pPr marL="2057400" indent="-228600" algn="l" rtl="0" eaLnBrk="1" fontAlgn="base" hangingPunct="1">
              <a:spcBef>
                <a:spcPct val="20000"/>
              </a:spcBef>
              <a:spcAft>
                <a:spcPct val="0"/>
              </a:spcAft>
              <a:buClr>
                <a:schemeClr val="tx1"/>
              </a:buClr>
              <a:buSzPct val="100000"/>
              <a:buChar char="–"/>
              <a:defRPr sz="2000">
                <a:solidFill>
                  <a:schemeClr val="tx1"/>
                </a:solidFill>
                <a:latin typeface="Arial"/>
                <a:ea typeface="ヒラギノ角ゴ Pro W3" pitchFamily="-107" charset="-128"/>
                <a:cs typeface="Arial"/>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ea typeface="ヒラギノ角ゴ Pro W3" pitchFamily="-107" charset="-128"/>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ea typeface="ヒラギノ角ゴ Pro W3" pitchFamily="-107" charset="-128"/>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ea typeface="ヒラギノ角ゴ Pro W3" pitchFamily="-107" charset="-128"/>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ea typeface="ヒラギノ角ゴ Pro W3" pitchFamily="-107" charset="-128"/>
              </a:defRPr>
            </a:lvl9pPr>
          </a:lstStyle>
          <a:p>
            <a:pPr>
              <a:spcBef>
                <a:spcPts val="0"/>
              </a:spcBef>
            </a:pPr>
            <a:r>
              <a:rPr lang="en-US" sz="1800" dirty="0" smtClean="0"/>
              <a:t>Separation via cascaded centrifuges </a:t>
            </a:r>
          </a:p>
          <a:p>
            <a:pPr lvl="1">
              <a:spcBef>
                <a:spcPts val="0"/>
              </a:spcBef>
            </a:pPr>
            <a:r>
              <a:rPr lang="en-US" sz="1800" dirty="0" smtClean="0">
                <a:latin typeface="Arial" charset="0"/>
                <a:ea typeface="ヒラギノ角ゴ Pro W3" charset="0"/>
              </a:rPr>
              <a:t>Enriched slurry of </a:t>
            </a:r>
            <a:r>
              <a:rPr lang="en-US" sz="1800" dirty="0" err="1" smtClean="0">
                <a:latin typeface="Arial" charset="0"/>
                <a:ea typeface="ヒラギノ角ゴ Pro W3" charset="0"/>
              </a:rPr>
              <a:t>LiD</a:t>
            </a:r>
            <a:r>
              <a:rPr lang="en-US" sz="1800" dirty="0" smtClean="0">
                <a:latin typeface="Arial" charset="0"/>
                <a:ea typeface="ヒラギノ角ゴ Pro W3" charset="0"/>
              </a:rPr>
              <a:t>, </a:t>
            </a:r>
            <a:r>
              <a:rPr lang="en-US" sz="1800" dirty="0" err="1" smtClean="0">
                <a:latin typeface="Arial" charset="0"/>
                <a:ea typeface="ヒラギノ角ゴ Pro W3" charset="0"/>
              </a:rPr>
              <a:t>LiT</a:t>
            </a:r>
            <a:r>
              <a:rPr lang="en-US" sz="1800" dirty="0" smtClean="0">
                <a:latin typeface="Arial" charset="0"/>
                <a:ea typeface="ヒラギノ角ゴ Pro W3" charset="0"/>
              </a:rPr>
              <a:t> removed continuously at periphery</a:t>
            </a:r>
          </a:p>
          <a:p>
            <a:pPr lvl="1">
              <a:spcBef>
                <a:spcPts val="0"/>
              </a:spcBef>
            </a:pPr>
            <a:r>
              <a:rPr lang="en-US" sz="1800" dirty="0" smtClean="0">
                <a:latin typeface="Arial" charset="0"/>
                <a:ea typeface="ヒラギノ角ゴ Pro W3" charset="0"/>
              </a:rPr>
              <a:t>Need to prevent </a:t>
            </a:r>
            <a:r>
              <a:rPr lang="en-US" sz="1800" dirty="0" err="1" smtClean="0">
                <a:latin typeface="Arial" charset="0"/>
                <a:ea typeface="ヒラギノ角ゴ Pro W3" charset="0"/>
              </a:rPr>
              <a:t>LiD</a:t>
            </a:r>
            <a:r>
              <a:rPr lang="en-US" sz="1800" dirty="0" smtClean="0">
                <a:latin typeface="Arial" charset="0"/>
                <a:ea typeface="ヒラギノ角ゴ Pro W3" charset="0"/>
              </a:rPr>
              <a:t>, </a:t>
            </a:r>
            <a:r>
              <a:rPr lang="en-US" sz="1800" dirty="0" err="1" smtClean="0">
                <a:latin typeface="Arial" charset="0"/>
                <a:ea typeface="ヒラギノ角ゴ Pro W3" charset="0"/>
              </a:rPr>
              <a:t>LiT</a:t>
            </a:r>
            <a:r>
              <a:rPr lang="en-US" sz="1800" smtClean="0">
                <a:latin typeface="Arial" charset="0"/>
                <a:ea typeface="ヒラギノ角ゴ Pro W3" charset="0"/>
              </a:rPr>
              <a:t> accumulation </a:t>
            </a:r>
            <a:endParaRPr lang="en-US" sz="1800" dirty="0" smtClean="0">
              <a:latin typeface="Arial" charset="0"/>
              <a:ea typeface="ヒラギノ角ゴ Pro W3" charset="0"/>
            </a:endParaRPr>
          </a:p>
          <a:p>
            <a:pPr>
              <a:spcBef>
                <a:spcPts val="0"/>
              </a:spcBef>
            </a:pPr>
            <a:r>
              <a:rPr lang="en-US" sz="1800" dirty="0" smtClean="0"/>
              <a:t>Commercial units handle 60,000 liters/hour</a:t>
            </a:r>
          </a:p>
        </p:txBody>
      </p:sp>
      <p:pic>
        <p:nvPicPr>
          <p:cNvPr id="11" name="Picture 10" descr="centrifuge-schematic.tiff"/>
          <p:cNvPicPr>
            <a:picLocks noChangeAspect="1"/>
          </p:cNvPicPr>
          <p:nvPr/>
        </p:nvPicPr>
        <p:blipFill rotWithShape="1">
          <a:blip r:embed="rId3">
            <a:extLst>
              <a:ext uri="{28A0092B-C50C-407E-A947-70E740481C1C}">
                <a14:useLocalDpi xmlns:a14="http://schemas.microsoft.com/office/drawing/2010/main" val="0"/>
              </a:ext>
            </a:extLst>
          </a:blip>
          <a:srcRect l="55997" t="23293" r="15252" b="51140"/>
          <a:stretch/>
        </p:blipFill>
        <p:spPr>
          <a:xfrm>
            <a:off x="4959095" y="1305052"/>
            <a:ext cx="3054605" cy="2973510"/>
          </a:xfrm>
          <a:prstGeom prst="rect">
            <a:avLst/>
          </a:prstGeom>
          <a:ln w="28575" cmpd="sng">
            <a:solidFill>
              <a:srgbClr val="FF0000"/>
            </a:solidFill>
          </a:ln>
        </p:spPr>
      </p:pic>
      <p:sp>
        <p:nvSpPr>
          <p:cNvPr id="12" name="Rectangle 11"/>
          <p:cNvSpPr/>
          <p:nvPr/>
        </p:nvSpPr>
        <p:spPr>
          <a:xfrm>
            <a:off x="2870200" y="2362200"/>
            <a:ext cx="1066800" cy="1066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3886200" y="1282700"/>
            <a:ext cx="1054100" cy="1092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949700" y="3441700"/>
            <a:ext cx="1028700" cy="889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990167" y="4347634"/>
            <a:ext cx="1579033" cy="646331"/>
          </a:xfrm>
          <a:prstGeom prst="rect">
            <a:avLst/>
          </a:prstGeom>
          <a:noFill/>
          <a:ln w="28575" cmpd="sng">
            <a:solidFill>
              <a:srgbClr val="FF0000"/>
            </a:solidFill>
          </a:ln>
        </p:spPr>
        <p:txBody>
          <a:bodyPr wrap="square" rtlCol="0">
            <a:spAutoFit/>
          </a:bodyPr>
          <a:lstStyle/>
          <a:p>
            <a:r>
              <a:rPr lang="en-US" dirty="0" smtClean="0"/>
              <a:t>Enriched slurry of </a:t>
            </a:r>
            <a:r>
              <a:rPr lang="en-US" dirty="0" err="1"/>
              <a:t>LiD</a:t>
            </a:r>
            <a:r>
              <a:rPr lang="en-US" dirty="0"/>
              <a:t>, </a:t>
            </a:r>
            <a:r>
              <a:rPr lang="en-US" dirty="0" err="1"/>
              <a:t>LiT</a:t>
            </a:r>
            <a:endParaRPr lang="en-US" dirty="0"/>
          </a:p>
        </p:txBody>
      </p:sp>
      <p:cxnSp>
        <p:nvCxnSpPr>
          <p:cNvPr id="20" name="Straight Arrow Connector 19"/>
          <p:cNvCxnSpPr/>
          <p:nvPr/>
        </p:nvCxnSpPr>
        <p:spPr>
          <a:xfrm flipH="1">
            <a:off x="6146800" y="1638300"/>
            <a:ext cx="774700" cy="1346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731000" y="3107267"/>
            <a:ext cx="0" cy="13292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886200" y="1333500"/>
            <a:ext cx="1016000" cy="1041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308600" y="2506133"/>
            <a:ext cx="465667" cy="169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307666" y="2709334"/>
            <a:ext cx="423334" cy="270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274733" y="2616200"/>
            <a:ext cx="0" cy="3217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146800" y="2971800"/>
            <a:ext cx="0" cy="3217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5469467" y="2937934"/>
            <a:ext cx="491066" cy="84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697128" y="3183466"/>
            <a:ext cx="1134534" cy="646331"/>
          </a:xfrm>
          <a:prstGeom prst="rect">
            <a:avLst/>
          </a:prstGeom>
          <a:noFill/>
        </p:spPr>
        <p:txBody>
          <a:bodyPr wrap="square" rtlCol="0">
            <a:spAutoFit/>
          </a:bodyPr>
          <a:lstStyle/>
          <a:p>
            <a:pPr algn="ctr"/>
            <a:r>
              <a:rPr lang="en-US" dirty="0" smtClean="0"/>
              <a:t>Processed LL</a:t>
            </a:r>
            <a:endParaRPr lang="en-US" dirty="0"/>
          </a:p>
        </p:txBody>
      </p:sp>
      <p:sp>
        <p:nvSpPr>
          <p:cNvPr id="34" name="Right Arrow 33"/>
          <p:cNvSpPr/>
          <p:nvPr/>
        </p:nvSpPr>
        <p:spPr>
          <a:xfrm>
            <a:off x="5300133" y="3513667"/>
            <a:ext cx="711200" cy="237066"/>
          </a:xfrm>
          <a:prstGeom prst="righ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263840" y="3650734"/>
            <a:ext cx="851515" cy="369332"/>
          </a:xfrm>
          <a:prstGeom prst="rect">
            <a:avLst/>
          </a:prstGeom>
        </p:spPr>
        <p:txBody>
          <a:bodyPr wrap="none">
            <a:spAutoFit/>
          </a:bodyPr>
          <a:lstStyle/>
          <a:p>
            <a:r>
              <a:rPr lang="en-US" dirty="0" err="1"/>
              <a:t>LiD</a:t>
            </a:r>
            <a:r>
              <a:rPr lang="en-US" dirty="0"/>
              <a:t>, </a:t>
            </a:r>
            <a:r>
              <a:rPr lang="en-US" dirty="0" err="1"/>
              <a:t>LiT</a:t>
            </a:r>
            <a:endParaRPr lang="en-US" dirty="0"/>
          </a:p>
        </p:txBody>
      </p:sp>
      <p:sp>
        <p:nvSpPr>
          <p:cNvPr id="36" name="Right Arrow 35"/>
          <p:cNvSpPr/>
          <p:nvPr/>
        </p:nvSpPr>
        <p:spPr>
          <a:xfrm>
            <a:off x="2980266" y="3115733"/>
            <a:ext cx="254001" cy="101600"/>
          </a:xfrm>
          <a:prstGeom prst="rightArrow">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842375" y="3125802"/>
            <a:ext cx="530915" cy="230832"/>
          </a:xfrm>
          <a:prstGeom prst="rect">
            <a:avLst/>
          </a:prstGeom>
        </p:spPr>
        <p:txBody>
          <a:bodyPr wrap="none">
            <a:spAutoFit/>
          </a:bodyPr>
          <a:lstStyle/>
          <a:p>
            <a:r>
              <a:rPr lang="en-US" sz="900" dirty="0" err="1"/>
              <a:t>LiD</a:t>
            </a:r>
            <a:r>
              <a:rPr lang="en-US" sz="900" dirty="0"/>
              <a:t>, </a:t>
            </a:r>
            <a:r>
              <a:rPr lang="en-US" sz="900" dirty="0" err="1"/>
              <a:t>LiT</a:t>
            </a:r>
            <a:endParaRPr lang="en-US" sz="900" dirty="0"/>
          </a:p>
        </p:txBody>
      </p:sp>
    </p:spTree>
    <p:extLst>
      <p:ext uri="{BB962C8B-B14F-4D97-AF65-F5344CB8AC3E}">
        <p14:creationId xmlns:p14="http://schemas.microsoft.com/office/powerpoint/2010/main" val="402895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3"/>
          <p:cNvSpPr>
            <a:spLocks noChangeArrowheads="1"/>
          </p:cNvSpPr>
          <p:nvPr/>
        </p:nvSpPr>
        <p:spPr bwMode="auto">
          <a:xfrm>
            <a:off x="0" y="53975"/>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075"/>
              </a:lnSpc>
              <a:spcBef>
                <a:spcPts val="575"/>
              </a:spcBef>
              <a:spcAft>
                <a:spcPts val="600"/>
              </a:spcAft>
              <a:buFontTx/>
              <a:buNone/>
            </a:pPr>
            <a:r>
              <a:rPr lang="en-US" sz="2800" i="0" dirty="0" smtClean="0">
                <a:solidFill>
                  <a:srgbClr val="0000FF"/>
                </a:solidFill>
                <a:latin typeface="Helvetica Neue" charset="0"/>
              </a:rPr>
              <a:t>Tritium (T) Inventory Control in Fusion Power Plant</a:t>
            </a:r>
          </a:p>
          <a:p>
            <a:pPr algn="ctr" eaLnBrk="0" hangingPunct="0">
              <a:lnSpc>
                <a:spcPts val="2075"/>
              </a:lnSpc>
              <a:spcBef>
                <a:spcPts val="575"/>
              </a:spcBef>
              <a:spcAft>
                <a:spcPts val="600"/>
              </a:spcAft>
              <a:buFontTx/>
              <a:buNone/>
            </a:pPr>
            <a:r>
              <a:rPr lang="en-US" sz="2800" dirty="0" smtClean="0">
                <a:solidFill>
                  <a:srgbClr val="FF0000"/>
                </a:solidFill>
                <a:latin typeface="Helvetica Neue" charset="0"/>
              </a:rPr>
              <a:t>~ 2.5 kg with 1100 l LL-loop system</a:t>
            </a:r>
            <a:endParaRPr lang="en-US" sz="2800" i="0" dirty="0" smtClean="0">
              <a:solidFill>
                <a:srgbClr val="FF0000"/>
              </a:solidFill>
              <a:latin typeface="Helvetica Neue" charset="0"/>
            </a:endParaRPr>
          </a:p>
          <a:p>
            <a:pPr algn="ctr" eaLnBrk="0" hangingPunct="0">
              <a:lnSpc>
                <a:spcPts val="2075"/>
              </a:lnSpc>
              <a:spcBef>
                <a:spcPts val="575"/>
              </a:spcBef>
              <a:spcAft>
                <a:spcPts val="600"/>
              </a:spcAft>
              <a:buFontTx/>
              <a:buNone/>
            </a:pPr>
            <a:endParaRPr lang="en-US" sz="2800" i="0" dirty="0">
              <a:solidFill>
                <a:srgbClr val="FF0000"/>
              </a:solidFill>
              <a:latin typeface="Helvetica Neue" charset="0"/>
            </a:endParaRPr>
          </a:p>
        </p:txBody>
      </p:sp>
      <p:sp>
        <p:nvSpPr>
          <p:cNvPr id="4" name="TextBox 3"/>
          <p:cNvSpPr txBox="1"/>
          <p:nvPr/>
        </p:nvSpPr>
        <p:spPr>
          <a:xfrm>
            <a:off x="279400" y="1752600"/>
            <a:ext cx="4521200" cy="3477876"/>
          </a:xfrm>
          <a:prstGeom prst="rect">
            <a:avLst/>
          </a:prstGeom>
          <a:noFill/>
        </p:spPr>
        <p:txBody>
          <a:bodyPr wrap="square" rtlCol="0">
            <a:spAutoFit/>
          </a:bodyPr>
          <a:lstStyle/>
          <a:p>
            <a:pPr marL="274320" indent="-274320">
              <a:lnSpc>
                <a:spcPts val="2160"/>
              </a:lnSpc>
              <a:spcAft>
                <a:spcPts val="1200"/>
              </a:spcAft>
            </a:pPr>
            <a:r>
              <a:rPr lang="en-US" dirty="0" smtClean="0"/>
              <a:t>• 0.5 % (by weight) T concentration  LL contains ~ 2.5 g of T / l</a:t>
            </a:r>
          </a:p>
          <a:p>
            <a:pPr marL="274320" indent="-274320">
              <a:lnSpc>
                <a:spcPts val="2160"/>
              </a:lnSpc>
              <a:spcAft>
                <a:spcPts val="1200"/>
              </a:spcAft>
            </a:pPr>
            <a:r>
              <a:rPr lang="en-US" dirty="0" smtClean="0"/>
              <a:t>• LL inside VV may contain up to 100 l of LL or 0.25 kg</a:t>
            </a:r>
          </a:p>
          <a:p>
            <a:pPr marL="274320" indent="-274320">
              <a:lnSpc>
                <a:spcPts val="2160"/>
              </a:lnSpc>
              <a:spcAft>
                <a:spcPts val="1200"/>
              </a:spcAft>
            </a:pPr>
            <a:r>
              <a:rPr lang="en-US" dirty="0" smtClean="0"/>
              <a:t>• LL in LL-loop before and in cold traps (~ 0.5%) may contain 500 l of LL or 1.25 </a:t>
            </a:r>
            <a:r>
              <a:rPr lang="en-US" sz="1400" dirty="0" smtClean="0"/>
              <a:t>kg</a:t>
            </a:r>
            <a:endParaRPr lang="en-US" dirty="0" smtClean="0"/>
          </a:p>
          <a:p>
            <a:pPr marL="274320" indent="-274320">
              <a:lnSpc>
                <a:spcPts val="2160"/>
              </a:lnSpc>
              <a:spcAft>
                <a:spcPts val="1200"/>
              </a:spcAft>
            </a:pPr>
            <a:r>
              <a:rPr lang="en-US" dirty="0" smtClean="0"/>
              <a:t>• LL after cold traps (~ 0.4%) may contain 500 l of LL or 1.0 kg</a:t>
            </a:r>
          </a:p>
          <a:p>
            <a:pPr marL="274320" indent="-274320">
              <a:lnSpc>
                <a:spcPts val="2160"/>
              </a:lnSpc>
              <a:spcAft>
                <a:spcPts val="1200"/>
              </a:spcAft>
            </a:pPr>
            <a:r>
              <a:rPr lang="en-US" dirty="0" smtClean="0"/>
              <a:t>• Total tritium inventory in RLLD/ALLD may contains 2.5 kg of T.</a:t>
            </a:r>
          </a:p>
        </p:txBody>
      </p:sp>
      <p:sp>
        <p:nvSpPr>
          <p:cNvPr id="5" name="TextBox 4"/>
          <p:cNvSpPr txBox="1"/>
          <p:nvPr/>
        </p:nvSpPr>
        <p:spPr>
          <a:xfrm>
            <a:off x="266700" y="5600700"/>
            <a:ext cx="5334000" cy="707886"/>
          </a:xfrm>
          <a:prstGeom prst="rect">
            <a:avLst/>
          </a:prstGeom>
          <a:solidFill>
            <a:schemeClr val="tx2">
              <a:lumMod val="20000"/>
              <a:lumOff val="80000"/>
            </a:schemeClr>
          </a:solidFill>
        </p:spPr>
        <p:txBody>
          <a:bodyPr wrap="square" rtlCol="0">
            <a:spAutoFit/>
          </a:bodyPr>
          <a:lstStyle/>
          <a:p>
            <a:r>
              <a:rPr lang="en-US" sz="2000" dirty="0" smtClean="0"/>
              <a:t>T inventory is quite manageable; ~ 2.5 kg with ~ 0.5% T in 1100 l LL system.  </a:t>
            </a:r>
            <a:r>
              <a:rPr lang="en-US" sz="2000" dirty="0"/>
              <a:t>L</a:t>
            </a:r>
            <a:r>
              <a:rPr lang="en-US" sz="2000" dirty="0" smtClean="0"/>
              <a:t>ess with lower T%.  </a:t>
            </a:r>
            <a:endParaRPr lang="en-US" sz="2000" dirty="0"/>
          </a:p>
        </p:txBody>
      </p:sp>
      <p:grpSp>
        <p:nvGrpSpPr>
          <p:cNvPr id="10" name="Group 9"/>
          <p:cNvGrpSpPr/>
          <p:nvPr/>
        </p:nvGrpSpPr>
        <p:grpSpPr>
          <a:xfrm>
            <a:off x="5715000" y="990600"/>
            <a:ext cx="3124200" cy="3722132"/>
            <a:chOff x="5486400" y="1143000"/>
            <a:chExt cx="3124200" cy="3722132"/>
          </a:xfrm>
        </p:grpSpPr>
        <p:sp>
          <p:nvSpPr>
            <p:cNvPr id="6" name="Oval 5"/>
            <p:cNvSpPr/>
            <p:nvPr/>
          </p:nvSpPr>
          <p:spPr>
            <a:xfrm>
              <a:off x="5562600" y="1295400"/>
              <a:ext cx="1066800" cy="1066800"/>
            </a:xfrm>
            <a:prstGeom prst="ellipse">
              <a:avLst/>
            </a:prstGeom>
            <a:solidFill>
              <a:schemeClr val="tx2">
                <a:lumMod val="40000"/>
                <a:lumOff val="6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227" name="Straight Arrow Connector 52226"/>
            <p:cNvCxnSpPr/>
            <p:nvPr/>
          </p:nvCxnSpPr>
          <p:spPr>
            <a:xfrm flipH="1">
              <a:off x="6324600" y="1524000"/>
              <a:ext cx="2209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2228" name="TextBox 52227"/>
            <p:cNvSpPr txBox="1"/>
            <p:nvPr/>
          </p:nvSpPr>
          <p:spPr>
            <a:xfrm>
              <a:off x="6477000" y="1143000"/>
              <a:ext cx="1219016" cy="369332"/>
            </a:xfrm>
            <a:prstGeom prst="rect">
              <a:avLst/>
            </a:prstGeom>
            <a:noFill/>
          </p:spPr>
          <p:txBody>
            <a:bodyPr wrap="none" rtlCol="0">
              <a:spAutoFit/>
            </a:bodyPr>
            <a:lstStyle/>
            <a:p>
              <a:r>
                <a:rPr lang="en-US" b="1" dirty="0" smtClean="0">
                  <a:solidFill>
                    <a:srgbClr val="FF0000"/>
                  </a:solidFill>
                </a:rPr>
                <a:t>T ~  0.5 g/s</a:t>
              </a:r>
              <a:endParaRPr lang="en-US" b="1" dirty="0">
                <a:solidFill>
                  <a:srgbClr val="FF0000"/>
                </a:solidFill>
              </a:endParaRPr>
            </a:p>
          </p:txBody>
        </p:sp>
        <p:sp>
          <p:nvSpPr>
            <p:cNvPr id="97" name="TextBox 96"/>
            <p:cNvSpPr txBox="1"/>
            <p:nvPr/>
          </p:nvSpPr>
          <p:spPr>
            <a:xfrm>
              <a:off x="5562600" y="1447800"/>
              <a:ext cx="1027971" cy="646331"/>
            </a:xfrm>
            <a:prstGeom prst="rect">
              <a:avLst/>
            </a:prstGeom>
            <a:noFill/>
          </p:spPr>
          <p:txBody>
            <a:bodyPr wrap="none" rtlCol="0">
              <a:spAutoFit/>
            </a:bodyPr>
            <a:lstStyle/>
            <a:p>
              <a:pPr algn="ctr"/>
              <a:r>
                <a:rPr lang="en-US" b="1" dirty="0" smtClean="0">
                  <a:solidFill>
                    <a:srgbClr val="FF0000"/>
                  </a:solidFill>
                </a:rPr>
                <a:t>Fusion</a:t>
              </a:r>
            </a:p>
            <a:p>
              <a:pPr algn="ctr"/>
              <a:r>
                <a:rPr lang="en-US" b="1" dirty="0" smtClean="0">
                  <a:solidFill>
                    <a:srgbClr val="FF0000"/>
                  </a:solidFill>
                </a:rPr>
                <a:t>1 % burn</a:t>
              </a:r>
              <a:endParaRPr lang="en-US" b="1" dirty="0">
                <a:solidFill>
                  <a:srgbClr val="FF0000"/>
                </a:solidFill>
              </a:endParaRPr>
            </a:p>
          </p:txBody>
        </p:sp>
        <p:sp>
          <p:nvSpPr>
            <p:cNvPr id="52229" name="Rectangle 52228"/>
            <p:cNvSpPr/>
            <p:nvPr/>
          </p:nvSpPr>
          <p:spPr>
            <a:xfrm>
              <a:off x="6019800" y="2362200"/>
              <a:ext cx="152400" cy="3048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a:xfrm>
              <a:off x="6324600" y="2819400"/>
              <a:ext cx="685800" cy="762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6934200" y="2819400"/>
              <a:ext cx="152400" cy="6096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6781800" y="3429000"/>
              <a:ext cx="457200" cy="3810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0" name="Rounded Rectangle 52229"/>
            <p:cNvSpPr/>
            <p:nvPr/>
          </p:nvSpPr>
          <p:spPr>
            <a:xfrm>
              <a:off x="5867400" y="2590800"/>
              <a:ext cx="457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1" name="Rounded Rectangle 52230"/>
            <p:cNvSpPr/>
            <p:nvPr/>
          </p:nvSpPr>
          <p:spPr>
            <a:xfrm>
              <a:off x="5943600" y="2590800"/>
              <a:ext cx="304800" cy="304800"/>
            </a:xfrm>
            <a:prstGeom prst="roundRect">
              <a:avLst/>
            </a:prstGeom>
            <a:solidFill>
              <a:srgbClr val="E6B9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2" name="TextBox 52231"/>
            <p:cNvSpPr txBox="1"/>
            <p:nvPr/>
          </p:nvSpPr>
          <p:spPr>
            <a:xfrm>
              <a:off x="5562600" y="2971800"/>
              <a:ext cx="1034959" cy="338554"/>
            </a:xfrm>
            <a:prstGeom prst="rect">
              <a:avLst/>
            </a:prstGeom>
            <a:noFill/>
          </p:spPr>
          <p:txBody>
            <a:bodyPr wrap="none" rtlCol="0">
              <a:spAutoFit/>
            </a:bodyPr>
            <a:lstStyle/>
            <a:p>
              <a:r>
                <a:rPr lang="en-US" sz="1600" b="1" dirty="0" smtClean="0"/>
                <a:t>Dust filter</a:t>
              </a:r>
              <a:endParaRPr lang="en-US" sz="1600" b="1" dirty="0"/>
            </a:p>
          </p:txBody>
        </p:sp>
        <p:sp>
          <p:nvSpPr>
            <p:cNvPr id="106" name="TextBox 105"/>
            <p:cNvSpPr txBox="1"/>
            <p:nvPr/>
          </p:nvSpPr>
          <p:spPr>
            <a:xfrm>
              <a:off x="7200901" y="3568700"/>
              <a:ext cx="1193800" cy="338554"/>
            </a:xfrm>
            <a:prstGeom prst="rect">
              <a:avLst/>
            </a:prstGeom>
            <a:noFill/>
          </p:spPr>
          <p:txBody>
            <a:bodyPr wrap="square" rtlCol="0">
              <a:spAutoFit/>
            </a:bodyPr>
            <a:lstStyle/>
            <a:p>
              <a:r>
                <a:rPr lang="en-US" sz="1600" b="1" dirty="0" smtClean="0"/>
                <a:t>T Extractor</a:t>
              </a:r>
              <a:endParaRPr lang="en-US" sz="1600" b="1" dirty="0"/>
            </a:p>
          </p:txBody>
        </p:sp>
        <p:sp>
          <p:nvSpPr>
            <p:cNvPr id="107" name="Rectangle 106"/>
            <p:cNvSpPr/>
            <p:nvPr/>
          </p:nvSpPr>
          <p:spPr>
            <a:xfrm>
              <a:off x="6934200" y="3733800"/>
              <a:ext cx="152400" cy="609600"/>
            </a:xfrm>
            <a:prstGeom prst="rect">
              <a:avLst/>
            </a:prstGeom>
            <a:solidFill>
              <a:srgbClr val="558ED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6477000" y="2133600"/>
              <a:ext cx="1393631" cy="338554"/>
            </a:xfrm>
            <a:prstGeom prst="rect">
              <a:avLst/>
            </a:prstGeom>
            <a:noFill/>
          </p:spPr>
          <p:txBody>
            <a:bodyPr wrap="none" rtlCol="0">
              <a:spAutoFit/>
            </a:bodyPr>
            <a:lstStyle/>
            <a:p>
              <a:r>
                <a:rPr lang="en-US" sz="1600" b="1" dirty="0" smtClean="0"/>
                <a:t>LL flow ~ 1 l /s</a:t>
              </a:r>
              <a:endParaRPr lang="en-US" sz="1600" b="1" dirty="0"/>
            </a:p>
          </p:txBody>
        </p:sp>
        <p:cxnSp>
          <p:nvCxnSpPr>
            <p:cNvPr id="109" name="Straight Arrow Connector 108"/>
            <p:cNvCxnSpPr/>
            <p:nvPr/>
          </p:nvCxnSpPr>
          <p:spPr>
            <a:xfrm>
              <a:off x="6400800" y="2743200"/>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6400800" y="2362200"/>
              <a:ext cx="1736373" cy="369332"/>
            </a:xfrm>
            <a:prstGeom prst="rect">
              <a:avLst/>
            </a:prstGeom>
            <a:noFill/>
          </p:spPr>
          <p:txBody>
            <a:bodyPr wrap="none" rtlCol="0">
              <a:spAutoFit/>
            </a:bodyPr>
            <a:lstStyle/>
            <a:p>
              <a:r>
                <a:rPr lang="en-US" b="1" dirty="0" smtClean="0">
                  <a:solidFill>
                    <a:srgbClr val="FF0000"/>
                  </a:solidFill>
                </a:rPr>
                <a:t>0.5% T ~  2.5 g/s</a:t>
              </a:r>
              <a:endParaRPr lang="en-US" b="1" dirty="0">
                <a:solidFill>
                  <a:srgbClr val="FF0000"/>
                </a:solidFill>
              </a:endParaRPr>
            </a:p>
          </p:txBody>
        </p:sp>
        <p:cxnSp>
          <p:nvCxnSpPr>
            <p:cNvPr id="114" name="Straight Arrow Connector 113"/>
            <p:cNvCxnSpPr/>
            <p:nvPr/>
          </p:nvCxnSpPr>
          <p:spPr>
            <a:xfrm>
              <a:off x="7239000" y="3581400"/>
              <a:ext cx="1371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7315384" y="3200400"/>
              <a:ext cx="1219016" cy="369332"/>
            </a:xfrm>
            <a:prstGeom prst="rect">
              <a:avLst/>
            </a:prstGeom>
            <a:noFill/>
          </p:spPr>
          <p:txBody>
            <a:bodyPr wrap="none" rtlCol="0">
              <a:spAutoFit/>
            </a:bodyPr>
            <a:lstStyle/>
            <a:p>
              <a:r>
                <a:rPr lang="en-US" b="1" dirty="0" smtClean="0">
                  <a:solidFill>
                    <a:srgbClr val="FF0000"/>
                  </a:solidFill>
                </a:rPr>
                <a:t>T ~  0.5 g/s</a:t>
              </a:r>
              <a:endParaRPr lang="en-US" b="1" dirty="0">
                <a:solidFill>
                  <a:srgbClr val="FF0000"/>
                </a:solidFill>
              </a:endParaRPr>
            </a:p>
          </p:txBody>
        </p:sp>
        <p:cxnSp>
          <p:nvCxnSpPr>
            <p:cNvPr id="116" name="Straight Arrow Connector 115"/>
            <p:cNvCxnSpPr/>
            <p:nvPr/>
          </p:nvCxnSpPr>
          <p:spPr>
            <a:xfrm flipV="1">
              <a:off x="8610600" y="1524000"/>
              <a:ext cx="0" cy="2057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6400800" y="4343400"/>
              <a:ext cx="685800" cy="762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Arrow Connector 119"/>
            <p:cNvCxnSpPr/>
            <p:nvPr/>
          </p:nvCxnSpPr>
          <p:spPr>
            <a:xfrm rot="10800000">
              <a:off x="6400800" y="4495800"/>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6400800" y="4495800"/>
              <a:ext cx="1736373" cy="369332"/>
            </a:xfrm>
            <a:prstGeom prst="rect">
              <a:avLst/>
            </a:prstGeom>
            <a:noFill/>
          </p:spPr>
          <p:txBody>
            <a:bodyPr wrap="none" rtlCol="0">
              <a:spAutoFit/>
            </a:bodyPr>
            <a:lstStyle/>
            <a:p>
              <a:r>
                <a:rPr lang="en-US" b="1" dirty="0" smtClean="0">
                  <a:solidFill>
                    <a:srgbClr val="FF0000"/>
                  </a:solidFill>
                </a:rPr>
                <a:t>0.4% T ~  2.0 g/s</a:t>
              </a:r>
              <a:endParaRPr lang="en-US" b="1" dirty="0">
                <a:solidFill>
                  <a:srgbClr val="FF0000"/>
                </a:solidFill>
              </a:endParaRPr>
            </a:p>
          </p:txBody>
        </p:sp>
        <p:sp>
          <p:nvSpPr>
            <p:cNvPr id="122" name="TextBox 121"/>
            <p:cNvSpPr txBox="1"/>
            <p:nvPr/>
          </p:nvSpPr>
          <p:spPr>
            <a:xfrm>
              <a:off x="5486400" y="3834824"/>
              <a:ext cx="1524000" cy="584776"/>
            </a:xfrm>
            <a:prstGeom prst="rect">
              <a:avLst/>
            </a:prstGeom>
            <a:noFill/>
          </p:spPr>
          <p:txBody>
            <a:bodyPr wrap="square" rtlCol="0">
              <a:spAutoFit/>
            </a:bodyPr>
            <a:lstStyle/>
            <a:p>
              <a:r>
                <a:rPr lang="en-US" sz="1600" b="1" dirty="0" smtClean="0"/>
                <a:t>Return to RLLD/ARLLD</a:t>
              </a:r>
              <a:endParaRPr lang="en-US" sz="1600" b="1" dirty="0"/>
            </a:p>
          </p:txBody>
        </p:sp>
      </p:grpSp>
      <p:sp>
        <p:nvSpPr>
          <p:cNvPr id="3" name="TextBox 2"/>
          <p:cNvSpPr txBox="1"/>
          <p:nvPr/>
        </p:nvSpPr>
        <p:spPr>
          <a:xfrm>
            <a:off x="355600" y="1161990"/>
            <a:ext cx="3917960" cy="461665"/>
          </a:xfrm>
          <a:prstGeom prst="rect">
            <a:avLst/>
          </a:prstGeom>
          <a:noFill/>
        </p:spPr>
        <p:txBody>
          <a:bodyPr wrap="none" rtlCol="0">
            <a:spAutoFit/>
          </a:bodyPr>
          <a:lstStyle/>
          <a:p>
            <a:r>
              <a:rPr lang="en-US" sz="2400" dirty="0" smtClean="0"/>
              <a:t>T inventory in LL-loop system:</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973531323"/>
              </p:ext>
            </p:extLst>
          </p:nvPr>
        </p:nvGraphicFramePr>
        <p:xfrm>
          <a:off x="6286500" y="4940888"/>
          <a:ext cx="2133600" cy="1561512"/>
        </p:xfrm>
        <a:graphic>
          <a:graphicData uri="http://schemas.openxmlformats.org/drawingml/2006/table">
            <a:tbl>
              <a:tblPr/>
              <a:tblGrid>
                <a:gridCol w="1066800"/>
                <a:gridCol w="1066800"/>
              </a:tblGrid>
              <a:tr h="252750">
                <a:tc>
                  <a:txBody>
                    <a:bodyPr/>
                    <a:lstStyle/>
                    <a:p>
                      <a:pPr algn="ctr" fontAlgn="b"/>
                      <a:r>
                        <a:rPr lang="en-US" sz="1600" b="1" i="0" u="none" strike="noStrike" dirty="0">
                          <a:solidFill>
                            <a:srgbClr val="000000"/>
                          </a:solidFill>
                          <a:effectLst/>
                          <a:latin typeface="Calibri"/>
                        </a:rPr>
                        <a:t>T </a:t>
                      </a:r>
                      <a:r>
                        <a:rPr lang="en-US" sz="1600" b="1" i="0" u="none" strike="noStrike" dirty="0" smtClean="0">
                          <a:solidFill>
                            <a:srgbClr val="000000"/>
                          </a:solidFill>
                          <a:effectLst/>
                          <a:latin typeface="Calibri"/>
                        </a:rPr>
                        <a:t>% in VV</a:t>
                      </a:r>
                      <a:endParaRPr lang="en-US" sz="1600" b="1" i="0" u="none" strike="noStrike" dirty="0">
                        <a:solidFill>
                          <a:srgbClr val="000000"/>
                        </a:solidFill>
                        <a:effectLst/>
                        <a:latin typeface="Calibri"/>
                      </a:endParaRP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T(kg)</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50">
                <a:tc>
                  <a:txBody>
                    <a:bodyPr/>
                    <a:lstStyle/>
                    <a:p>
                      <a:pPr algn="ctr" fontAlgn="b"/>
                      <a:r>
                        <a:rPr lang="en-US" sz="1600" b="1" i="0" u="none" strike="noStrike">
                          <a:solidFill>
                            <a:srgbClr val="000000"/>
                          </a:solidFill>
                          <a:effectLst/>
                          <a:latin typeface="Calibri"/>
                        </a:rPr>
                        <a:t>0.7</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3.6</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50">
                <a:tc>
                  <a:txBody>
                    <a:bodyPr/>
                    <a:lstStyle/>
                    <a:p>
                      <a:pPr algn="ctr" fontAlgn="b"/>
                      <a:r>
                        <a:rPr lang="en-US" sz="1600" b="1" i="0" u="none" strike="noStrike">
                          <a:solidFill>
                            <a:srgbClr val="000000"/>
                          </a:solidFill>
                          <a:effectLst/>
                          <a:latin typeface="Calibri"/>
                        </a:rPr>
                        <a:t>0.6</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3.05</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50">
                <a:tc>
                  <a:txBody>
                    <a:bodyPr/>
                    <a:lstStyle/>
                    <a:p>
                      <a:pPr algn="ctr" fontAlgn="b"/>
                      <a:r>
                        <a:rPr lang="en-US" sz="1600" b="1" i="0" u="none" strike="noStrike">
                          <a:solidFill>
                            <a:srgbClr val="000000"/>
                          </a:solidFill>
                          <a:effectLst/>
                          <a:latin typeface="Calibri"/>
                        </a:rPr>
                        <a:t>0.5</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b"/>
                      <a:r>
                        <a:rPr lang="en-US" sz="1600" b="1" i="0" u="none" strike="noStrike">
                          <a:solidFill>
                            <a:srgbClr val="000000"/>
                          </a:solidFill>
                          <a:effectLst/>
                          <a:latin typeface="Calibri"/>
                        </a:rPr>
                        <a:t>2.5</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52750">
                <a:tc>
                  <a:txBody>
                    <a:bodyPr/>
                    <a:lstStyle/>
                    <a:p>
                      <a:pPr algn="ctr" fontAlgn="b"/>
                      <a:r>
                        <a:rPr lang="en-US" sz="1600" b="1" i="0" u="none" strike="noStrike">
                          <a:solidFill>
                            <a:srgbClr val="000000"/>
                          </a:solidFill>
                          <a:effectLst/>
                          <a:latin typeface="Calibri"/>
                        </a:rPr>
                        <a:t>0.4</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1.95</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50">
                <a:tc>
                  <a:txBody>
                    <a:bodyPr/>
                    <a:lstStyle/>
                    <a:p>
                      <a:pPr algn="ctr" fontAlgn="b"/>
                      <a:r>
                        <a:rPr lang="en-US" sz="1600" b="1" i="0" u="none" strike="noStrike">
                          <a:solidFill>
                            <a:srgbClr val="000000"/>
                          </a:solidFill>
                          <a:effectLst/>
                          <a:latin typeface="Calibri"/>
                        </a:rPr>
                        <a:t>0.3</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1.4</a:t>
                      </a:r>
                    </a:p>
                  </a:txBody>
                  <a:tcPr marL="16412" marR="16412" marT="164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4953000" y="1676400"/>
            <a:ext cx="640808" cy="369332"/>
          </a:xfrm>
          <a:prstGeom prst="rect">
            <a:avLst/>
          </a:prstGeom>
          <a:noFill/>
        </p:spPr>
        <p:txBody>
          <a:bodyPr wrap="none" rtlCol="0">
            <a:spAutoFit/>
          </a:bodyPr>
          <a:lstStyle/>
          <a:p>
            <a:r>
              <a:rPr lang="en-US" b="1" dirty="0" smtClean="0">
                <a:solidFill>
                  <a:srgbClr val="FF0000"/>
                </a:solidFill>
              </a:rPr>
              <a:t>100 l</a:t>
            </a:r>
            <a:endParaRPr lang="en-US" b="1" dirty="0">
              <a:solidFill>
                <a:srgbClr val="FF0000"/>
              </a:solidFill>
            </a:endParaRPr>
          </a:p>
        </p:txBody>
      </p:sp>
      <p:sp>
        <p:nvSpPr>
          <p:cNvPr id="33" name="TextBox 32"/>
          <p:cNvSpPr txBox="1"/>
          <p:nvPr/>
        </p:nvSpPr>
        <p:spPr>
          <a:xfrm>
            <a:off x="4953000" y="2667000"/>
            <a:ext cx="644527" cy="369332"/>
          </a:xfrm>
          <a:prstGeom prst="rect">
            <a:avLst/>
          </a:prstGeom>
          <a:noFill/>
        </p:spPr>
        <p:txBody>
          <a:bodyPr wrap="none" rtlCol="0">
            <a:spAutoFit/>
          </a:bodyPr>
          <a:lstStyle/>
          <a:p>
            <a:r>
              <a:rPr lang="en-US" b="1" dirty="0">
                <a:solidFill>
                  <a:srgbClr val="FF0000"/>
                </a:solidFill>
              </a:rPr>
              <a:t>5</a:t>
            </a:r>
            <a:r>
              <a:rPr lang="en-US" b="1" dirty="0" smtClean="0">
                <a:solidFill>
                  <a:srgbClr val="FF0000"/>
                </a:solidFill>
              </a:rPr>
              <a:t>00 l</a:t>
            </a:r>
            <a:endParaRPr lang="en-US" b="1" dirty="0">
              <a:solidFill>
                <a:srgbClr val="FF0000"/>
              </a:solidFill>
            </a:endParaRPr>
          </a:p>
        </p:txBody>
      </p:sp>
      <p:sp>
        <p:nvSpPr>
          <p:cNvPr id="34" name="TextBox 33"/>
          <p:cNvSpPr txBox="1"/>
          <p:nvPr/>
        </p:nvSpPr>
        <p:spPr>
          <a:xfrm>
            <a:off x="4953000" y="3657600"/>
            <a:ext cx="990599" cy="369332"/>
          </a:xfrm>
          <a:prstGeom prst="rect">
            <a:avLst/>
          </a:prstGeom>
          <a:noFill/>
        </p:spPr>
        <p:txBody>
          <a:bodyPr wrap="square" rtlCol="0">
            <a:spAutoFit/>
          </a:bodyPr>
          <a:lstStyle/>
          <a:p>
            <a:r>
              <a:rPr lang="en-US" b="1" dirty="0">
                <a:solidFill>
                  <a:srgbClr val="FF0000"/>
                </a:solidFill>
              </a:rPr>
              <a:t>5</a:t>
            </a:r>
            <a:r>
              <a:rPr lang="en-US" b="1" dirty="0" smtClean="0">
                <a:solidFill>
                  <a:srgbClr val="FF0000"/>
                </a:solidFill>
              </a:rPr>
              <a:t>00 l</a:t>
            </a:r>
            <a:endParaRPr lang="en-US" b="1" dirty="0">
              <a:solidFill>
                <a:srgbClr val="FF0000"/>
              </a:solidFill>
            </a:endParaRPr>
          </a:p>
        </p:txBody>
      </p:sp>
      <p:sp>
        <p:nvSpPr>
          <p:cNvPr id="7" name="Left Brace 6"/>
          <p:cNvSpPr/>
          <p:nvPr/>
        </p:nvSpPr>
        <p:spPr>
          <a:xfrm>
            <a:off x="5562600" y="1447800"/>
            <a:ext cx="228600" cy="9144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p:cNvSpPr/>
          <p:nvPr/>
        </p:nvSpPr>
        <p:spPr>
          <a:xfrm>
            <a:off x="5562600" y="2438400"/>
            <a:ext cx="228600" cy="9144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Left Brace 36"/>
          <p:cNvSpPr/>
          <p:nvPr/>
        </p:nvSpPr>
        <p:spPr>
          <a:xfrm>
            <a:off x="5562600" y="3429000"/>
            <a:ext cx="228600" cy="914400"/>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06019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3"/>
          <p:cNvSpPr>
            <a:spLocks noChangeArrowheads="1"/>
          </p:cNvSpPr>
          <p:nvPr/>
        </p:nvSpPr>
        <p:spPr bwMode="auto">
          <a:xfrm>
            <a:off x="0" y="3810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3220"/>
              </a:lnSpc>
              <a:spcBef>
                <a:spcPct val="0"/>
              </a:spcBef>
              <a:buFontTx/>
              <a:buNone/>
            </a:pPr>
            <a:r>
              <a:rPr lang="en-US" sz="4000" dirty="0" smtClean="0">
                <a:solidFill>
                  <a:srgbClr val="0723FF"/>
                </a:solidFill>
              </a:rPr>
              <a:t>Li – T Clean-up Before Shutdown</a:t>
            </a:r>
          </a:p>
          <a:p>
            <a:pPr algn="ctr" eaLnBrk="0" hangingPunct="0">
              <a:lnSpc>
                <a:spcPts val="3220"/>
              </a:lnSpc>
              <a:spcBef>
                <a:spcPct val="0"/>
              </a:spcBef>
              <a:buFontTx/>
              <a:buNone/>
            </a:pPr>
            <a:r>
              <a:rPr lang="en-US" sz="3200" dirty="0" smtClean="0">
                <a:solidFill>
                  <a:srgbClr val="FF0000"/>
                </a:solidFill>
                <a:latin typeface="Helvetica Neue" charset="0"/>
              </a:rPr>
              <a:t>In preparation for refurbishment/maintenance</a:t>
            </a:r>
            <a:endParaRPr lang="en-US" sz="2000" dirty="0">
              <a:solidFill>
                <a:srgbClr val="FF0000"/>
              </a:solidFill>
              <a:latin typeface="Helvetica Neue" charset="0"/>
            </a:endParaRPr>
          </a:p>
        </p:txBody>
      </p:sp>
      <p:sp>
        <p:nvSpPr>
          <p:cNvPr id="17411" name="Rectangle 3"/>
          <p:cNvSpPr>
            <a:spLocks noGrp="1" noChangeArrowheads="1"/>
          </p:cNvSpPr>
          <p:nvPr>
            <p:ph type="body" idx="1"/>
          </p:nvPr>
        </p:nvSpPr>
        <p:spPr>
          <a:xfrm>
            <a:off x="152400" y="1270000"/>
            <a:ext cx="5003800" cy="2336799"/>
          </a:xfrm>
        </p:spPr>
        <p:txBody>
          <a:bodyPr>
            <a:noAutofit/>
          </a:bodyPr>
          <a:lstStyle/>
          <a:p>
            <a:pPr>
              <a:lnSpc>
                <a:spcPts val="3080"/>
              </a:lnSpc>
              <a:spcAft>
                <a:spcPts val="1800"/>
              </a:spcAft>
              <a:defRPr/>
            </a:pPr>
            <a:r>
              <a:rPr lang="en-US" sz="2000" dirty="0" smtClean="0"/>
              <a:t>In preparation for shut down, drain LL into Li reservoir while keeping VV and </a:t>
            </a:r>
            <a:r>
              <a:rPr lang="en-US" sz="2000" dirty="0" err="1" smtClean="0"/>
              <a:t>divertor</a:t>
            </a:r>
            <a:r>
              <a:rPr lang="en-US" sz="2000" dirty="0" smtClean="0"/>
              <a:t> chamber at ~ 600 °C to release residual gas and Li.  </a:t>
            </a:r>
          </a:p>
        </p:txBody>
      </p:sp>
      <p:sp>
        <p:nvSpPr>
          <p:cNvPr id="2" name="TextBox 1"/>
          <p:cNvSpPr txBox="1"/>
          <p:nvPr/>
        </p:nvSpPr>
        <p:spPr>
          <a:xfrm>
            <a:off x="165100" y="3098800"/>
            <a:ext cx="5283200" cy="2834537"/>
          </a:xfrm>
          <a:prstGeom prst="rect">
            <a:avLst/>
          </a:prstGeom>
          <a:noFill/>
        </p:spPr>
        <p:txBody>
          <a:bodyPr wrap="square" rtlCol="0">
            <a:spAutoFit/>
          </a:bodyPr>
          <a:lstStyle/>
          <a:p>
            <a:pPr marL="182880" indent="-457200">
              <a:lnSpc>
                <a:spcPts val="2980"/>
              </a:lnSpc>
              <a:spcAft>
                <a:spcPts val="1800"/>
              </a:spcAft>
              <a:defRPr/>
            </a:pPr>
            <a:r>
              <a:rPr lang="en-US" sz="2000" dirty="0" smtClean="0">
                <a:solidFill>
                  <a:srgbClr val="000000"/>
                </a:solidFill>
                <a:latin typeface="Arial"/>
                <a:cs typeface="Arial"/>
              </a:rPr>
              <a:t>• Continue pump and collect residual T released.</a:t>
            </a:r>
          </a:p>
          <a:p>
            <a:pPr marL="182880" indent="-457200">
              <a:lnSpc>
                <a:spcPts val="2980"/>
              </a:lnSpc>
              <a:spcAft>
                <a:spcPts val="1800"/>
              </a:spcAft>
              <a:defRPr/>
            </a:pPr>
            <a:r>
              <a:rPr lang="en-US" sz="2000" dirty="0" smtClean="0">
                <a:solidFill>
                  <a:srgbClr val="000000"/>
                </a:solidFill>
                <a:latin typeface="Arial"/>
                <a:cs typeface="Arial"/>
              </a:rPr>
              <a:t>• Collect any residual Li into Li reservoir operating at ~ 200°C.  Li vapor condenses on coldest surfaces which is the L reservoir.</a:t>
            </a:r>
          </a:p>
          <a:p>
            <a:pPr marL="182880" indent="-457200">
              <a:lnSpc>
                <a:spcPts val="2980"/>
              </a:lnSpc>
              <a:spcAft>
                <a:spcPts val="1800"/>
              </a:spcAft>
              <a:defRPr/>
            </a:pPr>
            <a:r>
              <a:rPr lang="en-US" sz="2000" dirty="0" smtClean="0">
                <a:solidFill>
                  <a:srgbClr val="000000"/>
                </a:solidFill>
                <a:latin typeface="Arial"/>
                <a:cs typeface="Arial"/>
              </a:rPr>
              <a:t>• Shut down once all LL and T are collected.</a:t>
            </a:r>
            <a:endParaRPr lang="en-US" sz="2000" dirty="0">
              <a:solidFill>
                <a:srgbClr val="000000"/>
              </a:solidFill>
              <a:latin typeface="Arial"/>
              <a:cs typeface="Arial"/>
            </a:endParaRPr>
          </a:p>
        </p:txBody>
      </p:sp>
      <p:grpSp>
        <p:nvGrpSpPr>
          <p:cNvPr id="3" name="Group 2"/>
          <p:cNvGrpSpPr/>
          <p:nvPr/>
        </p:nvGrpSpPr>
        <p:grpSpPr>
          <a:xfrm>
            <a:off x="5262123" y="1600200"/>
            <a:ext cx="3817728" cy="3973731"/>
            <a:chOff x="5224023" y="1524000"/>
            <a:chExt cx="3817728" cy="3973731"/>
          </a:xfrm>
        </p:grpSpPr>
        <p:sp>
          <p:nvSpPr>
            <p:cNvPr id="5" name="Rectangle 4"/>
            <p:cNvSpPr/>
            <p:nvPr/>
          </p:nvSpPr>
          <p:spPr>
            <a:xfrm>
              <a:off x="6375400" y="4355491"/>
              <a:ext cx="1754053" cy="5776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Rectangle 5"/>
            <p:cNvSpPr/>
            <p:nvPr/>
          </p:nvSpPr>
          <p:spPr>
            <a:xfrm>
              <a:off x="8001778" y="3672423"/>
              <a:ext cx="114908" cy="405372"/>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TextBox 9"/>
            <p:cNvSpPr txBox="1"/>
            <p:nvPr/>
          </p:nvSpPr>
          <p:spPr>
            <a:xfrm>
              <a:off x="8061532" y="4095593"/>
              <a:ext cx="980219" cy="307777"/>
            </a:xfrm>
            <a:prstGeom prst="rect">
              <a:avLst/>
            </a:prstGeom>
            <a:noFill/>
          </p:spPr>
          <p:txBody>
            <a:bodyPr wrap="none" rtlCol="0">
              <a:spAutoFit/>
            </a:bodyPr>
            <a:lstStyle/>
            <a:p>
              <a:r>
                <a:rPr lang="en-US" sz="1400" dirty="0" smtClean="0"/>
                <a:t>T Extractor</a:t>
              </a:r>
              <a:endParaRPr lang="en-US" sz="1400" dirty="0"/>
            </a:p>
          </p:txBody>
        </p:sp>
        <p:sp>
          <p:nvSpPr>
            <p:cNvPr id="11" name="Rectangle 10"/>
            <p:cNvSpPr/>
            <p:nvPr/>
          </p:nvSpPr>
          <p:spPr>
            <a:xfrm>
              <a:off x="8008161" y="3950119"/>
              <a:ext cx="114909" cy="45963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5951777" y="3314660"/>
              <a:ext cx="478786" cy="718179"/>
            </a:xfrm>
            <a:prstGeom prst="ellipse">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4023" y="1524000"/>
              <a:ext cx="1828961" cy="2144961"/>
            </a:xfrm>
            <a:prstGeom prst="ellipse">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2" name="Rectangle 21"/>
            <p:cNvSpPr/>
            <p:nvPr/>
          </p:nvSpPr>
          <p:spPr>
            <a:xfrm>
              <a:off x="5967805" y="3602568"/>
              <a:ext cx="435695" cy="13654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Rectangle 23"/>
            <p:cNvSpPr/>
            <p:nvPr/>
          </p:nvSpPr>
          <p:spPr>
            <a:xfrm>
              <a:off x="6134825" y="4023262"/>
              <a:ext cx="114909" cy="22981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6" name="Rectangle 25"/>
            <p:cNvSpPr/>
            <p:nvPr/>
          </p:nvSpPr>
          <p:spPr>
            <a:xfrm>
              <a:off x="7886869" y="3879897"/>
              <a:ext cx="344726" cy="28727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8" name="Rectangle 37"/>
            <p:cNvSpPr/>
            <p:nvPr/>
          </p:nvSpPr>
          <p:spPr>
            <a:xfrm>
              <a:off x="6381750" y="3674532"/>
              <a:ext cx="1716615" cy="6561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9" name="Rounded Rectangle 38"/>
            <p:cNvSpPr/>
            <p:nvPr/>
          </p:nvSpPr>
          <p:spPr>
            <a:xfrm>
              <a:off x="6028383" y="4233928"/>
              <a:ext cx="344726" cy="287271"/>
            </a:xfrm>
            <a:prstGeom prst="round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0" name="Rounded Rectangle 39"/>
            <p:cNvSpPr/>
            <p:nvPr/>
          </p:nvSpPr>
          <p:spPr>
            <a:xfrm>
              <a:off x="6085836" y="4259328"/>
              <a:ext cx="229817" cy="229817"/>
            </a:xfrm>
            <a:prstGeom prst="roundRect">
              <a:avLst/>
            </a:prstGeom>
            <a:pattFill prst="smGrid">
              <a:fgClr>
                <a:srgbClr val="E6B9B8"/>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3" name="TextBox 32"/>
            <p:cNvSpPr txBox="1"/>
            <p:nvPr/>
          </p:nvSpPr>
          <p:spPr>
            <a:xfrm>
              <a:off x="5499101" y="2057400"/>
              <a:ext cx="1333500" cy="1200329"/>
            </a:xfrm>
            <a:prstGeom prst="rect">
              <a:avLst/>
            </a:prstGeom>
            <a:noFill/>
          </p:spPr>
          <p:txBody>
            <a:bodyPr wrap="square" rtlCol="0">
              <a:spAutoFit/>
            </a:bodyPr>
            <a:lstStyle/>
            <a:p>
              <a:pPr algn="ctr"/>
              <a:r>
                <a:rPr lang="en-US" dirty="0" smtClean="0"/>
                <a:t>Maintain VV and </a:t>
              </a:r>
              <a:r>
                <a:rPr lang="en-US" dirty="0" err="1" smtClean="0"/>
                <a:t>divertor</a:t>
              </a:r>
              <a:r>
                <a:rPr lang="en-US" dirty="0" smtClean="0"/>
                <a:t> chamber  at ~ 600 °C</a:t>
              </a:r>
            </a:p>
          </p:txBody>
        </p:sp>
        <p:sp>
          <p:nvSpPr>
            <p:cNvPr id="46" name="Rectangle 45"/>
            <p:cNvSpPr/>
            <p:nvPr/>
          </p:nvSpPr>
          <p:spPr>
            <a:xfrm>
              <a:off x="6141261" y="4521621"/>
              <a:ext cx="114909" cy="45963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7" name="Rectangle 46"/>
            <p:cNvSpPr/>
            <p:nvPr/>
          </p:nvSpPr>
          <p:spPr>
            <a:xfrm>
              <a:off x="6019969" y="4908597"/>
              <a:ext cx="344726" cy="287271"/>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8" name="Rectangle 47"/>
            <p:cNvSpPr/>
            <p:nvPr/>
          </p:nvSpPr>
          <p:spPr>
            <a:xfrm>
              <a:off x="6019969" y="5016500"/>
              <a:ext cx="342731" cy="179368"/>
            </a:xfrm>
            <a:prstGeom prst="rect">
              <a:avLst/>
            </a:prstGeom>
            <a:solidFill>
              <a:srgbClr val="E6B9B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6" name="Rectangle 35"/>
            <p:cNvSpPr/>
            <p:nvPr/>
          </p:nvSpPr>
          <p:spPr>
            <a:xfrm>
              <a:off x="8174568" y="3975100"/>
              <a:ext cx="596900" cy="76200"/>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8655861" y="3543719"/>
              <a:ext cx="114909" cy="459634"/>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 name="TextBox 50"/>
            <p:cNvSpPr txBox="1"/>
            <p:nvPr/>
          </p:nvSpPr>
          <p:spPr>
            <a:xfrm>
              <a:off x="8375446" y="2952595"/>
              <a:ext cx="609487" cy="523220"/>
            </a:xfrm>
            <a:prstGeom prst="rect">
              <a:avLst/>
            </a:prstGeom>
            <a:noFill/>
          </p:spPr>
          <p:txBody>
            <a:bodyPr wrap="none" rtlCol="0">
              <a:spAutoFit/>
            </a:bodyPr>
            <a:lstStyle/>
            <a:p>
              <a:pPr algn="ctr"/>
              <a:r>
                <a:rPr lang="en-US" sz="1400" dirty="0" smtClean="0"/>
                <a:t>To</a:t>
              </a:r>
            </a:p>
            <a:p>
              <a:pPr algn="ctr"/>
              <a:r>
                <a:rPr lang="en-US" sz="1400" dirty="0" smtClean="0"/>
                <a:t>Pump</a:t>
              </a:r>
              <a:endParaRPr lang="en-US" sz="1400" dirty="0"/>
            </a:p>
          </p:txBody>
        </p:sp>
        <p:sp>
          <p:nvSpPr>
            <p:cNvPr id="52" name="TextBox 51"/>
            <p:cNvSpPr txBox="1"/>
            <p:nvPr/>
          </p:nvSpPr>
          <p:spPr>
            <a:xfrm>
              <a:off x="6350001" y="4851400"/>
              <a:ext cx="1333500" cy="646331"/>
            </a:xfrm>
            <a:prstGeom prst="rect">
              <a:avLst/>
            </a:prstGeom>
            <a:noFill/>
          </p:spPr>
          <p:txBody>
            <a:bodyPr wrap="square" rtlCol="0">
              <a:spAutoFit/>
            </a:bodyPr>
            <a:lstStyle/>
            <a:p>
              <a:r>
                <a:rPr lang="en-US" dirty="0" smtClean="0"/>
                <a:t>Li reservoir at 200 °C</a:t>
              </a:r>
              <a:endParaRPr lang="en-US" dirty="0"/>
            </a:p>
          </p:txBody>
        </p:sp>
        <p:sp>
          <p:nvSpPr>
            <p:cNvPr id="4" name="Rectangle 3"/>
            <p:cNvSpPr/>
            <p:nvPr/>
          </p:nvSpPr>
          <p:spPr>
            <a:xfrm>
              <a:off x="8017934" y="3699933"/>
              <a:ext cx="80433" cy="8043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8022179" y="3839634"/>
              <a:ext cx="80433" cy="8043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132237" y="3970857"/>
              <a:ext cx="80433" cy="8043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8026412" y="4127478"/>
              <a:ext cx="80433" cy="80434"/>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975600" y="4356102"/>
              <a:ext cx="84667" cy="50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151033" y="4897968"/>
              <a:ext cx="84667" cy="50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652933" y="3987800"/>
              <a:ext cx="110068" cy="4571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8657168" y="3513667"/>
              <a:ext cx="110066" cy="71965"/>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155266" y="4495801"/>
              <a:ext cx="84667" cy="50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ectangle 34"/>
          <p:cNvSpPr/>
          <p:nvPr/>
        </p:nvSpPr>
        <p:spPr>
          <a:xfrm>
            <a:off x="6189133" y="4262968"/>
            <a:ext cx="84667" cy="50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184899" y="4059768"/>
            <a:ext cx="84667" cy="50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341534" y="3738036"/>
            <a:ext cx="105833" cy="10159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388099" y="4436535"/>
            <a:ext cx="84667" cy="50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5558354" y="4197194"/>
            <a:ext cx="554567" cy="523220"/>
          </a:xfrm>
          <a:prstGeom prst="rect">
            <a:avLst/>
          </a:prstGeom>
          <a:noFill/>
        </p:spPr>
        <p:txBody>
          <a:bodyPr wrap="square" rtlCol="0">
            <a:spAutoFit/>
          </a:bodyPr>
          <a:lstStyle/>
          <a:p>
            <a:pPr algn="ctr"/>
            <a:r>
              <a:rPr lang="en-US" sz="1400" dirty="0" smtClean="0"/>
              <a:t>Dust Filter</a:t>
            </a:r>
            <a:endParaRPr lang="en-US" sz="1400" dirty="0"/>
          </a:p>
        </p:txBody>
      </p:sp>
      <p:cxnSp>
        <p:nvCxnSpPr>
          <p:cNvPr id="12" name="Straight Arrow Connector 11"/>
          <p:cNvCxnSpPr/>
          <p:nvPr/>
        </p:nvCxnSpPr>
        <p:spPr>
          <a:xfrm>
            <a:off x="6239932" y="4728632"/>
            <a:ext cx="2202" cy="376767"/>
          </a:xfrm>
          <a:prstGeom prst="straightConnector1">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8746054" y="3475580"/>
            <a:ext cx="2202" cy="376767"/>
          </a:xfrm>
          <a:prstGeom prst="straightConnector1">
            <a:avLst/>
          </a:prstGeom>
          <a:ln w="190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3558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3"/>
          <p:cNvSpPr>
            <a:spLocks noChangeArrowheads="1"/>
          </p:cNvSpPr>
          <p:nvPr/>
        </p:nvSpPr>
        <p:spPr bwMode="auto">
          <a:xfrm>
            <a:off x="0" y="53975"/>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3575"/>
              </a:lnSpc>
              <a:buFontTx/>
              <a:buNone/>
            </a:pPr>
            <a:r>
              <a:rPr lang="en-US" sz="3200" i="0" dirty="0" smtClean="0">
                <a:solidFill>
                  <a:srgbClr val="0000FF"/>
                </a:solidFill>
                <a:latin typeface="Helvetica Neue" charset="0"/>
              </a:rPr>
              <a:t>Summary</a:t>
            </a:r>
          </a:p>
        </p:txBody>
      </p:sp>
      <p:sp>
        <p:nvSpPr>
          <p:cNvPr id="5" name="TextBox 4"/>
          <p:cNvSpPr txBox="1"/>
          <p:nvPr/>
        </p:nvSpPr>
        <p:spPr>
          <a:xfrm>
            <a:off x="1" y="969456"/>
            <a:ext cx="9144000" cy="6071320"/>
          </a:xfrm>
          <a:prstGeom prst="rect">
            <a:avLst/>
          </a:prstGeom>
          <a:noFill/>
        </p:spPr>
        <p:txBody>
          <a:bodyPr wrap="square" rtlCol="0">
            <a:spAutoFit/>
          </a:bodyPr>
          <a:lstStyle/>
          <a:p>
            <a:pPr marL="274320" indent="-274320">
              <a:lnSpc>
                <a:spcPts val="2500"/>
              </a:lnSpc>
              <a:spcAft>
                <a:spcPts val="1200"/>
              </a:spcAft>
            </a:pPr>
            <a:r>
              <a:rPr lang="en-US" sz="2200" dirty="0" smtClean="0"/>
              <a:t>•  LL provides renewable surfaces and effective medium to protect high-Z </a:t>
            </a:r>
            <a:r>
              <a:rPr lang="en-US" sz="2200" dirty="0" err="1" smtClean="0"/>
              <a:t>divertor</a:t>
            </a:r>
            <a:r>
              <a:rPr lang="en-US" sz="2200" dirty="0" smtClean="0"/>
              <a:t> PFC substrates from steady-state and transient heat/particle flux in reactor.</a:t>
            </a:r>
          </a:p>
          <a:p>
            <a:pPr marL="274320" indent="-274320">
              <a:lnSpc>
                <a:spcPts val="2500"/>
              </a:lnSpc>
              <a:spcAft>
                <a:spcPts val="1200"/>
              </a:spcAft>
            </a:pPr>
            <a:r>
              <a:rPr lang="en-US" sz="2200" dirty="0"/>
              <a:t>•  </a:t>
            </a:r>
            <a:r>
              <a:rPr lang="en-US" sz="2200" dirty="0" smtClean="0"/>
              <a:t>Lithium can provide an effective means of reducing </a:t>
            </a:r>
            <a:r>
              <a:rPr lang="en-US" sz="2200" dirty="0" err="1" smtClean="0"/>
              <a:t>divertor</a:t>
            </a:r>
            <a:r>
              <a:rPr lang="en-US" sz="2200" dirty="0" smtClean="0"/>
              <a:t> heat flux through non-coronal radiation without increasing recycling (RLLD and ARLLD)</a:t>
            </a:r>
          </a:p>
          <a:p>
            <a:pPr marL="274320" indent="-274320">
              <a:lnSpc>
                <a:spcPts val="2500"/>
              </a:lnSpc>
              <a:spcAft>
                <a:spcPts val="1200"/>
              </a:spcAft>
            </a:pPr>
            <a:r>
              <a:rPr lang="en-US" sz="2200" dirty="0" smtClean="0"/>
              <a:t>•  </a:t>
            </a:r>
            <a:r>
              <a:rPr lang="en-US" sz="2200" dirty="0"/>
              <a:t>A modest LL-loop of ~ 1 l / sec could provide a means to remove dust/impurities from reactor </a:t>
            </a:r>
            <a:r>
              <a:rPr lang="en-US" sz="2200" dirty="0" err="1"/>
              <a:t>divertor</a:t>
            </a:r>
            <a:r>
              <a:rPr lang="en-US" sz="2200" dirty="0"/>
              <a:t> chamber.</a:t>
            </a:r>
          </a:p>
          <a:p>
            <a:pPr marL="274320" indent="-274320">
              <a:lnSpc>
                <a:spcPts val="2500"/>
              </a:lnSpc>
              <a:spcAft>
                <a:spcPts val="1200"/>
              </a:spcAft>
            </a:pPr>
            <a:r>
              <a:rPr lang="en-US" sz="2200" dirty="0"/>
              <a:t>•  The LL-loop system could provide an efficient way to remove tritium and control tritium inventory in fusion reactor.</a:t>
            </a:r>
          </a:p>
          <a:p>
            <a:pPr marL="274320" indent="-274320">
              <a:lnSpc>
                <a:spcPts val="2500"/>
              </a:lnSpc>
              <a:spcAft>
                <a:spcPts val="600"/>
              </a:spcAft>
            </a:pPr>
            <a:r>
              <a:rPr lang="en-US" sz="2200" dirty="0"/>
              <a:t>•  Surface cold trap and centrifugal systems are proposed for real time tritium removal in the LL-loop system</a:t>
            </a:r>
            <a:r>
              <a:rPr lang="en-US" sz="2200" dirty="0" smtClean="0"/>
              <a:t>.</a:t>
            </a:r>
          </a:p>
          <a:p>
            <a:pPr marL="274320" indent="-274320">
              <a:lnSpc>
                <a:spcPts val="2500"/>
              </a:lnSpc>
              <a:spcAft>
                <a:spcPts val="600"/>
              </a:spcAft>
            </a:pPr>
            <a:r>
              <a:rPr lang="en-US" sz="2200" dirty="0" smtClean="0"/>
              <a:t>•  NSTX-U will conduct basic RLLD/ARLLD experiments in H-mode plasmas.</a:t>
            </a:r>
          </a:p>
          <a:p>
            <a:pPr marL="274320" indent="-274320">
              <a:lnSpc>
                <a:spcPts val="2500"/>
              </a:lnSpc>
              <a:spcAft>
                <a:spcPts val="600"/>
              </a:spcAft>
            </a:pPr>
            <a:r>
              <a:rPr lang="en-US" sz="2200" dirty="0" smtClean="0"/>
              <a:t>•  LL-loop and T extraction R&amp;D cam be performed with relatively modest investment.</a:t>
            </a:r>
            <a:endParaRPr lang="en-US" sz="2200" dirty="0"/>
          </a:p>
          <a:p>
            <a:pPr marL="274320" indent="-274320">
              <a:lnSpc>
                <a:spcPts val="2500"/>
              </a:lnSpc>
              <a:spcAft>
                <a:spcPts val="1200"/>
              </a:spcAft>
            </a:pPr>
            <a:endParaRPr lang="en-US" sz="2200" dirty="0" smtClean="0"/>
          </a:p>
        </p:txBody>
      </p:sp>
    </p:spTree>
    <p:extLst>
      <p:ext uri="{BB962C8B-B14F-4D97-AF65-F5344CB8AC3E}">
        <p14:creationId xmlns:p14="http://schemas.microsoft.com/office/powerpoint/2010/main" val="11495131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p:cNvSpPr txBox="1">
            <a:spLocks noChangeArrowheads="1"/>
          </p:cNvSpPr>
          <p:nvPr/>
        </p:nvSpPr>
        <p:spPr bwMode="auto">
          <a:xfrm>
            <a:off x="228600" y="1150938"/>
            <a:ext cx="4991100" cy="501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lIns="0" tIns="0" rIns="0" bIns="0">
            <a:spAutoFit/>
          </a:bodyPr>
          <a:lstStyle>
            <a:lvl1pPr marL="177800" indent="-177800" eaLnBrk="0" hangingPunct="0">
              <a:defRPr sz="1200" b="1" i="1">
                <a:solidFill>
                  <a:srgbClr val="1822CD"/>
                </a:solidFill>
                <a:latin typeface="Helvetica" charset="0"/>
                <a:ea typeface="ＭＳ Ｐゴシック" charset="0"/>
                <a:cs typeface="ＭＳ Ｐゴシック" charset="0"/>
              </a:defRPr>
            </a:lvl1pPr>
            <a:lvl2pPr marL="520700" indent="-22860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marL="292100" indent="-342900" eaLnBrk="1" hangingPunct="1">
              <a:lnSpc>
                <a:spcPts val="2640"/>
              </a:lnSpc>
              <a:spcBef>
                <a:spcPct val="0"/>
              </a:spcBef>
              <a:spcAft>
                <a:spcPts val="1200"/>
              </a:spcAft>
              <a:buFont typeface="Arial"/>
              <a:buChar char="•"/>
            </a:pPr>
            <a:r>
              <a:rPr lang="en-US" sz="2400" b="0" i="0" dirty="0">
                <a:solidFill>
                  <a:srgbClr val="0000FF"/>
                </a:solidFill>
              </a:rPr>
              <a:t>Broader pressure and current profile for improved MHD </a:t>
            </a:r>
            <a:r>
              <a:rPr lang="en-US" sz="2400" b="0" i="0" dirty="0" smtClean="0">
                <a:solidFill>
                  <a:srgbClr val="0000FF"/>
                </a:solidFill>
              </a:rPr>
              <a:t>stability </a:t>
            </a:r>
            <a:r>
              <a:rPr lang="en-US" sz="1600" b="0" i="0" dirty="0" smtClean="0">
                <a:solidFill>
                  <a:srgbClr val="000000"/>
                </a:solidFill>
              </a:rPr>
              <a:t>(H. </a:t>
            </a:r>
            <a:r>
              <a:rPr lang="en-US" sz="1600" b="0" i="0" dirty="0" err="1" smtClean="0">
                <a:solidFill>
                  <a:srgbClr val="000000"/>
                </a:solidFill>
              </a:rPr>
              <a:t>Kugel</a:t>
            </a:r>
            <a:r>
              <a:rPr lang="en-US" sz="1600" b="0" i="0" dirty="0" smtClean="0">
                <a:solidFill>
                  <a:srgbClr val="000000"/>
                </a:solidFill>
              </a:rPr>
              <a:t>, </a:t>
            </a:r>
            <a:r>
              <a:rPr lang="en-US" sz="1600" b="0" i="0" dirty="0" err="1" smtClean="0">
                <a:solidFill>
                  <a:srgbClr val="000000"/>
                </a:solidFill>
              </a:rPr>
              <a:t>PoP</a:t>
            </a:r>
            <a:r>
              <a:rPr lang="en-US" sz="1600" b="0" i="0" dirty="0">
                <a:solidFill>
                  <a:srgbClr val="000000"/>
                </a:solidFill>
              </a:rPr>
              <a:t> </a:t>
            </a:r>
            <a:r>
              <a:rPr lang="en-US" sz="1600" b="0" i="0" dirty="0" smtClean="0">
                <a:solidFill>
                  <a:srgbClr val="000000"/>
                </a:solidFill>
              </a:rPr>
              <a:t>2008)</a:t>
            </a:r>
            <a:endParaRPr lang="en-US" sz="1600" b="0" i="0" dirty="0">
              <a:solidFill>
                <a:srgbClr val="000000"/>
              </a:solidFill>
            </a:endParaRPr>
          </a:p>
          <a:p>
            <a:pPr marL="292100" indent="-342900" eaLnBrk="1" hangingPunct="1">
              <a:lnSpc>
                <a:spcPts val="2640"/>
              </a:lnSpc>
              <a:spcBef>
                <a:spcPct val="0"/>
              </a:spcBef>
              <a:spcAft>
                <a:spcPts val="1200"/>
              </a:spcAft>
              <a:buFont typeface="Arial"/>
              <a:buChar char="•"/>
            </a:pPr>
            <a:r>
              <a:rPr lang="en-US" sz="2400" b="0" i="0" dirty="0" smtClean="0">
                <a:solidFill>
                  <a:srgbClr val="0000FF"/>
                </a:solidFill>
              </a:rPr>
              <a:t>Electron </a:t>
            </a:r>
            <a:r>
              <a:rPr lang="en-US" sz="2400" b="0" i="0" dirty="0">
                <a:solidFill>
                  <a:srgbClr val="0000FF"/>
                </a:solidFill>
              </a:rPr>
              <a:t>energy confinement improvement </a:t>
            </a:r>
            <a:r>
              <a:rPr lang="en-US" sz="2400" b="0" i="0" dirty="0" smtClean="0">
                <a:solidFill>
                  <a:srgbClr val="0000FF"/>
                </a:solidFill>
              </a:rPr>
              <a:t>by ~ 20 - 30 %  </a:t>
            </a:r>
            <a:r>
              <a:rPr lang="en-US" sz="1600" b="0" i="0" dirty="0" smtClean="0">
                <a:solidFill>
                  <a:schemeClr val="tx1"/>
                </a:solidFill>
              </a:rPr>
              <a:t>(R. </a:t>
            </a:r>
            <a:r>
              <a:rPr lang="en-US" sz="1600" b="0" i="0" dirty="0" err="1" smtClean="0">
                <a:solidFill>
                  <a:schemeClr val="tx1"/>
                </a:solidFill>
              </a:rPr>
              <a:t>Maingi</a:t>
            </a:r>
            <a:r>
              <a:rPr lang="en-US" sz="1600" b="0" i="0" dirty="0" smtClean="0">
                <a:solidFill>
                  <a:schemeClr val="tx1"/>
                </a:solidFill>
              </a:rPr>
              <a:t>, PRL 2011 )</a:t>
            </a:r>
          </a:p>
          <a:p>
            <a:pPr marL="342900" indent="-342900" eaLnBrk="1" hangingPunct="1">
              <a:lnSpc>
                <a:spcPts val="2640"/>
              </a:lnSpc>
              <a:spcBef>
                <a:spcPct val="0"/>
              </a:spcBef>
              <a:spcAft>
                <a:spcPts val="1200"/>
              </a:spcAft>
              <a:buFont typeface="Arial"/>
              <a:buChar char="•"/>
            </a:pPr>
            <a:r>
              <a:rPr lang="en-US" sz="2400" b="0" i="0" dirty="0" smtClean="0">
                <a:solidFill>
                  <a:srgbClr val="0000FF"/>
                </a:solidFill>
              </a:rPr>
              <a:t>Reduction </a:t>
            </a:r>
            <a:r>
              <a:rPr lang="en-US" sz="2400" b="0" i="0" dirty="0">
                <a:solidFill>
                  <a:srgbClr val="0000FF"/>
                </a:solidFill>
              </a:rPr>
              <a:t>in H-mode power threshold </a:t>
            </a:r>
            <a:r>
              <a:rPr lang="en-US" sz="2400" b="0" i="0" dirty="0" smtClean="0">
                <a:solidFill>
                  <a:srgbClr val="0000FF"/>
                </a:solidFill>
              </a:rPr>
              <a:t>by ~ 20 - 30%.  </a:t>
            </a:r>
            <a:r>
              <a:rPr lang="en-US" sz="1600" b="0" i="0" dirty="0" smtClean="0">
                <a:solidFill>
                  <a:srgbClr val="000000"/>
                </a:solidFill>
              </a:rPr>
              <a:t>(S. Kaye, NF 2011)</a:t>
            </a:r>
          </a:p>
          <a:p>
            <a:pPr marL="342900" indent="-342900" eaLnBrk="1" hangingPunct="1">
              <a:lnSpc>
                <a:spcPts val="2640"/>
              </a:lnSpc>
              <a:spcBef>
                <a:spcPct val="0"/>
              </a:spcBef>
              <a:spcAft>
                <a:spcPts val="1200"/>
              </a:spcAft>
              <a:buFont typeface="Arial"/>
              <a:buChar char="•"/>
            </a:pPr>
            <a:r>
              <a:rPr lang="en-US" sz="2400" b="0" i="0" dirty="0" smtClean="0">
                <a:solidFill>
                  <a:srgbClr val="0000FF"/>
                </a:solidFill>
              </a:rPr>
              <a:t>ELM stabilization </a:t>
            </a:r>
            <a:r>
              <a:rPr lang="en-US" sz="1600" b="0" i="0" dirty="0" smtClean="0">
                <a:solidFill>
                  <a:srgbClr val="000000"/>
                </a:solidFill>
              </a:rPr>
              <a:t>(D. Mansfield, JNM 2009)</a:t>
            </a:r>
          </a:p>
          <a:p>
            <a:pPr marL="342900" indent="-342900" eaLnBrk="1" hangingPunct="1">
              <a:lnSpc>
                <a:spcPts val="2640"/>
              </a:lnSpc>
              <a:spcBef>
                <a:spcPct val="0"/>
              </a:spcBef>
              <a:spcAft>
                <a:spcPts val="1200"/>
              </a:spcAft>
              <a:buFont typeface="Arial"/>
              <a:buChar char="•"/>
            </a:pPr>
            <a:r>
              <a:rPr lang="en-US" sz="2400" b="0" i="0" dirty="0" smtClean="0">
                <a:solidFill>
                  <a:srgbClr val="0000FF"/>
                </a:solidFill>
              </a:rPr>
              <a:t>Very </a:t>
            </a:r>
            <a:r>
              <a:rPr lang="en-US" sz="2400" b="0" i="0" dirty="0">
                <a:solidFill>
                  <a:srgbClr val="0000FF"/>
                </a:solidFill>
              </a:rPr>
              <a:t>low </a:t>
            </a:r>
            <a:r>
              <a:rPr lang="en-US" sz="2400" b="0" i="0" dirty="0" smtClean="0">
                <a:solidFill>
                  <a:srgbClr val="0000FF"/>
                </a:solidFill>
              </a:rPr>
              <a:t>Li </a:t>
            </a:r>
            <a:r>
              <a:rPr lang="en-US" sz="2400" b="0" i="0" dirty="0">
                <a:solidFill>
                  <a:srgbClr val="0000FF"/>
                </a:solidFill>
              </a:rPr>
              <a:t>core dilution </a:t>
            </a:r>
            <a:r>
              <a:rPr lang="en-US" sz="2400" b="0" i="0" dirty="0" smtClean="0">
                <a:solidFill>
                  <a:srgbClr val="0000FF"/>
                </a:solidFill>
              </a:rPr>
              <a:t>observed  &lt; 0.1% </a:t>
            </a:r>
            <a:r>
              <a:rPr lang="en-US" sz="1600" b="0" i="0" dirty="0" smtClean="0">
                <a:solidFill>
                  <a:srgbClr val="000000"/>
                </a:solidFill>
              </a:rPr>
              <a:t>(M. </a:t>
            </a:r>
            <a:r>
              <a:rPr lang="en-US" sz="1600" b="0" i="0" dirty="0" err="1" smtClean="0">
                <a:solidFill>
                  <a:srgbClr val="000000"/>
                </a:solidFill>
              </a:rPr>
              <a:t>Podesta</a:t>
            </a:r>
            <a:r>
              <a:rPr lang="en-US" sz="1600" b="0" i="0" dirty="0" smtClean="0">
                <a:solidFill>
                  <a:srgbClr val="000000"/>
                </a:solidFill>
              </a:rPr>
              <a:t>, 2012)</a:t>
            </a:r>
          </a:p>
        </p:txBody>
      </p:sp>
      <p:sp>
        <p:nvSpPr>
          <p:cNvPr id="19459" name="Rectangle 43"/>
          <p:cNvSpPr>
            <a:spLocks noChangeArrowheads="1"/>
          </p:cNvSpPr>
          <p:nvPr/>
        </p:nvSpPr>
        <p:spPr bwMode="auto">
          <a:xfrm>
            <a:off x="0" y="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875"/>
              </a:lnSpc>
              <a:spcBef>
                <a:spcPct val="0"/>
              </a:spcBef>
              <a:buFontTx/>
              <a:buNone/>
            </a:pPr>
            <a:r>
              <a:rPr lang="en-US" sz="3200" i="0" dirty="0" smtClean="0">
                <a:solidFill>
                  <a:srgbClr val="0000FF"/>
                </a:solidFill>
                <a:latin typeface="Helvetica Neue" charset="0"/>
              </a:rPr>
              <a:t>In NSTX, Li Improved </a:t>
            </a:r>
            <a:r>
              <a:rPr lang="en-US" sz="3200" i="0" dirty="0">
                <a:solidFill>
                  <a:srgbClr val="0000FF"/>
                </a:solidFill>
                <a:latin typeface="Helvetica Neue" charset="0"/>
              </a:rPr>
              <a:t>H-mode Performance </a:t>
            </a:r>
            <a:endParaRPr lang="en-US" sz="3200" dirty="0">
              <a:solidFill>
                <a:srgbClr val="0000FF"/>
              </a:solidFill>
              <a:latin typeface="Helvetica Neue" charset="0"/>
            </a:endParaRPr>
          </a:p>
          <a:p>
            <a:pPr algn="ctr" eaLnBrk="0" hangingPunct="0">
              <a:lnSpc>
                <a:spcPts val="2875"/>
              </a:lnSpc>
              <a:spcBef>
                <a:spcPct val="0"/>
              </a:spcBef>
              <a:buFontTx/>
              <a:buNone/>
            </a:pPr>
            <a:r>
              <a:rPr lang="en-US" sz="2400" dirty="0" smtClean="0">
                <a:solidFill>
                  <a:srgbClr val="FF0000"/>
                </a:solidFill>
                <a:latin typeface="Helvetica Neue" charset="0"/>
              </a:rPr>
              <a:t>Modest</a:t>
            </a:r>
            <a:r>
              <a:rPr lang="en-US" sz="2400" i="0" dirty="0" smtClean="0">
                <a:solidFill>
                  <a:srgbClr val="FF0000"/>
                </a:solidFill>
                <a:latin typeface="Helvetica Neue" charset="0"/>
              </a:rPr>
              <a:t> amount of Li ~ 0.3 g improved plasma performance </a:t>
            </a:r>
            <a:endParaRPr lang="en-US" sz="1800" i="0" dirty="0">
              <a:solidFill>
                <a:srgbClr val="FF0000"/>
              </a:solidFill>
              <a:latin typeface="Helvetica Neue" charset="0"/>
            </a:endParaRPr>
          </a:p>
        </p:txBody>
      </p:sp>
      <p:pic>
        <p:nvPicPr>
          <p:cNvPr id="5" name="Picture 4"/>
          <p:cNvPicPr>
            <a:picLocks noChangeAspect="1"/>
          </p:cNvPicPr>
          <p:nvPr/>
        </p:nvPicPr>
        <p:blipFill rotWithShape="1">
          <a:blip r:embed="rId3"/>
          <a:srcRect l="2363" t="3010" r="9683" b="2869"/>
          <a:stretch/>
        </p:blipFill>
        <p:spPr>
          <a:xfrm>
            <a:off x="5664708" y="998728"/>
            <a:ext cx="3236976" cy="2999232"/>
          </a:xfrm>
          <a:prstGeom prst="rect">
            <a:avLst/>
          </a:prstGeom>
        </p:spPr>
      </p:pic>
      <p:pic>
        <p:nvPicPr>
          <p:cNvPr id="7"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065" y="4467731"/>
            <a:ext cx="3297332" cy="160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19537" y="5985149"/>
            <a:ext cx="1624463" cy="388995"/>
          </a:xfrm>
          <a:prstGeom prst="rect">
            <a:avLst/>
          </a:prstGeom>
        </p:spPr>
        <p:txBody>
          <a:bodyPr wrap="none">
            <a:spAutoFit/>
          </a:bodyPr>
          <a:lstStyle/>
          <a:p>
            <a:pPr>
              <a:lnSpc>
                <a:spcPts val="2440"/>
              </a:lnSpc>
              <a:spcBef>
                <a:spcPct val="0"/>
              </a:spcBef>
              <a:spcAft>
                <a:spcPts val="1200"/>
              </a:spcAft>
            </a:pPr>
            <a:r>
              <a:rPr lang="en-US" sz="1400" dirty="0" smtClean="0"/>
              <a:t>R</a:t>
            </a:r>
            <a:r>
              <a:rPr lang="en-US" sz="1400" dirty="0"/>
              <a:t>. </a:t>
            </a:r>
            <a:r>
              <a:rPr lang="en-US" sz="1400" dirty="0" err="1"/>
              <a:t>Maingi</a:t>
            </a:r>
            <a:r>
              <a:rPr lang="en-US" sz="1400" dirty="0"/>
              <a:t>, PRL </a:t>
            </a:r>
            <a:r>
              <a:rPr lang="en-US" sz="1400" dirty="0" smtClean="0"/>
              <a:t>2009 </a:t>
            </a:r>
            <a:endParaRPr lang="en-US" sz="1400" dirty="0"/>
          </a:p>
        </p:txBody>
      </p:sp>
      <p:sp>
        <p:nvSpPr>
          <p:cNvPr id="4" name="Rectangle 3"/>
          <p:cNvSpPr/>
          <p:nvPr/>
        </p:nvSpPr>
        <p:spPr>
          <a:xfrm>
            <a:off x="7752724" y="3942834"/>
            <a:ext cx="1391276" cy="307777"/>
          </a:xfrm>
          <a:prstGeom prst="rect">
            <a:avLst/>
          </a:prstGeom>
        </p:spPr>
        <p:txBody>
          <a:bodyPr wrap="none">
            <a:spAutoFit/>
          </a:bodyPr>
          <a:lstStyle/>
          <a:p>
            <a:r>
              <a:rPr lang="en-US" sz="1400" dirty="0">
                <a:solidFill>
                  <a:srgbClr val="000000"/>
                </a:solidFill>
              </a:rPr>
              <a:t>S. Kaye, NF </a:t>
            </a:r>
            <a:r>
              <a:rPr lang="en-US" sz="1400" dirty="0" smtClean="0">
                <a:solidFill>
                  <a:srgbClr val="000000"/>
                </a:solidFill>
              </a:rPr>
              <a:t>2014</a:t>
            </a:r>
            <a:endParaRPr lang="en-US" sz="1400" dirty="0"/>
          </a:p>
        </p:txBody>
      </p:sp>
    </p:spTree>
    <p:extLst>
      <p:ext uri="{BB962C8B-B14F-4D97-AF65-F5344CB8AC3E}">
        <p14:creationId xmlns:p14="http://schemas.microsoft.com/office/powerpoint/2010/main" val="33711807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6"/>
          <p:cNvSpPr txBox="1">
            <a:spLocks noChangeArrowheads="1"/>
          </p:cNvSpPr>
          <p:nvPr/>
        </p:nvSpPr>
        <p:spPr bwMode="auto">
          <a:xfrm>
            <a:off x="279400" y="1112838"/>
            <a:ext cx="8636000" cy="11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lIns="0" tIns="0" rIns="0" bIns="0">
            <a:spAutoFit/>
          </a:bodyPr>
          <a:lstStyle>
            <a:lvl1pPr marL="177800" indent="-177800" eaLnBrk="0" hangingPunct="0">
              <a:defRPr sz="1200" b="1" i="1">
                <a:solidFill>
                  <a:srgbClr val="1822CD"/>
                </a:solidFill>
                <a:latin typeface="Helvetica" charset="0"/>
                <a:ea typeface="ＭＳ Ｐゴシック" charset="0"/>
                <a:cs typeface="ＭＳ Ｐゴシック" charset="0"/>
              </a:defRPr>
            </a:lvl1pPr>
            <a:lvl2pPr marL="520700" indent="-22860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marL="342900" indent="-342900" eaLnBrk="1" hangingPunct="1">
              <a:lnSpc>
                <a:spcPts val="2580"/>
              </a:lnSpc>
              <a:spcBef>
                <a:spcPct val="0"/>
              </a:spcBef>
              <a:spcAft>
                <a:spcPts val="1200"/>
              </a:spcAft>
              <a:buFont typeface="Arial"/>
              <a:buChar char="•"/>
            </a:pPr>
            <a:r>
              <a:rPr lang="en-US" sz="2400" b="0" i="0" dirty="0" smtClean="0">
                <a:solidFill>
                  <a:srgbClr val="0000FF"/>
                </a:solidFill>
              </a:rPr>
              <a:t>Thin sub-millimeter Li coating  protected the LLD surface even with the strike-point directly on it.  </a:t>
            </a:r>
          </a:p>
          <a:p>
            <a:pPr marL="342900" indent="-342900" eaLnBrk="1" hangingPunct="1">
              <a:lnSpc>
                <a:spcPts val="2580"/>
              </a:lnSpc>
              <a:spcBef>
                <a:spcPct val="0"/>
              </a:spcBef>
              <a:spcAft>
                <a:spcPts val="1200"/>
              </a:spcAft>
              <a:buFont typeface="Arial"/>
              <a:buChar char="•"/>
            </a:pPr>
            <a:r>
              <a:rPr lang="en-US" sz="2400" b="0" i="0" dirty="0" smtClean="0">
                <a:solidFill>
                  <a:srgbClr val="0000FF"/>
                </a:solidFill>
              </a:rPr>
              <a:t>No sign of LLD surface material (moly) in the plasma.</a:t>
            </a:r>
            <a:endParaRPr lang="en-US" sz="2400" b="0" i="0" dirty="0">
              <a:solidFill>
                <a:srgbClr val="0000FF"/>
              </a:solidFill>
            </a:endParaRPr>
          </a:p>
        </p:txBody>
      </p:sp>
      <p:sp>
        <p:nvSpPr>
          <p:cNvPr id="19459" name="Rectangle 43"/>
          <p:cNvSpPr>
            <a:spLocks noChangeArrowheads="1"/>
          </p:cNvSpPr>
          <p:nvPr/>
        </p:nvSpPr>
        <p:spPr bwMode="auto">
          <a:xfrm>
            <a:off x="0" y="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875"/>
              </a:lnSpc>
              <a:spcBef>
                <a:spcPct val="0"/>
              </a:spcBef>
              <a:buFontTx/>
              <a:buNone/>
            </a:pPr>
            <a:r>
              <a:rPr lang="en-US" sz="3200" dirty="0" smtClean="0">
                <a:solidFill>
                  <a:srgbClr val="0000FF"/>
                </a:solidFill>
                <a:latin typeface="Helvetica Neue" charset="0"/>
              </a:rPr>
              <a:t>NSTX Liquid Lithium </a:t>
            </a:r>
            <a:r>
              <a:rPr lang="en-US" sz="3200" dirty="0" err="1" smtClean="0">
                <a:solidFill>
                  <a:srgbClr val="0000FF"/>
                </a:solidFill>
                <a:latin typeface="Helvetica Neue" charset="0"/>
              </a:rPr>
              <a:t>Divertor</a:t>
            </a:r>
            <a:r>
              <a:rPr lang="en-US" sz="3200" dirty="0" smtClean="0">
                <a:solidFill>
                  <a:srgbClr val="0000FF"/>
                </a:solidFill>
                <a:latin typeface="Helvetica Neue" charset="0"/>
              </a:rPr>
              <a:t> (LLD) Experiment </a:t>
            </a:r>
          </a:p>
          <a:p>
            <a:pPr algn="ctr" eaLnBrk="0" hangingPunct="0">
              <a:lnSpc>
                <a:spcPts val="2875"/>
              </a:lnSpc>
              <a:spcBef>
                <a:spcPct val="0"/>
              </a:spcBef>
              <a:buFontTx/>
              <a:buNone/>
            </a:pPr>
            <a:r>
              <a:rPr lang="en-US" sz="2800" i="0" dirty="0" smtClean="0">
                <a:solidFill>
                  <a:srgbClr val="FF0000"/>
                </a:solidFill>
                <a:latin typeface="Helvetica Neue" charset="0"/>
              </a:rPr>
              <a:t>Modest amount of lithium protected LLD metal surfaces</a:t>
            </a:r>
          </a:p>
          <a:p>
            <a:pPr algn="ctr" eaLnBrk="0" hangingPunct="0">
              <a:lnSpc>
                <a:spcPts val="2875"/>
              </a:lnSpc>
              <a:spcBef>
                <a:spcPct val="0"/>
              </a:spcBef>
              <a:buFontTx/>
              <a:buNone/>
            </a:pPr>
            <a:endParaRPr lang="en-US" sz="2000" i="0" dirty="0">
              <a:solidFill>
                <a:srgbClr val="FF0000"/>
              </a:solidFill>
              <a:latin typeface="Helvetica Neue" charset="0"/>
            </a:endParaRPr>
          </a:p>
        </p:txBody>
      </p:sp>
      <p:sp>
        <p:nvSpPr>
          <p:cNvPr id="8" name="TextBox 7"/>
          <p:cNvSpPr txBox="1"/>
          <p:nvPr/>
        </p:nvSpPr>
        <p:spPr>
          <a:xfrm>
            <a:off x="6388100" y="3225800"/>
            <a:ext cx="651913" cy="369332"/>
          </a:xfrm>
          <a:prstGeom prst="rect">
            <a:avLst/>
          </a:prstGeom>
          <a:noFill/>
        </p:spPr>
        <p:txBody>
          <a:bodyPr wrap="square" rtlCol="0">
            <a:spAutoFit/>
          </a:bodyPr>
          <a:lstStyle/>
          <a:p>
            <a:r>
              <a:rPr lang="en-US" dirty="0" smtClean="0">
                <a:solidFill>
                  <a:schemeClr val="bg1"/>
                </a:solidFill>
              </a:rPr>
              <a:t>LLD</a:t>
            </a:r>
            <a:endParaRPr lang="en-US" dirty="0">
              <a:solidFill>
                <a:schemeClr val="bg1"/>
              </a:solidFill>
            </a:endParaRPr>
          </a:p>
        </p:txBody>
      </p:sp>
      <p:cxnSp>
        <p:nvCxnSpPr>
          <p:cNvPr id="11" name="Straight Arrow Connector 10"/>
          <p:cNvCxnSpPr/>
          <p:nvPr/>
        </p:nvCxnSpPr>
        <p:spPr>
          <a:xfrm>
            <a:off x="6756400" y="3517900"/>
            <a:ext cx="349756" cy="4769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68167" y="3134948"/>
            <a:ext cx="4113782" cy="2752824"/>
            <a:chOff x="5905500" y="1270000"/>
            <a:chExt cx="2754313" cy="1843107"/>
          </a:xfrm>
        </p:grpSpPr>
        <p:pic>
          <p:nvPicPr>
            <p:cNvPr id="1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270000"/>
              <a:ext cx="2754313" cy="184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88100" y="1981200"/>
              <a:ext cx="520771" cy="369332"/>
            </a:xfrm>
            <a:prstGeom prst="rect">
              <a:avLst/>
            </a:prstGeom>
            <a:noFill/>
          </p:spPr>
          <p:txBody>
            <a:bodyPr wrap="none" rtlCol="0">
              <a:spAutoFit/>
            </a:bodyPr>
            <a:lstStyle/>
            <a:p>
              <a:r>
                <a:rPr lang="en-US" dirty="0" smtClean="0">
                  <a:solidFill>
                    <a:schemeClr val="bg1"/>
                  </a:solidFill>
                </a:rPr>
                <a:t>LLD</a:t>
              </a:r>
              <a:endParaRPr lang="en-US" dirty="0">
                <a:solidFill>
                  <a:schemeClr val="bg1"/>
                </a:solidFill>
              </a:endParaRPr>
            </a:p>
          </p:txBody>
        </p:sp>
        <p:cxnSp>
          <p:nvCxnSpPr>
            <p:cNvPr id="9" name="Straight Arrow Connector 8"/>
            <p:cNvCxnSpPr/>
            <p:nvPr/>
          </p:nvCxnSpPr>
          <p:spPr>
            <a:xfrm>
              <a:off x="6642100" y="2273300"/>
              <a:ext cx="165100" cy="2667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p:nvPicPr>
        <p:blipFill>
          <a:blip r:embed="rId4"/>
          <a:stretch>
            <a:fillRect/>
          </a:stretch>
        </p:blipFill>
        <p:spPr>
          <a:xfrm>
            <a:off x="4834467" y="3136030"/>
            <a:ext cx="4075225" cy="2756770"/>
          </a:xfrm>
          <a:prstGeom prst="rect">
            <a:avLst/>
          </a:prstGeom>
        </p:spPr>
      </p:pic>
      <p:sp>
        <p:nvSpPr>
          <p:cNvPr id="21" name="TextBox 20"/>
          <p:cNvSpPr txBox="1"/>
          <p:nvPr/>
        </p:nvSpPr>
        <p:spPr>
          <a:xfrm>
            <a:off x="3403600" y="5854700"/>
            <a:ext cx="2984500" cy="646331"/>
          </a:xfrm>
          <a:prstGeom prst="rect">
            <a:avLst/>
          </a:prstGeom>
          <a:solidFill>
            <a:schemeClr val="bg1"/>
          </a:solidFill>
        </p:spPr>
        <p:txBody>
          <a:bodyPr wrap="square" rtlCol="0">
            <a:spAutoFit/>
          </a:bodyPr>
          <a:lstStyle/>
          <a:p>
            <a:r>
              <a:rPr lang="en-US" dirty="0" smtClean="0"/>
              <a:t>0.2 mm thick Li layer protected the LLD surface </a:t>
            </a:r>
            <a:endParaRPr lang="en-US" dirty="0"/>
          </a:p>
        </p:txBody>
      </p:sp>
      <p:cxnSp>
        <p:nvCxnSpPr>
          <p:cNvPr id="23" name="Straight Arrow Connector 22"/>
          <p:cNvCxnSpPr/>
          <p:nvPr/>
        </p:nvCxnSpPr>
        <p:spPr>
          <a:xfrm flipV="1">
            <a:off x="5524500" y="5651500"/>
            <a:ext cx="711200" cy="431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bwMode="auto">
          <a:xfrm>
            <a:off x="2997200" y="2479851"/>
            <a:ext cx="3195528" cy="488648"/>
          </a:xfrm>
          <a:prstGeom prst="rect">
            <a:avLst/>
          </a:prstGeom>
          <a:no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None/>
              <a:tabLst/>
            </a:pPr>
            <a:r>
              <a:rPr kumimoji="0" lang="en-US" sz="2400" i="0" u="none" strike="noStrike" cap="none" normalizeH="0" baseline="0" dirty="0" smtClean="0">
                <a:ln>
                  <a:noFill/>
                </a:ln>
                <a:effectLst/>
                <a:latin typeface="Helvetica" charset="0"/>
              </a:rPr>
              <a:t>NSTX  LLD Experiment</a:t>
            </a:r>
            <a:endParaRPr kumimoji="0" lang="en-US" sz="2400" i="0" u="none" strike="noStrike" cap="none" normalizeH="0" baseline="0" dirty="0">
              <a:ln>
                <a:noFill/>
              </a:ln>
              <a:effectLst/>
              <a:latin typeface="Helvetica" charset="0"/>
            </a:endParaRPr>
          </a:p>
        </p:txBody>
      </p:sp>
      <p:sp>
        <p:nvSpPr>
          <p:cNvPr id="3" name="TextBox 2"/>
          <p:cNvSpPr txBox="1"/>
          <p:nvPr/>
        </p:nvSpPr>
        <p:spPr>
          <a:xfrm>
            <a:off x="1739900" y="2768600"/>
            <a:ext cx="1021884" cy="461665"/>
          </a:xfrm>
          <a:prstGeom prst="rect">
            <a:avLst/>
          </a:prstGeom>
          <a:noFill/>
        </p:spPr>
        <p:txBody>
          <a:bodyPr wrap="none" rtlCol="0">
            <a:spAutoFit/>
          </a:bodyPr>
          <a:lstStyle/>
          <a:p>
            <a:r>
              <a:rPr lang="en-US" sz="2400" dirty="0" smtClean="0"/>
              <a:t>Before</a:t>
            </a:r>
            <a:endParaRPr lang="en-US" sz="2400" dirty="0"/>
          </a:p>
        </p:txBody>
      </p:sp>
      <p:sp>
        <p:nvSpPr>
          <p:cNvPr id="16" name="TextBox 15"/>
          <p:cNvSpPr txBox="1"/>
          <p:nvPr/>
        </p:nvSpPr>
        <p:spPr>
          <a:xfrm>
            <a:off x="6527800" y="2743200"/>
            <a:ext cx="813043" cy="461665"/>
          </a:xfrm>
          <a:prstGeom prst="rect">
            <a:avLst/>
          </a:prstGeom>
          <a:noFill/>
        </p:spPr>
        <p:txBody>
          <a:bodyPr wrap="none" rtlCol="0">
            <a:spAutoFit/>
          </a:bodyPr>
          <a:lstStyle/>
          <a:p>
            <a:r>
              <a:rPr lang="en-US" sz="2400" dirty="0" smtClean="0"/>
              <a:t>After</a:t>
            </a:r>
            <a:endParaRPr lang="en-US" sz="2400" dirty="0"/>
          </a:p>
        </p:txBody>
      </p:sp>
      <p:sp>
        <p:nvSpPr>
          <p:cNvPr id="6" name="TextBox 5"/>
          <p:cNvSpPr txBox="1"/>
          <p:nvPr/>
        </p:nvSpPr>
        <p:spPr>
          <a:xfrm>
            <a:off x="7096782" y="6134100"/>
            <a:ext cx="2047218" cy="369332"/>
          </a:xfrm>
          <a:prstGeom prst="rect">
            <a:avLst/>
          </a:prstGeom>
          <a:noFill/>
        </p:spPr>
        <p:txBody>
          <a:bodyPr wrap="none" rtlCol="0">
            <a:spAutoFit/>
          </a:bodyPr>
          <a:lstStyle/>
          <a:p>
            <a:r>
              <a:rPr lang="en-US" dirty="0" smtClean="0"/>
              <a:t>H. </a:t>
            </a:r>
            <a:r>
              <a:rPr lang="en-US" dirty="0" err="1" smtClean="0"/>
              <a:t>Kugel</a:t>
            </a:r>
            <a:r>
              <a:rPr lang="en-US" dirty="0" smtClean="0"/>
              <a:t> FE&amp;D 2012</a:t>
            </a:r>
            <a:endParaRPr lang="en-US" dirty="0"/>
          </a:p>
        </p:txBody>
      </p:sp>
    </p:spTree>
    <p:extLst>
      <p:ext uri="{BB962C8B-B14F-4D97-AF65-F5344CB8AC3E}">
        <p14:creationId xmlns:p14="http://schemas.microsoft.com/office/powerpoint/2010/main" val="34306326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3"/>
          <p:cNvSpPr>
            <a:spLocks noChangeArrowheads="1"/>
          </p:cNvSpPr>
          <p:nvPr/>
        </p:nvSpPr>
        <p:spPr bwMode="auto">
          <a:xfrm>
            <a:off x="0" y="53975"/>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075"/>
              </a:lnSpc>
              <a:spcBef>
                <a:spcPts val="575"/>
              </a:spcBef>
              <a:spcAft>
                <a:spcPts val="600"/>
              </a:spcAft>
              <a:buFontTx/>
              <a:buNone/>
            </a:pPr>
            <a:r>
              <a:rPr lang="en-US" sz="3200" i="0" dirty="0" smtClean="0">
                <a:solidFill>
                  <a:srgbClr val="0000FF"/>
                </a:solidFill>
                <a:latin typeface="Helvetica Neue" charset="0"/>
              </a:rPr>
              <a:t>Double walled for safety and tritium recovery</a:t>
            </a:r>
          </a:p>
          <a:p>
            <a:pPr algn="ctr" eaLnBrk="0" hangingPunct="0">
              <a:lnSpc>
                <a:spcPts val="2075"/>
              </a:lnSpc>
              <a:spcBef>
                <a:spcPts val="575"/>
              </a:spcBef>
              <a:spcAft>
                <a:spcPts val="600"/>
              </a:spcAft>
              <a:buFontTx/>
              <a:buNone/>
            </a:pPr>
            <a:r>
              <a:rPr lang="en-US" sz="3200" i="0" dirty="0" smtClean="0">
                <a:solidFill>
                  <a:srgbClr val="FF0000"/>
                </a:solidFill>
                <a:latin typeface="Helvetica Neue" charset="0"/>
              </a:rPr>
              <a:t>Also provide efficient thermal barrier</a:t>
            </a:r>
            <a:endParaRPr lang="en-US" sz="3200" i="0" dirty="0">
              <a:solidFill>
                <a:srgbClr val="FF0000"/>
              </a:solidFill>
              <a:latin typeface="Helvetica Neue" charset="0"/>
            </a:endParaRPr>
          </a:p>
        </p:txBody>
      </p:sp>
      <p:sp>
        <p:nvSpPr>
          <p:cNvPr id="11" name="TextBox 10"/>
          <p:cNvSpPr txBox="1"/>
          <p:nvPr/>
        </p:nvSpPr>
        <p:spPr>
          <a:xfrm>
            <a:off x="406400" y="3721100"/>
            <a:ext cx="8559800" cy="2169825"/>
          </a:xfrm>
          <a:prstGeom prst="rect">
            <a:avLst/>
          </a:prstGeom>
          <a:noFill/>
        </p:spPr>
        <p:txBody>
          <a:bodyPr wrap="square" rtlCol="0">
            <a:spAutoFit/>
          </a:bodyPr>
          <a:lstStyle/>
          <a:p>
            <a:pPr>
              <a:spcAft>
                <a:spcPts val="600"/>
              </a:spcAft>
            </a:pPr>
            <a:r>
              <a:rPr lang="en-US" sz="2000" b="1" dirty="0" smtClean="0"/>
              <a:t>Double walled system for the LL loop system:</a:t>
            </a:r>
          </a:p>
          <a:p>
            <a:pPr marL="457200" indent="-457200">
              <a:spcAft>
                <a:spcPts val="600"/>
              </a:spcAft>
              <a:buAutoNum type="arabicPeriod"/>
            </a:pPr>
            <a:r>
              <a:rPr lang="en-US" sz="2000" b="1" dirty="0" smtClean="0"/>
              <a:t>Provide extra layer of safety protection.  Should be able to detect the LL leak at early stage.</a:t>
            </a:r>
          </a:p>
          <a:p>
            <a:pPr marL="457200" indent="-457200">
              <a:spcAft>
                <a:spcPts val="600"/>
              </a:spcAft>
              <a:buAutoNum type="arabicPeriod"/>
            </a:pPr>
            <a:r>
              <a:rPr lang="en-US" sz="2000" b="1" dirty="0" smtClean="0"/>
              <a:t> Vacuum provides good thermal insulation.</a:t>
            </a:r>
          </a:p>
          <a:p>
            <a:pPr marL="457200" indent="-457200">
              <a:spcAft>
                <a:spcPts val="600"/>
              </a:spcAft>
              <a:buAutoNum type="arabicPeriod"/>
            </a:pPr>
            <a:r>
              <a:rPr lang="en-US" sz="2000" b="1" dirty="0" smtClean="0"/>
              <a:t> Any tritium migration into vacuum can be collected by the </a:t>
            </a:r>
            <a:r>
              <a:rPr lang="en-US" sz="2000" b="1" dirty="0"/>
              <a:t>double </a:t>
            </a:r>
            <a:r>
              <a:rPr lang="en-US" sz="2000" b="1" dirty="0" smtClean="0"/>
              <a:t>walled system, essentially eliminating </a:t>
            </a:r>
            <a:r>
              <a:rPr lang="en-US" sz="2000" b="1" dirty="0"/>
              <a:t>tritium loss from the system.</a:t>
            </a:r>
          </a:p>
        </p:txBody>
      </p:sp>
      <p:grpSp>
        <p:nvGrpSpPr>
          <p:cNvPr id="16" name="Group 15"/>
          <p:cNvGrpSpPr/>
          <p:nvPr/>
        </p:nvGrpSpPr>
        <p:grpSpPr>
          <a:xfrm>
            <a:off x="2794000" y="1663700"/>
            <a:ext cx="4089400" cy="1377830"/>
            <a:chOff x="2095500" y="1663700"/>
            <a:chExt cx="4711700" cy="1587500"/>
          </a:xfrm>
        </p:grpSpPr>
        <p:sp>
          <p:nvSpPr>
            <p:cNvPr id="17" name="Rectangle 16"/>
            <p:cNvSpPr/>
            <p:nvPr/>
          </p:nvSpPr>
          <p:spPr>
            <a:xfrm>
              <a:off x="2184400" y="2209800"/>
              <a:ext cx="4584700" cy="622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Flowing LL</a:t>
              </a:r>
              <a:endParaRPr lang="en-US" dirty="0"/>
            </a:p>
          </p:txBody>
        </p:sp>
        <p:sp>
          <p:nvSpPr>
            <p:cNvPr id="18" name="Rectangle 17"/>
            <p:cNvSpPr/>
            <p:nvPr/>
          </p:nvSpPr>
          <p:spPr>
            <a:xfrm>
              <a:off x="2146300" y="2095500"/>
              <a:ext cx="4660900" cy="889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095500" y="1663700"/>
              <a:ext cx="4660900" cy="889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146300" y="2781300"/>
              <a:ext cx="4660900" cy="889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133600" y="3162300"/>
              <a:ext cx="4660900" cy="8890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038600" y="1701800"/>
              <a:ext cx="950764" cy="369332"/>
            </a:xfrm>
            <a:prstGeom prst="rect">
              <a:avLst/>
            </a:prstGeom>
            <a:noFill/>
          </p:spPr>
          <p:txBody>
            <a:bodyPr wrap="none" rtlCol="0">
              <a:spAutoFit/>
            </a:bodyPr>
            <a:lstStyle/>
            <a:p>
              <a:r>
                <a:rPr lang="en-US" dirty="0" smtClean="0"/>
                <a:t>Vacuum</a:t>
              </a:r>
              <a:endParaRPr lang="en-US" dirty="0"/>
            </a:p>
          </p:txBody>
        </p:sp>
        <p:sp>
          <p:nvSpPr>
            <p:cNvPr id="23" name="TextBox 22"/>
            <p:cNvSpPr txBox="1"/>
            <p:nvPr/>
          </p:nvSpPr>
          <p:spPr>
            <a:xfrm>
              <a:off x="4089400" y="2806700"/>
              <a:ext cx="950764" cy="369332"/>
            </a:xfrm>
            <a:prstGeom prst="rect">
              <a:avLst/>
            </a:prstGeom>
            <a:noFill/>
          </p:spPr>
          <p:txBody>
            <a:bodyPr wrap="none" rtlCol="0">
              <a:spAutoFit/>
            </a:bodyPr>
            <a:lstStyle/>
            <a:p>
              <a:r>
                <a:rPr lang="en-US" dirty="0" smtClean="0"/>
                <a:t>Vacuum</a:t>
              </a:r>
              <a:endParaRPr lang="en-US" dirty="0"/>
            </a:p>
          </p:txBody>
        </p:sp>
        <p:cxnSp>
          <p:nvCxnSpPr>
            <p:cNvPr id="26" name="Straight Arrow Connector 25"/>
            <p:cNvCxnSpPr/>
            <p:nvPr/>
          </p:nvCxnSpPr>
          <p:spPr>
            <a:xfrm>
              <a:off x="5118100" y="2501900"/>
              <a:ext cx="736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429000" y="1257300"/>
            <a:ext cx="2597811" cy="369332"/>
          </a:xfrm>
          <a:prstGeom prst="rect">
            <a:avLst/>
          </a:prstGeom>
          <a:noFill/>
        </p:spPr>
        <p:txBody>
          <a:bodyPr wrap="none" rtlCol="0">
            <a:spAutoFit/>
          </a:bodyPr>
          <a:lstStyle/>
          <a:p>
            <a:r>
              <a:rPr lang="en-US" b="1" dirty="0" smtClean="0"/>
              <a:t>LL Double Walled System</a:t>
            </a:r>
            <a:endParaRPr lang="en-US" b="1" dirty="0"/>
          </a:p>
        </p:txBody>
      </p:sp>
    </p:spTree>
    <p:extLst>
      <p:ext uri="{BB962C8B-B14F-4D97-AF65-F5344CB8AC3E}">
        <p14:creationId xmlns:p14="http://schemas.microsoft.com/office/powerpoint/2010/main" val="15635996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0638" y="0"/>
            <a:ext cx="9144000" cy="990600"/>
          </a:xfrm>
          <a:prstGeom prst="rect">
            <a:avLst/>
          </a:prstGeom>
          <a:noFill/>
          <a:ln>
            <a:noFill/>
          </a:ln>
          <a:extLst/>
        </p:spPr>
        <p:txBody>
          <a:bodyPr anchor="ctr"/>
          <a:lstStyle/>
          <a:p>
            <a:pPr algn="ctr" eaLnBrk="0" hangingPunct="0">
              <a:lnSpc>
                <a:spcPts val="3140"/>
              </a:lnSpc>
              <a:spcBef>
                <a:spcPct val="0"/>
              </a:spcBef>
              <a:buFontTx/>
              <a:buNone/>
            </a:pPr>
            <a:r>
              <a:rPr lang="en-US" sz="3200" b="0" i="0" dirty="0">
                <a:solidFill>
                  <a:srgbClr val="0000FF"/>
                </a:solidFill>
                <a:latin typeface="Arial" charset="0"/>
                <a:ea typeface="ヒラギノ角ゴ Pro W3" charset="0"/>
                <a:cs typeface="ヒラギノ角ゴ Pro W3" charset="0"/>
              </a:rPr>
              <a:t>NSTX-U </a:t>
            </a:r>
            <a:r>
              <a:rPr lang="en-US" sz="3200" b="0" i="0" dirty="0" smtClean="0">
                <a:solidFill>
                  <a:srgbClr val="0000FF"/>
                </a:solidFill>
                <a:latin typeface="Arial" charset="0"/>
                <a:ea typeface="ヒラギノ角ゴ Pro W3" charset="0"/>
                <a:cs typeface="ヒラギノ角ゴ Pro W3" charset="0"/>
              </a:rPr>
              <a:t>Facility Came On Line This year</a:t>
            </a:r>
          </a:p>
          <a:p>
            <a:pPr algn="ctr" eaLnBrk="0" hangingPunct="0">
              <a:lnSpc>
                <a:spcPts val="3140"/>
              </a:lnSpc>
              <a:spcBef>
                <a:spcPct val="0"/>
              </a:spcBef>
              <a:buFontTx/>
              <a:buNone/>
            </a:pPr>
            <a:r>
              <a:rPr lang="en-US" sz="3200" b="0" i="0" dirty="0" smtClean="0">
                <a:solidFill>
                  <a:srgbClr val="FF0000"/>
                </a:solidFill>
                <a:latin typeface="Arial" charset="0"/>
                <a:ea typeface="ヒラギノ角ゴ Pro W3" charset="0"/>
                <a:cs typeface="ヒラギノ角ゴ Pro W3" charset="0"/>
              </a:rPr>
              <a:t>To demonstrate fully sustained high beta plasmas</a:t>
            </a:r>
            <a:endParaRPr lang="en-US" sz="3200" b="0" i="0" dirty="0">
              <a:solidFill>
                <a:srgbClr val="FF0000"/>
              </a:solidFill>
              <a:latin typeface="Arial" charset="0"/>
              <a:ea typeface="ヒラギノ角ゴ Pro W3" charset="0"/>
              <a:cs typeface="ヒラギノ角ゴ Pro W3" charset="0"/>
            </a:endParaRPr>
          </a:p>
        </p:txBody>
      </p:sp>
      <p:pic>
        <p:nvPicPr>
          <p:cNvPr id="8" name="Picture 7"/>
          <p:cNvPicPr>
            <a:picLocks noChangeAspect="1"/>
          </p:cNvPicPr>
          <p:nvPr/>
        </p:nvPicPr>
        <p:blipFill>
          <a:blip r:embed="rId2"/>
          <a:stretch>
            <a:fillRect/>
          </a:stretch>
        </p:blipFill>
        <p:spPr>
          <a:xfrm>
            <a:off x="0" y="990600"/>
            <a:ext cx="9144000" cy="5297474"/>
          </a:xfrm>
          <a:prstGeom prst="rect">
            <a:avLst/>
          </a:prstGeom>
        </p:spPr>
      </p:pic>
      <p:sp>
        <p:nvSpPr>
          <p:cNvPr id="10" name="TextBox 20"/>
          <p:cNvSpPr txBox="1">
            <a:spLocks noChangeArrowheads="1"/>
          </p:cNvSpPr>
          <p:nvPr/>
        </p:nvSpPr>
        <p:spPr bwMode="auto">
          <a:xfrm>
            <a:off x="6781800" y="4953000"/>
            <a:ext cx="1599937" cy="3397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Tx/>
              <a:buNone/>
            </a:pPr>
            <a:r>
              <a:rPr lang="en-US" sz="1600" b="1" i="0" dirty="0">
                <a:solidFill>
                  <a:srgbClr val="0033CC"/>
                </a:solidFill>
              </a:rPr>
              <a:t>HHFW System</a:t>
            </a:r>
          </a:p>
        </p:txBody>
      </p:sp>
      <p:sp>
        <p:nvSpPr>
          <p:cNvPr id="11" name="TextBox 21"/>
          <p:cNvSpPr txBox="1">
            <a:spLocks noChangeArrowheads="1"/>
          </p:cNvSpPr>
          <p:nvPr/>
        </p:nvSpPr>
        <p:spPr bwMode="auto">
          <a:xfrm>
            <a:off x="5486400" y="1828800"/>
            <a:ext cx="828538" cy="3397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Tx/>
              <a:buNone/>
            </a:pPr>
            <a:r>
              <a:rPr lang="en-US" sz="1600" b="1" i="0" dirty="0">
                <a:solidFill>
                  <a:srgbClr val="0033CC"/>
                </a:solidFill>
              </a:rPr>
              <a:t>1</a:t>
            </a:r>
            <a:r>
              <a:rPr lang="en-US" sz="1600" b="1" i="0" baseline="30000" dirty="0">
                <a:solidFill>
                  <a:srgbClr val="0033CC"/>
                </a:solidFill>
              </a:rPr>
              <a:t>st</a:t>
            </a:r>
            <a:r>
              <a:rPr lang="en-US" sz="1600" b="1" i="0" dirty="0">
                <a:solidFill>
                  <a:srgbClr val="0033CC"/>
                </a:solidFill>
              </a:rPr>
              <a:t> NBI</a:t>
            </a:r>
          </a:p>
        </p:txBody>
      </p:sp>
      <p:sp>
        <p:nvSpPr>
          <p:cNvPr id="12" name="TextBox 22"/>
          <p:cNvSpPr txBox="1">
            <a:spLocks noChangeArrowheads="1"/>
          </p:cNvSpPr>
          <p:nvPr/>
        </p:nvSpPr>
        <p:spPr bwMode="auto">
          <a:xfrm>
            <a:off x="3505200" y="1752600"/>
            <a:ext cx="872981" cy="3397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Tx/>
              <a:buNone/>
            </a:pPr>
            <a:r>
              <a:rPr lang="en-US" sz="1600" b="1" i="0" dirty="0">
                <a:solidFill>
                  <a:srgbClr val="0033CC"/>
                </a:solidFill>
              </a:rPr>
              <a:t>2</a:t>
            </a:r>
            <a:r>
              <a:rPr lang="en-US" sz="1600" b="1" i="0" baseline="30000" dirty="0">
                <a:solidFill>
                  <a:srgbClr val="0033CC"/>
                </a:solidFill>
              </a:rPr>
              <a:t>nd</a:t>
            </a:r>
            <a:r>
              <a:rPr lang="en-US" sz="1600" b="1" i="0" dirty="0">
                <a:solidFill>
                  <a:srgbClr val="0033CC"/>
                </a:solidFill>
              </a:rPr>
              <a:t> NBI</a:t>
            </a:r>
          </a:p>
        </p:txBody>
      </p:sp>
      <p:sp>
        <p:nvSpPr>
          <p:cNvPr id="13" name="TextBox 23"/>
          <p:cNvSpPr txBox="1">
            <a:spLocks noChangeArrowheads="1"/>
          </p:cNvSpPr>
          <p:nvPr/>
        </p:nvSpPr>
        <p:spPr bwMode="auto">
          <a:xfrm>
            <a:off x="4038600" y="5105400"/>
            <a:ext cx="1092020" cy="341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Tx/>
              <a:buNone/>
            </a:pPr>
            <a:r>
              <a:rPr lang="en-US" sz="1600" b="1" i="0" dirty="0">
                <a:solidFill>
                  <a:srgbClr val="0033CC"/>
                </a:solidFill>
              </a:rPr>
              <a:t>NSTX-U</a:t>
            </a:r>
          </a:p>
        </p:txBody>
      </p:sp>
      <p:sp>
        <p:nvSpPr>
          <p:cNvPr id="2" name="TextBox 1"/>
          <p:cNvSpPr txBox="1"/>
          <p:nvPr/>
        </p:nvSpPr>
        <p:spPr>
          <a:xfrm>
            <a:off x="2438400" y="6172200"/>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547685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72284"/>
            <a:ext cx="9144000" cy="615553"/>
          </a:xfrm>
          <a:prstGeom prst="rect">
            <a:avLst/>
          </a:prstGeom>
        </p:spPr>
        <p:txBody>
          <a:bodyPr vert="horz" wrap="square" lIns="0" tIns="0" rIns="0" bIns="0" rtlCol="0">
            <a:spAutoFit/>
          </a:bodyPr>
          <a:lstStyle/>
          <a:p>
            <a:pPr>
              <a:lnSpc>
                <a:spcPct val="100000"/>
              </a:lnSpc>
            </a:pPr>
            <a:r>
              <a:rPr lang="en-US" b="1" dirty="0" smtClean="0">
                <a:latin typeface="Arial"/>
                <a:cs typeface="Arial"/>
              </a:rPr>
              <a:t>NSTX-U </a:t>
            </a:r>
            <a:r>
              <a:rPr b="1" dirty="0" smtClean="0">
                <a:latin typeface="Arial"/>
                <a:cs typeface="Arial"/>
              </a:rPr>
              <a:t>Mission</a:t>
            </a:r>
            <a:r>
              <a:rPr b="1" spc="-80" dirty="0" smtClean="0">
                <a:latin typeface="Arial"/>
                <a:cs typeface="Arial"/>
              </a:rPr>
              <a:t> </a:t>
            </a:r>
            <a:r>
              <a:rPr b="1" spc="-5" dirty="0">
                <a:latin typeface="Arial"/>
                <a:cs typeface="Arial"/>
              </a:rPr>
              <a:t>Elements:</a:t>
            </a:r>
            <a:endParaRPr dirty="0">
              <a:latin typeface="Arial"/>
              <a:cs typeface="Arial"/>
            </a:endParaRPr>
          </a:p>
        </p:txBody>
      </p:sp>
      <p:sp>
        <p:nvSpPr>
          <p:cNvPr id="4" name="object 4"/>
          <p:cNvSpPr/>
          <p:nvPr/>
        </p:nvSpPr>
        <p:spPr>
          <a:xfrm>
            <a:off x="5846078" y="1066800"/>
            <a:ext cx="1676398" cy="173037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54928" y="1245766"/>
            <a:ext cx="5560072" cy="1192634"/>
          </a:xfrm>
          <a:prstGeom prst="rect">
            <a:avLst/>
          </a:prstGeom>
        </p:spPr>
        <p:txBody>
          <a:bodyPr vert="horz" wrap="square" lIns="0" tIns="0" rIns="0" bIns="0" rtlCol="0">
            <a:spAutoFit/>
          </a:bodyPr>
          <a:lstStyle/>
          <a:p>
            <a:pPr marL="182245" indent="-169545">
              <a:lnSpc>
                <a:spcPts val="3145"/>
              </a:lnSpc>
              <a:buChar char="•"/>
              <a:tabLst>
                <a:tab pos="182880" algn="l"/>
              </a:tabLst>
            </a:pPr>
            <a:r>
              <a:rPr sz="2800" dirty="0" smtClean="0">
                <a:latin typeface="Arial"/>
                <a:cs typeface="Arial"/>
              </a:rPr>
              <a:t>Explore </a:t>
            </a:r>
            <a:r>
              <a:rPr sz="2800" dirty="0">
                <a:latin typeface="Arial"/>
                <a:cs typeface="Arial"/>
              </a:rPr>
              <a:t>unique </a:t>
            </a:r>
            <a:r>
              <a:rPr sz="2800" spc="-5" dirty="0">
                <a:latin typeface="Arial"/>
                <a:cs typeface="Arial"/>
              </a:rPr>
              <a:t>ST</a:t>
            </a:r>
            <a:r>
              <a:rPr sz="2800" spc="-80" dirty="0">
                <a:latin typeface="Arial"/>
                <a:cs typeface="Arial"/>
              </a:rPr>
              <a:t> </a:t>
            </a:r>
            <a:r>
              <a:rPr sz="2800" dirty="0" smtClean="0">
                <a:latin typeface="Arial"/>
                <a:cs typeface="Arial"/>
              </a:rPr>
              <a:t>parameter</a:t>
            </a:r>
            <a:r>
              <a:rPr lang="en-US" sz="2800" dirty="0" smtClean="0">
                <a:latin typeface="Arial"/>
                <a:cs typeface="Arial"/>
              </a:rPr>
              <a:t> </a:t>
            </a:r>
            <a:r>
              <a:rPr sz="2800" dirty="0" smtClean="0">
                <a:latin typeface="Arial"/>
                <a:cs typeface="Arial"/>
              </a:rPr>
              <a:t>regimes to</a:t>
            </a:r>
            <a:r>
              <a:rPr lang="en-US" sz="2800" dirty="0" smtClean="0">
                <a:latin typeface="Arial"/>
                <a:cs typeface="Arial"/>
              </a:rPr>
              <a:t> </a:t>
            </a:r>
            <a:r>
              <a:rPr sz="2800" dirty="0" smtClean="0">
                <a:latin typeface="Arial"/>
                <a:cs typeface="Arial"/>
              </a:rPr>
              <a:t>advance </a:t>
            </a:r>
            <a:r>
              <a:rPr sz="2800" dirty="0">
                <a:latin typeface="Arial"/>
                <a:cs typeface="Arial"/>
              </a:rPr>
              <a:t>predictive  capability - for </a:t>
            </a:r>
            <a:r>
              <a:rPr sz="2800" spc="-5" dirty="0">
                <a:latin typeface="Arial"/>
                <a:cs typeface="Arial"/>
              </a:rPr>
              <a:t>ITER </a:t>
            </a:r>
            <a:r>
              <a:rPr sz="2800" dirty="0" smtClean="0">
                <a:latin typeface="Arial"/>
                <a:cs typeface="Arial"/>
              </a:rPr>
              <a:t>and</a:t>
            </a:r>
            <a:r>
              <a:rPr lang="en-US" sz="2800" dirty="0" smtClean="0">
                <a:latin typeface="Arial"/>
                <a:cs typeface="Arial"/>
              </a:rPr>
              <a:t> </a:t>
            </a:r>
            <a:r>
              <a:rPr sz="2800" dirty="0" smtClean="0">
                <a:latin typeface="Arial"/>
                <a:cs typeface="Arial"/>
              </a:rPr>
              <a:t>beyond</a:t>
            </a:r>
            <a:endParaRPr sz="2800" dirty="0">
              <a:latin typeface="Arial"/>
              <a:cs typeface="Arial"/>
            </a:endParaRPr>
          </a:p>
        </p:txBody>
      </p:sp>
      <p:sp>
        <p:nvSpPr>
          <p:cNvPr id="7" name="object 7"/>
          <p:cNvSpPr txBox="1"/>
          <p:nvPr/>
        </p:nvSpPr>
        <p:spPr>
          <a:xfrm>
            <a:off x="154928" y="3099435"/>
            <a:ext cx="4889500" cy="862965"/>
          </a:xfrm>
          <a:prstGeom prst="rect">
            <a:avLst/>
          </a:prstGeom>
        </p:spPr>
        <p:txBody>
          <a:bodyPr vert="horz" wrap="square" lIns="0" tIns="0" rIns="0" bIns="0" rtlCol="0">
            <a:spAutoFit/>
          </a:bodyPr>
          <a:lstStyle/>
          <a:p>
            <a:pPr marL="182245" marR="5080" indent="-169545">
              <a:lnSpc>
                <a:spcPct val="100000"/>
              </a:lnSpc>
              <a:buChar char="•"/>
              <a:tabLst>
                <a:tab pos="182880" algn="l"/>
              </a:tabLst>
            </a:pPr>
            <a:r>
              <a:rPr sz="2800" dirty="0">
                <a:latin typeface="Arial"/>
                <a:cs typeface="Arial"/>
              </a:rPr>
              <a:t>Develop solutions for</a:t>
            </a:r>
            <a:r>
              <a:rPr sz="2800" spc="-85" dirty="0">
                <a:latin typeface="Arial"/>
                <a:cs typeface="Arial"/>
              </a:rPr>
              <a:t> </a:t>
            </a:r>
            <a:r>
              <a:rPr sz="2800" dirty="0">
                <a:latin typeface="Arial"/>
                <a:cs typeface="Arial"/>
              </a:rPr>
              <a:t>plasma-  material interface</a:t>
            </a:r>
            <a:r>
              <a:rPr sz="2800" spc="-85" dirty="0">
                <a:latin typeface="Arial"/>
                <a:cs typeface="Arial"/>
              </a:rPr>
              <a:t> </a:t>
            </a:r>
            <a:r>
              <a:rPr sz="2800" dirty="0">
                <a:latin typeface="Arial"/>
                <a:cs typeface="Arial"/>
              </a:rPr>
              <a:t>(PMI)</a:t>
            </a:r>
          </a:p>
        </p:txBody>
      </p:sp>
      <p:sp>
        <p:nvSpPr>
          <p:cNvPr id="8" name="object 8"/>
          <p:cNvSpPr txBox="1"/>
          <p:nvPr/>
        </p:nvSpPr>
        <p:spPr>
          <a:xfrm>
            <a:off x="154928" y="4873237"/>
            <a:ext cx="5102860" cy="862965"/>
          </a:xfrm>
          <a:prstGeom prst="rect">
            <a:avLst/>
          </a:prstGeom>
        </p:spPr>
        <p:txBody>
          <a:bodyPr vert="horz" wrap="square" lIns="0" tIns="0" rIns="0" bIns="0" rtlCol="0">
            <a:spAutoFit/>
          </a:bodyPr>
          <a:lstStyle/>
          <a:p>
            <a:pPr marL="182245" marR="5080" indent="-169545">
              <a:lnSpc>
                <a:spcPct val="100000"/>
              </a:lnSpc>
              <a:buChar char="•"/>
              <a:tabLst>
                <a:tab pos="182880" algn="l"/>
              </a:tabLst>
            </a:pPr>
            <a:r>
              <a:rPr sz="2800" dirty="0">
                <a:latin typeface="Arial"/>
                <a:cs typeface="Arial"/>
              </a:rPr>
              <a:t>Advance </a:t>
            </a:r>
            <a:r>
              <a:rPr sz="2800" spc="-5" dirty="0">
                <a:latin typeface="Arial"/>
                <a:cs typeface="Arial"/>
              </a:rPr>
              <a:t>ST </a:t>
            </a:r>
            <a:r>
              <a:rPr sz="2800" dirty="0">
                <a:latin typeface="Arial"/>
                <a:cs typeface="Arial"/>
              </a:rPr>
              <a:t>as Fusion</a:t>
            </a:r>
            <a:r>
              <a:rPr sz="2800" spc="-100" dirty="0">
                <a:latin typeface="Arial"/>
                <a:cs typeface="Arial"/>
              </a:rPr>
              <a:t> </a:t>
            </a:r>
            <a:r>
              <a:rPr sz="2800" dirty="0">
                <a:latin typeface="Arial"/>
                <a:cs typeface="Arial"/>
              </a:rPr>
              <a:t>Nuclear  Science Facility and </a:t>
            </a:r>
            <a:r>
              <a:rPr sz="2800" spc="-5" dirty="0">
                <a:latin typeface="Arial"/>
                <a:cs typeface="Arial"/>
              </a:rPr>
              <a:t>Pilot</a:t>
            </a:r>
            <a:r>
              <a:rPr sz="2800" spc="-90" dirty="0">
                <a:latin typeface="Arial"/>
                <a:cs typeface="Arial"/>
              </a:rPr>
              <a:t> </a:t>
            </a:r>
            <a:r>
              <a:rPr sz="2800" dirty="0">
                <a:latin typeface="Arial"/>
                <a:cs typeface="Arial"/>
              </a:rPr>
              <a:t>Plant</a:t>
            </a:r>
          </a:p>
        </p:txBody>
      </p:sp>
      <p:sp>
        <p:nvSpPr>
          <p:cNvPr id="9" name="object 9"/>
          <p:cNvSpPr/>
          <p:nvPr/>
        </p:nvSpPr>
        <p:spPr>
          <a:xfrm>
            <a:off x="5910263" y="2877239"/>
            <a:ext cx="1530349" cy="990596"/>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5551149" y="3908220"/>
            <a:ext cx="1894839" cy="283845"/>
          </a:xfrm>
          <a:prstGeom prst="rect">
            <a:avLst/>
          </a:prstGeom>
        </p:spPr>
        <p:txBody>
          <a:bodyPr vert="horz" wrap="square" lIns="0" tIns="0" rIns="0" bIns="0" rtlCol="0">
            <a:spAutoFit/>
          </a:bodyPr>
          <a:lstStyle/>
          <a:p>
            <a:pPr marL="12700">
              <a:lnSpc>
                <a:spcPct val="100000"/>
              </a:lnSpc>
            </a:pPr>
            <a:r>
              <a:rPr sz="1800" dirty="0">
                <a:latin typeface="Arial Narrow"/>
                <a:cs typeface="Arial Narrow"/>
              </a:rPr>
              <a:t>Liquid </a:t>
            </a:r>
            <a:r>
              <a:rPr sz="1800" spc="-5" dirty="0">
                <a:latin typeface="Arial Narrow"/>
                <a:cs typeface="Arial Narrow"/>
              </a:rPr>
              <a:t>metals </a:t>
            </a:r>
            <a:r>
              <a:rPr sz="1800" dirty="0">
                <a:latin typeface="Arial Narrow"/>
                <a:cs typeface="Arial Narrow"/>
              </a:rPr>
              <a:t>/</a:t>
            </a:r>
            <a:r>
              <a:rPr sz="1800" spc="-35" dirty="0">
                <a:latin typeface="Arial Narrow"/>
                <a:cs typeface="Arial Narrow"/>
              </a:rPr>
              <a:t> </a:t>
            </a:r>
            <a:r>
              <a:rPr sz="1800" spc="-5" dirty="0">
                <a:latin typeface="Arial Narrow"/>
                <a:cs typeface="Arial Narrow"/>
              </a:rPr>
              <a:t>Lithium</a:t>
            </a:r>
            <a:endParaRPr sz="1800" dirty="0">
              <a:latin typeface="Arial Narrow"/>
              <a:cs typeface="Arial Narrow"/>
            </a:endParaRPr>
          </a:p>
        </p:txBody>
      </p:sp>
      <p:sp>
        <p:nvSpPr>
          <p:cNvPr id="11" name="object 11"/>
          <p:cNvSpPr txBox="1"/>
          <p:nvPr/>
        </p:nvSpPr>
        <p:spPr>
          <a:xfrm>
            <a:off x="7589118" y="3907534"/>
            <a:ext cx="129667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Snowflake/X</a:t>
            </a:r>
            <a:endParaRPr sz="1800" dirty="0">
              <a:latin typeface="Arial"/>
              <a:cs typeface="Arial"/>
            </a:endParaRPr>
          </a:p>
        </p:txBody>
      </p:sp>
      <p:sp>
        <p:nvSpPr>
          <p:cNvPr id="12" name="object 12"/>
          <p:cNvSpPr/>
          <p:nvPr/>
        </p:nvSpPr>
        <p:spPr>
          <a:xfrm>
            <a:off x="7669213" y="2877239"/>
            <a:ext cx="1274761" cy="1047745"/>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7677436" y="4489704"/>
            <a:ext cx="1104900" cy="559435"/>
          </a:xfrm>
          <a:prstGeom prst="rect">
            <a:avLst/>
          </a:prstGeom>
        </p:spPr>
        <p:txBody>
          <a:bodyPr vert="horz" wrap="square" lIns="0" tIns="0" rIns="0" bIns="0" rtlCol="0">
            <a:spAutoFit/>
          </a:bodyPr>
          <a:lstStyle/>
          <a:p>
            <a:pPr marL="12700">
              <a:lnSpc>
                <a:spcPct val="100000"/>
              </a:lnSpc>
            </a:pPr>
            <a:r>
              <a:rPr sz="1800" spc="-20" dirty="0">
                <a:latin typeface="Arial"/>
                <a:cs typeface="Arial"/>
              </a:rPr>
              <a:t>ST-FNSF</a:t>
            </a:r>
            <a:r>
              <a:rPr sz="1800" spc="-75" dirty="0">
                <a:latin typeface="Arial"/>
                <a:cs typeface="Arial"/>
              </a:rPr>
              <a:t> </a:t>
            </a:r>
            <a:r>
              <a:rPr sz="1800" dirty="0">
                <a:latin typeface="Arial"/>
                <a:cs typeface="Arial"/>
              </a:rPr>
              <a:t>/</a:t>
            </a:r>
            <a:endParaRPr sz="1800">
              <a:latin typeface="Arial"/>
              <a:cs typeface="Arial"/>
            </a:endParaRPr>
          </a:p>
          <a:p>
            <a:pPr marL="30480">
              <a:lnSpc>
                <a:spcPct val="100000"/>
              </a:lnSpc>
            </a:pPr>
            <a:r>
              <a:rPr sz="1800" spc="-5" dirty="0">
                <a:latin typeface="Arial"/>
                <a:cs typeface="Arial"/>
              </a:rPr>
              <a:t>Pilot-Plant</a:t>
            </a:r>
            <a:endParaRPr sz="1800">
              <a:latin typeface="Arial"/>
              <a:cs typeface="Arial"/>
            </a:endParaRPr>
          </a:p>
        </p:txBody>
      </p:sp>
      <p:sp>
        <p:nvSpPr>
          <p:cNvPr id="14" name="object 14"/>
          <p:cNvSpPr/>
          <p:nvPr/>
        </p:nvSpPr>
        <p:spPr>
          <a:xfrm>
            <a:off x="5867400" y="4343400"/>
            <a:ext cx="1502676" cy="167639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7568430" y="5169158"/>
            <a:ext cx="1378021" cy="1308603"/>
          </a:xfrm>
          <a:prstGeom prst="rect">
            <a:avLst/>
          </a:prstGeom>
          <a:blipFill>
            <a:blip r:embed="rId6" cstate="print"/>
            <a:stretch>
              <a:fillRect/>
            </a:stretch>
          </a:blipFill>
        </p:spPr>
        <p:txBody>
          <a:bodyPr wrap="square" lIns="0" tIns="0" rIns="0" bIns="0" rtlCol="0"/>
          <a:lstStyle/>
          <a:p>
            <a:endParaRPr/>
          </a:p>
        </p:txBody>
      </p:sp>
      <p:sp>
        <p:nvSpPr>
          <p:cNvPr id="20" name="Rectangle 19"/>
          <p:cNvSpPr/>
          <p:nvPr/>
        </p:nvSpPr>
        <p:spPr>
          <a:xfrm>
            <a:off x="7568430" y="1124823"/>
            <a:ext cx="713657" cy="335989"/>
          </a:xfrm>
          <a:prstGeom prst="rect">
            <a:avLst/>
          </a:prstGeom>
        </p:spPr>
        <p:txBody>
          <a:bodyPr wrap="none">
            <a:spAutoFit/>
          </a:bodyPr>
          <a:lstStyle/>
          <a:p>
            <a:pPr marR="5080" algn="r">
              <a:lnSpc>
                <a:spcPts val="1945"/>
              </a:lnSpc>
            </a:pPr>
            <a:r>
              <a:rPr lang="en-US" spc="-5" dirty="0">
                <a:cs typeface="Arial"/>
              </a:rPr>
              <a:t>ITE</a:t>
            </a:r>
            <a:r>
              <a:rPr lang="en-US" dirty="0">
                <a:cs typeface="Arial"/>
              </a:rPr>
              <a:t>R</a:t>
            </a:r>
          </a:p>
        </p:txBody>
      </p:sp>
    </p:spTree>
    <p:extLst>
      <p:ext uri="{BB962C8B-B14F-4D97-AF65-F5344CB8AC3E}">
        <p14:creationId xmlns:p14="http://schemas.microsoft.com/office/powerpoint/2010/main" val="2063309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3"/>
          <p:cNvSpPr>
            <a:spLocks noChangeArrowheads="1"/>
          </p:cNvSpPr>
          <p:nvPr/>
        </p:nvSpPr>
        <p:spPr bwMode="auto">
          <a:xfrm>
            <a:off x="76200" y="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4320"/>
              </a:lnSpc>
              <a:spcBef>
                <a:spcPct val="0"/>
              </a:spcBef>
            </a:pPr>
            <a:r>
              <a:rPr lang="en-US" sz="4400" dirty="0">
                <a:solidFill>
                  <a:srgbClr val="0723FF"/>
                </a:solidFill>
              </a:rPr>
              <a:t>Talk </a:t>
            </a:r>
            <a:r>
              <a:rPr lang="en-US" sz="4400" dirty="0" smtClean="0">
                <a:solidFill>
                  <a:srgbClr val="0723FF"/>
                </a:solidFill>
              </a:rPr>
              <a:t>Outline</a:t>
            </a:r>
            <a:endParaRPr lang="en-US" sz="3200" dirty="0">
              <a:solidFill>
                <a:srgbClr val="FF0000"/>
              </a:solidFill>
              <a:latin typeface="Helvetica Neue" charset="0"/>
            </a:endParaRPr>
          </a:p>
        </p:txBody>
      </p:sp>
      <p:sp>
        <p:nvSpPr>
          <p:cNvPr id="17411" name="Rectangle 3"/>
          <p:cNvSpPr>
            <a:spLocks noGrp="1" noChangeArrowheads="1"/>
          </p:cNvSpPr>
          <p:nvPr>
            <p:ph type="body" idx="1"/>
          </p:nvPr>
        </p:nvSpPr>
        <p:spPr>
          <a:xfrm>
            <a:off x="165100" y="1104901"/>
            <a:ext cx="8636000" cy="1282700"/>
          </a:xfrm>
        </p:spPr>
        <p:txBody>
          <a:bodyPr>
            <a:noAutofit/>
          </a:bodyPr>
          <a:lstStyle/>
          <a:p>
            <a:pPr>
              <a:lnSpc>
                <a:spcPts val="2880"/>
              </a:lnSpc>
              <a:spcAft>
                <a:spcPts val="1200"/>
              </a:spcAft>
              <a:defRPr/>
            </a:pPr>
            <a:r>
              <a:rPr lang="en-US" dirty="0" smtClean="0"/>
              <a:t>Motivation of lithium (Li) in fusion reactor</a:t>
            </a:r>
          </a:p>
          <a:p>
            <a:pPr>
              <a:lnSpc>
                <a:spcPts val="2880"/>
              </a:lnSpc>
              <a:spcAft>
                <a:spcPts val="1200"/>
              </a:spcAft>
              <a:defRPr/>
            </a:pPr>
            <a:r>
              <a:rPr lang="en-US" dirty="0" err="1" smtClean="0"/>
              <a:t>Divertor</a:t>
            </a:r>
            <a:r>
              <a:rPr lang="en-US" dirty="0" smtClean="0"/>
              <a:t> heat and particle handling using </a:t>
            </a:r>
            <a:r>
              <a:rPr lang="en-US" dirty="0" err="1" smtClean="0"/>
              <a:t>radiative</a:t>
            </a:r>
            <a:r>
              <a:rPr lang="en-US" dirty="0" smtClean="0"/>
              <a:t> liquid lithium </a:t>
            </a:r>
            <a:r>
              <a:rPr lang="en-US" dirty="0" err="1" smtClean="0"/>
              <a:t>divertor</a:t>
            </a:r>
            <a:r>
              <a:rPr lang="en-US" dirty="0" smtClean="0"/>
              <a:t> (RLLD, Active RLLD)</a:t>
            </a:r>
          </a:p>
        </p:txBody>
      </p:sp>
      <p:sp>
        <p:nvSpPr>
          <p:cNvPr id="2" name="TextBox 1"/>
          <p:cNvSpPr txBox="1"/>
          <p:nvPr/>
        </p:nvSpPr>
        <p:spPr>
          <a:xfrm>
            <a:off x="165100" y="2671233"/>
            <a:ext cx="5829300" cy="4062651"/>
          </a:xfrm>
          <a:prstGeom prst="rect">
            <a:avLst/>
          </a:prstGeom>
          <a:noFill/>
        </p:spPr>
        <p:txBody>
          <a:bodyPr wrap="square" rtlCol="0">
            <a:spAutoFit/>
          </a:bodyPr>
          <a:lstStyle/>
          <a:p>
            <a:pPr>
              <a:lnSpc>
                <a:spcPts val="2880"/>
              </a:lnSpc>
              <a:spcAft>
                <a:spcPts val="1200"/>
              </a:spcAft>
              <a:defRPr/>
            </a:pPr>
            <a:r>
              <a:rPr lang="en-US" sz="2800" dirty="0" smtClean="0">
                <a:solidFill>
                  <a:srgbClr val="000000"/>
                </a:solidFill>
              </a:rPr>
              <a:t>• Liquid Lithium(LL) -loop </a:t>
            </a:r>
            <a:r>
              <a:rPr lang="en-US" sz="2800" dirty="0">
                <a:solidFill>
                  <a:srgbClr val="000000"/>
                </a:solidFill>
              </a:rPr>
              <a:t>system </a:t>
            </a:r>
          </a:p>
          <a:p>
            <a:pPr lvl="1">
              <a:lnSpc>
                <a:spcPts val="2880"/>
              </a:lnSpc>
              <a:spcAft>
                <a:spcPts val="1200"/>
              </a:spcAft>
              <a:defRPr/>
            </a:pPr>
            <a:r>
              <a:rPr lang="en-US" sz="2400" dirty="0">
                <a:solidFill>
                  <a:srgbClr val="000000"/>
                </a:solidFill>
              </a:rPr>
              <a:t>General description</a:t>
            </a:r>
          </a:p>
          <a:p>
            <a:pPr lvl="1">
              <a:lnSpc>
                <a:spcPts val="2880"/>
              </a:lnSpc>
              <a:spcAft>
                <a:spcPts val="1200"/>
              </a:spcAft>
              <a:defRPr/>
            </a:pPr>
            <a:r>
              <a:rPr lang="en-US" sz="2400" dirty="0">
                <a:solidFill>
                  <a:srgbClr val="000000"/>
                </a:solidFill>
              </a:rPr>
              <a:t>Dust removal</a:t>
            </a:r>
          </a:p>
          <a:p>
            <a:pPr lvl="1">
              <a:lnSpc>
                <a:spcPts val="2880"/>
              </a:lnSpc>
              <a:spcAft>
                <a:spcPts val="1200"/>
              </a:spcAft>
              <a:defRPr/>
            </a:pPr>
            <a:r>
              <a:rPr lang="en-US" sz="2400" dirty="0">
                <a:solidFill>
                  <a:srgbClr val="000000"/>
                </a:solidFill>
              </a:rPr>
              <a:t>Tritium recovery </a:t>
            </a:r>
            <a:r>
              <a:rPr lang="en-US" sz="2400" dirty="0" smtClean="0">
                <a:solidFill>
                  <a:srgbClr val="000000"/>
                </a:solidFill>
              </a:rPr>
              <a:t>methods</a:t>
            </a:r>
            <a:endParaRPr lang="en-US" sz="2400" dirty="0">
              <a:solidFill>
                <a:srgbClr val="000000"/>
              </a:solidFill>
            </a:endParaRPr>
          </a:p>
          <a:p>
            <a:pPr lvl="1">
              <a:lnSpc>
                <a:spcPts val="2880"/>
              </a:lnSpc>
              <a:spcAft>
                <a:spcPts val="1200"/>
              </a:spcAft>
              <a:defRPr/>
            </a:pPr>
            <a:r>
              <a:rPr lang="en-US" sz="2400" dirty="0">
                <a:solidFill>
                  <a:srgbClr val="000000"/>
                </a:solidFill>
              </a:rPr>
              <a:t>Tritium </a:t>
            </a:r>
            <a:r>
              <a:rPr lang="en-US" sz="2400" dirty="0" smtClean="0">
                <a:solidFill>
                  <a:srgbClr val="000000"/>
                </a:solidFill>
              </a:rPr>
              <a:t>Inventory</a:t>
            </a:r>
          </a:p>
          <a:p>
            <a:pPr lvl="1">
              <a:lnSpc>
                <a:spcPts val="2880"/>
              </a:lnSpc>
              <a:spcAft>
                <a:spcPts val="1200"/>
              </a:spcAft>
              <a:defRPr/>
            </a:pPr>
            <a:r>
              <a:rPr lang="en-US" sz="2400" dirty="0" smtClean="0">
                <a:solidFill>
                  <a:srgbClr val="000000"/>
                </a:solidFill>
              </a:rPr>
              <a:t>LL and tritium </a:t>
            </a:r>
            <a:r>
              <a:rPr lang="en-US" sz="2400" dirty="0" err="1" smtClean="0">
                <a:solidFill>
                  <a:srgbClr val="000000"/>
                </a:solidFill>
              </a:rPr>
              <a:t>clean-up</a:t>
            </a:r>
            <a:endParaRPr lang="en-US" sz="2400" dirty="0">
              <a:solidFill>
                <a:srgbClr val="000000"/>
              </a:solidFill>
            </a:endParaRPr>
          </a:p>
          <a:p>
            <a:pPr>
              <a:lnSpc>
                <a:spcPts val="2880"/>
              </a:lnSpc>
              <a:spcAft>
                <a:spcPts val="1200"/>
              </a:spcAft>
              <a:defRPr/>
            </a:pPr>
            <a:r>
              <a:rPr lang="en-US" sz="2800" dirty="0" smtClean="0">
                <a:solidFill>
                  <a:srgbClr val="000000"/>
                </a:solidFill>
              </a:rPr>
              <a:t>• Summary</a:t>
            </a:r>
            <a:endParaRPr lang="en-US" sz="2800" dirty="0">
              <a:solidFill>
                <a:srgbClr val="000000"/>
              </a:solidFill>
            </a:endParaRPr>
          </a:p>
          <a:p>
            <a:pPr>
              <a:spcAft>
                <a:spcPts val="1200"/>
              </a:spcAft>
            </a:pPr>
            <a:endParaRPr lang="en-US" sz="2000" dirty="0"/>
          </a:p>
        </p:txBody>
      </p:sp>
      <p:grpSp>
        <p:nvGrpSpPr>
          <p:cNvPr id="4" name="Group 3"/>
          <p:cNvGrpSpPr/>
          <p:nvPr/>
        </p:nvGrpSpPr>
        <p:grpSpPr>
          <a:xfrm>
            <a:off x="4500683" y="3196166"/>
            <a:ext cx="4643317" cy="3220309"/>
            <a:chOff x="4436534" y="2844800"/>
            <a:chExt cx="4643317" cy="3220309"/>
          </a:xfrm>
        </p:grpSpPr>
        <p:sp>
          <p:nvSpPr>
            <p:cNvPr id="5" name="Rectangle 4"/>
            <p:cNvSpPr/>
            <p:nvPr/>
          </p:nvSpPr>
          <p:spPr>
            <a:xfrm>
              <a:off x="5642756" y="5727090"/>
              <a:ext cx="2524797" cy="70223"/>
            </a:xfrm>
            <a:prstGeom prst="rect">
              <a:avLst/>
            </a:prstGeom>
            <a:solidFill>
              <a:srgbClr val="E6B9B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Rectangle 5"/>
            <p:cNvSpPr/>
            <p:nvPr/>
          </p:nvSpPr>
          <p:spPr>
            <a:xfrm>
              <a:off x="8039878" y="5044023"/>
              <a:ext cx="114908" cy="405372"/>
            </a:xfrm>
            <a:prstGeom prst="rect">
              <a:avLst/>
            </a:prstGeom>
            <a:solidFill>
              <a:srgbClr val="E6B9B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TextBox 8"/>
            <p:cNvSpPr txBox="1"/>
            <p:nvPr/>
          </p:nvSpPr>
          <p:spPr>
            <a:xfrm>
              <a:off x="4436534" y="5520861"/>
              <a:ext cx="931334" cy="307777"/>
            </a:xfrm>
            <a:prstGeom prst="rect">
              <a:avLst/>
            </a:prstGeom>
            <a:noFill/>
          </p:spPr>
          <p:txBody>
            <a:bodyPr wrap="square" rtlCol="0">
              <a:spAutoFit/>
            </a:bodyPr>
            <a:lstStyle/>
            <a:p>
              <a:r>
                <a:rPr lang="en-US" sz="1400" dirty="0" smtClean="0"/>
                <a:t>Dust filter</a:t>
              </a:r>
              <a:endParaRPr lang="en-US" sz="1400" dirty="0"/>
            </a:p>
          </p:txBody>
        </p:sp>
        <p:sp>
          <p:nvSpPr>
            <p:cNvPr id="10" name="TextBox 9"/>
            <p:cNvSpPr txBox="1"/>
            <p:nvPr/>
          </p:nvSpPr>
          <p:spPr>
            <a:xfrm>
              <a:off x="8099632" y="5467193"/>
              <a:ext cx="980219" cy="307777"/>
            </a:xfrm>
            <a:prstGeom prst="rect">
              <a:avLst/>
            </a:prstGeom>
            <a:noFill/>
          </p:spPr>
          <p:txBody>
            <a:bodyPr wrap="none" rtlCol="0">
              <a:spAutoFit/>
            </a:bodyPr>
            <a:lstStyle/>
            <a:p>
              <a:r>
                <a:rPr lang="en-US" sz="1400" dirty="0" smtClean="0"/>
                <a:t>T Extractor</a:t>
              </a:r>
              <a:endParaRPr lang="en-US" sz="1400" dirty="0"/>
            </a:p>
          </p:txBody>
        </p:sp>
        <p:sp>
          <p:nvSpPr>
            <p:cNvPr id="11" name="Rectangle 10"/>
            <p:cNvSpPr/>
            <p:nvPr/>
          </p:nvSpPr>
          <p:spPr>
            <a:xfrm>
              <a:off x="8046261" y="5321719"/>
              <a:ext cx="114909" cy="459634"/>
            </a:xfrm>
            <a:prstGeom prst="rect">
              <a:avLst/>
            </a:prstGeom>
            <a:solidFill>
              <a:srgbClr val="E6B9B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12" name="Straight Arrow Connector 11"/>
            <p:cNvCxnSpPr/>
            <p:nvPr/>
          </p:nvCxnSpPr>
          <p:spPr>
            <a:xfrm>
              <a:off x="6494996" y="5676020"/>
              <a:ext cx="50432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8438866" y="3055466"/>
              <a:ext cx="16252" cy="23209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6456693" y="5157690"/>
              <a:ext cx="459634"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35360" y="4791430"/>
              <a:ext cx="1635439" cy="307777"/>
            </a:xfrm>
            <a:prstGeom prst="rect">
              <a:avLst/>
            </a:prstGeom>
            <a:noFill/>
          </p:spPr>
          <p:txBody>
            <a:bodyPr wrap="square" rtlCol="0">
              <a:spAutoFit/>
            </a:bodyPr>
            <a:lstStyle/>
            <a:p>
              <a:r>
                <a:rPr lang="en-US" sz="1400" dirty="0" smtClean="0"/>
                <a:t>Return to </a:t>
              </a:r>
              <a:r>
                <a:rPr lang="en-US" sz="1400" dirty="0" err="1" smtClean="0"/>
                <a:t>divertor</a:t>
              </a:r>
              <a:endParaRPr lang="en-US" sz="1400" dirty="0"/>
            </a:p>
          </p:txBody>
        </p:sp>
        <p:sp>
          <p:nvSpPr>
            <p:cNvPr id="17" name="Oval 16"/>
            <p:cNvSpPr/>
            <p:nvPr/>
          </p:nvSpPr>
          <p:spPr>
            <a:xfrm>
              <a:off x="5240577" y="4635460"/>
              <a:ext cx="478786" cy="718179"/>
            </a:xfrm>
            <a:prstGeom prst="ellipse">
              <a:avLst/>
            </a:prstGeom>
            <a:solidFill>
              <a:srgbClr val="8EB4E3"/>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4512823" y="2844800"/>
              <a:ext cx="1828961" cy="2144961"/>
            </a:xfrm>
            <a:prstGeom prst="ellipse">
              <a:avLst/>
            </a:prstGeom>
            <a:solidFill>
              <a:schemeClr val="tx2">
                <a:lumMod val="40000"/>
                <a:lumOff val="60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9" name="Oval 18"/>
            <p:cNvSpPr/>
            <p:nvPr/>
          </p:nvSpPr>
          <p:spPr>
            <a:xfrm>
              <a:off x="4649154" y="2969285"/>
              <a:ext cx="1580846" cy="1864311"/>
            </a:xfrm>
            <a:prstGeom prst="ellipse">
              <a:avLst/>
            </a:prstGeom>
            <a:solidFill>
              <a:schemeClr val="accent3">
                <a:lumMod val="20000"/>
                <a:lumOff val="80000"/>
              </a:schemeClr>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4624404" y="3661455"/>
              <a:ext cx="1618296" cy="523220"/>
            </a:xfrm>
            <a:prstGeom prst="rect">
              <a:avLst/>
            </a:prstGeom>
            <a:noFill/>
            <a:ln>
              <a:noFill/>
            </a:ln>
          </p:spPr>
          <p:txBody>
            <a:bodyPr wrap="square" rtlCol="0">
              <a:spAutoFit/>
            </a:bodyPr>
            <a:lstStyle/>
            <a:p>
              <a:pPr algn="ctr"/>
              <a:r>
                <a:rPr lang="en-US" sz="1400" b="1" dirty="0" smtClean="0">
                  <a:solidFill>
                    <a:srgbClr val="FF0000"/>
                  </a:solidFill>
                </a:rPr>
                <a:t>Fusion Power Plant Plasma Core</a:t>
              </a:r>
            </a:p>
          </p:txBody>
        </p:sp>
        <p:sp>
          <p:nvSpPr>
            <p:cNvPr id="21" name="TextBox 20"/>
            <p:cNvSpPr txBox="1"/>
            <p:nvPr/>
          </p:nvSpPr>
          <p:spPr>
            <a:xfrm>
              <a:off x="4717241" y="5091361"/>
              <a:ext cx="578660" cy="307777"/>
            </a:xfrm>
            <a:prstGeom prst="rect">
              <a:avLst/>
            </a:prstGeom>
            <a:noFill/>
          </p:spPr>
          <p:txBody>
            <a:bodyPr wrap="square" rtlCol="0">
              <a:spAutoFit/>
            </a:bodyPr>
            <a:lstStyle/>
            <a:p>
              <a:r>
                <a:rPr lang="en-US" sz="1400" dirty="0" smtClean="0"/>
                <a:t>RLLD</a:t>
              </a:r>
              <a:endParaRPr lang="en-US" sz="1400" dirty="0"/>
            </a:p>
          </p:txBody>
        </p:sp>
        <p:sp>
          <p:nvSpPr>
            <p:cNvPr id="22" name="Rectangle 21"/>
            <p:cNvSpPr/>
            <p:nvPr/>
          </p:nvSpPr>
          <p:spPr>
            <a:xfrm>
              <a:off x="5269305" y="4910668"/>
              <a:ext cx="435695" cy="136548"/>
            </a:xfrm>
            <a:prstGeom prst="rect">
              <a:avLst/>
            </a:prstGeom>
            <a:solidFill>
              <a:srgbClr val="8EB4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4" name="Rectangle 23"/>
            <p:cNvSpPr/>
            <p:nvPr/>
          </p:nvSpPr>
          <p:spPr>
            <a:xfrm>
              <a:off x="5423625" y="5344062"/>
              <a:ext cx="114909" cy="229817"/>
            </a:xfrm>
            <a:prstGeom prst="rect">
              <a:avLst/>
            </a:prstGeom>
            <a:solidFill>
              <a:srgbClr val="E6B9B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5" name="Rectangle 24"/>
            <p:cNvSpPr/>
            <p:nvPr/>
          </p:nvSpPr>
          <p:spPr>
            <a:xfrm>
              <a:off x="8256927" y="5331294"/>
              <a:ext cx="197898" cy="7022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6" name="Rectangle 25"/>
            <p:cNvSpPr/>
            <p:nvPr/>
          </p:nvSpPr>
          <p:spPr>
            <a:xfrm>
              <a:off x="7924969" y="5251497"/>
              <a:ext cx="344726" cy="287271"/>
            </a:xfrm>
            <a:prstGeom prst="rect">
              <a:avLst/>
            </a:prstGeom>
            <a:solidFill>
              <a:srgbClr val="E6B9B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cxnSp>
          <p:nvCxnSpPr>
            <p:cNvPr id="27" name="Straight Arrow Connector 26"/>
            <p:cNvCxnSpPr/>
            <p:nvPr/>
          </p:nvCxnSpPr>
          <p:spPr>
            <a:xfrm flipH="1">
              <a:off x="5872525" y="3055466"/>
              <a:ext cx="2556765" cy="244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120534" y="5250357"/>
              <a:ext cx="1410822" cy="307777"/>
            </a:xfrm>
            <a:prstGeom prst="rect">
              <a:avLst/>
            </a:prstGeom>
            <a:noFill/>
          </p:spPr>
          <p:txBody>
            <a:bodyPr wrap="square" rtlCol="0">
              <a:spAutoFit/>
            </a:bodyPr>
            <a:lstStyle/>
            <a:p>
              <a:r>
                <a:rPr lang="en-US" sz="1400" dirty="0" smtClean="0"/>
                <a:t>Lithium-Loop </a:t>
              </a:r>
              <a:endParaRPr lang="en-US" sz="1400" dirty="0"/>
            </a:p>
          </p:txBody>
        </p:sp>
        <p:sp>
          <p:nvSpPr>
            <p:cNvPr id="29" name="TextBox 28"/>
            <p:cNvSpPr txBox="1"/>
            <p:nvPr/>
          </p:nvSpPr>
          <p:spPr>
            <a:xfrm>
              <a:off x="6817516" y="3045891"/>
              <a:ext cx="975310" cy="307777"/>
            </a:xfrm>
            <a:prstGeom prst="rect">
              <a:avLst/>
            </a:prstGeom>
            <a:noFill/>
          </p:spPr>
          <p:txBody>
            <a:bodyPr wrap="none" rtlCol="0">
              <a:spAutoFit/>
            </a:bodyPr>
            <a:lstStyle/>
            <a:p>
              <a:r>
                <a:rPr lang="en-US" sz="1400" dirty="0" smtClean="0">
                  <a:solidFill>
                    <a:srgbClr val="FF0000"/>
                  </a:solidFill>
                </a:rPr>
                <a:t>T ~  0.5 g/s</a:t>
              </a:r>
              <a:endParaRPr lang="en-US" sz="1400" dirty="0">
                <a:solidFill>
                  <a:srgbClr val="FF0000"/>
                </a:solidFill>
              </a:endParaRPr>
            </a:p>
          </p:txBody>
        </p:sp>
        <p:sp>
          <p:nvSpPr>
            <p:cNvPr id="31" name="TextBox 30"/>
            <p:cNvSpPr txBox="1"/>
            <p:nvPr/>
          </p:nvSpPr>
          <p:spPr>
            <a:xfrm>
              <a:off x="6299200" y="5757332"/>
              <a:ext cx="1217789" cy="307777"/>
            </a:xfrm>
            <a:prstGeom prst="rect">
              <a:avLst/>
            </a:prstGeom>
            <a:noFill/>
          </p:spPr>
          <p:txBody>
            <a:bodyPr wrap="none" rtlCol="0">
              <a:spAutoFit/>
            </a:bodyPr>
            <a:lstStyle/>
            <a:p>
              <a:r>
                <a:rPr lang="en-US" sz="1400" dirty="0" smtClean="0"/>
                <a:t>LL flow ~ 1 l /s</a:t>
              </a:r>
              <a:endParaRPr lang="en-US" sz="1400" dirty="0"/>
            </a:p>
          </p:txBody>
        </p:sp>
        <p:sp>
          <p:nvSpPr>
            <p:cNvPr id="3" name="Rectangle 2"/>
            <p:cNvSpPr/>
            <p:nvPr/>
          </p:nvSpPr>
          <p:spPr>
            <a:xfrm rot="2125975">
              <a:off x="4999792" y="4924151"/>
              <a:ext cx="773679" cy="45719"/>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9120659" flipH="1">
              <a:off x="5203377" y="4926759"/>
              <a:ext cx="614112" cy="45719"/>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4986866" y="4631266"/>
              <a:ext cx="922867" cy="351365"/>
            </a:xfrm>
            <a:prstGeom prst="triangle">
              <a:avLst/>
            </a:prstGeom>
            <a:solidFill>
              <a:srgbClr val="EBF1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Block Arc 34"/>
            <p:cNvSpPr/>
            <p:nvPr/>
          </p:nvSpPr>
          <p:spPr>
            <a:xfrm flipV="1">
              <a:off x="5263092" y="4721224"/>
              <a:ext cx="432858" cy="620181"/>
            </a:xfrm>
            <a:prstGeom prst="blockArc">
              <a:avLst>
                <a:gd name="adj1" fmla="val 10800000"/>
                <a:gd name="adj2" fmla="val 21239456"/>
                <a:gd name="adj3" fmla="val 13260"/>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Rectangle 37"/>
            <p:cNvSpPr/>
            <p:nvPr/>
          </p:nvSpPr>
          <p:spPr>
            <a:xfrm>
              <a:off x="5708650" y="5046132"/>
              <a:ext cx="2427815" cy="56093"/>
            </a:xfrm>
            <a:prstGeom prst="rect">
              <a:avLst/>
            </a:prstGeom>
            <a:solidFill>
              <a:srgbClr val="E6B9B8"/>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9" name="Rounded Rectangle 38"/>
            <p:cNvSpPr/>
            <p:nvPr/>
          </p:nvSpPr>
          <p:spPr>
            <a:xfrm>
              <a:off x="5317183" y="5554728"/>
              <a:ext cx="344726" cy="287271"/>
            </a:xfrm>
            <a:prstGeom prst="roundRect">
              <a:avLst/>
            </a:prstGeom>
            <a:solidFill>
              <a:srgbClr val="E6B9B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0" name="Rounded Rectangle 39"/>
            <p:cNvSpPr/>
            <p:nvPr/>
          </p:nvSpPr>
          <p:spPr>
            <a:xfrm>
              <a:off x="5374636" y="5580128"/>
              <a:ext cx="229817" cy="229817"/>
            </a:xfrm>
            <a:prstGeom prst="roundRect">
              <a:avLst/>
            </a:prstGeom>
            <a:pattFill prst="smGrid">
              <a:fgClr>
                <a:srgbClr val="E6B9B8"/>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pSp>
      <p:sp>
        <p:nvSpPr>
          <p:cNvPr id="7" name="Rectangle 6"/>
          <p:cNvSpPr/>
          <p:nvPr/>
        </p:nvSpPr>
        <p:spPr>
          <a:xfrm>
            <a:off x="5699140" y="6079059"/>
            <a:ext cx="87826" cy="48689"/>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497000" y="5668435"/>
            <a:ext cx="97351" cy="60325"/>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90648" y="5865278"/>
            <a:ext cx="103702" cy="45719"/>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709724" y="5391144"/>
            <a:ext cx="87826" cy="48689"/>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104708" y="5394283"/>
            <a:ext cx="98425" cy="69850"/>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104708" y="5565733"/>
            <a:ext cx="98425" cy="45719"/>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8114233" y="5851483"/>
            <a:ext cx="98425" cy="45719"/>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085658" y="6083258"/>
            <a:ext cx="123825" cy="45719"/>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8235943" y="5681135"/>
            <a:ext cx="103725" cy="63500"/>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6126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11"/>
          <p:cNvGrpSpPr>
            <a:grpSpLocks/>
          </p:cNvGrpSpPr>
          <p:nvPr/>
        </p:nvGrpSpPr>
        <p:grpSpPr bwMode="auto">
          <a:xfrm>
            <a:off x="2565400" y="1057275"/>
            <a:ext cx="3835400" cy="4276725"/>
            <a:chOff x="1616074" y="895350"/>
            <a:chExt cx="4937126" cy="5505450"/>
          </a:xfrm>
        </p:grpSpPr>
        <p:pic>
          <p:nvPicPr>
            <p:cNvPr id="50197" name="Picture 6"/>
            <p:cNvPicPr>
              <a:picLocks noChangeAspect="1" noChangeArrowheads="1"/>
            </p:cNvPicPr>
            <p:nvPr/>
          </p:nvPicPr>
          <p:blipFill>
            <a:blip r:embed="rId3">
              <a:extLst>
                <a:ext uri="{28A0092B-C50C-407E-A947-70E740481C1C}">
                  <a14:useLocalDpi xmlns:a14="http://schemas.microsoft.com/office/drawing/2010/main" val="0"/>
                </a:ext>
              </a:extLst>
            </a:blip>
            <a:srcRect t="10857" b="8821"/>
            <a:stretch>
              <a:fillRect/>
            </a:stretch>
          </p:blipFill>
          <p:spPr bwMode="auto">
            <a:xfrm>
              <a:off x="1616074" y="1136417"/>
              <a:ext cx="4937126" cy="526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TextBox 7"/>
            <p:cNvSpPr txBox="1">
              <a:spLocks noChangeArrowheads="1"/>
            </p:cNvSpPr>
            <p:nvPr/>
          </p:nvSpPr>
          <p:spPr bwMode="auto">
            <a:xfrm>
              <a:off x="3276599" y="895350"/>
              <a:ext cx="1600200" cy="51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sz="2000" b="0" i="0">
                  <a:solidFill>
                    <a:schemeClr val="tx1"/>
                  </a:solidFill>
                  <a:latin typeface="Arial" charset="0"/>
                  <a:ea typeface="ヒラギノ角ゴ Pro W3" charset="0"/>
                  <a:cs typeface="ヒラギノ角ゴ Pro W3" charset="0"/>
                </a:rPr>
                <a:t>LITERs</a:t>
              </a:r>
              <a:endParaRPr lang="en-US" sz="1800" b="0" i="0">
                <a:solidFill>
                  <a:schemeClr val="tx1"/>
                </a:solidFill>
                <a:latin typeface="Arial" charset="0"/>
                <a:ea typeface="ヒラギノ角ゴ Pro W3" charset="0"/>
                <a:cs typeface="ヒラギノ角ゴ Pro W3" charset="0"/>
              </a:endParaRPr>
            </a:p>
          </p:txBody>
        </p:sp>
        <p:cxnSp>
          <p:nvCxnSpPr>
            <p:cNvPr id="50199" name="Straight Connector 2"/>
            <p:cNvCxnSpPr>
              <a:cxnSpLocks noChangeShapeType="1"/>
            </p:cNvCxnSpPr>
            <p:nvPr/>
          </p:nvCxnSpPr>
          <p:spPr bwMode="auto">
            <a:xfrm>
              <a:off x="4495800" y="2514600"/>
              <a:ext cx="0" cy="3124200"/>
            </a:xfrm>
            <a:prstGeom prst="line">
              <a:avLst/>
            </a:prstGeom>
            <a:noFill/>
            <a:ln w="57150">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50200" name="Straight Connector 13"/>
            <p:cNvCxnSpPr>
              <a:cxnSpLocks noChangeShapeType="1"/>
            </p:cNvCxnSpPr>
            <p:nvPr/>
          </p:nvCxnSpPr>
          <p:spPr bwMode="auto">
            <a:xfrm>
              <a:off x="3733800" y="2514600"/>
              <a:ext cx="0" cy="3124200"/>
            </a:xfrm>
            <a:prstGeom prst="line">
              <a:avLst/>
            </a:prstGeom>
            <a:noFill/>
            <a:ln w="57150">
              <a:solidFill>
                <a:srgbClr val="FF0000"/>
              </a:solidFill>
              <a:prstDash val="dash"/>
              <a:round/>
              <a:headEnd/>
              <a:tailEnd/>
            </a:ln>
            <a:extLst>
              <a:ext uri="{909E8E84-426E-40dd-AFC4-6F175D3DCCD1}">
                <a14:hiddenFill xmlns:a14="http://schemas.microsoft.com/office/drawing/2010/main">
                  <a:noFill/>
                </a14:hiddenFill>
              </a:ext>
            </a:extLst>
          </p:spPr>
        </p:cxnSp>
      </p:grpSp>
      <p:sp>
        <p:nvSpPr>
          <p:cNvPr id="50178" name="Oval 1"/>
          <p:cNvSpPr>
            <a:spLocks noChangeArrowheads="1"/>
          </p:cNvSpPr>
          <p:nvPr/>
        </p:nvSpPr>
        <p:spPr bwMode="auto">
          <a:xfrm>
            <a:off x="3411538" y="2251075"/>
            <a:ext cx="466725" cy="466725"/>
          </a:xfrm>
          <a:prstGeom prst="ellipse">
            <a:avLst/>
          </a:pr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50179" name="Straight Arrow Connector 4"/>
          <p:cNvCxnSpPr>
            <a:cxnSpLocks noChangeShapeType="1"/>
          </p:cNvCxnSpPr>
          <p:nvPr/>
        </p:nvCxnSpPr>
        <p:spPr bwMode="auto">
          <a:xfrm>
            <a:off x="1892300" y="2209800"/>
            <a:ext cx="1527175" cy="200025"/>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sp>
        <p:nvSpPr>
          <p:cNvPr id="50180" name="Rectangle 3"/>
          <p:cNvSpPr>
            <a:spLocks noChangeArrowheads="1"/>
          </p:cNvSpPr>
          <p:nvPr/>
        </p:nvSpPr>
        <p:spPr bwMode="auto">
          <a:xfrm>
            <a:off x="0" y="7620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ts val="3138"/>
              </a:lnSpc>
            </a:pPr>
            <a:r>
              <a:rPr lang="en-US" sz="3200" b="0" i="0" dirty="0" smtClean="0">
                <a:solidFill>
                  <a:srgbClr val="1532FF"/>
                </a:solidFill>
              </a:rPr>
              <a:t>Lithium applications will be investigated on NSTX-U</a:t>
            </a:r>
            <a:endParaRPr lang="en-US" sz="3200" b="0" i="0" dirty="0">
              <a:solidFill>
                <a:srgbClr val="1532FF"/>
              </a:solidFill>
            </a:endParaRPr>
          </a:p>
          <a:p>
            <a:pPr algn="ctr" eaLnBrk="0" hangingPunct="0">
              <a:lnSpc>
                <a:spcPts val="3138"/>
              </a:lnSpc>
            </a:pPr>
            <a:r>
              <a:rPr lang="en-US" sz="2800" b="0" i="0" dirty="0" smtClean="0">
                <a:solidFill>
                  <a:srgbClr val="FF0000"/>
                </a:solidFill>
              </a:rPr>
              <a:t>Lithium </a:t>
            </a:r>
            <a:r>
              <a:rPr lang="en-US" sz="2800" b="0" i="0" dirty="0">
                <a:solidFill>
                  <a:srgbClr val="FF0000"/>
                </a:solidFill>
              </a:rPr>
              <a:t>Evaporators, Granule Injector</a:t>
            </a:r>
            <a:endParaRPr lang="en-US" sz="2400" b="0" i="0" dirty="0">
              <a:solidFill>
                <a:srgbClr val="FF0000"/>
              </a:solidFill>
            </a:endParaRPr>
          </a:p>
        </p:txBody>
      </p:sp>
      <p:sp>
        <p:nvSpPr>
          <p:cNvPr id="50181" name="TextBox 9"/>
          <p:cNvSpPr txBox="1">
            <a:spLocks noChangeArrowheads="1"/>
          </p:cNvSpPr>
          <p:nvPr/>
        </p:nvSpPr>
        <p:spPr bwMode="auto">
          <a:xfrm>
            <a:off x="152400" y="990600"/>
            <a:ext cx="2784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600" b="0" i="0">
                <a:solidFill>
                  <a:srgbClr val="000000"/>
                </a:solidFill>
              </a:rPr>
              <a:t>Lithium Evaporator (LITERs)</a:t>
            </a:r>
          </a:p>
        </p:txBody>
      </p:sp>
      <p:pic>
        <p:nvPicPr>
          <p:cNvPr id="5018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53150" y="2300288"/>
            <a:ext cx="10826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48"/>
          <p:cNvSpPr txBox="1">
            <a:spLocks noChangeArrowheads="1"/>
          </p:cNvSpPr>
          <p:nvPr/>
        </p:nvSpPr>
        <p:spPr bwMode="auto">
          <a:xfrm>
            <a:off x="5740400" y="1033463"/>
            <a:ext cx="3403600" cy="177800"/>
          </a:xfrm>
          <a:prstGeom prst="rect">
            <a:avLst/>
          </a:prstGeom>
          <a:solidFill>
            <a:schemeClr val="bg1"/>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0" tIns="0" rIns="0" bIns="0" anchor="ct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lnSpc>
                <a:spcPts val="1275"/>
              </a:lnSpc>
            </a:pPr>
            <a:r>
              <a:rPr lang="en-US" sz="1600" b="0" i="0">
                <a:solidFill>
                  <a:schemeClr val="tx1"/>
                </a:solidFill>
                <a:latin typeface="Arial Narrow" charset="0"/>
              </a:rPr>
              <a:t>Granule injector (GI) for ELM pacing</a:t>
            </a:r>
            <a:endParaRPr lang="en-US" sz="1600" b="0" i="0">
              <a:solidFill>
                <a:schemeClr val="tx1"/>
              </a:solidFill>
              <a:latin typeface="Symbol" charset="0"/>
            </a:endParaRPr>
          </a:p>
        </p:txBody>
      </p:sp>
      <p:sp>
        <p:nvSpPr>
          <p:cNvPr id="50184" name="Rectangle 27"/>
          <p:cNvSpPr>
            <a:spLocks noChangeArrowheads="1"/>
          </p:cNvSpPr>
          <p:nvPr/>
        </p:nvSpPr>
        <p:spPr bwMode="auto">
          <a:xfrm>
            <a:off x="6189663" y="2362200"/>
            <a:ext cx="1066800" cy="134938"/>
          </a:xfrm>
          <a:prstGeom prst="rect">
            <a:avLst/>
          </a:prstGeom>
          <a:solidFill>
            <a:schemeClr val="bg1"/>
          </a:solidFill>
          <a:ln>
            <a:noFill/>
          </a:ln>
          <a:extLst>
            <a:ext uri="{91240B29-F687-4f45-9708-019B960494DF}">
              <a14:hiddenLine xmlns:a14="http://schemas.microsoft.com/office/drawing/2010/main" w="15875">
                <a:solidFill>
                  <a:srgbClr val="000000"/>
                </a:solidFill>
                <a:round/>
                <a:headEnd/>
                <a:tailEnd type="triangle" w="med" len="med"/>
              </a14:hiddenLine>
            </a:ext>
          </a:extLst>
        </p:spPr>
        <p:txBody>
          <a:bodyPr lIns="0" tIns="0" rIns="0" bIns="0"/>
          <a:lstStyle/>
          <a:p>
            <a:endParaRPr lang="en-US"/>
          </a:p>
        </p:txBody>
      </p:sp>
      <p:pic>
        <p:nvPicPr>
          <p:cNvPr id="50185" name="Picture 60"/>
          <p:cNvPicPr>
            <a:picLocks noChangeAspect="1"/>
          </p:cNvPicPr>
          <p:nvPr/>
        </p:nvPicPr>
        <p:blipFill>
          <a:blip r:embed="rId5">
            <a:extLst>
              <a:ext uri="{28A0092B-C50C-407E-A947-70E740481C1C}">
                <a14:useLocalDpi xmlns:a14="http://schemas.microsoft.com/office/drawing/2010/main" val="0"/>
              </a:ext>
            </a:extLst>
          </a:blip>
          <a:srcRect l="12849" t="7417" r="21712" b="12193"/>
          <a:stretch>
            <a:fillRect/>
          </a:stretch>
        </p:blipFill>
        <p:spPr bwMode="auto">
          <a:xfrm>
            <a:off x="7716838" y="1276350"/>
            <a:ext cx="11112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Content Placeholder 4"/>
          <p:cNvPicPr>
            <a:picLocks noChangeAspect="1"/>
          </p:cNvPicPr>
          <p:nvPr/>
        </p:nvPicPr>
        <p:blipFill>
          <a:blip r:embed="rId6">
            <a:extLst>
              <a:ext uri="{28A0092B-C50C-407E-A947-70E740481C1C}">
                <a14:useLocalDpi xmlns:a14="http://schemas.microsoft.com/office/drawing/2010/main" val="0"/>
              </a:ext>
            </a:extLst>
          </a:blip>
          <a:srcRect l="16093" t="9834" r="6441"/>
          <a:stretch>
            <a:fillRect/>
          </a:stretch>
        </p:blipFill>
        <p:spPr bwMode="auto">
          <a:xfrm>
            <a:off x="7702550" y="3314700"/>
            <a:ext cx="1190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TextBox 62"/>
          <p:cNvSpPr txBox="1">
            <a:spLocks noChangeArrowheads="1"/>
          </p:cNvSpPr>
          <p:nvPr/>
        </p:nvSpPr>
        <p:spPr bwMode="auto">
          <a:xfrm>
            <a:off x="7629525" y="4146550"/>
            <a:ext cx="146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i="0">
                <a:solidFill>
                  <a:srgbClr val="000000"/>
                </a:solidFill>
              </a:rPr>
              <a:t>Rotating Impeller</a:t>
            </a:r>
          </a:p>
        </p:txBody>
      </p:sp>
      <p:sp>
        <p:nvSpPr>
          <p:cNvPr id="50188" name="TextBox 64511"/>
          <p:cNvSpPr txBox="1">
            <a:spLocks noChangeArrowheads="1"/>
          </p:cNvSpPr>
          <p:nvPr/>
        </p:nvSpPr>
        <p:spPr bwMode="auto">
          <a:xfrm>
            <a:off x="5834063" y="1295400"/>
            <a:ext cx="1817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400" b="0" i="0">
                <a:solidFill>
                  <a:srgbClr val="000000"/>
                </a:solidFill>
              </a:rPr>
              <a:t>Successfully tested</a:t>
            </a:r>
          </a:p>
          <a:p>
            <a:pPr eaLnBrk="1" hangingPunct="1"/>
            <a:r>
              <a:rPr lang="en-US" sz="1400" b="0" i="0">
                <a:solidFill>
                  <a:srgbClr val="000000"/>
                </a:solidFill>
              </a:rPr>
              <a:t> on EAST and DIII-D</a:t>
            </a:r>
          </a:p>
          <a:p>
            <a:pPr eaLnBrk="1" hangingPunct="1"/>
            <a:r>
              <a:rPr lang="en-US" sz="1400" b="0" i="0">
                <a:solidFill>
                  <a:srgbClr val="000000"/>
                </a:solidFill>
              </a:rPr>
              <a:t>Granules: Li, B</a:t>
            </a:r>
            <a:r>
              <a:rPr lang="en-US" sz="1400" b="0" i="0" baseline="-25000">
                <a:solidFill>
                  <a:srgbClr val="000000"/>
                </a:solidFill>
              </a:rPr>
              <a:t>4</a:t>
            </a:r>
            <a:r>
              <a:rPr lang="en-US" sz="1400" b="0" i="0">
                <a:solidFill>
                  <a:srgbClr val="000000"/>
                </a:solidFill>
              </a:rPr>
              <a:t>C, C</a:t>
            </a:r>
          </a:p>
          <a:p>
            <a:pPr eaLnBrk="1" hangingPunct="1"/>
            <a:r>
              <a:rPr lang="en-US" sz="1400" b="0" i="0">
                <a:solidFill>
                  <a:srgbClr val="000000"/>
                </a:solidFill>
              </a:rPr>
              <a:t>f ~ up to 500 Hz</a:t>
            </a:r>
          </a:p>
        </p:txBody>
      </p:sp>
      <p:sp>
        <p:nvSpPr>
          <p:cNvPr id="50189" name="TextBox 68"/>
          <p:cNvSpPr txBox="1">
            <a:spLocks noChangeArrowheads="1"/>
          </p:cNvSpPr>
          <p:nvPr/>
        </p:nvSpPr>
        <p:spPr bwMode="auto">
          <a:xfrm>
            <a:off x="7010400" y="2379663"/>
            <a:ext cx="99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i="0">
                <a:solidFill>
                  <a:srgbClr val="000000"/>
                </a:solidFill>
              </a:rPr>
              <a:t>Granular Reservoir</a:t>
            </a:r>
          </a:p>
        </p:txBody>
      </p:sp>
      <p:cxnSp>
        <p:nvCxnSpPr>
          <p:cNvPr id="50190" name="Straight Arrow Connector 30"/>
          <p:cNvCxnSpPr>
            <a:cxnSpLocks noChangeShapeType="1"/>
            <a:stCxn id="50186" idx="1"/>
          </p:cNvCxnSpPr>
          <p:nvPr/>
        </p:nvCxnSpPr>
        <p:spPr bwMode="auto">
          <a:xfrm flipH="1">
            <a:off x="7256463" y="3778250"/>
            <a:ext cx="446087" cy="100013"/>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0191" name="Straight Arrow Connector 30"/>
          <p:cNvCxnSpPr>
            <a:cxnSpLocks noChangeShapeType="1"/>
            <a:stCxn id="50189" idx="0"/>
          </p:cNvCxnSpPr>
          <p:nvPr/>
        </p:nvCxnSpPr>
        <p:spPr bwMode="auto">
          <a:xfrm flipV="1">
            <a:off x="7505700" y="1993900"/>
            <a:ext cx="673100" cy="385763"/>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50192" name="Picture 9"/>
          <p:cNvPicPr>
            <a:picLocks noChangeAspect="1" noChangeArrowheads="1"/>
          </p:cNvPicPr>
          <p:nvPr/>
        </p:nvPicPr>
        <p:blipFill>
          <a:blip r:embed="rId7">
            <a:extLst>
              <a:ext uri="{28A0092B-C50C-407E-A947-70E740481C1C}">
                <a14:useLocalDpi xmlns:a14="http://schemas.microsoft.com/office/drawing/2010/main" val="0"/>
              </a:ext>
            </a:extLst>
          </a:blip>
          <a:srcRect t="7500"/>
          <a:stretch>
            <a:fillRect/>
          </a:stretch>
        </p:blipFill>
        <p:spPr bwMode="auto">
          <a:xfrm rot="-6041563">
            <a:off x="407988" y="1763712"/>
            <a:ext cx="18748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3" name="Rectangle 1"/>
          <p:cNvSpPr>
            <a:spLocks noChangeArrowheads="1"/>
          </p:cNvSpPr>
          <p:nvPr/>
        </p:nvSpPr>
        <p:spPr bwMode="auto">
          <a:xfrm>
            <a:off x="215900" y="3644900"/>
            <a:ext cx="27813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2563" indent="-457200">
              <a:lnSpc>
                <a:spcPts val="2163"/>
              </a:lnSpc>
              <a:spcAft>
                <a:spcPts val="600"/>
              </a:spcAft>
            </a:pPr>
            <a:r>
              <a:rPr lang="en-US" sz="1800" b="0" i="0"/>
              <a:t>•  LITERs filing set up in high bay south of NSTX-U Test Cell.</a:t>
            </a:r>
          </a:p>
          <a:p>
            <a:pPr marL="182563" indent="-457200">
              <a:lnSpc>
                <a:spcPts val="2163"/>
              </a:lnSpc>
              <a:spcAft>
                <a:spcPts val="600"/>
              </a:spcAft>
            </a:pPr>
            <a:r>
              <a:rPr lang="en-US" sz="1800" b="0" i="0"/>
              <a:t>•  Argon purge system implemented for Li safety, used for the quick argon vent.</a:t>
            </a:r>
          </a:p>
          <a:p>
            <a:pPr marL="182563" indent="-457200">
              <a:lnSpc>
                <a:spcPts val="2163"/>
              </a:lnSpc>
              <a:spcAft>
                <a:spcPts val="600"/>
              </a:spcAft>
            </a:pPr>
            <a:r>
              <a:rPr lang="en-US" sz="1800" b="0" i="0"/>
              <a:t>•  Ready to support the run.  </a:t>
            </a:r>
          </a:p>
        </p:txBody>
      </p:sp>
      <p:sp>
        <p:nvSpPr>
          <p:cNvPr id="50194" name="TextBox 3"/>
          <p:cNvSpPr txBox="1">
            <a:spLocks noChangeArrowheads="1"/>
          </p:cNvSpPr>
          <p:nvPr/>
        </p:nvSpPr>
        <p:spPr bwMode="auto">
          <a:xfrm>
            <a:off x="5803900" y="55753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600" b="0" i="0"/>
              <a:t>•  GI is now operational.  </a:t>
            </a:r>
          </a:p>
        </p:txBody>
      </p:sp>
      <p:pic>
        <p:nvPicPr>
          <p:cNvPr id="50195" name="Picture 28"/>
          <p:cNvPicPr>
            <a:picLocks noChangeAspect="1"/>
          </p:cNvPicPr>
          <p:nvPr/>
        </p:nvPicPr>
        <p:blipFill>
          <a:blip r:embed="rId8">
            <a:extLst>
              <a:ext uri="{28A0092B-C50C-407E-A947-70E740481C1C}">
                <a14:useLocalDpi xmlns:a14="http://schemas.microsoft.com/office/drawing/2010/main" val="0"/>
              </a:ext>
            </a:extLst>
          </a:blip>
          <a:srcRect l="22192" t="6430" r="17982" b="8264"/>
          <a:stretch>
            <a:fillRect/>
          </a:stretch>
        </p:blipFill>
        <p:spPr bwMode="auto">
          <a:xfrm>
            <a:off x="7010400" y="4375150"/>
            <a:ext cx="204311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6" name="Rectangle 4"/>
          <p:cNvSpPr>
            <a:spLocks noChangeArrowheads="1"/>
          </p:cNvSpPr>
          <p:nvPr/>
        </p:nvSpPr>
        <p:spPr bwMode="auto">
          <a:xfrm>
            <a:off x="6838950" y="6248400"/>
            <a:ext cx="2317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0" i="0"/>
              <a:t>GI installed on NSTX-U</a:t>
            </a:r>
          </a:p>
        </p:txBody>
      </p:sp>
    </p:spTree>
    <p:extLst>
      <p:ext uri="{BB962C8B-B14F-4D97-AF65-F5344CB8AC3E}">
        <p14:creationId xmlns:p14="http://schemas.microsoft.com/office/powerpoint/2010/main" val="23739607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2800" b="0">
                <a:latin typeface="Arial" charset="0"/>
                <a:ea typeface="ＭＳ Ｐゴシック" charset="0"/>
                <a:cs typeface="ＭＳ Ｐゴシック" charset="0"/>
              </a:rPr>
              <a:t> Upward Lithium Evaporator R&amp;D Being Performed</a:t>
            </a:r>
            <a:br>
              <a:rPr lang="en-US" sz="2800" b="0">
                <a:latin typeface="Arial" charset="0"/>
                <a:ea typeface="ＭＳ Ｐゴシック" charset="0"/>
                <a:cs typeface="ＭＳ Ｐゴシック" charset="0"/>
              </a:rPr>
            </a:br>
            <a:r>
              <a:rPr lang="en-US" sz="2800" b="0">
                <a:solidFill>
                  <a:srgbClr val="FF0000"/>
                </a:solidFill>
                <a:latin typeface="Arial" charset="0"/>
                <a:ea typeface="ＭＳ Ｐゴシック" charset="0"/>
                <a:cs typeface="ＭＳ Ｐゴシック" charset="0"/>
              </a:rPr>
              <a:t>Fast evaporation with much less lithium</a:t>
            </a:r>
            <a:endParaRPr lang="en-US" sz="2800">
              <a:latin typeface="Arial" charset="0"/>
              <a:ea typeface="ＭＳ Ｐゴシック" charset="0"/>
              <a:cs typeface="ＭＳ Ｐゴシック" charset="0"/>
            </a:endParaRPr>
          </a:p>
        </p:txBody>
      </p:sp>
      <p:sp>
        <p:nvSpPr>
          <p:cNvPr id="37890" name="Slide Number Placeholder 3"/>
          <p:cNvSpPr>
            <a:spLocks noGrp="1"/>
          </p:cNvSpPr>
          <p:nvPr>
            <p:ph type="sldNum" sz="quarter" idx="4294967295"/>
          </p:nvPr>
        </p:nvSpPr>
        <p:spPr>
          <a:xfrm>
            <a:off x="8382000" y="6653213"/>
            <a:ext cx="762000" cy="152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fld id="{1AF2E95A-4D95-6749-8631-2BC4A8F52A2B}" type="slidenum">
              <a:rPr lang="en-US" sz="900" i="0">
                <a:solidFill>
                  <a:schemeClr val="accent2"/>
                </a:solidFill>
                <a:latin typeface="Arial" charset="0"/>
              </a:rPr>
              <a:pPr/>
              <a:t>21</a:t>
            </a:fld>
            <a:endParaRPr lang="en-US" sz="900" i="0">
              <a:solidFill>
                <a:schemeClr val="accent2"/>
              </a:solidFill>
              <a:latin typeface="Arial" charset="0"/>
            </a:endParaRPr>
          </a:p>
        </p:txBody>
      </p:sp>
      <p:sp>
        <p:nvSpPr>
          <p:cNvPr id="37891" name="Rectangle 5"/>
          <p:cNvSpPr>
            <a:spLocks noChangeArrowheads="1"/>
          </p:cNvSpPr>
          <p:nvPr/>
        </p:nvSpPr>
        <p:spPr bwMode="auto">
          <a:xfrm>
            <a:off x="114300" y="963613"/>
            <a:ext cx="88519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2563" indent="-457200">
              <a:lnSpc>
                <a:spcPts val="2400"/>
              </a:lnSpc>
              <a:spcAft>
                <a:spcPts val="600"/>
              </a:spcAft>
            </a:pPr>
            <a:r>
              <a:rPr lang="en-US" sz="2000" b="0" i="0"/>
              <a:t>• WAF completed for ULITER prototype development</a:t>
            </a:r>
          </a:p>
          <a:p>
            <a:pPr marL="182563" indent="-457200">
              <a:lnSpc>
                <a:spcPts val="2400"/>
              </a:lnSpc>
              <a:spcAft>
                <a:spcPts val="600"/>
              </a:spcAft>
            </a:pPr>
            <a:r>
              <a:rPr lang="en-US" sz="2000" b="0" i="0"/>
              <a:t>• Based on resistive heating of lithium in porous stainless steel medium for fast evaporation</a:t>
            </a:r>
          </a:p>
          <a:p>
            <a:pPr marL="182563" indent="-457200">
              <a:lnSpc>
                <a:spcPts val="2400"/>
              </a:lnSpc>
              <a:spcAft>
                <a:spcPts val="600"/>
              </a:spcAft>
            </a:pPr>
            <a:r>
              <a:rPr lang="en-US" sz="2000" b="0" i="0"/>
              <a:t>• Prototype can be used on NSTX-U if installed using power supply with remote control</a:t>
            </a:r>
          </a:p>
          <a:p>
            <a:pPr marL="182563" indent="-457200">
              <a:lnSpc>
                <a:spcPts val="2400"/>
              </a:lnSpc>
              <a:spcAft>
                <a:spcPts val="600"/>
              </a:spcAft>
            </a:pPr>
            <a:r>
              <a:rPr lang="en-US" sz="2000" b="0" i="0"/>
              <a:t>• Evaluation of porous medium to absorb liquid lithium in progress </a:t>
            </a:r>
          </a:p>
        </p:txBody>
      </p:sp>
      <p:cxnSp>
        <p:nvCxnSpPr>
          <p:cNvPr id="37892" name="Straight Arrow Connector 10"/>
          <p:cNvCxnSpPr>
            <a:cxnSpLocks noChangeShapeType="1"/>
          </p:cNvCxnSpPr>
          <p:nvPr/>
        </p:nvCxnSpPr>
        <p:spPr bwMode="auto">
          <a:xfrm>
            <a:off x="4064000" y="3022600"/>
            <a:ext cx="2768600" cy="2184400"/>
          </a:xfrm>
          <a:prstGeom prst="straightConnector1">
            <a:avLst/>
          </a:prstGeom>
          <a:noFill/>
          <a:ln w="15875">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37893" name="Group 10"/>
          <p:cNvGrpSpPr>
            <a:grpSpLocks/>
          </p:cNvGrpSpPr>
          <p:nvPr/>
        </p:nvGrpSpPr>
        <p:grpSpPr bwMode="auto">
          <a:xfrm>
            <a:off x="508000" y="3048000"/>
            <a:ext cx="3962400" cy="3543300"/>
            <a:chOff x="2209800" y="1371600"/>
            <a:chExt cx="4245244" cy="3931982"/>
          </a:xfrm>
        </p:grpSpPr>
        <p:pic>
          <p:nvPicPr>
            <p:cNvPr id="37902" name="Picture 2"/>
            <p:cNvPicPr>
              <a:picLocks noChangeAspect="1" noChangeArrowheads="1"/>
            </p:cNvPicPr>
            <p:nvPr/>
          </p:nvPicPr>
          <p:blipFill>
            <a:blip r:embed="rId2">
              <a:extLst>
                <a:ext uri="{28A0092B-C50C-407E-A947-70E740481C1C}">
                  <a14:useLocalDpi xmlns:a14="http://schemas.microsoft.com/office/drawing/2010/main" val="0"/>
                </a:ext>
              </a:extLst>
            </a:blip>
            <a:srcRect l="28375" t="14079" r="26413" b="18919"/>
            <a:stretch>
              <a:fillRect/>
            </a:stretch>
          </p:blipFill>
          <p:spPr bwMode="auto">
            <a:xfrm>
              <a:off x="2209800" y="1371600"/>
              <a:ext cx="4245244" cy="393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V="1">
              <a:off x="2971767" y="3401010"/>
              <a:ext cx="2590348" cy="11450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80660" y="2971170"/>
              <a:ext cx="306147" cy="486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905" name="TextBox 14"/>
            <p:cNvSpPr txBox="1">
              <a:spLocks noChangeArrowheads="1"/>
            </p:cNvSpPr>
            <p:nvPr/>
          </p:nvSpPr>
          <p:spPr bwMode="auto">
            <a:xfrm>
              <a:off x="3200400" y="2787134"/>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a:t>21”</a:t>
              </a:r>
            </a:p>
          </p:txBody>
        </p:sp>
      </p:gr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3124200"/>
            <a:ext cx="46069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5" name="Picture 2"/>
          <p:cNvPicPr>
            <a:picLocks noChangeAspect="1" noChangeArrowheads="1"/>
          </p:cNvPicPr>
          <p:nvPr/>
        </p:nvPicPr>
        <p:blipFill>
          <a:blip r:embed="rId4">
            <a:extLst>
              <a:ext uri="{28A0092B-C50C-407E-A947-70E740481C1C}">
                <a14:useLocalDpi xmlns:a14="http://schemas.microsoft.com/office/drawing/2010/main" val="0"/>
              </a:ext>
            </a:extLst>
          </a:blip>
          <a:srcRect l="6448" t="6352" r="2962" b="6618"/>
          <a:stretch>
            <a:fillRect/>
          </a:stretch>
        </p:blipFill>
        <p:spPr bwMode="auto">
          <a:xfrm>
            <a:off x="590550" y="3168650"/>
            <a:ext cx="1411288"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896" name="Straight Arrow Connector 2"/>
          <p:cNvCxnSpPr>
            <a:cxnSpLocks noChangeShapeType="1"/>
          </p:cNvCxnSpPr>
          <p:nvPr/>
        </p:nvCxnSpPr>
        <p:spPr bwMode="auto">
          <a:xfrm>
            <a:off x="1854200" y="3949700"/>
            <a:ext cx="1325563" cy="944563"/>
          </a:xfrm>
          <a:prstGeom prst="straightConnector1">
            <a:avLst/>
          </a:prstGeom>
          <a:noFill/>
          <a:ln w="158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 name="Straight Arrow Connector 40"/>
          <p:cNvCxnSpPr/>
          <p:nvPr/>
        </p:nvCxnSpPr>
        <p:spPr>
          <a:xfrm flipV="1">
            <a:off x="3517900" y="4318000"/>
            <a:ext cx="117475" cy="5286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400425" y="4322763"/>
            <a:ext cx="0" cy="528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060700" y="4318000"/>
            <a:ext cx="214313" cy="558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606800" y="4624388"/>
            <a:ext cx="292100" cy="2492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901" name="TextBox 44"/>
          <p:cNvSpPr txBox="1">
            <a:spLocks noChangeArrowheads="1"/>
          </p:cNvSpPr>
          <p:nvPr/>
        </p:nvSpPr>
        <p:spPr bwMode="auto">
          <a:xfrm>
            <a:off x="3473450" y="4044950"/>
            <a:ext cx="34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a:solidFill>
                  <a:srgbClr val="FF0000"/>
                </a:solidFill>
              </a:rPr>
              <a:t>Li</a:t>
            </a:r>
          </a:p>
        </p:txBody>
      </p:sp>
    </p:spTree>
    <p:extLst>
      <p:ext uri="{BB962C8B-B14F-4D97-AF65-F5344CB8AC3E}">
        <p14:creationId xmlns:p14="http://schemas.microsoft.com/office/powerpoint/2010/main" val="37674327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3"/>
          <p:cNvSpPr>
            <a:spLocks noChangeArrowheads="1"/>
          </p:cNvSpPr>
          <p:nvPr/>
        </p:nvSpPr>
        <p:spPr bwMode="auto">
          <a:xfrm>
            <a:off x="0" y="2540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3520"/>
              </a:lnSpc>
              <a:spcBef>
                <a:spcPct val="0"/>
              </a:spcBef>
              <a:buFontTx/>
              <a:buNone/>
            </a:pPr>
            <a:r>
              <a:rPr lang="en-US" sz="3200" i="0" dirty="0" smtClean="0">
                <a:solidFill>
                  <a:srgbClr val="0723FF"/>
                </a:solidFill>
              </a:rPr>
              <a:t>Why lithium (Li) for fusion energy development?</a:t>
            </a:r>
          </a:p>
          <a:p>
            <a:pPr algn="ctr" eaLnBrk="0" hangingPunct="0">
              <a:lnSpc>
                <a:spcPts val="3520"/>
              </a:lnSpc>
              <a:spcBef>
                <a:spcPct val="0"/>
              </a:spcBef>
              <a:buFontTx/>
              <a:buNone/>
            </a:pPr>
            <a:r>
              <a:rPr lang="en-US" sz="2800" dirty="0" smtClean="0">
                <a:solidFill>
                  <a:srgbClr val="FF0000"/>
                </a:solidFill>
                <a:latin typeface="Helvetica Neue" charset="0"/>
              </a:rPr>
              <a:t>Some Li related facts and information</a:t>
            </a:r>
            <a:endParaRPr lang="en-US" i="0" dirty="0">
              <a:solidFill>
                <a:srgbClr val="FF0000"/>
              </a:solidFill>
              <a:latin typeface="Helvetica Neue" charset="0"/>
            </a:endParaRPr>
          </a:p>
        </p:txBody>
      </p:sp>
      <p:sp>
        <p:nvSpPr>
          <p:cNvPr id="17411" name="Rectangle 3"/>
          <p:cNvSpPr>
            <a:spLocks noGrp="1" noChangeArrowheads="1"/>
          </p:cNvSpPr>
          <p:nvPr>
            <p:ph type="body" idx="1"/>
          </p:nvPr>
        </p:nvSpPr>
        <p:spPr>
          <a:xfrm>
            <a:off x="139700" y="1054101"/>
            <a:ext cx="9004300" cy="2540000"/>
          </a:xfrm>
          <a:solidFill>
            <a:schemeClr val="accent6">
              <a:lumMod val="20000"/>
              <a:lumOff val="80000"/>
            </a:schemeClr>
          </a:solidFill>
        </p:spPr>
        <p:txBody>
          <a:bodyPr>
            <a:noAutofit/>
          </a:bodyPr>
          <a:lstStyle/>
          <a:p>
            <a:pPr>
              <a:lnSpc>
                <a:spcPts val="2880"/>
              </a:lnSpc>
              <a:spcAft>
                <a:spcPts val="600"/>
              </a:spcAft>
              <a:defRPr/>
            </a:pPr>
            <a:r>
              <a:rPr lang="en-US" sz="2400" dirty="0" smtClean="0"/>
              <a:t>Li is the lowest Z = 3 metal </a:t>
            </a:r>
            <a:r>
              <a:rPr lang="en-US" sz="2000" dirty="0" smtClean="0"/>
              <a:t>– </a:t>
            </a:r>
            <a:r>
              <a:rPr lang="en-US" sz="2000" dirty="0" smtClean="0">
                <a:solidFill>
                  <a:srgbClr val="0000FF"/>
                </a:solidFill>
              </a:rPr>
              <a:t>compatible with hot fusion plasmas</a:t>
            </a:r>
          </a:p>
          <a:p>
            <a:pPr>
              <a:lnSpc>
                <a:spcPts val="2880"/>
              </a:lnSpc>
              <a:spcAft>
                <a:spcPts val="600"/>
              </a:spcAft>
              <a:defRPr/>
            </a:pPr>
            <a:r>
              <a:rPr lang="en-US" sz="2400" dirty="0" smtClean="0"/>
              <a:t>Liquid lithium (LL) has a wide operating temperature range of 180 -1344°C </a:t>
            </a:r>
            <a:r>
              <a:rPr lang="en-US" sz="2000" dirty="0" smtClean="0">
                <a:solidFill>
                  <a:srgbClr val="0000FF"/>
                </a:solidFill>
              </a:rPr>
              <a:t>– expected LL operating temperature of 200 – 400°C (low lithium vapor pressure) – compatible with fusion reactor environment</a:t>
            </a:r>
            <a:endParaRPr lang="en-US" sz="2000" dirty="0">
              <a:solidFill>
                <a:srgbClr val="0000FF"/>
              </a:solidFill>
            </a:endParaRPr>
          </a:p>
          <a:p>
            <a:pPr>
              <a:lnSpc>
                <a:spcPts val="2880"/>
              </a:lnSpc>
              <a:spcAft>
                <a:spcPts val="600"/>
              </a:spcAft>
              <a:defRPr/>
            </a:pPr>
            <a:r>
              <a:rPr lang="en-US" sz="2400" dirty="0" smtClean="0"/>
              <a:t>Lithium reacts and captures D, T, O – Can provide strong </a:t>
            </a:r>
            <a:r>
              <a:rPr lang="en-US" sz="2400" dirty="0" err="1" smtClean="0"/>
              <a:t>divertor</a:t>
            </a:r>
            <a:r>
              <a:rPr lang="en-US" sz="2400" dirty="0" smtClean="0"/>
              <a:t> particle pumping – </a:t>
            </a:r>
            <a:r>
              <a:rPr lang="en-US" sz="2000" dirty="0" smtClean="0">
                <a:solidFill>
                  <a:srgbClr val="0000FF"/>
                </a:solidFill>
              </a:rPr>
              <a:t>e.g., low-recycling </a:t>
            </a:r>
            <a:r>
              <a:rPr lang="en-US" sz="2000" dirty="0" err="1" smtClean="0">
                <a:solidFill>
                  <a:srgbClr val="0000FF"/>
                </a:solidFill>
              </a:rPr>
              <a:t>radiative</a:t>
            </a:r>
            <a:r>
              <a:rPr lang="en-US" sz="2000" dirty="0" smtClean="0">
                <a:solidFill>
                  <a:srgbClr val="0000FF"/>
                </a:solidFill>
              </a:rPr>
              <a:t> </a:t>
            </a:r>
            <a:r>
              <a:rPr lang="en-US" sz="2000" dirty="0" err="1" smtClean="0">
                <a:solidFill>
                  <a:srgbClr val="0000FF"/>
                </a:solidFill>
              </a:rPr>
              <a:t>divertor</a:t>
            </a:r>
            <a:r>
              <a:rPr lang="en-US" sz="2000" dirty="0" smtClean="0">
                <a:solidFill>
                  <a:srgbClr val="0000FF"/>
                </a:solidFill>
              </a:rPr>
              <a:t> possible!</a:t>
            </a:r>
            <a:endParaRPr lang="en-US" sz="2400" dirty="0" smtClean="0">
              <a:solidFill>
                <a:srgbClr val="0000FF"/>
              </a:solidFill>
            </a:endParaRPr>
          </a:p>
        </p:txBody>
      </p:sp>
      <p:sp>
        <p:nvSpPr>
          <p:cNvPr id="5" name="TextBox 4"/>
          <p:cNvSpPr txBox="1"/>
          <p:nvPr/>
        </p:nvSpPr>
        <p:spPr>
          <a:xfrm>
            <a:off x="127000" y="3695700"/>
            <a:ext cx="8890000" cy="2800767"/>
          </a:xfrm>
          <a:prstGeom prst="rect">
            <a:avLst/>
          </a:prstGeom>
          <a:solidFill>
            <a:srgbClr val="8FF4EC"/>
          </a:solidFill>
        </p:spPr>
        <p:txBody>
          <a:bodyPr wrap="square" rtlCol="0">
            <a:spAutoFit/>
          </a:bodyPr>
          <a:lstStyle/>
          <a:p>
            <a:pPr marL="182880" indent="-457200"/>
            <a:r>
              <a:rPr lang="en-US" sz="2400" dirty="0" smtClean="0"/>
              <a:t>• Lithium </a:t>
            </a:r>
            <a:r>
              <a:rPr lang="en-US" sz="2400" dirty="0"/>
              <a:t>as PFC were investigated by many fusion devices with </a:t>
            </a:r>
            <a:r>
              <a:rPr lang="en-US" sz="2400" dirty="0" smtClean="0"/>
              <a:t>mostly beneficial </a:t>
            </a:r>
            <a:r>
              <a:rPr lang="en-US" sz="2400" dirty="0"/>
              <a:t>results on plasmas: </a:t>
            </a:r>
            <a:r>
              <a:rPr lang="en-US" sz="2000" dirty="0" smtClean="0">
                <a:solidFill>
                  <a:srgbClr val="0000FF"/>
                </a:solidFill>
              </a:rPr>
              <a:t>TFTR, NSTX </a:t>
            </a:r>
            <a:r>
              <a:rPr lang="en-US" sz="2000" dirty="0">
                <a:solidFill>
                  <a:srgbClr val="0000FF"/>
                </a:solidFill>
              </a:rPr>
              <a:t>and LTX (PPPL, USA), FTU (ENEA, Italy), T-11M (Trinity, RF), T-10 (</a:t>
            </a:r>
            <a:r>
              <a:rPr lang="en-US" sz="2000" dirty="0" err="1">
                <a:solidFill>
                  <a:srgbClr val="0000FF"/>
                </a:solidFill>
              </a:rPr>
              <a:t>Kurchatov</a:t>
            </a:r>
            <a:r>
              <a:rPr lang="en-US" sz="2000" dirty="0">
                <a:solidFill>
                  <a:srgbClr val="0000FF"/>
                </a:solidFill>
              </a:rPr>
              <a:t> Institute, RF), TJ-II (CIEMAT, Spain), EAST (ASIPP, China), HT-7 (ASIPP, China), DIII-D (GA, USA), ISTTOK (IPFN, Portugal) and KTM (NNC RK, Kazakhstan). </a:t>
            </a:r>
          </a:p>
          <a:p>
            <a:pPr marL="182880" indent="-457200"/>
            <a:r>
              <a:rPr lang="en-US" sz="2400" dirty="0" smtClean="0"/>
              <a:t>• The </a:t>
            </a:r>
            <a:r>
              <a:rPr lang="en-US" sz="2400" dirty="0"/>
              <a:t>fourth International Symposium on Liquid Metal Application for Fusion Device (ISLA-2015) </a:t>
            </a:r>
            <a:r>
              <a:rPr lang="en-US" sz="2000" dirty="0" smtClean="0">
                <a:solidFill>
                  <a:srgbClr val="0000FF"/>
                </a:solidFill>
              </a:rPr>
              <a:t>: held in September </a:t>
            </a:r>
            <a:r>
              <a:rPr lang="en-US" sz="2000" dirty="0">
                <a:solidFill>
                  <a:srgbClr val="0000FF"/>
                </a:solidFill>
              </a:rPr>
              <a:t>2015 at Granada, </a:t>
            </a:r>
            <a:r>
              <a:rPr lang="en-US" sz="2000" dirty="0" smtClean="0">
                <a:solidFill>
                  <a:srgbClr val="0000FF"/>
                </a:solidFill>
              </a:rPr>
              <a:t>Spain.  http</a:t>
            </a:r>
            <a:r>
              <a:rPr lang="en-US" sz="2000" dirty="0">
                <a:solidFill>
                  <a:srgbClr val="0000FF"/>
                </a:solidFill>
              </a:rPr>
              <a:t>://www-</a:t>
            </a:r>
            <a:r>
              <a:rPr lang="en-US" sz="2000" dirty="0" err="1">
                <a:solidFill>
                  <a:srgbClr val="0000FF"/>
                </a:solidFill>
              </a:rPr>
              <a:t>fusion.ciemat.es</a:t>
            </a:r>
            <a:r>
              <a:rPr lang="en-US" sz="2000" dirty="0">
                <a:solidFill>
                  <a:srgbClr val="0000FF"/>
                </a:solidFill>
              </a:rPr>
              <a:t>/</a:t>
            </a:r>
            <a:r>
              <a:rPr lang="en-US" sz="2000" dirty="0" err="1">
                <a:solidFill>
                  <a:srgbClr val="0000FF"/>
                </a:solidFill>
              </a:rPr>
              <a:t>quixplorer</a:t>
            </a:r>
            <a:r>
              <a:rPr lang="en-US" sz="2000" dirty="0">
                <a:solidFill>
                  <a:srgbClr val="0000FF"/>
                </a:solidFill>
              </a:rPr>
              <a:t>/</a:t>
            </a:r>
          </a:p>
        </p:txBody>
      </p:sp>
    </p:spTree>
    <p:extLst>
      <p:ext uri="{BB962C8B-B14F-4D97-AF65-F5344CB8AC3E}">
        <p14:creationId xmlns:p14="http://schemas.microsoft.com/office/powerpoint/2010/main" val="31661280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30163"/>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3025"/>
              </a:lnSpc>
              <a:buFontTx/>
              <a:buNone/>
            </a:pPr>
            <a:r>
              <a:rPr lang="en-US" sz="3200" i="0" dirty="0" err="1">
                <a:solidFill>
                  <a:srgbClr val="0000FF"/>
                </a:solidFill>
                <a:latin typeface="Arial" charset="0"/>
              </a:rPr>
              <a:t>Radiative</a:t>
            </a:r>
            <a:r>
              <a:rPr lang="en-US" sz="3200" i="0" dirty="0">
                <a:solidFill>
                  <a:srgbClr val="0000FF"/>
                </a:solidFill>
                <a:latin typeface="Arial" charset="0"/>
              </a:rPr>
              <a:t> </a:t>
            </a:r>
            <a:r>
              <a:rPr lang="en-US" sz="3200" i="0" dirty="0" smtClean="0">
                <a:solidFill>
                  <a:srgbClr val="0000FF"/>
                </a:solidFill>
                <a:latin typeface="Arial" charset="0"/>
              </a:rPr>
              <a:t>LL </a:t>
            </a:r>
            <a:r>
              <a:rPr lang="en-US" sz="3200" i="0" dirty="0" err="1" smtClean="0">
                <a:solidFill>
                  <a:srgbClr val="0000FF"/>
                </a:solidFill>
                <a:latin typeface="Arial" charset="0"/>
              </a:rPr>
              <a:t>Divertor</a:t>
            </a:r>
            <a:r>
              <a:rPr lang="en-US" sz="3200" i="0" dirty="0" smtClean="0">
                <a:solidFill>
                  <a:srgbClr val="0000FF"/>
                </a:solidFill>
                <a:latin typeface="Arial" charset="0"/>
              </a:rPr>
              <a:t> Concept (RLLD, ARLLD)</a:t>
            </a:r>
            <a:endParaRPr lang="en-US" sz="3200" i="0" dirty="0">
              <a:solidFill>
                <a:srgbClr val="0000FF"/>
              </a:solidFill>
              <a:latin typeface="Arial" charset="0"/>
            </a:endParaRPr>
          </a:p>
          <a:p>
            <a:pPr algn="ctr" eaLnBrk="0" hangingPunct="0">
              <a:lnSpc>
                <a:spcPts val="3025"/>
              </a:lnSpc>
              <a:buFontTx/>
              <a:buNone/>
            </a:pPr>
            <a:r>
              <a:rPr lang="en-US" sz="2400" dirty="0" smtClean="0">
                <a:solidFill>
                  <a:srgbClr val="FF0000"/>
                </a:solidFill>
                <a:latin typeface="Arial" charset="0"/>
              </a:rPr>
              <a:t>Possibility of </a:t>
            </a:r>
            <a:r>
              <a:rPr lang="en-US" sz="2400" dirty="0" err="1" smtClean="0">
                <a:solidFill>
                  <a:srgbClr val="FF0000"/>
                </a:solidFill>
                <a:latin typeface="Arial" charset="0"/>
              </a:rPr>
              <a:t>Radiative</a:t>
            </a:r>
            <a:r>
              <a:rPr lang="en-US" sz="2400" dirty="0" smtClean="0">
                <a:solidFill>
                  <a:srgbClr val="FF0000"/>
                </a:solidFill>
                <a:latin typeface="Arial" charset="0"/>
              </a:rPr>
              <a:t> </a:t>
            </a:r>
            <a:r>
              <a:rPr lang="en-US" sz="2400" dirty="0" err="1" smtClean="0">
                <a:solidFill>
                  <a:srgbClr val="FF0000"/>
                </a:solidFill>
                <a:latin typeface="Arial" charset="0"/>
              </a:rPr>
              <a:t>Divertor</a:t>
            </a:r>
            <a:r>
              <a:rPr lang="en-US" sz="2400" dirty="0" smtClean="0">
                <a:solidFill>
                  <a:srgbClr val="FF0000"/>
                </a:solidFill>
                <a:latin typeface="Arial" charset="0"/>
              </a:rPr>
              <a:t> with Low Recycling!</a:t>
            </a:r>
            <a:endParaRPr lang="en-US" sz="2800" i="0" dirty="0">
              <a:solidFill>
                <a:srgbClr val="FF0000"/>
              </a:solidFill>
              <a:latin typeface="Arial" charset="0"/>
            </a:endParaRPr>
          </a:p>
        </p:txBody>
      </p:sp>
      <p:sp>
        <p:nvSpPr>
          <p:cNvPr id="2" name="TextBox 1"/>
          <p:cNvSpPr txBox="1"/>
          <p:nvPr/>
        </p:nvSpPr>
        <p:spPr>
          <a:xfrm>
            <a:off x="101601" y="1003300"/>
            <a:ext cx="4394200" cy="5540406"/>
          </a:xfrm>
          <a:prstGeom prst="rect">
            <a:avLst/>
          </a:prstGeom>
          <a:solidFill>
            <a:schemeClr val="accent5">
              <a:lumMod val="20000"/>
              <a:lumOff val="80000"/>
            </a:schemeClr>
          </a:solidFill>
          <a:ln>
            <a:solidFill>
              <a:schemeClr val="tx1"/>
            </a:solidFill>
          </a:ln>
        </p:spPr>
        <p:txBody>
          <a:bodyPr wrap="square" rtlCol="0">
            <a:spAutoFit/>
          </a:bodyPr>
          <a:lstStyle/>
          <a:p>
            <a:pPr marL="182880" indent="-457200">
              <a:lnSpc>
                <a:spcPts val="3100"/>
              </a:lnSpc>
              <a:spcAft>
                <a:spcPts val="1800"/>
              </a:spcAft>
            </a:pPr>
            <a:r>
              <a:rPr lang="en-US" sz="2000" dirty="0" smtClean="0"/>
              <a:t>• Conventional </a:t>
            </a:r>
            <a:r>
              <a:rPr lang="en-US" sz="2000" dirty="0" err="1" smtClean="0"/>
              <a:t>radiative</a:t>
            </a:r>
            <a:r>
              <a:rPr lang="en-US" sz="2000" dirty="0" smtClean="0"/>
              <a:t> </a:t>
            </a:r>
            <a:r>
              <a:rPr lang="en-US" sz="2000" dirty="0" err="1" smtClean="0"/>
              <a:t>divertor</a:t>
            </a:r>
            <a:r>
              <a:rPr lang="en-US" sz="2000" dirty="0" smtClean="0"/>
              <a:t> proved effective in reducing </a:t>
            </a:r>
            <a:r>
              <a:rPr lang="en-US" sz="2000" dirty="0" err="1" smtClean="0"/>
              <a:t>divertor</a:t>
            </a:r>
            <a:r>
              <a:rPr lang="en-US" sz="2000" dirty="0" smtClean="0"/>
              <a:t> heat flux – however often caused plasma confinement </a:t>
            </a:r>
            <a:r>
              <a:rPr lang="en-US" dirty="0" smtClean="0"/>
              <a:t>degradation</a:t>
            </a:r>
            <a:r>
              <a:rPr lang="en-US" sz="2000" dirty="0" smtClean="0"/>
              <a:t>.</a:t>
            </a:r>
            <a:endParaRPr lang="en-US" sz="2000" dirty="0"/>
          </a:p>
          <a:p>
            <a:pPr marL="182880" indent="-457200">
              <a:lnSpc>
                <a:spcPts val="3100"/>
              </a:lnSpc>
              <a:spcAft>
                <a:spcPts val="1800"/>
              </a:spcAft>
            </a:pPr>
            <a:r>
              <a:rPr lang="en-US" sz="2000" dirty="0" smtClean="0"/>
              <a:t>• Li with non-coronal radiation* could significantly reduce </a:t>
            </a:r>
            <a:r>
              <a:rPr lang="en-US" sz="2000" dirty="0" err="1" smtClean="0"/>
              <a:t>divertor</a:t>
            </a:r>
            <a:r>
              <a:rPr lang="en-US" sz="2000" dirty="0" smtClean="0"/>
              <a:t> heat flux.  Li injection shown effective in heat flux reduction in EAST.</a:t>
            </a:r>
          </a:p>
          <a:p>
            <a:pPr marL="182880" indent="-457200">
              <a:lnSpc>
                <a:spcPts val="3100"/>
              </a:lnSpc>
              <a:spcAft>
                <a:spcPts val="1800"/>
              </a:spcAft>
            </a:pPr>
            <a:r>
              <a:rPr lang="en-US" sz="2000" dirty="0" smtClean="0"/>
              <a:t>• </a:t>
            </a:r>
            <a:r>
              <a:rPr lang="en-US" sz="2000" dirty="0"/>
              <a:t>Li can provide strong particle pumping for low recycling </a:t>
            </a:r>
            <a:r>
              <a:rPr lang="en-US" sz="2000" dirty="0" err="1"/>
              <a:t>divertor</a:t>
            </a:r>
            <a:r>
              <a:rPr lang="en-US" sz="2000" dirty="0"/>
              <a:t>.</a:t>
            </a:r>
          </a:p>
          <a:p>
            <a:pPr marL="182880" indent="-457200">
              <a:lnSpc>
                <a:spcPts val="3100"/>
              </a:lnSpc>
              <a:spcAft>
                <a:spcPts val="1800"/>
              </a:spcAft>
            </a:pPr>
            <a:r>
              <a:rPr lang="en-US" sz="2000" dirty="0" smtClean="0"/>
              <a:t>• LL </a:t>
            </a:r>
            <a:r>
              <a:rPr lang="en-US" sz="2000" dirty="0"/>
              <a:t>provides renewable protective layer for high-Z substrate</a:t>
            </a:r>
            <a:r>
              <a:rPr lang="en-US" sz="2000" dirty="0" smtClean="0"/>
              <a:t>.</a:t>
            </a:r>
            <a:r>
              <a:rPr lang="ja-JP" altLang="en-US" sz="2000" dirty="0" smtClean="0"/>
              <a:t>　</a:t>
            </a:r>
            <a:endParaRPr lang="en-US" sz="2000" dirty="0"/>
          </a:p>
        </p:txBody>
      </p:sp>
      <p:sp>
        <p:nvSpPr>
          <p:cNvPr id="4" name="TextBox 3"/>
          <p:cNvSpPr txBox="1"/>
          <p:nvPr/>
        </p:nvSpPr>
        <p:spPr>
          <a:xfrm>
            <a:off x="5723466" y="1600200"/>
            <a:ext cx="1828800" cy="646331"/>
          </a:xfrm>
          <a:prstGeom prst="rect">
            <a:avLst/>
          </a:prstGeom>
          <a:noFill/>
        </p:spPr>
        <p:txBody>
          <a:bodyPr wrap="square" rtlCol="0">
            <a:spAutoFit/>
          </a:bodyPr>
          <a:lstStyle/>
          <a:p>
            <a:pPr algn="ctr"/>
            <a:r>
              <a:rPr lang="en-US" dirty="0" err="1" smtClean="0"/>
              <a:t>Divertor</a:t>
            </a:r>
            <a:r>
              <a:rPr lang="en-US" dirty="0" smtClean="0"/>
              <a:t> heat </a:t>
            </a:r>
            <a:r>
              <a:rPr lang="en-US" dirty="0"/>
              <a:t>&amp;</a:t>
            </a:r>
            <a:r>
              <a:rPr lang="en-US" dirty="0" smtClean="0"/>
              <a:t> particle flux</a:t>
            </a:r>
            <a:endParaRPr lang="en-US" dirty="0"/>
          </a:p>
        </p:txBody>
      </p:sp>
      <p:sp>
        <p:nvSpPr>
          <p:cNvPr id="6" name="TextBox 5"/>
          <p:cNvSpPr txBox="1"/>
          <p:nvPr/>
        </p:nvSpPr>
        <p:spPr>
          <a:xfrm>
            <a:off x="7957585" y="2171700"/>
            <a:ext cx="1228071" cy="761320"/>
          </a:xfrm>
          <a:prstGeom prst="rect">
            <a:avLst/>
          </a:prstGeom>
          <a:noFill/>
        </p:spPr>
        <p:txBody>
          <a:bodyPr wrap="none" rtlCol="0">
            <a:spAutoFit/>
          </a:bodyPr>
          <a:lstStyle/>
          <a:p>
            <a:pPr algn="ctr">
              <a:lnSpc>
                <a:spcPts val="1700"/>
              </a:lnSpc>
            </a:pPr>
            <a:r>
              <a:rPr lang="en-US" dirty="0" smtClean="0"/>
              <a:t>Active</a:t>
            </a:r>
          </a:p>
          <a:p>
            <a:pPr algn="ctr">
              <a:lnSpc>
                <a:spcPts val="1700"/>
              </a:lnSpc>
            </a:pPr>
            <a:r>
              <a:rPr lang="en-US" dirty="0" smtClean="0"/>
              <a:t>Li Injection</a:t>
            </a:r>
          </a:p>
          <a:p>
            <a:pPr algn="ctr">
              <a:lnSpc>
                <a:spcPts val="1700"/>
              </a:lnSpc>
            </a:pPr>
            <a:r>
              <a:rPr lang="en-US" dirty="0" smtClean="0"/>
              <a:t>(ARLLD)</a:t>
            </a:r>
            <a:endParaRPr lang="en-US" dirty="0"/>
          </a:p>
        </p:txBody>
      </p:sp>
      <p:sp>
        <p:nvSpPr>
          <p:cNvPr id="7" name="Block Arc 6"/>
          <p:cNvSpPr/>
          <p:nvPr/>
        </p:nvSpPr>
        <p:spPr>
          <a:xfrm flipV="1">
            <a:off x="5160433" y="1083734"/>
            <a:ext cx="3048000" cy="4381500"/>
          </a:xfrm>
          <a:prstGeom prst="blockArc">
            <a:avLst>
              <a:gd name="adj1" fmla="val 10800000"/>
              <a:gd name="adj2" fmla="val 21480477"/>
              <a:gd name="adj3" fmla="val 2056"/>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5702300" y="3048000"/>
            <a:ext cx="1993900" cy="1981200"/>
          </a:xfrm>
          <a:prstGeom prst="ellipse">
            <a:avLst/>
          </a:prstGeom>
          <a:gradFill flip="none" rotWithShape="1">
            <a:gsLst>
              <a:gs pos="15000">
                <a:schemeClr val="accent5"/>
              </a:gs>
              <a:gs pos="100000">
                <a:srgbClr val="FFFFFF"/>
              </a:gs>
            </a:gsLst>
            <a:path path="circle">
              <a:fillToRect l="50000" t="50000" r="50000" b="50000"/>
            </a:path>
            <a:tileRect/>
          </a:gra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Left Arrow 94"/>
          <p:cNvSpPr/>
          <p:nvPr/>
        </p:nvSpPr>
        <p:spPr>
          <a:xfrm rot="19228642">
            <a:off x="7340239" y="3003397"/>
            <a:ext cx="925294" cy="299381"/>
          </a:xfrm>
          <a:prstGeom prst="leftArrow">
            <a:avLst/>
          </a:prstGeom>
          <a:solidFill>
            <a:srgbClr val="008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Down Arrow 96"/>
          <p:cNvSpPr/>
          <p:nvPr/>
        </p:nvSpPr>
        <p:spPr>
          <a:xfrm>
            <a:off x="6396566" y="2197100"/>
            <a:ext cx="520700" cy="914400"/>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295900" y="3860800"/>
            <a:ext cx="139700" cy="139700"/>
          </a:xfrm>
          <a:prstGeom prst="ellipse">
            <a:avLst/>
          </a:prstGeom>
          <a:solidFill>
            <a:srgbClr val="E6B9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5410200" y="3810000"/>
            <a:ext cx="342900" cy="825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5295900" y="3543300"/>
            <a:ext cx="609600" cy="304800"/>
          </a:xfrm>
          <a:prstGeom prst="rect">
            <a:avLst/>
          </a:prstGeom>
          <a:noFill/>
        </p:spPr>
        <p:txBody>
          <a:bodyPr wrap="square" rtlCol="0">
            <a:spAutoFit/>
          </a:bodyPr>
          <a:lstStyle/>
          <a:p>
            <a:pPr algn="ctr">
              <a:lnSpc>
                <a:spcPts val="1560"/>
              </a:lnSpc>
            </a:pPr>
            <a:r>
              <a:rPr lang="en-US" dirty="0" smtClean="0"/>
              <a:t>Li</a:t>
            </a:r>
            <a:endParaRPr lang="en-US" dirty="0"/>
          </a:p>
        </p:txBody>
      </p:sp>
      <p:sp>
        <p:nvSpPr>
          <p:cNvPr id="13" name="32-Point Star 12"/>
          <p:cNvSpPr/>
          <p:nvPr/>
        </p:nvSpPr>
        <p:spPr>
          <a:xfrm>
            <a:off x="5918200" y="3276600"/>
            <a:ext cx="1574800" cy="1574800"/>
          </a:xfrm>
          <a:prstGeom prst="star32">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7747000" y="4483100"/>
            <a:ext cx="1397000" cy="1477328"/>
          </a:xfrm>
          <a:prstGeom prst="rect">
            <a:avLst/>
          </a:prstGeom>
          <a:noFill/>
        </p:spPr>
        <p:txBody>
          <a:bodyPr wrap="square" rtlCol="0">
            <a:spAutoFit/>
          </a:bodyPr>
          <a:lstStyle/>
          <a:p>
            <a:pPr algn="ctr"/>
            <a:r>
              <a:rPr lang="en-US" dirty="0" smtClean="0"/>
              <a:t>Thin </a:t>
            </a:r>
          </a:p>
          <a:p>
            <a:pPr algn="ctr"/>
            <a:r>
              <a:rPr lang="en-US" dirty="0" smtClean="0"/>
              <a:t>~ 0.2 mm </a:t>
            </a:r>
          </a:p>
          <a:p>
            <a:pPr algn="ctr"/>
            <a:r>
              <a:rPr lang="en-US" dirty="0" smtClean="0"/>
              <a:t>LL coated high Z </a:t>
            </a:r>
            <a:r>
              <a:rPr lang="en-US" dirty="0" err="1" smtClean="0"/>
              <a:t>divertor</a:t>
            </a:r>
            <a:r>
              <a:rPr lang="en-US" dirty="0" smtClean="0"/>
              <a:t> wall</a:t>
            </a:r>
            <a:endParaRPr lang="en-US" dirty="0"/>
          </a:p>
        </p:txBody>
      </p:sp>
      <p:cxnSp>
        <p:nvCxnSpPr>
          <p:cNvPr id="105" name="Straight Arrow Connector 104"/>
          <p:cNvCxnSpPr/>
          <p:nvPr/>
        </p:nvCxnSpPr>
        <p:spPr>
          <a:xfrm flipH="1" flipV="1">
            <a:off x="7886700" y="4413250"/>
            <a:ext cx="368300" cy="1460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6" name="Block Arc 105"/>
          <p:cNvSpPr/>
          <p:nvPr/>
        </p:nvSpPr>
        <p:spPr>
          <a:xfrm flipV="1">
            <a:off x="5080000" y="736600"/>
            <a:ext cx="3213100" cy="4787900"/>
          </a:xfrm>
          <a:prstGeom prst="blockArc">
            <a:avLst>
              <a:gd name="adj1" fmla="val 10839653"/>
              <a:gd name="adj2" fmla="val 21480477"/>
              <a:gd name="adj3" fmla="val 205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Left Arrow 23"/>
          <p:cNvSpPr/>
          <p:nvPr/>
        </p:nvSpPr>
        <p:spPr>
          <a:xfrm rot="5400000">
            <a:off x="6373284" y="4743450"/>
            <a:ext cx="622300" cy="635000"/>
          </a:xfrm>
          <a:prstGeom prst="lef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410200" y="4152900"/>
            <a:ext cx="139700" cy="1397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5549900" y="4191000"/>
            <a:ext cx="342900" cy="444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245100" y="4279900"/>
            <a:ext cx="977900" cy="305212"/>
          </a:xfrm>
          <a:prstGeom prst="rect">
            <a:avLst/>
          </a:prstGeom>
          <a:noFill/>
        </p:spPr>
        <p:txBody>
          <a:bodyPr wrap="square" rtlCol="0">
            <a:spAutoFit/>
          </a:bodyPr>
          <a:lstStyle/>
          <a:p>
            <a:pPr algn="ctr">
              <a:lnSpc>
                <a:spcPts val="1560"/>
              </a:lnSpc>
            </a:pPr>
            <a:r>
              <a:rPr lang="en-US" dirty="0" smtClean="0"/>
              <a:t>T, D</a:t>
            </a:r>
            <a:endParaRPr lang="en-US" dirty="0"/>
          </a:p>
        </p:txBody>
      </p:sp>
      <p:sp>
        <p:nvSpPr>
          <p:cNvPr id="31" name="Oval 30"/>
          <p:cNvSpPr/>
          <p:nvPr/>
        </p:nvSpPr>
        <p:spPr>
          <a:xfrm>
            <a:off x="5651500" y="4610100"/>
            <a:ext cx="139700" cy="13970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H="1">
            <a:off x="5727700" y="4533900"/>
            <a:ext cx="304800" cy="1460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588000" y="4737100"/>
            <a:ext cx="1168400" cy="305212"/>
          </a:xfrm>
          <a:prstGeom prst="rect">
            <a:avLst/>
          </a:prstGeom>
          <a:noFill/>
        </p:spPr>
        <p:txBody>
          <a:bodyPr wrap="square" rtlCol="0">
            <a:spAutoFit/>
          </a:bodyPr>
          <a:lstStyle/>
          <a:p>
            <a:pPr algn="ctr">
              <a:lnSpc>
                <a:spcPts val="1560"/>
              </a:lnSpc>
            </a:pPr>
            <a:r>
              <a:rPr lang="en-US" dirty="0" smtClean="0"/>
              <a:t>Impurities</a:t>
            </a:r>
            <a:endParaRPr lang="en-US" dirty="0"/>
          </a:p>
        </p:txBody>
      </p:sp>
      <p:sp>
        <p:nvSpPr>
          <p:cNvPr id="35" name="TextBox 34"/>
          <p:cNvSpPr txBox="1"/>
          <p:nvPr/>
        </p:nvSpPr>
        <p:spPr>
          <a:xfrm>
            <a:off x="5981700" y="3378200"/>
            <a:ext cx="1485900" cy="1015663"/>
          </a:xfrm>
          <a:prstGeom prst="rect">
            <a:avLst/>
          </a:prstGeom>
          <a:noFill/>
        </p:spPr>
        <p:txBody>
          <a:bodyPr wrap="square" rtlCol="0">
            <a:spAutoFit/>
          </a:bodyPr>
          <a:lstStyle/>
          <a:p>
            <a:pPr algn="ctr"/>
            <a:r>
              <a:rPr lang="en-US" sz="2000" b="1" dirty="0" smtClean="0">
                <a:solidFill>
                  <a:srgbClr val="0000FF"/>
                </a:solidFill>
              </a:rPr>
              <a:t>Li </a:t>
            </a:r>
          </a:p>
          <a:p>
            <a:pPr algn="ctr"/>
            <a:r>
              <a:rPr lang="en-US" sz="2000" b="1" dirty="0">
                <a:solidFill>
                  <a:srgbClr val="0000FF"/>
                </a:solidFill>
              </a:rPr>
              <a:t>n</a:t>
            </a:r>
            <a:r>
              <a:rPr lang="en-US" sz="2000" b="1" dirty="0" smtClean="0">
                <a:solidFill>
                  <a:srgbClr val="0000FF"/>
                </a:solidFill>
              </a:rPr>
              <a:t>on-coronal radiation</a:t>
            </a:r>
            <a:endParaRPr lang="en-US" sz="2000" b="1" dirty="0">
              <a:solidFill>
                <a:srgbClr val="0000FF"/>
              </a:solidFill>
            </a:endParaRPr>
          </a:p>
        </p:txBody>
      </p:sp>
      <p:sp>
        <p:nvSpPr>
          <p:cNvPr id="14" name="Rectangle 13"/>
          <p:cNvSpPr/>
          <p:nvPr/>
        </p:nvSpPr>
        <p:spPr>
          <a:xfrm>
            <a:off x="8149166" y="3230030"/>
            <a:ext cx="558800" cy="88900"/>
          </a:xfrm>
          <a:prstGeom prst="rect">
            <a:avLst/>
          </a:prstGeom>
          <a:solidFill>
            <a:srgbClr val="E6B9B8"/>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665133" y="3187697"/>
            <a:ext cx="558800" cy="88900"/>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8178800" y="3403600"/>
            <a:ext cx="977900" cy="505267"/>
          </a:xfrm>
          <a:prstGeom prst="rect">
            <a:avLst/>
          </a:prstGeom>
          <a:noFill/>
        </p:spPr>
        <p:txBody>
          <a:bodyPr wrap="square" rtlCol="0">
            <a:spAutoFit/>
          </a:bodyPr>
          <a:lstStyle/>
          <a:p>
            <a:pPr algn="ctr">
              <a:lnSpc>
                <a:spcPts val="1560"/>
              </a:lnSpc>
            </a:pPr>
            <a:r>
              <a:rPr lang="en-US" dirty="0" smtClean="0"/>
              <a:t>From </a:t>
            </a:r>
          </a:p>
          <a:p>
            <a:pPr algn="ctr">
              <a:lnSpc>
                <a:spcPts val="1560"/>
              </a:lnSpc>
            </a:pPr>
            <a:r>
              <a:rPr lang="en-US" dirty="0" smtClean="0"/>
              <a:t>LL-loop</a:t>
            </a:r>
            <a:endParaRPr lang="en-US" dirty="0"/>
          </a:p>
        </p:txBody>
      </p:sp>
      <p:cxnSp>
        <p:nvCxnSpPr>
          <p:cNvPr id="16" name="Straight Arrow Connector 15"/>
          <p:cNvCxnSpPr/>
          <p:nvPr/>
        </p:nvCxnSpPr>
        <p:spPr>
          <a:xfrm flipH="1">
            <a:off x="8369300" y="3390900"/>
            <a:ext cx="393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381500" y="3352797"/>
            <a:ext cx="977900" cy="305212"/>
          </a:xfrm>
          <a:prstGeom prst="rect">
            <a:avLst/>
          </a:prstGeom>
          <a:noFill/>
        </p:spPr>
        <p:txBody>
          <a:bodyPr wrap="square" rtlCol="0">
            <a:spAutoFit/>
          </a:bodyPr>
          <a:lstStyle/>
          <a:p>
            <a:pPr algn="ctr">
              <a:lnSpc>
                <a:spcPts val="1560"/>
              </a:lnSpc>
            </a:pPr>
            <a:r>
              <a:rPr lang="en-US" dirty="0" smtClean="0"/>
              <a:t>LL</a:t>
            </a:r>
            <a:endParaRPr lang="en-US" dirty="0"/>
          </a:p>
        </p:txBody>
      </p:sp>
      <p:cxnSp>
        <p:nvCxnSpPr>
          <p:cNvPr id="42" name="Straight Arrow Connector 41"/>
          <p:cNvCxnSpPr/>
          <p:nvPr/>
        </p:nvCxnSpPr>
        <p:spPr>
          <a:xfrm>
            <a:off x="4699000" y="3378197"/>
            <a:ext cx="393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8013700" y="3467100"/>
            <a:ext cx="50800"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283200" y="3365500"/>
            <a:ext cx="50800"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11"/>
          <p:cNvSpPr txBox="1">
            <a:spLocks noChangeArrowheads="1"/>
          </p:cNvSpPr>
          <p:nvPr/>
        </p:nvSpPr>
        <p:spPr bwMode="auto">
          <a:xfrm>
            <a:off x="5969000" y="984250"/>
            <a:ext cx="3175000" cy="52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buFontTx/>
              <a:buNone/>
            </a:pPr>
            <a:r>
              <a:rPr lang="en-US" sz="1400" b="0" i="0" dirty="0">
                <a:solidFill>
                  <a:srgbClr val="000000"/>
                </a:solidFill>
              </a:rPr>
              <a:t>M. Ono </a:t>
            </a:r>
            <a:r>
              <a:rPr lang="en-US" sz="1400" b="0" i="0" dirty="0" smtClean="0">
                <a:solidFill>
                  <a:srgbClr val="000000"/>
                </a:solidFill>
              </a:rPr>
              <a:t>et al.,   RLLD - NF </a:t>
            </a:r>
            <a:r>
              <a:rPr lang="en-US" sz="1400" b="0" i="0" dirty="0">
                <a:solidFill>
                  <a:srgbClr val="000000"/>
                </a:solidFill>
              </a:rPr>
              <a:t>2013, </a:t>
            </a:r>
            <a:endParaRPr lang="en-US" sz="1400" b="0" i="0" dirty="0" smtClean="0">
              <a:solidFill>
                <a:srgbClr val="000000"/>
              </a:solidFill>
            </a:endParaRPr>
          </a:p>
          <a:p>
            <a:pPr eaLnBrk="1" hangingPunct="1">
              <a:buFontTx/>
              <a:buNone/>
            </a:pPr>
            <a:r>
              <a:rPr lang="en-US" sz="1400" b="0" i="0" dirty="0" smtClean="0">
                <a:solidFill>
                  <a:srgbClr val="000000"/>
                </a:solidFill>
              </a:rPr>
              <a:t>                       ARLLD - FE</a:t>
            </a:r>
            <a:r>
              <a:rPr lang="en-US" sz="1400" b="0" i="0" dirty="0">
                <a:solidFill>
                  <a:srgbClr val="000000"/>
                </a:solidFill>
              </a:rPr>
              <a:t>&amp;D 2014 </a:t>
            </a:r>
          </a:p>
        </p:txBody>
      </p:sp>
      <p:sp>
        <p:nvSpPr>
          <p:cNvPr id="44" name="Rectangle 43"/>
          <p:cNvSpPr/>
          <p:nvPr/>
        </p:nvSpPr>
        <p:spPr>
          <a:xfrm>
            <a:off x="6591300" y="5461000"/>
            <a:ext cx="165100" cy="558800"/>
          </a:xfrm>
          <a:prstGeom prst="rect">
            <a:avLst/>
          </a:prstGeom>
          <a:solidFill>
            <a:srgbClr val="E6B9B8"/>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5007844" y="5283200"/>
            <a:ext cx="904552" cy="561692"/>
          </a:xfrm>
          <a:prstGeom prst="rect">
            <a:avLst/>
          </a:prstGeom>
          <a:noFill/>
        </p:spPr>
        <p:txBody>
          <a:bodyPr wrap="none" rtlCol="0">
            <a:spAutoFit/>
          </a:bodyPr>
          <a:lstStyle/>
          <a:p>
            <a:pPr algn="ctr">
              <a:lnSpc>
                <a:spcPts val="1800"/>
              </a:lnSpc>
            </a:pPr>
            <a:r>
              <a:rPr lang="en-US" dirty="0" smtClean="0"/>
              <a:t>Li influx</a:t>
            </a:r>
          </a:p>
          <a:p>
            <a:pPr algn="ctr">
              <a:lnSpc>
                <a:spcPts val="1800"/>
              </a:lnSpc>
            </a:pPr>
            <a:r>
              <a:rPr lang="en-US" dirty="0" smtClean="0"/>
              <a:t>(RLLD)</a:t>
            </a:r>
            <a:endParaRPr lang="en-US" dirty="0"/>
          </a:p>
        </p:txBody>
      </p:sp>
      <p:cxnSp>
        <p:nvCxnSpPr>
          <p:cNvPr id="46" name="Straight Arrow Connector 45"/>
          <p:cNvCxnSpPr/>
          <p:nvPr/>
        </p:nvCxnSpPr>
        <p:spPr>
          <a:xfrm rot="16200000" flipH="1">
            <a:off x="6328828" y="5905500"/>
            <a:ext cx="393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994400" y="5295900"/>
            <a:ext cx="6858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223000" y="6096000"/>
            <a:ext cx="977900" cy="505267"/>
          </a:xfrm>
          <a:prstGeom prst="rect">
            <a:avLst/>
          </a:prstGeom>
          <a:noFill/>
        </p:spPr>
        <p:txBody>
          <a:bodyPr wrap="square" rtlCol="0">
            <a:spAutoFit/>
          </a:bodyPr>
          <a:lstStyle/>
          <a:p>
            <a:pPr algn="ctr">
              <a:lnSpc>
                <a:spcPts val="1560"/>
              </a:lnSpc>
            </a:pPr>
            <a:r>
              <a:rPr lang="en-US" dirty="0" smtClean="0"/>
              <a:t>To </a:t>
            </a:r>
          </a:p>
          <a:p>
            <a:pPr algn="ctr">
              <a:lnSpc>
                <a:spcPts val="1560"/>
              </a:lnSpc>
            </a:pPr>
            <a:r>
              <a:rPr lang="en-US" dirty="0" smtClean="0"/>
              <a:t>LL-loop</a:t>
            </a:r>
            <a:endParaRPr lang="en-US" dirty="0"/>
          </a:p>
        </p:txBody>
      </p:sp>
      <p:sp>
        <p:nvSpPr>
          <p:cNvPr id="53" name="Rectangle 52"/>
          <p:cNvSpPr/>
          <p:nvPr/>
        </p:nvSpPr>
        <p:spPr>
          <a:xfrm>
            <a:off x="5160432" y="3179214"/>
            <a:ext cx="80435" cy="105852"/>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8144932" y="3225802"/>
            <a:ext cx="84660" cy="114295"/>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6"/>
          <p:cNvSpPr>
            <a:spLocks noChangeArrowheads="1"/>
          </p:cNvSpPr>
          <p:nvPr/>
        </p:nvSpPr>
        <p:spPr bwMode="auto">
          <a:xfrm>
            <a:off x="1854200" y="4394200"/>
            <a:ext cx="3175000" cy="3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p>
            <a:pPr>
              <a:buFontTx/>
              <a:buNone/>
            </a:pPr>
            <a:r>
              <a:rPr lang="en-US" sz="1400" dirty="0" smtClean="0"/>
              <a:t>*S</a:t>
            </a:r>
            <a:r>
              <a:rPr lang="en-US" sz="1400" dirty="0"/>
              <a:t>. V. </a:t>
            </a:r>
            <a:r>
              <a:rPr lang="en-US" sz="1400" dirty="0" err="1" smtClean="0"/>
              <a:t>Mirnov</a:t>
            </a:r>
            <a:r>
              <a:rPr lang="en-US" sz="1400" dirty="0" smtClean="0"/>
              <a:t> </a:t>
            </a:r>
            <a:r>
              <a:rPr lang="en-US" sz="1400" dirty="0"/>
              <a:t>et al., </a:t>
            </a:r>
            <a:r>
              <a:rPr lang="en-US" sz="1400" dirty="0" smtClean="0"/>
              <a:t>PPCF (</a:t>
            </a:r>
            <a:r>
              <a:rPr lang="en-US" sz="1400" dirty="0"/>
              <a:t>2006)</a:t>
            </a:r>
          </a:p>
        </p:txBody>
      </p:sp>
      <p:sp>
        <p:nvSpPr>
          <p:cNvPr id="3" name="Rectangle 2"/>
          <p:cNvSpPr/>
          <p:nvPr/>
        </p:nvSpPr>
        <p:spPr>
          <a:xfrm>
            <a:off x="6608233" y="5401725"/>
            <a:ext cx="131234" cy="177808"/>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612468" y="5858917"/>
            <a:ext cx="131234" cy="177808"/>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8661400" y="3242710"/>
            <a:ext cx="50800" cy="6775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669366" y="3191908"/>
            <a:ext cx="50800" cy="6775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67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3"/>
          <p:cNvSpPr>
            <a:spLocks noChangeArrowheads="1"/>
          </p:cNvSpPr>
          <p:nvPr/>
        </p:nvSpPr>
        <p:spPr bwMode="auto">
          <a:xfrm>
            <a:off x="0" y="3810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075"/>
              </a:lnSpc>
              <a:spcBef>
                <a:spcPts val="575"/>
              </a:spcBef>
              <a:spcAft>
                <a:spcPts val="600"/>
              </a:spcAft>
              <a:buFontTx/>
              <a:buNone/>
            </a:pPr>
            <a:r>
              <a:rPr lang="en-US" sz="2400" dirty="0" smtClean="0">
                <a:solidFill>
                  <a:srgbClr val="0000FF"/>
                </a:solidFill>
                <a:latin typeface="Helvetica Neue" charset="0"/>
              </a:rPr>
              <a:t>A </a:t>
            </a:r>
            <a:r>
              <a:rPr lang="en-US" sz="2400" i="0" dirty="0" smtClean="0">
                <a:solidFill>
                  <a:srgbClr val="0000FF"/>
                </a:solidFill>
                <a:latin typeface="Helvetica Neue" charset="0"/>
              </a:rPr>
              <a:t>LL-Loop as a part of Fusion Reactor “Ecosystem”</a:t>
            </a:r>
          </a:p>
          <a:p>
            <a:pPr algn="ctr" eaLnBrk="0" hangingPunct="0">
              <a:lnSpc>
                <a:spcPts val="2075"/>
              </a:lnSpc>
              <a:spcBef>
                <a:spcPts val="575"/>
              </a:spcBef>
              <a:spcAft>
                <a:spcPts val="600"/>
              </a:spcAft>
              <a:buFontTx/>
              <a:buNone/>
            </a:pPr>
            <a:r>
              <a:rPr lang="en-US" sz="2400" dirty="0" smtClean="0">
                <a:solidFill>
                  <a:srgbClr val="FF0000"/>
                </a:solidFill>
                <a:latin typeface="Helvetica Neue" charset="0"/>
              </a:rPr>
              <a:t>Continuously Removing Dust, T, D, H, He, O, &amp; Other Impurities</a:t>
            </a:r>
            <a:endParaRPr lang="en-US" sz="2400" i="0" dirty="0" smtClean="0">
              <a:solidFill>
                <a:srgbClr val="FF0000"/>
              </a:solidFill>
              <a:latin typeface="Helvetica Neue" charset="0"/>
            </a:endParaRPr>
          </a:p>
          <a:p>
            <a:pPr algn="ctr" eaLnBrk="0" hangingPunct="0">
              <a:lnSpc>
                <a:spcPts val="2075"/>
              </a:lnSpc>
              <a:spcBef>
                <a:spcPts val="575"/>
              </a:spcBef>
              <a:spcAft>
                <a:spcPts val="600"/>
              </a:spcAft>
              <a:buFontTx/>
              <a:buNone/>
            </a:pPr>
            <a:endParaRPr lang="en-US" sz="2400" i="0" dirty="0">
              <a:solidFill>
                <a:srgbClr val="FF0000"/>
              </a:solidFill>
              <a:latin typeface="Helvetica Neue" charset="0"/>
            </a:endParaRPr>
          </a:p>
        </p:txBody>
      </p:sp>
      <p:sp>
        <p:nvSpPr>
          <p:cNvPr id="52228" name="TextBox 52227"/>
          <p:cNvSpPr txBox="1"/>
          <p:nvPr/>
        </p:nvSpPr>
        <p:spPr>
          <a:xfrm>
            <a:off x="4013200" y="1054100"/>
            <a:ext cx="3390900" cy="646331"/>
          </a:xfrm>
          <a:prstGeom prst="rect">
            <a:avLst/>
          </a:prstGeom>
          <a:noFill/>
        </p:spPr>
        <p:txBody>
          <a:bodyPr wrap="square" rtlCol="0">
            <a:spAutoFit/>
          </a:bodyPr>
          <a:lstStyle/>
          <a:p>
            <a:r>
              <a:rPr lang="en-US" dirty="0" smtClean="0">
                <a:solidFill>
                  <a:srgbClr val="FF0000"/>
                </a:solidFill>
              </a:rPr>
              <a:t>D</a:t>
            </a:r>
            <a:r>
              <a:rPr lang="en-US" baseline="-25000" dirty="0">
                <a:solidFill>
                  <a:srgbClr val="FF0000"/>
                </a:solidFill>
                <a:latin typeface="Arial" charset="0"/>
              </a:rPr>
              <a:t>2</a:t>
            </a:r>
            <a:r>
              <a:rPr lang="en-US" dirty="0" smtClean="0">
                <a:solidFill>
                  <a:srgbClr val="FF0000"/>
                </a:solidFill>
              </a:rPr>
              <a:t>, T</a:t>
            </a:r>
            <a:r>
              <a:rPr lang="en-US" baseline="-25000" dirty="0">
                <a:solidFill>
                  <a:srgbClr val="FF0000"/>
                </a:solidFill>
                <a:latin typeface="Arial" charset="0"/>
              </a:rPr>
              <a:t>2</a:t>
            </a:r>
            <a:r>
              <a:rPr lang="en-US" dirty="0" smtClean="0">
                <a:solidFill>
                  <a:srgbClr val="FF0000"/>
                </a:solidFill>
              </a:rPr>
              <a:t> ~  0.5 g/s needed for ~ 3 GW-fusion power with 1% burn  </a:t>
            </a:r>
            <a:endParaRPr lang="en-US" dirty="0">
              <a:solidFill>
                <a:srgbClr val="FF0000"/>
              </a:solidFill>
            </a:endParaRPr>
          </a:p>
        </p:txBody>
      </p:sp>
      <p:sp>
        <p:nvSpPr>
          <p:cNvPr id="100" name="Rectangle 99"/>
          <p:cNvSpPr/>
          <p:nvPr/>
        </p:nvSpPr>
        <p:spPr>
          <a:xfrm>
            <a:off x="2400298" y="6095999"/>
            <a:ext cx="3348567" cy="93135"/>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5579534" y="5190066"/>
            <a:ext cx="152399" cy="537633"/>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0" name="Rounded Rectangle 52229"/>
          <p:cNvSpPr/>
          <p:nvPr/>
        </p:nvSpPr>
        <p:spPr>
          <a:xfrm>
            <a:off x="1968500" y="5867400"/>
            <a:ext cx="457200" cy="381000"/>
          </a:xfrm>
          <a:prstGeom prst="round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1" name="Rounded Rectangle 52230"/>
          <p:cNvSpPr/>
          <p:nvPr/>
        </p:nvSpPr>
        <p:spPr>
          <a:xfrm>
            <a:off x="2044700" y="5905497"/>
            <a:ext cx="304800" cy="304800"/>
          </a:xfrm>
          <a:prstGeom prst="roundRect">
            <a:avLst/>
          </a:prstGeom>
          <a:pattFill prst="smGrid">
            <a:fgClr>
              <a:srgbClr val="E6B9B8"/>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2" name="TextBox 52231"/>
          <p:cNvSpPr txBox="1"/>
          <p:nvPr/>
        </p:nvSpPr>
        <p:spPr>
          <a:xfrm>
            <a:off x="584200" y="5791200"/>
            <a:ext cx="1371601" cy="584776"/>
          </a:xfrm>
          <a:prstGeom prst="rect">
            <a:avLst/>
          </a:prstGeom>
          <a:noFill/>
        </p:spPr>
        <p:txBody>
          <a:bodyPr wrap="square" rtlCol="0">
            <a:spAutoFit/>
          </a:bodyPr>
          <a:lstStyle/>
          <a:p>
            <a:r>
              <a:rPr lang="en-US" sz="1600" dirty="0" smtClean="0"/>
              <a:t>Dust filter for solid waste</a:t>
            </a:r>
            <a:endParaRPr lang="en-US" sz="1600" dirty="0"/>
          </a:p>
        </p:txBody>
      </p:sp>
      <p:sp>
        <p:nvSpPr>
          <p:cNvPr id="106" name="TextBox 105"/>
          <p:cNvSpPr txBox="1"/>
          <p:nvPr/>
        </p:nvSpPr>
        <p:spPr>
          <a:xfrm>
            <a:off x="6098759" y="5389032"/>
            <a:ext cx="2019002" cy="830997"/>
          </a:xfrm>
          <a:prstGeom prst="rect">
            <a:avLst/>
          </a:prstGeom>
          <a:noFill/>
        </p:spPr>
        <p:txBody>
          <a:bodyPr wrap="none" rtlCol="0">
            <a:spAutoFit/>
          </a:bodyPr>
          <a:lstStyle/>
          <a:p>
            <a:pPr algn="ctr"/>
            <a:r>
              <a:rPr lang="en-US" sz="1600" dirty="0" smtClean="0"/>
              <a:t>Tritium Removal</a:t>
            </a:r>
          </a:p>
          <a:p>
            <a:pPr algn="ctr"/>
            <a:r>
              <a:rPr lang="en-US" sz="1600" dirty="0" smtClean="0"/>
              <a:t>(Surface Cold traps</a:t>
            </a:r>
          </a:p>
          <a:p>
            <a:pPr algn="ctr"/>
            <a:r>
              <a:rPr lang="en-US" sz="1600" dirty="0" smtClean="0"/>
              <a:t>Centrifugal separator)</a:t>
            </a:r>
            <a:endParaRPr lang="en-US" sz="1600" dirty="0"/>
          </a:p>
        </p:txBody>
      </p:sp>
      <p:sp>
        <p:nvSpPr>
          <p:cNvPr id="107" name="Rectangle 106"/>
          <p:cNvSpPr/>
          <p:nvPr/>
        </p:nvSpPr>
        <p:spPr>
          <a:xfrm>
            <a:off x="5588000" y="5558367"/>
            <a:ext cx="152400" cy="609600"/>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2641600" y="6167967"/>
            <a:ext cx="1393631" cy="338554"/>
          </a:xfrm>
          <a:prstGeom prst="rect">
            <a:avLst/>
          </a:prstGeom>
          <a:noFill/>
        </p:spPr>
        <p:txBody>
          <a:bodyPr wrap="none" rtlCol="0">
            <a:spAutoFit/>
          </a:bodyPr>
          <a:lstStyle/>
          <a:p>
            <a:r>
              <a:rPr lang="en-US" sz="1600" dirty="0" smtClean="0"/>
              <a:t>LL flow ~ 1 l /s</a:t>
            </a:r>
            <a:endParaRPr lang="en-US" sz="1600" dirty="0"/>
          </a:p>
        </p:txBody>
      </p:sp>
      <p:cxnSp>
        <p:nvCxnSpPr>
          <p:cNvPr id="109" name="Straight Arrow Connector 108"/>
          <p:cNvCxnSpPr/>
          <p:nvPr/>
        </p:nvCxnSpPr>
        <p:spPr>
          <a:xfrm>
            <a:off x="3530600" y="6028266"/>
            <a:ext cx="66886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954868" y="5693832"/>
            <a:ext cx="1736373" cy="369332"/>
          </a:xfrm>
          <a:prstGeom prst="rect">
            <a:avLst/>
          </a:prstGeom>
          <a:noFill/>
        </p:spPr>
        <p:txBody>
          <a:bodyPr wrap="none" rtlCol="0">
            <a:spAutoFit/>
          </a:bodyPr>
          <a:lstStyle/>
          <a:p>
            <a:r>
              <a:rPr lang="en-US" dirty="0" smtClean="0">
                <a:solidFill>
                  <a:srgbClr val="FF0000"/>
                </a:solidFill>
              </a:rPr>
              <a:t>0.5% T ~  2.5 g/s</a:t>
            </a:r>
            <a:endParaRPr lang="en-US" dirty="0">
              <a:solidFill>
                <a:srgbClr val="FF0000"/>
              </a:solidFill>
            </a:endParaRPr>
          </a:p>
        </p:txBody>
      </p:sp>
      <p:cxnSp>
        <p:nvCxnSpPr>
          <p:cNvPr id="114" name="Straight Arrow Connector 113"/>
          <p:cNvCxnSpPr/>
          <p:nvPr/>
        </p:nvCxnSpPr>
        <p:spPr>
          <a:xfrm flipH="1" flipV="1">
            <a:off x="5825067" y="3949700"/>
            <a:ext cx="8467" cy="9440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4352051" y="3810000"/>
            <a:ext cx="1219016" cy="369332"/>
          </a:xfrm>
          <a:prstGeom prst="rect">
            <a:avLst/>
          </a:prstGeom>
          <a:noFill/>
        </p:spPr>
        <p:txBody>
          <a:bodyPr wrap="none" rtlCol="0">
            <a:spAutoFit/>
          </a:bodyPr>
          <a:lstStyle/>
          <a:p>
            <a:r>
              <a:rPr lang="en-US" dirty="0" smtClean="0">
                <a:solidFill>
                  <a:srgbClr val="FF0000"/>
                </a:solidFill>
              </a:rPr>
              <a:t>T ~  0.5 g/s</a:t>
            </a:r>
            <a:endParaRPr lang="en-US" dirty="0">
              <a:solidFill>
                <a:srgbClr val="FF0000"/>
              </a:solidFill>
            </a:endParaRPr>
          </a:p>
        </p:txBody>
      </p:sp>
      <p:cxnSp>
        <p:nvCxnSpPr>
          <p:cNvPr id="116" name="Straight Arrow Connector 115"/>
          <p:cNvCxnSpPr>
            <a:stCxn id="152" idx="0"/>
          </p:cNvCxnSpPr>
          <p:nvPr/>
        </p:nvCxnSpPr>
        <p:spPr>
          <a:xfrm flipH="1" flipV="1">
            <a:off x="7691969" y="1308102"/>
            <a:ext cx="13086" cy="12493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2484967" y="5173133"/>
            <a:ext cx="3255433" cy="80434"/>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Arrow Connector 119"/>
          <p:cNvCxnSpPr/>
          <p:nvPr/>
        </p:nvCxnSpPr>
        <p:spPr>
          <a:xfrm rot="10800000">
            <a:off x="3479800" y="5295901"/>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2785534" y="5262032"/>
            <a:ext cx="1736373" cy="369332"/>
          </a:xfrm>
          <a:prstGeom prst="rect">
            <a:avLst/>
          </a:prstGeom>
          <a:noFill/>
        </p:spPr>
        <p:txBody>
          <a:bodyPr wrap="none" rtlCol="0">
            <a:spAutoFit/>
          </a:bodyPr>
          <a:lstStyle/>
          <a:p>
            <a:r>
              <a:rPr lang="en-US" dirty="0" smtClean="0">
                <a:solidFill>
                  <a:srgbClr val="FF0000"/>
                </a:solidFill>
              </a:rPr>
              <a:t>0.4% T ~  2.0 g/s</a:t>
            </a:r>
            <a:endParaRPr lang="en-US" dirty="0">
              <a:solidFill>
                <a:srgbClr val="FF0000"/>
              </a:solidFill>
            </a:endParaRPr>
          </a:p>
        </p:txBody>
      </p:sp>
      <p:sp>
        <p:nvSpPr>
          <p:cNvPr id="122" name="TextBox 121"/>
          <p:cNvSpPr txBox="1"/>
          <p:nvPr/>
        </p:nvSpPr>
        <p:spPr>
          <a:xfrm>
            <a:off x="2921000" y="4855059"/>
            <a:ext cx="1871133" cy="338554"/>
          </a:xfrm>
          <a:prstGeom prst="rect">
            <a:avLst/>
          </a:prstGeom>
          <a:noFill/>
        </p:spPr>
        <p:txBody>
          <a:bodyPr wrap="square" rtlCol="0">
            <a:spAutoFit/>
          </a:bodyPr>
          <a:lstStyle/>
          <a:p>
            <a:r>
              <a:rPr lang="en-US" sz="1600" dirty="0" smtClean="0"/>
              <a:t>Return to </a:t>
            </a:r>
            <a:r>
              <a:rPr lang="en-US" sz="1600" dirty="0" err="1" smtClean="0"/>
              <a:t>divertor</a:t>
            </a:r>
            <a:endParaRPr lang="en-US" sz="1600" dirty="0"/>
          </a:p>
        </p:txBody>
      </p:sp>
      <p:sp>
        <p:nvSpPr>
          <p:cNvPr id="19" name="Oval 18"/>
          <p:cNvSpPr/>
          <p:nvPr/>
        </p:nvSpPr>
        <p:spPr>
          <a:xfrm>
            <a:off x="1866900" y="4648200"/>
            <a:ext cx="635000" cy="952500"/>
          </a:xfrm>
          <a:prstGeom prst="ellipse">
            <a:avLst/>
          </a:prstGeom>
          <a:solidFill>
            <a:srgbClr val="8EB4E3"/>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46100" y="1054099"/>
            <a:ext cx="3276600" cy="4076701"/>
          </a:xfrm>
          <a:prstGeom prst="ellipse">
            <a:avLst/>
          </a:prstGeom>
          <a:solidFill>
            <a:schemeClr val="tx2">
              <a:lumMod val="40000"/>
              <a:lumOff val="60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74700" y="1308100"/>
            <a:ext cx="2832100" cy="3543300"/>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1117600" y="2044700"/>
            <a:ext cx="2209800" cy="707886"/>
          </a:xfrm>
          <a:prstGeom prst="rect">
            <a:avLst/>
          </a:prstGeom>
          <a:noFill/>
          <a:ln>
            <a:noFill/>
          </a:ln>
        </p:spPr>
        <p:txBody>
          <a:bodyPr wrap="square" rtlCol="0">
            <a:spAutoFit/>
          </a:bodyPr>
          <a:lstStyle/>
          <a:p>
            <a:pPr algn="ctr"/>
            <a:r>
              <a:rPr lang="en-US" sz="2000" b="1" dirty="0" smtClean="0">
                <a:solidFill>
                  <a:srgbClr val="FF0000"/>
                </a:solidFill>
              </a:rPr>
              <a:t>Fusion Power Plant Plasma Core</a:t>
            </a:r>
          </a:p>
        </p:txBody>
      </p:sp>
      <p:sp>
        <p:nvSpPr>
          <p:cNvPr id="52226" name="Rectangle 52225"/>
          <p:cNvSpPr/>
          <p:nvPr/>
        </p:nvSpPr>
        <p:spPr>
          <a:xfrm>
            <a:off x="1100765" y="3121876"/>
            <a:ext cx="2201235" cy="1424642"/>
          </a:xfrm>
          <a:prstGeom prst="rect">
            <a:avLst/>
          </a:prstGeom>
        </p:spPr>
        <p:txBody>
          <a:bodyPr wrap="square">
            <a:spAutoFit/>
          </a:bodyPr>
          <a:lstStyle/>
          <a:p>
            <a:pPr algn="ctr" eaLnBrk="0" hangingPunct="0">
              <a:lnSpc>
                <a:spcPts val="2075"/>
              </a:lnSpc>
              <a:spcBef>
                <a:spcPts val="575"/>
              </a:spcBef>
              <a:spcAft>
                <a:spcPts val="600"/>
              </a:spcAft>
              <a:buFontTx/>
              <a:buNone/>
            </a:pPr>
            <a:r>
              <a:rPr lang="en-US" dirty="0" smtClean="0">
                <a:solidFill>
                  <a:srgbClr val="0000FF"/>
                </a:solidFill>
                <a:latin typeface="Helvetica Neue" charset="0"/>
              </a:rPr>
              <a:t>Flowing LL can capture and carry out dust, </a:t>
            </a:r>
            <a:r>
              <a:rPr lang="en-US" dirty="0">
                <a:solidFill>
                  <a:srgbClr val="0000FF"/>
                </a:solidFill>
                <a:latin typeface="Helvetica Neue" charset="0"/>
              </a:rPr>
              <a:t>T, D, H, He, O, &amp; other impurities</a:t>
            </a:r>
          </a:p>
        </p:txBody>
      </p:sp>
      <p:sp>
        <p:nvSpPr>
          <p:cNvPr id="86" name="TextBox 85"/>
          <p:cNvSpPr txBox="1"/>
          <p:nvPr/>
        </p:nvSpPr>
        <p:spPr>
          <a:xfrm>
            <a:off x="254000" y="4978400"/>
            <a:ext cx="1587501" cy="830997"/>
          </a:xfrm>
          <a:prstGeom prst="rect">
            <a:avLst/>
          </a:prstGeom>
          <a:noFill/>
        </p:spPr>
        <p:txBody>
          <a:bodyPr wrap="square" rtlCol="0">
            <a:spAutoFit/>
          </a:bodyPr>
          <a:lstStyle/>
          <a:p>
            <a:r>
              <a:rPr lang="en-US" sz="1600" dirty="0" err="1" smtClean="0"/>
              <a:t>Radiative</a:t>
            </a:r>
            <a:r>
              <a:rPr lang="en-US" sz="1600" dirty="0" smtClean="0"/>
              <a:t> Liquid Lithium </a:t>
            </a:r>
            <a:r>
              <a:rPr lang="en-US" sz="1600" dirty="0" err="1" smtClean="0"/>
              <a:t>Divertor</a:t>
            </a:r>
            <a:r>
              <a:rPr lang="en-US" sz="1600" dirty="0" smtClean="0"/>
              <a:t> Chamber</a:t>
            </a:r>
            <a:endParaRPr lang="en-US" sz="1600" dirty="0"/>
          </a:p>
        </p:txBody>
      </p:sp>
      <p:sp>
        <p:nvSpPr>
          <p:cNvPr id="51" name="Rectangle 50"/>
          <p:cNvSpPr/>
          <p:nvPr/>
        </p:nvSpPr>
        <p:spPr>
          <a:xfrm>
            <a:off x="1892301" y="5054600"/>
            <a:ext cx="577850" cy="139700"/>
          </a:xfrm>
          <a:prstGeom prst="rect">
            <a:avLst/>
          </a:prstGeom>
          <a:solidFill>
            <a:srgbClr val="8EB4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Down Arrow 144"/>
          <p:cNvSpPr/>
          <p:nvPr/>
        </p:nvSpPr>
        <p:spPr>
          <a:xfrm>
            <a:off x="2019133" y="4629150"/>
            <a:ext cx="330367" cy="886662"/>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2120900" y="5571068"/>
            <a:ext cx="152400" cy="304800"/>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0" name="Group 6"/>
          <p:cNvGrpSpPr>
            <a:grpSpLocks/>
          </p:cNvGrpSpPr>
          <p:nvPr/>
        </p:nvGrpSpPr>
        <p:grpSpPr bwMode="auto">
          <a:xfrm>
            <a:off x="5604933" y="2089678"/>
            <a:ext cx="3199645" cy="2599963"/>
            <a:chOff x="5334373" y="2035175"/>
            <a:chExt cx="3199292" cy="2599963"/>
          </a:xfrm>
        </p:grpSpPr>
        <p:sp>
          <p:nvSpPr>
            <p:cNvPr id="151" name="Right Arrow 150"/>
            <p:cNvSpPr/>
            <p:nvPr/>
          </p:nvSpPr>
          <p:spPr bwMode="auto">
            <a:xfrm rot="16200000">
              <a:off x="7262129" y="2929746"/>
              <a:ext cx="344487" cy="24127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2" name="TextBox 21"/>
            <p:cNvSpPr txBox="1">
              <a:spLocks noChangeArrowheads="1"/>
            </p:cNvSpPr>
            <p:nvPr/>
          </p:nvSpPr>
          <p:spPr bwMode="auto">
            <a:xfrm>
              <a:off x="6827838" y="2502959"/>
              <a:ext cx="1212850" cy="27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b="0" i="0" dirty="0" smtClean="0">
                  <a:solidFill>
                    <a:schemeClr val="tx1"/>
                  </a:solidFill>
                  <a:latin typeface="Arial" charset="0"/>
                </a:rPr>
                <a:t>T</a:t>
              </a:r>
              <a:r>
                <a:rPr lang="en-US" b="0" baseline="-25000" dirty="0">
                  <a:solidFill>
                    <a:srgbClr val="000000"/>
                  </a:solidFill>
                  <a:latin typeface="Arial" charset="0"/>
                </a:rPr>
                <a:t>2</a:t>
              </a:r>
              <a:r>
                <a:rPr lang="en-US" b="0" i="0" dirty="0" smtClean="0">
                  <a:solidFill>
                    <a:schemeClr val="tx1"/>
                  </a:solidFill>
                  <a:latin typeface="Arial" charset="0"/>
                </a:rPr>
                <a:t> </a:t>
              </a:r>
              <a:r>
                <a:rPr lang="en-US" b="0" i="0" dirty="0">
                  <a:solidFill>
                    <a:schemeClr val="tx1"/>
                  </a:solidFill>
                  <a:latin typeface="Arial" charset="0"/>
                </a:rPr>
                <a:t>Recycling </a:t>
              </a:r>
            </a:p>
          </p:txBody>
        </p:sp>
        <p:sp>
          <p:nvSpPr>
            <p:cNvPr id="153" name="Right Arrow 152"/>
            <p:cNvSpPr/>
            <p:nvPr/>
          </p:nvSpPr>
          <p:spPr bwMode="auto">
            <a:xfrm rot="5400000">
              <a:off x="7192278" y="3820333"/>
              <a:ext cx="501650" cy="252383"/>
            </a:xfrm>
            <a:prstGeom prst="rightArrow">
              <a:avLst/>
            </a:prstGeom>
            <a:solidFill>
              <a:srgbClr val="9999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4" name="Rectangle 46"/>
            <p:cNvSpPr>
              <a:spLocks noChangeArrowheads="1"/>
            </p:cNvSpPr>
            <p:nvPr/>
          </p:nvSpPr>
          <p:spPr bwMode="auto">
            <a:xfrm>
              <a:off x="6994525" y="3209925"/>
              <a:ext cx="942975" cy="465138"/>
            </a:xfrm>
            <a:prstGeom prst="rect">
              <a:avLst/>
            </a:prstGeom>
            <a:solidFill>
              <a:srgbClr val="CC926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p>
              <a:pPr algn="ctr">
                <a:buFontTx/>
                <a:buNone/>
              </a:pPr>
              <a:r>
                <a:rPr lang="en-US" sz="1100" i="0">
                  <a:solidFill>
                    <a:srgbClr val="000000"/>
                  </a:solidFill>
                </a:rPr>
                <a:t>Tritium</a:t>
              </a:r>
            </a:p>
            <a:p>
              <a:pPr algn="ctr">
                <a:buFontTx/>
                <a:buNone/>
              </a:pPr>
              <a:r>
                <a:rPr lang="en-US" sz="1100" i="0">
                  <a:solidFill>
                    <a:srgbClr val="000000"/>
                  </a:solidFill>
                </a:rPr>
                <a:t>Separater</a:t>
              </a:r>
            </a:p>
          </p:txBody>
        </p:sp>
        <p:sp>
          <p:nvSpPr>
            <p:cNvPr id="155" name="TextBox 21"/>
            <p:cNvSpPr txBox="1">
              <a:spLocks noChangeArrowheads="1"/>
            </p:cNvSpPr>
            <p:nvPr/>
          </p:nvSpPr>
          <p:spPr bwMode="auto">
            <a:xfrm>
              <a:off x="6616700" y="4173538"/>
              <a:ext cx="17780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b="0" i="0" dirty="0" smtClean="0">
                  <a:solidFill>
                    <a:schemeClr val="tx1"/>
                  </a:solidFill>
                  <a:latin typeface="Arial" charset="0"/>
                </a:rPr>
                <a:t>D</a:t>
              </a:r>
              <a:r>
                <a:rPr lang="en-US" b="0" baseline="-25000" dirty="0">
                  <a:solidFill>
                    <a:srgbClr val="000000"/>
                  </a:solidFill>
                  <a:latin typeface="Arial" charset="0"/>
                </a:rPr>
                <a:t>2</a:t>
              </a:r>
              <a:r>
                <a:rPr lang="en-US" b="0" i="0" dirty="0" smtClean="0">
                  <a:solidFill>
                    <a:schemeClr val="tx1"/>
                  </a:solidFill>
                  <a:latin typeface="Arial" charset="0"/>
                </a:rPr>
                <a:t>, He, &amp;</a:t>
              </a:r>
              <a:endParaRPr lang="en-US" b="0" i="0" dirty="0">
                <a:solidFill>
                  <a:schemeClr val="tx1"/>
                </a:solidFill>
                <a:latin typeface="Arial" charset="0"/>
              </a:endParaRPr>
            </a:p>
            <a:p>
              <a:pPr algn="ctr" eaLnBrk="1" hangingPunct="1">
                <a:buFontTx/>
                <a:buNone/>
              </a:pPr>
              <a:r>
                <a:rPr lang="en-US" b="0" i="0" dirty="0">
                  <a:solidFill>
                    <a:schemeClr val="tx1"/>
                  </a:solidFill>
                  <a:latin typeface="Arial" charset="0"/>
                </a:rPr>
                <a:t>Other </a:t>
              </a:r>
              <a:r>
                <a:rPr lang="en-US" b="0" i="0" dirty="0" smtClean="0">
                  <a:solidFill>
                    <a:schemeClr val="tx1"/>
                  </a:solidFill>
                  <a:latin typeface="Arial" charset="0"/>
                </a:rPr>
                <a:t>impurities</a:t>
              </a:r>
              <a:endParaRPr lang="en-US" b="0" i="0" dirty="0">
                <a:solidFill>
                  <a:schemeClr val="tx1"/>
                </a:solidFill>
                <a:latin typeface="Arial" charset="0"/>
              </a:endParaRPr>
            </a:p>
          </p:txBody>
        </p:sp>
        <p:sp>
          <p:nvSpPr>
            <p:cNvPr id="156" name="TextBox 1"/>
            <p:cNvSpPr txBox="1">
              <a:spLocks noChangeArrowheads="1"/>
            </p:cNvSpPr>
            <p:nvPr/>
          </p:nvSpPr>
          <p:spPr bwMode="auto">
            <a:xfrm>
              <a:off x="7413099" y="2035175"/>
              <a:ext cx="1120566" cy="3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buFontTx/>
                <a:buNone/>
              </a:pPr>
              <a:r>
                <a:rPr lang="en-US" sz="1400" b="0" i="0" dirty="0" smtClean="0">
                  <a:solidFill>
                    <a:srgbClr val="FF0000"/>
                  </a:solidFill>
                </a:rPr>
                <a:t>T</a:t>
              </a:r>
              <a:r>
                <a:rPr lang="en-US" sz="1400" b="0" baseline="-25000" dirty="0">
                  <a:solidFill>
                    <a:srgbClr val="FF0000"/>
                  </a:solidFill>
                  <a:latin typeface="Arial" charset="0"/>
                </a:rPr>
                <a:t>2</a:t>
              </a:r>
              <a:r>
                <a:rPr lang="en-US" sz="1400" b="0" i="0" dirty="0" smtClean="0">
                  <a:solidFill>
                    <a:srgbClr val="FF0000"/>
                  </a:solidFill>
                </a:rPr>
                <a:t> ~ </a:t>
              </a:r>
              <a:r>
                <a:rPr lang="en-US" sz="1400" b="0" i="0" dirty="0">
                  <a:solidFill>
                    <a:srgbClr val="FF0000"/>
                  </a:solidFill>
                </a:rPr>
                <a:t>0.5 g/s</a:t>
              </a:r>
            </a:p>
          </p:txBody>
        </p:sp>
        <p:cxnSp>
          <p:nvCxnSpPr>
            <p:cNvPr id="157" name="Straight Arrow Connector 156"/>
            <p:cNvCxnSpPr/>
            <p:nvPr/>
          </p:nvCxnSpPr>
          <p:spPr bwMode="auto">
            <a:xfrm>
              <a:off x="6301028" y="3616325"/>
              <a:ext cx="607942"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8" name="Rectangle 4"/>
            <p:cNvSpPr>
              <a:spLocks noChangeArrowheads="1"/>
            </p:cNvSpPr>
            <p:nvPr/>
          </p:nvSpPr>
          <p:spPr bwMode="auto">
            <a:xfrm>
              <a:off x="5334373" y="3058867"/>
              <a:ext cx="1587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sz="1400" i="0" dirty="0" smtClean="0">
                  <a:solidFill>
                    <a:srgbClr val="000000"/>
                  </a:solidFill>
                  <a:latin typeface="Arial" charset="0"/>
                </a:rPr>
                <a:t>T</a:t>
              </a:r>
              <a:r>
                <a:rPr lang="en-US" sz="1400" i="0" baseline="-25000" dirty="0" smtClean="0">
                  <a:solidFill>
                    <a:srgbClr val="000000"/>
                  </a:solidFill>
                  <a:latin typeface="Arial" charset="0"/>
                </a:rPr>
                <a:t>2</a:t>
              </a:r>
              <a:r>
                <a:rPr lang="en-US" sz="1400" i="0" dirty="0" smtClean="0">
                  <a:solidFill>
                    <a:srgbClr val="000000"/>
                  </a:solidFill>
                  <a:latin typeface="Arial" charset="0"/>
                </a:rPr>
                <a:t>, D</a:t>
              </a:r>
              <a:r>
                <a:rPr lang="en-US" sz="1400" baseline="-25000" dirty="0">
                  <a:solidFill>
                    <a:srgbClr val="000000"/>
                  </a:solidFill>
                  <a:latin typeface="Arial" charset="0"/>
                </a:rPr>
                <a:t>2</a:t>
              </a:r>
              <a:r>
                <a:rPr lang="en-US" sz="1400" i="0" dirty="0" smtClean="0">
                  <a:solidFill>
                    <a:srgbClr val="000000"/>
                  </a:solidFill>
                  <a:latin typeface="Arial" charset="0"/>
                </a:rPr>
                <a:t>, He, H</a:t>
              </a:r>
              <a:r>
                <a:rPr lang="en-US" sz="1400" baseline="-25000" dirty="0">
                  <a:solidFill>
                    <a:srgbClr val="000000"/>
                  </a:solidFill>
                  <a:latin typeface="Arial" charset="0"/>
                </a:rPr>
                <a:t>2</a:t>
              </a:r>
              <a:r>
                <a:rPr lang="en-US" sz="1400" i="0" dirty="0" smtClean="0">
                  <a:solidFill>
                    <a:srgbClr val="000000"/>
                  </a:solidFill>
                  <a:latin typeface="Arial" charset="0"/>
                </a:rPr>
                <a:t>, O</a:t>
              </a:r>
              <a:r>
                <a:rPr lang="en-US" sz="1400" baseline="-25000" dirty="0">
                  <a:solidFill>
                    <a:srgbClr val="000000"/>
                  </a:solidFill>
                  <a:latin typeface="Arial" charset="0"/>
                </a:rPr>
                <a:t>2</a:t>
              </a:r>
              <a:endParaRPr lang="en-US" sz="1400" dirty="0"/>
            </a:p>
          </p:txBody>
        </p:sp>
      </p:grpSp>
      <p:sp>
        <p:nvSpPr>
          <p:cNvPr id="159" name="Rectangle 158"/>
          <p:cNvSpPr/>
          <p:nvPr/>
        </p:nvSpPr>
        <p:spPr bwMode="auto">
          <a:xfrm>
            <a:off x="6011333" y="3436935"/>
            <a:ext cx="1278467" cy="102131"/>
          </a:xfrm>
          <a:prstGeom prst="rect">
            <a:avLst/>
          </a:prstGeom>
          <a:solidFill>
            <a:srgbClr val="75B4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60" name="Rectangle 159"/>
          <p:cNvSpPr/>
          <p:nvPr/>
        </p:nvSpPr>
        <p:spPr bwMode="auto">
          <a:xfrm>
            <a:off x="6016097" y="3522133"/>
            <a:ext cx="130704" cy="2031999"/>
          </a:xfrm>
          <a:prstGeom prst="rect">
            <a:avLst/>
          </a:prstGeom>
          <a:solidFill>
            <a:srgbClr val="75B4FF"/>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64" name="Rectangle 163"/>
          <p:cNvSpPr/>
          <p:nvPr/>
        </p:nvSpPr>
        <p:spPr>
          <a:xfrm>
            <a:off x="5884332" y="5571065"/>
            <a:ext cx="262467" cy="93135"/>
          </a:xfrm>
          <a:prstGeom prst="rect">
            <a:avLst/>
          </a:prstGeom>
          <a:solidFill>
            <a:srgbClr val="75B4FF"/>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5427134" y="5465233"/>
            <a:ext cx="457200" cy="381000"/>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H="1">
            <a:off x="3200332" y="1357013"/>
            <a:ext cx="852097" cy="89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7061133" y="1361475"/>
            <a:ext cx="52076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Block Arc 1"/>
          <p:cNvSpPr/>
          <p:nvPr/>
        </p:nvSpPr>
        <p:spPr>
          <a:xfrm flipV="1">
            <a:off x="1888068" y="4762499"/>
            <a:ext cx="596898" cy="829733"/>
          </a:xfrm>
          <a:prstGeom prst="blockArc">
            <a:avLst>
              <a:gd name="adj1" fmla="val 10800000"/>
              <a:gd name="adj2" fmla="val 0"/>
              <a:gd name="adj3" fmla="val 5434"/>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5" name="TextBox 74"/>
          <p:cNvSpPr txBox="1"/>
          <p:nvPr/>
        </p:nvSpPr>
        <p:spPr>
          <a:xfrm>
            <a:off x="4787900" y="5494867"/>
            <a:ext cx="684803" cy="338554"/>
          </a:xfrm>
          <a:prstGeom prst="rect">
            <a:avLst/>
          </a:prstGeom>
          <a:noFill/>
        </p:spPr>
        <p:txBody>
          <a:bodyPr wrap="none" rtlCol="0">
            <a:spAutoFit/>
          </a:bodyPr>
          <a:lstStyle/>
          <a:p>
            <a:r>
              <a:rPr lang="en-US" sz="1600" dirty="0"/>
              <a:t>2</a:t>
            </a:r>
            <a:r>
              <a:rPr lang="en-US" sz="1600" dirty="0" smtClean="0"/>
              <a:t>00°C</a:t>
            </a:r>
            <a:endParaRPr lang="en-US" sz="1600" dirty="0"/>
          </a:p>
        </p:txBody>
      </p:sp>
      <p:sp>
        <p:nvSpPr>
          <p:cNvPr id="76" name="TextBox 75"/>
          <p:cNvSpPr txBox="1"/>
          <p:nvPr/>
        </p:nvSpPr>
        <p:spPr>
          <a:xfrm>
            <a:off x="1536700" y="6142567"/>
            <a:ext cx="684803" cy="338554"/>
          </a:xfrm>
          <a:prstGeom prst="rect">
            <a:avLst/>
          </a:prstGeom>
          <a:noFill/>
        </p:spPr>
        <p:txBody>
          <a:bodyPr wrap="none" rtlCol="0">
            <a:spAutoFit/>
          </a:bodyPr>
          <a:lstStyle/>
          <a:p>
            <a:r>
              <a:rPr lang="en-US" sz="1600" dirty="0" smtClean="0"/>
              <a:t>400°C</a:t>
            </a:r>
            <a:endParaRPr lang="en-US" sz="1600" dirty="0"/>
          </a:p>
        </p:txBody>
      </p:sp>
      <p:sp>
        <p:nvSpPr>
          <p:cNvPr id="3" name="TextBox 2"/>
          <p:cNvSpPr txBox="1"/>
          <p:nvPr/>
        </p:nvSpPr>
        <p:spPr>
          <a:xfrm>
            <a:off x="4102100" y="1816100"/>
            <a:ext cx="2941017" cy="646331"/>
          </a:xfrm>
          <a:prstGeom prst="rect">
            <a:avLst/>
          </a:prstGeom>
          <a:noFill/>
        </p:spPr>
        <p:txBody>
          <a:bodyPr wrap="none" rtlCol="0">
            <a:spAutoFit/>
          </a:bodyPr>
          <a:lstStyle/>
          <a:p>
            <a:r>
              <a:rPr lang="en-US" dirty="0" smtClean="0"/>
              <a:t>First Wall Temperature</a:t>
            </a:r>
          </a:p>
          <a:p>
            <a:r>
              <a:rPr lang="en-US" dirty="0" smtClean="0"/>
              <a:t>600 – 700 °C keeps wall clean</a:t>
            </a:r>
            <a:endParaRPr lang="en-US" dirty="0"/>
          </a:p>
        </p:txBody>
      </p:sp>
      <p:cxnSp>
        <p:nvCxnSpPr>
          <p:cNvPr id="77" name="Straight Arrow Connector 76"/>
          <p:cNvCxnSpPr/>
          <p:nvPr/>
        </p:nvCxnSpPr>
        <p:spPr bwMode="auto">
          <a:xfrm flipH="1">
            <a:off x="3684589" y="2082800"/>
            <a:ext cx="455611" cy="114300"/>
          </a:xfrm>
          <a:prstGeom prst="straightConnector1">
            <a:avLst/>
          </a:prstGeom>
          <a:ln w="381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592233" y="5194300"/>
            <a:ext cx="131233" cy="702733"/>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537197" y="6108700"/>
            <a:ext cx="182035" cy="63500"/>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80738" y="5181612"/>
            <a:ext cx="93133" cy="677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133604" y="5842012"/>
            <a:ext cx="126996" cy="63488"/>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387604" y="6104478"/>
            <a:ext cx="93133" cy="677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655732" y="5579533"/>
            <a:ext cx="237067" cy="71967"/>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205131" y="3441700"/>
            <a:ext cx="88902" cy="80433"/>
          </a:xfrm>
          <a:prstGeom prst="rect">
            <a:avLst/>
          </a:prstGeom>
          <a:solidFill>
            <a:srgbClr val="75B4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6024033" y="3488266"/>
            <a:ext cx="105832" cy="80434"/>
          </a:xfrm>
          <a:prstGeom prst="rect">
            <a:avLst/>
          </a:prstGeom>
          <a:solidFill>
            <a:srgbClr val="75B4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024033" y="5524499"/>
            <a:ext cx="105832" cy="80434"/>
          </a:xfrm>
          <a:prstGeom prst="rect">
            <a:avLst/>
          </a:prstGeom>
          <a:solidFill>
            <a:srgbClr val="75B4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188633" y="5515812"/>
            <a:ext cx="4150" cy="5590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2324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ck Arc 11"/>
          <p:cNvSpPr/>
          <p:nvPr/>
        </p:nvSpPr>
        <p:spPr>
          <a:xfrm flipV="1">
            <a:off x="3225800" y="2146300"/>
            <a:ext cx="2565400" cy="2514600"/>
          </a:xfrm>
          <a:prstGeom prst="blockArc">
            <a:avLst>
              <a:gd name="adj1" fmla="val 10800000"/>
              <a:gd name="adj2" fmla="val 21529017"/>
              <a:gd name="adj3" fmla="val 5490"/>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Block Arc 8"/>
          <p:cNvSpPr/>
          <p:nvPr/>
        </p:nvSpPr>
        <p:spPr>
          <a:xfrm flipH="1" flipV="1">
            <a:off x="3073400" y="2425700"/>
            <a:ext cx="2870200" cy="2413000"/>
          </a:xfrm>
          <a:prstGeom prst="blockArc">
            <a:avLst>
              <a:gd name="adj1" fmla="val 10800000"/>
              <a:gd name="adj2" fmla="val 0"/>
              <a:gd name="adj3" fmla="val 8684"/>
            </a:avLst>
          </a:prstGeom>
          <a:solidFill>
            <a:srgbClr val="2C5D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bwMode="auto">
          <a:xfrm>
            <a:off x="5092700" y="5676901"/>
            <a:ext cx="2209800" cy="76200"/>
          </a:xfrm>
          <a:prstGeom prst="rect">
            <a:avLst/>
          </a:prstGeom>
          <a:solidFill>
            <a:srgbClr val="FFD9B7"/>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cxnSp>
        <p:nvCxnSpPr>
          <p:cNvPr id="27" name="Straight Arrow Connector 26"/>
          <p:cNvCxnSpPr/>
          <p:nvPr/>
        </p:nvCxnSpPr>
        <p:spPr bwMode="auto">
          <a:xfrm>
            <a:off x="5702300" y="5524500"/>
            <a:ext cx="608012" cy="158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4406900" y="4762500"/>
            <a:ext cx="228600" cy="609600"/>
          </a:xfrm>
          <a:prstGeom prst="rect">
            <a:avLst/>
          </a:prstGeom>
          <a:solidFill>
            <a:schemeClr val="accent2">
              <a:lumMod val="40000"/>
              <a:lumOff val="60000"/>
            </a:schemeClr>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3949700" y="5295900"/>
            <a:ext cx="1143000" cy="990600"/>
            <a:chOff x="3962400" y="3733800"/>
            <a:chExt cx="1143000" cy="990600"/>
          </a:xfrm>
        </p:grpSpPr>
        <p:sp>
          <p:nvSpPr>
            <p:cNvPr id="5" name="Rounded Rectangle 4"/>
            <p:cNvSpPr/>
            <p:nvPr/>
          </p:nvSpPr>
          <p:spPr>
            <a:xfrm>
              <a:off x="3962400" y="3733800"/>
              <a:ext cx="1143000" cy="990600"/>
            </a:xfrm>
            <a:prstGeom prst="roundRect">
              <a:avLst/>
            </a:prstGeom>
            <a:solidFill>
              <a:srgbClr val="FCD5B5"/>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bwMode="auto">
            <a:xfrm>
              <a:off x="4102100" y="3767668"/>
              <a:ext cx="876300" cy="859365"/>
            </a:xfrm>
            <a:prstGeom prst="roundRect">
              <a:avLst/>
            </a:prstGeom>
            <a:pattFill prst="smGrid">
              <a:fgClr>
                <a:srgbClr val="E6B9B8"/>
              </a:fgClr>
              <a:bgClr>
                <a:prstClr val="white"/>
              </a:bgClr>
            </a:pattFill>
            <a:ln w="19050" cmpd="sng">
              <a:no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99" name="TextBox 17"/>
            <p:cNvSpPr txBox="1">
              <a:spLocks noChangeArrowheads="1"/>
            </p:cNvSpPr>
            <p:nvPr/>
          </p:nvSpPr>
          <p:spPr bwMode="auto">
            <a:xfrm>
              <a:off x="4025900" y="3886200"/>
              <a:ext cx="1066800" cy="651075"/>
            </a:xfrm>
            <a:prstGeom prst="rect">
              <a:avLst/>
            </a:prstGeom>
            <a:noFill/>
            <a:ln w="19050" cmpd="sng">
              <a:noFill/>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lnSpc>
                  <a:spcPts val="1425"/>
                </a:lnSpc>
                <a:buFontTx/>
                <a:buNone/>
              </a:pPr>
              <a:r>
                <a:rPr lang="en-US" sz="1600" i="0" dirty="0">
                  <a:solidFill>
                    <a:srgbClr val="000000"/>
                  </a:solidFill>
                  <a:latin typeface="Arial" charset="0"/>
                </a:rPr>
                <a:t>Dust / particle </a:t>
              </a:r>
            </a:p>
            <a:p>
              <a:pPr algn="ctr" eaLnBrk="1" hangingPunct="1">
                <a:lnSpc>
                  <a:spcPts val="1425"/>
                </a:lnSpc>
                <a:buFontTx/>
                <a:buNone/>
              </a:pPr>
              <a:r>
                <a:rPr lang="en-US" sz="1600" i="0" dirty="0">
                  <a:solidFill>
                    <a:srgbClr val="000000"/>
                  </a:solidFill>
                  <a:latin typeface="Arial" charset="0"/>
                </a:rPr>
                <a:t>filter</a:t>
              </a:r>
            </a:p>
          </p:txBody>
        </p:sp>
      </p:grpSp>
      <p:sp>
        <p:nvSpPr>
          <p:cNvPr id="137" name="TextBox 47"/>
          <p:cNvSpPr txBox="1">
            <a:spLocks noChangeArrowheads="1"/>
          </p:cNvSpPr>
          <p:nvPr/>
        </p:nvSpPr>
        <p:spPr bwMode="auto">
          <a:xfrm>
            <a:off x="5969000" y="5067300"/>
            <a:ext cx="2514600" cy="132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sz="1600" i="0" dirty="0" smtClean="0">
                <a:solidFill>
                  <a:schemeClr val="tx1"/>
                </a:solidFill>
                <a:latin typeface="Arial" charset="0"/>
              </a:rPr>
              <a:t>Tritium/impurity removal </a:t>
            </a:r>
          </a:p>
          <a:p>
            <a:pPr algn="ctr" eaLnBrk="1" hangingPunct="1">
              <a:buFontTx/>
              <a:buNone/>
            </a:pPr>
            <a:endParaRPr lang="en-US" sz="1600" i="0" dirty="0">
              <a:solidFill>
                <a:schemeClr val="tx1"/>
              </a:solidFill>
              <a:latin typeface="Arial" charset="0"/>
            </a:endParaRPr>
          </a:p>
          <a:p>
            <a:pPr algn="ctr" eaLnBrk="1" hangingPunct="1">
              <a:buFontTx/>
              <a:buNone/>
            </a:pPr>
            <a:r>
              <a:rPr lang="en-US" sz="1600" i="0" dirty="0" smtClean="0">
                <a:solidFill>
                  <a:schemeClr val="tx1"/>
                </a:solidFill>
                <a:latin typeface="Arial" charset="0"/>
              </a:rPr>
              <a:t>Surface Cold Trap /</a:t>
            </a:r>
          </a:p>
          <a:p>
            <a:pPr algn="ctr" eaLnBrk="1" hangingPunct="1">
              <a:buFontTx/>
              <a:buNone/>
            </a:pPr>
            <a:r>
              <a:rPr lang="en-US" sz="1600" i="0" dirty="0" smtClean="0">
                <a:solidFill>
                  <a:schemeClr val="tx1"/>
                </a:solidFill>
                <a:latin typeface="Arial" charset="0"/>
              </a:rPr>
              <a:t>Centrifuge</a:t>
            </a:r>
            <a:endParaRPr lang="en-US" sz="1600" i="0" dirty="0">
              <a:solidFill>
                <a:srgbClr val="FF0000"/>
              </a:solidFill>
              <a:latin typeface="Arial" charset="0"/>
            </a:endParaRPr>
          </a:p>
        </p:txBody>
      </p:sp>
      <p:pic>
        <p:nvPicPr>
          <p:cNvPr id="2" name="Picture 1"/>
          <p:cNvPicPr>
            <a:picLocks noChangeAspect="1"/>
          </p:cNvPicPr>
          <p:nvPr/>
        </p:nvPicPr>
        <p:blipFill>
          <a:blip r:embed="rId3"/>
          <a:stretch>
            <a:fillRect/>
          </a:stretch>
        </p:blipFill>
        <p:spPr>
          <a:xfrm>
            <a:off x="3102303" y="4800599"/>
            <a:ext cx="415651" cy="1549401"/>
          </a:xfrm>
          <a:prstGeom prst="rect">
            <a:avLst/>
          </a:prstGeom>
          <a:solidFill>
            <a:schemeClr val="tx1"/>
          </a:solidFill>
        </p:spPr>
      </p:pic>
      <p:pic>
        <p:nvPicPr>
          <p:cNvPr id="72" name="Picture 71"/>
          <p:cNvPicPr>
            <a:picLocks noChangeAspect="1"/>
          </p:cNvPicPr>
          <p:nvPr/>
        </p:nvPicPr>
        <p:blipFill>
          <a:blip r:embed="rId3"/>
          <a:stretch>
            <a:fillRect/>
          </a:stretch>
        </p:blipFill>
        <p:spPr>
          <a:xfrm>
            <a:off x="4436532" y="4635499"/>
            <a:ext cx="165100" cy="615435"/>
          </a:xfrm>
          <a:prstGeom prst="rect">
            <a:avLst/>
          </a:prstGeom>
          <a:solidFill>
            <a:schemeClr val="tx1"/>
          </a:solidFill>
        </p:spPr>
      </p:pic>
      <p:sp>
        <p:nvSpPr>
          <p:cNvPr id="10" name="Rectangle 9"/>
          <p:cNvSpPr/>
          <p:nvPr/>
        </p:nvSpPr>
        <p:spPr>
          <a:xfrm>
            <a:off x="3060700" y="2882900"/>
            <a:ext cx="203200" cy="762000"/>
          </a:xfrm>
          <a:prstGeom prst="rect">
            <a:avLst/>
          </a:prstGeom>
          <a:solidFill>
            <a:srgbClr val="2C5D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3076575" y="2982913"/>
            <a:ext cx="1370012" cy="1866900"/>
            <a:chOff x="3089275" y="1420813"/>
            <a:chExt cx="1370012" cy="1866900"/>
          </a:xfrm>
        </p:grpSpPr>
        <p:sp>
          <p:nvSpPr>
            <p:cNvPr id="91" name="Oval 90"/>
            <p:cNvSpPr/>
            <p:nvPr/>
          </p:nvSpPr>
          <p:spPr bwMode="auto">
            <a:xfrm>
              <a:off x="3089275" y="1420813"/>
              <a:ext cx="184150" cy="1825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92" name="Oval 91"/>
            <p:cNvSpPr/>
            <p:nvPr/>
          </p:nvSpPr>
          <p:spPr bwMode="auto">
            <a:xfrm>
              <a:off x="3089275" y="1643063"/>
              <a:ext cx="184150" cy="1825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94" name="Oval 93"/>
            <p:cNvSpPr/>
            <p:nvPr/>
          </p:nvSpPr>
          <p:spPr bwMode="auto">
            <a:xfrm>
              <a:off x="3089275" y="187642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95" name="Oval 94"/>
            <p:cNvSpPr/>
            <p:nvPr/>
          </p:nvSpPr>
          <p:spPr bwMode="auto">
            <a:xfrm>
              <a:off x="3127375" y="209867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96" name="Oval 95"/>
            <p:cNvSpPr/>
            <p:nvPr/>
          </p:nvSpPr>
          <p:spPr bwMode="auto">
            <a:xfrm>
              <a:off x="3178175" y="234632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97" name="Oval 96"/>
            <p:cNvSpPr/>
            <p:nvPr/>
          </p:nvSpPr>
          <p:spPr bwMode="auto">
            <a:xfrm>
              <a:off x="3305175" y="255587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00" name="Oval 99"/>
            <p:cNvSpPr/>
            <p:nvPr/>
          </p:nvSpPr>
          <p:spPr bwMode="auto">
            <a:xfrm>
              <a:off x="3432175" y="2727325"/>
              <a:ext cx="184150" cy="18256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39" name="Oval 138"/>
            <p:cNvSpPr/>
            <p:nvPr/>
          </p:nvSpPr>
          <p:spPr bwMode="auto">
            <a:xfrm rot="5400000">
              <a:off x="3607593" y="2863057"/>
              <a:ext cx="179387"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sp>
          <p:nvSpPr>
            <p:cNvPr id="141" name="Oval 140"/>
            <p:cNvSpPr/>
            <p:nvPr/>
          </p:nvSpPr>
          <p:spPr bwMode="auto">
            <a:xfrm rot="5400000">
              <a:off x="3817143" y="2977357"/>
              <a:ext cx="179387"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sp>
          <p:nvSpPr>
            <p:cNvPr id="142" name="Oval 141"/>
            <p:cNvSpPr/>
            <p:nvPr/>
          </p:nvSpPr>
          <p:spPr bwMode="auto">
            <a:xfrm rot="5400000">
              <a:off x="4025900" y="3067050"/>
              <a:ext cx="179387" cy="18256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sp>
          <p:nvSpPr>
            <p:cNvPr id="143" name="Oval 142"/>
            <p:cNvSpPr/>
            <p:nvPr/>
          </p:nvSpPr>
          <p:spPr bwMode="auto">
            <a:xfrm rot="5400000">
              <a:off x="4276724" y="3105151"/>
              <a:ext cx="182563" cy="1825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grpSp>
      <p:sp>
        <p:nvSpPr>
          <p:cNvPr id="148" name="Rectangle 147"/>
          <p:cNvSpPr/>
          <p:nvPr/>
        </p:nvSpPr>
        <p:spPr>
          <a:xfrm>
            <a:off x="5740400" y="2908300"/>
            <a:ext cx="203200" cy="762000"/>
          </a:xfrm>
          <a:prstGeom prst="rect">
            <a:avLst/>
          </a:prstGeom>
          <a:solidFill>
            <a:srgbClr val="2C5D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5638800" y="2984498"/>
            <a:ext cx="93981" cy="635000"/>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3260514" y="2942164"/>
            <a:ext cx="109219" cy="609600"/>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1" name="Straight Arrow Connector 150"/>
          <p:cNvCxnSpPr/>
          <p:nvPr/>
        </p:nvCxnSpPr>
        <p:spPr>
          <a:xfrm flipV="1">
            <a:off x="3416300" y="4965700"/>
            <a:ext cx="990600" cy="2667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3" name="Oval 152"/>
          <p:cNvSpPr/>
          <p:nvPr/>
        </p:nvSpPr>
        <p:spPr bwMode="auto">
          <a:xfrm flipH="1">
            <a:off x="5773737" y="2970213"/>
            <a:ext cx="184150" cy="1825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4" name="Oval 153"/>
          <p:cNvSpPr/>
          <p:nvPr/>
        </p:nvSpPr>
        <p:spPr bwMode="auto">
          <a:xfrm flipH="1">
            <a:off x="5773737" y="3192463"/>
            <a:ext cx="184150" cy="1825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5" name="Oval 154"/>
          <p:cNvSpPr/>
          <p:nvPr/>
        </p:nvSpPr>
        <p:spPr bwMode="auto">
          <a:xfrm flipH="1">
            <a:off x="5773737" y="342582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6" name="Oval 155"/>
          <p:cNvSpPr/>
          <p:nvPr/>
        </p:nvSpPr>
        <p:spPr bwMode="auto">
          <a:xfrm flipH="1">
            <a:off x="5735637" y="364807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7" name="Oval 156"/>
          <p:cNvSpPr/>
          <p:nvPr/>
        </p:nvSpPr>
        <p:spPr bwMode="auto">
          <a:xfrm flipH="1">
            <a:off x="5684837" y="389572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8" name="Oval 157"/>
          <p:cNvSpPr/>
          <p:nvPr/>
        </p:nvSpPr>
        <p:spPr bwMode="auto">
          <a:xfrm flipH="1">
            <a:off x="5557837" y="4105275"/>
            <a:ext cx="184150"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9" name="Oval 158"/>
          <p:cNvSpPr/>
          <p:nvPr/>
        </p:nvSpPr>
        <p:spPr bwMode="auto">
          <a:xfrm flipH="1">
            <a:off x="5430837" y="4276725"/>
            <a:ext cx="184150" cy="18256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60" name="Oval 159"/>
          <p:cNvSpPr/>
          <p:nvPr/>
        </p:nvSpPr>
        <p:spPr bwMode="auto">
          <a:xfrm rot="16200000" flipH="1">
            <a:off x="5260182" y="4412457"/>
            <a:ext cx="179387"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sp>
        <p:nvSpPr>
          <p:cNvPr id="161" name="Oval 160"/>
          <p:cNvSpPr/>
          <p:nvPr/>
        </p:nvSpPr>
        <p:spPr bwMode="auto">
          <a:xfrm rot="16200000" flipH="1">
            <a:off x="5050632" y="4526757"/>
            <a:ext cx="179387" cy="18415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sp>
        <p:nvSpPr>
          <p:cNvPr id="162" name="Oval 161"/>
          <p:cNvSpPr/>
          <p:nvPr/>
        </p:nvSpPr>
        <p:spPr bwMode="auto">
          <a:xfrm rot="16200000" flipH="1">
            <a:off x="4841875" y="4616450"/>
            <a:ext cx="179387" cy="182563"/>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sp>
        <p:nvSpPr>
          <p:cNvPr id="163" name="Oval 162"/>
          <p:cNvSpPr/>
          <p:nvPr/>
        </p:nvSpPr>
        <p:spPr bwMode="auto">
          <a:xfrm rot="16200000" flipH="1">
            <a:off x="4587875" y="4654551"/>
            <a:ext cx="182563" cy="182562"/>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en-US" sz="1100" i="0"/>
          </a:p>
        </p:txBody>
      </p:sp>
      <p:sp>
        <p:nvSpPr>
          <p:cNvPr id="164" name="Rectangle 163"/>
          <p:cNvSpPr/>
          <p:nvPr/>
        </p:nvSpPr>
        <p:spPr bwMode="auto">
          <a:xfrm>
            <a:off x="5727700" y="2971801"/>
            <a:ext cx="2209800" cy="76200"/>
          </a:xfrm>
          <a:prstGeom prst="rect">
            <a:avLst/>
          </a:prstGeom>
          <a:solidFill>
            <a:srgbClr val="FCD5B5"/>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65" name="TextBox 47"/>
          <p:cNvSpPr txBox="1">
            <a:spLocks noChangeArrowheads="1"/>
          </p:cNvSpPr>
          <p:nvPr/>
        </p:nvSpPr>
        <p:spPr bwMode="auto">
          <a:xfrm>
            <a:off x="5829300" y="3124200"/>
            <a:ext cx="25146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sz="1600" i="0" dirty="0" smtClean="0">
                <a:solidFill>
                  <a:schemeClr val="tx1"/>
                </a:solidFill>
                <a:latin typeface="Arial" charset="0"/>
              </a:rPr>
              <a:t>Return loop</a:t>
            </a:r>
          </a:p>
          <a:p>
            <a:pPr algn="ctr" eaLnBrk="1" hangingPunct="1">
              <a:buFontTx/>
              <a:buNone/>
            </a:pPr>
            <a:endParaRPr lang="en-US" sz="1600" i="0" dirty="0">
              <a:solidFill>
                <a:srgbClr val="FF0000"/>
              </a:solidFill>
              <a:latin typeface="Arial" charset="0"/>
            </a:endParaRPr>
          </a:p>
        </p:txBody>
      </p:sp>
      <p:cxnSp>
        <p:nvCxnSpPr>
          <p:cNvPr id="167" name="Straight Arrow Connector 166"/>
          <p:cNvCxnSpPr/>
          <p:nvPr/>
        </p:nvCxnSpPr>
        <p:spPr bwMode="auto">
          <a:xfrm flipH="1">
            <a:off x="6527800" y="3111500"/>
            <a:ext cx="608012" cy="158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4000" y="3390900"/>
            <a:ext cx="2578100" cy="923330"/>
          </a:xfrm>
          <a:prstGeom prst="rect">
            <a:avLst/>
          </a:prstGeom>
          <a:noFill/>
        </p:spPr>
        <p:txBody>
          <a:bodyPr wrap="square" rtlCol="0">
            <a:spAutoFit/>
          </a:bodyPr>
          <a:lstStyle/>
          <a:p>
            <a:r>
              <a:rPr lang="en-US" b="1" dirty="0" smtClean="0"/>
              <a:t>Flowing LL film along </a:t>
            </a:r>
            <a:r>
              <a:rPr lang="en-US" b="1" dirty="0" err="1" smtClean="0"/>
              <a:t>divertor</a:t>
            </a:r>
            <a:r>
              <a:rPr lang="en-US" b="1" dirty="0" smtClean="0"/>
              <a:t> wall for pumping and protection</a:t>
            </a:r>
            <a:endParaRPr lang="en-US" b="1" dirty="0"/>
          </a:p>
        </p:txBody>
      </p:sp>
      <p:cxnSp>
        <p:nvCxnSpPr>
          <p:cNvPr id="168" name="Straight Arrow Connector 167"/>
          <p:cNvCxnSpPr/>
          <p:nvPr/>
        </p:nvCxnSpPr>
        <p:spPr>
          <a:xfrm flipV="1">
            <a:off x="2476500" y="3619500"/>
            <a:ext cx="863600" cy="1524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bwMode="auto">
          <a:xfrm rot="16200000" flipH="1">
            <a:off x="5295900" y="3327400"/>
            <a:ext cx="608012" cy="158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bwMode="auto">
          <a:xfrm rot="16200000" flipH="1">
            <a:off x="3124200" y="3276600"/>
            <a:ext cx="608012" cy="158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4064000" y="4521200"/>
            <a:ext cx="889000" cy="45719"/>
          </a:xfrm>
          <a:prstGeom prst="ellipse">
            <a:avLst/>
          </a:prstGeom>
          <a:solidFill>
            <a:srgbClr val="FAC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3450265" y="2753576"/>
            <a:ext cx="2201235" cy="892445"/>
          </a:xfrm>
          <a:prstGeom prst="rect">
            <a:avLst/>
          </a:prstGeom>
        </p:spPr>
        <p:txBody>
          <a:bodyPr wrap="square">
            <a:spAutoFit/>
          </a:bodyPr>
          <a:lstStyle/>
          <a:p>
            <a:pPr algn="ctr" eaLnBrk="0" hangingPunct="0">
              <a:lnSpc>
                <a:spcPts val="2075"/>
              </a:lnSpc>
              <a:spcBef>
                <a:spcPts val="575"/>
              </a:spcBef>
              <a:spcAft>
                <a:spcPts val="600"/>
              </a:spcAft>
              <a:buFontTx/>
              <a:buNone/>
            </a:pPr>
            <a:r>
              <a:rPr lang="en-US" dirty="0" smtClean="0">
                <a:solidFill>
                  <a:srgbClr val="0000FF"/>
                </a:solidFill>
                <a:latin typeface="Helvetica Neue" charset="0"/>
              </a:rPr>
              <a:t>Flowing LL can capture and carry out the  “dust”</a:t>
            </a:r>
            <a:endParaRPr lang="en-US" dirty="0">
              <a:solidFill>
                <a:srgbClr val="0000FF"/>
              </a:solidFill>
              <a:latin typeface="Helvetica Neue" charset="0"/>
            </a:endParaRPr>
          </a:p>
        </p:txBody>
      </p:sp>
      <p:sp>
        <p:nvSpPr>
          <p:cNvPr id="50176" name="Down Arrow 50175"/>
          <p:cNvSpPr/>
          <p:nvPr/>
        </p:nvSpPr>
        <p:spPr>
          <a:xfrm>
            <a:off x="4229100" y="3975100"/>
            <a:ext cx="558800" cy="5461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78" name="Left Arrow 50177"/>
          <p:cNvSpPr/>
          <p:nvPr/>
        </p:nvSpPr>
        <p:spPr>
          <a:xfrm rot="20002518">
            <a:off x="3403600" y="3606800"/>
            <a:ext cx="393700" cy="190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Left Arrow 172"/>
          <p:cNvSpPr/>
          <p:nvPr/>
        </p:nvSpPr>
        <p:spPr>
          <a:xfrm rot="19224809">
            <a:off x="3670300" y="3924300"/>
            <a:ext cx="393700" cy="190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179" name="Group 50178"/>
          <p:cNvGrpSpPr/>
          <p:nvPr/>
        </p:nvGrpSpPr>
        <p:grpSpPr>
          <a:xfrm flipH="1">
            <a:off x="4940300" y="3632200"/>
            <a:ext cx="660400" cy="508000"/>
            <a:chOff x="4673600" y="3759200"/>
            <a:chExt cx="660400" cy="508000"/>
          </a:xfrm>
        </p:grpSpPr>
        <p:sp>
          <p:nvSpPr>
            <p:cNvPr id="177" name="Left Arrow 176"/>
            <p:cNvSpPr/>
            <p:nvPr/>
          </p:nvSpPr>
          <p:spPr>
            <a:xfrm rot="20002518">
              <a:off x="4673600" y="3759200"/>
              <a:ext cx="393700" cy="190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Left Arrow 177"/>
            <p:cNvSpPr/>
            <p:nvPr/>
          </p:nvSpPr>
          <p:spPr>
            <a:xfrm rot="19224809">
              <a:off x="4940300" y="4076700"/>
              <a:ext cx="393700" cy="190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180" name="TextBox 50179"/>
          <p:cNvSpPr txBox="1"/>
          <p:nvPr/>
        </p:nvSpPr>
        <p:spPr>
          <a:xfrm>
            <a:off x="1181100" y="5118100"/>
            <a:ext cx="184666" cy="369332"/>
          </a:xfrm>
          <a:prstGeom prst="rect">
            <a:avLst/>
          </a:prstGeom>
          <a:noFill/>
        </p:spPr>
        <p:txBody>
          <a:bodyPr wrap="none" rtlCol="0">
            <a:spAutoFit/>
          </a:bodyPr>
          <a:lstStyle/>
          <a:p>
            <a:endParaRPr lang="en-US" dirty="0"/>
          </a:p>
        </p:txBody>
      </p:sp>
      <p:sp>
        <p:nvSpPr>
          <p:cNvPr id="179" name="Left Arrow 178"/>
          <p:cNvSpPr/>
          <p:nvPr/>
        </p:nvSpPr>
        <p:spPr>
          <a:xfrm rot="20002518">
            <a:off x="3454400" y="3606800"/>
            <a:ext cx="393700" cy="190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Left Arrow 179"/>
          <p:cNvSpPr/>
          <p:nvPr/>
        </p:nvSpPr>
        <p:spPr>
          <a:xfrm rot="19224809">
            <a:off x="3721100" y="3924300"/>
            <a:ext cx="393700" cy="1905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TextBox 47"/>
          <p:cNvSpPr txBox="1">
            <a:spLocks noChangeArrowheads="1"/>
          </p:cNvSpPr>
          <p:nvPr/>
        </p:nvSpPr>
        <p:spPr bwMode="auto">
          <a:xfrm>
            <a:off x="0" y="5041900"/>
            <a:ext cx="2971800" cy="1323375"/>
          </a:xfrm>
          <a:prstGeom prst="rect">
            <a:avLst/>
          </a:prstGeom>
          <a:solidFill>
            <a:schemeClr val="accent6">
              <a:lumMod val="20000"/>
              <a:lumOff val="80000"/>
            </a:schemeClr>
          </a:solidFill>
          <a:ln>
            <a:noFill/>
          </a:ln>
          <a:extLst/>
        </p:spPr>
        <p:txBody>
          <a:bodyPr wrap="square"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buFontTx/>
              <a:buNone/>
            </a:pPr>
            <a:r>
              <a:rPr lang="en-US" sz="1600" b="0" i="0" dirty="0" smtClean="0">
                <a:solidFill>
                  <a:schemeClr val="tx1"/>
                </a:solidFill>
                <a:latin typeface="Arial" charset="0"/>
              </a:rPr>
              <a:t>Dust/particle filters are located below </a:t>
            </a:r>
            <a:r>
              <a:rPr lang="en-US" sz="1600" b="0" i="0" dirty="0" err="1" smtClean="0">
                <a:solidFill>
                  <a:schemeClr val="tx1"/>
                </a:solidFill>
                <a:latin typeface="Arial" charset="0"/>
              </a:rPr>
              <a:t>divertor</a:t>
            </a:r>
            <a:r>
              <a:rPr lang="en-US" sz="1600" b="0" i="0" dirty="0" smtClean="0">
                <a:solidFill>
                  <a:schemeClr val="tx1"/>
                </a:solidFill>
                <a:latin typeface="Arial" charset="0"/>
              </a:rPr>
              <a:t> and dust are carried to filter by gravity action and if needed </a:t>
            </a:r>
            <a:r>
              <a:rPr lang="en-US" sz="1600" b="0" i="0" dirty="0" err="1">
                <a:solidFill>
                  <a:schemeClr val="tx1"/>
                </a:solidFill>
                <a:latin typeface="Arial" charset="0"/>
              </a:rPr>
              <a:t>j</a:t>
            </a:r>
            <a:r>
              <a:rPr lang="en-US" sz="1600" b="0" i="0" dirty="0" err="1" smtClean="0">
                <a:solidFill>
                  <a:schemeClr val="tx1"/>
                </a:solidFill>
                <a:latin typeface="Arial" charset="0"/>
              </a:rPr>
              <a:t>xB</a:t>
            </a:r>
            <a:r>
              <a:rPr lang="en-US" sz="1600" b="0" i="0" dirty="0" smtClean="0">
                <a:solidFill>
                  <a:schemeClr val="tx1"/>
                </a:solidFill>
                <a:latin typeface="Arial" charset="0"/>
              </a:rPr>
              <a:t> and, </a:t>
            </a:r>
            <a:r>
              <a:rPr lang="en-US" sz="1600" b="0" i="0" dirty="0" err="1" smtClean="0">
                <a:solidFill>
                  <a:schemeClr val="tx1"/>
                </a:solidFill>
                <a:latin typeface="Arial" charset="0"/>
              </a:rPr>
              <a:t>themoelectric</a:t>
            </a:r>
            <a:r>
              <a:rPr lang="en-US" sz="1600" b="0" i="0" dirty="0" smtClean="0">
                <a:solidFill>
                  <a:schemeClr val="tx1"/>
                </a:solidFill>
                <a:latin typeface="Arial" charset="0"/>
              </a:rPr>
              <a:t> actions.</a:t>
            </a:r>
            <a:endParaRPr lang="en-US" sz="1600" b="0" i="0" dirty="0">
              <a:solidFill>
                <a:srgbClr val="FF0000"/>
              </a:solidFill>
              <a:latin typeface="Arial" charset="0"/>
            </a:endParaRPr>
          </a:p>
        </p:txBody>
      </p:sp>
      <p:sp>
        <p:nvSpPr>
          <p:cNvPr id="3" name="TextBox 2"/>
          <p:cNvSpPr txBox="1"/>
          <p:nvPr/>
        </p:nvSpPr>
        <p:spPr>
          <a:xfrm>
            <a:off x="6223000" y="3492500"/>
            <a:ext cx="2742307" cy="1200329"/>
          </a:xfrm>
          <a:prstGeom prst="rect">
            <a:avLst/>
          </a:prstGeom>
          <a:solidFill>
            <a:schemeClr val="accent6">
              <a:lumMod val="20000"/>
              <a:lumOff val="80000"/>
            </a:schemeClr>
          </a:solidFill>
        </p:spPr>
        <p:txBody>
          <a:bodyPr wrap="none" rtlCol="0">
            <a:spAutoFit/>
          </a:bodyPr>
          <a:lstStyle/>
          <a:p>
            <a:r>
              <a:rPr lang="en-US" dirty="0" smtClean="0"/>
              <a:t>1 l / sec over , 50 m x 1.5 m</a:t>
            </a:r>
          </a:p>
          <a:p>
            <a:r>
              <a:rPr lang="en-US" dirty="0" smtClean="0"/>
              <a:t>~ 0.2 mm thick LL film</a:t>
            </a:r>
          </a:p>
          <a:p>
            <a:r>
              <a:rPr lang="en-US" dirty="0" smtClean="0"/>
              <a:t>~ 10 cm/s flow speed</a:t>
            </a:r>
          </a:p>
          <a:p>
            <a:r>
              <a:rPr lang="en-US" dirty="0" smtClean="0"/>
              <a:t>~ 15 sec transit time  </a:t>
            </a:r>
            <a:endParaRPr lang="en-US" dirty="0"/>
          </a:p>
        </p:txBody>
      </p:sp>
      <p:cxnSp>
        <p:nvCxnSpPr>
          <p:cNvPr id="8" name="Straight Arrow Connector 7"/>
          <p:cNvCxnSpPr/>
          <p:nvPr/>
        </p:nvCxnSpPr>
        <p:spPr>
          <a:xfrm flipH="1" flipV="1">
            <a:off x="5664200" y="3835400"/>
            <a:ext cx="508000" cy="114300"/>
          </a:xfrm>
          <a:prstGeom prst="straightConnector1">
            <a:avLst/>
          </a:prstGeom>
          <a:ln>
            <a:solidFill>
              <a:srgbClr val="FF0D2E"/>
            </a:solidFill>
            <a:tailEnd type="arrow"/>
          </a:ln>
        </p:spPr>
        <p:style>
          <a:lnRef idx="2">
            <a:schemeClr val="accent1"/>
          </a:lnRef>
          <a:fillRef idx="0">
            <a:schemeClr val="accent1"/>
          </a:fillRef>
          <a:effectRef idx="1">
            <a:schemeClr val="accent1"/>
          </a:effectRef>
          <a:fontRef idx="minor">
            <a:schemeClr val="tx1"/>
          </a:fontRef>
        </p:style>
      </p:cxnSp>
      <p:sp>
        <p:nvSpPr>
          <p:cNvPr id="68" name="Rectangle 67"/>
          <p:cNvSpPr/>
          <p:nvPr/>
        </p:nvSpPr>
        <p:spPr bwMode="auto">
          <a:xfrm>
            <a:off x="1054100" y="2933701"/>
            <a:ext cx="2209800" cy="76200"/>
          </a:xfrm>
          <a:prstGeom prst="rect">
            <a:avLst/>
          </a:prstGeom>
          <a:solidFill>
            <a:srgbClr val="FFD9B7"/>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69" name="TextBox 47"/>
          <p:cNvSpPr txBox="1">
            <a:spLocks noChangeArrowheads="1"/>
          </p:cNvSpPr>
          <p:nvPr/>
        </p:nvSpPr>
        <p:spPr bwMode="auto">
          <a:xfrm>
            <a:off x="863600" y="3124200"/>
            <a:ext cx="25146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sz="1600" i="0" dirty="0" smtClean="0">
                <a:solidFill>
                  <a:schemeClr val="tx1"/>
                </a:solidFill>
                <a:latin typeface="Arial" charset="0"/>
              </a:rPr>
              <a:t>Return loop</a:t>
            </a:r>
          </a:p>
          <a:p>
            <a:pPr algn="ctr" eaLnBrk="1" hangingPunct="1">
              <a:buFontTx/>
              <a:buNone/>
            </a:pPr>
            <a:endParaRPr lang="en-US" sz="1600" i="0" dirty="0">
              <a:solidFill>
                <a:srgbClr val="FF0000"/>
              </a:solidFill>
              <a:latin typeface="Arial" charset="0"/>
            </a:endParaRPr>
          </a:p>
        </p:txBody>
      </p:sp>
      <p:cxnSp>
        <p:nvCxnSpPr>
          <p:cNvPr id="70" name="Straight Arrow Connector 69"/>
          <p:cNvCxnSpPr/>
          <p:nvPr/>
        </p:nvCxnSpPr>
        <p:spPr bwMode="auto">
          <a:xfrm>
            <a:off x="1562100" y="3111500"/>
            <a:ext cx="608012" cy="1588"/>
          </a:xfrm>
          <a:prstGeom prst="straightConnector1">
            <a:avLst/>
          </a:prstGeom>
          <a:ln>
            <a:solidFill>
              <a:srgbClr val="984807"/>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8900" y="1118407"/>
            <a:ext cx="7150100" cy="1473908"/>
          </a:xfrm>
          <a:prstGeom prst="rect">
            <a:avLst/>
          </a:prstGeom>
        </p:spPr>
        <p:txBody>
          <a:bodyPr wrap="square">
            <a:spAutoFit/>
          </a:bodyPr>
          <a:lstStyle/>
          <a:p>
            <a:pPr marL="182880" indent="-457200">
              <a:lnSpc>
                <a:spcPts val="2560"/>
              </a:lnSpc>
              <a:spcAft>
                <a:spcPts val="600"/>
              </a:spcAft>
            </a:pPr>
            <a:r>
              <a:rPr lang="en-US" dirty="0"/>
              <a:t>• </a:t>
            </a:r>
            <a:r>
              <a:rPr lang="en-US" dirty="0" smtClean="0"/>
              <a:t>With 0.1% dust fraction by weight in 1 l/sec LL flow, can carry away 17 tons of dust in a year!   </a:t>
            </a:r>
            <a:endParaRPr lang="en-US" dirty="0"/>
          </a:p>
          <a:p>
            <a:pPr marL="182880" indent="-457200">
              <a:lnSpc>
                <a:spcPts val="2560"/>
              </a:lnSpc>
              <a:spcAft>
                <a:spcPts val="600"/>
              </a:spcAft>
            </a:pPr>
            <a:r>
              <a:rPr lang="en-US" dirty="0"/>
              <a:t>• </a:t>
            </a:r>
            <a:r>
              <a:rPr lang="en-US" dirty="0" smtClean="0"/>
              <a:t>While </a:t>
            </a:r>
            <a:r>
              <a:rPr lang="en-US" dirty="0"/>
              <a:t>LL </a:t>
            </a:r>
            <a:r>
              <a:rPr lang="en-US" dirty="0" smtClean="0"/>
              <a:t>may also reduce </a:t>
            </a:r>
            <a:r>
              <a:rPr lang="en-US" dirty="0"/>
              <a:t>the dust </a:t>
            </a:r>
            <a:r>
              <a:rPr lang="en-US" dirty="0" smtClean="0"/>
              <a:t>generation in </a:t>
            </a:r>
            <a:r>
              <a:rPr lang="en-US" dirty="0" err="1" smtClean="0"/>
              <a:t>divertor</a:t>
            </a:r>
            <a:r>
              <a:rPr lang="en-US" dirty="0" smtClean="0"/>
              <a:t>, the </a:t>
            </a:r>
            <a:r>
              <a:rPr lang="en-US" dirty="0"/>
              <a:t>philosophy is to remove </a:t>
            </a:r>
            <a:r>
              <a:rPr lang="en-US" dirty="0" smtClean="0"/>
              <a:t>the dust </a:t>
            </a:r>
            <a:r>
              <a:rPr lang="en-US" dirty="0"/>
              <a:t>as much as possible whenever generated.  </a:t>
            </a:r>
          </a:p>
        </p:txBody>
      </p:sp>
      <p:pic>
        <p:nvPicPr>
          <p:cNvPr id="11" name="Picture 10"/>
          <p:cNvPicPr>
            <a:picLocks noChangeAspect="1"/>
          </p:cNvPicPr>
          <p:nvPr/>
        </p:nvPicPr>
        <p:blipFill>
          <a:blip r:embed="rId4"/>
          <a:stretch>
            <a:fillRect/>
          </a:stretch>
        </p:blipFill>
        <p:spPr>
          <a:xfrm>
            <a:off x="7203372" y="1058617"/>
            <a:ext cx="1851728" cy="1481382"/>
          </a:xfrm>
          <a:prstGeom prst="rect">
            <a:avLst/>
          </a:prstGeom>
        </p:spPr>
      </p:pic>
      <p:sp>
        <p:nvSpPr>
          <p:cNvPr id="71" name="Rectangle 43"/>
          <p:cNvSpPr>
            <a:spLocks noChangeArrowheads="1"/>
          </p:cNvSpPr>
          <p:nvPr/>
        </p:nvSpPr>
        <p:spPr bwMode="auto">
          <a:xfrm>
            <a:off x="0" y="8890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075"/>
              </a:lnSpc>
              <a:spcBef>
                <a:spcPts val="575"/>
              </a:spcBef>
              <a:spcAft>
                <a:spcPts val="600"/>
              </a:spcAft>
              <a:buFontTx/>
              <a:buNone/>
            </a:pPr>
            <a:r>
              <a:rPr lang="en-US" sz="2400" i="0" dirty="0" smtClean="0">
                <a:solidFill>
                  <a:srgbClr val="0000FF"/>
                </a:solidFill>
                <a:latin typeface="Helvetica Neue" charset="0"/>
              </a:rPr>
              <a:t>Dust Generation </a:t>
            </a:r>
            <a:r>
              <a:rPr lang="en-US" sz="2400" dirty="0" smtClean="0">
                <a:solidFill>
                  <a:srgbClr val="0000FF"/>
                </a:solidFill>
                <a:latin typeface="Helvetica Neue" charset="0"/>
              </a:rPr>
              <a:t>Identified as a Serious Issue for Fusion Reactor*</a:t>
            </a:r>
            <a:endParaRPr lang="en-US" sz="2400" i="0" dirty="0">
              <a:solidFill>
                <a:srgbClr val="0000FF"/>
              </a:solidFill>
              <a:latin typeface="Helvetica Neue" charset="0"/>
            </a:endParaRPr>
          </a:p>
          <a:p>
            <a:pPr algn="ctr" eaLnBrk="0" hangingPunct="0">
              <a:lnSpc>
                <a:spcPts val="2075"/>
              </a:lnSpc>
              <a:spcBef>
                <a:spcPct val="0"/>
              </a:spcBef>
              <a:buFontTx/>
              <a:buNone/>
            </a:pPr>
            <a:r>
              <a:rPr lang="en-US" sz="2000" dirty="0" smtClean="0">
                <a:solidFill>
                  <a:srgbClr val="FF0000"/>
                </a:solidFill>
                <a:latin typeface="Helvetica Neue" charset="0"/>
              </a:rPr>
              <a:t>0.5 g of dust generation per second results in 17 tons per year!</a:t>
            </a:r>
            <a:endParaRPr lang="en-US" sz="2000" i="0" dirty="0">
              <a:solidFill>
                <a:srgbClr val="FF0000"/>
              </a:solidFill>
              <a:latin typeface="Helvetica Neue" charset="0"/>
            </a:endParaRPr>
          </a:p>
        </p:txBody>
      </p:sp>
      <p:sp>
        <p:nvSpPr>
          <p:cNvPr id="75" name="TextBox 74"/>
          <p:cNvSpPr txBox="1"/>
          <p:nvPr/>
        </p:nvSpPr>
        <p:spPr>
          <a:xfrm>
            <a:off x="6959600" y="669925"/>
            <a:ext cx="2141156" cy="307777"/>
          </a:xfrm>
          <a:prstGeom prst="rect">
            <a:avLst/>
          </a:prstGeom>
          <a:noFill/>
        </p:spPr>
        <p:txBody>
          <a:bodyPr wrap="none" rtlCol="0">
            <a:spAutoFit/>
          </a:bodyPr>
          <a:lstStyle/>
          <a:p>
            <a:r>
              <a:rPr lang="en-US" sz="1400" dirty="0" smtClean="0"/>
              <a:t>*G. </a:t>
            </a:r>
            <a:r>
              <a:rPr lang="en-US" sz="1400" dirty="0" err="1" smtClean="0"/>
              <a:t>Federici</a:t>
            </a:r>
            <a:r>
              <a:rPr lang="en-US" sz="1400" dirty="0" smtClean="0"/>
              <a:t> et al., NF 2001</a:t>
            </a:r>
            <a:endParaRPr lang="en-US" sz="1400" dirty="0"/>
          </a:p>
        </p:txBody>
      </p:sp>
      <p:sp>
        <p:nvSpPr>
          <p:cNvPr id="13" name="TextBox 12"/>
          <p:cNvSpPr txBox="1"/>
          <p:nvPr/>
        </p:nvSpPr>
        <p:spPr>
          <a:xfrm>
            <a:off x="7028443" y="2438400"/>
            <a:ext cx="2142120" cy="369332"/>
          </a:xfrm>
          <a:prstGeom prst="rect">
            <a:avLst/>
          </a:prstGeom>
          <a:noFill/>
        </p:spPr>
        <p:txBody>
          <a:bodyPr wrap="none" rtlCol="0">
            <a:spAutoFit/>
          </a:bodyPr>
          <a:lstStyle/>
          <a:p>
            <a:r>
              <a:rPr lang="en-US" dirty="0" smtClean="0"/>
              <a:t>“</a:t>
            </a:r>
            <a:r>
              <a:rPr lang="en-US" dirty="0" err="1" smtClean="0"/>
              <a:t>Uchi-mizu</a:t>
            </a:r>
            <a:r>
              <a:rPr lang="en-US" dirty="0" smtClean="0"/>
              <a:t>” in Kyoto</a:t>
            </a:r>
            <a:endParaRPr lang="en-US" dirty="0"/>
          </a:p>
        </p:txBody>
      </p:sp>
      <p:sp>
        <p:nvSpPr>
          <p:cNvPr id="15" name="Rectangle 14"/>
          <p:cNvSpPr/>
          <p:nvPr/>
        </p:nvSpPr>
        <p:spPr>
          <a:xfrm>
            <a:off x="5050374" y="5689591"/>
            <a:ext cx="76200" cy="45719"/>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4423840" y="5270491"/>
            <a:ext cx="198959" cy="46576"/>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7234773" y="5685357"/>
            <a:ext cx="76200" cy="45719"/>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55438" y="2950624"/>
            <a:ext cx="118533" cy="45719"/>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5651505" y="2980257"/>
            <a:ext cx="118533" cy="45719"/>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7835903" y="2980257"/>
            <a:ext cx="118533" cy="45719"/>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1041404" y="2942156"/>
            <a:ext cx="118533" cy="45719"/>
          </a:xfrm>
          <a:prstGeom prst="rect">
            <a:avLst/>
          </a:prstGeom>
          <a:solidFill>
            <a:srgbClr val="FFD9B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1695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3"/>
          <p:cNvSpPr>
            <a:spLocks noChangeArrowheads="1"/>
          </p:cNvSpPr>
          <p:nvPr/>
        </p:nvSpPr>
        <p:spPr bwMode="auto">
          <a:xfrm>
            <a:off x="0" y="38100"/>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075"/>
              </a:lnSpc>
              <a:spcBef>
                <a:spcPts val="575"/>
              </a:spcBef>
              <a:spcAft>
                <a:spcPts val="600"/>
              </a:spcAft>
              <a:buFontTx/>
              <a:buNone/>
            </a:pPr>
            <a:r>
              <a:rPr lang="en-US" sz="2400" dirty="0" smtClean="0">
                <a:solidFill>
                  <a:srgbClr val="0000FF"/>
                </a:solidFill>
                <a:latin typeface="Helvetica Neue" charset="0"/>
              </a:rPr>
              <a:t>A </a:t>
            </a:r>
            <a:r>
              <a:rPr lang="en-US" sz="2400" i="0" dirty="0" smtClean="0">
                <a:solidFill>
                  <a:srgbClr val="0000FF"/>
                </a:solidFill>
                <a:latin typeface="Helvetica Neue" charset="0"/>
              </a:rPr>
              <a:t>LL-Loop as a part of Fusion Reactor “Ecosystem”</a:t>
            </a:r>
          </a:p>
          <a:p>
            <a:pPr algn="ctr" eaLnBrk="0" hangingPunct="0">
              <a:lnSpc>
                <a:spcPts val="2075"/>
              </a:lnSpc>
              <a:spcBef>
                <a:spcPts val="575"/>
              </a:spcBef>
              <a:spcAft>
                <a:spcPts val="600"/>
              </a:spcAft>
              <a:buFontTx/>
              <a:buNone/>
            </a:pPr>
            <a:r>
              <a:rPr lang="en-US" sz="2400" dirty="0" smtClean="0">
                <a:solidFill>
                  <a:srgbClr val="FF0000"/>
                </a:solidFill>
                <a:latin typeface="Helvetica Neue" charset="0"/>
              </a:rPr>
              <a:t>Continuously Removing Dust, T, D, H, He, O, &amp; Other Impurities</a:t>
            </a:r>
            <a:endParaRPr lang="en-US" sz="2400" i="0" dirty="0" smtClean="0">
              <a:solidFill>
                <a:srgbClr val="FF0000"/>
              </a:solidFill>
              <a:latin typeface="Helvetica Neue" charset="0"/>
            </a:endParaRPr>
          </a:p>
          <a:p>
            <a:pPr algn="ctr" eaLnBrk="0" hangingPunct="0">
              <a:lnSpc>
                <a:spcPts val="2075"/>
              </a:lnSpc>
              <a:spcBef>
                <a:spcPts val="575"/>
              </a:spcBef>
              <a:spcAft>
                <a:spcPts val="600"/>
              </a:spcAft>
              <a:buFontTx/>
              <a:buNone/>
            </a:pPr>
            <a:endParaRPr lang="en-US" sz="2400" i="0" dirty="0">
              <a:solidFill>
                <a:srgbClr val="FF0000"/>
              </a:solidFill>
              <a:latin typeface="Helvetica Neue" charset="0"/>
            </a:endParaRPr>
          </a:p>
        </p:txBody>
      </p:sp>
      <p:sp>
        <p:nvSpPr>
          <p:cNvPr id="52228" name="TextBox 52227"/>
          <p:cNvSpPr txBox="1"/>
          <p:nvPr/>
        </p:nvSpPr>
        <p:spPr>
          <a:xfrm>
            <a:off x="4013200" y="1054100"/>
            <a:ext cx="3390900" cy="646331"/>
          </a:xfrm>
          <a:prstGeom prst="rect">
            <a:avLst/>
          </a:prstGeom>
          <a:noFill/>
        </p:spPr>
        <p:txBody>
          <a:bodyPr wrap="square" rtlCol="0">
            <a:spAutoFit/>
          </a:bodyPr>
          <a:lstStyle/>
          <a:p>
            <a:r>
              <a:rPr lang="en-US" dirty="0" smtClean="0">
                <a:solidFill>
                  <a:srgbClr val="FF0000"/>
                </a:solidFill>
              </a:rPr>
              <a:t>D</a:t>
            </a:r>
            <a:r>
              <a:rPr lang="en-US" baseline="-25000" dirty="0">
                <a:solidFill>
                  <a:srgbClr val="FF0000"/>
                </a:solidFill>
                <a:latin typeface="Arial" charset="0"/>
              </a:rPr>
              <a:t>2</a:t>
            </a:r>
            <a:r>
              <a:rPr lang="en-US" dirty="0" smtClean="0">
                <a:solidFill>
                  <a:srgbClr val="FF0000"/>
                </a:solidFill>
              </a:rPr>
              <a:t>, T</a:t>
            </a:r>
            <a:r>
              <a:rPr lang="en-US" baseline="-25000" dirty="0">
                <a:solidFill>
                  <a:srgbClr val="FF0000"/>
                </a:solidFill>
                <a:latin typeface="Arial" charset="0"/>
              </a:rPr>
              <a:t>2</a:t>
            </a:r>
            <a:r>
              <a:rPr lang="en-US" dirty="0" smtClean="0">
                <a:solidFill>
                  <a:srgbClr val="FF0000"/>
                </a:solidFill>
              </a:rPr>
              <a:t> ~  0.5 g/s needed for ~ 3 GW-fusion power with 1% burn  </a:t>
            </a:r>
            <a:endParaRPr lang="en-US" dirty="0">
              <a:solidFill>
                <a:srgbClr val="FF0000"/>
              </a:solidFill>
            </a:endParaRPr>
          </a:p>
        </p:txBody>
      </p:sp>
      <p:sp>
        <p:nvSpPr>
          <p:cNvPr id="100" name="Rectangle 99"/>
          <p:cNvSpPr/>
          <p:nvPr/>
        </p:nvSpPr>
        <p:spPr>
          <a:xfrm>
            <a:off x="2400298" y="6095999"/>
            <a:ext cx="3348567" cy="93135"/>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5579534" y="5190066"/>
            <a:ext cx="152399" cy="537633"/>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0" name="Rounded Rectangle 52229"/>
          <p:cNvSpPr/>
          <p:nvPr/>
        </p:nvSpPr>
        <p:spPr>
          <a:xfrm>
            <a:off x="1968500" y="5867400"/>
            <a:ext cx="457200" cy="381000"/>
          </a:xfrm>
          <a:prstGeom prst="round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1" name="Rounded Rectangle 52230"/>
          <p:cNvSpPr/>
          <p:nvPr/>
        </p:nvSpPr>
        <p:spPr>
          <a:xfrm>
            <a:off x="2044700" y="5905497"/>
            <a:ext cx="304800" cy="304800"/>
          </a:xfrm>
          <a:prstGeom prst="roundRect">
            <a:avLst/>
          </a:prstGeom>
          <a:pattFill prst="smGrid">
            <a:fgClr>
              <a:srgbClr val="E6B9B8"/>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32" name="TextBox 52231"/>
          <p:cNvSpPr txBox="1"/>
          <p:nvPr/>
        </p:nvSpPr>
        <p:spPr>
          <a:xfrm>
            <a:off x="584200" y="5791200"/>
            <a:ext cx="1371601" cy="584776"/>
          </a:xfrm>
          <a:prstGeom prst="rect">
            <a:avLst/>
          </a:prstGeom>
          <a:noFill/>
        </p:spPr>
        <p:txBody>
          <a:bodyPr wrap="square" rtlCol="0">
            <a:spAutoFit/>
          </a:bodyPr>
          <a:lstStyle/>
          <a:p>
            <a:r>
              <a:rPr lang="en-US" sz="1600" dirty="0" smtClean="0"/>
              <a:t>Dust filter for solid waste</a:t>
            </a:r>
            <a:endParaRPr lang="en-US" sz="1600" dirty="0"/>
          </a:p>
        </p:txBody>
      </p:sp>
      <p:sp>
        <p:nvSpPr>
          <p:cNvPr id="106" name="TextBox 105"/>
          <p:cNvSpPr txBox="1"/>
          <p:nvPr/>
        </p:nvSpPr>
        <p:spPr>
          <a:xfrm>
            <a:off x="6251159" y="5350932"/>
            <a:ext cx="2019002" cy="830997"/>
          </a:xfrm>
          <a:prstGeom prst="rect">
            <a:avLst/>
          </a:prstGeom>
          <a:noFill/>
        </p:spPr>
        <p:txBody>
          <a:bodyPr wrap="none" rtlCol="0">
            <a:spAutoFit/>
          </a:bodyPr>
          <a:lstStyle/>
          <a:p>
            <a:pPr algn="ctr"/>
            <a:r>
              <a:rPr lang="en-US" sz="1600" dirty="0" smtClean="0"/>
              <a:t>Tritium Removal</a:t>
            </a:r>
          </a:p>
          <a:p>
            <a:pPr algn="ctr"/>
            <a:r>
              <a:rPr lang="en-US" sz="1600" dirty="0" smtClean="0"/>
              <a:t>(Surface Cold traps</a:t>
            </a:r>
          </a:p>
          <a:p>
            <a:pPr algn="ctr"/>
            <a:r>
              <a:rPr lang="en-US" sz="1600" dirty="0" smtClean="0"/>
              <a:t>Centrifugal separator)</a:t>
            </a:r>
            <a:endParaRPr lang="en-US" sz="1600" dirty="0"/>
          </a:p>
        </p:txBody>
      </p:sp>
      <p:sp>
        <p:nvSpPr>
          <p:cNvPr id="107" name="Rectangle 106"/>
          <p:cNvSpPr/>
          <p:nvPr/>
        </p:nvSpPr>
        <p:spPr>
          <a:xfrm>
            <a:off x="5588000" y="5558367"/>
            <a:ext cx="152400" cy="609600"/>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2641600" y="6167967"/>
            <a:ext cx="1393631" cy="338554"/>
          </a:xfrm>
          <a:prstGeom prst="rect">
            <a:avLst/>
          </a:prstGeom>
          <a:noFill/>
        </p:spPr>
        <p:txBody>
          <a:bodyPr wrap="none" rtlCol="0">
            <a:spAutoFit/>
          </a:bodyPr>
          <a:lstStyle/>
          <a:p>
            <a:r>
              <a:rPr lang="en-US" sz="1600" dirty="0" smtClean="0"/>
              <a:t>LL flow ~ 1 l /s</a:t>
            </a:r>
            <a:endParaRPr lang="en-US" sz="1600" dirty="0"/>
          </a:p>
        </p:txBody>
      </p:sp>
      <p:cxnSp>
        <p:nvCxnSpPr>
          <p:cNvPr id="109" name="Straight Arrow Connector 108"/>
          <p:cNvCxnSpPr/>
          <p:nvPr/>
        </p:nvCxnSpPr>
        <p:spPr>
          <a:xfrm>
            <a:off x="3530600" y="6028266"/>
            <a:ext cx="66886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2954868" y="5693832"/>
            <a:ext cx="1736373" cy="369332"/>
          </a:xfrm>
          <a:prstGeom prst="rect">
            <a:avLst/>
          </a:prstGeom>
          <a:noFill/>
        </p:spPr>
        <p:txBody>
          <a:bodyPr wrap="none" rtlCol="0">
            <a:spAutoFit/>
          </a:bodyPr>
          <a:lstStyle/>
          <a:p>
            <a:r>
              <a:rPr lang="en-US" dirty="0" smtClean="0">
                <a:solidFill>
                  <a:srgbClr val="FF0000"/>
                </a:solidFill>
              </a:rPr>
              <a:t>0.5% T ~  2.5 g/s</a:t>
            </a:r>
            <a:endParaRPr lang="en-US" dirty="0">
              <a:solidFill>
                <a:srgbClr val="FF0000"/>
              </a:solidFill>
            </a:endParaRPr>
          </a:p>
        </p:txBody>
      </p:sp>
      <p:cxnSp>
        <p:nvCxnSpPr>
          <p:cNvPr id="114" name="Straight Arrow Connector 113"/>
          <p:cNvCxnSpPr/>
          <p:nvPr/>
        </p:nvCxnSpPr>
        <p:spPr>
          <a:xfrm flipH="1" flipV="1">
            <a:off x="5825067" y="3949700"/>
            <a:ext cx="8467" cy="9440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4352051" y="3810000"/>
            <a:ext cx="1219016" cy="369332"/>
          </a:xfrm>
          <a:prstGeom prst="rect">
            <a:avLst/>
          </a:prstGeom>
          <a:noFill/>
        </p:spPr>
        <p:txBody>
          <a:bodyPr wrap="none" rtlCol="0">
            <a:spAutoFit/>
          </a:bodyPr>
          <a:lstStyle/>
          <a:p>
            <a:r>
              <a:rPr lang="en-US" dirty="0" smtClean="0">
                <a:solidFill>
                  <a:srgbClr val="FF0000"/>
                </a:solidFill>
              </a:rPr>
              <a:t>T ~  0.5 g/s</a:t>
            </a:r>
            <a:endParaRPr lang="en-US" dirty="0">
              <a:solidFill>
                <a:srgbClr val="FF0000"/>
              </a:solidFill>
            </a:endParaRPr>
          </a:p>
        </p:txBody>
      </p:sp>
      <p:cxnSp>
        <p:nvCxnSpPr>
          <p:cNvPr id="116" name="Straight Arrow Connector 115"/>
          <p:cNvCxnSpPr>
            <a:stCxn id="152" idx="0"/>
          </p:cNvCxnSpPr>
          <p:nvPr/>
        </p:nvCxnSpPr>
        <p:spPr>
          <a:xfrm flipH="1" flipV="1">
            <a:off x="7691969" y="1308102"/>
            <a:ext cx="13086" cy="12493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2484967" y="5173133"/>
            <a:ext cx="3255433" cy="80434"/>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Arrow Connector 119"/>
          <p:cNvCxnSpPr/>
          <p:nvPr/>
        </p:nvCxnSpPr>
        <p:spPr>
          <a:xfrm rot="10800000">
            <a:off x="3479800" y="5295901"/>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2785534" y="5262032"/>
            <a:ext cx="1736373" cy="369332"/>
          </a:xfrm>
          <a:prstGeom prst="rect">
            <a:avLst/>
          </a:prstGeom>
          <a:noFill/>
        </p:spPr>
        <p:txBody>
          <a:bodyPr wrap="none" rtlCol="0">
            <a:spAutoFit/>
          </a:bodyPr>
          <a:lstStyle/>
          <a:p>
            <a:r>
              <a:rPr lang="en-US" dirty="0" smtClean="0">
                <a:solidFill>
                  <a:srgbClr val="FF0000"/>
                </a:solidFill>
              </a:rPr>
              <a:t>0.4% T ~  2.0 g/s</a:t>
            </a:r>
            <a:endParaRPr lang="en-US" dirty="0">
              <a:solidFill>
                <a:srgbClr val="FF0000"/>
              </a:solidFill>
            </a:endParaRPr>
          </a:p>
        </p:txBody>
      </p:sp>
      <p:sp>
        <p:nvSpPr>
          <p:cNvPr id="122" name="TextBox 121"/>
          <p:cNvSpPr txBox="1"/>
          <p:nvPr/>
        </p:nvSpPr>
        <p:spPr>
          <a:xfrm>
            <a:off x="2921000" y="4855059"/>
            <a:ext cx="1871133" cy="338554"/>
          </a:xfrm>
          <a:prstGeom prst="rect">
            <a:avLst/>
          </a:prstGeom>
          <a:noFill/>
        </p:spPr>
        <p:txBody>
          <a:bodyPr wrap="square" rtlCol="0">
            <a:spAutoFit/>
          </a:bodyPr>
          <a:lstStyle/>
          <a:p>
            <a:r>
              <a:rPr lang="en-US" sz="1600" dirty="0" smtClean="0"/>
              <a:t>Return to </a:t>
            </a:r>
            <a:r>
              <a:rPr lang="en-US" sz="1600" dirty="0" err="1" smtClean="0"/>
              <a:t>divertor</a:t>
            </a:r>
            <a:endParaRPr lang="en-US" sz="1600" dirty="0"/>
          </a:p>
        </p:txBody>
      </p:sp>
      <p:sp>
        <p:nvSpPr>
          <p:cNvPr id="19" name="Oval 18"/>
          <p:cNvSpPr/>
          <p:nvPr/>
        </p:nvSpPr>
        <p:spPr>
          <a:xfrm>
            <a:off x="1866900" y="4648200"/>
            <a:ext cx="635000" cy="952500"/>
          </a:xfrm>
          <a:prstGeom prst="ellipse">
            <a:avLst/>
          </a:prstGeom>
          <a:solidFill>
            <a:srgbClr val="8EB4E3"/>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546100" y="1054099"/>
            <a:ext cx="3276600" cy="4076701"/>
          </a:xfrm>
          <a:prstGeom prst="ellipse">
            <a:avLst/>
          </a:prstGeom>
          <a:solidFill>
            <a:schemeClr val="tx2">
              <a:lumMod val="40000"/>
              <a:lumOff val="60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74700" y="1308100"/>
            <a:ext cx="2832100" cy="3543300"/>
          </a:xfrm>
          <a:prstGeom prst="ellipse">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1117600" y="2044700"/>
            <a:ext cx="2209800" cy="707886"/>
          </a:xfrm>
          <a:prstGeom prst="rect">
            <a:avLst/>
          </a:prstGeom>
          <a:noFill/>
          <a:ln>
            <a:noFill/>
          </a:ln>
        </p:spPr>
        <p:txBody>
          <a:bodyPr wrap="square" rtlCol="0">
            <a:spAutoFit/>
          </a:bodyPr>
          <a:lstStyle/>
          <a:p>
            <a:pPr algn="ctr"/>
            <a:r>
              <a:rPr lang="en-US" sz="2000" b="1" dirty="0" smtClean="0">
                <a:solidFill>
                  <a:srgbClr val="FF0000"/>
                </a:solidFill>
              </a:rPr>
              <a:t>Fusion Power Plant Plasma Core</a:t>
            </a:r>
          </a:p>
        </p:txBody>
      </p:sp>
      <p:sp>
        <p:nvSpPr>
          <p:cNvPr id="52226" name="Rectangle 52225"/>
          <p:cNvSpPr/>
          <p:nvPr/>
        </p:nvSpPr>
        <p:spPr>
          <a:xfrm>
            <a:off x="1100765" y="3121876"/>
            <a:ext cx="2201235" cy="1424642"/>
          </a:xfrm>
          <a:prstGeom prst="rect">
            <a:avLst/>
          </a:prstGeom>
        </p:spPr>
        <p:txBody>
          <a:bodyPr wrap="square">
            <a:spAutoFit/>
          </a:bodyPr>
          <a:lstStyle/>
          <a:p>
            <a:pPr algn="ctr" eaLnBrk="0" hangingPunct="0">
              <a:lnSpc>
                <a:spcPts val="2075"/>
              </a:lnSpc>
              <a:spcBef>
                <a:spcPts val="575"/>
              </a:spcBef>
              <a:spcAft>
                <a:spcPts val="600"/>
              </a:spcAft>
              <a:buFontTx/>
              <a:buNone/>
            </a:pPr>
            <a:r>
              <a:rPr lang="en-US" dirty="0" smtClean="0">
                <a:solidFill>
                  <a:srgbClr val="0000FF"/>
                </a:solidFill>
                <a:latin typeface="Helvetica Neue" charset="0"/>
              </a:rPr>
              <a:t>Flowing LL can capture and carry out dust, </a:t>
            </a:r>
            <a:r>
              <a:rPr lang="en-US" dirty="0">
                <a:solidFill>
                  <a:srgbClr val="0000FF"/>
                </a:solidFill>
                <a:latin typeface="Helvetica Neue" charset="0"/>
              </a:rPr>
              <a:t>T, D, H, He, O, &amp; other impurities</a:t>
            </a:r>
          </a:p>
        </p:txBody>
      </p:sp>
      <p:sp>
        <p:nvSpPr>
          <p:cNvPr id="86" name="TextBox 85"/>
          <p:cNvSpPr txBox="1"/>
          <p:nvPr/>
        </p:nvSpPr>
        <p:spPr>
          <a:xfrm>
            <a:off x="254000" y="4978400"/>
            <a:ext cx="1587501" cy="830997"/>
          </a:xfrm>
          <a:prstGeom prst="rect">
            <a:avLst/>
          </a:prstGeom>
          <a:noFill/>
        </p:spPr>
        <p:txBody>
          <a:bodyPr wrap="square" rtlCol="0">
            <a:spAutoFit/>
          </a:bodyPr>
          <a:lstStyle/>
          <a:p>
            <a:r>
              <a:rPr lang="en-US" sz="1600" dirty="0" err="1" smtClean="0"/>
              <a:t>Radiative</a:t>
            </a:r>
            <a:r>
              <a:rPr lang="en-US" sz="1600" dirty="0" smtClean="0"/>
              <a:t> Liquid Lithium </a:t>
            </a:r>
            <a:r>
              <a:rPr lang="en-US" sz="1600" dirty="0" err="1" smtClean="0"/>
              <a:t>Divertor</a:t>
            </a:r>
            <a:r>
              <a:rPr lang="en-US" sz="1600" dirty="0" smtClean="0"/>
              <a:t> Chamber</a:t>
            </a:r>
            <a:endParaRPr lang="en-US" sz="1600" dirty="0"/>
          </a:p>
        </p:txBody>
      </p:sp>
      <p:sp>
        <p:nvSpPr>
          <p:cNvPr id="51" name="Rectangle 50"/>
          <p:cNvSpPr/>
          <p:nvPr/>
        </p:nvSpPr>
        <p:spPr>
          <a:xfrm>
            <a:off x="1892301" y="5054600"/>
            <a:ext cx="577850" cy="139700"/>
          </a:xfrm>
          <a:prstGeom prst="rect">
            <a:avLst/>
          </a:prstGeom>
          <a:solidFill>
            <a:srgbClr val="8EB4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Down Arrow 144"/>
          <p:cNvSpPr/>
          <p:nvPr/>
        </p:nvSpPr>
        <p:spPr>
          <a:xfrm>
            <a:off x="2019133" y="4629150"/>
            <a:ext cx="330367" cy="886662"/>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2120900" y="5571068"/>
            <a:ext cx="152400" cy="304800"/>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0" name="Group 6"/>
          <p:cNvGrpSpPr>
            <a:grpSpLocks/>
          </p:cNvGrpSpPr>
          <p:nvPr/>
        </p:nvGrpSpPr>
        <p:grpSpPr bwMode="auto">
          <a:xfrm>
            <a:off x="5604933" y="2089678"/>
            <a:ext cx="3199645" cy="2599963"/>
            <a:chOff x="5334373" y="2035175"/>
            <a:chExt cx="3199292" cy="2599963"/>
          </a:xfrm>
        </p:grpSpPr>
        <p:sp>
          <p:nvSpPr>
            <p:cNvPr id="151" name="Right Arrow 150"/>
            <p:cNvSpPr/>
            <p:nvPr/>
          </p:nvSpPr>
          <p:spPr bwMode="auto">
            <a:xfrm rot="16200000">
              <a:off x="7262129" y="2929746"/>
              <a:ext cx="344487" cy="24127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2" name="TextBox 21"/>
            <p:cNvSpPr txBox="1">
              <a:spLocks noChangeArrowheads="1"/>
            </p:cNvSpPr>
            <p:nvPr/>
          </p:nvSpPr>
          <p:spPr bwMode="auto">
            <a:xfrm>
              <a:off x="6827838" y="2502959"/>
              <a:ext cx="1212850" cy="27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b="0" i="0" dirty="0" smtClean="0">
                  <a:solidFill>
                    <a:schemeClr val="tx1"/>
                  </a:solidFill>
                  <a:latin typeface="Arial" charset="0"/>
                </a:rPr>
                <a:t>T</a:t>
              </a:r>
              <a:r>
                <a:rPr lang="en-US" b="0" baseline="-25000" dirty="0">
                  <a:solidFill>
                    <a:srgbClr val="000000"/>
                  </a:solidFill>
                  <a:latin typeface="Arial" charset="0"/>
                </a:rPr>
                <a:t>2</a:t>
              </a:r>
              <a:r>
                <a:rPr lang="en-US" b="0" i="0" dirty="0" smtClean="0">
                  <a:solidFill>
                    <a:schemeClr val="tx1"/>
                  </a:solidFill>
                  <a:latin typeface="Arial" charset="0"/>
                </a:rPr>
                <a:t> </a:t>
              </a:r>
              <a:r>
                <a:rPr lang="en-US" b="0" i="0" dirty="0">
                  <a:solidFill>
                    <a:schemeClr val="tx1"/>
                  </a:solidFill>
                  <a:latin typeface="Arial" charset="0"/>
                </a:rPr>
                <a:t>Recycling </a:t>
              </a:r>
            </a:p>
          </p:txBody>
        </p:sp>
        <p:sp>
          <p:nvSpPr>
            <p:cNvPr id="153" name="Right Arrow 152"/>
            <p:cNvSpPr/>
            <p:nvPr/>
          </p:nvSpPr>
          <p:spPr bwMode="auto">
            <a:xfrm rot="5400000">
              <a:off x="7192278" y="3820333"/>
              <a:ext cx="501650" cy="252383"/>
            </a:xfrm>
            <a:prstGeom prst="rightArrow">
              <a:avLst/>
            </a:prstGeom>
            <a:solidFill>
              <a:srgbClr val="9999FF"/>
            </a:solidFill>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54" name="Rectangle 46"/>
            <p:cNvSpPr>
              <a:spLocks noChangeArrowheads="1"/>
            </p:cNvSpPr>
            <p:nvPr/>
          </p:nvSpPr>
          <p:spPr bwMode="auto">
            <a:xfrm>
              <a:off x="6994525" y="3209925"/>
              <a:ext cx="942975" cy="465138"/>
            </a:xfrm>
            <a:prstGeom prst="rect">
              <a:avLst/>
            </a:prstGeom>
            <a:solidFill>
              <a:srgbClr val="CC926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p>
              <a:pPr algn="ctr">
                <a:buFontTx/>
                <a:buNone/>
              </a:pPr>
              <a:r>
                <a:rPr lang="en-US" sz="1100" i="0">
                  <a:solidFill>
                    <a:srgbClr val="000000"/>
                  </a:solidFill>
                </a:rPr>
                <a:t>Tritium</a:t>
              </a:r>
            </a:p>
            <a:p>
              <a:pPr algn="ctr">
                <a:buFontTx/>
                <a:buNone/>
              </a:pPr>
              <a:r>
                <a:rPr lang="en-US" sz="1100" i="0">
                  <a:solidFill>
                    <a:srgbClr val="000000"/>
                  </a:solidFill>
                </a:rPr>
                <a:t>Separater</a:t>
              </a:r>
            </a:p>
          </p:txBody>
        </p:sp>
        <p:sp>
          <p:nvSpPr>
            <p:cNvPr id="155" name="TextBox 21"/>
            <p:cNvSpPr txBox="1">
              <a:spLocks noChangeArrowheads="1"/>
            </p:cNvSpPr>
            <p:nvPr/>
          </p:nvSpPr>
          <p:spPr bwMode="auto">
            <a:xfrm>
              <a:off x="6616700" y="4173538"/>
              <a:ext cx="17780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algn="ctr" eaLnBrk="1" hangingPunct="1">
                <a:buFontTx/>
                <a:buNone/>
              </a:pPr>
              <a:r>
                <a:rPr lang="en-US" b="0" i="0" dirty="0" smtClean="0">
                  <a:solidFill>
                    <a:schemeClr val="tx1"/>
                  </a:solidFill>
                  <a:latin typeface="Arial" charset="0"/>
                </a:rPr>
                <a:t>D</a:t>
              </a:r>
              <a:r>
                <a:rPr lang="en-US" b="0" baseline="-25000" dirty="0">
                  <a:solidFill>
                    <a:srgbClr val="000000"/>
                  </a:solidFill>
                  <a:latin typeface="Arial" charset="0"/>
                </a:rPr>
                <a:t>2</a:t>
              </a:r>
              <a:r>
                <a:rPr lang="en-US" b="0" i="0" dirty="0" smtClean="0">
                  <a:solidFill>
                    <a:schemeClr val="tx1"/>
                  </a:solidFill>
                  <a:latin typeface="Arial" charset="0"/>
                </a:rPr>
                <a:t>, He, &amp;</a:t>
              </a:r>
              <a:endParaRPr lang="en-US" b="0" i="0" dirty="0">
                <a:solidFill>
                  <a:schemeClr val="tx1"/>
                </a:solidFill>
                <a:latin typeface="Arial" charset="0"/>
              </a:endParaRPr>
            </a:p>
            <a:p>
              <a:pPr algn="ctr" eaLnBrk="1" hangingPunct="1">
                <a:buFontTx/>
                <a:buNone/>
              </a:pPr>
              <a:r>
                <a:rPr lang="en-US" b="0" i="0" dirty="0">
                  <a:solidFill>
                    <a:schemeClr val="tx1"/>
                  </a:solidFill>
                  <a:latin typeface="Arial" charset="0"/>
                </a:rPr>
                <a:t>Other </a:t>
              </a:r>
              <a:r>
                <a:rPr lang="en-US" b="0" i="0" dirty="0" smtClean="0">
                  <a:solidFill>
                    <a:schemeClr val="tx1"/>
                  </a:solidFill>
                  <a:latin typeface="Arial" charset="0"/>
                </a:rPr>
                <a:t>impurities</a:t>
              </a:r>
              <a:endParaRPr lang="en-US" b="0" i="0" dirty="0">
                <a:solidFill>
                  <a:schemeClr val="tx1"/>
                </a:solidFill>
                <a:latin typeface="Arial" charset="0"/>
              </a:endParaRPr>
            </a:p>
          </p:txBody>
        </p:sp>
        <p:sp>
          <p:nvSpPr>
            <p:cNvPr id="156" name="TextBox 1"/>
            <p:cNvSpPr txBox="1">
              <a:spLocks noChangeArrowheads="1"/>
            </p:cNvSpPr>
            <p:nvPr/>
          </p:nvSpPr>
          <p:spPr bwMode="auto">
            <a:xfrm>
              <a:off x="7413099" y="2035175"/>
              <a:ext cx="1120566" cy="30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20000"/>
                </a:spcBef>
                <a:spcAft>
                  <a:spcPct val="0"/>
                </a:spcAft>
                <a:buChar char="•"/>
                <a:defRPr sz="1200" b="1" i="1">
                  <a:solidFill>
                    <a:srgbClr val="1822CD"/>
                  </a:solidFill>
                  <a:latin typeface="Helvetica" charset="0"/>
                  <a:ea typeface="ＭＳ Ｐゴシック" charset="0"/>
                </a:defRPr>
              </a:lvl6pPr>
              <a:lvl7pPr marL="2971800" indent="-228600" eaLnBrk="0" fontAlgn="base" hangingPunct="0">
                <a:spcBef>
                  <a:spcPct val="20000"/>
                </a:spcBef>
                <a:spcAft>
                  <a:spcPct val="0"/>
                </a:spcAft>
                <a:buChar char="•"/>
                <a:defRPr sz="1200" b="1" i="1">
                  <a:solidFill>
                    <a:srgbClr val="1822CD"/>
                  </a:solidFill>
                  <a:latin typeface="Helvetica" charset="0"/>
                  <a:ea typeface="ＭＳ Ｐゴシック" charset="0"/>
                </a:defRPr>
              </a:lvl7pPr>
              <a:lvl8pPr marL="3429000" indent="-228600" eaLnBrk="0" fontAlgn="base" hangingPunct="0">
                <a:spcBef>
                  <a:spcPct val="20000"/>
                </a:spcBef>
                <a:spcAft>
                  <a:spcPct val="0"/>
                </a:spcAft>
                <a:buChar char="•"/>
                <a:defRPr sz="1200" b="1" i="1">
                  <a:solidFill>
                    <a:srgbClr val="1822CD"/>
                  </a:solidFill>
                  <a:latin typeface="Helvetica" charset="0"/>
                  <a:ea typeface="ＭＳ Ｐゴシック" charset="0"/>
                </a:defRPr>
              </a:lvl8pPr>
              <a:lvl9pPr marL="3886200" indent="-228600" eaLnBrk="0" fontAlgn="base" hangingPunct="0">
                <a:spcBef>
                  <a:spcPct val="20000"/>
                </a:spcBef>
                <a:spcAft>
                  <a:spcPct val="0"/>
                </a:spcAft>
                <a:buChar char="•"/>
                <a:defRPr sz="1200" b="1" i="1">
                  <a:solidFill>
                    <a:srgbClr val="1822CD"/>
                  </a:solidFill>
                  <a:latin typeface="Helvetica" charset="0"/>
                  <a:ea typeface="ＭＳ Ｐゴシック" charset="0"/>
                </a:defRPr>
              </a:lvl9pPr>
            </a:lstStyle>
            <a:p>
              <a:pPr eaLnBrk="1" hangingPunct="1">
                <a:buFontTx/>
                <a:buNone/>
              </a:pPr>
              <a:r>
                <a:rPr lang="en-US" sz="1400" b="0" i="0" dirty="0" smtClean="0">
                  <a:solidFill>
                    <a:srgbClr val="FF0000"/>
                  </a:solidFill>
                </a:rPr>
                <a:t>T</a:t>
              </a:r>
              <a:r>
                <a:rPr lang="en-US" sz="1400" b="0" baseline="-25000" dirty="0">
                  <a:solidFill>
                    <a:srgbClr val="FF0000"/>
                  </a:solidFill>
                  <a:latin typeface="Arial" charset="0"/>
                </a:rPr>
                <a:t>2</a:t>
              </a:r>
              <a:r>
                <a:rPr lang="en-US" sz="1400" b="0" i="0" dirty="0" smtClean="0">
                  <a:solidFill>
                    <a:srgbClr val="FF0000"/>
                  </a:solidFill>
                </a:rPr>
                <a:t> ~ </a:t>
              </a:r>
              <a:r>
                <a:rPr lang="en-US" sz="1400" b="0" i="0" dirty="0">
                  <a:solidFill>
                    <a:srgbClr val="FF0000"/>
                  </a:solidFill>
                </a:rPr>
                <a:t>0.5 g/s</a:t>
              </a:r>
            </a:p>
          </p:txBody>
        </p:sp>
        <p:cxnSp>
          <p:nvCxnSpPr>
            <p:cNvPr id="157" name="Straight Arrow Connector 156"/>
            <p:cNvCxnSpPr/>
            <p:nvPr/>
          </p:nvCxnSpPr>
          <p:spPr bwMode="auto">
            <a:xfrm>
              <a:off x="6301028" y="3616325"/>
              <a:ext cx="607942"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8" name="Rectangle 4"/>
            <p:cNvSpPr>
              <a:spLocks noChangeArrowheads="1"/>
            </p:cNvSpPr>
            <p:nvPr/>
          </p:nvSpPr>
          <p:spPr bwMode="auto">
            <a:xfrm>
              <a:off x="5334373" y="3058867"/>
              <a:ext cx="1587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en-US" sz="1400" i="0" dirty="0" smtClean="0">
                  <a:solidFill>
                    <a:srgbClr val="000000"/>
                  </a:solidFill>
                  <a:latin typeface="Arial" charset="0"/>
                </a:rPr>
                <a:t>T</a:t>
              </a:r>
              <a:r>
                <a:rPr lang="en-US" sz="1400" i="0" baseline="-25000" dirty="0" smtClean="0">
                  <a:solidFill>
                    <a:srgbClr val="000000"/>
                  </a:solidFill>
                  <a:latin typeface="Arial" charset="0"/>
                </a:rPr>
                <a:t>2</a:t>
              </a:r>
              <a:r>
                <a:rPr lang="en-US" sz="1400" i="0" dirty="0" smtClean="0">
                  <a:solidFill>
                    <a:srgbClr val="000000"/>
                  </a:solidFill>
                  <a:latin typeface="Arial" charset="0"/>
                </a:rPr>
                <a:t>, D</a:t>
              </a:r>
              <a:r>
                <a:rPr lang="en-US" sz="1400" baseline="-25000" dirty="0">
                  <a:solidFill>
                    <a:srgbClr val="000000"/>
                  </a:solidFill>
                  <a:latin typeface="Arial" charset="0"/>
                </a:rPr>
                <a:t>2</a:t>
              </a:r>
              <a:r>
                <a:rPr lang="en-US" sz="1400" i="0" dirty="0" smtClean="0">
                  <a:solidFill>
                    <a:srgbClr val="000000"/>
                  </a:solidFill>
                  <a:latin typeface="Arial" charset="0"/>
                </a:rPr>
                <a:t>, He, H</a:t>
              </a:r>
              <a:r>
                <a:rPr lang="en-US" sz="1400" baseline="-25000" dirty="0">
                  <a:solidFill>
                    <a:srgbClr val="000000"/>
                  </a:solidFill>
                  <a:latin typeface="Arial" charset="0"/>
                </a:rPr>
                <a:t>2</a:t>
              </a:r>
              <a:r>
                <a:rPr lang="en-US" sz="1400" i="0" dirty="0" smtClean="0">
                  <a:solidFill>
                    <a:srgbClr val="000000"/>
                  </a:solidFill>
                  <a:latin typeface="Arial" charset="0"/>
                </a:rPr>
                <a:t>, O</a:t>
              </a:r>
              <a:r>
                <a:rPr lang="en-US" sz="1400" baseline="-25000" dirty="0">
                  <a:solidFill>
                    <a:srgbClr val="000000"/>
                  </a:solidFill>
                  <a:latin typeface="Arial" charset="0"/>
                </a:rPr>
                <a:t>2</a:t>
              </a:r>
              <a:endParaRPr lang="en-US" sz="1400" dirty="0"/>
            </a:p>
          </p:txBody>
        </p:sp>
      </p:grpSp>
      <p:sp>
        <p:nvSpPr>
          <p:cNvPr id="159" name="Rectangle 158"/>
          <p:cNvSpPr/>
          <p:nvPr/>
        </p:nvSpPr>
        <p:spPr bwMode="auto">
          <a:xfrm>
            <a:off x="6011333" y="3436935"/>
            <a:ext cx="1278467" cy="102131"/>
          </a:xfrm>
          <a:prstGeom prst="rect">
            <a:avLst/>
          </a:prstGeom>
          <a:solidFill>
            <a:srgbClr val="75B4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60" name="Rectangle 159"/>
          <p:cNvSpPr/>
          <p:nvPr/>
        </p:nvSpPr>
        <p:spPr bwMode="auto">
          <a:xfrm>
            <a:off x="6016097" y="3522133"/>
            <a:ext cx="130704" cy="2031999"/>
          </a:xfrm>
          <a:prstGeom prst="rect">
            <a:avLst/>
          </a:prstGeom>
          <a:solidFill>
            <a:srgbClr val="75B4FF"/>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a:buFontTx/>
              <a:buNone/>
              <a:defRPr/>
            </a:pPr>
            <a:endParaRPr lang="en-US" sz="1100" i="0"/>
          </a:p>
        </p:txBody>
      </p:sp>
      <p:sp>
        <p:nvSpPr>
          <p:cNvPr id="164" name="Rectangle 163"/>
          <p:cNvSpPr/>
          <p:nvPr/>
        </p:nvSpPr>
        <p:spPr>
          <a:xfrm>
            <a:off x="5884332" y="5571065"/>
            <a:ext cx="262467" cy="93135"/>
          </a:xfrm>
          <a:prstGeom prst="rect">
            <a:avLst/>
          </a:prstGeom>
          <a:solidFill>
            <a:srgbClr val="75B4FF"/>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5427134" y="5465233"/>
            <a:ext cx="457200" cy="381000"/>
          </a:xfrm>
          <a:prstGeom prst="rect">
            <a:avLst/>
          </a:prstGeom>
          <a:solidFill>
            <a:srgbClr val="E6B9B8"/>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H="1">
            <a:off x="3200332" y="1357013"/>
            <a:ext cx="852097" cy="89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7061133" y="1361475"/>
            <a:ext cx="52076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Block Arc 1"/>
          <p:cNvSpPr/>
          <p:nvPr/>
        </p:nvSpPr>
        <p:spPr>
          <a:xfrm flipV="1">
            <a:off x="1888068" y="4762499"/>
            <a:ext cx="596898" cy="829733"/>
          </a:xfrm>
          <a:prstGeom prst="blockArc">
            <a:avLst>
              <a:gd name="adj1" fmla="val 10800000"/>
              <a:gd name="adj2" fmla="val 0"/>
              <a:gd name="adj3" fmla="val 5434"/>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5" name="TextBox 74"/>
          <p:cNvSpPr txBox="1"/>
          <p:nvPr/>
        </p:nvSpPr>
        <p:spPr>
          <a:xfrm>
            <a:off x="4787900" y="5494867"/>
            <a:ext cx="684803" cy="338554"/>
          </a:xfrm>
          <a:prstGeom prst="rect">
            <a:avLst/>
          </a:prstGeom>
          <a:noFill/>
        </p:spPr>
        <p:txBody>
          <a:bodyPr wrap="none" rtlCol="0">
            <a:spAutoFit/>
          </a:bodyPr>
          <a:lstStyle/>
          <a:p>
            <a:r>
              <a:rPr lang="en-US" sz="1600" dirty="0"/>
              <a:t>2</a:t>
            </a:r>
            <a:r>
              <a:rPr lang="en-US" sz="1600" dirty="0" smtClean="0"/>
              <a:t>00°C</a:t>
            </a:r>
            <a:endParaRPr lang="en-US" sz="1600" dirty="0"/>
          </a:p>
        </p:txBody>
      </p:sp>
      <p:sp>
        <p:nvSpPr>
          <p:cNvPr id="76" name="TextBox 75"/>
          <p:cNvSpPr txBox="1"/>
          <p:nvPr/>
        </p:nvSpPr>
        <p:spPr>
          <a:xfrm>
            <a:off x="1536700" y="6142567"/>
            <a:ext cx="684803" cy="338554"/>
          </a:xfrm>
          <a:prstGeom prst="rect">
            <a:avLst/>
          </a:prstGeom>
          <a:noFill/>
        </p:spPr>
        <p:txBody>
          <a:bodyPr wrap="none" rtlCol="0">
            <a:spAutoFit/>
          </a:bodyPr>
          <a:lstStyle/>
          <a:p>
            <a:r>
              <a:rPr lang="en-US" sz="1600" dirty="0" smtClean="0"/>
              <a:t>400°C</a:t>
            </a:r>
            <a:endParaRPr lang="en-US" sz="1600" dirty="0"/>
          </a:p>
        </p:txBody>
      </p:sp>
      <p:sp>
        <p:nvSpPr>
          <p:cNvPr id="3" name="TextBox 2"/>
          <p:cNvSpPr txBox="1"/>
          <p:nvPr/>
        </p:nvSpPr>
        <p:spPr>
          <a:xfrm>
            <a:off x="4102100" y="1816100"/>
            <a:ext cx="2941017" cy="646331"/>
          </a:xfrm>
          <a:prstGeom prst="rect">
            <a:avLst/>
          </a:prstGeom>
          <a:noFill/>
        </p:spPr>
        <p:txBody>
          <a:bodyPr wrap="none" rtlCol="0">
            <a:spAutoFit/>
          </a:bodyPr>
          <a:lstStyle/>
          <a:p>
            <a:r>
              <a:rPr lang="en-US" dirty="0" smtClean="0"/>
              <a:t>First Wall Temperature</a:t>
            </a:r>
          </a:p>
          <a:p>
            <a:r>
              <a:rPr lang="en-US" dirty="0" smtClean="0"/>
              <a:t>600 – 700 °C keeps wall clean</a:t>
            </a:r>
            <a:endParaRPr lang="en-US" dirty="0"/>
          </a:p>
        </p:txBody>
      </p:sp>
      <p:cxnSp>
        <p:nvCxnSpPr>
          <p:cNvPr id="77" name="Straight Arrow Connector 76"/>
          <p:cNvCxnSpPr/>
          <p:nvPr/>
        </p:nvCxnSpPr>
        <p:spPr bwMode="auto">
          <a:xfrm flipH="1">
            <a:off x="3684589" y="2082800"/>
            <a:ext cx="455611" cy="114300"/>
          </a:xfrm>
          <a:prstGeom prst="straightConnector1">
            <a:avLst/>
          </a:prstGeom>
          <a:ln w="38100" cap="flat" cmpd="sng" algn="ctr">
            <a:solidFill>
              <a:srgbClr val="0000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592233" y="5194300"/>
            <a:ext cx="131233" cy="702733"/>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537197" y="6108700"/>
            <a:ext cx="182035" cy="63500"/>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80738" y="5181612"/>
            <a:ext cx="93133" cy="677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133604" y="5842012"/>
            <a:ext cx="126996" cy="63488"/>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387604" y="6104478"/>
            <a:ext cx="93133" cy="677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655732" y="5579533"/>
            <a:ext cx="237067" cy="71967"/>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205131" y="3441700"/>
            <a:ext cx="88902" cy="80433"/>
          </a:xfrm>
          <a:prstGeom prst="rect">
            <a:avLst/>
          </a:prstGeom>
          <a:solidFill>
            <a:srgbClr val="75B4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6024033" y="3488266"/>
            <a:ext cx="105832" cy="80434"/>
          </a:xfrm>
          <a:prstGeom prst="rect">
            <a:avLst/>
          </a:prstGeom>
          <a:solidFill>
            <a:srgbClr val="75B4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024033" y="5524499"/>
            <a:ext cx="105832" cy="80434"/>
          </a:xfrm>
          <a:prstGeom prst="rect">
            <a:avLst/>
          </a:prstGeom>
          <a:solidFill>
            <a:srgbClr val="75B4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188633" y="5515812"/>
            <a:ext cx="4150" cy="5590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838700" y="4965700"/>
            <a:ext cx="1460500" cy="14605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244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3"/>
          <p:cNvSpPr>
            <a:spLocks noChangeArrowheads="1"/>
          </p:cNvSpPr>
          <p:nvPr/>
        </p:nvSpPr>
        <p:spPr bwMode="auto">
          <a:xfrm>
            <a:off x="0" y="53975"/>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675"/>
              </a:lnSpc>
              <a:spcBef>
                <a:spcPts val="575"/>
              </a:spcBef>
              <a:spcAft>
                <a:spcPts val="600"/>
              </a:spcAft>
              <a:buFontTx/>
              <a:buNone/>
            </a:pPr>
            <a:r>
              <a:rPr lang="en-US" sz="2800" i="0" dirty="0" smtClean="0">
                <a:solidFill>
                  <a:srgbClr val="0000FF"/>
                </a:solidFill>
                <a:latin typeface="Helvetica Neue" charset="0"/>
              </a:rPr>
              <a:t>“Cold” Trap at 200 °C Could Remove T, D, H, and O </a:t>
            </a:r>
            <a:br>
              <a:rPr lang="en-US" sz="2800" i="0" dirty="0" smtClean="0">
                <a:solidFill>
                  <a:srgbClr val="0000FF"/>
                </a:solidFill>
                <a:latin typeface="Helvetica Neue" charset="0"/>
              </a:rPr>
            </a:br>
            <a:r>
              <a:rPr lang="en-US" sz="2400" i="0" dirty="0" smtClean="0">
                <a:solidFill>
                  <a:srgbClr val="FF0000"/>
                </a:solidFill>
                <a:latin typeface="Helvetica Neue" charset="0"/>
              </a:rPr>
              <a:t>Cold trap can be regenerated at higher temperatures</a:t>
            </a:r>
            <a:endParaRPr lang="en-US" sz="2800" i="0" dirty="0">
              <a:solidFill>
                <a:srgbClr val="FF0000"/>
              </a:solidFill>
              <a:latin typeface="Helvetica Neue" charset="0"/>
            </a:endParaRPr>
          </a:p>
        </p:txBody>
      </p:sp>
      <p:sp>
        <p:nvSpPr>
          <p:cNvPr id="3" name="TextBox 2"/>
          <p:cNvSpPr txBox="1"/>
          <p:nvPr/>
        </p:nvSpPr>
        <p:spPr>
          <a:xfrm>
            <a:off x="2644176" y="4905213"/>
            <a:ext cx="2282220" cy="369332"/>
          </a:xfrm>
          <a:prstGeom prst="rect">
            <a:avLst/>
          </a:prstGeom>
          <a:noFill/>
        </p:spPr>
        <p:txBody>
          <a:bodyPr wrap="none" rtlCol="0">
            <a:spAutoFit/>
          </a:bodyPr>
          <a:lstStyle/>
          <a:p>
            <a:pPr>
              <a:buNone/>
            </a:pPr>
            <a:r>
              <a:rPr lang="en-US" dirty="0" smtClean="0">
                <a:solidFill>
                  <a:srgbClr val="000000"/>
                </a:solidFill>
              </a:rPr>
              <a:t>P.F. Adams </a:t>
            </a:r>
            <a:r>
              <a:rPr lang="en-US" b="0" i="0" dirty="0" smtClean="0">
                <a:solidFill>
                  <a:srgbClr val="000000"/>
                </a:solidFill>
              </a:rPr>
              <a:t>JLCM 1975</a:t>
            </a:r>
            <a:endParaRPr lang="en-US" b="0" i="0" dirty="0">
              <a:solidFill>
                <a:srgbClr val="000000"/>
              </a:solidFill>
            </a:endParaRPr>
          </a:p>
        </p:txBody>
      </p:sp>
      <p:sp>
        <p:nvSpPr>
          <p:cNvPr id="4" name="TextBox 3"/>
          <p:cNvSpPr txBox="1"/>
          <p:nvPr/>
        </p:nvSpPr>
        <p:spPr>
          <a:xfrm>
            <a:off x="838200" y="5372100"/>
            <a:ext cx="6738193" cy="1015663"/>
          </a:xfrm>
          <a:prstGeom prst="rect">
            <a:avLst/>
          </a:prstGeom>
          <a:noFill/>
        </p:spPr>
        <p:txBody>
          <a:bodyPr wrap="none" rtlCol="0">
            <a:spAutoFit/>
          </a:bodyPr>
          <a:lstStyle/>
          <a:p>
            <a:pPr>
              <a:buNone/>
            </a:pPr>
            <a:r>
              <a:rPr lang="en-US" sz="2000" i="0" dirty="0" smtClean="0">
                <a:solidFill>
                  <a:srgbClr val="000000"/>
                </a:solidFill>
              </a:rPr>
              <a:t>• At 200 °C, hydrogen can be reduced toward 0.08% level.</a:t>
            </a:r>
          </a:p>
          <a:p>
            <a:pPr>
              <a:buNone/>
            </a:pPr>
            <a:r>
              <a:rPr lang="en-US" sz="2000" i="0" dirty="0" smtClean="0">
                <a:solidFill>
                  <a:srgbClr val="000000"/>
                </a:solidFill>
              </a:rPr>
              <a:t>• Oxygen is also effectively reduced with cold trap (e.g., IFMIF).</a:t>
            </a:r>
          </a:p>
          <a:p>
            <a:pPr>
              <a:buNone/>
            </a:pPr>
            <a:r>
              <a:rPr lang="en-US" sz="2000" i="0" dirty="0" smtClean="0">
                <a:solidFill>
                  <a:srgbClr val="000000"/>
                </a:solidFill>
              </a:rPr>
              <a:t>• Nitrogen would require separate hot nitrogen trap</a:t>
            </a:r>
            <a:r>
              <a:rPr lang="en-US" sz="2000" dirty="0">
                <a:solidFill>
                  <a:srgbClr val="000000"/>
                </a:solidFill>
              </a:rPr>
              <a:t> </a:t>
            </a:r>
            <a:r>
              <a:rPr lang="en-US" sz="2000" dirty="0" smtClean="0">
                <a:solidFill>
                  <a:srgbClr val="000000"/>
                </a:solidFill>
              </a:rPr>
              <a:t>if needed</a:t>
            </a:r>
            <a:r>
              <a:rPr lang="en-US" sz="2000" i="0" dirty="0" smtClean="0">
                <a:solidFill>
                  <a:srgbClr val="000000"/>
                </a:solidFill>
              </a:rPr>
              <a:t>.</a:t>
            </a:r>
            <a:endParaRPr lang="en-US" sz="2000" i="0" dirty="0">
              <a:solidFill>
                <a:srgbClr val="000000"/>
              </a:solidFill>
            </a:endParaRPr>
          </a:p>
        </p:txBody>
      </p:sp>
      <p:grpSp>
        <p:nvGrpSpPr>
          <p:cNvPr id="2" name="Group 1"/>
          <p:cNvGrpSpPr/>
          <p:nvPr/>
        </p:nvGrpSpPr>
        <p:grpSpPr>
          <a:xfrm>
            <a:off x="0" y="1485900"/>
            <a:ext cx="5780583" cy="3325696"/>
            <a:chOff x="1372603" y="1308100"/>
            <a:chExt cx="6758530" cy="3888330"/>
          </a:xfrm>
        </p:grpSpPr>
        <p:cxnSp>
          <p:nvCxnSpPr>
            <p:cNvPr id="6" name="Straight Connector 5"/>
            <p:cNvCxnSpPr/>
            <p:nvPr/>
          </p:nvCxnSpPr>
          <p:spPr bwMode="auto">
            <a:xfrm>
              <a:off x="3011952" y="2768600"/>
              <a:ext cx="2389559" cy="0"/>
            </a:xfrm>
            <a:prstGeom prst="line">
              <a:avLst/>
            </a:prstGeom>
            <a:noFill/>
            <a:ln w="28575" cap="flat" cmpd="sng" algn="ctr">
              <a:solidFill>
                <a:srgbClr val="FF0000"/>
              </a:solidFill>
              <a:prstDash val="solid"/>
              <a:round/>
              <a:headEnd type="none" w="med" len="med"/>
              <a:tailEnd type="triangle" w="med" len="med"/>
            </a:ln>
            <a:effectLst/>
          </p:spPr>
        </p:cxnSp>
        <p:cxnSp>
          <p:nvCxnSpPr>
            <p:cNvPr id="20" name="Straight Connector 19"/>
            <p:cNvCxnSpPr/>
            <p:nvPr/>
          </p:nvCxnSpPr>
          <p:spPr bwMode="auto">
            <a:xfrm flipH="1">
              <a:off x="5568950" y="4152900"/>
              <a:ext cx="1384300" cy="0"/>
            </a:xfrm>
            <a:prstGeom prst="line">
              <a:avLst/>
            </a:prstGeom>
            <a:noFill/>
            <a:ln w="15875" cap="flat" cmpd="sng" algn="ctr">
              <a:solidFill>
                <a:srgbClr val="FF0000"/>
              </a:solidFill>
              <a:prstDash val="solid"/>
              <a:round/>
              <a:headEnd type="none" w="med" len="med"/>
              <a:tailEnd type="triangle" w="med" len="med"/>
            </a:ln>
            <a:effectLst/>
          </p:spPr>
        </p:cxnSp>
        <p:sp>
          <p:nvSpPr>
            <p:cNvPr id="5" name="Rectangle 4"/>
            <p:cNvSpPr/>
            <p:nvPr/>
          </p:nvSpPr>
          <p:spPr>
            <a:xfrm>
              <a:off x="2368550" y="1562100"/>
              <a:ext cx="4933950" cy="303530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8" name="Straight Connector 7"/>
            <p:cNvCxnSpPr/>
            <p:nvPr/>
          </p:nvCxnSpPr>
          <p:spPr>
            <a:xfrm>
              <a:off x="2362200" y="2349500"/>
              <a:ext cx="3244850" cy="1828800"/>
            </a:xfrm>
            <a:prstGeom prst="line">
              <a:avLst/>
            </a:prstGeom>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374900" y="1549400"/>
              <a:ext cx="3232150" cy="431800"/>
              <a:chOff x="2374900" y="1549400"/>
              <a:chExt cx="3232150" cy="431800"/>
            </a:xfrm>
          </p:grpSpPr>
          <p:cxnSp>
            <p:nvCxnSpPr>
              <p:cNvPr id="13" name="Straight Connector 12"/>
              <p:cNvCxnSpPr/>
              <p:nvPr/>
            </p:nvCxnSpPr>
            <p:spPr>
              <a:xfrm flipV="1">
                <a:off x="3155950" y="155575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514850" y="15621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5607050" y="158115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2374900" y="15494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3640674" y="2381154"/>
              <a:ext cx="1484503" cy="395830"/>
            </a:xfrm>
            <a:prstGeom prst="rect">
              <a:avLst/>
            </a:prstGeom>
            <a:noFill/>
          </p:spPr>
          <p:txBody>
            <a:bodyPr wrap="none" rtlCol="0">
              <a:spAutoFit/>
            </a:bodyPr>
            <a:lstStyle/>
            <a:p>
              <a:r>
                <a:rPr lang="en-US" sz="1600" b="1" dirty="0" smtClean="0">
                  <a:solidFill>
                    <a:srgbClr val="FF0000"/>
                  </a:solidFill>
                </a:rPr>
                <a:t>~ 0.7% by </a:t>
              </a:r>
              <a:r>
                <a:rPr lang="en-US" sz="1600" b="1" dirty="0" err="1" smtClean="0">
                  <a:solidFill>
                    <a:srgbClr val="FF0000"/>
                  </a:solidFill>
                </a:rPr>
                <a:t>wt</a:t>
              </a:r>
              <a:endParaRPr lang="en-US" sz="1600" b="1" dirty="0">
                <a:solidFill>
                  <a:srgbClr val="FF0000"/>
                </a:solidFill>
              </a:endParaRPr>
            </a:p>
          </p:txBody>
        </p:sp>
        <p:sp>
          <p:nvSpPr>
            <p:cNvPr id="35" name="TextBox 34"/>
            <p:cNvSpPr txBox="1"/>
            <p:nvPr/>
          </p:nvSpPr>
          <p:spPr>
            <a:xfrm>
              <a:off x="5753100" y="4114800"/>
              <a:ext cx="1606092" cy="395830"/>
            </a:xfrm>
            <a:prstGeom prst="rect">
              <a:avLst/>
            </a:prstGeom>
            <a:noFill/>
          </p:spPr>
          <p:txBody>
            <a:bodyPr wrap="none" rtlCol="0">
              <a:spAutoFit/>
            </a:bodyPr>
            <a:lstStyle/>
            <a:p>
              <a:r>
                <a:rPr lang="en-US" sz="1600" b="1" dirty="0" smtClean="0">
                  <a:solidFill>
                    <a:srgbClr val="FF0000"/>
                  </a:solidFill>
                </a:rPr>
                <a:t>~ 0.08% by </a:t>
              </a:r>
              <a:r>
                <a:rPr lang="en-US" sz="1600" b="1" dirty="0" err="1" smtClean="0">
                  <a:solidFill>
                    <a:srgbClr val="FF0000"/>
                  </a:solidFill>
                </a:rPr>
                <a:t>wt</a:t>
              </a:r>
              <a:endParaRPr lang="en-US" sz="1600" b="1" dirty="0">
                <a:solidFill>
                  <a:srgbClr val="FF0000"/>
                </a:solidFill>
              </a:endParaRPr>
            </a:p>
          </p:txBody>
        </p:sp>
        <p:grpSp>
          <p:nvGrpSpPr>
            <p:cNvPr id="29" name="Group 28"/>
            <p:cNvGrpSpPr/>
            <p:nvPr/>
          </p:nvGrpSpPr>
          <p:grpSpPr>
            <a:xfrm>
              <a:off x="7232650" y="1308100"/>
              <a:ext cx="621202" cy="3515800"/>
              <a:chOff x="1847850" y="1308100"/>
              <a:chExt cx="621202" cy="3515800"/>
            </a:xfrm>
          </p:grpSpPr>
          <p:sp>
            <p:nvSpPr>
              <p:cNvPr id="19" name="TextBox 18"/>
              <p:cNvSpPr txBox="1"/>
              <p:nvPr/>
            </p:nvSpPr>
            <p:spPr>
              <a:xfrm>
                <a:off x="1847850" y="1308100"/>
                <a:ext cx="621201" cy="467800"/>
              </a:xfrm>
              <a:prstGeom prst="rect">
                <a:avLst/>
              </a:prstGeom>
              <a:noFill/>
            </p:spPr>
            <p:txBody>
              <a:bodyPr wrap="none" rtlCol="0">
                <a:spAutoFit/>
              </a:bodyPr>
              <a:lstStyle/>
              <a:p>
                <a:r>
                  <a:rPr lang="en-US" sz="2000" dirty="0" smtClean="0"/>
                  <a:t>10</a:t>
                </a:r>
                <a:r>
                  <a:rPr lang="en-US" sz="2000" baseline="30000" dirty="0" smtClean="0"/>
                  <a:t>5</a:t>
                </a:r>
                <a:endParaRPr lang="en-US" sz="2000" baseline="30000" dirty="0"/>
              </a:p>
            </p:txBody>
          </p:sp>
          <p:sp>
            <p:nvSpPr>
              <p:cNvPr id="37" name="TextBox 36"/>
              <p:cNvSpPr txBox="1"/>
              <p:nvPr/>
            </p:nvSpPr>
            <p:spPr>
              <a:xfrm>
                <a:off x="1847850" y="2806700"/>
                <a:ext cx="621202" cy="467800"/>
              </a:xfrm>
              <a:prstGeom prst="rect">
                <a:avLst/>
              </a:prstGeom>
              <a:noFill/>
            </p:spPr>
            <p:txBody>
              <a:bodyPr wrap="none" rtlCol="0">
                <a:spAutoFit/>
              </a:bodyPr>
              <a:lstStyle/>
              <a:p>
                <a:r>
                  <a:rPr lang="en-US" sz="2000" dirty="0" smtClean="0"/>
                  <a:t>10</a:t>
                </a:r>
                <a:r>
                  <a:rPr lang="en-US" sz="2000" baseline="30000" dirty="0"/>
                  <a:t>4</a:t>
                </a:r>
              </a:p>
            </p:txBody>
          </p:sp>
          <p:sp>
            <p:nvSpPr>
              <p:cNvPr id="38" name="TextBox 37"/>
              <p:cNvSpPr txBox="1"/>
              <p:nvPr/>
            </p:nvSpPr>
            <p:spPr>
              <a:xfrm>
                <a:off x="1847850" y="4356100"/>
                <a:ext cx="621202" cy="467800"/>
              </a:xfrm>
              <a:prstGeom prst="rect">
                <a:avLst/>
              </a:prstGeom>
              <a:noFill/>
            </p:spPr>
            <p:txBody>
              <a:bodyPr wrap="none" rtlCol="0">
                <a:spAutoFit/>
              </a:bodyPr>
              <a:lstStyle/>
              <a:p>
                <a:r>
                  <a:rPr lang="en-US" sz="2000" dirty="0" smtClean="0"/>
                  <a:t>10</a:t>
                </a:r>
                <a:r>
                  <a:rPr lang="en-US" sz="2000" baseline="30000" dirty="0" smtClean="0"/>
                  <a:t>3</a:t>
                </a:r>
                <a:endParaRPr lang="en-US" sz="2000" baseline="30000" dirty="0"/>
              </a:p>
            </p:txBody>
          </p:sp>
        </p:grpSp>
        <p:grpSp>
          <p:nvGrpSpPr>
            <p:cNvPr id="40" name="Group 39"/>
            <p:cNvGrpSpPr/>
            <p:nvPr/>
          </p:nvGrpSpPr>
          <p:grpSpPr>
            <a:xfrm>
              <a:off x="2362200" y="4178300"/>
              <a:ext cx="3232150" cy="431800"/>
              <a:chOff x="2374900" y="1549400"/>
              <a:chExt cx="3232150" cy="431800"/>
            </a:xfrm>
          </p:grpSpPr>
          <p:cxnSp>
            <p:nvCxnSpPr>
              <p:cNvPr id="41" name="Straight Connector 40"/>
              <p:cNvCxnSpPr/>
              <p:nvPr/>
            </p:nvCxnSpPr>
            <p:spPr>
              <a:xfrm flipV="1">
                <a:off x="3155950" y="155575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514850" y="15621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5607050" y="158115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374900" y="15494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2095500" y="4603749"/>
              <a:ext cx="580672" cy="395830"/>
            </a:xfrm>
            <a:prstGeom prst="rect">
              <a:avLst/>
            </a:prstGeom>
            <a:noFill/>
          </p:spPr>
          <p:txBody>
            <a:bodyPr wrap="none" rtlCol="0">
              <a:spAutoFit/>
            </a:bodyPr>
            <a:lstStyle/>
            <a:p>
              <a:r>
                <a:rPr lang="en-US" sz="1600" b="1" dirty="0" smtClean="0"/>
                <a:t>700</a:t>
              </a:r>
              <a:endParaRPr lang="en-US" sz="1600" b="1" dirty="0"/>
            </a:p>
          </p:txBody>
        </p:sp>
        <p:sp>
          <p:nvSpPr>
            <p:cNvPr id="46" name="TextBox 45"/>
            <p:cNvSpPr txBox="1"/>
            <p:nvPr/>
          </p:nvSpPr>
          <p:spPr>
            <a:xfrm>
              <a:off x="2882900" y="4603749"/>
              <a:ext cx="580672" cy="395830"/>
            </a:xfrm>
            <a:prstGeom prst="rect">
              <a:avLst/>
            </a:prstGeom>
            <a:noFill/>
          </p:spPr>
          <p:txBody>
            <a:bodyPr wrap="none" rtlCol="0">
              <a:spAutoFit/>
            </a:bodyPr>
            <a:lstStyle/>
            <a:p>
              <a:r>
                <a:rPr lang="en-US" sz="1600" b="1" dirty="0"/>
                <a:t>5</a:t>
              </a:r>
              <a:r>
                <a:rPr lang="en-US" sz="1600" b="1" dirty="0" smtClean="0"/>
                <a:t>00</a:t>
              </a:r>
              <a:endParaRPr lang="en-US" sz="1600" b="1" dirty="0"/>
            </a:p>
          </p:txBody>
        </p:sp>
        <p:sp>
          <p:nvSpPr>
            <p:cNvPr id="47" name="TextBox 46"/>
            <p:cNvSpPr txBox="1"/>
            <p:nvPr/>
          </p:nvSpPr>
          <p:spPr>
            <a:xfrm>
              <a:off x="4241800" y="4603749"/>
              <a:ext cx="580672" cy="395830"/>
            </a:xfrm>
            <a:prstGeom prst="rect">
              <a:avLst/>
            </a:prstGeom>
            <a:noFill/>
          </p:spPr>
          <p:txBody>
            <a:bodyPr wrap="none" rtlCol="0">
              <a:spAutoFit/>
            </a:bodyPr>
            <a:lstStyle/>
            <a:p>
              <a:r>
                <a:rPr lang="en-US" sz="1600" b="1" dirty="0" smtClean="0"/>
                <a:t>300</a:t>
              </a:r>
              <a:endParaRPr lang="en-US" sz="1600" b="1" dirty="0"/>
            </a:p>
          </p:txBody>
        </p:sp>
        <p:sp>
          <p:nvSpPr>
            <p:cNvPr id="48" name="TextBox 47"/>
            <p:cNvSpPr txBox="1"/>
            <p:nvPr/>
          </p:nvSpPr>
          <p:spPr>
            <a:xfrm>
              <a:off x="5321300" y="4603749"/>
              <a:ext cx="580672" cy="395830"/>
            </a:xfrm>
            <a:prstGeom prst="rect">
              <a:avLst/>
            </a:prstGeom>
            <a:noFill/>
          </p:spPr>
          <p:txBody>
            <a:bodyPr wrap="none" rtlCol="0">
              <a:spAutoFit/>
            </a:bodyPr>
            <a:lstStyle/>
            <a:p>
              <a:r>
                <a:rPr lang="en-US" sz="1600" b="1" dirty="0"/>
                <a:t>2</a:t>
              </a:r>
              <a:r>
                <a:rPr lang="en-US" sz="1600" b="1" dirty="0" smtClean="0"/>
                <a:t>00</a:t>
              </a:r>
              <a:endParaRPr lang="en-US" sz="1600" b="1" dirty="0"/>
            </a:p>
          </p:txBody>
        </p:sp>
        <p:sp>
          <p:nvSpPr>
            <p:cNvPr id="23" name="TextBox 22"/>
            <p:cNvSpPr txBox="1"/>
            <p:nvPr/>
          </p:nvSpPr>
          <p:spPr>
            <a:xfrm>
              <a:off x="3835400" y="4800600"/>
              <a:ext cx="1934545" cy="395830"/>
            </a:xfrm>
            <a:prstGeom prst="rect">
              <a:avLst/>
            </a:prstGeom>
            <a:noFill/>
          </p:spPr>
          <p:txBody>
            <a:bodyPr wrap="none" rtlCol="0">
              <a:spAutoFit/>
            </a:bodyPr>
            <a:lstStyle/>
            <a:p>
              <a:r>
                <a:rPr lang="en-US" sz="1600" b="1" dirty="0" smtClean="0"/>
                <a:t>Temperature (°C)</a:t>
              </a:r>
              <a:endParaRPr lang="en-US" sz="1600" b="1" dirty="0"/>
            </a:p>
          </p:txBody>
        </p:sp>
        <p:sp>
          <p:nvSpPr>
            <p:cNvPr id="24" name="TextBox 23"/>
            <p:cNvSpPr txBox="1"/>
            <p:nvPr/>
          </p:nvSpPr>
          <p:spPr>
            <a:xfrm rot="16200000">
              <a:off x="6944451" y="3085551"/>
              <a:ext cx="1977533" cy="395830"/>
            </a:xfrm>
            <a:prstGeom prst="rect">
              <a:avLst/>
            </a:prstGeom>
            <a:noFill/>
          </p:spPr>
          <p:txBody>
            <a:bodyPr wrap="none" rtlCol="0">
              <a:spAutoFit/>
            </a:bodyPr>
            <a:lstStyle/>
            <a:p>
              <a:r>
                <a:rPr lang="en-US" sz="1600" b="1" dirty="0" smtClean="0"/>
                <a:t>T Solubility (ppm)</a:t>
              </a:r>
              <a:endParaRPr lang="en-US" sz="1600" b="1" dirty="0"/>
            </a:p>
          </p:txBody>
        </p:sp>
        <p:cxnSp>
          <p:nvCxnSpPr>
            <p:cNvPr id="53" name="Straight Connector 52"/>
            <p:cNvCxnSpPr/>
            <p:nvPr/>
          </p:nvCxnSpPr>
          <p:spPr>
            <a:xfrm rot="16200000" flipV="1">
              <a:off x="7092950" y="28829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333625" y="2435225"/>
              <a:ext cx="412750" cy="1511300"/>
              <a:chOff x="2359025" y="3070225"/>
              <a:chExt cx="412750" cy="1511300"/>
            </a:xfrm>
          </p:grpSpPr>
          <p:cxnSp>
            <p:nvCxnSpPr>
              <p:cNvPr id="31" name="Straight Connector 30"/>
              <p:cNvCxnSpPr/>
              <p:nvPr/>
            </p:nvCxnSpPr>
            <p:spPr>
              <a:xfrm rot="16200000" flipV="1">
                <a:off x="2571750" y="28702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V="1">
                <a:off x="2559050" y="43815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rot="16200000" flipV="1">
              <a:off x="2571750" y="2870200"/>
              <a:ext cx="0" cy="4000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rot="16200000">
              <a:off x="562540" y="3123651"/>
              <a:ext cx="2015955" cy="395830"/>
            </a:xfrm>
            <a:prstGeom prst="rect">
              <a:avLst/>
            </a:prstGeom>
            <a:noFill/>
          </p:spPr>
          <p:txBody>
            <a:bodyPr wrap="none" rtlCol="0">
              <a:spAutoFit/>
            </a:bodyPr>
            <a:lstStyle/>
            <a:p>
              <a:r>
                <a:rPr lang="en-US" sz="1600" b="1" dirty="0" smtClean="0"/>
                <a:t>T Solubility (</a:t>
              </a:r>
              <a:r>
                <a:rPr lang="en-US" sz="1600" b="1" dirty="0" err="1" smtClean="0"/>
                <a:t>wt</a:t>
              </a:r>
              <a:r>
                <a:rPr lang="en-US" sz="1600" b="1" dirty="0" smtClean="0"/>
                <a:t> %)</a:t>
              </a:r>
              <a:endParaRPr lang="en-US" sz="1600" b="1" dirty="0"/>
            </a:p>
          </p:txBody>
        </p:sp>
        <p:sp>
          <p:nvSpPr>
            <p:cNvPr id="34" name="TextBox 33"/>
            <p:cNvSpPr txBox="1"/>
            <p:nvPr/>
          </p:nvSpPr>
          <p:spPr>
            <a:xfrm>
              <a:off x="1968500" y="2197100"/>
              <a:ext cx="367892" cy="467800"/>
            </a:xfrm>
            <a:prstGeom prst="rect">
              <a:avLst/>
            </a:prstGeom>
            <a:noFill/>
          </p:spPr>
          <p:txBody>
            <a:bodyPr wrap="none" rtlCol="0">
              <a:spAutoFit/>
            </a:bodyPr>
            <a:lstStyle/>
            <a:p>
              <a:r>
                <a:rPr lang="en-US" sz="2000" b="1" dirty="0"/>
                <a:t>1</a:t>
              </a:r>
            </a:p>
          </p:txBody>
        </p:sp>
        <p:sp>
          <p:nvSpPr>
            <p:cNvPr id="60" name="TextBox 59"/>
            <p:cNvSpPr txBox="1"/>
            <p:nvPr/>
          </p:nvSpPr>
          <p:spPr>
            <a:xfrm>
              <a:off x="1854200" y="3682999"/>
              <a:ext cx="599971" cy="467800"/>
            </a:xfrm>
            <a:prstGeom prst="rect">
              <a:avLst/>
            </a:prstGeom>
            <a:noFill/>
          </p:spPr>
          <p:txBody>
            <a:bodyPr wrap="none" rtlCol="0">
              <a:spAutoFit/>
            </a:bodyPr>
            <a:lstStyle/>
            <a:p>
              <a:r>
                <a:rPr lang="en-US" sz="2000" b="1" dirty="0" smtClean="0"/>
                <a:t>0.1</a:t>
              </a:r>
              <a:endParaRPr lang="en-US" sz="2000" b="1" dirty="0"/>
            </a:p>
          </p:txBody>
        </p:sp>
      </p:grpSp>
      <p:sp>
        <p:nvSpPr>
          <p:cNvPr id="9" name="TextBox 8"/>
          <p:cNvSpPr txBox="1"/>
          <p:nvPr/>
        </p:nvSpPr>
        <p:spPr>
          <a:xfrm>
            <a:off x="6189134" y="1134533"/>
            <a:ext cx="2954866" cy="646331"/>
          </a:xfrm>
          <a:prstGeom prst="rect">
            <a:avLst/>
          </a:prstGeom>
          <a:noFill/>
        </p:spPr>
        <p:txBody>
          <a:bodyPr wrap="square" rtlCol="0">
            <a:spAutoFit/>
          </a:bodyPr>
          <a:lstStyle/>
          <a:p>
            <a:pPr algn="ctr"/>
            <a:r>
              <a:rPr lang="en-US" dirty="0" smtClean="0"/>
              <a:t>Surface crystallization in supersaturate solution</a:t>
            </a:r>
            <a:endParaRPr lang="en-US" dirty="0"/>
          </a:p>
        </p:txBody>
      </p:sp>
      <p:sp>
        <p:nvSpPr>
          <p:cNvPr id="12" name="Oval 11"/>
          <p:cNvSpPr/>
          <p:nvPr/>
        </p:nvSpPr>
        <p:spPr>
          <a:xfrm>
            <a:off x="3445934" y="2523070"/>
            <a:ext cx="321734"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2" idx="4"/>
          </p:cNvCxnSpPr>
          <p:nvPr/>
        </p:nvCxnSpPr>
        <p:spPr>
          <a:xfrm>
            <a:off x="3606801" y="3056470"/>
            <a:ext cx="8466" cy="3555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073399" y="1998137"/>
            <a:ext cx="1134534" cy="528777"/>
          </a:xfrm>
          <a:prstGeom prst="rect">
            <a:avLst/>
          </a:prstGeom>
          <a:noFill/>
        </p:spPr>
        <p:txBody>
          <a:bodyPr wrap="square" rtlCol="0">
            <a:spAutoFit/>
          </a:bodyPr>
          <a:lstStyle/>
          <a:p>
            <a:pPr algn="ctr">
              <a:lnSpc>
                <a:spcPts val="1660"/>
              </a:lnSpc>
            </a:pPr>
            <a:r>
              <a:rPr lang="en-US" dirty="0" smtClean="0"/>
              <a:t>Super saturation</a:t>
            </a:r>
            <a:endParaRPr lang="en-US" dirty="0"/>
          </a:p>
        </p:txBody>
      </p:sp>
      <p:sp>
        <p:nvSpPr>
          <p:cNvPr id="51" name="TextBox 50"/>
          <p:cNvSpPr txBox="1"/>
          <p:nvPr/>
        </p:nvSpPr>
        <p:spPr>
          <a:xfrm>
            <a:off x="3547531" y="3048004"/>
            <a:ext cx="1519769" cy="315898"/>
          </a:xfrm>
          <a:prstGeom prst="rect">
            <a:avLst/>
          </a:prstGeom>
          <a:noFill/>
        </p:spPr>
        <p:txBody>
          <a:bodyPr wrap="square" rtlCol="0">
            <a:spAutoFit/>
          </a:bodyPr>
          <a:lstStyle/>
          <a:p>
            <a:pPr algn="ctr">
              <a:lnSpc>
                <a:spcPts val="1660"/>
              </a:lnSpc>
            </a:pPr>
            <a:r>
              <a:rPr lang="en-US" dirty="0" smtClean="0"/>
              <a:t>crystallization</a:t>
            </a:r>
            <a:endParaRPr lang="en-US" dirty="0"/>
          </a:p>
        </p:txBody>
      </p:sp>
      <p:pic>
        <p:nvPicPr>
          <p:cNvPr id="36" name="Picture 35"/>
          <p:cNvPicPr>
            <a:picLocks noChangeAspect="1"/>
          </p:cNvPicPr>
          <p:nvPr/>
        </p:nvPicPr>
        <p:blipFill rotWithShape="1">
          <a:blip r:embed="rId3"/>
          <a:srcRect l="18126" r="36419"/>
          <a:stretch/>
        </p:blipFill>
        <p:spPr>
          <a:xfrm>
            <a:off x="7119112" y="1794932"/>
            <a:ext cx="1143000" cy="2514602"/>
          </a:xfrm>
          <a:prstGeom prst="rect">
            <a:avLst/>
          </a:prstGeom>
        </p:spPr>
      </p:pic>
      <p:sp>
        <p:nvSpPr>
          <p:cNvPr id="39" name="TextBox 38"/>
          <p:cNvSpPr txBox="1"/>
          <p:nvPr/>
        </p:nvSpPr>
        <p:spPr>
          <a:xfrm>
            <a:off x="7823199" y="4233333"/>
            <a:ext cx="1122147" cy="307777"/>
          </a:xfrm>
          <a:prstGeom prst="rect">
            <a:avLst/>
          </a:prstGeom>
          <a:noFill/>
        </p:spPr>
        <p:txBody>
          <a:bodyPr wrap="none" rtlCol="0">
            <a:spAutoFit/>
          </a:bodyPr>
          <a:lstStyle/>
          <a:p>
            <a:r>
              <a:rPr lang="en-US" sz="1400" dirty="0" smtClean="0"/>
              <a:t>“rock candy”</a:t>
            </a:r>
            <a:endParaRPr lang="en-US" sz="1400" dirty="0"/>
          </a:p>
        </p:txBody>
      </p:sp>
    </p:spTree>
    <p:extLst>
      <p:ext uri="{BB962C8B-B14F-4D97-AF65-F5344CB8AC3E}">
        <p14:creationId xmlns:p14="http://schemas.microsoft.com/office/powerpoint/2010/main" val="2430898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3"/>
          <p:cNvSpPr>
            <a:spLocks noChangeArrowheads="1"/>
          </p:cNvSpPr>
          <p:nvPr/>
        </p:nvSpPr>
        <p:spPr bwMode="auto">
          <a:xfrm>
            <a:off x="0" y="53975"/>
            <a:ext cx="9144000" cy="889000"/>
          </a:xfrm>
          <a:prstGeom prst="rect">
            <a:avLst/>
          </a:prstGeom>
          <a:gradFill rotWithShape="1">
            <a:gsLst>
              <a:gs pos="0">
                <a:srgbClr val="F8F8F8">
                  <a:alpha val="50998"/>
                </a:srgbClr>
              </a:gs>
              <a:gs pos="100000">
                <a:srgbClr val="B2B2B2">
                  <a:alpha val="50998"/>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p>
            <a:pPr algn="ctr" eaLnBrk="0" hangingPunct="0">
              <a:lnSpc>
                <a:spcPts val="2075"/>
              </a:lnSpc>
              <a:spcBef>
                <a:spcPts val="575"/>
              </a:spcBef>
              <a:spcAft>
                <a:spcPts val="600"/>
              </a:spcAft>
              <a:buFontTx/>
              <a:buNone/>
            </a:pPr>
            <a:r>
              <a:rPr lang="en-US" sz="3200" i="0" dirty="0" smtClean="0">
                <a:solidFill>
                  <a:srgbClr val="0000FF"/>
                </a:solidFill>
                <a:latin typeface="Helvetica Neue" charset="0"/>
              </a:rPr>
              <a:t>Surface Cold Trap (SCT) system to provide</a:t>
            </a:r>
          </a:p>
          <a:p>
            <a:pPr algn="ctr" eaLnBrk="0" hangingPunct="0">
              <a:lnSpc>
                <a:spcPts val="2075"/>
              </a:lnSpc>
              <a:spcBef>
                <a:spcPts val="575"/>
              </a:spcBef>
              <a:spcAft>
                <a:spcPts val="600"/>
              </a:spcAft>
              <a:buFontTx/>
              <a:buNone/>
            </a:pPr>
            <a:r>
              <a:rPr lang="en-US" sz="3200" dirty="0" smtClean="0">
                <a:solidFill>
                  <a:srgbClr val="FF0000"/>
                </a:solidFill>
                <a:latin typeface="Helvetica Neue" charset="0"/>
              </a:rPr>
              <a:t>Large surface area to facilitate </a:t>
            </a:r>
            <a:r>
              <a:rPr lang="en-US" sz="3200" dirty="0" err="1" smtClean="0">
                <a:solidFill>
                  <a:srgbClr val="FF0000"/>
                </a:solidFill>
                <a:latin typeface="Helvetica Neue" charset="0"/>
              </a:rPr>
              <a:t>LiT</a:t>
            </a:r>
            <a:r>
              <a:rPr lang="en-US" sz="3200" dirty="0" smtClean="0">
                <a:solidFill>
                  <a:srgbClr val="FF0000"/>
                </a:solidFill>
                <a:latin typeface="Helvetica Neue" charset="0"/>
              </a:rPr>
              <a:t> crystallization</a:t>
            </a:r>
            <a:endParaRPr lang="en-US" sz="3200" i="0" dirty="0">
              <a:solidFill>
                <a:srgbClr val="FF0000"/>
              </a:solidFill>
              <a:latin typeface="Helvetica Neue" charset="0"/>
            </a:endParaRPr>
          </a:p>
        </p:txBody>
      </p:sp>
      <p:sp>
        <p:nvSpPr>
          <p:cNvPr id="75" name="Rectangle 74"/>
          <p:cNvSpPr/>
          <p:nvPr/>
        </p:nvSpPr>
        <p:spPr>
          <a:xfrm>
            <a:off x="1644650" y="5156204"/>
            <a:ext cx="101600" cy="1041400"/>
          </a:xfrm>
          <a:prstGeom prst="rect">
            <a:avLst/>
          </a:prstGeom>
          <a:solidFill>
            <a:srgbClr val="E6B9B8"/>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1644650" y="1143000"/>
            <a:ext cx="101600" cy="1041400"/>
          </a:xfrm>
          <a:prstGeom prst="rect">
            <a:avLst/>
          </a:prstGeom>
          <a:solidFill>
            <a:srgbClr val="E6B9B8"/>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634808" y="5468942"/>
            <a:ext cx="964777" cy="461665"/>
          </a:xfrm>
          <a:prstGeom prst="rect">
            <a:avLst/>
          </a:prstGeom>
        </p:spPr>
        <p:txBody>
          <a:bodyPr wrap="none">
            <a:spAutoFit/>
          </a:bodyPr>
          <a:lstStyle/>
          <a:p>
            <a:r>
              <a:rPr lang="en-US" sz="2400" dirty="0" smtClean="0">
                <a:cs typeface="Symbol" charset="2"/>
              </a:rPr>
              <a:t>LL-out</a:t>
            </a:r>
            <a:endParaRPr lang="en-US" sz="2400" baseline="-25000" dirty="0"/>
          </a:p>
        </p:txBody>
      </p:sp>
      <p:sp>
        <p:nvSpPr>
          <p:cNvPr id="122" name="Rectangle 121"/>
          <p:cNvSpPr/>
          <p:nvPr/>
        </p:nvSpPr>
        <p:spPr>
          <a:xfrm>
            <a:off x="1765108" y="1404942"/>
            <a:ext cx="770012" cy="461665"/>
          </a:xfrm>
          <a:prstGeom prst="rect">
            <a:avLst/>
          </a:prstGeom>
        </p:spPr>
        <p:txBody>
          <a:bodyPr wrap="none">
            <a:spAutoFit/>
          </a:bodyPr>
          <a:lstStyle/>
          <a:p>
            <a:r>
              <a:rPr lang="en-US" sz="2400" dirty="0" smtClean="0">
                <a:cs typeface="Symbol" charset="2"/>
              </a:rPr>
              <a:t>LL-in</a:t>
            </a:r>
            <a:endParaRPr lang="en-US" sz="2400" baseline="-25000" dirty="0"/>
          </a:p>
        </p:txBody>
      </p:sp>
      <p:cxnSp>
        <p:nvCxnSpPr>
          <p:cNvPr id="123" name="Straight Arrow Connector 122"/>
          <p:cNvCxnSpPr/>
          <p:nvPr/>
        </p:nvCxnSpPr>
        <p:spPr>
          <a:xfrm>
            <a:off x="1818646" y="1295400"/>
            <a:ext cx="0" cy="673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1564646" y="5410200"/>
            <a:ext cx="0" cy="673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1981200" y="1968500"/>
            <a:ext cx="685800" cy="711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flipV="1">
            <a:off x="2641603" y="2235200"/>
            <a:ext cx="711197" cy="5502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568700" y="1549400"/>
            <a:ext cx="1778000" cy="317500"/>
          </a:xfrm>
          <a:prstGeom prst="rect">
            <a:avLst/>
          </a:prstGeom>
          <a:solidFill>
            <a:srgbClr val="E6B9B8"/>
          </a:solidFill>
          <a:ln>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543300" y="1879600"/>
            <a:ext cx="1790700" cy="1143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3556000" y="1422400"/>
            <a:ext cx="1790700" cy="114300"/>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rot="5400000">
            <a:off x="4165600" y="2565400"/>
            <a:ext cx="2387600" cy="1016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rot="5400000">
            <a:off x="4013200" y="28829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rot="5400000">
            <a:off x="3594100" y="28829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rot="5400000">
            <a:off x="3162300" y="28829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rot="5400000">
            <a:off x="2768600" y="2882900"/>
            <a:ext cx="1790700" cy="114300"/>
          </a:xfrm>
          <a:prstGeom prst="rect">
            <a:avLst/>
          </a:prstGeom>
          <a:solidFill>
            <a:schemeClr val="tx1"/>
          </a:solidFill>
          <a:ln w="28575" cmpd="sng">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885267" y="1875366"/>
            <a:ext cx="45719" cy="1566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5257801" y="1871132"/>
            <a:ext cx="45719" cy="1566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4466167" y="1879599"/>
            <a:ext cx="45719" cy="1566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4034367" y="1888066"/>
            <a:ext cx="45719" cy="1566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3640667" y="1875366"/>
            <a:ext cx="45719" cy="156634"/>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3577166" y="2353733"/>
            <a:ext cx="0" cy="482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3738032"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a:off x="3979332"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a:off x="4127499"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4423833"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4563532"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4817533"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4982633"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5274732" y="2353733"/>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6" name="Rectangle 145"/>
          <p:cNvSpPr/>
          <p:nvPr/>
        </p:nvSpPr>
        <p:spPr>
          <a:xfrm>
            <a:off x="4063808" y="1481142"/>
            <a:ext cx="443451" cy="461665"/>
          </a:xfrm>
          <a:prstGeom prst="rect">
            <a:avLst/>
          </a:prstGeom>
          <a:ln>
            <a:noFill/>
          </a:ln>
        </p:spPr>
        <p:txBody>
          <a:bodyPr wrap="none">
            <a:spAutoFit/>
          </a:bodyPr>
          <a:lstStyle/>
          <a:p>
            <a:r>
              <a:rPr lang="en-US" sz="2400" dirty="0" smtClean="0">
                <a:cs typeface="Symbol" charset="2"/>
              </a:rPr>
              <a:t>LL</a:t>
            </a:r>
            <a:endParaRPr lang="en-US" sz="2400" baseline="-25000" dirty="0"/>
          </a:p>
        </p:txBody>
      </p:sp>
      <p:grpSp>
        <p:nvGrpSpPr>
          <p:cNvPr id="13" name="Group 12"/>
          <p:cNvGrpSpPr/>
          <p:nvPr/>
        </p:nvGrpSpPr>
        <p:grpSpPr>
          <a:xfrm>
            <a:off x="857250" y="2184400"/>
            <a:ext cx="1676400" cy="2980266"/>
            <a:chOff x="1911350" y="2184400"/>
            <a:chExt cx="1676400" cy="2980266"/>
          </a:xfrm>
        </p:grpSpPr>
        <p:sp>
          <p:nvSpPr>
            <p:cNvPr id="7" name="Rectangle 6"/>
            <p:cNvSpPr/>
            <p:nvPr/>
          </p:nvSpPr>
          <p:spPr>
            <a:xfrm>
              <a:off x="1924050" y="2324100"/>
              <a:ext cx="1651000" cy="2768600"/>
            </a:xfrm>
            <a:prstGeom prst="rect">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911350" y="2184400"/>
              <a:ext cx="1676400" cy="139700"/>
            </a:xfrm>
            <a:prstGeom prst="rect">
              <a:avLst/>
            </a:prstGeom>
            <a:solidFill>
              <a:srgbClr val="E6B9B8"/>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911350" y="5024966"/>
              <a:ext cx="1676400" cy="139700"/>
            </a:xfrm>
            <a:prstGeom prst="rect">
              <a:avLst/>
            </a:prstGeom>
            <a:solidFill>
              <a:srgbClr val="E6B9B8"/>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38350" y="2336802"/>
              <a:ext cx="1422400" cy="2679700"/>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2146300" y="2341035"/>
              <a:ext cx="1206500" cy="2679700"/>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260600" y="2332568"/>
              <a:ext cx="977900" cy="2679700"/>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381250" y="2332568"/>
              <a:ext cx="736600" cy="2679700"/>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2495550" y="2336803"/>
              <a:ext cx="508000" cy="2679700"/>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2597150" y="2345269"/>
              <a:ext cx="304800" cy="2679700"/>
            </a:xfrm>
            <a:prstGeom prst="rect">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226" name="Straight Connector 52225"/>
            <p:cNvCxnSpPr/>
            <p:nvPr/>
          </p:nvCxnSpPr>
          <p:spPr>
            <a:xfrm>
              <a:off x="1924050" y="3721100"/>
              <a:ext cx="1651000" cy="0"/>
            </a:xfrm>
            <a:prstGeom prst="line">
              <a:avLst/>
            </a:prstGeom>
            <a:ln w="19050" cmpd="sng">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52230" name="Straight Connector 52229"/>
          <p:cNvCxnSpPr/>
          <p:nvPr/>
        </p:nvCxnSpPr>
        <p:spPr>
          <a:xfrm>
            <a:off x="5308600" y="2032000"/>
            <a:ext cx="0" cy="1790700"/>
          </a:xfrm>
          <a:prstGeom prst="line">
            <a:avLst/>
          </a:prstGeom>
          <a:ln w="28575" cmpd="sng">
            <a:solidFill>
              <a:srgbClr val="E6B9B8"/>
            </a:solidFill>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2260409" y="5303842"/>
            <a:ext cx="1524192" cy="552288"/>
          </a:xfrm>
          <a:prstGeom prst="rect">
            <a:avLst/>
          </a:prstGeom>
        </p:spPr>
        <p:txBody>
          <a:bodyPr wrap="square">
            <a:spAutoFit/>
          </a:bodyPr>
          <a:lstStyle/>
          <a:p>
            <a:pPr algn="ctr">
              <a:lnSpc>
                <a:spcPts val="1760"/>
              </a:lnSpc>
            </a:pPr>
            <a:r>
              <a:rPr lang="en-US" dirty="0" err="1" smtClean="0">
                <a:cs typeface="Symbol" charset="2"/>
              </a:rPr>
              <a:t>LiT</a:t>
            </a:r>
            <a:r>
              <a:rPr lang="en-US" dirty="0" smtClean="0">
                <a:cs typeface="Symbol" charset="2"/>
              </a:rPr>
              <a:t> collection plates</a:t>
            </a:r>
            <a:endParaRPr lang="en-US" baseline="-25000" dirty="0"/>
          </a:p>
        </p:txBody>
      </p:sp>
      <p:cxnSp>
        <p:nvCxnSpPr>
          <p:cNvPr id="58" name="Straight Arrow Connector 57"/>
          <p:cNvCxnSpPr/>
          <p:nvPr/>
        </p:nvCxnSpPr>
        <p:spPr>
          <a:xfrm flipH="1" flipV="1">
            <a:off x="2578100" y="4737100"/>
            <a:ext cx="482603" cy="56302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2933703" y="1528226"/>
            <a:ext cx="711197" cy="3132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2120709" y="1125542"/>
            <a:ext cx="1524192" cy="369332"/>
          </a:xfrm>
          <a:prstGeom prst="rect">
            <a:avLst/>
          </a:prstGeom>
        </p:spPr>
        <p:txBody>
          <a:bodyPr wrap="square">
            <a:spAutoFit/>
          </a:bodyPr>
          <a:lstStyle/>
          <a:p>
            <a:pPr algn="ctr"/>
            <a:r>
              <a:rPr lang="en-US" dirty="0" smtClean="0">
                <a:cs typeface="Symbol" charset="2"/>
              </a:rPr>
              <a:t>Hole or slit</a:t>
            </a:r>
            <a:endParaRPr lang="en-US" baseline="-25000" dirty="0"/>
          </a:p>
        </p:txBody>
      </p:sp>
      <p:sp>
        <p:nvSpPr>
          <p:cNvPr id="5" name="TextBox 4"/>
          <p:cNvSpPr txBox="1"/>
          <p:nvPr/>
        </p:nvSpPr>
        <p:spPr>
          <a:xfrm>
            <a:off x="5613400" y="1024466"/>
            <a:ext cx="3213100" cy="1003694"/>
          </a:xfrm>
          <a:prstGeom prst="rect">
            <a:avLst/>
          </a:prstGeom>
          <a:noFill/>
        </p:spPr>
        <p:txBody>
          <a:bodyPr wrap="square" rtlCol="0">
            <a:spAutoFit/>
          </a:bodyPr>
          <a:lstStyle/>
          <a:p>
            <a:pPr>
              <a:lnSpc>
                <a:spcPts val="1760"/>
              </a:lnSpc>
            </a:pPr>
            <a:r>
              <a:rPr lang="en-US" dirty="0" smtClean="0"/>
              <a:t>Flowing LL layer ~ 0.1 mm thick</a:t>
            </a:r>
          </a:p>
          <a:p>
            <a:pPr>
              <a:lnSpc>
                <a:spcPts val="1760"/>
              </a:lnSpc>
            </a:pPr>
            <a:r>
              <a:rPr lang="en-US" dirty="0" smtClean="0"/>
              <a:t>Flow speed  ~ 5 cm/s</a:t>
            </a:r>
          </a:p>
          <a:p>
            <a:pPr>
              <a:lnSpc>
                <a:spcPts val="1760"/>
              </a:lnSpc>
            </a:pPr>
            <a:r>
              <a:rPr lang="en-US" dirty="0" smtClean="0"/>
              <a:t>Total LL volume ~ 10 l </a:t>
            </a:r>
          </a:p>
          <a:p>
            <a:pPr>
              <a:lnSpc>
                <a:spcPts val="1760"/>
              </a:lnSpc>
            </a:pPr>
            <a:r>
              <a:rPr lang="en-US" dirty="0" smtClean="0"/>
              <a:t>Or 1% of SCT volume</a:t>
            </a:r>
            <a:endParaRPr lang="en-US" dirty="0"/>
          </a:p>
        </p:txBody>
      </p:sp>
      <p:sp>
        <p:nvSpPr>
          <p:cNvPr id="93" name="Oval 92"/>
          <p:cNvSpPr/>
          <p:nvPr/>
        </p:nvSpPr>
        <p:spPr>
          <a:xfrm>
            <a:off x="4991100" y="2286000"/>
            <a:ext cx="685800" cy="711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a:off x="5651503" y="2849026"/>
            <a:ext cx="558797" cy="24977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6396563" y="2133597"/>
            <a:ext cx="1644650" cy="1815187"/>
            <a:chOff x="6460063" y="2349497"/>
            <a:chExt cx="1644650" cy="1815187"/>
          </a:xfrm>
        </p:grpSpPr>
        <p:sp>
          <p:nvSpPr>
            <p:cNvPr id="20" name="Rectangle 19"/>
            <p:cNvSpPr/>
            <p:nvPr/>
          </p:nvSpPr>
          <p:spPr>
            <a:xfrm>
              <a:off x="7298263" y="2349497"/>
              <a:ext cx="800100" cy="1765300"/>
            </a:xfrm>
            <a:prstGeom prst="rect">
              <a:avLst/>
            </a:prstGeom>
            <a:solidFill>
              <a:srgbClr val="00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504513" y="2355847"/>
              <a:ext cx="793750" cy="1752600"/>
            </a:xfrm>
            <a:prstGeom prst="rect">
              <a:avLst/>
            </a:prstGeom>
            <a:solidFill>
              <a:srgbClr val="E6B9B8"/>
            </a:solidFill>
            <a:ln>
              <a:solidFill>
                <a:srgbClr val="E6B9B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 </a:t>
              </a:r>
              <a:endParaRPr lang="en-US" sz="1400" dirty="0">
                <a:solidFill>
                  <a:schemeClr val="tx1"/>
                </a:solidFill>
              </a:endParaRPr>
            </a:p>
          </p:txBody>
        </p:sp>
        <p:sp>
          <p:nvSpPr>
            <p:cNvPr id="29" name="TextBox 28"/>
            <p:cNvSpPr txBox="1"/>
            <p:nvPr/>
          </p:nvSpPr>
          <p:spPr>
            <a:xfrm>
              <a:off x="6460063" y="2412997"/>
              <a:ext cx="739405" cy="307777"/>
            </a:xfrm>
            <a:prstGeom prst="rect">
              <a:avLst/>
            </a:prstGeom>
            <a:noFill/>
          </p:spPr>
          <p:txBody>
            <a:bodyPr wrap="none" rtlCol="0">
              <a:spAutoFit/>
            </a:bodyPr>
            <a:lstStyle/>
            <a:p>
              <a:r>
                <a:rPr lang="en-US" sz="1400" dirty="0" smtClean="0"/>
                <a:t>0.1 </a:t>
              </a:r>
              <a:r>
                <a:rPr lang="en-US" sz="1400" dirty="0"/>
                <a:t>mm </a:t>
              </a:r>
            </a:p>
          </p:txBody>
        </p:sp>
        <p:cxnSp>
          <p:nvCxnSpPr>
            <p:cNvPr id="95" name="Straight Arrow Connector 94"/>
            <p:cNvCxnSpPr/>
            <p:nvPr/>
          </p:nvCxnSpPr>
          <p:spPr>
            <a:xfrm>
              <a:off x="6546846" y="3045880"/>
              <a:ext cx="0" cy="482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6737346" y="3071280"/>
              <a:ext cx="0" cy="33231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6959596" y="3083980"/>
              <a:ext cx="0" cy="21166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7162796" y="3077630"/>
              <a:ext cx="0" cy="14816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231" name="Right Arrow 52230"/>
            <p:cNvSpPr/>
            <p:nvPr/>
          </p:nvSpPr>
          <p:spPr>
            <a:xfrm>
              <a:off x="6707713" y="3644897"/>
              <a:ext cx="279400" cy="15875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TextBox 103"/>
            <p:cNvSpPr txBox="1"/>
            <p:nvPr/>
          </p:nvSpPr>
          <p:spPr>
            <a:xfrm>
              <a:off x="6523563" y="2851147"/>
              <a:ext cx="585060" cy="261610"/>
            </a:xfrm>
            <a:prstGeom prst="rect">
              <a:avLst/>
            </a:prstGeom>
            <a:noFill/>
          </p:spPr>
          <p:txBody>
            <a:bodyPr wrap="none" rtlCol="0">
              <a:spAutoFit/>
            </a:bodyPr>
            <a:lstStyle/>
            <a:p>
              <a:r>
                <a:rPr lang="en-US" sz="1100" dirty="0" smtClean="0"/>
                <a:t>LL flow</a:t>
              </a:r>
              <a:endParaRPr lang="en-US" sz="1100" dirty="0"/>
            </a:p>
          </p:txBody>
        </p:sp>
        <p:sp>
          <p:nvSpPr>
            <p:cNvPr id="52233" name="Rectangle 52232"/>
            <p:cNvSpPr/>
            <p:nvPr/>
          </p:nvSpPr>
          <p:spPr>
            <a:xfrm>
              <a:off x="7222063" y="2355847"/>
              <a:ext cx="95250" cy="1752600"/>
            </a:xfrm>
            <a:prstGeom prst="rect">
              <a:avLst/>
            </a:prstGeom>
            <a:pattFill prst="lgCheck">
              <a:fgClr>
                <a:srgbClr val="920000"/>
              </a:fgClr>
              <a:bgClr>
                <a:prstClr val="white"/>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6472763" y="3733797"/>
              <a:ext cx="907758" cy="430887"/>
            </a:xfrm>
            <a:prstGeom prst="rect">
              <a:avLst/>
            </a:prstGeom>
            <a:noFill/>
          </p:spPr>
          <p:txBody>
            <a:bodyPr wrap="none" rtlCol="0">
              <a:spAutoFit/>
            </a:bodyPr>
            <a:lstStyle/>
            <a:p>
              <a:r>
                <a:rPr lang="en-US" sz="1100" dirty="0" err="1" smtClean="0"/>
                <a:t>LiT</a:t>
              </a:r>
              <a:r>
                <a:rPr lang="en-US" sz="1100" dirty="0" smtClean="0"/>
                <a:t> Diffusion</a:t>
              </a:r>
            </a:p>
            <a:p>
              <a:r>
                <a:rPr lang="en-US" sz="1100" dirty="0" smtClean="0">
                  <a:latin typeface="Symbol" charset="2"/>
                  <a:cs typeface="Symbol" charset="2"/>
                </a:rPr>
                <a:t>t</a:t>
              </a:r>
              <a:r>
                <a:rPr lang="en-US" sz="1100" dirty="0" smtClean="0"/>
                <a:t> ~ few sec</a:t>
              </a:r>
              <a:endParaRPr lang="en-US" sz="1100" dirty="0"/>
            </a:p>
          </p:txBody>
        </p:sp>
        <p:cxnSp>
          <p:nvCxnSpPr>
            <p:cNvPr id="108" name="Straight Arrow Connector 107"/>
            <p:cNvCxnSpPr/>
            <p:nvPr/>
          </p:nvCxnSpPr>
          <p:spPr>
            <a:xfrm>
              <a:off x="6491813" y="2412997"/>
              <a:ext cx="81915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2234" name="TextBox 52233"/>
            <p:cNvSpPr txBox="1"/>
            <p:nvPr/>
          </p:nvSpPr>
          <p:spPr>
            <a:xfrm>
              <a:off x="7349063" y="2451098"/>
              <a:ext cx="755650" cy="646331"/>
            </a:xfrm>
            <a:prstGeom prst="rect">
              <a:avLst/>
            </a:prstGeom>
            <a:noFill/>
          </p:spPr>
          <p:txBody>
            <a:bodyPr wrap="square" rtlCol="0">
              <a:spAutoFit/>
            </a:bodyPr>
            <a:lstStyle/>
            <a:p>
              <a:pPr algn="ctr"/>
              <a:r>
                <a:rPr lang="en-US" sz="1200" dirty="0" err="1" smtClean="0">
                  <a:solidFill>
                    <a:schemeClr val="bg1"/>
                  </a:solidFill>
                </a:rPr>
                <a:t>LiT</a:t>
              </a:r>
              <a:r>
                <a:rPr lang="en-US" sz="1200" dirty="0" smtClean="0">
                  <a:solidFill>
                    <a:schemeClr val="bg1"/>
                  </a:solidFill>
                </a:rPr>
                <a:t> </a:t>
              </a:r>
              <a:r>
                <a:rPr lang="en-US" sz="1200" dirty="0">
                  <a:solidFill>
                    <a:schemeClr val="bg1"/>
                  </a:solidFill>
                </a:rPr>
                <a:t>c</a:t>
              </a:r>
              <a:r>
                <a:rPr lang="en-US" sz="1200" dirty="0" smtClean="0">
                  <a:solidFill>
                    <a:schemeClr val="bg1"/>
                  </a:solidFill>
                </a:rPr>
                <a:t>rystal layer</a:t>
              </a:r>
              <a:endParaRPr lang="en-US" sz="1200" dirty="0">
                <a:solidFill>
                  <a:schemeClr val="bg1"/>
                </a:solidFill>
              </a:endParaRPr>
            </a:p>
          </p:txBody>
        </p:sp>
        <p:cxnSp>
          <p:nvCxnSpPr>
            <p:cNvPr id="52236" name="Straight Arrow Connector 52235"/>
            <p:cNvCxnSpPr>
              <a:stCxn id="52234" idx="2"/>
              <a:endCxn id="52233" idx="1"/>
            </p:cNvCxnSpPr>
            <p:nvPr/>
          </p:nvCxnSpPr>
          <p:spPr>
            <a:xfrm flipH="1">
              <a:off x="7222063" y="3097429"/>
              <a:ext cx="504825" cy="13471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52237" name="Rectangle 52236"/>
          <p:cNvSpPr/>
          <p:nvPr/>
        </p:nvSpPr>
        <p:spPr>
          <a:xfrm>
            <a:off x="3733801" y="4144075"/>
            <a:ext cx="5308600" cy="2288661"/>
          </a:xfrm>
          <a:prstGeom prst="rect">
            <a:avLst/>
          </a:prstGeom>
          <a:solidFill>
            <a:schemeClr val="tx2">
              <a:lumMod val="20000"/>
              <a:lumOff val="80000"/>
            </a:schemeClr>
          </a:solidFill>
        </p:spPr>
        <p:txBody>
          <a:bodyPr wrap="square">
            <a:spAutoFit/>
          </a:bodyPr>
          <a:lstStyle/>
          <a:p>
            <a:pPr marL="182880" indent="-457200">
              <a:lnSpc>
                <a:spcPts val="2360"/>
              </a:lnSpc>
              <a:spcAft>
                <a:spcPts val="600"/>
              </a:spcAft>
            </a:pPr>
            <a:r>
              <a:rPr lang="en-US" sz="2000" dirty="0" smtClean="0"/>
              <a:t>Advantage of SCT:</a:t>
            </a:r>
          </a:p>
          <a:p>
            <a:pPr marL="182880" indent="-457200">
              <a:lnSpc>
                <a:spcPts val="2360"/>
              </a:lnSpc>
              <a:spcAft>
                <a:spcPts val="600"/>
              </a:spcAft>
            </a:pPr>
            <a:r>
              <a:rPr lang="en-US" dirty="0" smtClean="0"/>
              <a:t>• </a:t>
            </a:r>
            <a:r>
              <a:rPr lang="en-US" dirty="0"/>
              <a:t>Reduce the cold trap LL </a:t>
            </a:r>
            <a:r>
              <a:rPr lang="en-US" dirty="0" smtClean="0"/>
              <a:t>volume and T inventory</a:t>
            </a:r>
            <a:r>
              <a:rPr lang="en-US" dirty="0"/>
              <a:t>. </a:t>
            </a:r>
            <a:endParaRPr lang="en-US" dirty="0" smtClean="0"/>
          </a:p>
          <a:p>
            <a:pPr marL="182880" indent="-457200">
              <a:lnSpc>
                <a:spcPts val="2360"/>
              </a:lnSpc>
              <a:spcAft>
                <a:spcPts val="600"/>
              </a:spcAft>
            </a:pPr>
            <a:r>
              <a:rPr lang="en-US" dirty="0" smtClean="0"/>
              <a:t>• Facilitate LL draining and regeneration of T.</a:t>
            </a:r>
          </a:p>
          <a:p>
            <a:pPr marL="182880" indent="-457200">
              <a:lnSpc>
                <a:spcPts val="2360"/>
              </a:lnSpc>
              <a:spcAft>
                <a:spcPts val="600"/>
              </a:spcAft>
            </a:pPr>
            <a:r>
              <a:rPr lang="en-US" dirty="0" smtClean="0"/>
              <a:t>• </a:t>
            </a:r>
            <a:r>
              <a:rPr lang="en-US" dirty="0"/>
              <a:t>Provide </a:t>
            </a:r>
            <a:r>
              <a:rPr lang="en-US" dirty="0" smtClean="0"/>
              <a:t>robust </a:t>
            </a:r>
            <a:r>
              <a:rPr lang="en-US" dirty="0"/>
              <a:t>structural </a:t>
            </a:r>
            <a:r>
              <a:rPr lang="en-US" dirty="0" smtClean="0"/>
              <a:t>design regeneration </a:t>
            </a:r>
            <a:r>
              <a:rPr lang="en-US" dirty="0"/>
              <a:t>cycle.</a:t>
            </a:r>
          </a:p>
          <a:p>
            <a:pPr marL="182880" indent="-457200">
              <a:lnSpc>
                <a:spcPts val="2360"/>
              </a:lnSpc>
              <a:spcAft>
                <a:spcPts val="600"/>
              </a:spcAft>
            </a:pPr>
            <a:r>
              <a:rPr lang="en-US" dirty="0"/>
              <a:t>• Minimize probability of LL </a:t>
            </a:r>
            <a:r>
              <a:rPr lang="en-US" dirty="0" smtClean="0"/>
              <a:t>clogging. </a:t>
            </a:r>
          </a:p>
          <a:p>
            <a:pPr marL="182880" indent="-457200">
              <a:lnSpc>
                <a:spcPts val="2360"/>
              </a:lnSpc>
              <a:spcAft>
                <a:spcPts val="600"/>
              </a:spcAft>
            </a:pPr>
            <a:r>
              <a:rPr lang="en-US" dirty="0" smtClean="0"/>
              <a:t>• </a:t>
            </a:r>
            <a:r>
              <a:rPr lang="en-US" dirty="0"/>
              <a:t>Facilitate the CT maintenance due to its </a:t>
            </a:r>
            <a:r>
              <a:rPr lang="en-US" dirty="0" smtClean="0"/>
              <a:t>simplicity.  </a:t>
            </a:r>
            <a:endParaRPr lang="en-US" dirty="0"/>
          </a:p>
        </p:txBody>
      </p:sp>
      <p:sp>
        <p:nvSpPr>
          <p:cNvPr id="2" name="TextBox 1"/>
          <p:cNvSpPr txBox="1"/>
          <p:nvPr/>
        </p:nvSpPr>
        <p:spPr>
          <a:xfrm>
            <a:off x="0" y="990600"/>
            <a:ext cx="1625600" cy="1200329"/>
          </a:xfrm>
          <a:prstGeom prst="rect">
            <a:avLst/>
          </a:prstGeom>
          <a:noFill/>
        </p:spPr>
        <p:txBody>
          <a:bodyPr wrap="square" rtlCol="0">
            <a:spAutoFit/>
          </a:bodyPr>
          <a:lstStyle/>
          <a:p>
            <a:r>
              <a:rPr lang="en-US" dirty="0" smtClean="0"/>
              <a:t>1 m</a:t>
            </a:r>
            <a:r>
              <a:rPr lang="en-US" baseline="30000" dirty="0" smtClean="0"/>
              <a:t>3</a:t>
            </a:r>
            <a:r>
              <a:rPr lang="en-US" dirty="0" smtClean="0"/>
              <a:t> SCT can provide 100 m</a:t>
            </a:r>
            <a:r>
              <a:rPr lang="en-US" baseline="30000" dirty="0" smtClean="0"/>
              <a:t>2</a:t>
            </a:r>
            <a:r>
              <a:rPr lang="en-US" dirty="0" smtClean="0"/>
              <a:t> of collection surfaces </a:t>
            </a:r>
            <a:endParaRPr lang="en-US" dirty="0"/>
          </a:p>
        </p:txBody>
      </p:sp>
      <p:cxnSp>
        <p:nvCxnSpPr>
          <p:cNvPr id="69" name="Straight Arrow Connector 68"/>
          <p:cNvCxnSpPr/>
          <p:nvPr/>
        </p:nvCxnSpPr>
        <p:spPr>
          <a:xfrm>
            <a:off x="939803" y="1909226"/>
            <a:ext cx="584197" cy="136737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651002" y="2129367"/>
            <a:ext cx="93133" cy="97367"/>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55238" y="5122333"/>
            <a:ext cx="80433" cy="84666"/>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1655239" y="6121400"/>
            <a:ext cx="80433" cy="84666"/>
          </a:xfrm>
          <a:prstGeom prst="rect">
            <a:avLst/>
          </a:prstGeom>
          <a:solidFill>
            <a:srgbClr val="E6B9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7730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15962</TotalTime>
  <Words>4092</Words>
  <Application>Microsoft Macintosh PowerPoint</Application>
  <PresentationFormat>On-screen Show (4:3)</PresentationFormat>
  <Paragraphs>387</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NSTX Upgrade</vt:lpstr>
      <vt:lpstr>Liquid lithium loop system to solve challenging technology issues for fusion power plant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Centrifugal separation of LiD, LiT also appears feasible LiT, LiD ~ 1 g/cc is twice as heavy as LL ~ 0.5 g/cc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NSTX-U Mission Elements:</vt:lpstr>
      <vt:lpstr>PowerPoint Presentation</vt:lpstr>
      <vt:lpstr> Upward Lithium Evaporator R&amp;D Being Performed Fast evaporation with much less lithium</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Masayuki Ono</cp:lastModifiedBy>
  <cp:revision>441</cp:revision>
  <cp:lastPrinted>2016-10-18T04:35:02Z</cp:lastPrinted>
  <dcterms:created xsi:type="dcterms:W3CDTF">2015-07-16T16:59:24Z</dcterms:created>
  <dcterms:modified xsi:type="dcterms:W3CDTF">2016-10-18T22:26:15Z</dcterms:modified>
</cp:coreProperties>
</file>