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558" r:id="rId2"/>
    <p:sldId id="750" r:id="rId3"/>
    <p:sldId id="859" r:id="rId4"/>
    <p:sldId id="771" r:id="rId5"/>
    <p:sldId id="827" r:id="rId6"/>
    <p:sldId id="767" r:id="rId7"/>
    <p:sldId id="768" r:id="rId8"/>
    <p:sldId id="860" r:id="rId9"/>
    <p:sldId id="868" r:id="rId10"/>
    <p:sldId id="867" r:id="rId11"/>
    <p:sldId id="751" r:id="rId12"/>
    <p:sldId id="757" r:id="rId13"/>
    <p:sldId id="831" r:id="rId14"/>
    <p:sldId id="861" r:id="rId15"/>
    <p:sldId id="854" r:id="rId16"/>
    <p:sldId id="871" r:id="rId17"/>
    <p:sldId id="873" r:id="rId18"/>
    <p:sldId id="876" r:id="rId19"/>
    <p:sldId id="863" r:id="rId20"/>
    <p:sldId id="763" r:id="rId21"/>
    <p:sldId id="765" r:id="rId22"/>
    <p:sldId id="786" r:id="rId23"/>
    <p:sldId id="755" r:id="rId24"/>
    <p:sldId id="879" r:id="rId25"/>
    <p:sldId id="846" r:id="rId26"/>
    <p:sldId id="847" r:id="rId27"/>
    <p:sldId id="848" r:id="rId28"/>
    <p:sldId id="850" r:id="rId29"/>
    <p:sldId id="877" r:id="rId30"/>
    <p:sldId id="851" r:id="rId31"/>
    <p:sldId id="878" r:id="rId32"/>
    <p:sldId id="852" r:id="rId33"/>
    <p:sldId id="853" r:id="rId34"/>
    <p:sldId id="849" r:id="rId3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" initials="S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FFFF99"/>
    <a:srgbClr val="FFFF00"/>
    <a:srgbClr val="0000FF"/>
    <a:srgbClr val="D3F5FD"/>
    <a:srgbClr val="A7EBFB"/>
    <a:srgbClr val="99CBF9"/>
    <a:srgbClr val="BF1D11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2372" autoAdjust="0"/>
  </p:normalViewPr>
  <p:slideViewPr>
    <p:cSldViewPr snapToGrid="0">
      <p:cViewPr varScale="1">
        <p:scale>
          <a:sx n="91" d="100"/>
          <a:sy n="91" d="100"/>
        </p:scale>
        <p:origin x="-614" y="-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45496" y="8909374"/>
            <a:ext cx="406858" cy="3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8" tIns="45321" rIns="92258" bIns="45321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3CB75F-D00C-44DC-AA74-CDEEED0FE5DA}" type="slidenum">
              <a:rPr lang="en-US" altLang="en-US" sz="140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88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145"/>
            <a:ext cx="5151560" cy="418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8" tIns="45321" rIns="92258" bIns="45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45496" y="8910174"/>
            <a:ext cx="406858" cy="3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58" tIns="45321" rIns="92258" bIns="45321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D358436-4925-4B8F-8600-1EA1FE32D2F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4516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85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6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72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662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Supported by the</a:t>
            </a:r>
          </a:p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U.S. Department of Energy Office of Science</a:t>
            </a:r>
          </a:p>
          <a:p>
            <a:pPr algn="l"/>
            <a:r>
              <a:rPr lang="en-US" altLang="ko-KR" sz="1400" b="1" i="1" dirty="0" smtClean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" y="4494179"/>
            <a:ext cx="1659636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3" y="5264027"/>
            <a:ext cx="1292649" cy="66183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8908" y="2536608"/>
            <a:ext cx="88383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83682" y="4326058"/>
            <a:ext cx="2977484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52525" y="846667"/>
            <a:ext cx="8839430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4696" y="4326058"/>
            <a:ext cx="3008313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9144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44792" y="6535198"/>
            <a:ext cx="6533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</a:t>
            </a:r>
            <a:r>
              <a:rPr lang="en-US" sz="1200" b="1" i="1" dirty="0" smtClean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upported by US </a:t>
            </a:r>
            <a:r>
              <a:rPr lang="en-US" sz="12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DOE </a:t>
            </a:r>
            <a:r>
              <a:rPr lang="en-US" sz="1200" b="1" i="1" kern="1200" dirty="0" smtClean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grants DE-SC0016614, DE-SC0018623, DE-FG02-99ER54524 </a:t>
            </a:r>
            <a:endParaRPr lang="en-US" altLang="en-US" sz="1200" b="1" i="1" kern="1200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9" y="5191364"/>
            <a:ext cx="1704088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42" y="13116"/>
            <a:ext cx="962901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u_fontoutlin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" y="5929533"/>
            <a:ext cx="2950995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8997" r="6932" b="19902"/>
          <a:stretch/>
        </p:blipFill>
        <p:spPr bwMode="auto">
          <a:xfrm>
            <a:off x="0" y="5287509"/>
            <a:ext cx="1621766" cy="63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6979555" y="4552780"/>
            <a:ext cx="16296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1" kern="0" dirty="0" smtClean="0">
                <a:solidFill>
                  <a:srgbClr val="FF0000"/>
                </a:solidFill>
              </a:rPr>
              <a:t>MAST-U</a:t>
            </a:r>
          </a:p>
        </p:txBody>
      </p:sp>
      <p:pic>
        <p:nvPicPr>
          <p:cNvPr id="4098" name="Picture 2" descr="D:\Users\SAS\Documents\2015+\Posters &amp; Talks 2015+\Major meetings\IAEA 2016\Logos and banners\NSTX-U_logo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37" y="5733717"/>
            <a:ext cx="1628770" cy="3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800100"/>
            <a:ext cx="77724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8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05932"/>
            <a:ext cx="8722784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11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9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837" y="29880"/>
            <a:ext cx="8990480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7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8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2269" y="6566666"/>
            <a:ext cx="9148538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6522" y="6597261"/>
            <a:ext cx="399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6475" y="6609828"/>
            <a:ext cx="756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27</a:t>
            </a:r>
            <a:r>
              <a:rPr lang="en-US" altLang="ko-KR" sz="900" b="1" baseline="30000" dirty="0" smtClean="0">
                <a:solidFill>
                  <a:srgbClr val="005288"/>
                </a:solidFill>
                <a:latin typeface="Arial" pitchFamily="34" charset="0"/>
              </a:rPr>
              <a:t>th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IAEA Fusion Energy Conf. EX/P6-26: 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Disruption Event Characterization and Forecasting in Tokamaks 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(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S.A. Sabbagh, et al.</a:t>
            </a:r>
            <a:r>
              <a:rPr lang="en-US" altLang="ko-KR" sz="900" b="1" baseline="0" dirty="0" smtClean="0">
                <a:solidFill>
                  <a:srgbClr val="005288"/>
                </a:solidFill>
                <a:latin typeface="Arial" pitchFamily="34" charset="0"/>
              </a:rPr>
              <a:t> 10</a:t>
            </a:r>
            <a:r>
              <a:rPr lang="en-US" altLang="ko-KR" sz="900" b="1" dirty="0" smtClean="0">
                <a:solidFill>
                  <a:srgbClr val="005288"/>
                </a:solidFill>
                <a:latin typeface="Arial" pitchFamily="34" charset="0"/>
              </a:rPr>
              <a:t>/25/18)</a:t>
            </a:r>
            <a:endParaRPr lang="ko-KR" altLang="en-US" sz="900" b="1" dirty="0">
              <a:solidFill>
                <a:srgbClr val="00528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47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2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79.png"/><Relationship Id="rId4" Type="http://schemas.openxmlformats.org/officeDocument/2006/relationships/image" Target="../media/image6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1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691.png"/><Relationship Id="rId4" Type="http://schemas.openxmlformats.org/officeDocument/2006/relationships/image" Target="../media/image6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37.png"/><Relationship Id="rId7" Type="http://schemas.openxmlformats.org/officeDocument/2006/relationships/image" Target="../media/image4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10" Type="http://schemas.openxmlformats.org/officeDocument/2006/relationships/image" Target="../media/image531.png"/><Relationship Id="rId9" Type="http://schemas.openxmlformats.org/officeDocument/2006/relationships/image" Target="../media/image5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8900" y="129690"/>
            <a:ext cx="8972550" cy="114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u="sng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970" y="1854386"/>
            <a:ext cx="90014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Helvetica" pitchFamily="34" charset="0"/>
              </a:rPr>
              <a:t>S.A. </a:t>
            </a:r>
            <a:r>
              <a:rPr lang="en-US" altLang="en-US" sz="2000" b="1" dirty="0" smtClean="0">
                <a:solidFill>
                  <a:srgbClr val="0000FF"/>
                </a:solidFill>
                <a:latin typeface="Helvetica" pitchFamily="34" charset="0"/>
              </a:rPr>
              <a:t>Sabbagh</a:t>
            </a:r>
            <a:r>
              <a:rPr lang="en-US" altLang="en-US" sz="2000" b="1" baseline="30000" dirty="0" smtClean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J.W. Berkery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Y.S.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Park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J.H. Ahn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Y. Jiang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J.D. Riquezes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R.E. Bell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M.D. Boyer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A.H. Glasser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3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 Hollocombe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 Kim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A. Kirk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W. Ko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L. Kogan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B. LeBlanc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J.H. Lee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Y.K. Oh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F. Poli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S.D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Scott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A. Thornton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L. Terzolo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S.W. Yoon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S.J. Wang</a:t>
            </a:r>
            <a:r>
              <a:rPr lang="en-US" altLang="en-US" sz="2000" baseline="30000" dirty="0">
                <a:solidFill>
                  <a:schemeClr val="tx1"/>
                </a:solidFill>
                <a:latin typeface="Helvetica" pitchFamily="34" charset="0"/>
              </a:rPr>
              <a:t>5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, Z.R</a:t>
            </a:r>
            <a:r>
              <a:rPr lang="en-US" altLang="en-US" sz="2000" dirty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34" charset="0"/>
              </a:rPr>
              <a:t>Wang</a:t>
            </a:r>
            <a:r>
              <a:rPr lang="en-US" altLang="en-US" sz="2000" baseline="30000" dirty="0" smtClean="0">
                <a:solidFill>
                  <a:schemeClr val="tx1"/>
                </a:solidFill>
                <a:latin typeface="Helvetica" pitchFamily="34" charset="0"/>
              </a:rPr>
              <a:t>2</a:t>
            </a:r>
            <a:endParaRPr lang="en-US" altLang="en-US" sz="2000" baseline="30000" dirty="0" smtClean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73870" y="6543191"/>
            <a:ext cx="5774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ts val="8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solidFill>
                  <a:schemeClr val="tx2"/>
                </a:solidFill>
              </a:rPr>
              <a:t>V1.4s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908" y="3248025"/>
            <a:ext cx="8838338" cy="173648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1</a:t>
            </a:r>
            <a:r>
              <a:rPr lang="en-US" altLang="en-US" sz="1600" dirty="0">
                <a:solidFill>
                  <a:srgbClr val="0000FF"/>
                </a:solidFill>
              </a:rPr>
              <a:t>Department of Applied Physics, Columbia University, New York, NY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2</a:t>
            </a:r>
            <a:r>
              <a:rPr lang="en-US" altLang="en-US" sz="1600" dirty="0">
                <a:solidFill>
                  <a:srgbClr val="0000FF"/>
                </a:solidFill>
              </a:rPr>
              <a:t>Princeton Plasma Physics Laboratory, Princeton, NJ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3</a:t>
            </a:r>
            <a:r>
              <a:rPr lang="en-US" altLang="en-US" sz="1600" dirty="0">
                <a:solidFill>
                  <a:srgbClr val="0000FF"/>
                </a:solidFill>
              </a:rPr>
              <a:t>Fusion Theory and Computation, Inc., Kingston, </a:t>
            </a:r>
            <a:r>
              <a:rPr lang="en-US" altLang="en-US" sz="1600" dirty="0" smtClean="0">
                <a:solidFill>
                  <a:srgbClr val="0000FF"/>
                </a:solidFill>
              </a:rPr>
              <a:t>WA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 smtClean="0">
                <a:solidFill>
                  <a:srgbClr val="0000FF"/>
                </a:solidFill>
              </a:rPr>
              <a:t>4</a:t>
            </a:r>
            <a:r>
              <a:rPr lang="en-US" altLang="en-US" sz="1600" dirty="0" smtClean="0">
                <a:solidFill>
                  <a:srgbClr val="0000FF"/>
                </a:solidFill>
              </a:rPr>
              <a:t>Culham Centre for Fusion Energy, UKAEA, Abingdon, UK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en-US" sz="1600" baseline="30000" dirty="0">
                <a:solidFill>
                  <a:srgbClr val="0000FF"/>
                </a:solidFill>
              </a:rPr>
              <a:t>5</a:t>
            </a:r>
            <a:r>
              <a:rPr lang="en-US" altLang="en-US" sz="1600" dirty="0" smtClean="0">
                <a:solidFill>
                  <a:srgbClr val="0000FF"/>
                </a:solidFill>
              </a:rPr>
              <a:t>National </a:t>
            </a:r>
            <a:r>
              <a:rPr lang="en-US" altLang="en-US" sz="1600" dirty="0">
                <a:solidFill>
                  <a:srgbClr val="0000FF"/>
                </a:solidFill>
              </a:rPr>
              <a:t>Fusion Research Institute, Daejeon, Republic of Korea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2525" y="726888"/>
            <a:ext cx="8839430" cy="1111437"/>
          </a:xfrm>
        </p:spPr>
        <p:txBody>
          <a:bodyPr/>
          <a:lstStyle/>
          <a:p>
            <a:r>
              <a:rPr lang="en-US" dirty="0" smtClean="0"/>
              <a:t>Disruption </a:t>
            </a:r>
            <a:r>
              <a:rPr lang="en-US" dirty="0"/>
              <a:t>Event Characterization and </a:t>
            </a:r>
            <a:r>
              <a:rPr lang="en-US" dirty="0" smtClean="0"/>
              <a:t>Forecasting (</a:t>
            </a:r>
            <a:r>
              <a:rPr lang="en-US" dirty="0" smtClean="0">
                <a:solidFill>
                  <a:srgbClr val="FF0000"/>
                </a:solidFill>
              </a:rPr>
              <a:t>DECAF</a:t>
            </a:r>
            <a:r>
              <a:rPr lang="en-US" dirty="0" smtClean="0"/>
              <a:t>) in Tokamaks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10044" y="4819650"/>
            <a:ext cx="3008313" cy="1624987"/>
          </a:xfrm>
        </p:spPr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27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IAEA Fusion Energy Conference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25 </a:t>
            </a:r>
            <a:r>
              <a:rPr lang="en-US" sz="1800" b="1" dirty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charset="0"/>
                <a:cs typeface="Arial" pitchFamily="34" charset="0"/>
              </a:rPr>
              <a:t>2018</a:t>
            </a:r>
            <a:endParaRPr lang="en-US" sz="1800" b="1" dirty="0">
              <a:solidFill>
                <a:srgbClr val="0000FF"/>
              </a:solidFill>
              <a:latin typeface="Helvetica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Gandhinagar, India</a:t>
            </a:r>
            <a:endParaRPr lang="en-US" sz="1800" b="1" dirty="0">
              <a:solidFill>
                <a:schemeClr val="tx1"/>
              </a:solidFill>
              <a:latin typeface="Helvetica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63981" y="1547788"/>
            <a:ext cx="3405294" cy="2481876"/>
            <a:chOff x="527981" y="1260109"/>
            <a:chExt cx="2905820" cy="2117845"/>
          </a:xfrm>
        </p:grpSpPr>
        <p:pic>
          <p:nvPicPr>
            <p:cNvPr id="27" name="Content Placeholder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" r="7604"/>
            <a:stretch/>
          </p:blipFill>
          <p:spPr>
            <a:xfrm>
              <a:off x="527981" y="1260109"/>
              <a:ext cx="2905820" cy="21178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397579" y="1518892"/>
              <a:ext cx="9236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/>
                  </a:solidFill>
                </a:rPr>
                <a:t>&lt;TRANSP&gt;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9992" y="2076725"/>
              <a:ext cx="751406" cy="442035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</a:ln>
          </p:spPr>
          <p:txBody>
            <a:bodyPr wrap="square" lIns="72000" tIns="36000" rIns="36000" bIns="36000" rtlCol="0">
              <a:spAutoFit/>
            </a:bodyPr>
            <a:lstStyle/>
            <a:p>
              <a:r>
                <a:rPr lang="en-US" altLang="ko-KR" sz="1200" dirty="0" err="1" smtClean="0">
                  <a:latin typeface="Symbol" panose="05050102010706020507" pitchFamily="18" charset="2"/>
                </a:rPr>
                <a:t>b</a:t>
              </a:r>
              <a:r>
                <a:rPr lang="en-US" altLang="ko-KR" sz="1200" baseline="-25000" dirty="0" err="1" smtClean="0"/>
                <a:t>N</a:t>
              </a:r>
              <a:r>
                <a:rPr lang="en-US" altLang="ko-KR" sz="1200" dirty="0" smtClean="0"/>
                <a:t> = 3.4</a:t>
              </a:r>
            </a:p>
            <a:p>
              <a:r>
                <a:rPr lang="en-US" altLang="ko-KR" sz="1200" dirty="0" err="1" smtClean="0"/>
                <a:t>f</a:t>
              </a:r>
              <a:r>
                <a:rPr lang="en-US" altLang="ko-KR" sz="1200" baseline="-25000" dirty="0" err="1" smtClean="0"/>
                <a:t>NI</a:t>
              </a:r>
              <a:r>
                <a:rPr lang="en-US" altLang="ko-KR" sz="1200" dirty="0" smtClean="0"/>
                <a:t> = 96%</a:t>
              </a:r>
              <a:endParaRPr lang="ko-KR" altLang="en-US" sz="1200" dirty="0"/>
            </a:p>
          </p:txBody>
        </p:sp>
        <p:pic>
          <p:nvPicPr>
            <p:cNvPr id="30" name="Pictur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2576" y="1596221"/>
              <a:ext cx="750512" cy="40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259108" y="1759508"/>
              <a:ext cx="11095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P</a:t>
              </a:r>
              <a:r>
                <a:rPr lang="en-US" altLang="ko-KR" sz="1050" baseline="-25000" dirty="0" smtClean="0"/>
                <a:t>NBI</a:t>
              </a:r>
              <a:r>
                <a:rPr lang="en-US" altLang="ko-KR" sz="1100" dirty="0" smtClean="0"/>
                <a:t> = 6.5 MW </a:t>
              </a:r>
              <a:endParaRPr lang="ko-KR" altLang="en-US" sz="1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Predictive TRANSP analysis shows KSTAR </a:t>
                </a:r>
                <a:r>
                  <a:rPr lang="en-US" dirty="0"/>
                  <a:t>design </a:t>
                </a:r>
                <a:br>
                  <a:rPr lang="en-US" dirty="0"/>
                </a:br>
                <a:r>
                  <a:rPr lang="en-US" dirty="0"/>
                  <a:t>target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~5 </a:t>
                </a:r>
                <a:r>
                  <a:rPr lang="en-US" dirty="0" smtClean="0"/>
                  <a:t>can be approached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dirty="0"/>
                  <a:t>~100</a:t>
                </a:r>
                <a:r>
                  <a:rPr lang="en-US" dirty="0" smtClean="0"/>
                  <a:t>%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27679" r="-1085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0468" y="4026716"/>
                <a:ext cx="3105509" cy="2173827"/>
              </a:xfrm>
            </p:spPr>
            <p:txBody>
              <a:bodyPr/>
              <a:lstStyle/>
              <a:p>
                <a:r>
                  <a:rPr lang="en-US" sz="1800" dirty="0" smtClean="0"/>
                  <a:t>Up to 75% NICF already reached at high beta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NBI </a:t>
                </a:r>
                <a:r>
                  <a:rPr lang="en-US" sz="1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 6.5 MW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/>
                  <a:t>in 2018</a:t>
                </a:r>
              </a:p>
              <a:p>
                <a:r>
                  <a:rPr lang="en-US" sz="1800" dirty="0" smtClean="0"/>
                  <a:t>By </a:t>
                </a:r>
                <a:r>
                  <a:rPr lang="en-US" sz="1800" dirty="0"/>
                  <a:t>altering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00" dirty="0"/>
                  <a:t>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&gt;4 </m:t>
                    </m:r>
                  </m:oMath>
                </a14:m>
                <a:r>
                  <a:rPr lang="en-US" sz="1800" dirty="0"/>
                  <a:t>, up </a:t>
                </a:r>
                <a:r>
                  <a:rPr lang="en-US" sz="1800" dirty="0" smtClean="0"/>
                  <a:t>to KSTAR design target 5</a:t>
                </a:r>
                <a:r>
                  <a:rPr lang="en-GB" sz="1800" dirty="0" smtClean="0"/>
                  <a:t> </a:t>
                </a:r>
                <a:r>
                  <a:rPr lang="en-US" sz="1800" dirty="0" smtClean="0"/>
                  <a:t>can </a:t>
                </a:r>
                <a:r>
                  <a:rPr lang="en-US" sz="1800" dirty="0"/>
                  <a:t>be achieved with </a:t>
                </a:r>
                <a:r>
                  <a:rPr lang="en-US" sz="1800" dirty="0" smtClean="0"/>
                  <a:t>100% NICF</a:t>
                </a: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0468" y="4026716"/>
                <a:ext cx="3105509" cy="2173827"/>
              </a:xfrm>
              <a:blipFill rotWithShape="1">
                <a:blip r:embed="rId5"/>
                <a:stretch>
                  <a:fillRect l="-196" t="-3933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3684" y="1530664"/>
            <a:ext cx="5491773" cy="4548300"/>
            <a:chOff x="279853" y="1530664"/>
            <a:chExt cx="5491773" cy="4548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r="6288"/>
            <a:stretch/>
          </p:blipFill>
          <p:spPr>
            <a:xfrm>
              <a:off x="279853" y="1530664"/>
              <a:ext cx="5491773" cy="4548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2295" y="4046442"/>
              <a:ext cx="1462365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no-wall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295" y="2468751"/>
              <a:ext cx="1599071" cy="32809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with-wall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=6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354" y="1871787"/>
                  <a:ext cx="876204" cy="36454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=5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082" y="1871787"/>
                  <a:ext cx="876204" cy="36454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i="0" kern="0" dirty="0" smtClean="0">
                      <a:solidFill>
                        <a:srgbClr val="0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=1.5T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329" y="2036153"/>
                  <a:ext cx="98289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49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334396" y="2181719"/>
              <a:ext cx="109998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endParaRPr lang="en-GB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3434025" y="2278517"/>
              <a:ext cx="900371" cy="2768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586483" y="2459420"/>
              <a:ext cx="747913" cy="328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684191" y="2587258"/>
              <a:ext cx="673884" cy="6555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=2.0T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396" y="3058126"/>
                  <a:ext cx="98289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55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1800" b="1" i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a14:m>
                  <a:r>
                    <a:rPr lang="en-US" sz="1800" b="1" kern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</a:t>
                  </a:r>
                  <a:r>
                    <a:rPr lang="en-US" sz="1800" b="1" kern="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1.7T</a:t>
                  </a:r>
                  <a:endParaRPr lang="en-GB" sz="1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971" y="2674046"/>
                  <a:ext cx="98289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496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120244" y="4922044"/>
              <a:ext cx="1327608" cy="369332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i="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Interpretive</a:t>
              </a:r>
              <a:endParaRPr lang="en-GB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312591" y="4280644"/>
              <a:ext cx="966159" cy="641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Content Placeholder 2"/>
          <p:cNvSpPr>
            <a:spLocks noGrp="1"/>
          </p:cNvSpPr>
          <p:nvPr/>
        </p:nvSpPr>
        <p:spPr bwMode="auto">
          <a:xfrm>
            <a:off x="104350" y="858055"/>
            <a:ext cx="8971300" cy="23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“Predict-first” analysis </a:t>
            </a:r>
            <a:r>
              <a:rPr lang="en-US" sz="2000" dirty="0" smtClean="0">
                <a:latin typeface="+mn-lt"/>
              </a:rPr>
              <a:t>used to design high-</a:t>
            </a:r>
            <a:r>
              <a:rPr lang="el-GR" sz="2000" dirty="0" smtClean="0">
                <a:latin typeface="+mn-lt"/>
              </a:rPr>
              <a:t>β</a:t>
            </a:r>
            <a:r>
              <a:rPr lang="en-US" sz="2000" dirty="0" smtClean="0">
                <a:latin typeface="+mn-lt"/>
              </a:rPr>
              <a:t> , 100% non-inductive current fraction (NICF) experiments for present KSTAR run campaign</a:t>
            </a:r>
          </a:p>
        </p:txBody>
      </p:sp>
      <p:pic>
        <p:nvPicPr>
          <p:cNvPr id="20" name="Picture 49" descr="kstar_soft_lo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9853" y="6170607"/>
            <a:ext cx="8705532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paper EX/P7-16 </a:t>
            </a:r>
            <a:r>
              <a:rPr lang="en-US" altLang="ko-KR" sz="1400" u="sng" dirty="0">
                <a:solidFill>
                  <a:srgbClr val="FF0000"/>
                </a:solidFill>
                <a:latin typeface="+mj-ea"/>
              </a:rPr>
              <a:t>this </a:t>
            </a:r>
            <a:r>
              <a:rPr lang="en-US" altLang="ko-KR" sz="1400" u="sng" dirty="0" smtClean="0">
                <a:solidFill>
                  <a:srgbClr val="FF0000"/>
                </a:solidFill>
                <a:latin typeface="+mj-ea"/>
              </a:rPr>
              <a:t>conference</a:t>
            </a:r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 (Friday)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Y.S. Park, S.A. Sabbagh, J.H. Ahn, et al., for further detail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40463"/>
            <a:ext cx="8667752" cy="685800"/>
          </a:xfrm>
        </p:spPr>
        <p:txBody>
          <a:bodyPr/>
          <a:lstStyle/>
          <a:p>
            <a:pPr lvl="3"/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DECAF reduced kinetic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MHD model computations </a:t>
            </a:r>
            <a:r>
              <a:rPr lang="en-US" sz="2400" b="1" u="none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forecast the instability boundary to unstable </a:t>
            </a:r>
            <a:r>
              <a:rPr lang="en-US" sz="2400" b="1" u="none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global MHD modes</a:t>
            </a:r>
            <a:endParaRPr lang="en-US" sz="2400" b="1" u="none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7" y="4919547"/>
            <a:ext cx="5858232" cy="1447800"/>
          </a:xfrm>
        </p:spPr>
        <p:txBody>
          <a:bodyPr/>
          <a:lstStyle/>
          <a:p>
            <a:r>
              <a:rPr lang="en-US" sz="2000" dirty="0" smtClean="0"/>
              <a:t>Favorable characteristics</a:t>
            </a:r>
          </a:p>
          <a:p>
            <a:pPr lvl="1"/>
            <a:r>
              <a:rPr lang="en-US" sz="1800" dirty="0" smtClean="0"/>
              <a:t>Stability contours CHANGE for each time point</a:t>
            </a:r>
            <a:endParaRPr lang="en-US" sz="1600" dirty="0" smtClean="0"/>
          </a:p>
          <a:p>
            <a:pPr lvl="1"/>
            <a:r>
              <a:rPr lang="en-US" sz="1800" dirty="0" smtClean="0"/>
              <a:t>Possible to compute growth rate prediction in real time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1" y="1462372"/>
            <a:ext cx="2997891" cy="32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0796" y="2062885"/>
            <a:ext cx="619404" cy="31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j-lt"/>
              </a:rPr>
              <a:t>ideal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098" y="3243147"/>
            <a:ext cx="1324772" cy="310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Ideal + kinetic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085" y="1693036"/>
            <a:ext cx="87936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296" y="2828009"/>
            <a:ext cx="670618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36702" y="2065183"/>
            <a:ext cx="0" cy="7306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937689" y="2875561"/>
            <a:ext cx="0" cy="3803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1249" y="1134710"/>
            <a:ext cx="3000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u="sng" dirty="0" smtClean="0">
                <a:solidFill>
                  <a:srgbClr val="6600FF"/>
                </a:solidFill>
                <a:latin typeface="+mj-lt"/>
              </a:rPr>
              <a:t>Norm. growth rate vs. time</a:t>
            </a:r>
            <a:endParaRPr lang="en-US" sz="2000" u="sng" baseline="-250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7434" y="2588376"/>
            <a:ext cx="607408" cy="4798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panose="05050102010706020507" pitchFamily="18" charset="2"/>
              </a:rPr>
              <a:t>gt</a:t>
            </a:r>
            <a:r>
              <a:rPr lang="en-US" sz="2800" baseline="-25000" dirty="0" err="1" smtClean="0">
                <a:latin typeface="Arial"/>
              </a:rPr>
              <a:t>w</a:t>
            </a:r>
            <a:endParaRPr lang="en-US" sz="2800" baseline="-250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1796" y="3935850"/>
            <a:ext cx="869862" cy="28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j-lt"/>
              </a:rPr>
              <a:t>139514</a:t>
            </a:r>
            <a:endParaRPr lang="en-US" sz="14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2345096" y="3420234"/>
            <a:ext cx="983730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endParaRPr lang="en-US" sz="1600" dirty="0">
              <a:solidFill>
                <a:srgbClr val="66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97482" y="2956331"/>
            <a:ext cx="0" cy="16380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1371600" y="4566334"/>
            <a:ext cx="1767245" cy="31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redicted instability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6223121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et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Phys. Plasmas </a:t>
            </a:r>
            <a:r>
              <a:rPr lang="en-US" sz="14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387554" y="1140023"/>
            <a:ext cx="2479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Disruption forecasting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1996" y="1197498"/>
            <a:ext cx="3129503" cy="3526902"/>
            <a:chOff x="4267201" y="1137788"/>
            <a:chExt cx="2557055" cy="2881762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 rot="16200000">
              <a:off x="5657219" y="2629532"/>
              <a:ext cx="2118838" cy="1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Global kinetic MHD mode growth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267201" y="1411929"/>
              <a:ext cx="2382582" cy="26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6417906" y="1195189"/>
              <a:ext cx="463752" cy="348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34" charset="-128"/>
                </a:rPr>
                <a:t>gt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w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5300441" y="1966987"/>
              <a:ext cx="22144" cy="24767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5256071" y="2334873"/>
              <a:ext cx="47853" cy="21370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39128" y="2663743"/>
              <a:ext cx="150990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5627900" y="2723645"/>
              <a:ext cx="64795" cy="18949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5030344" y="1492563"/>
              <a:ext cx="1079903" cy="43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Increasing time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" charset="0"/>
                <a:ea typeface="ＭＳ Ｐゴシック" pitchFamily="34" charset="-128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16200000">
              <a:off x="3570189" y="2365763"/>
              <a:ext cx="168315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Collisionality</a:t>
              </a:r>
              <a:r>
                <a:rPr kumimoji="0" lang="en-US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 (kHz)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5850630" y="3738502"/>
              <a:ext cx="763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rPr>
                <a:t>Rotation</a:t>
              </a:r>
              <a:endPara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1435" r="10000"/>
          <a:stretch/>
        </p:blipFill>
        <p:spPr bwMode="auto">
          <a:xfrm>
            <a:off x="6432396" y="1698702"/>
            <a:ext cx="2667000" cy="279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42522" y="1060847"/>
            <a:ext cx="26490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Predicted </a:t>
            </a:r>
            <a:r>
              <a:rPr lang="en-US" sz="2000" u="sng" dirty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i</a:t>
            </a:r>
            <a:r>
              <a:rPr lang="en-US" sz="2000" u="sng" dirty="0" smtClean="0">
                <a:solidFill>
                  <a:srgbClr val="6600FF"/>
                </a:solidFill>
                <a:latin typeface="Arial"/>
                <a:ea typeface="ＭＳ Ｐゴシック" pitchFamily="34" charset="-128"/>
              </a:rPr>
              <a:t>nstability statistics</a:t>
            </a:r>
            <a:endParaRPr lang="en-US" sz="2000" baseline="-25000" dirty="0">
              <a:solidFill>
                <a:srgbClr val="66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867401" y="4572000"/>
            <a:ext cx="327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84% of shots are predicted unstable (</a:t>
            </a:r>
            <a:r>
              <a:rPr lang="en-US" sz="1600" kern="0" dirty="0" smtClean="0">
                <a:solidFill>
                  <a:srgbClr val="FF0000"/>
                </a:solidFill>
              </a:rPr>
              <a:t>stringent evaluation</a:t>
            </a:r>
            <a:r>
              <a:rPr lang="en-US" sz="1600" kern="0" dirty="0" smtClean="0"/>
              <a:t>)</a:t>
            </a:r>
          </a:p>
          <a:p>
            <a:r>
              <a:rPr lang="en-US" sz="1600" kern="0" dirty="0" smtClean="0"/>
              <a:t>44% predicted unstable &lt; 320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 (approx. 60</a:t>
            </a:r>
            <a:r>
              <a:rPr lang="en-US" sz="1600" kern="0" dirty="0" smtClean="0">
                <a:latin typeface="Symbol" panose="05050102010706020507" pitchFamily="18" charset="2"/>
              </a:rPr>
              <a:t>t</a:t>
            </a:r>
            <a:r>
              <a:rPr lang="en-US" sz="1600" kern="0" baseline="-25000" dirty="0" smtClean="0"/>
              <a:t>w</a:t>
            </a:r>
            <a:r>
              <a:rPr lang="en-US" sz="1600" kern="0" dirty="0" smtClean="0"/>
              <a:t>) before current quench</a:t>
            </a:r>
          </a:p>
          <a:p>
            <a:r>
              <a:rPr lang="en-US" sz="1600" kern="0" dirty="0" smtClean="0"/>
              <a:t>33% predicted unstable within 100ms of a minor disruption</a:t>
            </a:r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39" name="Rectangle 38"/>
          <p:cNvSpPr/>
          <p:nvPr/>
        </p:nvSpPr>
        <p:spPr>
          <a:xfrm>
            <a:off x="910902" y="3736668"/>
            <a:ext cx="65578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tx1"/>
                </a:solidFill>
                <a:latin typeface="+mj-ea"/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DECAF now moving to processing of multi-machine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1" y="926864"/>
            <a:ext cx="2105037" cy="5375805"/>
          </a:xfrm>
        </p:spPr>
        <p:txBody>
          <a:bodyPr/>
          <a:lstStyle/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Kinetic equilibrium / stability analysis on KSTAR; planned for MAST</a:t>
            </a:r>
          </a:p>
          <a:p>
            <a:r>
              <a:rPr lang="en-US" dirty="0" smtClean="0"/>
              <a:t>DECAF database started</a:t>
            </a:r>
          </a:p>
          <a:p>
            <a:pPr lvl="1"/>
            <a:r>
              <a:rPr lang="en-US" dirty="0" smtClean="0"/>
              <a:t>Requires storage of DECAF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54177"/>
              </p:ext>
            </p:extLst>
          </p:nvPr>
        </p:nvGraphicFramePr>
        <p:xfrm>
          <a:off x="2088859" y="1199904"/>
          <a:ext cx="6962862" cy="45684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63662"/>
                <a:gridCol w="1227868"/>
                <a:gridCol w="1057013"/>
                <a:gridCol w="1208015"/>
                <a:gridCol w="1157680"/>
                <a:gridCol w="1048624"/>
              </a:tblGrid>
              <a:tr h="679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Device /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Capability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KSTAR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MAST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NSTX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DIII-D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TCV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7629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Full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database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(type)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(UDA)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baseline="0" dirty="0" err="1" smtClean="0">
                          <a:solidFill>
                            <a:srgbClr val="00B050"/>
                          </a:solidFill>
                        </a:rPr>
                        <a:t>MDSplus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Database 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started</a:t>
                      </a:r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Equilibrium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analysis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Kinetic</a:t>
                      </a:r>
                      <a:r>
                        <a:rPr lang="en-US" sz="1400" baseline="0" dirty="0" smtClean="0"/>
                        <a:t> +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MSE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scheduled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Kinetic</a:t>
                      </a:r>
                      <a:r>
                        <a:rPr lang="en-US" sz="1400" baseline="0" dirty="0" smtClean="0"/>
                        <a:t> +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MSE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available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Stability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Resistive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scheduled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resistive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Ideal,</a:t>
                      </a:r>
                    </a:p>
                    <a:p>
                      <a:pPr algn="ctr"/>
                      <a:r>
                        <a:rPr lang="en-US" sz="1400" dirty="0" smtClean="0"/>
                        <a:t>kinetic MHD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795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FF"/>
                          </a:solidFill>
                        </a:rPr>
                        <a:t>shot*seconds (for</a:t>
                      </a:r>
                      <a:r>
                        <a:rPr lang="en-US" sz="1400" baseline="0" dirty="0" smtClean="0">
                          <a:solidFill>
                            <a:srgbClr val="6600F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6600FF"/>
                          </a:solidFill>
                        </a:rPr>
                        <a:t>kinetic</a:t>
                      </a:r>
                    </a:p>
                    <a:p>
                      <a:r>
                        <a:rPr lang="en-US" sz="1400" dirty="0" smtClean="0">
                          <a:solidFill>
                            <a:srgbClr val="6600FF"/>
                          </a:solidFill>
                        </a:rPr>
                        <a:t> analysis)</a:t>
                      </a:r>
                      <a:endParaRPr lang="en-US" sz="1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1,886</a:t>
                      </a:r>
                    </a:p>
                    <a:p>
                      <a:pPr algn="ctr"/>
                      <a:r>
                        <a:rPr lang="en-US" sz="1400" dirty="0" smtClean="0"/>
                        <a:t>(2016+2017)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2,667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est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M5</a:t>
                      </a:r>
                      <a:r>
                        <a:rPr lang="en-US" sz="1400" baseline="0" dirty="0" smtClean="0"/>
                        <a:t> - M9   runs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2,000 / year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est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059" y="6013212"/>
            <a:ext cx="602600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kern="0" dirty="0" smtClean="0">
                <a:solidFill>
                  <a:srgbClr val="FF0000"/>
                </a:solidFill>
              </a:rPr>
              <a:t>Aim to </a:t>
            </a:r>
            <a:r>
              <a:rPr lang="en-US" sz="1800" kern="0" dirty="0" smtClean="0">
                <a:solidFill>
                  <a:srgbClr val="FF0000"/>
                </a:solidFill>
              </a:rPr>
              <a:t>add</a:t>
            </a:r>
            <a:r>
              <a:rPr lang="en-US" sz="1800" kern="0" dirty="0">
                <a:solidFill>
                  <a:srgbClr val="FF0000"/>
                </a:solidFill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</a:rPr>
              <a:t>AUG next, then JET</a:t>
            </a:r>
            <a:r>
              <a:rPr lang="en-US" sz="1800" kern="0" dirty="0">
                <a:solidFill>
                  <a:srgbClr val="FF0000"/>
                </a:solidFill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</a:rPr>
              <a:t>and</a:t>
            </a:r>
            <a:r>
              <a:rPr lang="en-US" sz="1800" i="0" kern="0" dirty="0" smtClean="0">
                <a:solidFill>
                  <a:srgbClr val="FF0000"/>
                </a:solidFill>
              </a:rPr>
              <a:t> C-Mod databases</a:t>
            </a:r>
          </a:p>
        </p:txBody>
      </p:sp>
    </p:spTree>
    <p:extLst>
      <p:ext uri="{BB962C8B-B14F-4D97-AF65-F5344CB8AC3E}">
        <p14:creationId xmlns:p14="http://schemas.microsoft.com/office/powerpoint/2010/main" val="3116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9371" t="5510" r="4092" b="7697"/>
          <a:stretch/>
        </p:blipFill>
        <p:spPr>
          <a:xfrm>
            <a:off x="141628" y="3538684"/>
            <a:ext cx="3563597" cy="29761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9417" t="5508" r="4045" b="18183"/>
          <a:stretch/>
        </p:blipFill>
        <p:spPr>
          <a:xfrm>
            <a:off x="141628" y="869527"/>
            <a:ext cx="3563597" cy="2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/>
              <a:t>Initial analysis of large databases further supports published result 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</a:t>
            </a:r>
            <a:r>
              <a:rPr lang="en-US" sz="2400" dirty="0" smtClean="0">
                <a:solidFill>
                  <a:srgbClr val="FF0000"/>
                </a:solidFill>
              </a:rPr>
              <a:t>with β</a:t>
            </a:r>
            <a:r>
              <a:rPr lang="en-US" sz="2400" baseline="-25000" dirty="0" smtClean="0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Shots analyzed at 10 </a:t>
            </a:r>
            <a:r>
              <a:rPr lang="en-US" sz="1800" dirty="0" err="1" smtClean="0"/>
              <a:t>ms</a:t>
            </a:r>
            <a:r>
              <a:rPr lang="en-US" sz="1800" dirty="0" smtClean="0"/>
              <a:t> intervals</a:t>
            </a:r>
          </a:p>
          <a:p>
            <a:pPr lvl="1">
              <a:spcBef>
                <a:spcPts val="300"/>
              </a:spcBef>
            </a:pPr>
            <a:r>
              <a:rPr lang="en-US" sz="1800" u="sng" dirty="0" smtClean="0">
                <a:solidFill>
                  <a:srgbClr val="FF0000"/>
                </a:solidFill>
              </a:rPr>
              <a:t>NEXT STEP</a:t>
            </a:r>
            <a:r>
              <a:rPr lang="en-US" sz="1800" dirty="0" smtClean="0">
                <a:solidFill>
                  <a:srgbClr val="FF0000"/>
                </a:solidFill>
              </a:rPr>
              <a:t>: DECAF event chain analysis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</a:t>
            </a:r>
            <a:r>
              <a:rPr lang="en-US" dirty="0"/>
              <a:t>during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 flat-top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MAST: </a:t>
            </a:r>
            <a:r>
              <a:rPr lang="en-US" sz="1800" dirty="0"/>
              <a:t>8902 </a:t>
            </a:r>
            <a:r>
              <a:rPr lang="en-US" sz="1800" dirty="0" smtClean="0"/>
              <a:t>plasmas analyzed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KSTAR</a:t>
            </a:r>
            <a:r>
              <a:rPr lang="en-US" sz="1800" dirty="0"/>
              <a:t>: </a:t>
            </a:r>
            <a:r>
              <a:rPr lang="en-US" sz="1800" dirty="0" smtClean="0"/>
              <a:t>1309 </a:t>
            </a:r>
            <a:r>
              <a:rPr lang="en-US" sz="1800" dirty="0"/>
              <a:t>plasmas </a:t>
            </a:r>
            <a:r>
              <a:rPr lang="en-US" sz="1800" dirty="0" smtClean="0"/>
              <a:t>analyzed</a:t>
            </a:r>
          </a:p>
          <a:p>
            <a:pPr marL="287338" lvl="1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54" t="4913" r="5302" b="6457"/>
          <a:stretch/>
        </p:blipFill>
        <p:spPr>
          <a:xfrm>
            <a:off x="4701312" y="849750"/>
            <a:ext cx="3528292" cy="30369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8759" y="965911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0331" y="3612685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387" y="991590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590399" y="2368210"/>
            <a:ext cx="70768" cy="940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229013" y="4829175"/>
            <a:ext cx="85437" cy="9960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179220" y="2440267"/>
            <a:ext cx="0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073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1894" y="5089445"/>
            <a:ext cx="7987077" cy="54624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3802" y="844645"/>
            <a:ext cx="4263508" cy="3619686"/>
            <a:chOff x="173802" y="844645"/>
            <a:chExt cx="4263508" cy="36196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 bwMode="auto">
            <a:xfrm>
              <a:off x="1399059" y="2106299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52358" y="2316994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97429" y="3218898"/>
              <a:ext cx="142020" cy="142020"/>
              <a:chOff x="1916065" y="5326825"/>
              <a:chExt cx="138891" cy="138891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 38"/>
            <p:cNvGrpSpPr/>
            <p:nvPr/>
          </p:nvGrpSpPr>
          <p:grpSpPr>
            <a:xfrm>
              <a:off x="1879915" y="3547645"/>
              <a:ext cx="142020" cy="142020"/>
              <a:chOff x="1916065" y="5326825"/>
              <a:chExt cx="138891" cy="138891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0" name="Straight Arrow Connector 39"/>
            <p:cNvCxnSpPr/>
            <p:nvPr/>
          </p:nvCxnSpPr>
          <p:spPr bwMode="auto">
            <a:xfrm>
              <a:off x="1541993" y="2387687"/>
              <a:ext cx="338810" cy="7432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2123252" y="3200770"/>
              <a:ext cx="282311" cy="3120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28773" y="2525415"/>
              <a:ext cx="576789" cy="710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  <a:endPara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While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 plots provide important information, they can be misleading when used incorrectly</a:t>
            </a:r>
            <a:endParaRPr lang="en-US" sz="2400" baseline="-25000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437310" y="851646"/>
            <a:ext cx="4678658" cy="3994674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/>
              <a:t>Example</a:t>
            </a:r>
            <a:r>
              <a:rPr lang="en-US" kern="0" dirty="0" smtClean="0"/>
              <a:t>: What are the most important regions to study on this plot?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A human might focus on the high event probability regions</a:t>
            </a:r>
          </a:p>
          <a:p>
            <a:pPr lvl="1"/>
            <a:r>
              <a:rPr lang="en-US" kern="0" dirty="0">
                <a:solidFill>
                  <a:srgbClr val="00B0F0"/>
                </a:solidFill>
              </a:rPr>
              <a:t>M</a:t>
            </a:r>
            <a:r>
              <a:rPr lang="en-US" kern="0" dirty="0" smtClean="0">
                <a:solidFill>
                  <a:srgbClr val="00B0F0"/>
                </a:solidFill>
              </a:rPr>
              <a:t>achine learning alone might segregate disruptive from non-disruptive regions of the plot and learn from that division</a:t>
            </a:r>
          </a:p>
          <a:p>
            <a:pPr lvl="1"/>
            <a:r>
              <a:rPr lang="en-US" u="sng" kern="0" dirty="0" smtClean="0"/>
              <a:t>Problem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plasma conditions can change significantly between first problem detected and when disruption happens</a:t>
            </a:r>
            <a:endParaRPr lang="en-US" kern="0" dirty="0" smtClean="0"/>
          </a:p>
          <a:p>
            <a:pPr marL="0" indent="0">
              <a:spcBef>
                <a:spcPts val="1200"/>
              </a:spcBef>
              <a:buNone/>
            </a:pPr>
            <a:endParaRPr lang="en-US" kern="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255032" y="4355678"/>
            <a:ext cx="529307" cy="338554"/>
            <a:chOff x="5127533" y="4256377"/>
            <a:chExt cx="529307" cy="33855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602" y="4209045"/>
            <a:ext cx="529307" cy="338554"/>
            <a:chOff x="5127533" y="4256377"/>
            <a:chExt cx="529307" cy="33855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1519685" y="3759238"/>
            <a:ext cx="341180" cy="5936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3" idx="0"/>
          </p:cNvCxnSpPr>
          <p:nvPr/>
        </p:nvCxnSpPr>
        <p:spPr bwMode="auto">
          <a:xfrm flipV="1">
            <a:off x="890361" y="3392990"/>
            <a:ext cx="938412" cy="821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111894" y="5260828"/>
            <a:ext cx="8922378" cy="1129686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u="sng" kern="0" dirty="0" smtClean="0">
                <a:solidFill>
                  <a:srgbClr val="6600FF"/>
                </a:solidFill>
              </a:rPr>
              <a:t>Answer</a:t>
            </a:r>
            <a:r>
              <a:rPr lang="en-US" kern="0" dirty="0" smtClean="0">
                <a:solidFill>
                  <a:srgbClr val="6600FF"/>
                </a:solidFill>
              </a:rPr>
              <a:t>: the </a:t>
            </a:r>
            <a:r>
              <a:rPr lang="en-US" u="sng" kern="0" dirty="0" smtClean="0">
                <a:solidFill>
                  <a:srgbClr val="6600FF"/>
                </a:solidFill>
              </a:rPr>
              <a:t>circles</a:t>
            </a:r>
            <a:r>
              <a:rPr lang="en-US" kern="0" dirty="0" smtClean="0">
                <a:solidFill>
                  <a:srgbClr val="6600FF"/>
                </a:solidFill>
              </a:rPr>
              <a:t>      mark the key region to study!</a:t>
            </a:r>
          </a:p>
          <a:p>
            <a:pPr lvl="1">
              <a:spcBef>
                <a:spcPts val="300"/>
              </a:spcBef>
            </a:pPr>
            <a:r>
              <a:rPr lang="en-US" sz="1800" kern="0" dirty="0" smtClean="0"/>
              <a:t>The shots suffer different “events” that are started in this region, and end up far from that region when they disrupt (at the crosses       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438906" y="4248151"/>
            <a:ext cx="170064" cy="885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3076213" y="5133816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69504" y="5343124"/>
            <a:ext cx="172529" cy="17252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929931" y="5898968"/>
            <a:ext cx="138891" cy="138891"/>
            <a:chOff x="1916065" y="5326825"/>
            <a:chExt cx="138891" cy="138891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6052691" y="6104096"/>
            <a:ext cx="138891" cy="138891"/>
            <a:chOff x="1916065" y="5326825"/>
            <a:chExt cx="138891" cy="138891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916933" y="5327693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1916065" y="5326825"/>
              <a:ext cx="138023" cy="1380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Straight Connector 54"/>
          <p:cNvCxnSpPr/>
          <p:nvPr/>
        </p:nvCxnSpPr>
        <p:spPr bwMode="auto">
          <a:xfrm flipV="1">
            <a:off x="1860865" y="3200610"/>
            <a:ext cx="748105" cy="7404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1169909" y="2941027"/>
            <a:ext cx="315991" cy="10000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 flipV="1">
            <a:off x="1982561" y="1819470"/>
            <a:ext cx="635740" cy="13904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51"/>
          <p:cNvSpPr/>
          <p:nvPr/>
        </p:nvSpPr>
        <p:spPr bwMode="auto">
          <a:xfrm rot="18387922">
            <a:off x="2179584" y="3262610"/>
            <a:ext cx="1092207" cy="5798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 rot="6451311">
            <a:off x="453208" y="3261664"/>
            <a:ext cx="1282199" cy="4755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 rot="3876386">
            <a:off x="1628719" y="2090873"/>
            <a:ext cx="1557932" cy="5683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0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: DECAF shows plasma parameters of VDE event can occur far from those of DIS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5385914"/>
            <a:ext cx="8722784" cy="956111"/>
          </a:xfrm>
        </p:spPr>
        <p:txBody>
          <a:bodyPr/>
          <a:lstStyle/>
          <a:p>
            <a:r>
              <a:rPr lang="en-US" dirty="0" smtClean="0"/>
              <a:t>Largest portion of detected VDE events appear at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Symbol" panose="05050102010706020507" pitchFamily="18" charset="2"/>
              </a:rPr>
              <a:t>k</a:t>
            </a:r>
            <a:r>
              <a:rPr lang="en-US" dirty="0" smtClean="0"/>
              <a:t>) with very small portion of DIS events detected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0" y="1217207"/>
            <a:ext cx="8131714" cy="39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6126" y="4088296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84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DECAF provides an </a:t>
            </a:r>
            <a:r>
              <a:rPr lang="en-US" sz="2400" dirty="0" smtClean="0">
                <a:solidFill>
                  <a:srgbClr val="FF0000"/>
                </a:solidFill>
              </a:rPr>
              <a:t>early disruption forecast </a:t>
            </a:r>
            <a:r>
              <a:rPr lang="en-US" sz="2400" dirty="0" smtClean="0"/>
              <a:t>- on </a:t>
            </a:r>
            <a:r>
              <a:rPr lang="en-US" sz="2400" u="sng" dirty="0" smtClean="0"/>
              <a:t>transport timescales</a:t>
            </a:r>
            <a:r>
              <a:rPr lang="en-US" sz="2400" dirty="0" smtClean="0"/>
              <a:t> – potential for disruption avoidance</a:t>
            </a:r>
            <a:endParaRPr lang="en-US" sz="2400" baseline="-250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14" y="1675809"/>
            <a:ext cx="4285977" cy="24704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>
          <a:xfrm>
            <a:off x="4412351" y="3740970"/>
            <a:ext cx="4336740" cy="2143672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 bwMode="auto">
          <a:xfrm>
            <a:off x="5025942" y="427790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Content Placeholder 2"/>
          <p:cNvSpPr txBox="1">
            <a:spLocks/>
          </p:cNvSpPr>
          <p:nvPr/>
        </p:nvSpPr>
        <p:spPr>
          <a:xfrm>
            <a:off x="68143" y="5349621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 smtClean="0"/>
              <a:t>DECAF event chain reveals physics</a:t>
            </a:r>
          </a:p>
          <a:p>
            <a:pPr lvl="1">
              <a:spcBef>
                <a:spcPts val="300"/>
              </a:spcBef>
            </a:pPr>
            <a:r>
              <a:rPr lang="en-US" sz="1600" kern="0" dirty="0" smtClean="0">
                <a:solidFill>
                  <a:srgbClr val="FF0000"/>
                </a:solidFill>
              </a:rPr>
              <a:t>Rotating MHD</a:t>
            </a:r>
            <a:r>
              <a:rPr lang="en-US" sz="1600" kern="0" dirty="0" smtClean="0"/>
              <a:t> slows, bifurcates, and locks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61372" y="3471397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126962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926098" y="3822022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Disruption forecast level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857215" y="182010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40950" y="1965862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MHD events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2026610" y="884552"/>
            <a:ext cx="6563358" cy="634057"/>
            <a:chOff x="2026610" y="884552"/>
            <a:chExt cx="6563358" cy="634057"/>
          </a:xfrm>
        </p:grpSpPr>
        <p:sp>
          <p:nvSpPr>
            <p:cNvPr id="54" name="Chevron 53"/>
            <p:cNvSpPr/>
            <p:nvPr/>
          </p:nvSpPr>
          <p:spPr bwMode="auto">
            <a:xfrm>
              <a:off x="2026610" y="912291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2142" y="889708"/>
              <a:ext cx="1075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4816449" y="899938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01981" y="890607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PRP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217875" y="899937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14108" y="894729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558334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29254" y="89472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6354671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40203" y="894729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770560" y="904060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56092" y="894729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40110" y="1205074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(0.490s)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3034535" y="907840"/>
              <a:ext cx="914663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20067" y="885257"/>
              <a:ext cx="829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BIF-n1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5" name="Chevron 84"/>
            <p:cNvSpPr/>
            <p:nvPr/>
          </p:nvSpPr>
          <p:spPr bwMode="auto">
            <a:xfrm>
              <a:off x="3877365" y="907135"/>
              <a:ext cx="99703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65469" y="884552"/>
              <a:ext cx="908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LTM-n1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46713" y="1201165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(+.068s)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38278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(+.073s)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02373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(+.073s)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3849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(+.077s)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744865" y="1205287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</a:t>
              </a:r>
              <a:r>
                <a:rPr lang="en-US" sz="1400" dirty="0">
                  <a:latin typeface="+mj-lt"/>
                </a:rPr>
                <a:t>+</a:t>
              </a:r>
              <a:r>
                <a:rPr lang="en-US" sz="1400" dirty="0" smtClean="0">
                  <a:latin typeface="+mj-lt"/>
                </a:rPr>
                <a:t>.080s)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60224" y="121083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(+.005s)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12865" y="120680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(</a:t>
              </a:r>
              <a:r>
                <a:rPr lang="en-US" sz="1400" dirty="0">
                  <a:latin typeface="+mj-lt"/>
                </a:rPr>
                <a:t>+</a:t>
              </a:r>
              <a:r>
                <a:rPr lang="en-US" sz="1400" dirty="0" smtClean="0">
                  <a:latin typeface="+mj-lt"/>
                </a:rPr>
                <a:t>.045s)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58078" y="814413"/>
            <a:ext cx="12924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event chain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9691" y="5909966"/>
            <a:ext cx="8921070" cy="594352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 smtClean="0"/>
              <a:t>Then, plasma has an H-L back-transition (pressure peaking warning PRP) before DIS</a:t>
            </a:r>
          </a:p>
          <a:p>
            <a:pPr lvl="1">
              <a:spcBef>
                <a:spcPts val="300"/>
              </a:spcBef>
            </a:pPr>
            <a:r>
              <a:rPr lang="en-US" sz="1600" kern="0" dirty="0" smtClean="0"/>
              <a:t>Early warning gives the potential for disruption avoidance by plasma profile control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523" y="1666767"/>
            <a:ext cx="4263508" cy="3619686"/>
            <a:chOff x="173802" y="844645"/>
            <a:chExt cx="4263508" cy="36196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 bwMode="auto">
            <a:xfrm>
              <a:off x="1652358" y="2316994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79915" y="3547645"/>
              <a:ext cx="142020" cy="142020"/>
              <a:chOff x="1916065" y="5326825"/>
              <a:chExt cx="138891" cy="138891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8" name="Straight Arrow Connector 57"/>
            <p:cNvCxnSpPr/>
            <p:nvPr/>
          </p:nvCxnSpPr>
          <p:spPr bwMode="auto">
            <a:xfrm>
              <a:off x="1769140" y="2597338"/>
              <a:ext cx="160533" cy="8411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  <a:endPara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5003148" y="4312921"/>
            <a:ext cx="2418732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8438" y="4401135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solidFill>
                  <a:srgbClr val="008000"/>
                </a:solidFill>
              </a:rPr>
              <a:t>Safe</a:t>
            </a:r>
            <a:endParaRPr lang="en-US" sz="1600" b="1" i="0" kern="0" dirty="0" smtClean="0">
              <a:solidFill>
                <a:srgbClr val="008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01" name="TextBox 100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schemeClr val="tx1"/>
                  </a:solidFill>
                </a:rPr>
                <a:t>n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6" name="Straight Connector 105"/>
          <p:cNvCxnSpPr/>
          <p:nvPr/>
        </p:nvCxnSpPr>
        <p:spPr bwMode="auto">
          <a:xfrm>
            <a:off x="7429695" y="1976120"/>
            <a:ext cx="0" cy="218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3034535" y="1508942"/>
            <a:ext cx="4402975" cy="4671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7484553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7706982" y="1864360"/>
            <a:ext cx="0" cy="18614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7815650" y="1826307"/>
            <a:ext cx="0" cy="18995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877498" y="1783080"/>
            <a:ext cx="6100" cy="19376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7908283" y="1666767"/>
            <a:ext cx="0" cy="20656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37223" y="1783080"/>
            <a:ext cx="0" cy="1943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877365" y="1508942"/>
            <a:ext cx="3607188" cy="3939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4746713" y="1508942"/>
            <a:ext cx="2963146" cy="355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538278" y="1508942"/>
            <a:ext cx="2277372" cy="3173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7866004" y="1783080"/>
            <a:ext cx="0" cy="19484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6302373" y="1518609"/>
            <a:ext cx="1575125" cy="264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7533513" y="1463040"/>
            <a:ext cx="379850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7937225" y="1453062"/>
            <a:ext cx="307384" cy="3300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6857087" y="1514579"/>
            <a:ext cx="1023461" cy="268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7439169" y="4739689"/>
            <a:ext cx="0" cy="74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448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3" y="3665267"/>
            <a:ext cx="4322065" cy="22176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>
          <a:xfrm>
            <a:off x="4285933" y="1654670"/>
            <a:ext cx="4485024" cy="208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Global MHD modes can also be “slow” and </a:t>
            </a:r>
            <a:r>
              <a:rPr lang="en-US" sz="2400" dirty="0" smtClean="0">
                <a:solidFill>
                  <a:srgbClr val="FF0000"/>
                </a:solidFill>
              </a:rPr>
              <a:t>allow early warnings</a:t>
            </a:r>
            <a:r>
              <a:rPr lang="en-US" sz="2400" dirty="0" smtClean="0"/>
              <a:t> for disruptions, potentially allowing avoidance</a:t>
            </a:r>
            <a:endParaRPr lang="en-US" sz="2400" baseline="-25000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017085" y="4267576"/>
            <a:ext cx="3505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7878595" y="5207428"/>
            <a:ext cx="76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123856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962033" y="3732180"/>
            <a:ext cx="25784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rotating MHD warning level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866646" y="1809777"/>
            <a:ext cx="660712" cy="4933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877" y="804453"/>
            <a:ext cx="8450072" cy="732847"/>
            <a:chOff x="52306" y="5711130"/>
            <a:chExt cx="8450072" cy="732847"/>
          </a:xfrm>
        </p:grpSpPr>
        <p:grpSp>
          <p:nvGrpSpPr>
            <p:cNvPr id="3" name="Group 2"/>
            <p:cNvGrpSpPr/>
            <p:nvPr/>
          </p:nvGrpSpPr>
          <p:grpSpPr>
            <a:xfrm>
              <a:off x="1291308" y="5816640"/>
              <a:ext cx="7211070" cy="627337"/>
              <a:chOff x="1291308" y="5911890"/>
              <a:chExt cx="7211070" cy="627337"/>
            </a:xfrm>
          </p:grpSpPr>
          <p:sp>
            <p:nvSpPr>
              <p:cNvPr id="66" name="Chevron 65"/>
              <p:cNvSpPr/>
              <p:nvPr/>
            </p:nvSpPr>
            <p:spPr bwMode="auto">
              <a:xfrm>
                <a:off x="2174937" y="5921221"/>
                <a:ext cx="716402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08160" y="5911890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IPR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494664" y="5921220"/>
                <a:ext cx="491984" cy="329223"/>
              </a:xfrm>
              <a:prstGeom prst="rect">
                <a:avLst/>
              </a:prstGeom>
              <a:solidFill>
                <a:srgbClr val="FFFF99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90897" y="5916012"/>
                <a:ext cx="529307" cy="3385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DIS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 bwMode="auto">
              <a:xfrm>
                <a:off x="2860129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980165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PRP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 bwMode="auto">
              <a:xfrm>
                <a:off x="363146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51496" y="591601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VDE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74" name="Chevron 73"/>
              <p:cNvSpPr/>
              <p:nvPr/>
            </p:nvSpPr>
            <p:spPr bwMode="auto">
              <a:xfrm>
                <a:off x="1425588" y="5921971"/>
                <a:ext cx="80665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11120" y="5912640"/>
                <a:ext cx="693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RWM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76" name="Chevron 75"/>
              <p:cNvSpPr/>
              <p:nvPr/>
            </p:nvSpPr>
            <p:spPr bwMode="auto">
              <a:xfrm>
                <a:off x="7682970" y="5925343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768502" y="5916012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LOQ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91308" y="6217440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(0.629s)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40754" y="622157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(+.010s)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815067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(+.012s)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579162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(+.058s)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15284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+mj-lt"/>
                  </a:rPr>
                  <a:t>(+.101s)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148537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(+.101s)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657275" y="622569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(+.107s)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85" name="Chevron 84"/>
              <p:cNvSpPr/>
              <p:nvPr/>
            </p:nvSpPr>
            <p:spPr bwMode="auto">
              <a:xfrm>
                <a:off x="5039623" y="5939793"/>
                <a:ext cx="107450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125155" y="5917210"/>
                <a:ext cx="107524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MHD-n1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87" name="Chevron 86"/>
              <p:cNvSpPr/>
              <p:nvPr/>
            </p:nvSpPr>
            <p:spPr bwMode="auto">
              <a:xfrm>
                <a:off x="6036404" y="5934637"/>
                <a:ext cx="997039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124508" y="5912054"/>
                <a:ext cx="908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LTM-n1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89" name="Chevron 88"/>
              <p:cNvSpPr/>
              <p:nvPr/>
            </p:nvSpPr>
            <p:spPr bwMode="auto">
              <a:xfrm>
                <a:off x="6949602" y="5931101"/>
                <a:ext cx="798101" cy="304800"/>
              </a:xfrm>
              <a:prstGeom prst="chevron">
                <a:avLst/>
              </a:prstGeom>
              <a:solidFill>
                <a:srgbClr val="FFFF99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035134" y="5921770"/>
                <a:ext cx="6623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+mj-lt"/>
                  </a:rPr>
                  <a:t>WPC</a:t>
                </a:r>
                <a:endParaRPr lang="en-US" sz="1600" dirty="0">
                  <a:latin typeface="+mj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897304" y="6231450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(+.106s)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042773" y="6228582"/>
                <a:ext cx="8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</a:rPr>
                  <a:t>(+.101s)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2306" y="5711130"/>
              <a:ext cx="129241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u="sng" kern="0" dirty="0" smtClean="0">
                  <a:solidFill>
                    <a:srgbClr val="FF0000"/>
                  </a:solidFill>
                </a:rPr>
                <a:t>DECAF event chain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93310" y="5615014"/>
            <a:ext cx="5163127" cy="740853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 smtClean="0"/>
              <a:t>Global MHD (RWM) can also be “slow”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04858" y="5891894"/>
            <a:ext cx="8712784" cy="765665"/>
          </a:xfrm>
          <a:prstGeom prst="rect">
            <a:avLst/>
          </a:prstGeom>
        </p:spPr>
        <p:txBody>
          <a:bodyPr>
            <a:noAutofit/>
          </a:bodyPr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600" kern="0" dirty="0"/>
              <a:t>Rotating MHD warning level </a:t>
            </a:r>
            <a:r>
              <a:rPr lang="en-US" sz="1600" u="sng" kern="0" dirty="0" smtClean="0">
                <a:solidFill>
                  <a:srgbClr val="FF0000"/>
                </a:solidFill>
              </a:rPr>
              <a:t>decreases</a:t>
            </a:r>
            <a:r>
              <a:rPr lang="en-US" sz="1600" kern="0" dirty="0" smtClean="0"/>
              <a:t> after 0.46s </a:t>
            </a:r>
            <a:r>
              <a:rPr lang="en-US" sz="1600" kern="0" dirty="0" smtClean="0">
                <a:sym typeface="Wingdings" panose="05000000000000000000" pitchFamily="2" charset="2"/>
              </a:rPr>
              <a:t> </a:t>
            </a:r>
            <a:r>
              <a:rPr lang="en-US" sz="16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DANGEROUS</a:t>
            </a:r>
            <a:r>
              <a:rPr lang="en-US" sz="1600" kern="0" dirty="0" smtClean="0">
                <a:sym typeface="Wingdings" panose="05000000000000000000" pitchFamily="2" charset="2"/>
              </a:rPr>
              <a:t> for RWM onset!</a:t>
            </a:r>
            <a:endParaRPr lang="en-US" sz="1600" kern="0" dirty="0" smtClean="0"/>
          </a:p>
          <a:p>
            <a:pPr lvl="1">
              <a:spcBef>
                <a:spcPts val="300"/>
              </a:spcBef>
            </a:pPr>
            <a:r>
              <a:rPr lang="en-US" sz="1600" kern="0" dirty="0" smtClean="0"/>
              <a:t>H – L back transition (</a:t>
            </a:r>
            <a:r>
              <a:rPr lang="en-US" sz="1600" kern="0" dirty="0" smtClean="0">
                <a:solidFill>
                  <a:srgbClr val="FF0000"/>
                </a:solidFill>
              </a:rPr>
              <a:t>PRP</a:t>
            </a:r>
            <a:r>
              <a:rPr lang="en-US" sz="1600" kern="0" dirty="0" smtClean="0"/>
              <a:t>) drags out time to disruption (&gt; 100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 – </a:t>
            </a:r>
            <a:r>
              <a:rPr lang="en-US" sz="1600" u="sng" kern="0" dirty="0" smtClean="0">
                <a:solidFill>
                  <a:srgbClr val="FF0000"/>
                </a:solidFill>
              </a:rPr>
              <a:t>transport timescale</a:t>
            </a:r>
            <a:r>
              <a:rPr lang="en-US" sz="1600" kern="0" dirty="0" smtClean="0"/>
              <a:t>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916" y="1664115"/>
            <a:ext cx="4263508" cy="3619686"/>
            <a:chOff x="173802" y="844645"/>
            <a:chExt cx="4263508" cy="361968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/>
            <a:srcRect l="9371" t="5510" r="5503" b="7697"/>
            <a:stretch/>
          </p:blipFill>
          <p:spPr>
            <a:xfrm>
              <a:off x="173802" y="844645"/>
              <a:ext cx="4263508" cy="3619686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 bwMode="auto">
            <a:xfrm>
              <a:off x="1399059" y="2106299"/>
              <a:ext cx="176415" cy="17641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897429" y="3218898"/>
              <a:ext cx="142020" cy="142020"/>
              <a:chOff x="1916065" y="5326825"/>
              <a:chExt cx="138891" cy="138891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1916933" y="5327693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1916065" y="5326825"/>
                <a:ext cx="138023" cy="13802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2" name="Straight Arrow Connector 61"/>
            <p:cNvCxnSpPr/>
            <p:nvPr/>
          </p:nvCxnSpPr>
          <p:spPr bwMode="auto">
            <a:xfrm>
              <a:off x="1570568" y="2378162"/>
              <a:ext cx="338810" cy="7432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2505075" y="1004185"/>
              <a:ext cx="947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u="sng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NSTX</a:t>
              </a:r>
              <a:endParaRPr lang="fr-FR" sz="2000" u="sng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955055" y="1933021"/>
            <a:ext cx="114677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kern="0" dirty="0" smtClean="0">
                <a:solidFill>
                  <a:srgbClr val="FF0000"/>
                </a:solidFill>
              </a:rPr>
              <a:t>DECAF MHD events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>
            <a:off x="7793361" y="1967494"/>
            <a:ext cx="0" cy="35169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2377325" y="1500316"/>
            <a:ext cx="5416036" cy="467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855609" y="1902854"/>
            <a:ext cx="0" cy="18310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170837" y="1500316"/>
            <a:ext cx="4684772" cy="402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7881148" y="1902854"/>
            <a:ext cx="0" cy="1827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3898564" y="1496443"/>
            <a:ext cx="3982584" cy="4064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8013670" y="1823655"/>
            <a:ext cx="0" cy="18997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4601020" y="1496443"/>
            <a:ext cx="341852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8199827" y="1809777"/>
            <a:ext cx="0" cy="19093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95" idx="0"/>
          </p:cNvCxnSpPr>
          <p:nvPr/>
        </p:nvCxnSpPr>
        <p:spPr bwMode="auto">
          <a:xfrm>
            <a:off x="5494856" y="1496443"/>
            <a:ext cx="2702146" cy="3133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8232330" y="1823657"/>
            <a:ext cx="0" cy="2117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6240950" y="1496445"/>
            <a:ext cx="1997251" cy="3272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endCxn id="95" idx="0"/>
          </p:cNvCxnSpPr>
          <p:nvPr/>
        </p:nvCxnSpPr>
        <p:spPr bwMode="auto">
          <a:xfrm>
            <a:off x="7063409" y="1523290"/>
            <a:ext cx="1133593" cy="286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8259894" y="1733905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806613" y="1537300"/>
            <a:ext cx="453281" cy="1966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8273148" y="1733907"/>
            <a:ext cx="5568" cy="1991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8278716" y="1500316"/>
            <a:ext cx="248642" cy="2335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1" name="Group 120"/>
          <p:cNvGrpSpPr/>
          <p:nvPr/>
        </p:nvGrpSpPr>
        <p:grpSpPr>
          <a:xfrm>
            <a:off x="8486145" y="1963320"/>
            <a:ext cx="689075" cy="1407188"/>
            <a:chOff x="5141771" y="2279875"/>
            <a:chExt cx="689075" cy="1407188"/>
          </a:xfrm>
        </p:grpSpPr>
        <p:sp>
          <p:nvSpPr>
            <p:cNvPr id="122" name="TextBox 121"/>
            <p:cNvSpPr txBox="1"/>
            <p:nvPr/>
          </p:nvSpPr>
          <p:spPr>
            <a:xfrm>
              <a:off x="5141771" y="2279875"/>
              <a:ext cx="68907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schemeClr val="tx1"/>
                  </a:solidFill>
                </a:rPr>
                <a:t>n</a:t>
              </a:r>
              <a:endParaRPr lang="en-US" sz="1600" i="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65217" y="3410064"/>
              <a:ext cx="44275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1 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65217" y="3038656"/>
              <a:ext cx="44275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2  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265217" y="2670260"/>
              <a:ext cx="44275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rgbClr val="FF0000"/>
                  </a:solidFill>
                </a:rPr>
                <a:t>  </a:t>
              </a:r>
              <a:r>
                <a:rPr lang="en-US" sz="1200" i="0" kern="0" dirty="0" smtClean="0">
                  <a:solidFill>
                    <a:schemeClr val="bg1"/>
                  </a:solidFill>
                </a:rPr>
                <a:t>3  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>
              <a:off x="5297002" y="2610040"/>
              <a:ext cx="3973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7" name="Rectangle 126"/>
          <p:cNvSpPr/>
          <p:nvPr/>
        </p:nvSpPr>
        <p:spPr bwMode="auto">
          <a:xfrm>
            <a:off x="5003147" y="4312921"/>
            <a:ext cx="2790213" cy="1148080"/>
          </a:xfrm>
          <a:prstGeom prst="rect">
            <a:avLst/>
          </a:prstGeom>
          <a:solidFill>
            <a:srgbClr val="33CC33">
              <a:alpha val="2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00226" y="4305686"/>
            <a:ext cx="76406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solidFill>
                  <a:srgbClr val="008000"/>
                </a:solidFill>
              </a:rPr>
              <a:t>Safe</a:t>
            </a:r>
            <a:endParaRPr lang="en-US" sz="1600" b="1" i="0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Rapidly-expanding DECAF code provides a new paradigm for disruption prediction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41" y="1054636"/>
            <a:ext cx="8914492" cy="556802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ulti-faceted, integrated approach to disruption prediction and avoidance with several key characteristics</a:t>
            </a:r>
            <a:endParaRPr lang="en-US" dirty="0"/>
          </a:p>
          <a:p>
            <a:pPr lvl="1"/>
            <a:r>
              <a:rPr lang="en-US" dirty="0" smtClean="0"/>
              <a:t>Physics-based approach yields </a:t>
            </a:r>
            <a:r>
              <a:rPr lang="en-US" u="sng" dirty="0" smtClean="0"/>
              <a:t>understanding</a:t>
            </a:r>
            <a:r>
              <a:rPr lang="en-US" dirty="0" smtClean="0"/>
              <a:t> of evolution toward </a:t>
            </a:r>
            <a:r>
              <a:rPr lang="en-US" dirty="0" err="1" smtClean="0"/>
              <a:t>disruptionss</a:t>
            </a:r>
            <a:r>
              <a:rPr lang="en-US" dirty="0" smtClean="0"/>
              <a:t> needed for confident extrapolation of forecasting</a:t>
            </a:r>
          </a:p>
          <a:p>
            <a:pPr lvl="1"/>
            <a:r>
              <a:rPr lang="en-US" dirty="0" smtClean="0"/>
              <a:t>Physics-based DECAF events can guide how to avoid disruption   </a:t>
            </a:r>
          </a:p>
          <a:p>
            <a:pPr lvl="1"/>
            <a:r>
              <a:rPr lang="en-US" dirty="0" smtClean="0"/>
              <a:t>Full multi-machine databases used (full databases needed!)</a:t>
            </a:r>
          </a:p>
          <a:p>
            <a:pPr lvl="1"/>
            <a:r>
              <a:rPr lang="en-US" dirty="0" smtClean="0"/>
              <a:t>Open to </a:t>
            </a:r>
            <a:r>
              <a:rPr lang="en-US" dirty="0"/>
              <a:t>a</a:t>
            </a:r>
            <a:r>
              <a:rPr lang="en-US" dirty="0" smtClean="0"/>
              <a:t>ll methods of data analysis (physics, machine learning, etc.)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DECAF analysis producing early warning disruption forecasts</a:t>
            </a:r>
          </a:p>
          <a:p>
            <a:pPr lvl="1"/>
            <a:r>
              <a:rPr lang="en-US" dirty="0" smtClean="0"/>
              <a:t>Sufficiently early for potential disruption avoidance by profile control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Expand number of DECAF events evaluated in large database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Begin evaluation of simple quantitative disruption forecasting figures of merit on expanded databases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first results are imminent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Sign-up Sheet for Reprints (include email address)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0" y="36948"/>
            <a:ext cx="8957170" cy="685800"/>
          </a:xfrm>
        </p:spPr>
        <p:txBody>
          <a:bodyPr/>
          <a:lstStyle/>
          <a:p>
            <a:r>
              <a:rPr lang="en-US" sz="2400" dirty="0" smtClean="0"/>
              <a:t>A broadened disruption prediction and avoidance analysis is progressing for ITER and future </a:t>
            </a:r>
            <a:r>
              <a:rPr lang="en-US" sz="2400" dirty="0"/>
              <a:t>tokamaks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9" y="925323"/>
            <a:ext cx="9024748" cy="53862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u="sng" dirty="0" smtClean="0"/>
              <a:t>Motivation</a:t>
            </a:r>
            <a:r>
              <a:rPr lang="en-US" altLang="en-US" dirty="0" smtClean="0"/>
              <a:t>: Disruption prediction/avoidance is a critical need</a:t>
            </a:r>
          </a:p>
          <a:p>
            <a:pPr lvl="1"/>
            <a:r>
              <a:rPr lang="en-US" altLang="en-US" dirty="0"/>
              <a:t>A highest priority DOE FES (Tier 1) </a:t>
            </a:r>
            <a:r>
              <a:rPr lang="en-US" altLang="en-US" dirty="0" smtClean="0"/>
              <a:t>initiative - present “grand challenge” in tokamak </a:t>
            </a:r>
            <a:r>
              <a:rPr lang="en-US" altLang="en-US" dirty="0"/>
              <a:t>stability </a:t>
            </a:r>
            <a:r>
              <a:rPr lang="en-US" altLang="en-US" dirty="0" smtClean="0"/>
              <a:t>research: 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Can be done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/>
              <a:t>(JET: &lt; 4% disruptions w/C wall, &lt; 10% w/ITER-like wall</a:t>
            </a:r>
            <a:r>
              <a:rPr lang="en-US" dirty="0" smtClean="0"/>
              <a:t>)</a:t>
            </a:r>
          </a:p>
          <a:p>
            <a:pPr lvl="2"/>
            <a:r>
              <a:rPr lang="en-US" u="sng" dirty="0">
                <a:solidFill>
                  <a:srgbClr val="6600FF"/>
                </a:solidFill>
              </a:rPr>
              <a:t>ITER disruption </a:t>
            </a:r>
            <a:r>
              <a:rPr lang="en-US" u="sng" dirty="0" smtClean="0">
                <a:solidFill>
                  <a:srgbClr val="6600FF"/>
                </a:solidFill>
              </a:rPr>
              <a:t>allowance</a:t>
            </a:r>
            <a:r>
              <a:rPr lang="en-US" dirty="0" smtClean="0">
                <a:solidFill>
                  <a:srgbClr val="6600FF"/>
                </a:solidFill>
              </a:rPr>
              <a:t>: </a:t>
            </a:r>
            <a:r>
              <a:rPr lang="en-US" dirty="0">
                <a:solidFill>
                  <a:srgbClr val="6600FF"/>
                </a:solidFill>
              </a:rPr>
              <a:t>&lt; 1 - 2% (</a:t>
            </a:r>
            <a:r>
              <a:rPr lang="en-US" dirty="0" smtClean="0">
                <a:solidFill>
                  <a:srgbClr val="6600FF"/>
                </a:solidFill>
              </a:rPr>
              <a:t>energy + E&amp;M load</a:t>
            </a:r>
            <a:r>
              <a:rPr lang="en-US" dirty="0">
                <a:solidFill>
                  <a:srgbClr val="6600FF"/>
                </a:solidFill>
              </a:rPr>
              <a:t>s</a:t>
            </a:r>
            <a:r>
              <a:rPr lang="en-US" dirty="0" smtClean="0">
                <a:solidFill>
                  <a:srgbClr val="6600FF"/>
                </a:solidFill>
              </a:rPr>
              <a:t>); </a:t>
            </a:r>
            <a:r>
              <a:rPr lang="en-US" dirty="0">
                <a:solidFill>
                  <a:srgbClr val="6600FF"/>
                </a:solidFill>
              </a:rPr>
              <a:t>&lt;&lt; 1% (runaways</a:t>
            </a:r>
            <a:r>
              <a:rPr lang="en-US" dirty="0" smtClean="0">
                <a:solidFill>
                  <a:srgbClr val="6600FF"/>
                </a:solidFill>
              </a:rPr>
              <a:t>)</a:t>
            </a:r>
            <a:endParaRPr lang="en-US" altLang="en-US" dirty="0" smtClean="0"/>
          </a:p>
          <a:p>
            <a:pPr>
              <a:spcBef>
                <a:spcPts val="3000"/>
              </a:spcBef>
            </a:pPr>
            <a:r>
              <a:rPr lang="en-US" altLang="en-US" dirty="0" smtClean="0"/>
              <a:t>Talk Outline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Disruption Event Characterization and Forecasting (</a:t>
            </a:r>
            <a:r>
              <a:rPr lang="en-US" altLang="en-US" dirty="0" smtClean="0">
                <a:solidFill>
                  <a:srgbClr val="FF0000"/>
                </a:solidFill>
              </a:rPr>
              <a:t>DECAF</a:t>
            </a:r>
            <a:r>
              <a:rPr lang="en-US" altLang="en-US" dirty="0" smtClean="0"/>
              <a:t>) introduction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Present DECAF progress and initial multi-device examination (now including MAST)</a:t>
            </a:r>
          </a:p>
          <a:p>
            <a:pPr lvl="2">
              <a:spcBef>
                <a:spcPts val="900"/>
              </a:spcBef>
            </a:pPr>
            <a:r>
              <a:rPr lang="en-US" altLang="en-US" dirty="0" smtClean="0"/>
              <a:t>Density limits, disruption forecasting w/ rotating MHD, global MHD forecasting</a:t>
            </a:r>
          </a:p>
          <a:p>
            <a:pPr lvl="2">
              <a:spcBef>
                <a:spcPts val="900"/>
              </a:spcBef>
            </a:pPr>
            <a:r>
              <a:rPr lang="en-US" altLang="en-US" dirty="0" smtClean="0"/>
              <a:t>Disruption event chain analysis for arbitrary discharges 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Key supporting analysis</a:t>
            </a:r>
          </a:p>
          <a:p>
            <a:pPr lvl="2">
              <a:spcBef>
                <a:spcPts val="900"/>
              </a:spcBef>
            </a:pPr>
            <a:r>
              <a:rPr lang="en-US" altLang="en-US" dirty="0" smtClean="0"/>
              <a:t>KSTAR ideal/resistive stability analysis, high normalized beta, high non-inductive plasmas with 100% NICF “predict-first” projections</a:t>
            </a:r>
          </a:p>
        </p:txBody>
      </p:sp>
    </p:spTree>
    <p:extLst>
      <p:ext uri="{BB962C8B-B14F-4D97-AF65-F5344CB8AC3E}">
        <p14:creationId xmlns:p14="http://schemas.microsoft.com/office/powerpoint/2010/main" val="19576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3192" y="3457368"/>
            <a:ext cx="3631240" cy="3035798"/>
            <a:chOff x="203192" y="3457368"/>
            <a:chExt cx="3631240" cy="30357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728" t="4553" r="5484" b="6305"/>
            <a:stretch/>
          </p:blipFill>
          <p:spPr>
            <a:xfrm>
              <a:off x="203192" y="3457368"/>
              <a:ext cx="3631240" cy="303579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838200" y="4286250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546389" y="3626244"/>
              <a:ext cx="190500" cy="21907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56912" y="397394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47461" y="3697681"/>
              <a:ext cx="162413" cy="119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09362" y="3954895"/>
              <a:ext cx="95250" cy="1095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/>
          <a:lstStyle/>
          <a:p>
            <a:r>
              <a:rPr lang="en-US" sz="2400" dirty="0" smtClean="0"/>
              <a:t>Initial analysis </a:t>
            </a:r>
            <a:r>
              <a:rPr lang="en-US" sz="2400" dirty="0"/>
              <a:t>of </a:t>
            </a:r>
            <a:r>
              <a:rPr lang="en-US" sz="2400" dirty="0" smtClean="0"/>
              <a:t>large databases </a:t>
            </a:r>
            <a:r>
              <a:rPr lang="en-US" sz="2400" dirty="0"/>
              <a:t>further supports published result that </a:t>
            </a:r>
            <a:r>
              <a:rPr lang="en-US" sz="2400" dirty="0" err="1">
                <a:solidFill>
                  <a:srgbClr val="FF0000"/>
                </a:solidFill>
              </a:rPr>
              <a:t>disruptivity</a:t>
            </a:r>
            <a:r>
              <a:rPr lang="en-US" sz="2400" dirty="0">
                <a:solidFill>
                  <a:srgbClr val="FF0000"/>
                </a:solidFill>
              </a:rPr>
              <a:t> doesn’t increase </a:t>
            </a:r>
            <a:r>
              <a:rPr lang="en-US" sz="2400" dirty="0" smtClean="0">
                <a:solidFill>
                  <a:srgbClr val="FF0000"/>
                </a:solidFill>
              </a:rPr>
              <a:t>with plasma β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6218" y="3951280"/>
            <a:ext cx="5163127" cy="2412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DECAF analysis of         event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Similar to a “standard” </a:t>
            </a:r>
            <a:r>
              <a:rPr lang="en-US" sz="1800" dirty="0" err="1" smtClean="0"/>
              <a:t>disruptivity</a:t>
            </a:r>
            <a:r>
              <a:rPr lang="en-US" sz="1800" dirty="0" smtClean="0"/>
              <a:t> analysis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Shots analyzed at 10 </a:t>
            </a:r>
            <a:r>
              <a:rPr lang="en-US" sz="1800" dirty="0" err="1" smtClean="0">
                <a:solidFill>
                  <a:srgbClr val="FF0000"/>
                </a:solidFill>
              </a:rPr>
              <a:t>ms</a:t>
            </a:r>
            <a:r>
              <a:rPr lang="en-US" sz="1800" dirty="0" smtClean="0">
                <a:solidFill>
                  <a:srgbClr val="FF0000"/>
                </a:solidFill>
              </a:rPr>
              <a:t> intervals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during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flat-top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MAST: </a:t>
            </a:r>
            <a:r>
              <a:rPr lang="en-US" sz="1800" dirty="0"/>
              <a:t>8902 </a:t>
            </a:r>
            <a:r>
              <a:rPr lang="en-US" sz="1800" dirty="0" smtClean="0"/>
              <a:t>plasmas analyzed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NSTX: 10,432 plasmas analyzed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KSTAR</a:t>
            </a:r>
            <a:r>
              <a:rPr lang="en-US" sz="1800" dirty="0"/>
              <a:t>: </a:t>
            </a:r>
            <a:r>
              <a:rPr lang="en-US" sz="1800" dirty="0" smtClean="0"/>
              <a:t>1309 plasmas analyzed</a:t>
            </a:r>
          </a:p>
          <a:p>
            <a:pPr marL="287338" lvl="1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621" t="2705" r="6596" b="6035"/>
          <a:stretch/>
        </p:blipFill>
        <p:spPr>
          <a:xfrm>
            <a:off x="4498092" y="824344"/>
            <a:ext cx="3509818" cy="3073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853" t="3679" r="6573" b="18644"/>
          <a:stretch/>
        </p:blipFill>
        <p:spPr>
          <a:xfrm>
            <a:off x="184725" y="824344"/>
            <a:ext cx="3592943" cy="262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563" y="1002855"/>
            <a:ext cx="113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MAST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843" y="3788169"/>
            <a:ext cx="1046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NSTX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4651" y="1028534"/>
            <a:ext cx="116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KSTAR</a:t>
            </a:r>
            <a:endParaRPr lang="fr-FR" sz="2000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84045" y="3945709"/>
            <a:ext cx="529307" cy="338554"/>
            <a:chOff x="5127533" y="4256377"/>
            <a:chExt cx="529307" cy="33855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131300" y="4261585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27533" y="4256377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1722546" y="2432602"/>
            <a:ext cx="249129" cy="868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41639" y="5143500"/>
            <a:ext cx="377173" cy="7539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096000" y="2432602"/>
            <a:ext cx="214151" cy="868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735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0196" y="1659824"/>
            <a:ext cx="3048000" cy="137566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60000"/>
          <a:stretch/>
        </p:blipFill>
        <p:spPr>
          <a:xfrm>
            <a:off x="1063063" y="1511829"/>
            <a:ext cx="4804337" cy="450252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 bwMode="auto">
          <a:xfrm>
            <a:off x="1685711" y="1707987"/>
            <a:ext cx="250111" cy="242563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33578" y="992697"/>
            <a:ext cx="7242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2000" u="sng" dirty="0" smtClean="0">
                <a:solidFill>
                  <a:srgbClr val="0000FF"/>
                </a:solidFill>
                <a:latin typeface="Arial"/>
                <a:ea typeface="ＭＳ Ｐゴシック" pitchFamily="34" charset="-128"/>
              </a:rPr>
              <a:t>Resonant Field Amplification (RFA) measurement of stability</a:t>
            </a:r>
            <a:endParaRPr lang="en-US" sz="2000" dirty="0">
              <a:solidFill>
                <a:srgbClr val="0000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201846" y="2624993"/>
            <a:ext cx="218589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RFA Amp. (G/G)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-1055506" y="2713467"/>
            <a:ext cx="281592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Less stable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618565" y="2174128"/>
            <a:ext cx="0" cy="22123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/>
              <a:t>Experiments directly measuring global </a:t>
            </a:r>
            <a:r>
              <a:rPr lang="en-US" sz="2400" kern="0" dirty="0" smtClean="0"/>
              <a:t>MHD stability verify that </a:t>
            </a:r>
            <a:r>
              <a:rPr lang="en-US" sz="2400" dirty="0" smtClean="0"/>
              <a:t>highest </a:t>
            </a:r>
            <a:r>
              <a:rPr lang="en-US" sz="2400" dirty="0" err="1">
                <a:latin typeface="Symbol" panose="05050102010706020507" pitchFamily="18" charset="2"/>
              </a:rPr>
              <a:t>b</a:t>
            </a:r>
            <a:r>
              <a:rPr lang="en-US" sz="2400" baseline="-25000" dirty="0" err="1"/>
              <a:t>N</a:t>
            </a:r>
            <a:r>
              <a:rPr lang="en-US" sz="2400" dirty="0"/>
              <a:t>/l</a:t>
            </a:r>
            <a:r>
              <a:rPr lang="en-US" sz="2400" baseline="-25000" dirty="0"/>
              <a:t>i</a:t>
            </a:r>
            <a:r>
              <a:rPr lang="en-US" sz="2400" dirty="0"/>
              <a:t> is </a:t>
            </a:r>
            <a:r>
              <a:rPr lang="en-US" sz="2400" i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the least </a:t>
            </a:r>
            <a:r>
              <a:rPr lang="en-US" sz="2400" dirty="0" smtClean="0"/>
              <a:t>stable scenario (NSTX)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91200" y="1731002"/>
            <a:ext cx="3340142" cy="3792360"/>
          </a:xfrm>
        </p:spPr>
        <p:txBody>
          <a:bodyPr>
            <a:noAutofit/>
          </a:bodyPr>
          <a:lstStyle/>
          <a:p>
            <a:pPr marL="233363" indent="-233363">
              <a:spcBef>
                <a:spcPts val="300"/>
              </a:spcBef>
            </a:pPr>
            <a:r>
              <a:rPr lang="en-US" i="1" u="sng" dirty="0" smtClean="0">
                <a:solidFill>
                  <a:srgbClr val="FF0000"/>
                </a:solidFill>
                <a:cs typeface="Calibri" pitchFamily="34" charset="0"/>
              </a:rPr>
              <a:t>Non-intuitive</a:t>
            </a:r>
            <a:r>
              <a:rPr lang="en-US" dirty="0" smtClean="0">
                <a:cs typeface="Calibri" pitchFamily="34" charset="0"/>
              </a:rPr>
              <a:t> stability increase at high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/>
              <a:t>/l</a:t>
            </a:r>
            <a:r>
              <a:rPr lang="en-US" baseline="-25000" dirty="0"/>
              <a:t>i</a:t>
            </a:r>
            <a:r>
              <a:rPr lang="en-US" dirty="0">
                <a:cs typeface="Calibri" pitchFamily="34" charset="0"/>
              </a:rPr>
              <a:t>  </a:t>
            </a:r>
          </a:p>
          <a:p>
            <a:pPr marL="339725" lvl="1" indent="-227013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>
                <a:cs typeface="Calibri" pitchFamily="34" charset="0"/>
              </a:rPr>
              <a:t> up to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r>
              <a:rPr lang="en-US" sz="1600" dirty="0">
                <a:cs typeface="Calibri" pitchFamily="34" charset="0"/>
              </a:rPr>
              <a:t>= 10,    </a:t>
            </a:r>
            <a:r>
              <a:rPr lang="en-US" sz="1600" b="1" i="1" u="sng" dirty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endParaRPr lang="en-US" sz="1600" dirty="0" smtClean="0"/>
          </a:p>
          <a:p>
            <a:pPr marL="112712" lvl="1" indent="0">
              <a:spcBef>
                <a:spcPts val="1800"/>
              </a:spcBef>
              <a:buNone/>
            </a:pPr>
            <a:endParaRPr lang="en-US" sz="1600" u="sng" dirty="0" smtClean="0"/>
          </a:p>
          <a:p>
            <a:pPr marL="352425" indent="-352425">
              <a:spcBef>
                <a:spcPts val="1800"/>
              </a:spcBef>
            </a:pPr>
            <a:r>
              <a:rPr lang="en-US" u="sng" dirty="0" smtClean="0"/>
              <a:t>Understanding</a:t>
            </a:r>
            <a:r>
              <a:rPr lang="en-US" dirty="0" smtClean="0"/>
              <a:t>: Results </a:t>
            </a:r>
            <a:r>
              <a:rPr lang="en-US" dirty="0" smtClean="0">
                <a:solidFill>
                  <a:srgbClr val="FF0000"/>
                </a:solidFill>
              </a:rPr>
              <a:t>consistent with kinetic stabilization theory </a:t>
            </a:r>
            <a:r>
              <a:rPr lang="en-US" dirty="0" smtClean="0"/>
              <a:t>invoking physical resonances</a:t>
            </a:r>
            <a:endParaRPr lang="en-US" sz="1800" dirty="0"/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979178" y="6147821"/>
            <a:ext cx="51053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40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Sabbagh,</a:t>
            </a:r>
            <a:r>
              <a:rPr lang="en-US" sz="1400" b="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400" b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EPS Landau-Spitzer Award lecture</a:t>
            </a:r>
            <a:endParaRPr lang="en-US" sz="1400" b="1" i="0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43673" y="6147821"/>
            <a:ext cx="3810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Berkery, </a:t>
            </a:r>
            <a:r>
              <a:rPr lang="en-US" sz="1400" b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400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156112</a:t>
            </a:r>
            <a:endParaRPr lang="en-US" sz="1400" b="0" i="0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964724" y="1829269"/>
            <a:ext cx="838200" cy="19338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7625020">
            <a:off x="1533120" y="2662377"/>
            <a:ext cx="16033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Less stable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7915741" flipV="1">
            <a:off x="4381085" y="1796018"/>
            <a:ext cx="838200" cy="193382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 rot="3940761">
            <a:off x="3986385" y="2570289"/>
            <a:ext cx="16033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More stable</a:t>
            </a:r>
          </a:p>
        </p:txBody>
      </p:sp>
    </p:spTree>
    <p:extLst>
      <p:ext uri="{BB962C8B-B14F-4D97-AF65-F5344CB8AC3E}">
        <p14:creationId xmlns:p14="http://schemas.microsoft.com/office/powerpoint/2010/main" val="41019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fueled by coordinated research that continues to validate/develop physics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40" y="1081164"/>
            <a:ext cx="8785132" cy="5530379"/>
          </a:xfrm>
        </p:spPr>
        <p:txBody>
          <a:bodyPr/>
          <a:lstStyle/>
          <a:p>
            <a:r>
              <a:rPr lang="en-US" dirty="0" smtClean="0"/>
              <a:t>Global MHD</a:t>
            </a:r>
          </a:p>
          <a:p>
            <a:pPr lvl="1"/>
            <a:r>
              <a:rPr lang="en-US" u="sng" dirty="0" smtClean="0"/>
              <a:t>Detection</a:t>
            </a:r>
            <a:r>
              <a:rPr lang="en-US" dirty="0" smtClean="0"/>
              <a:t>: </a:t>
            </a:r>
            <a:r>
              <a:rPr lang="en-US" dirty="0"/>
              <a:t>available magnetic diagnostics, plasma </a:t>
            </a:r>
            <a:r>
              <a:rPr lang="en-US" dirty="0" smtClean="0"/>
              <a:t>rotation, equilibrium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Kinetic MHD model has high success in NSTX, DIII-D</a:t>
            </a:r>
            <a:endParaRPr lang="en-US" dirty="0"/>
          </a:p>
          <a:p>
            <a:r>
              <a:rPr lang="en-US" dirty="0" smtClean="0"/>
              <a:t>Resistive MHD</a:t>
            </a:r>
          </a:p>
          <a:p>
            <a:pPr lvl="1"/>
            <a:r>
              <a:rPr lang="en-US" u="sng" dirty="0" smtClean="0"/>
              <a:t>Detection / forecasting</a:t>
            </a:r>
            <a:r>
              <a:rPr lang="en-US" dirty="0" smtClean="0"/>
              <a:t>: available magnetic diagnostics, plasma rotation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starting examination of MRE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start with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’ evaluation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Density limits</a:t>
            </a:r>
          </a:p>
          <a:p>
            <a:pPr lvl="1"/>
            <a:r>
              <a:rPr lang="en-US" u="sng" dirty="0" smtClean="0"/>
              <a:t>Detection</a:t>
            </a:r>
            <a:r>
              <a:rPr lang="en-US" dirty="0" smtClean="0"/>
              <a:t>: rad. </a:t>
            </a:r>
            <a:r>
              <a:rPr lang="en-US" dirty="0"/>
              <a:t>p</a:t>
            </a:r>
            <a:r>
              <a:rPr lang="en-US" dirty="0" smtClean="0"/>
              <a:t>ower, global empirical limit</a:t>
            </a:r>
          </a:p>
          <a:p>
            <a:pPr lvl="1"/>
            <a:r>
              <a:rPr lang="en-US" u="sng" dirty="0" smtClean="0"/>
              <a:t>Forecasting</a:t>
            </a:r>
            <a:r>
              <a:rPr lang="en-US" dirty="0" smtClean="0"/>
              <a:t>: starting examination of rad. island power balance model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hysics analysis / experiments to build DECAF models </a:t>
            </a:r>
          </a:p>
          <a:p>
            <a:pPr lvl="1"/>
            <a:r>
              <a:rPr lang="en-US" dirty="0" smtClean="0"/>
              <a:t>Interpretive and “predict-first” analysis of KSTAR long-pulse, high beta plasmas with high non-inductive 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5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"/>
          <a:stretch/>
        </p:blipFill>
        <p:spPr>
          <a:xfrm>
            <a:off x="5808" y="855004"/>
            <a:ext cx="6373448" cy="5255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37" y="43232"/>
            <a:ext cx="8852576" cy="685800"/>
          </a:xfrm>
        </p:spPr>
        <p:txBody>
          <a:bodyPr/>
          <a:lstStyle/>
          <a:p>
            <a:r>
              <a:rPr lang="en-US" altLang="zh-CN" dirty="0" smtClean="0"/>
              <a:t>KSTAR kinetic equilibria </a:t>
            </a:r>
            <a:r>
              <a:rPr lang="en-US" altLang="zh-CN" dirty="0"/>
              <a:t>w/ MSE are examined in the context of </a:t>
            </a:r>
            <a:r>
              <a:rPr lang="en-US" altLang="zh-CN" dirty="0" smtClean="0"/>
              <a:t>past published database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5609" y="6173479"/>
            <a:ext cx="6571305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1"/>
                </a:solidFill>
                <a:latin typeface="+mj-ea"/>
              </a:rPr>
              <a:t> </a:t>
            </a:r>
            <a:r>
              <a:rPr lang="en-US" altLang="ko-KR" sz="1400" dirty="0">
                <a:solidFill>
                  <a:srgbClr val="6600FF"/>
                </a:solidFill>
                <a:latin typeface="+mj-ea"/>
              </a:rPr>
              <a:t>Y.S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 Park, S.A. Sabbagh, </a:t>
            </a:r>
            <a:r>
              <a:rPr lang="en-US" altLang="ko-KR" sz="1400" i="1" dirty="0" smtClean="0">
                <a:solidFill>
                  <a:srgbClr val="6600FF"/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., </a:t>
            </a:r>
            <a:r>
              <a:rPr lang="en-US" altLang="ko-KR" sz="1400" dirty="0" err="1" smtClean="0">
                <a:solidFill>
                  <a:srgbClr val="6600FF"/>
                </a:solidFill>
                <a:latin typeface="+mj-ea"/>
              </a:rPr>
              <a:t>Nucl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. Fusion </a:t>
            </a:r>
            <a:r>
              <a:rPr lang="en-US" altLang="ko-KR" sz="1400" b="1" dirty="0" smtClean="0">
                <a:solidFill>
                  <a:srgbClr val="6600FF"/>
                </a:solidFill>
                <a:latin typeface="+mj-ea"/>
              </a:rPr>
              <a:t>53</a:t>
            </a:r>
            <a:r>
              <a:rPr lang="en-US" altLang="ko-KR" sz="1400" dirty="0" smtClean="0">
                <a:solidFill>
                  <a:srgbClr val="6600FF"/>
                </a:solidFill>
                <a:latin typeface="+mj-ea"/>
              </a:rPr>
              <a:t> (2013) 083029 (magnetics-only)</a:t>
            </a:r>
            <a:endParaRPr lang="en-US" sz="1400" dirty="0">
              <a:solidFill>
                <a:srgbClr val="6600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84457" y="4087806"/>
            <a:ext cx="158123" cy="15812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483433" y="4137466"/>
            <a:ext cx="158123" cy="15812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" name="Multiply 28"/>
          <p:cNvSpPr/>
          <p:nvPr/>
        </p:nvSpPr>
        <p:spPr bwMode="auto">
          <a:xfrm>
            <a:off x="3947086" y="2488327"/>
            <a:ext cx="289892" cy="263538"/>
          </a:xfrm>
          <a:prstGeom prst="mathMultiply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861523" y="3198845"/>
            <a:ext cx="173935" cy="173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90579" y="1325699"/>
            <a:ext cx="2805884" cy="4695738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0" dirty="0" smtClean="0">
                <a:solidFill>
                  <a:srgbClr val="0000FF"/>
                </a:solidFill>
              </a:rPr>
              <a:t>16295</a:t>
            </a:r>
            <a:r>
              <a:rPr lang="en-US" kern="0" dirty="0" smtClean="0"/>
              <a:t> </a:t>
            </a:r>
          </a:p>
          <a:p>
            <a:pPr lvl="1"/>
            <a:r>
              <a:rPr lang="en-US" sz="1800" kern="0" dirty="0" smtClean="0"/>
              <a:t>High </a:t>
            </a:r>
            <a:r>
              <a:rPr lang="el-GR" sz="1800" b="1" kern="0" dirty="0" smtClean="0"/>
              <a:t>β</a:t>
            </a:r>
            <a:r>
              <a:rPr lang="en-US" sz="1800" b="1" kern="0" baseline="-25000" dirty="0" smtClean="0"/>
              <a:t>N</a:t>
            </a:r>
            <a:r>
              <a:rPr lang="en-US" sz="1800" kern="0" dirty="0" smtClean="0"/>
              <a:t> plasma</a:t>
            </a:r>
          </a:p>
          <a:p>
            <a:pPr>
              <a:lnSpc>
                <a:spcPct val="100000"/>
              </a:lnSpc>
            </a:pPr>
            <a:r>
              <a:rPr lang="en-US" sz="2000" kern="0" dirty="0" smtClean="0">
                <a:solidFill>
                  <a:srgbClr val="C53900"/>
                </a:solidFill>
              </a:rPr>
              <a:t>16325</a:t>
            </a:r>
          </a:p>
          <a:p>
            <a:pPr lvl="1"/>
            <a:r>
              <a:rPr lang="en-US" sz="1800" kern="0" dirty="0" smtClean="0"/>
              <a:t>Higher B</a:t>
            </a:r>
            <a:r>
              <a:rPr lang="en-US" sz="1800" kern="0" baseline="-25000" dirty="0" smtClean="0"/>
              <a:t>T</a:t>
            </a:r>
            <a:r>
              <a:rPr lang="en-US" sz="1800" kern="0" dirty="0" smtClean="0"/>
              <a:t> (q</a:t>
            </a:r>
            <a:r>
              <a:rPr lang="en-US" sz="1800" kern="0" baseline="-25000" dirty="0" smtClean="0"/>
              <a:t>95</a:t>
            </a:r>
            <a:r>
              <a:rPr lang="en-US" sz="1800" kern="0" dirty="0" smtClean="0"/>
              <a:t>)</a:t>
            </a:r>
          </a:p>
          <a:p>
            <a:pPr lvl="1"/>
            <a:r>
              <a:rPr lang="en-US" sz="1800" kern="0" dirty="0" smtClean="0"/>
              <a:t>Higher edge bootstrap current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0" dirty="0" smtClean="0">
                <a:solidFill>
                  <a:srgbClr val="00B050"/>
                </a:solidFill>
              </a:rPr>
              <a:t>18476 &amp; 16498</a:t>
            </a:r>
          </a:p>
          <a:p>
            <a:pPr lvl="1"/>
            <a:r>
              <a:rPr lang="en-US" sz="1800" kern="0" dirty="0" smtClean="0"/>
              <a:t>Internal Transport Barrier </a:t>
            </a:r>
            <a:r>
              <a:rPr lang="en-US" sz="1800" b="1" kern="0" dirty="0" smtClean="0"/>
              <a:t>(ITB)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444024" y="3798613"/>
            <a:ext cx="230897" cy="230897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6362424" y="1391105"/>
            <a:ext cx="423310" cy="384827"/>
          </a:xfrm>
          <a:prstGeom prst="mathMultiply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44024" y="2376484"/>
            <a:ext cx="230897" cy="2099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8774" y="92548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Examples in talk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6290" y="3395969"/>
            <a:ext cx="8980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i="0" kern="0" dirty="0" smtClean="0">
                <a:solidFill>
                  <a:srgbClr val="FF0000"/>
                </a:solidFill>
              </a:rPr>
              <a:t>16325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3169" y="1727768"/>
            <a:ext cx="1176925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i="0" kern="0" dirty="0" smtClean="0">
                <a:solidFill>
                  <a:srgbClr val="0000FF"/>
                </a:solidFill>
              </a:rPr>
              <a:t>16295</a:t>
            </a:r>
          </a:p>
          <a:p>
            <a:r>
              <a:rPr lang="en-US" sz="2000" kern="0" dirty="0" smtClean="0">
                <a:solidFill>
                  <a:srgbClr val="0000FF"/>
                </a:solidFill>
              </a:rPr>
              <a:t>(high </a:t>
            </a:r>
            <a:r>
              <a:rPr lang="en-US" sz="20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2000" kern="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000" kern="0" dirty="0" smtClean="0">
                <a:solidFill>
                  <a:srgbClr val="0000FF"/>
                </a:solidFill>
              </a:rPr>
              <a:t>)</a:t>
            </a:r>
            <a:endParaRPr lang="en-US" sz="2000" i="0" kern="0" dirty="0" smtClean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242700" y="2184935"/>
            <a:ext cx="404578" cy="332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89387" y="4766389"/>
            <a:ext cx="256352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000" i="0" kern="0" dirty="0" smtClean="0">
                <a:solidFill>
                  <a:srgbClr val="00B050"/>
                </a:solidFill>
              </a:rPr>
              <a:t>18476 &amp; 16498 </a:t>
            </a:r>
            <a:r>
              <a:rPr lang="en-US" sz="2000" kern="0" dirty="0" smtClean="0">
                <a:solidFill>
                  <a:srgbClr val="00B050"/>
                </a:solidFill>
              </a:rPr>
              <a:t>(ITB)</a:t>
            </a:r>
            <a:endParaRPr lang="en-US" sz="2000" i="0" kern="0" dirty="0" smtClean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291839" y="4285964"/>
            <a:ext cx="666275" cy="480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299733" y="4969872"/>
            <a:ext cx="28250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0" indent="-288925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100" kern="0" dirty="0" smtClean="0">
                <a:solidFill>
                  <a:srgbClr val="0000FF"/>
                </a:solidFill>
                <a:latin typeface="Helvetica"/>
                <a:ea typeface="굴림" pitchFamily="50" charset="-127"/>
              </a:rPr>
              <a:t>Many thousands of kinetic equilibria run during testing</a:t>
            </a:r>
          </a:p>
        </p:txBody>
      </p:sp>
    </p:spTree>
    <p:extLst>
      <p:ext uri="{BB962C8B-B14F-4D97-AF65-F5344CB8AC3E}">
        <p14:creationId xmlns:p14="http://schemas.microsoft.com/office/powerpoint/2010/main" val="899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pressure profile distinction between Internal </a:t>
            </a:r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/>
              <a:t>B</a:t>
            </a:r>
            <a:r>
              <a:rPr lang="en-US" dirty="0" smtClean="0"/>
              <a:t>arrier and H-mode phases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219257" y="5666279"/>
            <a:ext cx="8722784" cy="8059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Broad pedestal pressure reconstructed in H-mode is not observed in earlier ITB phase</a:t>
            </a:r>
            <a:endParaRPr lang="en-US" sz="2200" dirty="0"/>
          </a:p>
          <a:p>
            <a:pPr>
              <a:lnSpc>
                <a:spcPct val="100000"/>
              </a:lnSpc>
            </a:pPr>
            <a:endParaRPr lang="en-US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84420" y="1383068"/>
            <a:ext cx="4389120" cy="4358281"/>
            <a:chOff x="4884420" y="1383068"/>
            <a:chExt cx="4389120" cy="4358281"/>
          </a:xfrm>
        </p:grpSpPr>
        <p:pic>
          <p:nvPicPr>
            <p:cNvPr id="11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4"/>
            <a:stretch/>
          </p:blipFill>
          <p:spPr>
            <a:xfrm>
              <a:off x="4884420" y="1383068"/>
              <a:ext cx="4389120" cy="4358281"/>
            </a:xfrm>
            <a:prstGeom prst="rect">
              <a:avLst/>
            </a:prstGeom>
          </p:spPr>
        </p:pic>
        <p:sp>
          <p:nvSpPr>
            <p:cNvPr id="12" name="직사각형 12"/>
            <p:cNvSpPr/>
            <p:nvPr/>
          </p:nvSpPr>
          <p:spPr>
            <a:xfrm>
              <a:off x="5916254" y="1425896"/>
              <a:ext cx="722714" cy="358759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3"/>
            <p:cNvSpPr/>
            <p:nvPr/>
          </p:nvSpPr>
          <p:spPr>
            <a:xfrm>
              <a:off x="7281009" y="1425896"/>
              <a:ext cx="1398765" cy="3582432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7969" y="2417564"/>
              <a:ext cx="366563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ITB</a:t>
              </a:r>
              <a:endParaRPr lang="ko-KR" alt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1823" y="2410594"/>
              <a:ext cx="662027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H-mode</a:t>
              </a:r>
              <a:endParaRPr lang="ko-KR" alt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3014" y="2410594"/>
              <a:ext cx="631250" cy="335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L-mode</a:t>
              </a:r>
              <a:endParaRPr lang="ko-KR" altLang="en-US" sz="1200" dirty="0"/>
            </a:p>
          </p:txBody>
        </p:sp>
        <p:sp>
          <p:nvSpPr>
            <p:cNvPr id="17" name="직사각형 17"/>
            <p:cNvSpPr/>
            <p:nvPr/>
          </p:nvSpPr>
          <p:spPr>
            <a:xfrm>
              <a:off x="6638969" y="1426848"/>
              <a:ext cx="642040" cy="358148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7"/>
            <p:cNvCxnSpPr/>
            <p:nvPr/>
          </p:nvCxnSpPr>
          <p:spPr>
            <a:xfrm flipV="1">
              <a:off x="6420397" y="1420167"/>
              <a:ext cx="0" cy="362181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8"/>
            <p:cNvCxnSpPr/>
            <p:nvPr/>
          </p:nvCxnSpPr>
          <p:spPr>
            <a:xfrm flipV="1">
              <a:off x="7168186" y="1421120"/>
              <a:ext cx="6456" cy="3620860"/>
            </a:xfrm>
            <a:prstGeom prst="line">
              <a:avLst/>
            </a:prstGeom>
            <a:ln w="381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58183" y="4241988"/>
              <a:ext cx="280787" cy="272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2.5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9224" y="424198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4.8</a:t>
              </a:r>
              <a:endParaRPr lang="ko-KR" alt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37714" y="6176947"/>
            <a:ext cx="2438400" cy="338554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dirty="0" err="1" smtClean="0">
                <a:solidFill>
                  <a:srgbClr val="6600FF"/>
                </a:solidFill>
                <a:latin typeface="+mj-ea"/>
              </a:rPr>
              <a:t>Xp</a:t>
            </a:r>
            <a:r>
              <a:rPr lang="en-US" altLang="zh-CN" sz="1600" dirty="0" smtClean="0">
                <a:solidFill>
                  <a:srgbClr val="6600FF"/>
                </a:solidFill>
                <a:latin typeface="+mj-ea"/>
              </a:rPr>
              <a:t> by </a:t>
            </a:r>
            <a:r>
              <a:rPr lang="en-US" altLang="zh-CN" sz="1600" dirty="0" err="1" smtClean="0">
                <a:solidFill>
                  <a:srgbClr val="6600FF"/>
                </a:solidFill>
                <a:latin typeface="+mj-ea"/>
              </a:rPr>
              <a:t>Jinil</a:t>
            </a:r>
            <a:r>
              <a:rPr lang="en-US" altLang="zh-CN" sz="1600" dirty="0" smtClean="0">
                <a:solidFill>
                  <a:srgbClr val="6600FF"/>
                </a:solidFill>
                <a:latin typeface="+mj-ea"/>
              </a:rPr>
              <a:t> Chung</a:t>
            </a:r>
            <a:endParaRPr lang="en-US" altLang="zh-CN" sz="1600" dirty="0">
              <a:solidFill>
                <a:srgbClr val="6600FF"/>
              </a:solidFill>
              <a:latin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511" y="1828666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Safty</a:t>
            </a:r>
            <a:r>
              <a:rPr lang="en-US" sz="1200" b="1" dirty="0" smtClean="0"/>
              <a:t> factor q</a:t>
            </a:r>
            <a:endParaRPr lang="en-US" sz="12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33200" y="3216397"/>
            <a:ext cx="2596577" cy="2379681"/>
            <a:chOff x="3675707" y="3209746"/>
            <a:chExt cx="2856232" cy="3167355"/>
          </a:xfrm>
        </p:grpSpPr>
        <p:sp>
          <p:nvSpPr>
            <p:cNvPr id="33" name="TextBox 32"/>
            <p:cNvSpPr txBox="1"/>
            <p:nvPr/>
          </p:nvSpPr>
          <p:spPr>
            <a:xfrm>
              <a:off x="4207553" y="5762625"/>
              <a:ext cx="2324386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1.8   1.9   2.0   2.1   2.2   2.3</a:t>
              </a:r>
            </a:p>
            <a:p>
              <a:pPr algn="ctr"/>
              <a:r>
                <a:rPr lang="en-US" sz="1200" b="1" dirty="0" smtClean="0"/>
                <a:t>R (m)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2618182" y="4267271"/>
              <a:ext cx="241975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Total Pressure (10</a:t>
              </a:r>
              <a:r>
                <a:rPr lang="en-US" sz="1200" b="1" baseline="30000" dirty="0" smtClean="0"/>
                <a:t>5</a:t>
              </a:r>
              <a:r>
                <a:rPr lang="en-US" sz="1200" b="1" dirty="0"/>
                <a:t>P</a:t>
              </a:r>
              <a:r>
                <a:rPr lang="en-US" sz="1200" b="1" dirty="0" smtClean="0"/>
                <a:t>a)</a:t>
              </a:r>
              <a:endParaRPr lang="en-US" sz="12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59742" y="704699"/>
            <a:ext cx="2518599" cy="2554964"/>
            <a:chOff x="841767" y="2891532"/>
            <a:chExt cx="2770457" cy="3400657"/>
          </a:xfrm>
        </p:grpSpPr>
        <p:sp>
          <p:nvSpPr>
            <p:cNvPr id="39" name="TextBox 38"/>
            <p:cNvSpPr txBox="1"/>
            <p:nvPr/>
          </p:nvSpPr>
          <p:spPr>
            <a:xfrm>
              <a:off x="1002185" y="5677713"/>
              <a:ext cx="2610039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0.0   0.2    0.4    0.6    0.8    1.0  </a:t>
              </a:r>
            </a:p>
            <a:p>
              <a:pPr algn="ctr"/>
              <a:r>
                <a:rPr lang="en-US" altLang="en-US" sz="1200" b="1" dirty="0" err="1">
                  <a:latin typeface="Symbol" pitchFamily="18" charset="2"/>
                </a:rPr>
                <a:t>y</a:t>
              </a:r>
              <a:r>
                <a:rPr lang="en-US" altLang="en-US" sz="1200" b="1" baseline="-25000" dirty="0" err="1"/>
                <a:t>N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1767" y="2891532"/>
              <a:ext cx="476661" cy="30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15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10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 smtClean="0"/>
                <a:t>5</a:t>
              </a:r>
            </a:p>
            <a:p>
              <a:pPr algn="r">
                <a:lnSpc>
                  <a:spcPct val="300000"/>
                </a:lnSpc>
              </a:pPr>
              <a:r>
                <a:rPr lang="en-US" sz="1200" dirty="0"/>
                <a:t>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58440" y="3142702"/>
            <a:ext cx="2440544" cy="2445753"/>
            <a:chOff x="3822195" y="3101519"/>
            <a:chExt cx="2684598" cy="3255298"/>
          </a:xfrm>
        </p:grpSpPr>
        <p:sp>
          <p:nvSpPr>
            <p:cNvPr id="45" name="TextBox 44"/>
            <p:cNvSpPr txBox="1"/>
            <p:nvPr/>
          </p:nvSpPr>
          <p:spPr>
            <a:xfrm>
              <a:off x="4182406" y="5742341"/>
              <a:ext cx="2324387" cy="614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1.8   1.9   2.0   2.1   2.2   2.3</a:t>
              </a:r>
            </a:p>
            <a:p>
              <a:pPr algn="ctr"/>
              <a:r>
                <a:rPr lang="en-US" sz="1200" b="1" dirty="0" smtClean="0"/>
                <a:t>R (m)</a:t>
              </a:r>
              <a:endParaRPr 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22195" y="3101519"/>
              <a:ext cx="569976" cy="287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1.2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1.0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0.8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0.6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0.4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2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0.0</a:t>
              </a:r>
            </a:p>
            <a:p>
              <a:pPr algn="r">
                <a:lnSpc>
                  <a:spcPct val="140000"/>
                </a:lnSpc>
              </a:pPr>
              <a:r>
                <a:rPr lang="en-US" sz="1200" dirty="0" smtClean="0"/>
                <a:t>-0.2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16347" y="447660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16498</a:t>
            </a:r>
            <a:endParaRPr lang="en-US" sz="1400" b="1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l="39640" t="35147" r="23064" b="33733"/>
          <a:stretch/>
        </p:blipFill>
        <p:spPr>
          <a:xfrm>
            <a:off x="3223490" y="3307674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/>
          <a:srcRect l="36740" t="34757" r="22235" b="32367"/>
          <a:stretch/>
        </p:blipFill>
        <p:spPr>
          <a:xfrm>
            <a:off x="3251199" y="998583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l="36861" t="35087" r="22382" b="32382"/>
          <a:stretch/>
        </p:blipFill>
        <p:spPr>
          <a:xfrm>
            <a:off x="986116" y="1032931"/>
            <a:ext cx="1828800" cy="1828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2328" y="2806964"/>
            <a:ext cx="237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0.0   0.2    0.4    0.6    0.8    1.0  </a:t>
            </a:r>
          </a:p>
          <a:p>
            <a:pPr algn="ctr"/>
            <a:r>
              <a:rPr lang="en-US" altLang="en-US" sz="1200" b="1" dirty="0" err="1" smtClean="0">
                <a:latin typeface="Symbol" pitchFamily="18" charset="2"/>
              </a:rPr>
              <a:t>y</a:t>
            </a:r>
            <a:r>
              <a:rPr lang="en-US" altLang="en-US" sz="1200" b="1" baseline="-25000" dirty="0" err="1" smtClean="0"/>
              <a:t>N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0635" y="713664"/>
            <a:ext cx="433328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en-US" sz="1200" dirty="0" smtClean="0"/>
              <a:t>15</a:t>
            </a:r>
          </a:p>
          <a:p>
            <a:pPr algn="r">
              <a:lnSpc>
                <a:spcPct val="300000"/>
              </a:lnSpc>
            </a:pPr>
            <a:r>
              <a:rPr lang="en-US" sz="1200" dirty="0" smtClean="0"/>
              <a:t>10</a:t>
            </a:r>
          </a:p>
          <a:p>
            <a:pPr algn="r">
              <a:lnSpc>
                <a:spcPct val="300000"/>
              </a:lnSpc>
            </a:pPr>
            <a:r>
              <a:rPr lang="en-US" sz="1200" dirty="0" smtClean="0"/>
              <a:t>5</a:t>
            </a:r>
          </a:p>
          <a:p>
            <a:pPr algn="r">
              <a:lnSpc>
                <a:spcPct val="300000"/>
              </a:lnSpc>
            </a:pPr>
            <a:r>
              <a:rPr lang="en-US" sz="1200" dirty="0"/>
              <a:t>0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24794" t="46165" r="38470" b="23346"/>
          <a:stretch/>
        </p:blipFill>
        <p:spPr>
          <a:xfrm>
            <a:off x="968189" y="3288114"/>
            <a:ext cx="1828800" cy="1828800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 rotWithShape="1">
          <a:blip r:embed="rId6"/>
          <a:srcRect l="24794" t="50350" r="38470" b="23345"/>
          <a:stretch/>
        </p:blipFill>
        <p:spPr>
          <a:xfrm>
            <a:off x="968190" y="3323974"/>
            <a:ext cx="1828800" cy="17929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86825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 = 2.5s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19036" y="1475681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Safety factor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= 4.8s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6452" y="3313929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 = 2.5s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0381" y="3349788"/>
            <a:ext cx="159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00FF"/>
                </a:solidFill>
              </a:rPr>
              <a:t>Total Pressure</a:t>
            </a:r>
          </a:p>
          <a:p>
            <a:pPr algn="r"/>
            <a:r>
              <a:rPr lang="en-US" sz="1600" b="1" dirty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= 4.8s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334" y="3124773"/>
            <a:ext cx="51816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200" dirty="0" smtClean="0"/>
              <a:t>1.2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1.0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0.8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0.6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0.4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0.0</a:t>
            </a:r>
          </a:p>
          <a:p>
            <a:pPr algn="r">
              <a:lnSpc>
                <a:spcPct val="140000"/>
              </a:lnSpc>
            </a:pPr>
            <a:r>
              <a:rPr lang="en-US" sz="1200" dirty="0" smtClean="0"/>
              <a:t>-0.2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40" y="4507315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3283258" y="4525244"/>
            <a:ext cx="95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△  </a:t>
            </a:r>
            <a:r>
              <a:rPr lang="en-US" altLang="zh-CN" sz="1600" dirty="0" smtClean="0"/>
              <a:t>data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—</a:t>
            </a:r>
            <a:r>
              <a:rPr lang="en-US" altLang="zh-CN" sz="1600" dirty="0" smtClean="0"/>
              <a:t> fitted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4658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t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 = 2.5s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57239" y="1030423"/>
            <a:ext cx="888385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0000FF"/>
                </a:solidFill>
              </a:rPr>
              <a:t>t</a:t>
            </a:r>
            <a:r>
              <a:rPr lang="en-US" sz="1600" b="1" i="0" kern="0" dirty="0" smtClean="0">
                <a:solidFill>
                  <a:srgbClr val="0000FF"/>
                </a:solidFill>
              </a:rPr>
              <a:t> = 4.8s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747632" y="4886036"/>
            <a:ext cx="1067026" cy="785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274963" y="105729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ITB phase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61988" y="106532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</a:rPr>
              <a:t>H-mode phase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603" t="5940" r="1231" b="14717"/>
          <a:stretch/>
        </p:blipFill>
        <p:spPr>
          <a:xfrm>
            <a:off x="6468983" y="3894102"/>
            <a:ext cx="2292632" cy="21478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40779" t="6105" r="35056" b="15191"/>
          <a:stretch/>
        </p:blipFill>
        <p:spPr>
          <a:xfrm>
            <a:off x="3678834" y="3882880"/>
            <a:ext cx="2192877" cy="213057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7049" t="6431" r="68683" b="14554"/>
          <a:stretch/>
        </p:blipFill>
        <p:spPr>
          <a:xfrm>
            <a:off x="739046" y="3881646"/>
            <a:ext cx="2237816" cy="2152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t=1.482s</a:t>
            </a:r>
            <a:endParaRPr lang="en-GB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131" y="3917684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8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t=3.484s</a:t>
            </a:r>
            <a:endParaRPr lang="en-GB" sz="2000" dirty="0">
              <a:solidFill>
                <a:srgbClr val="0038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131" y="391714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t=4.084s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C:\Users\Jae Heon Ahn\Desktop\Ecriture\Conference\2017\APS DPP 2017\Raw Figures\Spectrogram_162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8" y="808644"/>
            <a:ext cx="378144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broad non-inductive current fraction </a:t>
                </a:r>
                <a:r>
                  <a:rPr lang="en-US" dirty="0" smtClean="0"/>
                  <a:t>profile leads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shear at low q </a:t>
                </a:r>
                <a:r>
                  <a:rPr lang="en-US" dirty="0" smtClean="0"/>
                  <a:t>in </a:t>
                </a:r>
                <a:r>
                  <a:rPr lang="en-US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dirty="0" err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plasma 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746" t="-27679" r="-1966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6235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99138" y="1186645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387138" y="1186644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318625" y="914852"/>
            <a:ext cx="4128635" cy="2752423"/>
            <a:chOff x="180001" y="2592000"/>
            <a:chExt cx="5759998" cy="383999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92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96000"/>
              <a:ext cx="1800000" cy="98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346508" y="956036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3577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1852" y="1291276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(67%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04697" y="1998675"/>
            <a:ext cx="90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en-US" sz="16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6295 t=1.75s</a:t>
            </a:r>
            <a:endParaRPr lang="en-GB" sz="16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57745" y="1181651"/>
            <a:ext cx="1542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8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060354" y="36576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46254" y="3656050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5169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24500" y="3734581"/>
            <a:ext cx="323591" cy="2449654"/>
            <a:chOff x="424500" y="3734581"/>
            <a:chExt cx="323591" cy="2449654"/>
          </a:xfrm>
        </p:grpSpPr>
        <p:sp>
          <p:nvSpPr>
            <p:cNvPr id="43" name="Rectangle 42"/>
            <p:cNvSpPr/>
            <p:nvPr/>
          </p:nvSpPr>
          <p:spPr>
            <a:xfrm>
              <a:off x="424500" y="37345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2525" y="42719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6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0925" y="479975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4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9325" y="5317906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7725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511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19779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8050" y="436413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870" y="4504365"/>
            <a:ext cx="172173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Evolves to low shear at low q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7387138" y="5132536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351699" y="1396509"/>
            <a:ext cx="139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Weak n = 2 mode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720854" y="1635471"/>
            <a:ext cx="201114" cy="25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329106" y="2556106"/>
            <a:ext cx="676064" cy="3093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2758" y="3758254"/>
            <a:ext cx="440615" cy="2341889"/>
            <a:chOff x="3282758" y="3758254"/>
            <a:chExt cx="440615" cy="2341889"/>
          </a:xfrm>
        </p:grpSpPr>
        <p:grpSp>
          <p:nvGrpSpPr>
            <p:cNvPr id="8" name="Group 7"/>
            <p:cNvGrpSpPr/>
            <p:nvPr/>
          </p:nvGrpSpPr>
          <p:grpSpPr>
            <a:xfrm>
              <a:off x="3282758" y="3758254"/>
              <a:ext cx="440615" cy="2341889"/>
              <a:chOff x="535275" y="3910047"/>
              <a:chExt cx="440615" cy="234188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535275" y="3910047"/>
                <a:ext cx="4406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10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3365" y="4706223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6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3325" y="5126419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4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3325" y="5540365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2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2910" y="5913382"/>
                <a:ext cx="315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0</a:t>
                </a:r>
                <a:endParaRPr lang="en-GB" sz="1600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3340848" y="4151224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8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994008" y="3730958"/>
            <a:ext cx="49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1600" dirty="0" smtClean="0"/>
              <a:t>12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10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8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6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4</a:t>
            </a:r>
          </a:p>
          <a:p>
            <a:pPr algn="r">
              <a:lnSpc>
                <a:spcPct val="140000"/>
              </a:lnSpc>
            </a:pPr>
            <a:r>
              <a:rPr lang="en-US" sz="1600" dirty="0" smtClean="0"/>
              <a:t>2</a:t>
            </a:r>
          </a:p>
          <a:p>
            <a:pPr algn="r">
              <a:lnSpc>
                <a:spcPct val="140000"/>
              </a:lnSpc>
            </a:pPr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01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828" t="5687" r="1065" b="14437"/>
          <a:stretch/>
        </p:blipFill>
        <p:spPr>
          <a:xfrm>
            <a:off x="6526040" y="3914689"/>
            <a:ext cx="2259515" cy="217236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l="41245" t="6092" r="34559" b="14236"/>
          <a:stretch/>
        </p:blipFill>
        <p:spPr>
          <a:xfrm>
            <a:off x="3579970" y="3938880"/>
            <a:ext cx="2250329" cy="213927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l="7504" t="5797" r="68575" b="14951"/>
          <a:stretch/>
        </p:blipFill>
        <p:spPr>
          <a:xfrm>
            <a:off x="651390" y="3928526"/>
            <a:ext cx="2303667" cy="212008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31006" y="908790"/>
            <a:ext cx="4138863" cy="2759242"/>
            <a:chOff x="180001" y="2520000"/>
            <a:chExt cx="5759998" cy="3839999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20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24000"/>
              <a:ext cx="1800000" cy="98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/>
          <p:cNvSpPr/>
          <p:nvPr/>
        </p:nvSpPr>
        <p:spPr>
          <a:xfrm>
            <a:off x="2989330" y="1918064"/>
            <a:ext cx="998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 t=2.05s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03744" y="895151"/>
            <a:ext cx="3885114" cy="2686006"/>
            <a:chOff x="5084494" y="933651"/>
            <a:chExt cx="3885114" cy="268600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5"/>
            <a:stretch/>
          </p:blipFill>
          <p:spPr bwMode="auto">
            <a:xfrm>
              <a:off x="5084494" y="933651"/>
              <a:ext cx="3885114" cy="268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598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650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874495" y="1207657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42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3898720" y="395708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t=4.979s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720" y="3957088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t=10.491s</a:t>
            </a:r>
            <a:endParaRPr lang="en-GB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Kinetic EFIT reconstructed again shows evolution to </a:t>
            </a:r>
            <a:r>
              <a:rPr lang="en-US" sz="2800" dirty="0" smtClean="0">
                <a:solidFill>
                  <a:srgbClr val="FF0000"/>
                </a:solidFill>
              </a:rPr>
              <a:t>low-sheared q-profiles </a:t>
            </a:r>
            <a:r>
              <a:rPr lang="en-US" sz="2800" dirty="0" smtClean="0"/>
              <a:t>but </a:t>
            </a:r>
            <a:r>
              <a:rPr lang="en-US" sz="2800" dirty="0" smtClean="0">
                <a:solidFill>
                  <a:srgbClr val="FF0000"/>
                </a:solidFill>
              </a:rPr>
              <a:t>now at high q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39720" y="5346463"/>
            <a:ext cx="0" cy="25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20" y="4986463"/>
                <a:ext cx="102137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39798" y="402606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t=1.906s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910" y="60435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33560" y="6041983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70949" y="6047321"/>
            <a:ext cx="250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 smtClean="0"/>
              <a:t>0.0    0.2    0.4    0.6    0.8    1.0</a:t>
            </a:r>
          </a:p>
          <a:p>
            <a:pPr algn="ctr"/>
            <a:r>
              <a:rPr lang="en-US" altLang="en-US" sz="1600" b="1" dirty="0" err="1" smtClean="0">
                <a:latin typeface="Symbol" pitchFamily="18" charset="2"/>
              </a:rPr>
              <a:t>y</a:t>
            </a:r>
            <a:r>
              <a:rPr lang="en-US" altLang="en-US" sz="1600" b="1" baseline="-25000" dirty="0" err="1"/>
              <a:t>N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0858" y="3750713"/>
            <a:ext cx="160983" cy="23709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7031" y="3781106"/>
            <a:ext cx="432185" cy="2403129"/>
            <a:chOff x="248531" y="3781106"/>
            <a:chExt cx="432185" cy="2403129"/>
          </a:xfrm>
        </p:grpSpPr>
        <p:sp>
          <p:nvSpPr>
            <p:cNvPr id="34" name="Rectangle 33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4582" y="3802922"/>
            <a:ext cx="455449" cy="2417963"/>
            <a:chOff x="6154582" y="3802922"/>
            <a:chExt cx="455449" cy="2417963"/>
          </a:xfrm>
        </p:grpSpPr>
        <p:sp>
          <p:nvSpPr>
            <p:cNvPr id="43" name="Rectangle 42"/>
            <p:cNvSpPr/>
            <p:nvPr/>
          </p:nvSpPr>
          <p:spPr>
            <a:xfrm>
              <a:off x="6250575" y="5170972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50575" y="588233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4582" y="4491897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61897" y="3802922"/>
              <a:ext cx="448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1164654" y="37011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135779" y="366264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62345" y="3689766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039605" y="3698688"/>
            <a:ext cx="1164659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261932" y="3701146"/>
            <a:ext cx="6237170" cy="375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2855683" y="3500259"/>
            <a:ext cx="5133285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Kinetic + MSE reconstructed q profile evolution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8008" y="907911"/>
            <a:ext cx="575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</a:t>
            </a:r>
            <a:endParaRPr lang="en-GB" sz="1600" baseline="30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039529" y="895602"/>
            <a:ext cx="627800" cy="3114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9454" y="837723"/>
            <a:ext cx="297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C</a:t>
            </a:r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urrent profile components</a:t>
            </a:r>
            <a:endParaRPr lang="en-GB" sz="1800" dirty="0"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38477" y="1204651"/>
            <a:ext cx="133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TRANSP</a:t>
            </a:r>
          </a:p>
          <a:p>
            <a:r>
              <a:rPr lang="en-US" sz="1800" dirty="0" smtClean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(71% non-inductive)</a:t>
            </a:r>
            <a:endParaRPr lang="en-GB" sz="18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01626" y="930428"/>
            <a:ext cx="154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Magnetic spectrogram</a:t>
            </a:r>
            <a:endParaRPr lang="en-GB" sz="16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3891" y="4413983"/>
            <a:ext cx="20773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00B050"/>
                </a:solidFill>
              </a:rPr>
              <a:t>Low shear forms again, but at </a:t>
            </a:r>
            <a:r>
              <a:rPr lang="en-US" sz="1600" b="1" i="0" u="sng" kern="0" dirty="0" smtClean="0">
                <a:solidFill>
                  <a:srgbClr val="00B050"/>
                </a:solidFill>
              </a:rPr>
              <a:t>high</a:t>
            </a:r>
            <a:r>
              <a:rPr lang="en-US" sz="1600" b="1" i="0" kern="0" dirty="0" smtClean="0">
                <a:solidFill>
                  <a:srgbClr val="00B050"/>
                </a:solidFill>
              </a:rPr>
              <a:t> q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054218" y="4997672"/>
            <a:ext cx="150046" cy="39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10761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62029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30300" y="4537386"/>
            <a:ext cx="57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197144" y="3792641"/>
            <a:ext cx="432185" cy="2403129"/>
            <a:chOff x="248531" y="3781106"/>
            <a:chExt cx="432185" cy="2403129"/>
          </a:xfrm>
        </p:grpSpPr>
        <p:sp>
          <p:nvSpPr>
            <p:cNvPr id="88" name="Rectangle 87"/>
            <p:cNvSpPr/>
            <p:nvPr/>
          </p:nvSpPr>
          <p:spPr>
            <a:xfrm>
              <a:off x="248531" y="4265341"/>
              <a:ext cx="4229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8531" y="4802195"/>
              <a:ext cx="4321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10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9712" y="531712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5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60350" y="5845681"/>
              <a:ext cx="3155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5568" y="3781106"/>
              <a:ext cx="415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20</a:t>
              </a:r>
              <a:endParaRPr lang="en-GB" sz="1600" baseline="300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45044" y="2174073"/>
            <a:ext cx="2163266" cy="3189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/>
            <a:r>
              <a:rPr lang="en-US" altLang="ko-KR" sz="1600" dirty="0" smtClean="0"/>
              <a:t>Tearing modes absent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827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9671"/>
            <a:ext cx="4802399" cy="2418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3471250"/>
            <a:ext cx="4802400" cy="251637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55394" y="895152"/>
            <a:ext cx="3727524" cy="549602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Unlike higher </a:t>
            </a:r>
            <a:r>
              <a:rPr lang="en-US" altLang="ko-KR" sz="2000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굴림" pitchFamily="50" charset="-127"/>
              </a:rPr>
              <a:t>b</a:t>
            </a:r>
            <a:r>
              <a:rPr lang="en-US" altLang="ko-KR" sz="20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plasma, equilibria is mostly stable to n = 1 ideal modes in DCON</a:t>
            </a:r>
            <a:endParaRPr lang="en-US" altLang="ko-KR" sz="2000" kern="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Note generally smooth evolution of stability criterion – reached with improved kinetic equilibria</a:t>
            </a:r>
            <a:endParaRPr lang="en-US" altLang="ko-KR" sz="2000" kern="0" dirty="0" smtClean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The </a:t>
            </a:r>
            <a:r>
              <a:rPr lang="en-US" altLang="ko-KR" sz="20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-profile at higher B</a:t>
            </a:r>
            <a:r>
              <a:rPr lang="en-US" altLang="ko-KR" sz="20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evolves higher </a:t>
            </a:r>
            <a:r>
              <a:rPr lang="en-US" altLang="ko-KR" sz="2000" i="1" kern="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2000" kern="0" baseline="-2500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min</a:t>
            </a: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above 1</a:t>
            </a:r>
            <a:endParaRPr lang="en-US" altLang="ko-KR" sz="2000" kern="0" baseline="-25000" dirty="0">
              <a:solidFill>
                <a:srgbClr val="0000FF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800" kern="0" dirty="0" err="1">
                <a:solidFill>
                  <a:schemeClr val="tx1"/>
                </a:solidFill>
                <a:ea typeface="굴림" pitchFamily="50" charset="-127"/>
              </a:rPr>
              <a:t>S</a:t>
            </a:r>
            <a:r>
              <a:rPr lang="en-US" altLang="ko-KR" sz="1800" kern="0" dirty="0" err="1" smtClean="0">
                <a:solidFill>
                  <a:schemeClr val="tx1"/>
                </a:solidFill>
                <a:ea typeface="굴림" pitchFamily="50" charset="-127"/>
              </a:rPr>
              <a:t>awteeth</a:t>
            </a:r>
            <a:r>
              <a:rPr lang="en-US" altLang="ko-KR" sz="1800" kern="0" dirty="0" smtClean="0">
                <a:solidFill>
                  <a:schemeClr val="tx1"/>
                </a:solidFill>
                <a:ea typeface="굴림" pitchFamily="50" charset="-127"/>
              </a:rPr>
              <a:t> disappear</a:t>
            </a: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Reconstructed lower q shear at higher values of q does not lead to n = 1 instability in DCON</a:t>
            </a:r>
            <a:endParaRPr lang="en-US" altLang="ko-KR" sz="2000" kern="0" dirty="0" smtClean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8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  <a:endParaRPr lang="en-US" altLang="ko-KR" sz="18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7887" y="1313075"/>
            <a:ext cx="1809265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u="sng" dirty="0" smtClean="0"/>
              <a:t>DCON</a:t>
            </a:r>
            <a:endParaRPr lang="ko-KR" altLang="en-US" sz="145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61547" y="99492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KSTAR 16325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190029" y="4851268"/>
            <a:ext cx="16642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50" u="sng" dirty="0" smtClean="0"/>
              <a:t>Hig</a:t>
            </a:r>
            <a:r>
              <a:rPr lang="en-US" altLang="ko-KR" sz="1450" u="sng" dirty="0" smtClean="0">
                <a:latin typeface="+mn-lt"/>
              </a:rPr>
              <a:t>h </a:t>
            </a:r>
            <a:r>
              <a:rPr lang="en-US" altLang="ko-KR" sz="1450" i="1" u="sng" dirty="0" smtClean="0">
                <a:latin typeface="+mn-lt"/>
              </a:rPr>
              <a:t>q</a:t>
            </a:r>
            <a:r>
              <a:rPr lang="en-US" altLang="ko-KR" sz="1450" u="sng" baseline="-25000" dirty="0" smtClean="0">
                <a:latin typeface="+mn-lt"/>
              </a:rPr>
              <a:t>95</a:t>
            </a:r>
            <a:r>
              <a:rPr lang="en-US" altLang="ko-KR" sz="1450" u="sng" dirty="0" smtClean="0">
                <a:latin typeface="+mn-lt"/>
              </a:rPr>
              <a:t> </a:t>
            </a:r>
            <a:r>
              <a:rPr lang="en-US" altLang="ko-KR" sz="1450" u="sng" dirty="0" smtClean="0"/>
              <a:t>equilibria</a:t>
            </a:r>
          </a:p>
          <a:p>
            <a:pPr algn="r"/>
            <a:r>
              <a:rPr lang="en-US" altLang="ko-KR" sz="1450" i="1" u="sng" dirty="0" err="1"/>
              <a:t>q</a:t>
            </a:r>
            <a:r>
              <a:rPr lang="en-US" altLang="ko-KR" sz="1450" u="sng" baseline="-25000" dirty="0" err="1"/>
              <a:t>min</a:t>
            </a:r>
            <a:r>
              <a:rPr lang="en-US" altLang="ko-KR" sz="1450" u="sng" dirty="0"/>
              <a:t> (w/ MSE</a:t>
            </a:r>
            <a:r>
              <a:rPr lang="en-US" altLang="ko-KR" sz="1450" u="sng" dirty="0" smtClean="0"/>
              <a:t>)</a:t>
            </a:r>
            <a:endParaRPr lang="ko-KR" altLang="en-US" sz="145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11" y="29880"/>
            <a:ext cx="8548732" cy="685800"/>
          </a:xfrm>
        </p:spPr>
        <p:txBody>
          <a:bodyPr/>
          <a:lstStyle/>
          <a:p>
            <a:r>
              <a:rPr lang="en-US" dirty="0" smtClean="0"/>
              <a:t>Higher </a:t>
            </a:r>
            <a:r>
              <a:rPr lang="en-US" dirty="0"/>
              <a:t>q</a:t>
            </a:r>
            <a:r>
              <a:rPr lang="en-US" baseline="-25000" dirty="0"/>
              <a:t>95</a:t>
            </a:r>
            <a:r>
              <a:rPr lang="en-US" dirty="0"/>
              <a:t> </a:t>
            </a:r>
            <a:r>
              <a:rPr lang="en-US" dirty="0" smtClean="0"/>
              <a:t>plasma has greater </a:t>
            </a:r>
            <a:r>
              <a:rPr lang="en-US" dirty="0"/>
              <a:t>ideal n = 1 no-wall stability in </a:t>
            </a:r>
            <a:r>
              <a:rPr lang="en-US" dirty="0" smtClean="0"/>
              <a:t>DCON, closer to marginal stability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145" y="1925564"/>
            <a:ext cx="415498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5400" i="0" kern="0" dirty="0" smtClean="0">
                <a:solidFill>
                  <a:srgbClr val="FF0000"/>
                </a:solidFill>
              </a:rPr>
              <a:t>}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222518" y="2454604"/>
            <a:ext cx="620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76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18" y="52960"/>
            <a:ext cx="8790814" cy="685800"/>
          </a:xfrm>
        </p:spPr>
        <p:txBody>
          <a:bodyPr/>
          <a:lstStyle/>
          <a:p>
            <a:r>
              <a:rPr lang="en-US" altLang="zh-CN" sz="2400" dirty="0"/>
              <a:t>Kinetic </a:t>
            </a:r>
            <a:r>
              <a:rPr lang="en-US" altLang="zh-CN" sz="2400" dirty="0" smtClean="0"/>
              <a:t>reconstructions focused first on </a:t>
            </a:r>
            <a:r>
              <a:rPr lang="en-US" altLang="zh-CN" sz="2400" dirty="0"/>
              <a:t>KSTAR  plasmas with high-non-inductive </a:t>
            </a:r>
            <a:r>
              <a:rPr lang="en-US" altLang="zh-CN" sz="2400" dirty="0" smtClean="0"/>
              <a:t>fraction; NICF exceeds 75%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>
          <a:xfrm>
            <a:off x="2697088" y="1185268"/>
            <a:ext cx="6279844" cy="4559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76260" y="3612580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18492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121824" y="1415193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16498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739080" y="278083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AF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18476</a:t>
            </a:r>
            <a:endParaRPr lang="en-US" dirty="0">
              <a:solidFill>
                <a:srgbClr val="00AF4E"/>
              </a:solidFill>
            </a:endParaRPr>
          </a:p>
        </p:txBody>
      </p:sp>
      <p:sp>
        <p:nvSpPr>
          <p:cNvPr id="78" name="Multiply 77"/>
          <p:cNvSpPr/>
          <p:nvPr/>
        </p:nvSpPr>
        <p:spPr bwMode="auto">
          <a:xfrm>
            <a:off x="6554178" y="2482548"/>
            <a:ext cx="180000" cy="180000"/>
          </a:xfrm>
          <a:prstGeom prst="mathMultiply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33492" y="153405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C53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</a:t>
            </a:r>
            <a:endParaRPr lang="en-US" dirty="0">
              <a:solidFill>
                <a:srgbClr val="C539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42081" y="198440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5699476" y="2008806"/>
            <a:ext cx="61645" cy="205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endCxn id="76" idx="2"/>
          </p:cNvCxnSpPr>
          <p:nvPr/>
        </p:nvCxnSpPr>
        <p:spPr bwMode="auto">
          <a:xfrm>
            <a:off x="4702883" y="1845425"/>
            <a:ext cx="32250" cy="154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75521" y="2347853"/>
            <a:ext cx="277402" cy="1438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8144725" y="2738271"/>
            <a:ext cx="174661" cy="92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7990613" y="3539655"/>
            <a:ext cx="178086" cy="1027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94733" y="1097280"/>
            <a:ext cx="3034850" cy="4632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TRANSP analysis of experimental plasmas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Non-inductive fraction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Beam-driven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Bootstrap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Non-inductive fraction is key for stable high beta steady state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48442" y="5440859"/>
            <a:ext cx="1687625" cy="30420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2429" y="5452561"/>
            <a:ext cx="37208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 smtClean="0">
                <a:solidFill>
                  <a:schemeClr val="tx1"/>
                </a:solidFill>
              </a:rPr>
              <a:t>Volume average electron density (m</a:t>
            </a:r>
            <a:r>
              <a:rPr lang="en-US" sz="1600" i="0" kern="0" baseline="30000" dirty="0" smtClean="0">
                <a:solidFill>
                  <a:schemeClr val="tx1"/>
                </a:solidFill>
              </a:rPr>
              <a:t>-3</a:t>
            </a:r>
            <a:r>
              <a:rPr lang="en-US" sz="1600" i="0" kern="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5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2nd NBI system is installed in KSTAR </a:t>
            </a:r>
            <a:br>
              <a:rPr lang="en-US" b="1" dirty="0" smtClean="0"/>
            </a:br>
            <a:r>
              <a:rPr lang="en-US" b="1" dirty="0" smtClean="0"/>
              <a:t>and will be available for 2018 run campaign</a:t>
            </a:r>
            <a:endParaRPr lang="en-GB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792000"/>
            <a:ext cx="3528000" cy="2830701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00"/>
            <a:ext cx="5580000" cy="312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280672"/>
            <a:ext cx="5400000" cy="19001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580000" y="1656000"/>
            <a:ext cx="2867574" cy="2844000"/>
            <a:chOff x="5544000" y="1944000"/>
            <a:chExt cx="2867574" cy="2844000"/>
          </a:xfrm>
        </p:grpSpPr>
        <p:sp>
          <p:nvSpPr>
            <p:cNvPr id="5" name="Arc 4"/>
            <p:cNvSpPr/>
            <p:nvPr/>
          </p:nvSpPr>
          <p:spPr bwMode="auto">
            <a:xfrm>
              <a:off x="5544000" y="1944000"/>
              <a:ext cx="2844000" cy="284400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56000" y="2160000"/>
              <a:ext cx="455574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400" b="1" i="0" kern="0" dirty="0" smtClean="0">
                  <a:solidFill>
                    <a:schemeClr val="tx1"/>
                  </a:solidFill>
                </a:rPr>
                <a:t>90°</a:t>
              </a:r>
              <a:endParaRPr lang="en-GB" sz="1400" b="1" i="0" kern="0" dirty="0" smtClean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ln>
                <a:noFill/>
              </a:ln>
            </p:spPr>
            <p:txBody>
              <a:bodyPr rIns="0"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000" kern="0" dirty="0" smtClean="0">
                    <a:latin typeface="+mn-lt"/>
                  </a:rPr>
                  <a:t>Geometry of 2nd NBI system is included in TRANSP model</a:t>
                </a:r>
              </a:p>
              <a:p>
                <a:pPr lvl="1"/>
                <a:r>
                  <a:rPr lang="en-US" kern="0" dirty="0" smtClean="0"/>
                  <a:t>2018 : upward-slanted source</a:t>
                </a:r>
              </a:p>
              <a:p>
                <a:pPr lvl="1"/>
                <a:r>
                  <a:rPr lang="en-US" kern="0" dirty="0" smtClean="0"/>
                  <a:t>2019+ : all 3 sources available</a:t>
                </a:r>
              </a:p>
              <a:p>
                <a:pPr marL="287338" lvl="1" indent="0">
                  <a:buNone/>
                </a:pPr>
                <a:r>
                  <a:rPr lang="en-US" kern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𝑁𝐵𝐼</m:t>
                        </m:r>
                      </m:sub>
                    </m:sSub>
                    <m:r>
                      <a:rPr lang="en-US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</a:rPr>
                  <a:t>1.5MW/source</a:t>
                </a:r>
                <a:endParaRPr lang="en-GB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56" y="4280672"/>
                <a:ext cx="3816000" cy="2340000"/>
              </a:xfrm>
              <a:prstGeom prst="rect">
                <a:avLst/>
              </a:prstGeom>
              <a:blipFill rotWithShape="1">
                <a:blip r:embed="rId5"/>
                <a:stretch>
                  <a:fillRect l="-479" t="-1042" r="-22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5877624" y="5926576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97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36380"/>
            <a:ext cx="8698230" cy="685800"/>
          </a:xfrm>
        </p:spPr>
        <p:txBody>
          <a:bodyPr/>
          <a:lstStyle/>
          <a:p>
            <a:r>
              <a:rPr lang="en-US" dirty="0" smtClean="0"/>
              <a:t>Disruption event characterization is a critical and logical step in a disruption avoidance plan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1402" y="1242426"/>
            <a:ext cx="8569865" cy="4488195"/>
            <a:chOff x="221402" y="1290051"/>
            <a:chExt cx="8569865" cy="448819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36"/>
            <a:stretch/>
          </p:blipFill>
          <p:spPr bwMode="auto">
            <a:xfrm>
              <a:off x="5608856" y="3576701"/>
              <a:ext cx="3068254" cy="2201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33" b="9513"/>
            <a:stretch/>
          </p:blipFill>
          <p:spPr bwMode="auto">
            <a:xfrm>
              <a:off x="5397107" y="1709171"/>
              <a:ext cx="3246039" cy="170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730942" y="3228610"/>
              <a:ext cx="768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0" kern="0" dirty="0" smtClean="0">
                  <a:solidFill>
                    <a:schemeClr val="tx1"/>
                  </a:solidFill>
                </a:rPr>
                <a:t>  </a:t>
              </a:r>
              <a:r>
                <a:rPr lang="en-US" sz="1600" i="0" kern="0" dirty="0" smtClean="0">
                  <a:solidFill>
                    <a:schemeClr val="tx1"/>
                  </a:solidFill>
                </a:rPr>
                <a:t>t (s)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59" y="1290051"/>
              <a:ext cx="3560108" cy="47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6060349" y="3035046"/>
              <a:ext cx="398834" cy="1266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38173" y="3703009"/>
              <a:ext cx="267513" cy="1266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34925" y="4730929"/>
              <a:ext cx="199417" cy="1266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17897" y="3507994"/>
              <a:ext cx="1671413" cy="1366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854813" y="1957443"/>
              <a:ext cx="0" cy="15706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40232" y="3507994"/>
              <a:ext cx="93996" cy="1366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8332771" y="1963923"/>
              <a:ext cx="14922" cy="1544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02" y="1299779"/>
              <a:ext cx="5183205" cy="4313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58763" y="1396468"/>
              <a:ext cx="466794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800" i="0" kern="0" dirty="0" smtClean="0">
                  <a:solidFill>
                    <a:schemeClr val="tx1"/>
                  </a:solidFill>
                </a:rPr>
                <a:t>(a)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9436" y="1954195"/>
              <a:ext cx="466794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800" i="0" kern="0" dirty="0" smtClean="0">
                  <a:solidFill>
                    <a:schemeClr val="tx1"/>
                  </a:solidFill>
                </a:rPr>
                <a:t>(b)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1836" y="3643619"/>
              <a:ext cx="453970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800" i="0" kern="0" dirty="0" smtClean="0">
                  <a:solidFill>
                    <a:schemeClr val="tx1"/>
                  </a:solidFill>
                </a:rPr>
                <a:t>(c)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8316" y="4661811"/>
              <a:ext cx="466794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800" i="0" kern="0" dirty="0" smtClean="0">
                  <a:solidFill>
                    <a:schemeClr val="tx1"/>
                  </a:solidFill>
                </a:rPr>
                <a:t>(d)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08989" y="2853888"/>
              <a:ext cx="13099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kern="0" dirty="0" smtClean="0">
                  <a:solidFill>
                    <a:schemeClr val="tx1"/>
                  </a:solidFill>
                </a:rPr>
                <a:t>NSTX 140132</a:t>
              </a:r>
              <a:endParaRPr lang="en-US" sz="1400" i="0" kern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9163" y="995113"/>
            <a:ext cx="50376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atin typeface="+mn-lt"/>
                <a:cs typeface="Arial" pitchFamily="34" charset="0"/>
              </a:rPr>
              <a:t>Disruption prediction/avoidance framework</a:t>
            </a:r>
            <a:endParaRPr lang="en-US" sz="2000" b="0" i="0" u="sng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2109" y="751842"/>
            <a:ext cx="372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Disruption event chain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04570" y="5676900"/>
            <a:ext cx="3638755" cy="78105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sz="1800" dirty="0" smtClean="0"/>
              <a:t>Events (in this chain)</a:t>
            </a:r>
          </a:p>
          <a:p>
            <a:pPr marL="742950" lvl="1" indent="-285750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sz="1600" dirty="0">
                <a:ea typeface="+mn-ea"/>
                <a:cs typeface="+mn-cs"/>
              </a:rPr>
              <a:t> </a:t>
            </a:r>
            <a:r>
              <a:rPr lang="en-US" altLang="en-US" sz="1600" dirty="0" smtClean="0">
                <a:ea typeface="+mn-ea"/>
                <a:cs typeface="+mn-cs"/>
              </a:rPr>
              <a:t>         resistive </a:t>
            </a:r>
            <a:r>
              <a:rPr lang="en-US" altLang="en-US" sz="1600" dirty="0">
                <a:ea typeface="+mn-ea"/>
                <a:cs typeface="+mn-cs"/>
              </a:rPr>
              <a:t>wall mode</a:t>
            </a:r>
          </a:p>
          <a:p>
            <a:pPr marL="742950" lvl="1" indent="-285750">
              <a:spcBef>
                <a:spcPts val="0"/>
              </a:spcBef>
              <a:buClr>
                <a:srgbClr val="3333FF"/>
              </a:buClr>
              <a:buSzPct val="75000"/>
            </a:pPr>
            <a:r>
              <a:rPr lang="en-US" altLang="en-US" sz="1600" dirty="0">
                <a:ea typeface="+mn-ea"/>
                <a:cs typeface="+mn-cs"/>
              </a:rPr>
              <a:t> </a:t>
            </a:r>
            <a:r>
              <a:rPr lang="en-US" altLang="en-US" sz="1600" dirty="0" smtClean="0">
                <a:ea typeface="+mn-ea"/>
                <a:cs typeface="+mn-cs"/>
              </a:rPr>
              <a:t>         vertical instability</a:t>
            </a:r>
            <a:endParaRPr lang="en-US" altLang="en-US" sz="1600" dirty="0"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342294" y="5414072"/>
            <a:ext cx="3744306" cy="12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endParaRPr lang="en-US" sz="1800" kern="0" dirty="0" smtClean="0"/>
          </a:p>
          <a:p>
            <a:pPr lvl="1">
              <a:spcBef>
                <a:spcPts val="0"/>
              </a:spcBef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     wall </a:t>
            </a:r>
            <a:r>
              <a:rPr lang="en-US" altLang="en-US" sz="1600" dirty="0"/>
              <a:t>proximity control</a:t>
            </a:r>
          </a:p>
          <a:p>
            <a:pPr lvl="1">
              <a:spcBef>
                <a:spcPts val="0"/>
              </a:spcBef>
            </a:pPr>
            <a:r>
              <a:rPr lang="en-US" sz="1600" kern="0" dirty="0"/>
              <a:t> </a:t>
            </a:r>
            <a:r>
              <a:rPr lang="en-US" sz="1600" kern="0" dirty="0" smtClean="0"/>
              <a:t>         low density warning</a:t>
            </a:r>
          </a:p>
          <a:p>
            <a:pPr lvl="1">
              <a:spcBef>
                <a:spcPts val="0"/>
              </a:spcBef>
            </a:pPr>
            <a:r>
              <a:rPr lang="en-US" sz="1600" kern="0" dirty="0"/>
              <a:t> </a:t>
            </a:r>
            <a:r>
              <a:rPr lang="en-US" sz="1600" kern="0" dirty="0" smtClean="0"/>
              <a:t>         not meeting </a:t>
            </a:r>
            <a:r>
              <a:rPr lang="en-US" sz="1600" kern="0" dirty="0" err="1" smtClean="0"/>
              <a:t>I</a:t>
            </a:r>
            <a:r>
              <a:rPr lang="en-US" sz="1600" kern="0" baseline="-25000" dirty="0" err="1" smtClean="0"/>
              <a:t>p</a:t>
            </a:r>
            <a:r>
              <a:rPr lang="en-US" sz="1600" kern="0" dirty="0" smtClean="0"/>
              <a:t> request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372225" y="5414072"/>
            <a:ext cx="2743200" cy="1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00"/>
              </a:spcBef>
              <a:buNone/>
            </a:pPr>
            <a:endParaRPr lang="en-US" sz="1800" kern="0" dirty="0" smtClean="0"/>
          </a:p>
          <a:p>
            <a:pPr lvl="1">
              <a:spcBef>
                <a:spcPts val="0"/>
              </a:spcBef>
            </a:pPr>
            <a:r>
              <a:rPr lang="en-US" sz="1600" kern="0" dirty="0"/>
              <a:t> </a:t>
            </a:r>
            <a:r>
              <a:rPr lang="en-US" sz="1600" kern="0" dirty="0" smtClean="0"/>
              <a:t>        low q warning</a:t>
            </a:r>
            <a:endParaRPr lang="en-US" sz="1600" kern="0" dirty="0"/>
          </a:p>
          <a:p>
            <a:pPr lvl="1">
              <a:spcBef>
                <a:spcPts val="0"/>
              </a:spcBef>
            </a:pPr>
            <a:r>
              <a:rPr lang="en-US" sz="1600" dirty="0"/>
              <a:t> </a:t>
            </a:r>
            <a:r>
              <a:rPr lang="en-US" sz="1600" dirty="0" smtClean="0"/>
              <a:t>        disruption    	  (current quench)</a:t>
            </a:r>
            <a:endParaRPr lang="en-US" sz="16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" y="5913787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" y="6189471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64" y="5691525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64" y="5971984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64" y="6260232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32" y="5704227"/>
            <a:ext cx="65953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4" y="6003736"/>
            <a:ext cx="459188" cy="3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51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transport capability (TRANSP) allows </a:t>
            </a:r>
            <a:r>
              <a:rPr lang="en-US" dirty="0" smtClean="0">
                <a:solidFill>
                  <a:srgbClr val="FF0000"/>
                </a:solidFill>
              </a:rPr>
              <a:t>“predict-first” projections </a:t>
            </a:r>
            <a:r>
              <a:rPr lang="en-US" dirty="0" smtClean="0"/>
              <a:t>for upcoming runs </a:t>
            </a:r>
            <a:endParaRPr lang="en-US" dirty="0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039" y="1075292"/>
            <a:ext cx="4429895" cy="2953262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403" y="1479430"/>
            <a:ext cx="1372160" cy="7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3260" y="994947"/>
            <a:ext cx="2011327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96%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31" y="1488056"/>
                <a:ext cx="165919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29599"/>
              </p:ext>
            </p:extLst>
          </p:nvPr>
        </p:nvGraphicFramePr>
        <p:xfrm>
          <a:off x="4631469" y="1450523"/>
          <a:ext cx="4351513" cy="411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517"/>
                <a:gridCol w="878767"/>
                <a:gridCol w="881160"/>
                <a:gridCol w="873069"/>
              </a:tblGrid>
              <a:tr h="4304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</a:t>
                      </a:r>
                      <a:r>
                        <a:rPr lang="en-US" baseline="0" dirty="0" smtClean="0"/>
                        <a:t>        16325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2019 NBI</a:t>
                      </a:r>
                      <a:endParaRPr lang="en-US" dirty="0"/>
                    </a:p>
                  </a:txBody>
                  <a:tcPr/>
                </a:tc>
              </a:tr>
              <a:tr h="466165">
                <a:tc>
                  <a:txBody>
                    <a:bodyPr/>
                    <a:lstStyle/>
                    <a:p>
                      <a:r>
                        <a:rPr lang="en-US" dirty="0" smtClean="0"/>
                        <a:t>NIC </a:t>
                      </a:r>
                      <a:r>
                        <a:rPr lang="en-US" dirty="0" err="1" smtClean="0"/>
                        <a:t>fract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96%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baseline="0" dirty="0" smtClean="0"/>
                        <a:t>(0) (10</a:t>
                      </a:r>
                      <a:r>
                        <a:rPr lang="en-US" baseline="30000" dirty="0" smtClean="0"/>
                        <a:t>20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30409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98y2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944840" y="2238362"/>
            <a:ext cx="142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16325 projection</a:t>
            </a:r>
            <a:endParaRPr lang="en-GB" sz="16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3" y="4009098"/>
            <a:ext cx="4572000" cy="2351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ea typeface="굴림" pitchFamily="50" charset="-127"/>
              </a:rPr>
              <a:t>Project from existing KSTAR plasmas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Set </a:t>
            </a:r>
            <a:r>
              <a:rPr lang="en-US" altLang="ko-KR" sz="1600" kern="0" dirty="0" smtClean="0">
                <a:solidFill>
                  <a:srgbClr val="FF0000"/>
                </a:solidFill>
                <a:ea typeface="굴림" pitchFamily="50" charset="-127"/>
              </a:rPr>
              <a:t>fraction of Greenwald density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and confinement factor ITER </a:t>
            </a:r>
            <a:r>
              <a:rPr lang="en-US" altLang="ko-KR" sz="1600" kern="0" dirty="0" smtClean="0">
                <a:solidFill>
                  <a:srgbClr val="FF0000"/>
                </a:solidFill>
                <a:ea typeface="굴림" pitchFamily="50" charset="-127"/>
              </a:rPr>
              <a:t>H</a:t>
            </a:r>
            <a:r>
              <a:rPr lang="en-US" altLang="ko-KR" sz="1600" kern="0" baseline="-25000" dirty="0" smtClean="0">
                <a:solidFill>
                  <a:srgbClr val="FF0000"/>
                </a:solidFill>
                <a:ea typeface="굴림" pitchFamily="50" charset="-127"/>
              </a:rPr>
              <a:t>98y2</a:t>
            </a:r>
          </a:p>
          <a:p>
            <a:pPr marL="690563" lvl="2" indent="-233363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Neoclassical ion transport, electron transport set to match H</a:t>
            </a:r>
            <a:r>
              <a:rPr lang="en-US" altLang="ko-KR" sz="1600" kern="0" baseline="-25000" dirty="0" smtClean="0">
                <a:solidFill>
                  <a:schemeClr val="bg2">
                    <a:lumMod val="50000"/>
                  </a:schemeClr>
                </a:solidFill>
                <a:ea typeface="굴림" pitchFamily="50" charset="-127"/>
              </a:rPr>
              <a:t>98y2</a:t>
            </a:r>
            <a:endParaRPr lang="en-US" altLang="ko-KR" sz="1600" kern="0" baseline="-25000" dirty="0">
              <a:solidFill>
                <a:schemeClr val="bg2">
                  <a:lumMod val="50000"/>
                </a:schemeClr>
              </a:solidFill>
              <a:ea typeface="굴림" pitchFamily="50" charset="-127"/>
            </a:endParaRPr>
          </a:p>
          <a:p>
            <a:pPr lvl="1" indent="-223838">
              <a:spcBef>
                <a:spcPts val="4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KSTAR 1</a:t>
            </a:r>
            <a:r>
              <a:rPr lang="en-US" altLang="ko-KR" sz="1600" kern="0" baseline="30000" dirty="0" smtClean="0">
                <a:solidFill>
                  <a:schemeClr val="tx1"/>
                </a:solidFill>
                <a:ea typeface="굴림" pitchFamily="50" charset="-127"/>
              </a:rPr>
              <a:t>st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and 2</a:t>
            </a:r>
            <a:r>
              <a:rPr lang="en-US" altLang="ko-KR" sz="1600" kern="0" baseline="30000" dirty="0" smtClean="0">
                <a:solidFill>
                  <a:schemeClr val="tx1"/>
                </a:solidFill>
                <a:ea typeface="굴림" pitchFamily="50" charset="-127"/>
              </a:rPr>
              <a:t>nd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 NBI systems are modeled (incl. aiming angles); power levels set realistically based on MSE needs, etc.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analysis projections allow for variations of plasma parameters to meet targets</a:t>
            </a:r>
            <a:endParaRPr lang="en-US" dirty="0"/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669" y="1028429"/>
            <a:ext cx="4445514" cy="294195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7764"/>
              </p:ext>
            </p:extLst>
          </p:nvPr>
        </p:nvGraphicFramePr>
        <p:xfrm>
          <a:off x="4342588" y="1042357"/>
          <a:ext cx="4690762" cy="516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98"/>
                <a:gridCol w="936866"/>
                <a:gridCol w="899329"/>
                <a:gridCol w="744898"/>
                <a:gridCol w="847871"/>
              </a:tblGrid>
              <a:tr h="959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</a:t>
                      </a:r>
                      <a:r>
                        <a:rPr lang="en-US" baseline="0" dirty="0" smtClean="0"/>
                        <a:t> 16295</a:t>
                      </a:r>
                    </a:p>
                    <a:p>
                      <a:pPr algn="ctr"/>
                      <a:r>
                        <a:rPr lang="en-US" baseline="0" dirty="0" smtClean="0"/>
                        <a:t>(B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actual </a:t>
                      </a:r>
                      <a:r>
                        <a:rPr lang="en-US" baseline="0" dirty="0" smtClean="0"/>
                        <a:t>(1.2T)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NBI</a:t>
                      </a:r>
                    </a:p>
                    <a:p>
                      <a:pPr algn="ctr"/>
                      <a:r>
                        <a:rPr lang="en-US" dirty="0" smtClean="0"/>
                        <a:t>(1.2T)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2018 NBI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NBI</a:t>
                      </a:r>
                      <a:endParaRPr lang="en-US" dirty="0"/>
                    </a:p>
                  </a:txBody>
                  <a:tcPr/>
                </a:tc>
              </a:tr>
              <a:tr h="495540">
                <a:tc>
                  <a:txBody>
                    <a:bodyPr/>
                    <a:lstStyle/>
                    <a:p>
                      <a:r>
                        <a:rPr lang="en-US" dirty="0" smtClean="0"/>
                        <a:t>NIC </a:t>
                      </a:r>
                      <a:r>
                        <a:rPr lang="en-US" dirty="0" err="1" smtClean="0"/>
                        <a:t>fract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105%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en-US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126%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(0)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baseline="0" dirty="0" smtClean="0"/>
                        <a:t>(0) (10</a:t>
                      </a:r>
                      <a:r>
                        <a:rPr lang="en-US" baseline="30000" dirty="0" smtClean="0"/>
                        <a:t>19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Greenwald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57531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98y2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624" y="1418475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07" y="1440135"/>
                <a:ext cx="158524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077" t="-10526" r="-5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272268" y="1014562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8771" y="2100263"/>
            <a:ext cx="95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</a:t>
            </a:r>
            <a:endParaRPr lang="en-GB" sz="1600" dirty="0"/>
          </a:p>
        </p:txBody>
      </p:sp>
      <p:pic>
        <p:nvPicPr>
          <p:cNvPr id="32" name="Content Placeholder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/>
          <a:stretch/>
        </p:blipFill>
        <p:spPr bwMode="auto">
          <a:xfrm>
            <a:off x="58920" y="3425492"/>
            <a:ext cx="4247121" cy="29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5382" y="3822261"/>
            <a:ext cx="1382887" cy="7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95%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5" y="3843921"/>
                <a:ext cx="149707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252" t="-10667" r="-52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272267" y="4554921"/>
            <a:ext cx="203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2T, </a:t>
            </a:r>
            <a:r>
              <a:rPr lang="en-US" sz="18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aseline="-25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0.5 MA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2198631" y="3434118"/>
            <a:ext cx="201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MW NBI (2018)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79095" y="1544286"/>
            <a:ext cx="1500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2T, 0.5 MA)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5682" y="2122548"/>
            <a:ext cx="110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=1.2T, </a:t>
            </a:r>
            <a:r>
              <a:rPr lang="en-US" sz="16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=0.44 MA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06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3576" y="900000"/>
            <a:ext cx="8808835" cy="46041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-1791093" y="1621410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</a:t>
                </a:r>
                <a:r>
                  <a:rPr lang="en-US" b="1" dirty="0" smtClean="0"/>
                  <a:t>Predict-first” analysis being used to design </a:t>
                </a:r>
                <a:br>
                  <a:rPr lang="en-US" b="1" dirty="0" smtClean="0"/>
                </a:br>
                <a:r>
                  <a:rPr lang="en-US" b="1" dirty="0" smtClean="0"/>
                  <a:t>2018 high-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b="1" dirty="0" smtClean="0"/>
                  <a:t> experiments</a:t>
                </a:r>
                <a:endParaRPr lang="en-GB" b="1" dirty="0"/>
              </a:p>
            </p:txBody>
          </p:sp>
        </mc:Choice>
        <mc:Fallback xmlns="">
          <p:sp>
            <p:nvSpPr>
              <p:cNvPr id="1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677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/>
        </p:nvSpPr>
        <p:spPr bwMode="auto">
          <a:xfrm>
            <a:off x="324000" y="900000"/>
            <a:ext cx="8460000" cy="55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-1809093" y="1360410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0" y="2520000"/>
            <a:ext cx="5760000" cy="3840000"/>
            <a:chOff x="4608000" y="3240000"/>
            <a:chExt cx="4680000" cy="31200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000" y="3240000"/>
              <a:ext cx="4680000" cy="31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91276" y="4952684"/>
                  <a:ext cx="1023750" cy="1023750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</p:spPr>
              <p:txBody>
                <a:bodyPr wrap="none" lIns="36000" rIns="3600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lang="en-US" sz="1800" i="0" kern="0" dirty="0" smtClean="0">
                      <a:solidFill>
                        <a:srgbClr val="0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rgbClr val="008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ref</m:t>
                          </m:r>
                        </m:sub>
                      </m:sSub>
                    </m:oMath>
                  </a14:m>
                  <a:r>
                    <a:rPr lang="en-US" sz="1800" i="0" kern="0" dirty="0" smtClean="0">
                      <a:solidFill>
                        <a:srgbClr val="0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lang="en-US" sz="1800" kern="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0" kern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ref</m:t>
                          </m:r>
                        </m:sub>
                      </m:sSub>
                    </m:oMath>
                  </a14:m>
                  <a:r>
                    <a:rPr lang="en-GB" sz="1800" kern="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*1.3</a:t>
                  </a:r>
                  <a:endParaRPr lang="en-GB" sz="1800" kern="0" dirty="0" smtClean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lang="en-US" sz="1800" kern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a:rPr lang="en-US" sz="1800" b="0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ref</m:t>
                          </m:r>
                        </m:sub>
                      </m:sSub>
                    </m:oMath>
                  </a14:m>
                  <a:r>
                    <a:rPr lang="en-GB" sz="1800" kern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/1.1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lang="en-US" sz="180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kern="0" dirty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a:rPr lang="en-US" sz="1800" b="0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b="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ref</m:t>
                          </m:r>
                        </m:sub>
                      </m:sSub>
                    </m:oMath>
                  </a14:m>
                  <a:r>
                    <a:rPr lang="en-GB" sz="180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:r>
                    <a:rPr lang="en-GB" sz="180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1.2</a:t>
                  </a:r>
                  <a:endParaRPr lang="en-GB" sz="1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276" y="4952684"/>
                  <a:ext cx="1023750" cy="1023750"/>
                </a:xfrm>
                <a:prstGeom prst="rect">
                  <a:avLst/>
                </a:prstGeom>
                <a:blipFill>
                  <a:blip r:embed="rId4"/>
                  <a:stretch>
                    <a:fillRect l="-3883" t="-1932" r="-7282" b="-53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7942500" y="3883500"/>
              <a:ext cx="789750" cy="2632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i="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Predicted</a:t>
              </a:r>
              <a:endParaRPr lang="en-GB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7238993" y="4117500"/>
              <a:ext cx="643500" cy="117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6" name="Content Placeholder 2"/>
          <p:cNvSpPr>
            <a:spLocks noGrp="1"/>
          </p:cNvSpPr>
          <p:nvPr/>
        </p:nvSpPr>
        <p:spPr bwMode="auto">
          <a:xfrm>
            <a:off x="143576" y="900000"/>
            <a:ext cx="8892848" cy="23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THREE CU group experiments scheduled for 2018 (3 days)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Predictive TRANSP is being used to develop scenarios for 2018 high-</a:t>
            </a:r>
            <a:r>
              <a:rPr lang="el-GR" dirty="0" smtClean="0">
                <a:latin typeface="+mn-lt"/>
              </a:rPr>
              <a:t>β</a:t>
            </a:r>
            <a:r>
              <a:rPr lang="en-US" dirty="0" smtClean="0">
                <a:latin typeface="+mn-lt"/>
              </a:rPr>
              <a:t> experimental runs in KSTAR – aiming to obtain 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long-pulse, MHD stable high beta plasmas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68367" y="4946369"/>
            <a:ext cx="2807266" cy="101566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Predict-first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” before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running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sets of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experiments</a:t>
            </a:r>
            <a:endParaRPr lang="en-GB" sz="20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0000" y="4644000"/>
            <a:ext cx="1234633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 no-wall limit</a:t>
            </a:r>
            <a:endParaRPr lang="en-GB" sz="1200" i="0" kern="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0000" y="3312000"/>
            <a:ext cx="1350050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 with-wall limit</a:t>
            </a:r>
            <a:endParaRPr lang="en-GB" sz="1200" i="0" kern="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16000" y="2808000"/>
                <a:ext cx="739754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 kern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=6</a:t>
                </a:r>
                <a:endParaRPr lang="en-GB" sz="1400" i="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00" y="2808000"/>
                <a:ext cx="739754" cy="307777"/>
              </a:xfrm>
              <a:prstGeom prst="rect">
                <a:avLst/>
              </a:prstGeom>
              <a:blipFill>
                <a:blip r:embed="rId5"/>
                <a:stretch>
                  <a:fillRect t="-4000" r="-82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44000" y="2808000"/>
                <a:ext cx="739754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 kern="0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kern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=5</a:t>
                </a:r>
                <a:endParaRPr lang="en-GB" sz="1400" i="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00" y="2808000"/>
                <a:ext cx="739754" cy="307777"/>
              </a:xfrm>
              <a:prstGeom prst="rect">
                <a:avLst/>
              </a:prstGeom>
              <a:blipFill>
                <a:blip r:embed="rId6"/>
                <a:stretch>
                  <a:fillRect t="-4000" r="-82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09780" y="2649693"/>
            <a:ext cx="3473836" cy="1685911"/>
            <a:chOff x="5609780" y="2880000"/>
            <a:chExt cx="3473836" cy="1685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616000" y="2880000"/>
                  <a:ext cx="3467616" cy="1685911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1600" i="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TRANSP calculations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en-US" sz="1600" i="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 value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600" kern="0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s</a:t>
                  </a:r>
                  <a:r>
                    <a:rPr lang="en-US" sz="1600" i="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et lower predict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kern="0" dirty="0" err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 kern="0" dirty="0" err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GB" sz="1600" i="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sz="1600" kern="0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higher </a:t>
                  </a:r>
                  <a:r>
                    <a:rPr lang="en-US" sz="160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than 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60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experiments</a:t>
                  </a:r>
                  <a:endParaRPr lang="en-GB" sz="1600" i="0" kern="0" dirty="0" smtClean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1600" kern="0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 </a:t>
                  </a:r>
                  <a:r>
                    <a:rPr lang="en-US" sz="160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     Projection </a:t>
                  </a:r>
                  <a:r>
                    <a:rPr lang="en-US" sz="1600" kern="0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using KSTAR #</a:t>
                  </a:r>
                  <a:r>
                    <a:rPr lang="en-US" sz="1600" kern="0" dirty="0" smtClean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16325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1800" kern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80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kern="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1" i="1" kern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𝜷</m:t>
                          </m:r>
                        </m:e>
                        <m:sub>
                          <m:r>
                            <a:rPr lang="en-US" sz="1800" b="1" i="1" kern="0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𝑵</m:t>
                          </m:r>
                        </m:sub>
                      </m:sSub>
                      <m:r>
                        <a:rPr lang="en-US" sz="1800" b="1" i="1" kern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r>
                        <a:rPr lang="en-US" sz="1800" b="1" i="1" kern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𝟒</m:t>
                      </m:r>
                      <m:r>
                        <a:rPr lang="en-US" sz="1800" b="1" i="1" kern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sz="1800" b="1" i="1" kern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𝟒</m:t>
                      </m:r>
                    </m:oMath>
                  </a14:m>
                  <a:endParaRPr lang="en-GB" sz="1800" b="1" i="0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000" y="2880000"/>
                  <a:ext cx="3467616" cy="16859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79" t="-1087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 bwMode="auto">
            <a:xfrm>
              <a:off x="5609780" y="4122319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8A8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0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Predictive TRANSP analysis shows KSTAR </a:t>
                </a:r>
                <a:r>
                  <a:rPr lang="en-US" dirty="0"/>
                  <a:t>design </a:t>
                </a:r>
                <a:br>
                  <a:rPr lang="en-US" dirty="0"/>
                </a:br>
                <a:r>
                  <a:rPr lang="en-US" dirty="0"/>
                  <a:t>target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~5 </a:t>
                </a:r>
                <a:r>
                  <a:rPr lang="en-US" dirty="0" smtClean="0"/>
                  <a:t>can be approached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dirty="0"/>
                  <a:t>~100</a:t>
                </a:r>
                <a:r>
                  <a:rPr lang="en-US" dirty="0" smtClean="0"/>
                  <a:t>%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7679" r="-1085" b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4350" y="1381368"/>
            <a:ext cx="6064400" cy="4548300"/>
            <a:chOff x="176000" y="2340000"/>
            <a:chExt cx="5120000" cy="384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0" y="2340000"/>
              <a:ext cx="5120000" cy="384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000" y="4464000"/>
              <a:ext cx="123463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no-wall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000" y="3132000"/>
              <a:ext cx="135005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i="0" kern="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 with-wall limit</a:t>
              </a:r>
              <a:endParaRPr lang="en-GB" sz="1200" i="0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772000" y="2628000"/>
                  <a:ext cx="739754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=6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000" y="2628000"/>
                  <a:ext cx="739754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3922" r="-820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600000" y="2628000"/>
                  <a:ext cx="739754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kern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 kern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a14:m>
                  <a:r>
                    <a:rPr lang="en-US" sz="1400" i="0" kern="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=5</a:t>
                  </a:r>
                  <a:endParaRPr lang="en-GB" sz="1400" i="0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000" y="2628000"/>
                  <a:ext cx="739754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3922" r="-820" b="-1960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0496" y="1896188"/>
                <a:ext cx="982898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kern="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i="0" kern="0" dirty="0" smtClean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=1.5T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96" y="1896188"/>
                <a:ext cx="9828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9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59563" y="2041754"/>
            <a:ext cx="109998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Predicted</a:t>
            </a:r>
            <a:endParaRPr lang="en-GB" sz="1800" b="1" i="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459192" y="2138552"/>
            <a:ext cx="900371" cy="2768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611650" y="2319455"/>
            <a:ext cx="747913" cy="328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709358" y="2447293"/>
            <a:ext cx="673884" cy="6555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0468" y="1227246"/>
                <a:ext cx="3105509" cy="4845758"/>
              </a:xfrm>
            </p:spPr>
            <p:txBody>
              <a:bodyPr/>
              <a:lstStyle/>
              <a:p>
                <a:r>
                  <a:rPr lang="en-US" dirty="0" smtClean="0"/>
                  <a:t>NBI increased</a:t>
                </a:r>
              </a:p>
              <a:p>
                <a:pPr lvl="1"/>
                <a:r>
                  <a:rPr lang="en-US" dirty="0" smtClean="0"/>
                  <a:t>existing shot: 4.5 MW</a:t>
                </a:r>
              </a:p>
              <a:p>
                <a:pPr lvl="1"/>
                <a:r>
                  <a:rPr lang="en-US" u="sng" dirty="0" smtClean="0">
                    <a:solidFill>
                      <a:srgbClr val="FF0000"/>
                    </a:solidFill>
                  </a:rPr>
                  <a:t>2018 NBI </a:t>
                </a:r>
                <a:r>
                  <a:rPr lang="en-US" dirty="0" smtClean="0"/>
                  <a:t>taken as 6.5 MW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/>
                  <a:t>altering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&gt;4 </m:t>
                    </m:r>
                  </m:oMath>
                </a14:m>
                <a:r>
                  <a:rPr lang="en-US" dirty="0"/>
                  <a:t>, up </a:t>
                </a:r>
                <a:r>
                  <a:rPr lang="en-US" dirty="0" smtClean="0"/>
                  <a:t>to KSTAR design target 5</a:t>
                </a:r>
                <a:r>
                  <a:rPr lang="en-GB" dirty="0" smtClean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be achieved with 100%  non-inductive current </a:t>
                </a:r>
                <a:r>
                  <a:rPr lang="en-US" dirty="0" smtClean="0"/>
                  <a:t>fraction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0468" y="1227246"/>
                <a:ext cx="3105509" cy="4845758"/>
              </a:xfrm>
              <a:blipFill rotWithShape="1">
                <a:blip r:embed="rId8"/>
                <a:stretch>
                  <a:fillRect l="-1375" t="-2390" r="-4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9563" y="2918161"/>
                <a:ext cx="9828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1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kern="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=2.0T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63" y="2918161"/>
                <a:ext cx="98289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55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80138" y="2534081"/>
                <a:ext cx="982898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0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1800" b="1" i="0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18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sz="1800" b="1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1.7T</a:t>
                </a:r>
                <a:endParaRPr lang="en-GB" sz="18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38" y="2534081"/>
                <a:ext cx="9828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49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45411" y="4782079"/>
            <a:ext cx="1327608" cy="369332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Interpretive</a:t>
            </a:r>
            <a:endParaRPr lang="en-GB" sz="1800" b="1" i="0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337758" y="4140679"/>
            <a:ext cx="966159" cy="641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649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133377"/>
            <a:ext cx="4140000" cy="299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119813"/>
            <a:ext cx="4140000" cy="301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Hig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her </a:t>
                </a:r>
                <a:r>
                  <a:rPr lang="en-US" altLang="ko-KR" sz="1800" i="1" u="sng" dirty="0" smtClean="0">
                    <a:solidFill>
                      <a:srgbClr val="00B050"/>
                    </a:solidFill>
                    <a:latin typeface="+mn-lt"/>
                  </a:rPr>
                  <a:t>q</a:t>
                </a:r>
                <a:r>
                  <a:rPr lang="en-US" altLang="ko-KR" sz="1800" u="sng" baseline="-25000" dirty="0" smtClean="0">
                    <a:solidFill>
                      <a:srgbClr val="00B050"/>
                    </a:solidFill>
                    <a:latin typeface="+mn-lt"/>
                  </a:rPr>
                  <a:t>95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 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2479" t="-4950" r="-2204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7037" y="1177859"/>
                <a:ext cx="193514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altLang="ko-KR" sz="1800" u="sng" baseline="-25000" dirty="0" err="1" smtClean="0">
                    <a:solidFill>
                      <a:srgbClr val="FF0000"/>
                    </a:solidFill>
                    <a:latin typeface="+mn-lt"/>
                  </a:rPr>
                  <a:t>N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37" y="1177859"/>
                <a:ext cx="1935145" cy="615553"/>
              </a:xfrm>
              <a:prstGeom prst="rect">
                <a:avLst/>
              </a:prstGeom>
              <a:blipFill rotWithShape="1">
                <a:blip r:embed="rId6"/>
                <a:stretch>
                  <a:fillRect l="-2516" t="-4950" r="-251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72072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B050"/>
                </a:solidFill>
              </a:rPr>
              <a:t>16325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56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16295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8741" y="4292024"/>
            <a:ext cx="8426658" cy="186745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Classical tearing stability index,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computed at the </a:t>
            </a:r>
            <a:r>
              <a:rPr lang="en-US" altLang="ko-KR" sz="18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= 2 surface using outer layer solutions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higher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is mostly positive predicting unstable classical tearing mode</a:t>
            </a:r>
          </a:p>
          <a:p>
            <a:pPr marL="625475" lvl="1" indent="-279400">
              <a:spcBef>
                <a:spcPts val="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Indicates that neoclassical effects or wall effects need to be invoked to produce stability</a:t>
            </a:r>
            <a:endParaRPr lang="en-US" altLang="ko-KR" sz="1800" kern="0" dirty="0">
              <a:solidFill>
                <a:srgbClr val="FF0000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526" y="6159481"/>
            <a:ext cx="4368673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,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112506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tearing stability examined using </a:t>
            </a:r>
            <a:r>
              <a:rPr lang="en-US" dirty="0" smtClean="0">
                <a:solidFill>
                  <a:srgbClr val="FF0000"/>
                </a:solidFill>
              </a:rPr>
              <a:t>resistive </a:t>
            </a:r>
            <a:r>
              <a:rPr lang="en-US" dirty="0">
                <a:solidFill>
                  <a:srgbClr val="FF0000"/>
                </a:solidFill>
              </a:rPr>
              <a:t>DCON</a:t>
            </a:r>
            <a:r>
              <a:rPr lang="en-US" dirty="0"/>
              <a:t> code </a:t>
            </a:r>
            <a:r>
              <a:rPr lang="en-US" dirty="0" smtClean="0"/>
              <a:t>for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and higher q</a:t>
            </a:r>
            <a:r>
              <a:rPr lang="en-US" baseline="-25000" dirty="0" smtClean="0"/>
              <a:t>95</a:t>
            </a:r>
            <a:r>
              <a:rPr lang="en-US" dirty="0" smtClean="0"/>
              <a:t> plasmas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800950" y="1743262"/>
            <a:ext cx="0" cy="19624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60608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Unstable 2/1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29807" y="3586681"/>
            <a:ext cx="1262667" cy="7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73349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00B050"/>
                </a:solidFill>
              </a:rPr>
              <a:t>2/1 stable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" y="29880"/>
            <a:ext cx="9004064" cy="685800"/>
          </a:xfrm>
        </p:spPr>
        <p:txBody>
          <a:bodyPr/>
          <a:lstStyle/>
          <a:p>
            <a:r>
              <a:rPr lang="en-US" dirty="0" smtClean="0"/>
              <a:t>DECAF code and initial successful research/results is now advancing to a new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6" y="936531"/>
            <a:ext cx="8999581" cy="5375805"/>
          </a:xfrm>
        </p:spPr>
        <p:txBody>
          <a:bodyPr/>
          <a:lstStyle/>
          <a:p>
            <a:r>
              <a:rPr lang="en-US" dirty="0" smtClean="0"/>
              <a:t>DECAF brief highlights of prior results</a:t>
            </a:r>
          </a:p>
          <a:p>
            <a:pPr lvl="1"/>
            <a:r>
              <a:rPr lang="en-US" dirty="0" smtClean="0"/>
              <a:t>First automated event chain analysis (followed </a:t>
            </a:r>
            <a:r>
              <a:rPr lang="en-US" dirty="0" err="1" smtClean="0"/>
              <a:t>deVries</a:t>
            </a:r>
            <a:r>
              <a:rPr lang="en-US" dirty="0" smtClean="0"/>
              <a:t>’ manual work)</a:t>
            </a:r>
          </a:p>
          <a:p>
            <a:pPr lvl="1"/>
            <a:r>
              <a:rPr lang="en-US" dirty="0" smtClean="0"/>
              <a:t>Excellent performance on smaller, targeted databases (NSTX)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Ex.</a:t>
            </a:r>
            <a:r>
              <a:rPr lang="en-US" dirty="0" smtClean="0">
                <a:solidFill>
                  <a:srgbClr val="FF0000"/>
                </a:solidFill>
              </a:rPr>
              <a:t>: DIS, WPC, IPR, LOQ, RWM</a:t>
            </a:r>
            <a:r>
              <a:rPr lang="en-US" dirty="0" smtClean="0"/>
              <a:t> events found 100%, </a:t>
            </a:r>
            <a:r>
              <a:rPr lang="en-US" dirty="0" smtClean="0">
                <a:solidFill>
                  <a:srgbClr val="FF0000"/>
                </a:solidFill>
              </a:rPr>
              <a:t>VDE</a:t>
            </a:r>
            <a:r>
              <a:rPr lang="en-US" dirty="0" smtClean="0"/>
              <a:t> event 91%</a:t>
            </a:r>
          </a:p>
          <a:p>
            <a:pPr lvl="2"/>
            <a:r>
              <a:rPr lang="en-US" dirty="0"/>
              <a:t>Computed events accurately </a:t>
            </a:r>
            <a:r>
              <a:rPr lang="en-US" dirty="0" smtClean="0"/>
              <a:t>represented </a:t>
            </a:r>
            <a:r>
              <a:rPr lang="en-US" dirty="0"/>
              <a:t>experiment (~ 10 events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Physics model forecasted global MHD disruptions with ~ 85% reliability</a:t>
            </a:r>
          </a:p>
          <a:p>
            <a:pPr lvl="1"/>
            <a:r>
              <a:rPr lang="en-US" dirty="0" smtClean="0"/>
              <a:t>Disruption chains often repeated, e.g.:</a:t>
            </a:r>
          </a:p>
          <a:p>
            <a:pPr marL="287338" lvl="1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Recent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ensity limit model based on radiating island power balance being tested</a:t>
            </a:r>
          </a:p>
          <a:p>
            <a:pPr lvl="1"/>
            <a:r>
              <a:rPr lang="en-US" dirty="0" smtClean="0"/>
              <a:t>New MHD events in DECAF allow forecasting on transport timescales</a:t>
            </a:r>
          </a:p>
          <a:p>
            <a:pPr lvl="1"/>
            <a:r>
              <a:rPr lang="en-US" dirty="0" smtClean="0"/>
              <a:t>Linear resistive MHD analysis as first step to theory-based forecasting </a:t>
            </a:r>
          </a:p>
          <a:p>
            <a:pPr lvl="1"/>
            <a:r>
              <a:rPr lang="en-US" dirty="0" smtClean="0"/>
              <a:t>Multi-machine database processing with small number of verified events</a:t>
            </a:r>
          </a:p>
          <a:p>
            <a:pPr lvl="1"/>
            <a:r>
              <a:rPr lang="en-US" dirty="0" smtClean="0"/>
              <a:t>Analysis of disruption chains from general databases</a:t>
            </a:r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85326" y="3165871"/>
            <a:ext cx="3748137" cy="342676"/>
            <a:chOff x="1422765" y="3237174"/>
            <a:chExt cx="3748137" cy="342676"/>
          </a:xfrm>
        </p:grpSpPr>
        <p:sp>
          <p:nvSpPr>
            <p:cNvPr id="16" name="Chevron 15"/>
            <p:cNvSpPr/>
            <p:nvPr/>
          </p:nvSpPr>
          <p:spPr bwMode="auto">
            <a:xfrm>
              <a:off x="1422765" y="3246505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08297" y="3237174"/>
              <a:ext cx="69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RWM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5362" y="3246504"/>
              <a:ext cx="491984" cy="329223"/>
            </a:xfrm>
            <a:prstGeom prst="rect">
              <a:avLst/>
            </a:prstGeom>
            <a:solidFill>
              <a:srgbClr val="FFFF9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1595" y="3241296"/>
              <a:ext cx="529307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DIS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0" name="Chevron 19"/>
            <p:cNvSpPr/>
            <p:nvPr/>
          </p:nvSpPr>
          <p:spPr bwMode="auto">
            <a:xfrm>
              <a:off x="2215534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1066" y="3241296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VDE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2986865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2397" y="3241296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WPC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3762559" y="3250627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12099" y="324129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IPR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6344" y="3494799"/>
            <a:ext cx="6433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J.W. Berkery, S.A. Sabbagh, R. Bell, </a:t>
            </a:r>
            <a:r>
              <a:rPr lang="en-US" sz="1400" i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et </a:t>
            </a:r>
            <a:r>
              <a:rPr lang="en-US" sz="14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al.</a:t>
            </a:r>
            <a:r>
              <a:rPr lang="en-US" sz="14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Phys. Plasmas </a:t>
            </a:r>
            <a:r>
              <a:rPr lang="en-US" sz="14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24</a:t>
            </a:r>
            <a:r>
              <a:rPr lang="en-US" sz="14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 (2017) 056103</a:t>
            </a:r>
          </a:p>
        </p:txBody>
      </p:sp>
    </p:spTree>
    <p:extLst>
      <p:ext uri="{BB962C8B-B14F-4D97-AF65-F5344CB8AC3E}">
        <p14:creationId xmlns:p14="http://schemas.microsoft.com/office/powerpoint/2010/main" val="159070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6775" y="3342178"/>
            <a:ext cx="3755396" cy="754467"/>
            <a:chOff x="-1434760" y="2119846"/>
            <a:chExt cx="3755396" cy="75446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r="6473"/>
            <a:stretch/>
          </p:blipFill>
          <p:spPr bwMode="auto">
            <a:xfrm>
              <a:off x="-1434760" y="2119846"/>
              <a:ext cx="3035681" cy="75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7" r="17831"/>
            <a:stretch/>
          </p:blipFill>
          <p:spPr bwMode="auto">
            <a:xfrm>
              <a:off x="1905000" y="2218446"/>
              <a:ext cx="415636" cy="44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71" r="46060" b="74895"/>
            <a:stretch/>
          </p:blipFill>
          <p:spPr bwMode="auto">
            <a:xfrm>
              <a:off x="1654987" y="2209800"/>
              <a:ext cx="250013" cy="4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" y="863598"/>
            <a:ext cx="3077308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" panose="020F0502020204030204" pitchFamily="34" charset="0"/>
              </a:rPr>
              <a:t>Recently a density limit model has been examined in DECAF based on power balance in an island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026" y="3037318"/>
            <a:ext cx="337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Power </a:t>
            </a:r>
            <a:r>
              <a:rPr lang="fr-FR" sz="2000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density</a:t>
            </a:r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balance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31818" b="74895"/>
          <a:stretch/>
        </p:blipFill>
        <p:spPr bwMode="auto">
          <a:xfrm>
            <a:off x="6562016" y="3014913"/>
            <a:ext cx="1454727" cy="4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65053" y="6153453"/>
            <a:ext cx="5618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6600FF"/>
                </a:solidFill>
                <a:latin typeface="+mn-lt"/>
              </a:rPr>
              <a:t>D. Gates et al., Phys. </a:t>
            </a:r>
            <a:r>
              <a:rPr lang="fr-FR" sz="1600" dirty="0" err="1" smtClean="0">
                <a:solidFill>
                  <a:srgbClr val="6600FF"/>
                </a:solidFill>
                <a:latin typeface="+mn-lt"/>
              </a:rPr>
              <a:t>Rev</a:t>
            </a:r>
            <a:r>
              <a:rPr lang="fr-FR" sz="1600" dirty="0" smtClean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600" dirty="0" err="1" smtClean="0">
                <a:solidFill>
                  <a:srgbClr val="6600FF"/>
                </a:solidFill>
                <a:latin typeface="+mn-lt"/>
              </a:rPr>
              <a:t>Lett</a:t>
            </a:r>
            <a:r>
              <a:rPr lang="fr-FR" sz="1600" dirty="0" smtClean="0">
                <a:solidFill>
                  <a:srgbClr val="6600FF"/>
                </a:solidFill>
                <a:latin typeface="+mn-lt"/>
              </a:rPr>
              <a:t>. </a:t>
            </a:r>
            <a:r>
              <a:rPr lang="fr-FR" sz="1600" b="1" dirty="0" smtClean="0">
                <a:solidFill>
                  <a:srgbClr val="6600FF"/>
                </a:solidFill>
                <a:latin typeface="+mn-lt"/>
              </a:rPr>
              <a:t>108</a:t>
            </a:r>
            <a:r>
              <a:rPr lang="fr-FR" sz="1600" dirty="0" smtClean="0">
                <a:solidFill>
                  <a:srgbClr val="6600FF"/>
                </a:solidFill>
                <a:latin typeface="+mn-lt"/>
              </a:rPr>
              <a:t> 165004 (2012)</a:t>
            </a:r>
            <a:endParaRPr lang="fr-FR" sz="16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26744" y="935239"/>
            <a:ext cx="5839102" cy="206062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Local island power balance limit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Power </a:t>
            </a:r>
            <a:r>
              <a:rPr lang="en-US" sz="2000" dirty="0"/>
              <a:t>balance </a:t>
            </a:r>
            <a:r>
              <a:rPr lang="en-US" sz="2000" dirty="0" smtClean="0"/>
              <a:t>in island between </a:t>
            </a:r>
            <a:r>
              <a:rPr lang="en-US" sz="2000" dirty="0" err="1" smtClean="0"/>
              <a:t>Ohmic</a:t>
            </a:r>
            <a:r>
              <a:rPr lang="en-US" sz="2000" dirty="0" smtClean="0"/>
              <a:t> </a:t>
            </a:r>
            <a:r>
              <a:rPr lang="en-US" sz="2000" dirty="0"/>
              <a:t>heating and radiated power </a:t>
            </a:r>
            <a:r>
              <a:rPr lang="en-US" sz="2000" dirty="0" smtClean="0"/>
              <a:t>loss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If radiated power at the island exceeds the input power (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loss</a:t>
            </a:r>
            <a:r>
              <a:rPr lang="en-US" sz="2000" dirty="0" smtClean="0"/>
              <a:t> &gt;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input</a:t>
            </a:r>
            <a:r>
              <a:rPr lang="en-US" sz="2000" dirty="0" smtClean="0"/>
              <a:t>), island grows</a:t>
            </a:r>
            <a:endParaRPr lang="it-IT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93703" y="3833225"/>
            <a:ext cx="4224772" cy="2341147"/>
            <a:chOff x="3893703" y="3833225"/>
            <a:chExt cx="4224772" cy="234114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703" y="3833225"/>
              <a:ext cx="4224772" cy="234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flipH="1">
              <a:off x="4524656" y="5293667"/>
              <a:ext cx="628525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000" i="0" kern="0" dirty="0" smtClean="0">
                  <a:solidFill>
                    <a:schemeClr val="tx1"/>
                  </a:solidFill>
                </a:rPr>
                <a:t>NSTX</a:t>
              </a:r>
            </a:p>
            <a:p>
              <a:r>
                <a:rPr lang="en-US" sz="1000" kern="0" dirty="0" smtClean="0">
                  <a:solidFill>
                    <a:schemeClr val="tx1"/>
                  </a:solidFill>
                </a:rPr>
                <a:t>134020</a:t>
              </a:r>
              <a:endParaRPr lang="en-US" sz="1000" i="0" kern="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cs typeface="Calibri" panose="020F0502020204030204" pitchFamily="34" charset="0"/>
              </a:rPr>
              <a:t>DECAF density limit analysis started</a:t>
            </a:r>
            <a:r>
              <a:rPr lang="en-US" sz="2400" dirty="0" smtClean="0">
                <a:cs typeface="Calibri" panose="020F0502020204030204" pitchFamily="34" charset="0"/>
              </a:rPr>
              <a:t>: global, local density limits examined, correlation of MHD onset near limits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61" t="3751" r="6140" b="5910"/>
          <a:stretch/>
        </p:blipFill>
        <p:spPr>
          <a:xfrm>
            <a:off x="5107708" y="1099127"/>
            <a:ext cx="3777673" cy="3168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9563" y="835204"/>
            <a:ext cx="249138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 err="1" smtClean="0">
                <a:solidFill>
                  <a:srgbClr val="FF0000"/>
                </a:solidFill>
              </a:rPr>
              <a:t>Disruptivity</a:t>
            </a:r>
            <a:r>
              <a:rPr lang="en-US" sz="1600" b="1" i="0" kern="0" dirty="0" smtClean="0">
                <a:solidFill>
                  <a:srgbClr val="FF0000"/>
                </a:solidFill>
              </a:rPr>
              <a:t> vs. density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08134" y="840546"/>
            <a:ext cx="491984" cy="329223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4367" y="835338"/>
            <a:ext cx="52930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DIS</a:t>
            </a:r>
            <a:endParaRPr lang="en-US" sz="16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 smtClean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 smtClean="0">
                <a:solidFill>
                  <a:srgbClr val="0000FF"/>
                </a:solidFill>
              </a:rPr>
              <a:t>(toroidal array)</a:t>
            </a:r>
            <a:endParaRPr lang="en-US" sz="2000" i="0" u="sng" kern="0" dirty="0" smtClean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04861" y="4349030"/>
            <a:ext cx="4384431" cy="227084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Greenwald limit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 smtClean="0"/>
              <a:t>Near 0.9 when mode starts      </a:t>
            </a:r>
            <a:r>
              <a:rPr lang="en-US" sz="1800" dirty="0" smtClean="0">
                <a:solidFill>
                  <a:srgbClr val="FF0000"/>
                </a:solidFill>
              </a:rPr>
              <a:t>(range 0.75 – 1.05) </a:t>
            </a:r>
          </a:p>
          <a:p>
            <a:pPr>
              <a:spcBef>
                <a:spcPts val="1600"/>
              </a:spcBef>
            </a:pPr>
            <a:r>
              <a:rPr lang="en-US" sz="2000" dirty="0" smtClean="0"/>
              <a:t>Rad. island power balance</a:t>
            </a:r>
          </a:p>
          <a:p>
            <a:pPr marL="571500" lvl="1" indent="-284163">
              <a:spcBef>
                <a:spcPts val="300"/>
              </a:spcBef>
            </a:pPr>
            <a:r>
              <a:rPr lang="en-US" sz="1800" dirty="0" smtClean="0"/>
              <a:t>Near 1.0 when mode starts    </a:t>
            </a:r>
            <a:r>
              <a:rPr lang="en-US" sz="1800" dirty="0">
                <a:solidFill>
                  <a:srgbClr val="FF0000"/>
                </a:solidFill>
              </a:rPr>
              <a:t>(range </a:t>
            </a:r>
            <a:r>
              <a:rPr lang="en-US" sz="1800" dirty="0" smtClean="0">
                <a:solidFill>
                  <a:srgbClr val="FF0000"/>
                </a:solidFill>
              </a:rPr>
              <a:t>0.60 </a:t>
            </a:r>
            <a:r>
              <a:rPr lang="en-US" sz="1800" dirty="0">
                <a:solidFill>
                  <a:srgbClr val="FF0000"/>
                </a:solidFill>
              </a:rPr>
              <a:t>– </a:t>
            </a:r>
            <a:r>
              <a:rPr lang="en-US" sz="1800" dirty="0" smtClean="0">
                <a:solidFill>
                  <a:srgbClr val="FF0000"/>
                </a:solidFill>
              </a:rPr>
              <a:t>1.50)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 </a:t>
            </a:r>
            <a:r>
              <a:rPr lang="en-US" sz="1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next step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must reduce range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 </a:t>
            </a: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385208" y="4165600"/>
            <a:ext cx="0" cy="1824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IPB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33190" y="1702491"/>
            <a:ext cx="798101" cy="338554"/>
            <a:chOff x="3393754" y="5129712"/>
            <a:chExt cx="798101" cy="338554"/>
          </a:xfrm>
        </p:grpSpPr>
        <p:sp>
          <p:nvSpPr>
            <p:cNvPr id="33" name="Chevron 3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V="1">
            <a:off x="3044783" y="2016622"/>
            <a:ext cx="0" cy="1570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3035258" y="3568214"/>
            <a:ext cx="340426" cy="58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974592" y="4326780"/>
            <a:ext cx="798101" cy="338554"/>
            <a:chOff x="3393754" y="5129712"/>
            <a:chExt cx="798101" cy="338554"/>
          </a:xfrm>
        </p:grpSpPr>
        <p:sp>
          <p:nvSpPr>
            <p:cNvPr id="36" name="Chevron 35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181299" y="5360596"/>
            <a:ext cx="798101" cy="338554"/>
            <a:chOff x="5799826" y="5014765"/>
            <a:chExt cx="798101" cy="338554"/>
          </a:xfrm>
        </p:grpSpPr>
        <p:sp>
          <p:nvSpPr>
            <p:cNvPr id="40" name="Chevron 39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IPB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50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/>
          <a:stretch/>
        </p:blipFill>
        <p:spPr>
          <a:xfrm>
            <a:off x="4704861" y="1617044"/>
            <a:ext cx="4352229" cy="2369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" panose="020F0502020204030204" pitchFamily="34" charset="0"/>
              </a:rPr>
              <a:t>More powerful automated MHD event objects have been developed for DECAF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04861" y="4025585"/>
            <a:ext cx="4384431" cy="230132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More capable MHD event objects required for analysis of wider tokamak databases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DECAF MHD events now include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M</a:t>
            </a:r>
            <a:r>
              <a:rPr lang="en-US" sz="1800" dirty="0" smtClean="0"/>
              <a:t>ode number (n) discrimination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Full history of mode evolution, including bifurcation and locking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Many disruption warning criteria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39890" y="1036895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FF0000"/>
                </a:solidFill>
              </a:rPr>
              <a:t>DECAF automated MHD events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295125" y="1768923"/>
            <a:ext cx="716210" cy="5427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7792399" y="2968487"/>
            <a:ext cx="0" cy="597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7819020" y="255767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964950" y="2761145"/>
            <a:ext cx="1160773" cy="338554"/>
            <a:chOff x="6891942" y="2741267"/>
            <a:chExt cx="1160773" cy="338554"/>
          </a:xfrm>
        </p:grpSpPr>
        <p:sp>
          <p:nvSpPr>
            <p:cNvPr id="20" name="Chevron 19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 bwMode="auto">
          <a:xfrm flipH="1" flipV="1">
            <a:off x="8026428" y="2113730"/>
            <a:ext cx="2511" cy="10081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7211986" y="1918295"/>
            <a:ext cx="1160773" cy="338554"/>
            <a:chOff x="7485530" y="1918295"/>
            <a:chExt cx="1160773" cy="338554"/>
          </a:xfrm>
        </p:grpSpPr>
        <p:sp>
          <p:nvSpPr>
            <p:cNvPr id="26" name="Chevron 25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71062" y="1918295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MHD-n3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90222" y="2335082"/>
            <a:ext cx="1160773" cy="338554"/>
            <a:chOff x="7094705" y="4646402"/>
            <a:chExt cx="1160773" cy="338554"/>
          </a:xfrm>
        </p:grpSpPr>
        <p:sp>
          <p:nvSpPr>
            <p:cNvPr id="23" name="Chevron 22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MHD-n2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2101"/>
          <a:stretch/>
        </p:blipFill>
        <p:spPr>
          <a:xfrm>
            <a:off x="-1" y="826449"/>
            <a:ext cx="4598766" cy="3191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45304" b="4444"/>
          <a:stretch/>
        </p:blipFill>
        <p:spPr>
          <a:xfrm>
            <a:off x="132861" y="4073866"/>
            <a:ext cx="4572000" cy="24490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 flipH="1">
            <a:off x="820615" y="3587262"/>
            <a:ext cx="539262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716215" y="3587262"/>
            <a:ext cx="721031" cy="4866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639044" y="1333159"/>
            <a:ext cx="284784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i="0" u="sng" kern="0" dirty="0" smtClean="0">
                <a:solidFill>
                  <a:srgbClr val="0000FF"/>
                </a:solidFill>
              </a:rPr>
              <a:t>Magnetic spectrogram</a:t>
            </a:r>
          </a:p>
          <a:p>
            <a:pPr algn="r"/>
            <a:r>
              <a:rPr lang="en-US" sz="2000" u="sng" kern="0" dirty="0" smtClean="0">
                <a:solidFill>
                  <a:srgbClr val="0000FF"/>
                </a:solidFill>
              </a:rPr>
              <a:t>(toroidal array)</a:t>
            </a:r>
            <a:endParaRPr lang="en-US" sz="2000" i="0" u="sng" kern="0" dirty="0" smtClean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385208" y="4664364"/>
            <a:ext cx="0" cy="13255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017880" y="4165600"/>
            <a:ext cx="0" cy="18381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618829" y="4077151"/>
            <a:ext cx="798101" cy="338554"/>
            <a:chOff x="3393754" y="5129712"/>
            <a:chExt cx="798101" cy="338554"/>
          </a:xfrm>
        </p:grpSpPr>
        <p:sp>
          <p:nvSpPr>
            <p:cNvPr id="43" name="Chevron 42"/>
            <p:cNvSpPr/>
            <p:nvPr/>
          </p:nvSpPr>
          <p:spPr bwMode="auto">
            <a:xfrm>
              <a:off x="3393754" y="5139043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9286" y="512971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+mj-lt"/>
                </a:rPr>
                <a:t>GWL</a:t>
              </a:r>
              <a:endParaRPr lang="en-US" sz="1600" dirty="0">
                <a:solidFill>
                  <a:srgbClr val="0000FF"/>
                </a:solidFill>
                <a:latin typeface="+mj-lt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V="1">
            <a:off x="3385208" y="4165600"/>
            <a:ext cx="0" cy="18243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3044783" y="2016622"/>
            <a:ext cx="0" cy="15706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3035258" y="3568214"/>
            <a:ext cx="340426" cy="587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3035258" y="4427146"/>
            <a:ext cx="798101" cy="338554"/>
            <a:chOff x="5799826" y="5014765"/>
            <a:chExt cx="798101" cy="338554"/>
          </a:xfrm>
        </p:grpSpPr>
        <p:sp>
          <p:nvSpPr>
            <p:cNvPr id="48" name="Chevron 47"/>
            <p:cNvSpPr/>
            <p:nvPr/>
          </p:nvSpPr>
          <p:spPr bwMode="auto">
            <a:xfrm>
              <a:off x="5799826" y="5024096"/>
              <a:ext cx="798101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22302" y="5014765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IPB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DECAF MHD events utilize history of 15 criteria to define time evolving disruption warning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069801"/>
            <a:ext cx="4194845" cy="3263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9883"/>
          <a:stretch/>
        </p:blipFill>
        <p:spPr>
          <a:xfrm>
            <a:off x="37679" y="1061987"/>
            <a:ext cx="4672344" cy="29998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3328906" y="1290093"/>
            <a:ext cx="0" cy="2548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372779" y="1612850"/>
            <a:ext cx="0" cy="19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208173" y="1994927"/>
            <a:ext cx="1160773" cy="338554"/>
            <a:chOff x="6891942" y="2741267"/>
            <a:chExt cx="1160773" cy="338554"/>
          </a:xfrm>
        </p:grpSpPr>
        <p:sp>
          <p:nvSpPr>
            <p:cNvPr id="9" name="Chevron 8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7474" y="2741267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MHD-n1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flipV="1">
            <a:off x="3608577" y="1290094"/>
            <a:ext cx="0" cy="1861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532843" y="1290093"/>
            <a:ext cx="1169399" cy="338554"/>
            <a:chOff x="7485530" y="1909669"/>
            <a:chExt cx="1169399" cy="338554"/>
          </a:xfrm>
        </p:grpSpPr>
        <p:sp>
          <p:nvSpPr>
            <p:cNvPr id="13" name="Chevron 12"/>
            <p:cNvSpPr/>
            <p:nvPr/>
          </p:nvSpPr>
          <p:spPr bwMode="auto">
            <a:xfrm>
              <a:off x="7485530" y="1927626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9688" y="1909669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  <a:latin typeface="+mj-lt"/>
                </a:rPr>
                <a:t>MHD-n3</a:t>
              </a:r>
              <a:endParaRPr lang="en-US" sz="16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93827" y="1646498"/>
            <a:ext cx="1160773" cy="338554"/>
            <a:chOff x="7094705" y="4646402"/>
            <a:chExt cx="1160773" cy="338554"/>
          </a:xfrm>
        </p:grpSpPr>
        <p:sp>
          <p:nvSpPr>
            <p:cNvPr id="16" name="Chevron 15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0237" y="4646402"/>
              <a:ext cx="1075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MHD-n2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" y="4028294"/>
            <a:ext cx="4857432" cy="24474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552091" y="4485736"/>
            <a:ext cx="408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22959" y="4164434"/>
            <a:ext cx="331851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 smtClean="0">
                <a:solidFill>
                  <a:srgbClr val="FF0000"/>
                </a:solidFill>
              </a:rPr>
              <a:t>DECAF MHD warning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771" y="812584"/>
            <a:ext cx="38883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0000FF"/>
                </a:solidFill>
              </a:rPr>
              <a:t>DECAF automated MHD objects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4111827" y="3157041"/>
            <a:ext cx="0" cy="6817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244159" y="3497900"/>
            <a:ext cx="0" cy="3408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926646" y="2882634"/>
            <a:ext cx="995904" cy="291886"/>
            <a:chOff x="6891942" y="2741268"/>
            <a:chExt cx="1160774" cy="327382"/>
          </a:xfrm>
        </p:grpSpPr>
        <p:sp>
          <p:nvSpPr>
            <p:cNvPr id="25" name="Chevron 24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7474" y="2741268"/>
              <a:ext cx="1075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LTM-n1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3880" y="3250855"/>
            <a:ext cx="995905" cy="285977"/>
            <a:chOff x="7094705" y="4646404"/>
            <a:chExt cx="1160773" cy="320755"/>
          </a:xfrm>
        </p:grpSpPr>
        <p:sp>
          <p:nvSpPr>
            <p:cNvPr id="28" name="Chevron 27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0237" y="4646404"/>
              <a:ext cx="1075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LTM-n2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3656234" y="2409578"/>
            <a:ext cx="0" cy="14291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3696142" y="2438517"/>
            <a:ext cx="995902" cy="307777"/>
            <a:chOff x="6891942" y="2741267"/>
            <a:chExt cx="1160772" cy="345205"/>
          </a:xfrm>
        </p:grpSpPr>
        <p:sp>
          <p:nvSpPr>
            <p:cNvPr id="32" name="Chevron 31"/>
            <p:cNvSpPr/>
            <p:nvPr/>
          </p:nvSpPr>
          <p:spPr bwMode="auto">
            <a:xfrm>
              <a:off x="6891942" y="2763850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7473" y="2741267"/>
              <a:ext cx="1075241" cy="34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BIF-n1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1934" y="2123601"/>
            <a:ext cx="995905" cy="307777"/>
            <a:chOff x="7094705" y="4646404"/>
            <a:chExt cx="1160773" cy="345206"/>
          </a:xfrm>
        </p:grpSpPr>
        <p:sp>
          <p:nvSpPr>
            <p:cNvPr id="35" name="Chevron 34"/>
            <p:cNvSpPr/>
            <p:nvPr/>
          </p:nvSpPr>
          <p:spPr bwMode="auto">
            <a:xfrm>
              <a:off x="7094705" y="4662359"/>
              <a:ext cx="1074509" cy="304800"/>
            </a:xfrm>
            <a:prstGeom prst="chevron">
              <a:avLst/>
            </a:prstGeom>
            <a:solidFill>
              <a:srgbClr val="FFFF99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80237" y="4646404"/>
              <a:ext cx="1075241" cy="34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BIF-n2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3853473" y="2737449"/>
            <a:ext cx="0" cy="1101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400426" y="812584"/>
            <a:ext cx="3587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0" u="sng" kern="0" dirty="0" smtClean="0">
                <a:solidFill>
                  <a:srgbClr val="FF0000"/>
                </a:solidFill>
              </a:rPr>
              <a:t>DECAF “heat map” (for MHD)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42341" y="2431378"/>
            <a:ext cx="1308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i="0" kern="0" dirty="0" smtClean="0">
                <a:solidFill>
                  <a:srgbClr val="0000FF"/>
                </a:solidFill>
              </a:rPr>
              <a:t>“quasi-steady </a:t>
            </a:r>
          </a:p>
          <a:p>
            <a:pPr algn="ctr"/>
            <a:r>
              <a:rPr lang="en-US" sz="1400" kern="0" dirty="0">
                <a:solidFill>
                  <a:srgbClr val="0000FF"/>
                </a:solidFill>
              </a:rPr>
              <a:t>s</a:t>
            </a:r>
            <a:r>
              <a:rPr lang="en-US" sz="1400" i="0" kern="0" dirty="0" smtClean="0">
                <a:solidFill>
                  <a:srgbClr val="0000FF"/>
                </a:solidFill>
              </a:rPr>
              <a:t>tate (O)”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293705" y="2954598"/>
            <a:ext cx="125624" cy="169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61162" y="3528206"/>
            <a:ext cx="149271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Very low f mode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0477" y="3181695"/>
            <a:ext cx="162736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f below bifurcation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510" y="3011545"/>
            <a:ext cx="16193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High amplitude 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0258" y="2594305"/>
            <a:ext cx="22573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Decreasing plasma rotation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26291" y="1975881"/>
            <a:ext cx="263405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 </a:t>
            </a:r>
            <a:r>
              <a:rPr lang="en-US" sz="1200" kern="0" dirty="0" smtClean="0">
                <a:solidFill>
                  <a:schemeClr val="tx1"/>
                </a:solidFill>
              </a:rPr>
              <a:t>Core plasma rotation  &lt; 6 kHz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8032" y="1443198"/>
            <a:ext cx="177805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kern="0" dirty="0" smtClean="0">
                <a:solidFill>
                  <a:schemeClr val="tx1"/>
                </a:solidFill>
              </a:rPr>
              <a:t>Locked mode &gt; 25G </a:t>
            </a:r>
            <a:r>
              <a:rPr lang="en-US" sz="12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sz="1200" kern="0" dirty="0" smtClean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704861" y="4380366"/>
            <a:ext cx="4384431" cy="19403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K</a:t>
            </a:r>
            <a:r>
              <a:rPr lang="en-US" sz="2000" dirty="0" smtClean="0"/>
              <a:t>ey notables of MHD warning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“Safe”/“unsafe</a:t>
            </a:r>
            <a:r>
              <a:rPr lang="en-US" sz="1800" dirty="0"/>
              <a:t>” </a:t>
            </a:r>
            <a:r>
              <a:rPr lang="en-US" sz="1800" dirty="0" smtClean="0"/>
              <a:t>MHD periods found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Early, slow warning level evolution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Locked mode amplitude important, but warning comes in </a:t>
            </a:r>
            <a:r>
              <a:rPr lang="en-US" sz="1600" u="sng" dirty="0" smtClean="0"/>
              <a:t>very late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Mode frequency below bifurcation, decreasing plasma rotation key</a:t>
            </a:r>
          </a:p>
        </p:txBody>
      </p:sp>
    </p:spTree>
    <p:extLst>
      <p:ext uri="{BB962C8B-B14F-4D97-AF65-F5344CB8AC3E}">
        <p14:creationId xmlns:p14="http://schemas.microsoft.com/office/powerpoint/2010/main" val="137524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133377"/>
            <a:ext cx="4140000" cy="299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119813"/>
            <a:ext cx="4140000" cy="301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Hig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her </a:t>
                </a:r>
                <a:r>
                  <a:rPr lang="en-US" altLang="ko-KR" sz="1800" i="1" u="sng" dirty="0" smtClean="0">
                    <a:solidFill>
                      <a:srgbClr val="00B050"/>
                    </a:solidFill>
                    <a:latin typeface="+mn-lt"/>
                  </a:rPr>
                  <a:t>q</a:t>
                </a:r>
                <a:r>
                  <a:rPr lang="en-US" altLang="ko-KR" sz="1800" u="sng" baseline="-25000" dirty="0" smtClean="0">
                    <a:solidFill>
                      <a:srgbClr val="00B050"/>
                    </a:solidFill>
                    <a:latin typeface="+mn-lt"/>
                  </a:rPr>
                  <a:t>95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  <a:latin typeface="+mn-lt"/>
                  </a:rPr>
                  <a:t> </a:t>
                </a:r>
                <a:r>
                  <a:rPr lang="en-US" altLang="ko-KR" sz="1800" u="sng" dirty="0" smtClean="0">
                    <a:solidFill>
                      <a:srgbClr val="00B05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06" y="1177859"/>
                <a:ext cx="2214068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2479" t="-4950" r="-2204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2917" y="1177859"/>
                <a:ext cx="199926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altLang="ko-KR" sz="1800" u="sng" baseline="-25000" dirty="0" err="1" smtClean="0">
                    <a:solidFill>
                      <a:srgbClr val="FF0000"/>
                    </a:solidFill>
                    <a:latin typeface="+mn-lt"/>
                  </a:rPr>
                  <a:t>N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ko-KR" sz="1800" u="sng" dirty="0" smtClean="0">
                    <a:solidFill>
                      <a:srgbClr val="FF0000"/>
                    </a:solidFill>
                  </a:rPr>
                  <a:t>equilibria</a:t>
                </a:r>
              </a:p>
              <a:p>
                <a:pPr algn="r"/>
                <a:r>
                  <a:rPr lang="en-US" altLang="ko-KR" sz="1600" u="sng" baseline="30000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ko-KR" sz="1600" u="sng" dirty="0" smtClean="0">
                    <a:solidFill>
                      <a:schemeClr val="tx1"/>
                    </a:solidFill>
                  </a:rPr>
                  <a:t>Resistive DCON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1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ko-KR" altLang="en-US" sz="1600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17" y="1177859"/>
                <a:ext cx="1999265" cy="615553"/>
              </a:xfrm>
              <a:prstGeom prst="rect">
                <a:avLst/>
              </a:prstGeom>
              <a:blipFill rotWithShape="1">
                <a:blip r:embed="rId6"/>
                <a:stretch>
                  <a:fillRect t="-4950" r="-2439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72072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B050"/>
                </a:solidFill>
              </a:rPr>
              <a:t>16325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56" y="128159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16295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8741" y="4198714"/>
            <a:ext cx="8426658" cy="186745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Classical tearing stability index, </a:t>
            </a:r>
            <a:r>
              <a:rPr lang="en-US" altLang="ko-KR" sz="1800" dirty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computed at the </a:t>
            </a:r>
            <a:r>
              <a:rPr lang="en-US" altLang="ko-KR" sz="1800" i="1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= 2 surface using outer layer solutions</a:t>
            </a:r>
            <a:endParaRPr lang="en-US" altLang="ko-KR" sz="1800" kern="0" baseline="-25000" dirty="0">
              <a:solidFill>
                <a:srgbClr val="0000FF"/>
              </a:solidFill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At </a:t>
            </a:r>
            <a:r>
              <a:rPr lang="en-US" altLang="ko-KR" sz="1800" kern="0" dirty="0">
                <a:solidFill>
                  <a:srgbClr val="0000FF"/>
                </a:solidFill>
                <a:latin typeface="+mj-lt"/>
                <a:ea typeface="굴림" pitchFamily="50" charset="-127"/>
              </a:rPr>
              <a:t>higher 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q</a:t>
            </a:r>
            <a:r>
              <a:rPr lang="en-US" altLang="ko-KR" sz="1800" kern="0" baseline="-25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95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, </a:t>
            </a:r>
            <a:r>
              <a:rPr lang="en-US" altLang="ko-KR" sz="1800" dirty="0" smtClean="0">
                <a:solidFill>
                  <a:srgbClr val="0000FF"/>
                </a:solidFill>
                <a:latin typeface="Symbol" panose="05050102010706020507" pitchFamily="18" charset="2"/>
                <a:ea typeface="바탕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′</a:t>
            </a: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is mostly positive predicting unstable classical tearing mode</a:t>
            </a:r>
          </a:p>
          <a:p>
            <a:pPr marL="625475" lvl="1" indent="-279400">
              <a:spcBef>
                <a:spcPts val="0"/>
              </a:spcBef>
              <a:buClr>
                <a:srgbClr val="F70606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altLang="ko-KR" sz="1800" kern="0" dirty="0" smtClean="0">
                <a:solidFill>
                  <a:srgbClr val="FF0000"/>
                </a:solidFill>
                <a:latin typeface="+mj-lt"/>
                <a:ea typeface="굴림" pitchFamily="50" charset="-127"/>
              </a:rPr>
              <a:t>Indicates that neoclassical effects or wall effects need to be invoked to produce stability</a:t>
            </a:r>
            <a:endParaRPr lang="en-US" altLang="ko-KR" sz="1800" kern="0" dirty="0">
              <a:solidFill>
                <a:srgbClr val="FF0000"/>
              </a:solidFill>
              <a:latin typeface="+mj-lt"/>
              <a:ea typeface="굴림" pitchFamily="50" charset="-127"/>
            </a:endParaRPr>
          </a:p>
          <a:p>
            <a:pPr marL="342900" indent="-342900">
              <a:lnSpc>
                <a:spcPct val="11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2474" y="5627614"/>
            <a:ext cx="4454725" cy="307777"/>
          </a:xfrm>
          <a:prstGeom prst="rect">
            <a:avLst/>
          </a:prstGeom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baseline="300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*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A.H. </a:t>
            </a:r>
            <a:r>
              <a:rPr lang="en-US" altLang="ko-KR" sz="1400" dirty="0" err="1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Glasser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,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</a:t>
            </a:r>
            <a:r>
              <a:rPr lang="en-US" altLang="ko-KR" sz="1400" i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et al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., Phys. Plasmas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23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 (2016) 112506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tearing stability examined in KSTAR plasmas varied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,</a:t>
            </a:r>
            <a:r>
              <a:rPr lang="en-US" dirty="0" smtClean="0"/>
              <a:t> q</a:t>
            </a:r>
            <a:r>
              <a:rPr lang="en-US" baseline="-25000" dirty="0" smtClean="0"/>
              <a:t>95</a:t>
            </a:r>
            <a:r>
              <a:rPr lang="en-US" dirty="0" smtClean="0"/>
              <a:t> (for future DECAF models)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800950" y="1743262"/>
            <a:ext cx="0" cy="19624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60608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Unstable 2/1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29807" y="3586681"/>
            <a:ext cx="1262667" cy="7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73349" y="297657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</a:rPr>
              <a:t>Experimentally</a:t>
            </a:r>
          </a:p>
          <a:p>
            <a:r>
              <a:rPr lang="en-US" altLang="ko-KR" sz="1600" dirty="0" smtClean="0">
                <a:solidFill>
                  <a:srgbClr val="00B050"/>
                </a:solidFill>
              </a:rPr>
              <a:t>2/1 stable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pic>
        <p:nvPicPr>
          <p:cNvPr id="21" name="Picture 49" descr="kstar_soft_l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" y="6601916"/>
            <a:ext cx="1032734" cy="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79853" y="6170607"/>
            <a:ext cx="8705532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45720" rIns="45720">
            <a:spAutoFit/>
          </a:bodyPr>
          <a:lstStyle/>
          <a:p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See paper EX/P7-16 </a:t>
            </a:r>
            <a:r>
              <a:rPr lang="en-US" altLang="ko-KR" sz="1400" u="sng" dirty="0">
                <a:solidFill>
                  <a:srgbClr val="FF0000"/>
                </a:solidFill>
                <a:latin typeface="+mj-ea"/>
              </a:rPr>
              <a:t>this </a:t>
            </a:r>
            <a:r>
              <a:rPr lang="en-US" altLang="ko-KR" sz="1400" u="sng" dirty="0" smtClean="0">
                <a:solidFill>
                  <a:srgbClr val="FF0000"/>
                </a:solidFill>
                <a:latin typeface="+mj-ea"/>
              </a:rPr>
              <a:t>conference</a:t>
            </a:r>
            <a:r>
              <a:rPr lang="en-US" altLang="ko-KR" sz="1400" dirty="0" smtClean="0">
                <a:solidFill>
                  <a:srgbClr val="FF0000"/>
                </a:solidFill>
                <a:latin typeface="+mj-ea"/>
              </a:rPr>
              <a:t> (Friday)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Y.S. Park, S.A. Sabbagh, J.H. Ahn, et al., for further detail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31861</TotalTime>
  <Pages>13</Pages>
  <Words>3482</Words>
  <Application>Microsoft Office PowerPoint</Application>
  <PresentationFormat>On-screen Show (4:3)</PresentationFormat>
  <Paragraphs>713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1_run plan</vt:lpstr>
      <vt:lpstr>PowerPoint Presentation</vt:lpstr>
      <vt:lpstr>A broadened disruption prediction and avoidance analysis is progressing for ITER and future tokamaks</vt:lpstr>
      <vt:lpstr>Disruption event characterization is a critical and logical step in a disruption avoidance plan </vt:lpstr>
      <vt:lpstr>DECAF code and initial successful research/results is now advancing to a new level</vt:lpstr>
      <vt:lpstr>Recently a density limit model has been examined in DECAF based on power balance in an island</vt:lpstr>
      <vt:lpstr>DECAF density limit analysis started: global, local density limits examined, correlation of MHD onset near limits</vt:lpstr>
      <vt:lpstr>More powerful automated MHD event objects have been developed for DECAF</vt:lpstr>
      <vt:lpstr>New DECAF MHD events utilize history of 15 criteria to define time evolving disruption warning level</vt:lpstr>
      <vt:lpstr>Classical tearing stability examined in KSTAR plasmas varied bN , q95 (for future DECAF models)</vt:lpstr>
      <vt:lpstr>Predictive TRANSP analysis shows KSTAR design  target β_N~5 can be approached with f_NI~100%</vt:lpstr>
      <vt:lpstr>DECAF reduced kinetic MHD model computations forecast the instability boundary to unstable global MHD modes</vt:lpstr>
      <vt:lpstr>Progress on DECAF now moving to processing of multi-machine databases</vt:lpstr>
      <vt:lpstr>Initial analysis of large databases further supports published result that disruptivity doesn’t increase with βN</vt:lpstr>
      <vt:lpstr>While disruptivity plots provide important information, they can be misleading when used incorrectly</vt:lpstr>
      <vt:lpstr>Example: DECAF shows plasma parameters of VDE event can occur far from those of DIS event </vt:lpstr>
      <vt:lpstr>DECAF provides an early disruption forecast - on transport timescales – potential for disruption avoidance</vt:lpstr>
      <vt:lpstr>Global MHD modes can also be “slow” and allow early warnings for disruptions, potentially allowing avoidance</vt:lpstr>
      <vt:lpstr>Rapidly-expanding DECAF code provides a new paradigm for disruption prediction research</vt:lpstr>
      <vt:lpstr>Sign-up Sheet for Reprints (include email address)</vt:lpstr>
      <vt:lpstr>Initial analysis of large databases further supports published result that disruptivity doesn’t increase with plasma β</vt:lpstr>
      <vt:lpstr>Experiments directly measuring global MHD stability verify that highest bN/li is not the least stable scenario (NSTX)</vt:lpstr>
      <vt:lpstr>DECAF is fueled by coordinated research that continues to validate/develop physics models</vt:lpstr>
      <vt:lpstr>KSTAR kinetic equilibria w/ MSE are examined in the context of past published database</vt:lpstr>
      <vt:lpstr>Clear pressure profile distinction between Internal Transport Barrier and H-mode phases</vt:lpstr>
      <vt:lpstr>A broad non-inductive current fraction profile leads to low shear at low q in high β_N plasma </vt:lpstr>
      <vt:lpstr>Kinetic EFIT reconstructed again shows evolution to low-sheared q-profiles but now at high q</vt:lpstr>
      <vt:lpstr>Higher q95 plasma has greater ideal n = 1 no-wall stability in DCON, closer to marginal stability</vt:lpstr>
      <vt:lpstr>Kinetic reconstructions focused first on KSTAR  plasmas with high-non-inductive fraction; NICF exceeds 75%</vt:lpstr>
      <vt:lpstr>New 2nd NBI system is installed in KSTAR  and will be available for 2018 run campaign</vt:lpstr>
      <vt:lpstr>Predictive transport capability (TRANSP) allows “predict-first” projections for upcoming runs </vt:lpstr>
      <vt:lpstr>Transport analysis projections allow for variations of plasma parameters to meet targets</vt:lpstr>
      <vt:lpstr>“Predict-first” analysis being used to design  2018 high-β experiments</vt:lpstr>
      <vt:lpstr>Predictive TRANSP analysis shows KSTAR design  target β_N~5 can be approached with f_NI~100%</vt:lpstr>
      <vt:lpstr>Classical tearing stability examined using resistive DCON code for high bN and higher q95 plasmas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5548</cp:revision>
  <cp:lastPrinted>2018-10-18T20:01:33Z</cp:lastPrinted>
  <dcterms:created xsi:type="dcterms:W3CDTF">2000-01-31T02:57:44Z</dcterms:created>
  <dcterms:modified xsi:type="dcterms:W3CDTF">2018-11-12T22:07:06Z</dcterms:modified>
</cp:coreProperties>
</file>