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removePersonalInfoOnSave="1" strictFirstAndLastChars="0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0275213" cy="42811700"/>
  <p:notesSz cx="6805613" cy="99441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1pPr>
    <a:lvl2pPr marL="45715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2pPr>
    <a:lvl3pPr marL="914311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3pPr>
    <a:lvl4pPr marL="1371466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4pPr>
    <a:lvl5pPr marL="1828621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5pPr>
    <a:lvl6pPr marL="2285776" algn="l" defTabSz="914311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6pPr>
    <a:lvl7pPr marL="2742931" algn="l" defTabSz="914311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7pPr>
    <a:lvl8pPr marL="3200086" algn="l" defTabSz="914311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8pPr>
    <a:lvl9pPr marL="3657241" algn="l" defTabSz="914311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992A"/>
    <a:srgbClr val="E13812"/>
    <a:srgbClr val="55C073"/>
    <a:srgbClr val="B748D0"/>
    <a:srgbClr val="1F6527"/>
    <a:srgbClr val="FEA022"/>
    <a:srgbClr val="920000"/>
    <a:srgbClr val="EAEAEA"/>
    <a:srgbClr val="336699"/>
    <a:srgbClr val="FF6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7471" autoAdjust="0"/>
  </p:normalViewPr>
  <p:slideViewPr>
    <p:cSldViewPr>
      <p:cViewPr>
        <p:scale>
          <a:sx n="81" d="100"/>
          <a:sy n="81" d="100"/>
        </p:scale>
        <p:origin x="2176" y="16216"/>
      </p:cViewPr>
      <p:guideLst>
        <p:guide orient="horz" pos="13485"/>
        <p:guide pos="953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8" d="100"/>
          <a:sy n="118" d="100"/>
        </p:scale>
        <p:origin x="-4968" y="-104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7205"/>
          </a:xfrm>
          <a:prstGeom prst="rect">
            <a:avLst/>
          </a:prstGeom>
        </p:spPr>
        <p:txBody>
          <a:bodyPr vert="horz" lIns="91415" tIns="45707" rIns="91415" bIns="45707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415" tIns="45707" rIns="91415" bIns="45707" rtlCol="0"/>
          <a:lstStyle>
            <a:lvl1pPr algn="r">
              <a:defRPr sz="1200"/>
            </a:lvl1pPr>
          </a:lstStyle>
          <a:p>
            <a:fld id="{6A5D2FC6-D5F8-409D-A904-D6480509142A}" type="datetimeFigureOut">
              <a:rPr lang="en-GB" smtClean="0"/>
              <a:t>10/15/18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15" tIns="45707" rIns="91415" bIns="45707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415" tIns="45707" rIns="91415" bIns="45707" rtlCol="0" anchor="b"/>
          <a:lstStyle>
            <a:lvl1pPr algn="r">
              <a:defRPr sz="1200"/>
            </a:lvl1pPr>
          </a:lstStyle>
          <a:p>
            <a:fld id="{6B50D89F-D4C1-4B7E-A6E3-8511F87965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670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516" y="1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84388" y="746125"/>
            <a:ext cx="2636837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17" y="4723448"/>
            <a:ext cx="4990783" cy="447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6896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5" tIns="45707" rIns="91415" bIns="4570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516" y="9446896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5" tIns="45707" rIns="91415" bIns="4570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A7C447-0C7E-4F39-A3A2-9B0A3BA95E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81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1pPr>
    <a:lvl2pPr marL="4571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2pPr>
    <a:lvl3pPr marL="91431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3pPr>
    <a:lvl4pPr marL="13714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4pPr>
    <a:lvl5pPr marL="18286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5pPr>
    <a:lvl6pPr marL="2285776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31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6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41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84388" y="746125"/>
            <a:ext cx="2636837" cy="3729038"/>
          </a:xfrm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64" charset="-128"/>
              </a:defRPr>
            </a:lvl1pPr>
            <a:lvl2pPr marL="742746" indent="-285671">
              <a:defRPr sz="2400">
                <a:solidFill>
                  <a:schemeClr val="tx1"/>
                </a:solidFill>
                <a:latin typeface="Arial" charset="0"/>
                <a:ea typeface="ＭＳ Ｐゴシック" pitchFamily="-64" charset="-128"/>
              </a:defRPr>
            </a:lvl2pPr>
            <a:lvl3pPr marL="1142687" indent="-228537">
              <a:defRPr sz="2400">
                <a:solidFill>
                  <a:schemeClr val="tx1"/>
                </a:solidFill>
                <a:latin typeface="Arial" charset="0"/>
                <a:ea typeface="ＭＳ Ｐゴシック" pitchFamily="-64" charset="-128"/>
              </a:defRPr>
            </a:lvl3pPr>
            <a:lvl4pPr marL="1599761" indent="-228537">
              <a:defRPr sz="2400">
                <a:solidFill>
                  <a:schemeClr val="tx1"/>
                </a:solidFill>
                <a:latin typeface="Arial" charset="0"/>
                <a:ea typeface="ＭＳ Ｐゴシック" pitchFamily="-64" charset="-128"/>
              </a:defRPr>
            </a:lvl4pPr>
            <a:lvl5pPr marL="2056836" indent="-228537">
              <a:defRPr sz="2400">
                <a:solidFill>
                  <a:schemeClr val="tx1"/>
                </a:solidFill>
                <a:latin typeface="Arial" charset="0"/>
                <a:ea typeface="ＭＳ Ｐゴシック" pitchFamily="-64" charset="-128"/>
              </a:defRPr>
            </a:lvl5pPr>
            <a:lvl6pPr marL="2513911" indent="-2285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4" charset="-128"/>
              </a:defRPr>
            </a:lvl6pPr>
            <a:lvl7pPr marL="2970985" indent="-2285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4" charset="-128"/>
              </a:defRPr>
            </a:lvl7pPr>
            <a:lvl8pPr marL="3428060" indent="-2285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4" charset="-128"/>
              </a:defRPr>
            </a:lvl8pPr>
            <a:lvl9pPr marL="3885134" indent="-2285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4" charset="-128"/>
              </a:defRPr>
            </a:lvl9pPr>
          </a:lstStyle>
          <a:p>
            <a:fld id="{A061C6DA-E8D6-4594-B182-766D5B70AF03}" type="slidenum">
              <a:rPr lang="en-GB" altLang="en-US" sz="1200"/>
              <a:pPr/>
              <a:t>2</a:t>
            </a:fld>
            <a:endParaRPr lang="en-GB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126" y="13300076"/>
            <a:ext cx="25734963" cy="9175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840" y="24260176"/>
            <a:ext cx="21191537" cy="10941049"/>
          </a:xfrm>
        </p:spPr>
        <p:txBody>
          <a:bodyPr/>
          <a:lstStyle>
            <a:lvl1pPr marL="0" indent="0" algn="ctr">
              <a:buNone/>
              <a:defRPr/>
            </a:lvl1pPr>
            <a:lvl2pPr marL="457155" indent="0" algn="ctr">
              <a:buNone/>
              <a:defRPr/>
            </a:lvl2pPr>
            <a:lvl3pPr marL="914311" indent="0" algn="ctr">
              <a:buNone/>
              <a:defRPr/>
            </a:lvl3pPr>
            <a:lvl4pPr marL="1371466" indent="0" algn="ctr">
              <a:buNone/>
              <a:defRPr/>
            </a:lvl4pPr>
            <a:lvl5pPr marL="1828621" indent="0" algn="ctr">
              <a:buNone/>
              <a:defRPr/>
            </a:lvl5pPr>
            <a:lvl6pPr marL="2285776" indent="0" algn="ctr">
              <a:buNone/>
              <a:defRPr/>
            </a:lvl6pPr>
            <a:lvl7pPr marL="2742931" indent="0" algn="ctr">
              <a:buNone/>
              <a:defRPr/>
            </a:lvl7pPr>
            <a:lvl8pPr marL="3200086" indent="0" algn="ctr">
              <a:buNone/>
              <a:defRPr/>
            </a:lvl8pPr>
            <a:lvl9pPr marL="36572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4C8B79-6425-491B-85C0-4A89A91FE195}" type="datetime4">
              <a:rPr lang="en-US" smtClean="0"/>
              <a:t>October 15, 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“The views and opinions expressed herein do not necessarily reflect those of the ITER Organization” © 2015, ITER Organization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EE26ED-9707-4F11-B450-C027F252EB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4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5D9E6-115A-4934-97F9-D10BD88F0C1D}" type="datetime4">
              <a:rPr lang="en-US" smtClean="0"/>
              <a:t>October 15, 2018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“The views and opinions expressed herein do not necessarily reflect those of the ITER Organization” © 2015, ITER Organization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01D35-85A6-422F-8F7B-5D033DDD0A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5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572538" y="3805239"/>
            <a:ext cx="6432550" cy="3284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27" y="3805239"/>
            <a:ext cx="19150013" cy="3284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C696C-3340-4160-BFD3-19195F71A0A6}" type="datetime4">
              <a:rPr lang="en-US" smtClean="0"/>
              <a:t>October 15, 2018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“The views and opinions expressed herein do not necessarily reflect those of the ITER Organization” © 2015, ITER Organization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C0A43-6D50-4B8C-8792-36056D6E8B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84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A1245-062C-46B2-83BD-6652CDFCB248}" type="datetime4">
              <a:rPr lang="en-US" smtClean="0"/>
              <a:t>October 15, 2018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“The views and opinions expressed herein do not necessarily reflect those of the ITER Organization” © 2015, ITER Organization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F09F8-2908-45B3-8FD8-A733F45594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1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777" y="27509790"/>
            <a:ext cx="25734963" cy="85042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0777" y="18145126"/>
            <a:ext cx="25734963" cy="936466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5" indent="0">
              <a:buNone/>
              <a:defRPr sz="1800"/>
            </a:lvl2pPr>
            <a:lvl3pPr marL="914311" indent="0">
              <a:buNone/>
              <a:defRPr sz="1600"/>
            </a:lvl3pPr>
            <a:lvl4pPr marL="1371466" indent="0">
              <a:buNone/>
              <a:defRPr sz="1400"/>
            </a:lvl4pPr>
            <a:lvl5pPr marL="1828621" indent="0">
              <a:buNone/>
              <a:defRPr sz="1400"/>
            </a:lvl5pPr>
            <a:lvl6pPr marL="2285776" indent="0">
              <a:buNone/>
              <a:defRPr sz="1400"/>
            </a:lvl6pPr>
            <a:lvl7pPr marL="2742931" indent="0">
              <a:buNone/>
              <a:defRPr sz="1400"/>
            </a:lvl7pPr>
            <a:lvl8pPr marL="3200086" indent="0">
              <a:buNone/>
              <a:defRPr sz="1400"/>
            </a:lvl8pPr>
            <a:lvl9pPr marL="36572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C56F3-1559-4503-9A5A-A032F4F18686}" type="datetime4">
              <a:rPr lang="en-US" smtClean="0"/>
              <a:t>October 15, 2018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“The views and opinions expressed herein do not necessarily reflect those of the ITER Organization” © 2015, ITER Organization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92D7-B9D3-487B-8BE8-3319FCDCDB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8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0126" y="12368216"/>
            <a:ext cx="12790488" cy="24283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13015" y="12368216"/>
            <a:ext cx="12792075" cy="24283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F299C-831C-4C35-908B-8897710F843D}" type="datetime4">
              <a:rPr lang="en-US" smtClean="0"/>
              <a:t>October 15, 2018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“The views and opinions expressed herein do not necessarily reflect those of the ITER Organization” © 2015, ITER Organization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9A05A-3685-47AA-9F79-01B9775BC2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46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7" y="1714502"/>
            <a:ext cx="27246263" cy="71358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4477" y="9583738"/>
            <a:ext cx="13376275" cy="39925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6" indent="0">
              <a:buNone/>
              <a:defRPr sz="1600" b="1"/>
            </a:lvl4pPr>
            <a:lvl5pPr marL="1828621" indent="0">
              <a:buNone/>
              <a:defRPr sz="1600" b="1"/>
            </a:lvl5pPr>
            <a:lvl6pPr marL="2285776" indent="0">
              <a:buNone/>
              <a:defRPr sz="1600" b="1"/>
            </a:lvl6pPr>
            <a:lvl7pPr marL="2742931" indent="0">
              <a:buNone/>
              <a:defRPr sz="1600" b="1"/>
            </a:lvl7pPr>
            <a:lvl8pPr marL="3200086" indent="0">
              <a:buNone/>
              <a:defRPr sz="1600" b="1"/>
            </a:lvl8pPr>
            <a:lvl9pPr marL="36572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4477" y="13576302"/>
            <a:ext cx="13376275" cy="24666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9700" y="9583738"/>
            <a:ext cx="13381038" cy="39925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6" indent="0">
              <a:buNone/>
              <a:defRPr sz="1600" b="1"/>
            </a:lvl4pPr>
            <a:lvl5pPr marL="1828621" indent="0">
              <a:buNone/>
              <a:defRPr sz="1600" b="1"/>
            </a:lvl5pPr>
            <a:lvl6pPr marL="2285776" indent="0">
              <a:buNone/>
              <a:defRPr sz="1600" b="1"/>
            </a:lvl6pPr>
            <a:lvl7pPr marL="2742931" indent="0">
              <a:buNone/>
              <a:defRPr sz="1600" b="1"/>
            </a:lvl7pPr>
            <a:lvl8pPr marL="3200086" indent="0">
              <a:buNone/>
              <a:defRPr sz="1600" b="1"/>
            </a:lvl8pPr>
            <a:lvl9pPr marL="36572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9700" y="13576302"/>
            <a:ext cx="13381038" cy="24666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39FF0-D4B0-4544-894D-0BDD3D3F5C03}" type="datetime4">
              <a:rPr lang="en-US" smtClean="0"/>
              <a:t>October 15, 2018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“The views and opinions expressed herein do not necessarily reflect those of the ITER Organization” © 2015, ITER Organization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03078-6406-49C6-819D-4E5036BF0C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80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FA092-A950-4ABB-BCE5-BF24B01A4014}" type="datetime4">
              <a:rPr lang="en-US" smtClean="0"/>
              <a:t>October 15, 2018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“The views and opinions expressed herein do not necessarily reflect those of the ITER Organization” © 2015, ITER Organization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4F055-2635-47C3-A126-C30BB81A37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653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EEA73-7FB7-457C-8415-92F3978CEC9C}" type="datetime4">
              <a:rPr lang="en-US" smtClean="0"/>
              <a:t>October 15, 2018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“The views and opinions expressed herein do not necessarily reflect those of the ITER Organization” © 2015, ITER Organization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28E7E-F91C-49F8-83E0-BDA285D8D0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0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7" y="1704977"/>
            <a:ext cx="9959975" cy="72532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6400" y="1704976"/>
            <a:ext cx="16924338" cy="36537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4477" y="8958263"/>
            <a:ext cx="9959975" cy="29284612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11" indent="0">
              <a:buNone/>
              <a:defRPr sz="1000"/>
            </a:lvl3pPr>
            <a:lvl4pPr marL="1371466" indent="0">
              <a:buNone/>
              <a:defRPr sz="900"/>
            </a:lvl4pPr>
            <a:lvl5pPr marL="1828621" indent="0">
              <a:buNone/>
              <a:defRPr sz="900"/>
            </a:lvl5pPr>
            <a:lvl6pPr marL="2285776" indent="0">
              <a:buNone/>
              <a:defRPr sz="900"/>
            </a:lvl6pPr>
            <a:lvl7pPr marL="2742931" indent="0">
              <a:buNone/>
              <a:defRPr sz="900"/>
            </a:lvl7pPr>
            <a:lvl8pPr marL="3200086" indent="0">
              <a:buNone/>
              <a:defRPr sz="900"/>
            </a:lvl8pPr>
            <a:lvl9pPr marL="36572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B94D6-C093-420A-847B-F0DBDFE2E7AB}" type="datetime4">
              <a:rPr lang="en-US" smtClean="0"/>
              <a:t>October 15, 2018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“The views and opinions expressed herein do not necessarily reflect those of the ITER Organization” © 2015, ITER Organization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FDD1A-453E-4568-BD32-AD39128B8B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75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075" y="29968825"/>
            <a:ext cx="18165763" cy="35369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4075" y="3825876"/>
            <a:ext cx="18165763" cy="2568575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11" indent="0">
              <a:buNone/>
              <a:defRPr sz="2400"/>
            </a:lvl3pPr>
            <a:lvl4pPr marL="1371466" indent="0">
              <a:buNone/>
              <a:defRPr sz="2000"/>
            </a:lvl4pPr>
            <a:lvl5pPr marL="1828621" indent="0">
              <a:buNone/>
              <a:defRPr sz="2000"/>
            </a:lvl5pPr>
            <a:lvl6pPr marL="2285776" indent="0">
              <a:buNone/>
              <a:defRPr sz="2000"/>
            </a:lvl6pPr>
            <a:lvl7pPr marL="2742931" indent="0">
              <a:buNone/>
              <a:defRPr sz="2000"/>
            </a:lvl7pPr>
            <a:lvl8pPr marL="3200086" indent="0">
              <a:buNone/>
              <a:defRPr sz="2000"/>
            </a:lvl8pPr>
            <a:lvl9pPr marL="3657241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075" y="33505775"/>
            <a:ext cx="18165763" cy="5024438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11" indent="0">
              <a:buNone/>
              <a:defRPr sz="1000"/>
            </a:lvl3pPr>
            <a:lvl4pPr marL="1371466" indent="0">
              <a:buNone/>
              <a:defRPr sz="900"/>
            </a:lvl4pPr>
            <a:lvl5pPr marL="1828621" indent="0">
              <a:buNone/>
              <a:defRPr sz="900"/>
            </a:lvl5pPr>
            <a:lvl6pPr marL="2285776" indent="0">
              <a:buNone/>
              <a:defRPr sz="900"/>
            </a:lvl6pPr>
            <a:lvl7pPr marL="2742931" indent="0">
              <a:buNone/>
              <a:defRPr sz="900"/>
            </a:lvl7pPr>
            <a:lvl8pPr marL="3200086" indent="0">
              <a:buNone/>
              <a:defRPr sz="900"/>
            </a:lvl8pPr>
            <a:lvl9pPr marL="36572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950A3-993C-4BED-AEF9-BE7C5AFD4206}" type="datetime4">
              <a:rPr lang="en-US" smtClean="0"/>
              <a:t>October 15, 2018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“The views and opinions expressed herein do not necessarily reflect those of the ITER Organization” © 2015, ITER Organization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9623E-2AB9-4CE8-82A3-E612E10390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2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26" y="3805239"/>
            <a:ext cx="25734963" cy="713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593" tIns="208796" rIns="417593" bIns="2087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70126" y="12368216"/>
            <a:ext cx="25734963" cy="2428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593" tIns="208796" rIns="417593" bIns="2087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70125" y="35204401"/>
            <a:ext cx="6307138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7593" tIns="208796" rIns="417593" bIns="208796" numCol="1" anchor="t" anchorCtr="0" compatLnSpc="1">
            <a:prstTxWarp prst="textNoShape">
              <a:avLst/>
            </a:prstTxWarp>
          </a:bodyPr>
          <a:lstStyle>
            <a:lvl1pPr>
              <a:defRPr sz="6400" smtClean="0"/>
            </a:lvl1pPr>
          </a:lstStyle>
          <a:p>
            <a:pPr>
              <a:defRPr/>
            </a:pPr>
            <a:fld id="{5DD6773E-18C1-4840-9C7A-9EB9DC615566}" type="datetime4">
              <a:rPr lang="en-US" smtClean="0"/>
              <a:t>October 15, 2018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" y="39006464"/>
            <a:ext cx="30275213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7593" tIns="208796" rIns="417593" bIns="208796" numCol="1" anchor="t" anchorCtr="0" compatLnSpc="1">
            <a:prstTxWarp prst="textNoShape">
              <a:avLst/>
            </a:prstTxWarp>
          </a:bodyPr>
          <a:lstStyle>
            <a:lvl1pPr algn="ctr">
              <a:defRPr sz="6400" smtClean="0"/>
            </a:lvl1pPr>
          </a:lstStyle>
          <a:p>
            <a:pPr>
              <a:defRPr/>
            </a:pPr>
            <a:r>
              <a:rPr lang="en-GB" dirty="0" smtClean="0"/>
              <a:t>“The views and opinions expressed herein do not necessarily reflect those of the ITER Organization” © 2015, ITER Organization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697950" y="35204401"/>
            <a:ext cx="6307138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7593" tIns="208796" rIns="417593" bIns="208796" numCol="1" anchor="t" anchorCtr="0" compatLnSpc="1">
            <a:prstTxWarp prst="textNoShape">
              <a:avLst/>
            </a:prstTxWarp>
          </a:bodyPr>
          <a:lstStyle>
            <a:lvl1pPr algn="r">
              <a:defRPr sz="6400" smtClean="0"/>
            </a:lvl1pPr>
          </a:lstStyle>
          <a:p>
            <a:pPr>
              <a:defRPr/>
            </a:pPr>
            <a:fld id="{1AEE26ED-9707-4F11-B450-C027F252EB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4176303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176303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  <a:ea typeface="ＭＳ Ｐゴシック" pitchFamily="-64" charset="-128"/>
        </a:defRPr>
      </a:lvl2pPr>
      <a:lvl3pPr algn="ctr" defTabSz="4176303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  <a:ea typeface="ＭＳ Ｐゴシック" pitchFamily="-64" charset="-128"/>
        </a:defRPr>
      </a:lvl3pPr>
      <a:lvl4pPr algn="ctr" defTabSz="4176303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  <a:ea typeface="ＭＳ Ｐゴシック" pitchFamily="-64" charset="-128"/>
        </a:defRPr>
      </a:lvl4pPr>
      <a:lvl5pPr algn="ctr" defTabSz="4176303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  <a:ea typeface="ＭＳ Ｐゴシック" pitchFamily="-64" charset="-128"/>
        </a:defRPr>
      </a:lvl5pPr>
      <a:lvl6pPr marL="457155" algn="ctr" defTabSz="4176303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  <a:ea typeface="ＭＳ Ｐゴシック" pitchFamily="-64" charset="-128"/>
        </a:defRPr>
      </a:lvl6pPr>
      <a:lvl7pPr marL="914311" algn="ctr" defTabSz="4176303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  <a:ea typeface="ＭＳ Ｐゴシック" pitchFamily="-64" charset="-128"/>
        </a:defRPr>
      </a:lvl7pPr>
      <a:lvl8pPr marL="1371466" algn="ctr" defTabSz="4176303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  <a:ea typeface="ＭＳ Ｐゴシック" pitchFamily="-64" charset="-128"/>
        </a:defRPr>
      </a:lvl8pPr>
      <a:lvl9pPr marL="1828621" algn="ctr" defTabSz="4176303" rtl="0" eaLnBrk="1" fontAlgn="base" hangingPunct="1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Arial" charset="0"/>
          <a:ea typeface="ＭＳ Ｐゴシック" pitchFamily="-64" charset="-128"/>
        </a:defRPr>
      </a:lvl9pPr>
    </p:titleStyle>
    <p:bodyStyle>
      <a:lvl1pPr marL="1566709" indent="-1566709" algn="l" defTabSz="4176303" rtl="0" eaLnBrk="1" fontAlgn="base" hangingPunct="1">
        <a:spcBef>
          <a:spcPct val="20000"/>
        </a:spcBef>
        <a:spcAft>
          <a:spcPct val="0"/>
        </a:spcAft>
        <a:buChar char="•"/>
        <a:defRPr sz="14600">
          <a:solidFill>
            <a:schemeClr val="tx1"/>
          </a:solidFill>
          <a:latin typeface="+mn-lt"/>
          <a:ea typeface="+mn-ea"/>
          <a:cs typeface="+mn-cs"/>
        </a:defRPr>
      </a:lvl1pPr>
      <a:lvl2pPr marL="3392156" indent="-1304797" algn="l" defTabSz="4176303" rtl="0" eaLnBrk="1" fontAlgn="base" hangingPunct="1">
        <a:spcBef>
          <a:spcPct val="20000"/>
        </a:spcBef>
        <a:spcAft>
          <a:spcPct val="0"/>
        </a:spcAft>
        <a:buChar char="–"/>
        <a:defRPr sz="12800">
          <a:solidFill>
            <a:schemeClr val="tx1"/>
          </a:solidFill>
          <a:latin typeface="+mn-lt"/>
          <a:ea typeface="+mn-ea"/>
        </a:defRPr>
      </a:lvl2pPr>
      <a:lvl3pPr marL="5219188" indent="-1042886" algn="l" defTabSz="4176303" rtl="0" eaLnBrk="1" fontAlgn="base" hangingPunct="1">
        <a:spcBef>
          <a:spcPct val="20000"/>
        </a:spcBef>
        <a:spcAft>
          <a:spcPct val="0"/>
        </a:spcAft>
        <a:buChar char="•"/>
        <a:defRPr sz="11000">
          <a:solidFill>
            <a:schemeClr val="tx1"/>
          </a:solidFill>
          <a:latin typeface="+mn-lt"/>
          <a:ea typeface="+mn-ea"/>
        </a:defRPr>
      </a:lvl3pPr>
      <a:lvl4pPr marL="7308134" indent="-1044472" algn="l" defTabSz="4176303" rtl="0" eaLnBrk="1" fontAlgn="base" hangingPunct="1">
        <a:spcBef>
          <a:spcPct val="20000"/>
        </a:spcBef>
        <a:spcAft>
          <a:spcPct val="0"/>
        </a:spcAft>
        <a:buChar char="–"/>
        <a:defRPr sz="9100">
          <a:solidFill>
            <a:schemeClr val="tx1"/>
          </a:solidFill>
          <a:latin typeface="+mn-lt"/>
          <a:ea typeface="+mn-ea"/>
        </a:defRPr>
      </a:lvl4pPr>
      <a:lvl5pPr marL="9395492" indent="-1042886" algn="l" defTabSz="4176303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  <a:ea typeface="+mn-ea"/>
        </a:defRPr>
      </a:lvl5pPr>
      <a:lvl6pPr marL="9852647" indent="-1042886" algn="l" defTabSz="4176303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  <a:ea typeface="+mn-ea"/>
        </a:defRPr>
      </a:lvl6pPr>
      <a:lvl7pPr marL="10309802" indent="-1042886" algn="l" defTabSz="4176303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  <a:ea typeface="+mn-ea"/>
        </a:defRPr>
      </a:lvl7pPr>
      <a:lvl8pPr marL="10766957" indent="-1042886" algn="l" defTabSz="4176303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  <a:ea typeface="+mn-ea"/>
        </a:defRPr>
      </a:lvl8pPr>
      <a:lvl9pPr marL="11224113" indent="-1042886" algn="l" defTabSz="4176303" rtl="0" eaLnBrk="1" fontAlgn="base" hangingPunct="1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oleObject" Target="../embeddings/oleObject2.bin"/><Relationship Id="rId21" Type="http://schemas.openxmlformats.org/officeDocument/2006/relationships/image" Target="../media/image2.emf"/><Relationship Id="rId22" Type="http://schemas.openxmlformats.org/officeDocument/2006/relationships/oleObject" Target="../embeddings/oleObject3.bin"/><Relationship Id="rId23" Type="http://schemas.openxmlformats.org/officeDocument/2006/relationships/image" Target="../media/image3.emf"/><Relationship Id="rId24" Type="http://schemas.openxmlformats.org/officeDocument/2006/relationships/image" Target="../media/image18.emf"/><Relationship Id="rId25" Type="http://schemas.openxmlformats.org/officeDocument/2006/relationships/image" Target="../media/image19.emf"/><Relationship Id="rId26" Type="http://schemas.openxmlformats.org/officeDocument/2006/relationships/image" Target="../media/image20.emf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10" Type="http://schemas.openxmlformats.org/officeDocument/2006/relationships/image" Target="../media/image10.png"/><Relationship Id="rId11" Type="http://schemas.openxmlformats.org/officeDocument/2006/relationships/image" Target="../media/image11.emf"/><Relationship Id="rId12" Type="http://schemas.openxmlformats.org/officeDocument/2006/relationships/image" Target="../media/image12.emf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emf"/><Relationship Id="rId17" Type="http://schemas.openxmlformats.org/officeDocument/2006/relationships/image" Target="../media/image15.png"/><Relationship Id="rId18" Type="http://schemas.openxmlformats.org/officeDocument/2006/relationships/image" Target="../media/image16.emf"/><Relationship Id="rId19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ounded Rectangle 122"/>
          <p:cNvSpPr/>
          <p:nvPr/>
        </p:nvSpPr>
        <p:spPr bwMode="auto">
          <a:xfrm>
            <a:off x="309600" y="25326218"/>
            <a:ext cx="14688000" cy="12497456"/>
          </a:xfrm>
          <a:prstGeom prst="roundRect">
            <a:avLst>
              <a:gd name="adj" fmla="val 4834"/>
            </a:avLst>
          </a:prstGeom>
          <a:solidFill>
            <a:srgbClr val="EAEAEA"/>
          </a:solidFill>
          <a:ln w="63500" cap="flat" cmpd="sng" algn="ctr">
            <a:solidFill>
              <a:srgbClr val="92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  <p:grpSp>
        <p:nvGrpSpPr>
          <p:cNvPr id="226" name="Group 225"/>
          <p:cNvGrpSpPr>
            <a:grpSpLocks noChangeAspect="1"/>
          </p:cNvGrpSpPr>
          <p:nvPr/>
        </p:nvGrpSpPr>
        <p:grpSpPr>
          <a:xfrm>
            <a:off x="436196" y="32869364"/>
            <a:ext cx="8640000" cy="3488488"/>
            <a:chOff x="-10572438" y="31019160"/>
            <a:chExt cx="9864000" cy="398269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-10572438" y="31020227"/>
              <a:ext cx="9864000" cy="39816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pic>
          <p:nvPicPr>
            <p:cNvPr id="22" name="Picture 21" descr="kick_del_P2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67" r="4027"/>
            <a:stretch/>
          </p:blipFill>
          <p:spPr>
            <a:xfrm>
              <a:off x="-10569250" y="31019160"/>
              <a:ext cx="9799543" cy="3947238"/>
            </a:xfrm>
            <a:prstGeom prst="rect">
              <a:avLst/>
            </a:prstGeom>
          </p:spPr>
        </p:pic>
      </p:grpSp>
      <p:sp>
        <p:nvSpPr>
          <p:cNvPr id="107" name="Rounded Rectangle 106"/>
          <p:cNvSpPr/>
          <p:nvPr/>
        </p:nvSpPr>
        <p:spPr bwMode="auto">
          <a:xfrm>
            <a:off x="309600" y="15654781"/>
            <a:ext cx="14688000" cy="8959662"/>
          </a:xfrm>
          <a:prstGeom prst="roundRect">
            <a:avLst>
              <a:gd name="adj" fmla="val 4834"/>
            </a:avLst>
          </a:prstGeom>
          <a:solidFill>
            <a:srgbClr val="EAEAEA"/>
          </a:solidFill>
          <a:ln w="63500" cap="flat" cmpd="sng" algn="ctr">
            <a:solidFill>
              <a:srgbClr val="92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  <p:sp>
        <p:nvSpPr>
          <p:cNvPr id="109" name="Rounded Rectangle 108"/>
          <p:cNvSpPr/>
          <p:nvPr/>
        </p:nvSpPr>
        <p:spPr bwMode="auto">
          <a:xfrm>
            <a:off x="15281622" y="36708981"/>
            <a:ext cx="14688000" cy="4016339"/>
          </a:xfrm>
          <a:prstGeom prst="roundRect">
            <a:avLst>
              <a:gd name="adj" fmla="val 4834"/>
            </a:avLst>
          </a:prstGeom>
          <a:solidFill>
            <a:srgbClr val="EAEAEA"/>
          </a:solidFill>
          <a:ln w="63500" cap="flat" cmpd="sng" algn="ctr">
            <a:solidFill>
              <a:srgbClr val="92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15281622" y="18330832"/>
            <a:ext cx="14688000" cy="17713968"/>
          </a:xfrm>
          <a:prstGeom prst="roundRect">
            <a:avLst>
              <a:gd name="adj" fmla="val 4834"/>
            </a:avLst>
          </a:prstGeom>
          <a:solidFill>
            <a:srgbClr val="EAEAEA"/>
          </a:solidFill>
          <a:ln w="63500" cap="flat" cmpd="sng" algn="ctr">
            <a:solidFill>
              <a:srgbClr val="92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  <p:sp>
        <p:nvSpPr>
          <p:cNvPr id="106" name="Rounded Rectangle 105"/>
          <p:cNvSpPr/>
          <p:nvPr/>
        </p:nvSpPr>
        <p:spPr bwMode="auto">
          <a:xfrm>
            <a:off x="15303600" y="5163604"/>
            <a:ext cx="14688000" cy="12404874"/>
          </a:xfrm>
          <a:prstGeom prst="roundRect">
            <a:avLst>
              <a:gd name="adj" fmla="val 4834"/>
            </a:avLst>
          </a:prstGeom>
          <a:solidFill>
            <a:srgbClr val="EAEAEA"/>
          </a:solidFill>
          <a:ln w="63500" cap="flat" cmpd="sng" algn="ctr">
            <a:solidFill>
              <a:srgbClr val="92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09600" y="5163605"/>
            <a:ext cx="14688000" cy="9788293"/>
          </a:xfrm>
          <a:prstGeom prst="roundRect">
            <a:avLst>
              <a:gd name="adj" fmla="val 4834"/>
            </a:avLst>
          </a:prstGeom>
          <a:solidFill>
            <a:srgbClr val="EAEAEA"/>
          </a:solidFill>
          <a:ln w="63500" cap="flat" cmpd="sng" algn="ctr">
            <a:solidFill>
              <a:srgbClr val="92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  <p:pic>
        <p:nvPicPr>
          <p:cNvPr id="180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4"/>
          <a:stretch/>
        </p:blipFill>
        <p:spPr bwMode="auto">
          <a:xfrm>
            <a:off x="0" y="-22166"/>
            <a:ext cx="30275214" cy="321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1482"/>
            <a:ext cx="3027521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4"/>
          <a:stretch/>
        </p:blipFill>
        <p:spPr bwMode="auto">
          <a:xfrm>
            <a:off x="9592990" y="171875"/>
            <a:ext cx="20690608" cy="321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 descr="NSTX-U_banner_full_name_2level_transparen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4" y="379634"/>
            <a:ext cx="6840000" cy="1080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819173" y="4739872"/>
            <a:ext cx="13670362" cy="719999"/>
          </a:xfrm>
          <a:prstGeom prst="roundRect">
            <a:avLst/>
          </a:prstGeom>
          <a:solidFill>
            <a:srgbClr val="920000"/>
          </a:solidFill>
          <a:ln w="25400" cap="flat" cmpd="sng" algn="ctr">
            <a:solidFill>
              <a:srgbClr val="920000"/>
            </a:solidFill>
            <a:prstDash val="solid"/>
          </a:ln>
          <a:effectLst/>
        </p:spPr>
        <p:txBody>
          <a:bodyPr lIns="91431" tIns="45716" rIns="91431" bIns="45716" rtlCol="0" anchor="ctr"/>
          <a:lstStyle/>
          <a:p>
            <a:pPr algn="ctr" defTabSz="9143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Times"/>
              <a:ea typeface="+mn-ea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432750" y="235498"/>
            <a:ext cx="22682520" cy="189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0" rIns="91431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2087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 dirty="0" smtClean="0">
                <a:solidFill>
                  <a:srgbClr val="336699"/>
                </a:solidFill>
                <a:latin typeface="Helvetica"/>
                <a:ea typeface="+mn-ea"/>
                <a:cs typeface="Helvetica"/>
              </a:rPr>
              <a:t>Investigation of fast particle redistribution</a:t>
            </a:r>
          </a:p>
          <a:p>
            <a:pPr algn="ctr" defTabSz="2087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 dirty="0" smtClean="0">
                <a:solidFill>
                  <a:srgbClr val="336699"/>
                </a:solidFill>
                <a:latin typeface="Helvetica"/>
                <a:cs typeface="Helvetica"/>
              </a:rPr>
              <a:t>induced by sawtooth instability </a:t>
            </a:r>
            <a:r>
              <a:rPr lang="en-GB" sz="6000" b="1" dirty="0" smtClean="0">
                <a:solidFill>
                  <a:srgbClr val="336699"/>
                </a:solidFill>
                <a:latin typeface="Helvetica"/>
                <a:ea typeface="+mn-ea"/>
                <a:cs typeface="Helvetica"/>
              </a:rPr>
              <a:t>in NSTX-U</a:t>
            </a:r>
            <a:endParaRPr lang="en-GB" sz="6000" b="1" dirty="0">
              <a:solidFill>
                <a:srgbClr val="336699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9953030" y="2373396"/>
            <a:ext cx="1764196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600" b="1" u="sng" dirty="0">
                <a:latin typeface="Helvetica"/>
                <a:cs typeface="Helvetica"/>
              </a:rPr>
              <a:t>D. Kim</a:t>
            </a:r>
            <a:r>
              <a:rPr lang="en-US" sz="3600" b="1" baseline="30000" dirty="0">
                <a:latin typeface="Helvetica"/>
                <a:cs typeface="Helvetica"/>
              </a:rPr>
              <a:t>1)</a:t>
            </a:r>
            <a:r>
              <a:rPr lang="en-US" sz="3600" b="1" dirty="0">
                <a:latin typeface="Helvetica"/>
                <a:cs typeface="Helvetica"/>
              </a:rPr>
              <a:t>, M. Podestà</a:t>
            </a:r>
            <a:r>
              <a:rPr lang="en-US" sz="3600" b="1" baseline="30000" dirty="0">
                <a:latin typeface="Helvetica"/>
                <a:cs typeface="Helvetica"/>
              </a:rPr>
              <a:t>1)</a:t>
            </a:r>
            <a:r>
              <a:rPr lang="en-US" sz="3600" b="1" dirty="0">
                <a:latin typeface="Helvetica"/>
                <a:cs typeface="Helvetica"/>
              </a:rPr>
              <a:t>, D. Liu</a:t>
            </a:r>
            <a:r>
              <a:rPr lang="en-US" sz="3600" b="1" baseline="30000" dirty="0">
                <a:latin typeface="Helvetica"/>
                <a:cs typeface="Helvetica"/>
              </a:rPr>
              <a:t>2)</a:t>
            </a:r>
            <a:r>
              <a:rPr lang="en-US" sz="3600" b="1" dirty="0">
                <a:latin typeface="Helvetica"/>
                <a:cs typeface="Helvetica"/>
              </a:rPr>
              <a:t>, G. Hao</a:t>
            </a:r>
            <a:r>
              <a:rPr lang="en-US" sz="3600" b="1" baseline="30000" dirty="0">
                <a:latin typeface="Helvetica"/>
                <a:cs typeface="Helvetica"/>
              </a:rPr>
              <a:t>2)</a:t>
            </a:r>
            <a:r>
              <a:rPr lang="en-US" sz="3600" b="1" dirty="0">
                <a:latin typeface="Helvetica"/>
                <a:cs typeface="Helvetica"/>
              </a:rPr>
              <a:t> and F.M. Poli</a:t>
            </a:r>
            <a:r>
              <a:rPr lang="en-US" sz="3600" b="1" baseline="30000" dirty="0">
                <a:latin typeface="Helvetica"/>
                <a:cs typeface="Helvetica"/>
              </a:rPr>
              <a:t>1)</a:t>
            </a:r>
            <a:r>
              <a:rPr lang="en-US" sz="3600" b="1" dirty="0">
                <a:latin typeface="Helvetica"/>
                <a:cs typeface="Helvetica"/>
              </a:rPr>
              <a:t>  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9917026" y="3264794"/>
            <a:ext cx="17713968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i="1" baseline="30000" dirty="0">
                <a:latin typeface="Arial" charset="0"/>
              </a:rPr>
              <a:t>1)</a:t>
            </a:r>
            <a:r>
              <a:rPr lang="fr-FR" i="1" dirty="0">
                <a:latin typeface="Arial" charset="0"/>
              </a:rPr>
              <a:t> Princeton Plasma Physics Laboratory, Princeton, NJ 08543, USA</a:t>
            </a:r>
          </a:p>
          <a:p>
            <a:pPr algn="ctr"/>
            <a:r>
              <a:rPr lang="fr-FR" i="1" baseline="30000" dirty="0">
                <a:latin typeface="Arial" charset="0"/>
              </a:rPr>
              <a:t>2)</a:t>
            </a:r>
            <a:r>
              <a:rPr lang="fr-FR" i="1" dirty="0">
                <a:latin typeface="Arial" charset="0"/>
              </a:rPr>
              <a:t> Department of Physics and Astronomy, University of California, Irvine, CA 92617, USA</a:t>
            </a:r>
          </a:p>
        </p:txBody>
      </p:sp>
      <p:sp>
        <p:nvSpPr>
          <p:cNvPr id="23" name="Text Box 293"/>
          <p:cNvSpPr txBox="1">
            <a:spLocks noChangeArrowheads="1"/>
          </p:cNvSpPr>
          <p:nvPr/>
        </p:nvSpPr>
        <p:spPr bwMode="auto">
          <a:xfrm>
            <a:off x="23778565" y="42072145"/>
            <a:ext cx="633670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3200" b="1" i="1" dirty="0" smtClean="0">
                <a:latin typeface="Arial" charset="0"/>
              </a:rPr>
              <a:t>Doohyun </a:t>
            </a:r>
            <a:r>
              <a:rPr lang="en-US" sz="3200" b="1" i="1" dirty="0">
                <a:latin typeface="Arial" charset="0"/>
              </a:rPr>
              <a:t>Kim (dkim@pppl.gov)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25043" y="4776710"/>
            <a:ext cx="9058622" cy="6463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 defTabSz="9143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 smtClean="0">
                <a:solidFill>
                  <a:schemeClr val="bg1"/>
                </a:solidFill>
                <a:latin typeface="Helvetica"/>
                <a:cs typeface="Helvetica"/>
              </a:rPr>
              <a:t>Introduction</a:t>
            </a:r>
            <a:endParaRPr lang="en-US" sz="3600" b="1" kern="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03959" y="37923952"/>
            <a:ext cx="14715701" cy="284692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just"/>
            <a:r>
              <a:rPr lang="en-US" sz="2500" b="1" dirty="0">
                <a:latin typeface="Helvetica"/>
                <a:cs typeface="Helvetica"/>
              </a:rPr>
              <a:t>References </a:t>
            </a:r>
            <a:r>
              <a:rPr lang="en-US" sz="2200" dirty="0">
                <a:latin typeface="Helvetica"/>
                <a:cs typeface="Helvetica"/>
              </a:rPr>
              <a:t>[1] </a:t>
            </a:r>
            <a:r>
              <a:rPr lang="en-GB" sz="2200" dirty="0">
                <a:latin typeface="Helvetica"/>
                <a:cs typeface="Helvetica"/>
              </a:rPr>
              <a:t>D. Liu </a:t>
            </a:r>
            <a:r>
              <a:rPr lang="en-GB" sz="2200" i="1" dirty="0">
                <a:latin typeface="Helvetica"/>
                <a:cs typeface="Helvetica"/>
              </a:rPr>
              <a:t>et al., </a:t>
            </a:r>
            <a:r>
              <a:rPr lang="en-US" sz="2200" i="1" dirty="0">
                <a:latin typeface="Helvetica"/>
                <a:cs typeface="Helvetica"/>
              </a:rPr>
              <a:t>Nucl. </a:t>
            </a:r>
            <a:r>
              <a:rPr lang="en-US" sz="2200" i="1" dirty="0" smtClean="0">
                <a:latin typeface="Helvetica"/>
                <a:cs typeface="Helvetica"/>
              </a:rPr>
              <a:t>Fusion </a:t>
            </a:r>
            <a:r>
              <a:rPr lang="en-US" sz="2200" b="1" dirty="0" smtClean="0">
                <a:latin typeface="Helvetica"/>
                <a:cs typeface="Helvetica"/>
              </a:rPr>
              <a:t>58</a:t>
            </a:r>
            <a:r>
              <a:rPr lang="en-US" sz="2200" dirty="0" smtClean="0">
                <a:latin typeface="Helvetica"/>
                <a:cs typeface="Helvetica"/>
              </a:rPr>
              <a:t>, 082028</a:t>
            </a:r>
            <a:r>
              <a:rPr lang="en-GB" sz="2200" dirty="0" smtClean="0">
                <a:latin typeface="Helvetica"/>
                <a:cs typeface="Helvetica"/>
              </a:rPr>
              <a:t> </a:t>
            </a:r>
            <a:r>
              <a:rPr lang="en-GB" sz="2200" dirty="0">
                <a:latin typeface="Helvetica"/>
                <a:cs typeface="Helvetica"/>
              </a:rPr>
              <a:t>(2018)</a:t>
            </a:r>
            <a:r>
              <a:rPr lang="en-US" sz="2200" dirty="0">
                <a:latin typeface="Helvetica"/>
                <a:cs typeface="Helvetica"/>
              </a:rPr>
              <a:t>, [2] </a:t>
            </a:r>
            <a:r>
              <a:rPr lang="en-GB" sz="2200" dirty="0">
                <a:solidFill>
                  <a:srgbClr val="000000"/>
                </a:solidFill>
                <a:latin typeface="Helvetica"/>
                <a:cs typeface="Helvetica"/>
              </a:rPr>
              <a:t>R. </a:t>
            </a:r>
            <a:r>
              <a:rPr lang="en-GB" sz="2200" dirty="0" err="1">
                <a:solidFill>
                  <a:srgbClr val="000000"/>
                </a:solidFill>
                <a:latin typeface="Helvetica"/>
                <a:cs typeface="Helvetica"/>
              </a:rPr>
              <a:t>Hawryluk</a:t>
            </a:r>
            <a:r>
              <a:rPr lang="en-GB" sz="2200" dirty="0">
                <a:solidFill>
                  <a:srgbClr val="000000"/>
                </a:solidFill>
                <a:latin typeface="Helvetica"/>
                <a:cs typeface="Helvetica"/>
              </a:rPr>
              <a:t>, An empirical approach to </a:t>
            </a:r>
            <a:r>
              <a:rPr lang="en-GB" sz="2200" dirty="0" err="1">
                <a:solidFill>
                  <a:srgbClr val="000000"/>
                </a:solidFill>
                <a:latin typeface="Helvetica"/>
                <a:cs typeface="Helvetica"/>
              </a:rPr>
              <a:t>tokamak</a:t>
            </a:r>
            <a:r>
              <a:rPr lang="en-GB" sz="2200" dirty="0">
                <a:solidFill>
                  <a:srgbClr val="000000"/>
                </a:solidFill>
                <a:latin typeface="Helvetica"/>
                <a:cs typeface="Helvetica"/>
              </a:rPr>
              <a:t> transport Physics Close to Thermonuclear Conditions </a:t>
            </a:r>
            <a:r>
              <a:rPr lang="en-GB" sz="2200" dirty="0" err="1">
                <a:solidFill>
                  <a:srgbClr val="000000"/>
                </a:solidFill>
                <a:latin typeface="Helvetica"/>
                <a:cs typeface="Helvetica"/>
              </a:rPr>
              <a:t>vol</a:t>
            </a:r>
            <a:r>
              <a:rPr lang="en-GB" sz="2200" dirty="0">
                <a:solidFill>
                  <a:srgbClr val="000000"/>
                </a:solidFill>
                <a:latin typeface="Helvetica"/>
                <a:cs typeface="Helvetica"/>
              </a:rPr>
              <a:t> 1 </a:t>
            </a:r>
            <a:r>
              <a:rPr lang="en-GB" sz="2200" dirty="0" err="1">
                <a:solidFill>
                  <a:srgbClr val="000000"/>
                </a:solidFill>
                <a:latin typeface="Helvetica"/>
                <a:cs typeface="Helvetica"/>
              </a:rPr>
              <a:t>ed</a:t>
            </a:r>
            <a:r>
              <a:rPr lang="en-GB" sz="2200" dirty="0">
                <a:solidFill>
                  <a:srgbClr val="000000"/>
                </a:solidFill>
                <a:latin typeface="Helvetica"/>
                <a:cs typeface="Helvetica"/>
              </a:rPr>
              <a:t> B. </a:t>
            </a:r>
            <a:r>
              <a:rPr lang="en-GB" sz="2200" dirty="0" err="1">
                <a:solidFill>
                  <a:srgbClr val="000000"/>
                </a:solidFill>
                <a:latin typeface="Helvetica"/>
                <a:cs typeface="Helvetica"/>
              </a:rPr>
              <a:t>Coppi</a:t>
            </a:r>
            <a:r>
              <a:rPr lang="en-GB" sz="22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GB" sz="2200" i="1" dirty="0">
                <a:solidFill>
                  <a:srgbClr val="000000"/>
                </a:solidFill>
                <a:latin typeface="Helvetica"/>
                <a:cs typeface="Helvetica"/>
              </a:rPr>
              <a:t>et al.</a:t>
            </a:r>
            <a:r>
              <a:rPr lang="en-GB" sz="2200" dirty="0">
                <a:solidFill>
                  <a:srgbClr val="000000"/>
                </a:solidFill>
                <a:latin typeface="Helvetica"/>
                <a:cs typeface="Helvetica"/>
              </a:rPr>
              <a:t> (Brussels: Commission of the European Communities) p 19. (1980</a:t>
            </a:r>
            <a:r>
              <a:rPr lang="en-GB" sz="2200" dirty="0" smtClean="0">
                <a:solidFill>
                  <a:srgbClr val="000000"/>
                </a:solidFill>
                <a:latin typeface="Helvetica"/>
                <a:cs typeface="Helvetica"/>
              </a:rPr>
              <a:t>), </a:t>
            </a:r>
            <a:r>
              <a:rPr lang="en-GB" sz="2200" dirty="0">
                <a:latin typeface="Helvetica"/>
                <a:cs typeface="Helvetica"/>
              </a:rPr>
              <a:t>(http://w3.pppl.gov/~</a:t>
            </a:r>
            <a:r>
              <a:rPr lang="en-GB" sz="2200" dirty="0" err="1">
                <a:latin typeface="Helvetica"/>
                <a:cs typeface="Helvetica"/>
              </a:rPr>
              <a:t>pshare</a:t>
            </a:r>
            <a:r>
              <a:rPr lang="en-GB" sz="2200" dirty="0">
                <a:latin typeface="Helvetica"/>
                <a:cs typeface="Helvetica"/>
              </a:rPr>
              <a:t>/help</a:t>
            </a:r>
            <a:r>
              <a:rPr lang="en-GB" sz="2200" dirty="0" smtClean="0">
                <a:latin typeface="Helvetica"/>
                <a:cs typeface="Helvetica"/>
              </a:rPr>
              <a:t>/</a:t>
            </a:r>
            <a:r>
              <a:rPr lang="en-GB" sz="2200" dirty="0" err="1" smtClean="0">
                <a:latin typeface="Helvetica"/>
                <a:cs typeface="Helvetica"/>
              </a:rPr>
              <a:t>transp.htm</a:t>
            </a:r>
            <a:r>
              <a:rPr lang="en-GB" sz="2200" dirty="0" smtClean="0">
                <a:latin typeface="Helvetica"/>
                <a:cs typeface="Helvetica"/>
              </a:rPr>
              <a:t>),</a:t>
            </a:r>
            <a:r>
              <a:rPr lang="en-US" sz="2200" dirty="0" smtClean="0">
                <a:latin typeface="Helvetica"/>
                <a:cs typeface="Helvetica"/>
              </a:rPr>
              <a:t> [3] </a:t>
            </a:r>
            <a:r>
              <a:rPr lang="en-GB" sz="2200" dirty="0">
                <a:latin typeface="Helvetica"/>
                <a:cs typeface="Helvetica"/>
              </a:rPr>
              <a:t>M. </a:t>
            </a:r>
            <a:r>
              <a:rPr lang="en-GB" sz="2200" dirty="0" err="1" smtClean="0">
                <a:latin typeface="Helvetica"/>
                <a:cs typeface="Helvetica"/>
              </a:rPr>
              <a:t>Podestà</a:t>
            </a:r>
            <a:r>
              <a:rPr lang="en-GB" sz="2200" dirty="0" smtClean="0">
                <a:latin typeface="Helvetica"/>
                <a:cs typeface="Helvetica"/>
              </a:rPr>
              <a:t> </a:t>
            </a:r>
            <a:r>
              <a:rPr lang="en-GB" sz="2200" i="1" dirty="0" smtClean="0">
                <a:latin typeface="Helvetica"/>
                <a:cs typeface="Helvetica"/>
              </a:rPr>
              <a:t>et al.</a:t>
            </a:r>
            <a:r>
              <a:rPr lang="en-GB" sz="2200" dirty="0" smtClean="0">
                <a:latin typeface="Helvetica"/>
                <a:cs typeface="Helvetica"/>
              </a:rPr>
              <a:t>, </a:t>
            </a:r>
            <a:r>
              <a:rPr lang="en-GB" sz="2200" i="1" dirty="0">
                <a:latin typeface="Helvetica"/>
                <a:cs typeface="Helvetica"/>
              </a:rPr>
              <a:t>Plasma Phys. Control. Fusion</a:t>
            </a:r>
            <a:r>
              <a:rPr lang="en-GB" sz="2200" dirty="0">
                <a:latin typeface="Helvetica"/>
                <a:cs typeface="Helvetica"/>
              </a:rPr>
              <a:t>, </a:t>
            </a:r>
            <a:r>
              <a:rPr lang="en-GB" sz="2200" b="1" dirty="0">
                <a:latin typeface="Helvetica"/>
                <a:cs typeface="Helvetica"/>
              </a:rPr>
              <a:t>56</a:t>
            </a:r>
            <a:r>
              <a:rPr lang="en-GB" sz="2200" dirty="0">
                <a:latin typeface="Helvetica"/>
                <a:cs typeface="Helvetica"/>
              </a:rPr>
              <a:t>, 055003 (2014), </a:t>
            </a:r>
            <a:r>
              <a:rPr lang="en-US" sz="2200" dirty="0" smtClean="0">
                <a:latin typeface="Helvetica"/>
                <a:cs typeface="Helvetica"/>
              </a:rPr>
              <a:t>[4] </a:t>
            </a:r>
            <a:r>
              <a:rPr lang="en-GB" sz="2200" dirty="0">
                <a:latin typeface="Helvetica"/>
                <a:cs typeface="Helvetica"/>
              </a:rPr>
              <a:t>A. </a:t>
            </a:r>
            <a:r>
              <a:rPr lang="en-GB" sz="2200" dirty="0" err="1">
                <a:latin typeface="Helvetica"/>
                <a:cs typeface="Helvetica"/>
              </a:rPr>
              <a:t>Pankin</a:t>
            </a:r>
            <a:r>
              <a:rPr lang="en-GB" sz="2200" dirty="0">
                <a:latin typeface="Helvetica"/>
                <a:cs typeface="Helvetica"/>
              </a:rPr>
              <a:t> </a:t>
            </a:r>
            <a:r>
              <a:rPr lang="en-GB" sz="2200" i="1" dirty="0">
                <a:latin typeface="Helvetica"/>
                <a:cs typeface="Helvetica"/>
              </a:rPr>
              <a:t>et al.</a:t>
            </a:r>
            <a:r>
              <a:rPr lang="en-GB" sz="2200" dirty="0">
                <a:latin typeface="Helvetica"/>
                <a:cs typeface="Helvetica"/>
              </a:rPr>
              <a:t>, </a:t>
            </a:r>
            <a:r>
              <a:rPr lang="en-GB" sz="2200" i="1" dirty="0" err="1">
                <a:latin typeface="Helvetica"/>
                <a:cs typeface="Helvetica"/>
              </a:rPr>
              <a:t>Comput</a:t>
            </a:r>
            <a:r>
              <a:rPr lang="en-GB" sz="2200" i="1" dirty="0">
                <a:latin typeface="Helvetica"/>
                <a:cs typeface="Helvetica"/>
              </a:rPr>
              <a:t>. Phys. </a:t>
            </a:r>
            <a:r>
              <a:rPr lang="en-GB" sz="2200" i="1" dirty="0" err="1">
                <a:latin typeface="Helvetica"/>
                <a:cs typeface="Helvetica"/>
              </a:rPr>
              <a:t>Commun</a:t>
            </a:r>
            <a:r>
              <a:rPr lang="en-GB" sz="2200" i="1" dirty="0">
                <a:latin typeface="Helvetica"/>
                <a:cs typeface="Helvetica"/>
              </a:rPr>
              <a:t>.</a:t>
            </a:r>
            <a:r>
              <a:rPr lang="en-GB" sz="2200" dirty="0">
                <a:latin typeface="Helvetica"/>
                <a:cs typeface="Helvetica"/>
              </a:rPr>
              <a:t>, </a:t>
            </a:r>
            <a:r>
              <a:rPr lang="en-GB" sz="2200" b="1" dirty="0">
                <a:latin typeface="Helvetica"/>
                <a:cs typeface="Helvetica"/>
              </a:rPr>
              <a:t>159</a:t>
            </a:r>
            <a:r>
              <a:rPr lang="en-GB" sz="2200" dirty="0">
                <a:latin typeface="Helvetica"/>
                <a:cs typeface="Helvetica"/>
              </a:rPr>
              <a:t>, 157 (2004), [5] </a:t>
            </a:r>
            <a:r>
              <a:rPr lang="en-GB" sz="2200" dirty="0" smtClean="0">
                <a:latin typeface="Helvetica"/>
                <a:cs typeface="Helvetica"/>
              </a:rPr>
              <a:t>R.B</a:t>
            </a:r>
            <a:r>
              <a:rPr lang="en-GB" sz="2200" dirty="0">
                <a:latin typeface="Helvetica"/>
                <a:cs typeface="Helvetica"/>
              </a:rPr>
              <a:t>. White </a:t>
            </a:r>
            <a:r>
              <a:rPr lang="en-GB" sz="2200" i="1" dirty="0">
                <a:latin typeface="Helvetica"/>
                <a:cs typeface="Helvetica"/>
              </a:rPr>
              <a:t>et al.</a:t>
            </a:r>
            <a:r>
              <a:rPr lang="en-GB" sz="2200" dirty="0">
                <a:latin typeface="Helvetica"/>
                <a:cs typeface="Helvetica"/>
              </a:rPr>
              <a:t>, </a:t>
            </a:r>
            <a:r>
              <a:rPr lang="en-GB" sz="2200" i="1" dirty="0">
                <a:latin typeface="Helvetica"/>
                <a:cs typeface="Helvetica"/>
              </a:rPr>
              <a:t>Phys. Fluids</a:t>
            </a:r>
            <a:r>
              <a:rPr lang="en-GB" sz="2200" dirty="0">
                <a:latin typeface="Helvetica"/>
                <a:cs typeface="Helvetica"/>
              </a:rPr>
              <a:t>, </a:t>
            </a:r>
            <a:r>
              <a:rPr lang="en-GB" sz="2200" b="1" dirty="0">
                <a:latin typeface="Helvetica"/>
                <a:cs typeface="Helvetica"/>
              </a:rPr>
              <a:t>27</a:t>
            </a:r>
            <a:r>
              <a:rPr lang="en-GB" sz="2200" dirty="0">
                <a:latin typeface="Helvetica"/>
                <a:cs typeface="Helvetica"/>
              </a:rPr>
              <a:t>, 2455 (1984)</a:t>
            </a:r>
            <a:r>
              <a:rPr lang="en-US" sz="2200" dirty="0">
                <a:latin typeface="Helvetica"/>
                <a:cs typeface="Helvetica"/>
              </a:rPr>
              <a:t>, </a:t>
            </a:r>
            <a:r>
              <a:rPr lang="en-GB" sz="2200" dirty="0" smtClean="0">
                <a:latin typeface="Helvetica"/>
                <a:cs typeface="Helvetica"/>
              </a:rPr>
              <a:t>[6] W.W. </a:t>
            </a:r>
            <a:r>
              <a:rPr lang="en-GB" sz="2200" dirty="0" err="1" smtClean="0">
                <a:latin typeface="Helvetica"/>
                <a:cs typeface="Helvetica"/>
              </a:rPr>
              <a:t>Heidbrink</a:t>
            </a:r>
            <a:r>
              <a:rPr lang="en-GB" sz="2200" dirty="0" smtClean="0">
                <a:latin typeface="Helvetica"/>
                <a:cs typeface="Helvetica"/>
              </a:rPr>
              <a:t> </a:t>
            </a:r>
            <a:r>
              <a:rPr lang="en-GB" sz="2200" i="1" dirty="0" smtClean="0">
                <a:latin typeface="Helvetica"/>
                <a:cs typeface="Helvetica"/>
              </a:rPr>
              <a:t>et al.</a:t>
            </a:r>
            <a:r>
              <a:rPr lang="en-GB" sz="2200" dirty="0" smtClean="0">
                <a:latin typeface="Helvetica"/>
                <a:cs typeface="Helvetica"/>
              </a:rPr>
              <a:t>, </a:t>
            </a:r>
            <a:r>
              <a:rPr lang="en-GB" sz="2200" i="1" dirty="0" err="1" smtClean="0">
                <a:latin typeface="Helvetica"/>
                <a:cs typeface="Helvetica"/>
              </a:rPr>
              <a:t>Ncommun</a:t>
            </a:r>
            <a:r>
              <a:rPr lang="en-GB" sz="2200" i="1" dirty="0" smtClean="0">
                <a:latin typeface="Helvetica"/>
                <a:cs typeface="Helvetica"/>
              </a:rPr>
              <a:t>. </a:t>
            </a:r>
            <a:r>
              <a:rPr lang="en-GB" sz="2200" i="1" dirty="0" err="1" smtClean="0">
                <a:latin typeface="Helvetica"/>
                <a:cs typeface="Helvetica"/>
              </a:rPr>
              <a:t>Comput</a:t>
            </a:r>
            <a:r>
              <a:rPr lang="en-GB" sz="2200" i="1" dirty="0" smtClean="0">
                <a:latin typeface="Helvetica"/>
                <a:cs typeface="Helvetica"/>
              </a:rPr>
              <a:t>. Phys.</a:t>
            </a:r>
            <a:r>
              <a:rPr lang="en-GB" sz="2200" dirty="0" smtClean="0">
                <a:latin typeface="Helvetica"/>
                <a:cs typeface="Helvetica"/>
              </a:rPr>
              <a:t>, </a:t>
            </a:r>
            <a:r>
              <a:rPr lang="en-GB" sz="2200" b="1" dirty="0" smtClean="0">
                <a:latin typeface="Helvetica"/>
                <a:cs typeface="Helvetica"/>
              </a:rPr>
              <a:t>10</a:t>
            </a:r>
            <a:r>
              <a:rPr lang="en-GB" sz="2200" dirty="0" smtClean="0">
                <a:latin typeface="Helvetica"/>
                <a:cs typeface="Helvetica"/>
              </a:rPr>
              <a:t>, 716 (2011), [7] </a:t>
            </a:r>
            <a:r>
              <a:rPr lang="en-GB" sz="2200" dirty="0">
                <a:latin typeface="Helvetica"/>
                <a:cs typeface="Helvetica"/>
              </a:rPr>
              <a:t>J. Menard </a:t>
            </a:r>
            <a:r>
              <a:rPr lang="en-GB" sz="2200" i="1" dirty="0">
                <a:latin typeface="Helvetica"/>
                <a:cs typeface="Helvetica"/>
              </a:rPr>
              <a:t>et al.</a:t>
            </a:r>
            <a:r>
              <a:rPr lang="en-GB" sz="2200" dirty="0">
                <a:latin typeface="Helvetica"/>
                <a:cs typeface="Helvetica"/>
              </a:rPr>
              <a:t>, </a:t>
            </a:r>
            <a:r>
              <a:rPr lang="en-GB" sz="2200" i="1" dirty="0" err="1">
                <a:latin typeface="Helvetica"/>
                <a:cs typeface="Helvetica"/>
              </a:rPr>
              <a:t>Nucl</a:t>
            </a:r>
            <a:r>
              <a:rPr lang="en-GB" sz="2200" i="1" dirty="0">
                <a:latin typeface="Helvetica"/>
                <a:cs typeface="Helvetica"/>
              </a:rPr>
              <a:t>. Fusion</a:t>
            </a:r>
            <a:r>
              <a:rPr lang="en-GB" sz="2200" dirty="0">
                <a:latin typeface="Helvetica"/>
                <a:cs typeface="Helvetica"/>
              </a:rPr>
              <a:t>, </a:t>
            </a:r>
            <a:r>
              <a:rPr lang="en-GB" sz="2200" b="1" dirty="0">
                <a:latin typeface="Helvetica"/>
                <a:cs typeface="Helvetica"/>
              </a:rPr>
              <a:t>52</a:t>
            </a:r>
            <a:r>
              <a:rPr lang="en-GB" sz="2200" dirty="0">
                <a:latin typeface="Helvetica"/>
                <a:cs typeface="Helvetica"/>
              </a:rPr>
              <a:t>, 083015 (2012), </a:t>
            </a:r>
            <a:r>
              <a:rPr lang="en-GB" sz="2200" dirty="0" smtClean="0">
                <a:latin typeface="Helvetica"/>
                <a:cs typeface="Helvetica"/>
              </a:rPr>
              <a:t>[</a:t>
            </a:r>
            <a:r>
              <a:rPr lang="en-GB" sz="2200" dirty="0">
                <a:latin typeface="Helvetica"/>
                <a:cs typeface="Helvetica"/>
              </a:rPr>
              <a:t>8</a:t>
            </a:r>
            <a:r>
              <a:rPr lang="en-GB" sz="2200" dirty="0" smtClean="0">
                <a:latin typeface="Helvetica"/>
                <a:cs typeface="Helvetica"/>
              </a:rPr>
              <a:t>] M. </a:t>
            </a:r>
            <a:r>
              <a:rPr lang="en-GB" sz="2200" dirty="0" err="1" smtClean="0">
                <a:latin typeface="Helvetica"/>
                <a:cs typeface="Helvetica"/>
              </a:rPr>
              <a:t>Podestà</a:t>
            </a:r>
            <a:r>
              <a:rPr lang="en-GB" sz="2200" dirty="0" smtClean="0">
                <a:latin typeface="Helvetica"/>
                <a:cs typeface="Helvetica"/>
              </a:rPr>
              <a:t> </a:t>
            </a:r>
            <a:r>
              <a:rPr lang="en-GB" sz="2200" i="1" dirty="0" smtClean="0">
                <a:latin typeface="Helvetica"/>
                <a:cs typeface="Helvetica"/>
              </a:rPr>
              <a:t>et al.</a:t>
            </a:r>
            <a:r>
              <a:rPr lang="en-GB" sz="2200" dirty="0" smtClean="0">
                <a:latin typeface="Helvetica"/>
                <a:cs typeface="Helvetica"/>
              </a:rPr>
              <a:t>, </a:t>
            </a:r>
            <a:r>
              <a:rPr lang="en-GB" sz="2200" i="1" dirty="0" smtClean="0">
                <a:latin typeface="Helvetica"/>
                <a:cs typeface="Helvetica"/>
              </a:rPr>
              <a:t>Rev. Sci. </a:t>
            </a:r>
            <a:r>
              <a:rPr lang="en-GB" sz="2200" i="1" dirty="0" err="1" smtClean="0">
                <a:latin typeface="Helvetica"/>
                <a:cs typeface="Helvetica"/>
              </a:rPr>
              <a:t>Instrum</a:t>
            </a:r>
            <a:r>
              <a:rPr lang="en-GB" sz="2200" i="1" dirty="0" smtClean="0">
                <a:latin typeface="Helvetica"/>
                <a:cs typeface="Helvetica"/>
              </a:rPr>
              <a:t>.</a:t>
            </a:r>
            <a:r>
              <a:rPr lang="en-GB" sz="2200" dirty="0" smtClean="0">
                <a:latin typeface="Helvetica"/>
                <a:cs typeface="Helvetica"/>
              </a:rPr>
              <a:t> </a:t>
            </a:r>
            <a:r>
              <a:rPr lang="en-GB" sz="2200" b="1" dirty="0" smtClean="0">
                <a:latin typeface="Helvetica"/>
                <a:cs typeface="Helvetica"/>
              </a:rPr>
              <a:t>79</a:t>
            </a:r>
            <a:r>
              <a:rPr lang="en-GB" sz="2200" dirty="0" smtClean="0">
                <a:latin typeface="Helvetica"/>
                <a:cs typeface="Helvetica"/>
              </a:rPr>
              <a:t> 10E521 (2008) [9] D. Liu </a:t>
            </a:r>
            <a:r>
              <a:rPr lang="en-GB" sz="2200" i="1" dirty="0">
                <a:latin typeface="Helvetica"/>
                <a:cs typeface="Helvetica"/>
              </a:rPr>
              <a:t>et al.</a:t>
            </a:r>
            <a:r>
              <a:rPr lang="en-GB" sz="2200" dirty="0">
                <a:latin typeface="Helvetica"/>
                <a:cs typeface="Helvetica"/>
              </a:rPr>
              <a:t>, </a:t>
            </a:r>
            <a:r>
              <a:rPr lang="en-GB" sz="2200" i="1" dirty="0">
                <a:latin typeface="Helvetica"/>
                <a:cs typeface="Helvetica"/>
              </a:rPr>
              <a:t>Rev. Sci. </a:t>
            </a:r>
            <a:r>
              <a:rPr lang="en-GB" sz="2200" i="1" dirty="0" err="1">
                <a:latin typeface="Helvetica"/>
                <a:cs typeface="Helvetica"/>
              </a:rPr>
              <a:t>Instrum</a:t>
            </a:r>
            <a:r>
              <a:rPr lang="en-GB" sz="2200" i="1" dirty="0">
                <a:latin typeface="Helvetica"/>
                <a:cs typeface="Helvetica"/>
              </a:rPr>
              <a:t>.</a:t>
            </a:r>
            <a:r>
              <a:rPr lang="en-GB" sz="2200" dirty="0">
                <a:latin typeface="Helvetica"/>
                <a:cs typeface="Helvetica"/>
              </a:rPr>
              <a:t> </a:t>
            </a:r>
            <a:r>
              <a:rPr lang="en-GB" sz="2200" b="1" dirty="0" smtClean="0">
                <a:latin typeface="Helvetica"/>
                <a:cs typeface="Helvetica"/>
              </a:rPr>
              <a:t>85</a:t>
            </a:r>
            <a:r>
              <a:rPr lang="en-GB" sz="2200" dirty="0" smtClean="0">
                <a:latin typeface="Helvetica"/>
                <a:cs typeface="Helvetica"/>
              </a:rPr>
              <a:t> 11E105 </a:t>
            </a:r>
            <a:r>
              <a:rPr lang="en-GB" sz="2200" dirty="0">
                <a:latin typeface="Helvetica"/>
                <a:cs typeface="Helvetica"/>
              </a:rPr>
              <a:t>(</a:t>
            </a:r>
            <a:r>
              <a:rPr lang="en-GB" sz="2200" dirty="0" smtClean="0">
                <a:latin typeface="Helvetica"/>
                <a:cs typeface="Helvetica"/>
              </a:rPr>
              <a:t>2014) [10] </a:t>
            </a:r>
            <a:r>
              <a:rPr lang="en-GB" sz="2200" dirty="0">
                <a:latin typeface="Helvetica"/>
                <a:cs typeface="Helvetica"/>
              </a:rPr>
              <a:t>D. </a:t>
            </a:r>
            <a:r>
              <a:rPr lang="en-GB" sz="2200" dirty="0" smtClean="0">
                <a:latin typeface="Helvetica"/>
                <a:cs typeface="Helvetica"/>
              </a:rPr>
              <a:t>Kim </a:t>
            </a:r>
            <a:r>
              <a:rPr lang="en-GB" sz="2200" i="1" dirty="0" smtClean="0">
                <a:latin typeface="Helvetica"/>
                <a:cs typeface="Helvetica"/>
              </a:rPr>
              <a:t>et al.</a:t>
            </a:r>
            <a:r>
              <a:rPr lang="en-GB" sz="2200" dirty="0" smtClean="0">
                <a:latin typeface="Helvetica"/>
                <a:cs typeface="Helvetica"/>
              </a:rPr>
              <a:t>, </a:t>
            </a:r>
            <a:r>
              <a:rPr lang="en-GB" sz="2200" i="1" dirty="0" err="1">
                <a:latin typeface="Helvetica"/>
                <a:cs typeface="Helvetica"/>
              </a:rPr>
              <a:t>Nucl</a:t>
            </a:r>
            <a:r>
              <a:rPr lang="en-GB" sz="2200" i="1" dirty="0">
                <a:latin typeface="Helvetica"/>
                <a:cs typeface="Helvetica"/>
              </a:rPr>
              <a:t>. Fusion </a:t>
            </a:r>
            <a:r>
              <a:rPr lang="en-GB" sz="2200" b="1" dirty="0" smtClean="0">
                <a:latin typeface="Helvetica"/>
                <a:cs typeface="Helvetica"/>
              </a:rPr>
              <a:t>58</a:t>
            </a:r>
            <a:r>
              <a:rPr lang="en-GB" sz="2200" dirty="0" smtClean="0">
                <a:latin typeface="Helvetica"/>
                <a:cs typeface="Helvetica"/>
              </a:rPr>
              <a:t>, 082029 (</a:t>
            </a:r>
            <a:r>
              <a:rPr lang="en-GB" sz="2200" dirty="0">
                <a:latin typeface="Helvetica"/>
                <a:cs typeface="Helvetica"/>
              </a:rPr>
              <a:t>2018), </a:t>
            </a:r>
            <a:r>
              <a:rPr lang="en-GB" sz="2200" dirty="0" smtClean="0">
                <a:latin typeface="Helvetica"/>
                <a:cs typeface="Helvetica"/>
              </a:rPr>
              <a:t>[11] </a:t>
            </a:r>
            <a:r>
              <a:rPr lang="en-GB" sz="2200" dirty="0" err="1">
                <a:latin typeface="Helvetica"/>
                <a:cs typeface="Helvetica"/>
              </a:rPr>
              <a:t>Ya.I</a:t>
            </a:r>
            <a:r>
              <a:rPr lang="en-GB" sz="2200" dirty="0">
                <a:latin typeface="Helvetica"/>
                <a:cs typeface="Helvetica"/>
              </a:rPr>
              <a:t>. </a:t>
            </a:r>
            <a:r>
              <a:rPr lang="en-GB" sz="2200" dirty="0" err="1">
                <a:latin typeface="Helvetica"/>
                <a:cs typeface="Helvetica"/>
              </a:rPr>
              <a:t>Kolesnichenko</a:t>
            </a:r>
            <a:r>
              <a:rPr lang="en-GB" sz="2200" dirty="0">
                <a:latin typeface="Helvetica"/>
                <a:cs typeface="Helvetica"/>
              </a:rPr>
              <a:t>, V.V. </a:t>
            </a:r>
            <a:r>
              <a:rPr lang="en-GB" sz="2200" dirty="0" err="1">
                <a:latin typeface="Helvetica"/>
                <a:cs typeface="Helvetica"/>
              </a:rPr>
              <a:t>Lutsenko</a:t>
            </a:r>
            <a:r>
              <a:rPr lang="en-GB" sz="2200" dirty="0">
                <a:latin typeface="Helvetica"/>
                <a:cs typeface="Helvetica"/>
              </a:rPr>
              <a:t> and </a:t>
            </a:r>
            <a:r>
              <a:rPr lang="en-GB" sz="2200" dirty="0" err="1">
                <a:latin typeface="Helvetica"/>
                <a:cs typeface="Helvetica"/>
              </a:rPr>
              <a:t>Yu.V</a:t>
            </a:r>
            <a:r>
              <a:rPr lang="en-GB" sz="2200" dirty="0">
                <a:latin typeface="Helvetica"/>
                <a:cs typeface="Helvetica"/>
              </a:rPr>
              <a:t>. </a:t>
            </a:r>
            <a:r>
              <a:rPr lang="en-GB" sz="2200" dirty="0" err="1">
                <a:latin typeface="Helvetica"/>
                <a:cs typeface="Helvetica"/>
              </a:rPr>
              <a:t>Yakovenko</a:t>
            </a:r>
            <a:r>
              <a:rPr lang="en-GB" sz="2200" dirty="0">
                <a:latin typeface="Helvetica"/>
                <a:cs typeface="Helvetica"/>
              </a:rPr>
              <a:t>, </a:t>
            </a:r>
            <a:r>
              <a:rPr lang="en-GB" sz="2200" i="1" dirty="0">
                <a:latin typeface="Helvetica"/>
                <a:cs typeface="Helvetica"/>
              </a:rPr>
              <a:t>Phys. Plasmas</a:t>
            </a:r>
            <a:r>
              <a:rPr lang="en-GB" sz="2200" dirty="0">
                <a:latin typeface="Helvetica"/>
                <a:cs typeface="Helvetica"/>
              </a:rPr>
              <a:t>, </a:t>
            </a:r>
            <a:r>
              <a:rPr lang="en-GB" sz="2200" b="1" dirty="0">
                <a:latin typeface="Helvetica"/>
                <a:cs typeface="Helvetica"/>
              </a:rPr>
              <a:t>4</a:t>
            </a:r>
            <a:r>
              <a:rPr lang="en-GB" sz="2200" dirty="0">
                <a:latin typeface="Helvetica"/>
                <a:cs typeface="Helvetica"/>
              </a:rPr>
              <a:t>, 2544 (1997</a:t>
            </a:r>
            <a:r>
              <a:rPr lang="en-GB" sz="2200" dirty="0" smtClean="0">
                <a:latin typeface="Helvetica"/>
                <a:cs typeface="Helvetica"/>
              </a:rPr>
              <a:t>)</a:t>
            </a:r>
            <a:endParaRPr lang="en-GB" sz="2200" dirty="0">
              <a:latin typeface="Helvetica"/>
              <a:cs typeface="Helvetica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15785622" y="36332832"/>
            <a:ext cx="13680000" cy="720000"/>
          </a:xfrm>
          <a:prstGeom prst="roundRect">
            <a:avLst/>
          </a:prstGeom>
          <a:solidFill>
            <a:srgbClr val="920000"/>
          </a:solidFill>
          <a:ln w="25400" cap="flat" cmpd="sng" algn="ctr">
            <a:solidFill>
              <a:srgbClr val="920000"/>
            </a:solidFill>
            <a:prstDash val="solid"/>
          </a:ln>
          <a:effectLst/>
        </p:spPr>
        <p:txBody>
          <a:bodyPr lIns="91431" tIns="45716" rIns="91431" bIns="45716" rtlCol="0" anchor="ctr"/>
          <a:lstStyle/>
          <a:p>
            <a:pPr algn="ctr" defTabSz="9143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Times"/>
              <a:ea typeface="+mn-ea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5796642" y="4723197"/>
            <a:ext cx="13680000" cy="720000"/>
          </a:xfrm>
          <a:prstGeom prst="roundRect">
            <a:avLst/>
          </a:prstGeom>
          <a:solidFill>
            <a:srgbClr val="920000"/>
          </a:solidFill>
          <a:ln w="25400" cap="flat" cmpd="sng" algn="ctr">
            <a:solidFill>
              <a:srgbClr val="920000"/>
            </a:solidFill>
            <a:prstDash val="solid"/>
          </a:ln>
          <a:effectLst/>
        </p:spPr>
        <p:txBody>
          <a:bodyPr lIns="91431" tIns="45716" rIns="91431" bIns="45716" rtlCol="0" anchor="ctr"/>
          <a:lstStyle/>
          <a:p>
            <a:pPr algn="ctr" defTabSz="9143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Times"/>
              <a:ea typeface="+mn-ea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7894318" y="4760036"/>
            <a:ext cx="9484648" cy="6463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 defTabSz="9143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 smtClean="0">
                <a:solidFill>
                  <a:srgbClr val="FFFFFF"/>
                </a:solidFill>
                <a:latin typeface="Helvetica"/>
                <a:cs typeface="Helvetica"/>
              </a:rPr>
              <a:t>Experimental Scenario</a:t>
            </a:r>
            <a:endParaRPr lang="en-US" sz="3600" b="1" kern="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7595326" y="36338893"/>
            <a:ext cx="10060592" cy="6463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 defTabSz="9143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Helvetica"/>
                <a:cs typeface="Helvetica"/>
              </a:rPr>
              <a:t>Summary and Future work</a:t>
            </a:r>
            <a:endParaRPr lang="en-US" sz="3600" b="1" kern="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43659" y="5640290"/>
            <a:ext cx="14689632" cy="363175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ts val="600"/>
              </a:spcBef>
            </a:pPr>
            <a:r>
              <a:rPr lang="en-GB" sz="3200" b="1" dirty="0" smtClean="0">
                <a:solidFill>
                  <a:srgbClr val="000000"/>
                </a:solidFill>
                <a:latin typeface="Arial"/>
                <a:cs typeface="Arial"/>
              </a:rPr>
              <a:t>Motivation</a:t>
            </a:r>
          </a:p>
          <a:p>
            <a:pPr marL="457155" indent="-457155">
              <a:spcBef>
                <a:spcPts val="6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NSTX-U L-mode </a:t>
            </a:r>
            <a:r>
              <a:rPr lang="en-GB" dirty="0" err="1" smtClean="0">
                <a:solidFill>
                  <a:srgbClr val="000000"/>
                </a:solidFill>
                <a:latin typeface="Arial"/>
                <a:cs typeface="Arial"/>
              </a:rPr>
              <a:t>sawtoothing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 discharges analysis [1] using TRANSP code [2]</a:t>
            </a:r>
          </a:p>
          <a:p>
            <a:pPr marL="914311" lvl="1" indent="-457155">
              <a:spcBef>
                <a:spcPts val="4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Conventional </a:t>
            </a:r>
            <a:r>
              <a:rPr lang="en-GB" sz="2000" dirty="0" err="1" smtClean="0">
                <a:solidFill>
                  <a:srgbClr val="000000"/>
                </a:solidFill>
                <a:latin typeface="Arial"/>
                <a:cs typeface="Arial"/>
              </a:rPr>
              <a:t>sawtooth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 models cannot fully reproduce the behaviour of fast ion during </a:t>
            </a:r>
            <a:r>
              <a:rPr lang="en-GB" sz="2000" dirty="0" err="1" smtClean="0">
                <a:solidFill>
                  <a:srgbClr val="000000"/>
                </a:solidFill>
                <a:latin typeface="Arial"/>
                <a:cs typeface="Arial"/>
              </a:rPr>
              <a:t>sawtooth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 crashes</a:t>
            </a:r>
          </a:p>
          <a:p>
            <a:pPr marL="914312" lvl="2">
              <a:spcBef>
                <a:spcPts val="400"/>
              </a:spcBef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- Some global features (e.g. neutron rate) can be reproduced </a:t>
            </a:r>
          </a:p>
          <a:p>
            <a:pPr marL="914312" lvl="2">
              <a:spcBef>
                <a:spcPts val="400"/>
              </a:spcBef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Fast ion properties (e.g. distribution function) may not be adequately be recovered</a:t>
            </a:r>
          </a:p>
          <a:p>
            <a:pPr marL="914311" lvl="1" indent="-457155">
              <a:spcBef>
                <a:spcPts val="4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Free parameters in TRANSP (e.g. redistribution and/or reconnection fraction) need to be determined in priori</a:t>
            </a:r>
            <a:endParaRPr lang="en-GB" sz="2000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457155" indent="-457155">
              <a:spcBef>
                <a:spcPts val="6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more reliable model to describe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sawtooth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-induced fast ion transports is required</a:t>
            </a:r>
          </a:p>
          <a:p>
            <a:pPr marL="914311" lvl="1" indent="-457155">
              <a:spcBef>
                <a:spcPts val="4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Phase space dependences 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(fast ion energy, pitch, canonical momentum, etc.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) needs to be considered </a:t>
            </a:r>
          </a:p>
          <a:p>
            <a:pPr marL="914311" lvl="1" indent="-457155">
              <a:spcBef>
                <a:spcPts val="4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Kick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model [3] is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applied to provide modelling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results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as an input for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NUBEAM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[4]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in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TRANSP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819173" y="15222838"/>
            <a:ext cx="13670362" cy="720000"/>
          </a:xfrm>
          <a:prstGeom prst="roundRect">
            <a:avLst/>
          </a:prstGeom>
          <a:solidFill>
            <a:srgbClr val="920000"/>
          </a:solidFill>
          <a:ln w="25400" cap="flat" cmpd="sng" algn="ctr">
            <a:solidFill>
              <a:srgbClr val="920000"/>
            </a:solidFill>
            <a:prstDash val="solid"/>
          </a:ln>
          <a:effectLst/>
        </p:spPr>
        <p:txBody>
          <a:bodyPr lIns="91431" tIns="45716" rIns="91431" bIns="45716" rtlCol="0" anchor="ctr"/>
          <a:lstStyle/>
          <a:p>
            <a:pPr algn="ctr" defTabSz="9143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Times"/>
              <a:ea typeface="+mn-ea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464198" y="15259677"/>
            <a:ext cx="10380312" cy="646323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 defTabSz="9143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>
                <a:solidFill>
                  <a:srgbClr val="FFFFFF"/>
                </a:solidFill>
                <a:latin typeface="Helvetica"/>
                <a:cs typeface="Helvetica"/>
              </a:rPr>
              <a:t>ORBIT </a:t>
            </a:r>
            <a:r>
              <a:rPr lang="en-GB" sz="3600" b="1" kern="0" dirty="0" smtClean="0">
                <a:solidFill>
                  <a:srgbClr val="FFFFFF"/>
                </a:solidFill>
                <a:latin typeface="Helvetica"/>
                <a:cs typeface="Helvetica"/>
              </a:rPr>
              <a:t>Modelling Results</a:t>
            </a:r>
            <a:endParaRPr lang="en-US" sz="3600" b="1" kern="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41" name="Picture 40" descr="uc-irvine-logo-1500x5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82" y="2711328"/>
            <a:ext cx="4756751" cy="1583998"/>
          </a:xfrm>
          <a:prstGeom prst="rect">
            <a:avLst/>
          </a:prstGeom>
        </p:spPr>
      </p:pic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401029" y="1644674"/>
            <a:ext cx="4919303" cy="1080000"/>
            <a:chOff x="375966" y="2035698"/>
            <a:chExt cx="6480038" cy="1422649"/>
          </a:xfrm>
        </p:grpSpPr>
        <p:pic>
          <p:nvPicPr>
            <p:cNvPr id="44" name="Picture 43" descr="pppl_logo.png"/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481"/>
            <a:stretch/>
          </p:blipFill>
          <p:spPr>
            <a:xfrm>
              <a:off x="375966" y="2035698"/>
              <a:ext cx="4193174" cy="1422649"/>
            </a:xfrm>
            <a:prstGeom prst="rect">
              <a:avLst/>
            </a:prstGeom>
          </p:spPr>
        </p:pic>
        <p:pic>
          <p:nvPicPr>
            <p:cNvPr id="181" name="Picture 180" descr="pppl_logo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3" t="58619"/>
            <a:stretch/>
          </p:blipFill>
          <p:spPr>
            <a:xfrm>
              <a:off x="4440861" y="2419057"/>
              <a:ext cx="2415143" cy="828000"/>
            </a:xfrm>
            <a:prstGeom prst="rect">
              <a:avLst/>
            </a:prstGeom>
          </p:spPr>
        </p:pic>
      </p:grpSp>
      <p:sp>
        <p:nvSpPr>
          <p:cNvPr id="19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" y="40725202"/>
            <a:ext cx="30275213" cy="1337490"/>
          </a:xfrm>
        </p:spPr>
        <p:txBody>
          <a:bodyPr/>
          <a:lstStyle/>
          <a:p>
            <a:pPr>
              <a:defRPr/>
            </a:pPr>
            <a:r>
              <a:rPr lang="en-GB" sz="3200" i="1" dirty="0">
                <a:latin typeface="Garamond" panose="02020404030301010803" pitchFamily="18" charset="0"/>
              </a:rPr>
              <a:t>NSTX-U is sponsored by the U.S. Department of Energy Office of Science Fusion Energy Sciences. </a:t>
            </a:r>
          </a:p>
          <a:p>
            <a:pPr>
              <a:defRPr/>
            </a:pPr>
            <a:r>
              <a:rPr lang="en-GB" sz="3000" i="1" dirty="0">
                <a:latin typeface="Garamond" panose="02020404030301010803" pitchFamily="18" charset="0"/>
              </a:rPr>
              <a:t>This work is supported by the U.S. Department of Energy, Office of Science, Office of Fusion Energy Sciences under contract number DE-AC02-</a:t>
            </a:r>
            <a:r>
              <a:rPr lang="en-GB" sz="3000" i="1" dirty="0" smtClean="0">
                <a:latin typeface="Garamond" panose="02020404030301010803" pitchFamily="18" charset="0"/>
              </a:rPr>
              <a:t>09CH11466, DE-FG02-06ER54867 </a:t>
            </a:r>
            <a:r>
              <a:rPr lang="en-GB" sz="3000" i="1" dirty="0">
                <a:latin typeface="Garamond" panose="02020404030301010803" pitchFamily="18" charset="0"/>
              </a:rPr>
              <a:t>and DE-</a:t>
            </a:r>
            <a:r>
              <a:rPr lang="en-GB" sz="3000" i="1" dirty="0" smtClean="0">
                <a:latin typeface="Garamond" panose="02020404030301010803" pitchFamily="18" charset="0"/>
              </a:rPr>
              <a:t>FG03-02ER54681.</a:t>
            </a:r>
            <a:endParaRPr lang="en-US" sz="3000" i="1" dirty="0">
              <a:latin typeface="Garamond" panose="02020404030301010803" pitchFamily="18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15796642" y="17853545"/>
            <a:ext cx="13680000" cy="720000"/>
          </a:xfrm>
          <a:prstGeom prst="roundRect">
            <a:avLst/>
          </a:prstGeom>
          <a:solidFill>
            <a:srgbClr val="920000"/>
          </a:solidFill>
          <a:ln w="25400" cap="flat" cmpd="sng" algn="ctr">
            <a:solidFill>
              <a:srgbClr val="920000"/>
            </a:solidFill>
            <a:prstDash val="solid"/>
          </a:ln>
          <a:effectLst/>
        </p:spPr>
        <p:txBody>
          <a:bodyPr lIns="91431" tIns="45716" rIns="91431" bIns="45716" rtlCol="0" anchor="ctr"/>
          <a:lstStyle/>
          <a:p>
            <a:pPr algn="ctr" defTabSz="9143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Times"/>
              <a:ea typeface="+mn-ea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6587970" y="17890384"/>
            <a:ext cx="12097345" cy="6463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 defTabSz="9143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FFFF"/>
                </a:solidFill>
                <a:latin typeface="Helvetica"/>
                <a:cs typeface="Helvetica"/>
              </a:rPr>
              <a:t>Application to TRANSP </a:t>
            </a:r>
            <a:r>
              <a:rPr lang="en-US" sz="3600" b="1" kern="0" dirty="0" smtClean="0">
                <a:solidFill>
                  <a:srgbClr val="FFFFFF"/>
                </a:solidFill>
                <a:latin typeface="Helvetica"/>
                <a:cs typeface="Helvetica"/>
              </a:rPr>
              <a:t>Simulations</a:t>
            </a:r>
            <a:endParaRPr lang="en-US" sz="3600" b="1" kern="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45" name="Rectangle 3"/>
          <p:cNvSpPr txBox="1">
            <a:spLocks noChangeArrowheads="1"/>
          </p:cNvSpPr>
          <p:nvPr/>
        </p:nvSpPr>
        <p:spPr bwMode="auto">
          <a:xfrm>
            <a:off x="15331563" y="37124920"/>
            <a:ext cx="14639691" cy="351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Conventional </a:t>
            </a:r>
            <a:r>
              <a:rPr lang="en-GB" dirty="0" err="1" smtClean="0">
                <a:solidFill>
                  <a:srgbClr val="000000"/>
                </a:solidFill>
                <a:cs typeface="Arial" charset="0"/>
              </a:rPr>
              <a:t>sawtooth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 models in TRANSP have a limited capability to reproduce experimental results </a:t>
            </a:r>
            <a:endParaRPr lang="en-GB" sz="2000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Application of kick model to TRANSP simulation improves the modelling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of fast ion 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redistribution</a:t>
            </a:r>
            <a:endParaRPr lang="en-GB" sz="2000" dirty="0" smtClean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US" dirty="0"/>
              <a:t>TRANSP simulation can </a:t>
            </a:r>
            <a:r>
              <a:rPr lang="en-US" dirty="0" smtClean="0"/>
              <a:t>take </a:t>
            </a:r>
            <a:r>
              <a:rPr lang="en-US" dirty="0"/>
              <a:t>into account the </a:t>
            </a:r>
            <a:r>
              <a:rPr lang="en-US" dirty="0" smtClean="0"/>
              <a:t>phase space variables using kick probability matrix in NUBEAM</a:t>
            </a:r>
            <a:endParaRPr lang="en-US" dirty="0"/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Neutron rate is in a good agreement with the measurement</a:t>
            </a: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Fast ion distribution function from synthetic FIDASIM results qualitatively match the FIDA measurement</a:t>
            </a: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US" dirty="0" smtClean="0"/>
              <a:t>The simulation results confirm the theoretical criteria for fast ion redistribution</a:t>
            </a:r>
            <a:endParaRPr lang="en-GB" dirty="0" smtClean="0">
              <a:solidFill>
                <a:srgbClr val="000000"/>
              </a:solidFill>
              <a:cs typeface="Arial" charset="0"/>
            </a:endParaRP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US" dirty="0" smtClean="0"/>
              <a:t>Fast ions with energy higher than the critical energy are less affected by sawteeth for </a:t>
            </a:r>
            <a:r>
              <a:rPr lang="en-US" dirty="0"/>
              <a:t>the </a:t>
            </a:r>
            <a:r>
              <a:rPr lang="en-US" dirty="0" smtClean="0"/>
              <a:t>redistribution</a:t>
            </a: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US" dirty="0" smtClean="0"/>
              <a:t>More </a:t>
            </a:r>
            <a:r>
              <a:rPr lang="en-US" dirty="0"/>
              <a:t>quantitative criteria to describe the level of redistribution of fast ions </a:t>
            </a:r>
            <a:r>
              <a:rPr lang="en-US" dirty="0" smtClean="0"/>
              <a:t>beyond the 0-D prediction are required</a:t>
            </a:r>
            <a:endParaRPr lang="en-US" dirty="0"/>
          </a:p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US" dirty="0" smtClean="0"/>
              <a:t>The improvement from the application of kick model needs to be validated on other tokamaks</a:t>
            </a:r>
            <a:endParaRPr lang="en-GB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9" name="Text Box 4"/>
          <p:cNvSpPr txBox="1">
            <a:spLocks noChangeArrowheads="1"/>
          </p:cNvSpPr>
          <p:nvPr/>
        </p:nvSpPr>
        <p:spPr bwMode="auto">
          <a:xfrm>
            <a:off x="27090934" y="114130"/>
            <a:ext cx="2977727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EX/P6-33</a:t>
            </a:r>
          </a:p>
        </p:txBody>
      </p:sp>
      <p:sp>
        <p:nvSpPr>
          <p:cNvPr id="100" name="Text Box 293"/>
          <p:cNvSpPr txBox="1">
            <a:spLocks noChangeArrowheads="1"/>
          </p:cNvSpPr>
          <p:nvPr/>
        </p:nvSpPr>
        <p:spPr bwMode="auto">
          <a:xfrm>
            <a:off x="231950" y="42072145"/>
            <a:ext cx="15697744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 i="1" dirty="0">
                <a:latin typeface="Arial" charset="0"/>
              </a:rPr>
              <a:t>27</a:t>
            </a:r>
            <a:r>
              <a:rPr lang="en-US" sz="3200" b="1" i="1" baseline="30000" dirty="0">
                <a:latin typeface="Arial" charset="0"/>
              </a:rPr>
              <a:t>th</a:t>
            </a:r>
            <a:r>
              <a:rPr lang="en-US" sz="3200" b="1" i="1" dirty="0">
                <a:latin typeface="Arial" charset="0"/>
              </a:rPr>
              <a:t> IAEA Fusion Energy Conference, Gandhinagar, India, 22-27 October, </a:t>
            </a:r>
            <a:r>
              <a:rPr lang="en-US" sz="3200" b="1" i="1" dirty="0" smtClean="0">
                <a:latin typeface="Arial" charset="0"/>
              </a:rPr>
              <a:t>2018</a:t>
            </a:r>
            <a:endParaRPr lang="en-US" sz="3200" b="1" i="1" dirty="0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25638" y="5518851"/>
            <a:ext cx="1164633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/>
              <a:t>National Spherical Torus Experiment Upgrade (NSTX-U</a:t>
            </a:r>
            <a:r>
              <a:rPr lang="en-GB" sz="3200" b="1" dirty="0" smtClean="0"/>
              <a:t>) [7]</a:t>
            </a:r>
            <a:endParaRPr lang="en-GB" sz="32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6717829" y="6167243"/>
            <a:ext cx="11859542" cy="2880000"/>
            <a:chOff x="16484537" y="6212482"/>
            <a:chExt cx="11859542" cy="2880000"/>
          </a:xfrm>
        </p:grpSpPr>
        <p:grpSp>
          <p:nvGrpSpPr>
            <p:cNvPr id="9" name="Group 8"/>
            <p:cNvGrpSpPr/>
            <p:nvPr/>
          </p:nvGrpSpPr>
          <p:grpSpPr>
            <a:xfrm>
              <a:off x="22605217" y="6255617"/>
              <a:ext cx="5738862" cy="2793730"/>
              <a:chOff x="22605217" y="6255617"/>
              <a:chExt cx="5738862" cy="2793730"/>
            </a:xfrm>
          </p:grpSpPr>
          <p:sp>
            <p:nvSpPr>
              <p:cNvPr id="105" name="Text Box 3"/>
              <p:cNvSpPr txBox="1">
                <a:spLocks noChangeArrowheads="1"/>
              </p:cNvSpPr>
              <p:nvPr/>
            </p:nvSpPr>
            <p:spPr bwMode="auto">
              <a:xfrm>
                <a:off x="22671405" y="6476519"/>
                <a:ext cx="5606487" cy="235192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457092">
                  <a:spcBef>
                    <a:spcPts val="500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914186" algn="l"/>
                    <a:tab pos="1828373" algn="l"/>
                    <a:tab pos="2742558" algn="l"/>
                    <a:tab pos="3656744" algn="l"/>
                    <a:tab pos="4570930" algn="l"/>
                    <a:tab pos="5485118" algn="l"/>
                    <a:tab pos="6399303" algn="l"/>
                    <a:tab pos="7313490" algn="l"/>
                    <a:tab pos="8227675" algn="l"/>
                    <a:tab pos="9141862" algn="l"/>
                    <a:tab pos="10056048" algn="l"/>
                    <a:tab pos="10513142" algn="l"/>
                  </a:tabLst>
                </a:pPr>
                <a:r>
                  <a:rPr lang="en-US" sz="2200" b="1" dirty="0">
                    <a:solidFill>
                      <a:srgbClr val="000090"/>
                    </a:solidFill>
                    <a:latin typeface="Arial"/>
                    <a:cs typeface="Arial"/>
                  </a:rPr>
                  <a:t>Major </a:t>
                </a:r>
                <a:r>
                  <a:rPr lang="en-US" sz="2200" b="1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radius: 0.95 m        Aspect ratio: 1.5</a:t>
                </a:r>
                <a:endParaRPr lang="en-US" sz="2200" b="1" dirty="0">
                  <a:solidFill>
                    <a:srgbClr val="000090"/>
                  </a:solidFill>
                  <a:latin typeface="Arial"/>
                  <a:cs typeface="Arial"/>
                </a:endParaRPr>
              </a:p>
              <a:p>
                <a:pPr defTabSz="457092">
                  <a:spcBef>
                    <a:spcPts val="500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914186" algn="l"/>
                    <a:tab pos="1828373" algn="l"/>
                    <a:tab pos="2742558" algn="l"/>
                    <a:tab pos="3656744" algn="l"/>
                    <a:tab pos="4570930" algn="l"/>
                    <a:tab pos="5485118" algn="l"/>
                    <a:tab pos="6399303" algn="l"/>
                    <a:tab pos="7313490" algn="l"/>
                    <a:tab pos="8227675" algn="l"/>
                    <a:tab pos="9141862" algn="l"/>
                    <a:tab pos="10056048" algn="l"/>
                    <a:tab pos="10513142" algn="l"/>
                  </a:tabLst>
                </a:pPr>
                <a:r>
                  <a:rPr lang="en-US" sz="2200" b="1" dirty="0">
                    <a:solidFill>
                      <a:srgbClr val="000090"/>
                    </a:solidFill>
                    <a:latin typeface="Arial"/>
                    <a:cs typeface="Arial"/>
                  </a:rPr>
                  <a:t>Plasma current: &lt; 2 MA </a:t>
                </a:r>
                <a:r>
                  <a:rPr lang="en-US" sz="2200" b="1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  Triangularity: 0.8</a:t>
                </a:r>
                <a:endParaRPr lang="en-US" sz="2200" b="1" dirty="0">
                  <a:solidFill>
                    <a:srgbClr val="000090"/>
                  </a:solidFill>
                  <a:latin typeface="Arial"/>
                  <a:cs typeface="Arial"/>
                </a:endParaRPr>
              </a:p>
              <a:p>
                <a:pPr defTabSz="457092">
                  <a:spcBef>
                    <a:spcPts val="500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914186" algn="l"/>
                    <a:tab pos="1828373" algn="l"/>
                    <a:tab pos="2742558" algn="l"/>
                    <a:tab pos="3656744" algn="l"/>
                    <a:tab pos="4570930" algn="l"/>
                    <a:tab pos="5485118" algn="l"/>
                    <a:tab pos="6399303" algn="l"/>
                    <a:tab pos="7313490" algn="l"/>
                    <a:tab pos="8227675" algn="l"/>
                    <a:tab pos="9141862" algn="l"/>
                    <a:tab pos="10056048" algn="l"/>
                    <a:tab pos="10513142" algn="l"/>
                  </a:tabLst>
                </a:pPr>
                <a:r>
                  <a:rPr lang="en-US" sz="2200" b="1" dirty="0">
                    <a:solidFill>
                      <a:srgbClr val="000090"/>
                    </a:solidFill>
                    <a:latin typeface="Arial"/>
                    <a:cs typeface="Arial"/>
                  </a:rPr>
                  <a:t>Toroidal field: &lt; 1.0 </a:t>
                </a:r>
                <a:r>
                  <a:rPr lang="en-US" sz="2200" b="1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T       </a:t>
                </a:r>
                <a:r>
                  <a:rPr lang="en-US" sz="2200" b="1" dirty="0">
                    <a:solidFill>
                      <a:srgbClr val="000090"/>
                    </a:solidFill>
                    <a:latin typeface="Arial"/>
                    <a:cs typeface="Arial"/>
                  </a:rPr>
                  <a:t>Elongation: 2.7</a:t>
                </a:r>
                <a:endParaRPr lang="en-US" sz="2200" b="1" dirty="0" smtClean="0">
                  <a:solidFill>
                    <a:srgbClr val="000090"/>
                  </a:solidFill>
                  <a:latin typeface="Arial"/>
                  <a:cs typeface="Arial"/>
                </a:endParaRPr>
              </a:p>
              <a:p>
                <a:pPr defTabSz="457092">
                  <a:spcBef>
                    <a:spcPts val="500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914186" algn="l"/>
                    <a:tab pos="1828373" algn="l"/>
                    <a:tab pos="2742558" algn="l"/>
                    <a:tab pos="3656744" algn="l"/>
                    <a:tab pos="4570930" algn="l"/>
                    <a:tab pos="5485118" algn="l"/>
                    <a:tab pos="6399303" algn="l"/>
                    <a:tab pos="7313490" algn="l"/>
                    <a:tab pos="8227675" algn="l"/>
                    <a:tab pos="9141862" algn="l"/>
                    <a:tab pos="10056048" algn="l"/>
                    <a:tab pos="10513142" algn="l"/>
                  </a:tabLst>
                </a:pPr>
                <a:r>
                  <a:rPr lang="en-US" sz="2200" b="1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pulse length: ~ 1 - 5 s       </a:t>
                </a:r>
              </a:p>
              <a:p>
                <a:pPr defTabSz="457092">
                  <a:spcBef>
                    <a:spcPts val="500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914186" algn="l"/>
                    <a:tab pos="1828373" algn="l"/>
                    <a:tab pos="2742558" algn="l"/>
                    <a:tab pos="3656744" algn="l"/>
                    <a:tab pos="4570930" algn="l"/>
                    <a:tab pos="5485118" algn="l"/>
                    <a:tab pos="6399303" algn="l"/>
                    <a:tab pos="7313490" algn="l"/>
                    <a:tab pos="8227675" algn="l"/>
                    <a:tab pos="9141862" algn="l"/>
                    <a:tab pos="10056048" algn="l"/>
                    <a:tab pos="10513142" algn="l"/>
                  </a:tabLst>
                </a:pPr>
                <a:r>
                  <a:rPr lang="en-US" sz="2200" b="1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6 </a:t>
                </a:r>
                <a:r>
                  <a:rPr lang="en-US" sz="2200" b="1" dirty="0">
                    <a:solidFill>
                      <a:srgbClr val="000090"/>
                    </a:solidFill>
                    <a:latin typeface="Arial"/>
                    <a:cs typeface="Arial"/>
                  </a:rPr>
                  <a:t>Neutral Beam </a:t>
                </a:r>
                <a:r>
                  <a:rPr lang="en-US" sz="2200" b="1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sources: </a:t>
                </a:r>
              </a:p>
              <a:p>
                <a:pPr defTabSz="457092">
                  <a:spcBef>
                    <a:spcPts val="500"/>
                  </a:spcBef>
                  <a:buClr>
                    <a:srgbClr val="000000"/>
                  </a:buClr>
                  <a:buSzPct val="100000"/>
                  <a:tabLst>
                    <a:tab pos="0" algn="l"/>
                    <a:tab pos="914186" algn="l"/>
                    <a:tab pos="1828373" algn="l"/>
                    <a:tab pos="2742558" algn="l"/>
                    <a:tab pos="3656744" algn="l"/>
                    <a:tab pos="4570930" algn="l"/>
                    <a:tab pos="5485118" algn="l"/>
                    <a:tab pos="6399303" algn="l"/>
                    <a:tab pos="7313490" algn="l"/>
                    <a:tab pos="8227675" algn="l"/>
                    <a:tab pos="9141862" algn="l"/>
                    <a:tab pos="10056048" algn="l"/>
                    <a:tab pos="10513142" algn="l"/>
                  </a:tabLst>
                </a:pPr>
                <a:r>
                  <a:rPr lang="en-US" sz="2200" b="1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P</a:t>
                </a:r>
                <a:r>
                  <a:rPr lang="en-US" sz="2200" b="1" baseline="-25000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NBI </a:t>
                </a:r>
                <a:r>
                  <a:rPr lang="en-US" sz="2200" b="1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≤ </a:t>
                </a:r>
                <a:r>
                  <a:rPr lang="en-US" sz="2200" b="1" dirty="0">
                    <a:solidFill>
                      <a:srgbClr val="000090"/>
                    </a:solidFill>
                    <a:latin typeface="Arial"/>
                    <a:cs typeface="Arial"/>
                  </a:rPr>
                  <a:t>12 MW, </a:t>
                </a:r>
                <a:r>
                  <a:rPr lang="en-US" sz="2200" b="1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E</a:t>
                </a:r>
                <a:r>
                  <a:rPr lang="en-US" sz="2200" b="1" baseline="-25000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injection</a:t>
                </a:r>
                <a:r>
                  <a:rPr lang="en-US" sz="2200" b="1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 </a:t>
                </a:r>
                <a:r>
                  <a:rPr lang="en-US" sz="2200" b="1" dirty="0">
                    <a:solidFill>
                      <a:srgbClr val="000090"/>
                    </a:solidFill>
                    <a:latin typeface="Arial"/>
                    <a:cs typeface="Arial"/>
                  </a:rPr>
                  <a:t>≤ 95 keV</a:t>
                </a:r>
              </a:p>
            </p:txBody>
          </p:sp>
          <p:sp>
            <p:nvSpPr>
              <p:cNvPr id="110" name="Rounded Rectangle 109"/>
              <p:cNvSpPr/>
              <p:nvPr/>
            </p:nvSpPr>
            <p:spPr bwMode="auto">
              <a:xfrm>
                <a:off x="22605217" y="6255617"/>
                <a:ext cx="5738862" cy="2793730"/>
              </a:xfrm>
              <a:prstGeom prst="roundRect">
                <a:avLst>
                  <a:gd name="adj" fmla="val 6534"/>
                </a:avLst>
              </a:prstGeom>
              <a:no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186">
                  <a:spcBef>
                    <a:spcPct val="20000"/>
                  </a:spcBef>
                  <a:buFontTx/>
                  <a:buChar char="•"/>
                </a:pPr>
                <a:endParaRPr lang="en-US" sz="1200" b="1" i="1" dirty="0">
                  <a:solidFill>
                    <a:srgbClr val="1822CD"/>
                  </a:solidFill>
                  <a:latin typeface="Helvetica" pitchFamily="-128" charset="0"/>
                </a:endParaRPr>
              </a:p>
            </p:txBody>
          </p:sp>
        </p:grpSp>
        <p:pic>
          <p:nvPicPr>
            <p:cNvPr id="112" name="Picture 111" descr="NSTXU_NBlines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4537" y="6212482"/>
              <a:ext cx="2802163" cy="2880000"/>
            </a:xfrm>
            <a:prstGeom prst="rect">
              <a:avLst/>
            </a:prstGeom>
          </p:spPr>
        </p:pic>
        <p:pic>
          <p:nvPicPr>
            <p:cNvPr id="113" name="Picture 112" descr="NSTX-U_cutaway_full_res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5986" y="6212482"/>
              <a:ext cx="2739944" cy="2880000"/>
            </a:xfrm>
            <a:prstGeom prst="rect">
              <a:avLst/>
            </a:prstGeom>
          </p:spPr>
        </p:pic>
      </p:grpSp>
      <p:sp>
        <p:nvSpPr>
          <p:cNvPr id="114" name="Rectangle 113"/>
          <p:cNvSpPr/>
          <p:nvPr/>
        </p:nvSpPr>
        <p:spPr>
          <a:xfrm>
            <a:off x="15425638" y="9072214"/>
            <a:ext cx="1202533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/>
              <a:t>Diagnostics for Fast Ion Measurements </a:t>
            </a:r>
            <a:endParaRPr lang="en-GB" sz="3200" b="1" dirty="0"/>
          </a:p>
        </p:txBody>
      </p:sp>
      <p:sp>
        <p:nvSpPr>
          <p:cNvPr id="117" name="Rectangle 116"/>
          <p:cNvSpPr/>
          <p:nvPr/>
        </p:nvSpPr>
        <p:spPr>
          <a:xfrm>
            <a:off x="15425638" y="12719651"/>
            <a:ext cx="1018201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/>
              <a:t>NSTX-U #204163 </a:t>
            </a:r>
            <a:r>
              <a:rPr lang="mr-IN" sz="3200" b="1" dirty="0" smtClean="0"/>
              <a:t>–</a:t>
            </a:r>
            <a:r>
              <a:rPr lang="en-GB" sz="3200" b="1" dirty="0" smtClean="0"/>
              <a:t> L-mode sawtoothing discharge</a:t>
            </a:r>
            <a:endParaRPr lang="en-GB" sz="3200" b="1" dirty="0"/>
          </a:p>
        </p:txBody>
      </p:sp>
      <p:sp>
        <p:nvSpPr>
          <p:cNvPr id="124" name="Rounded Rectangle 123"/>
          <p:cNvSpPr/>
          <p:nvPr/>
        </p:nvSpPr>
        <p:spPr>
          <a:xfrm>
            <a:off x="819173" y="24894275"/>
            <a:ext cx="13670362" cy="720000"/>
          </a:xfrm>
          <a:prstGeom prst="roundRect">
            <a:avLst/>
          </a:prstGeom>
          <a:solidFill>
            <a:srgbClr val="920000"/>
          </a:solidFill>
          <a:ln w="25400" cap="flat" cmpd="sng" algn="ctr">
            <a:solidFill>
              <a:srgbClr val="920000"/>
            </a:solidFill>
            <a:prstDash val="solid"/>
          </a:ln>
          <a:effectLst/>
        </p:spPr>
        <p:txBody>
          <a:bodyPr lIns="91431" tIns="45716" rIns="91431" bIns="45716" rtlCol="0" anchor="ctr"/>
          <a:lstStyle/>
          <a:p>
            <a:pPr algn="ctr" defTabSz="9143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Times"/>
              <a:ea typeface="+mn-ea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891182" y="24931114"/>
            <a:ext cx="13526344" cy="646323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/>
          <a:p>
            <a:pPr algn="ctr" defTabSz="9143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kern="0" dirty="0" smtClean="0">
                <a:solidFill>
                  <a:srgbClr val="FFFFFF"/>
                </a:solidFill>
                <a:latin typeface="Helvetica"/>
                <a:cs typeface="Helvetica"/>
              </a:rPr>
              <a:t>Comparison of Simulation Results with Experiments / Theory</a:t>
            </a:r>
            <a:endParaRPr lang="en-US" sz="3600" b="1" kern="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grpSp>
        <p:nvGrpSpPr>
          <p:cNvPr id="234" name="Group 233"/>
          <p:cNvGrpSpPr>
            <a:grpSpLocks noChangeAspect="1"/>
          </p:cNvGrpSpPr>
          <p:nvPr/>
        </p:nvGrpSpPr>
        <p:grpSpPr>
          <a:xfrm>
            <a:off x="446700" y="26248938"/>
            <a:ext cx="8317311" cy="3792702"/>
            <a:chOff x="808014" y="26374402"/>
            <a:chExt cx="9664998" cy="4407248"/>
          </a:xfrm>
        </p:grpSpPr>
        <p:sp>
          <p:nvSpPr>
            <p:cNvPr id="31" name="Rectangle 30"/>
            <p:cNvSpPr/>
            <p:nvPr/>
          </p:nvSpPr>
          <p:spPr bwMode="auto">
            <a:xfrm>
              <a:off x="808014" y="26374402"/>
              <a:ext cx="9664998" cy="43924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pic>
          <p:nvPicPr>
            <p:cNvPr id="17" name="Picture 16" descr="204163K22-K24_fidasim_rev3.ep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40" y="26389164"/>
              <a:ext cx="9624492" cy="4392486"/>
            </a:xfrm>
            <a:prstGeom prst="rect">
              <a:avLst/>
            </a:prstGeom>
          </p:spPr>
        </p:pic>
      </p:grpSp>
      <p:pic>
        <p:nvPicPr>
          <p:cNvPr id="229" name="Picture 228" descr="neutron_rate_204083_orbit.eps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4639" r="7508"/>
          <a:stretch/>
        </p:blipFill>
        <p:spPr>
          <a:xfrm>
            <a:off x="591989" y="16513681"/>
            <a:ext cx="5936377" cy="3956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35600" y="9748320"/>
            <a:ext cx="3186258" cy="2880000"/>
          </a:xfrm>
          <a:prstGeom prst="rect">
            <a:avLst/>
          </a:prstGeom>
        </p:spPr>
      </p:pic>
      <p:sp>
        <p:nvSpPr>
          <p:cNvPr id="157" name="Rectangle 156"/>
          <p:cNvSpPr/>
          <p:nvPr/>
        </p:nvSpPr>
        <p:spPr>
          <a:xfrm>
            <a:off x="19242063" y="9836672"/>
            <a:ext cx="10585176" cy="270329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457155" indent="-457155">
              <a:spcBef>
                <a:spcPts val="600"/>
              </a:spcBef>
              <a:buFont typeface="Wingdings" charset="2"/>
              <a:buChar char="q"/>
            </a:pPr>
            <a:r>
              <a:rPr lang="en-GB" dirty="0" smtClean="0">
                <a:latin typeface="Arial"/>
                <a:cs typeface="Arial"/>
              </a:rPr>
              <a:t>Fast Ion Deuterium Alpha (FIDA) [8]</a:t>
            </a:r>
            <a:endParaRPr lang="en-GB" dirty="0">
              <a:latin typeface="Arial"/>
              <a:cs typeface="Arial"/>
            </a:endParaRPr>
          </a:p>
          <a:p>
            <a:pPr marL="914311" lvl="1" indent="-457155">
              <a:spcBef>
                <a:spcPts val="6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Measures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the Doppler-shifted </a:t>
            </a:r>
            <a:r>
              <a:rPr lang="en-GB" sz="2000" i="1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D</a:t>
            </a:r>
            <a:r>
              <a:rPr lang="en-GB" sz="2000" i="1" baseline="-25000" dirty="0">
                <a:solidFill>
                  <a:srgbClr val="000000"/>
                </a:solidFill>
                <a:latin typeface="Symbol" charset="2"/>
                <a:cs typeface="Symbol" charset="2"/>
                <a:sym typeface="Wingdings" panose="05000000000000000000" pitchFamily="2" charset="2"/>
              </a:rPr>
              <a:t>a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 emission of re-neutralized fast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deuterons</a:t>
            </a:r>
            <a:endParaRPr lang="en-GB" sz="2000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914311" lvl="1" indent="-457155">
              <a:spcBef>
                <a:spcPts val="6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Fast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ion distribution function from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active/passive tangential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and vertical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FIDA</a:t>
            </a:r>
          </a:p>
          <a:p>
            <a:pPr marL="457155" indent="-457155">
              <a:spcBef>
                <a:spcPts val="600"/>
              </a:spcBef>
              <a:buFont typeface="Wingdings" charset="2"/>
              <a:buChar char="q"/>
            </a:pPr>
            <a:r>
              <a:rPr lang="en-GB" dirty="0" smtClean="0">
                <a:latin typeface="Arial"/>
                <a:cs typeface="Arial"/>
              </a:rPr>
              <a:t>Solid State Neutral Particle Analyser (SSNPA) [9] </a:t>
            </a:r>
            <a:endParaRPr lang="en-GB" dirty="0">
              <a:latin typeface="Arial"/>
              <a:cs typeface="Arial"/>
            </a:endParaRPr>
          </a:p>
          <a:p>
            <a:pPr marL="914311" lvl="1" indent="-457155">
              <a:spcBef>
                <a:spcPts val="400"/>
              </a:spcBef>
              <a:buFont typeface="Wingdings" charset="2"/>
              <a:buChar char="§"/>
            </a:pPr>
            <a:r>
              <a:rPr lang="en-GB" sz="2000" dirty="0">
                <a:latin typeface="Arial"/>
                <a:cs typeface="Arial"/>
              </a:rPr>
              <a:t>Measures neutral particle fluxes </a:t>
            </a:r>
            <a:r>
              <a:rPr lang="en-GB" sz="2000" dirty="0" smtClean="0">
                <a:latin typeface="Arial"/>
                <a:cs typeface="Arial"/>
              </a:rPr>
              <a:t>from CX </a:t>
            </a:r>
            <a:r>
              <a:rPr lang="en-GB" sz="2000" dirty="0">
                <a:latin typeface="Arial"/>
                <a:cs typeface="Arial"/>
              </a:rPr>
              <a:t>reactions between fast ions and </a:t>
            </a:r>
            <a:r>
              <a:rPr lang="en-GB" sz="2000" dirty="0" smtClean="0">
                <a:latin typeface="Arial"/>
                <a:cs typeface="Arial"/>
              </a:rPr>
              <a:t>neutrals</a:t>
            </a:r>
            <a:endParaRPr lang="en-GB" sz="2000" dirty="0">
              <a:latin typeface="Arial"/>
              <a:cs typeface="Arial"/>
            </a:endParaRPr>
          </a:p>
          <a:p>
            <a:pPr marL="914311" lvl="1" indent="-457155">
              <a:spcBef>
                <a:spcPts val="400"/>
              </a:spcBef>
              <a:buFont typeface="Wingdings" charset="2"/>
              <a:buChar char="§"/>
            </a:pPr>
            <a:r>
              <a:rPr lang="en-GB" sz="2000" dirty="0" smtClean="0">
                <a:latin typeface="Arial"/>
                <a:cs typeface="Arial"/>
              </a:rPr>
              <a:t>Consists </a:t>
            </a:r>
            <a:r>
              <a:rPr lang="en-GB" sz="2000" dirty="0">
                <a:latin typeface="Arial"/>
                <a:cs typeface="Arial"/>
              </a:rPr>
              <a:t>of r-SSNPA (radial component), t-SSNPA (tangential component) and p-SSNPA (passive signal)</a:t>
            </a:r>
          </a:p>
        </p:txBody>
      </p:sp>
      <p:sp>
        <p:nvSpPr>
          <p:cNvPr id="79" name="Rectangle 3"/>
          <p:cNvSpPr txBox="1">
            <a:spLocks noChangeArrowheads="1"/>
          </p:cNvSpPr>
          <p:nvPr/>
        </p:nvSpPr>
        <p:spPr bwMode="auto">
          <a:xfrm>
            <a:off x="443659" y="9241666"/>
            <a:ext cx="144016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indent="0" defTabSz="795260">
              <a:spcBef>
                <a:spcPct val="20000"/>
              </a:spcBef>
            </a:pPr>
            <a:r>
              <a:rPr lang="en-GB" sz="3200" b="1" dirty="0" smtClean="0">
                <a:solidFill>
                  <a:srgbClr val="000000"/>
                </a:solidFill>
                <a:cs typeface="Arial" charset="0"/>
              </a:rPr>
              <a:t>Simulation tools</a:t>
            </a:r>
            <a:endParaRPr lang="en-GB" sz="3200" b="1" dirty="0">
              <a:solidFill>
                <a:srgbClr val="000000"/>
              </a:solidFill>
              <a:cs typeface="Arial" charset="0"/>
            </a:endParaRPr>
          </a:p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ORBIT [5]: Hamiltonian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guiding-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centre code</a:t>
            </a: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Analyse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energetic particle transport induced by instabilities in tokamaks</a:t>
            </a: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Sawtooth instability is applied as (1,1) mode magnetic field perturbation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/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using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a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linear displacement </a:t>
            </a:r>
          </a:p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>
                <a:solidFill>
                  <a:srgbClr val="000000"/>
                </a:solidFill>
                <a:cs typeface="Arial" charset="0"/>
              </a:rPr>
              <a:t>Kick 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model [3]: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R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educed fast ion transport model</a:t>
            </a:r>
            <a:endParaRPr lang="en-GB" dirty="0">
              <a:solidFill>
                <a:srgbClr val="000000"/>
              </a:solidFill>
              <a:cs typeface="Arial" charset="0"/>
            </a:endParaRP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Compute transport probability matrices to represent the fast ion transport induced by instabilities</a:t>
            </a: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Test the dependencies of fast ion redistribution during sawtooth crashes on the fast ion phase space variables</a:t>
            </a:r>
          </a:p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TRANSP / NUBEAM [4]: </a:t>
            </a:r>
            <a:r>
              <a:rPr lang="en-GB" dirty="0" err="1" smtClean="0">
                <a:solidFill>
                  <a:srgbClr val="000000"/>
                </a:solidFill>
                <a:cs typeface="Arial" charset="0"/>
              </a:rPr>
              <a:t>Tokamak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 transport code / Monte Carlo module</a:t>
            </a:r>
            <a:endParaRPr lang="en-GB" dirty="0">
              <a:solidFill>
                <a:srgbClr val="000000"/>
              </a:solidFill>
              <a:cs typeface="Arial" charset="0"/>
            </a:endParaRP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ea typeface="ＭＳ Ｐゴシック" pitchFamily="-64" charset="-128"/>
                <a:cs typeface="Arial"/>
                <a:sym typeface="Wingdings" panose="05000000000000000000" pitchFamily="2" charset="2"/>
              </a:rPr>
              <a:t>Enable time dependent integrated interpretative/predictive simulations of tokamak discharges </a:t>
            </a: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ea typeface="ＭＳ Ｐゴシック" pitchFamily="-64" charset="-128"/>
                <a:cs typeface="Arial" charset="0"/>
              </a:rPr>
              <a:t>Use the probability matrix from ORBIT-kick model as an input for NUBEAM calculation in TRANSP simulation</a:t>
            </a:r>
          </a:p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FIDASIM [6]</a:t>
            </a:r>
            <a:endParaRPr lang="en-GB" dirty="0">
              <a:solidFill>
                <a:srgbClr val="000000"/>
              </a:solidFill>
              <a:cs typeface="Arial" charset="0"/>
            </a:endParaRP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ea typeface="ＭＳ Ｐゴシック" pitchFamily="-64" charset="-128"/>
                <a:cs typeface="Arial"/>
                <a:sym typeface="Wingdings" panose="05000000000000000000" pitchFamily="2" charset="2"/>
              </a:rPr>
              <a:t>Calculate a synthetic FIDA diagnostic signal</a:t>
            </a: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ea typeface="ＭＳ Ｐゴシック" pitchFamily="-64" charset="-128"/>
                <a:cs typeface="Arial"/>
                <a:sym typeface="Wingdings" panose="05000000000000000000" pitchFamily="2" charset="2"/>
              </a:rPr>
              <a:t>Predict and integrate the active </a:t>
            </a:r>
            <a:r>
              <a:rPr lang="en-GB" i="1" dirty="0" smtClean="0">
                <a:solidFill>
                  <a:srgbClr val="000000"/>
                </a:solidFill>
                <a:latin typeface="Arial"/>
                <a:ea typeface="ＭＳ Ｐゴシック" pitchFamily="-64" charset="-128"/>
                <a:cs typeface="Arial"/>
                <a:sym typeface="Wingdings" panose="05000000000000000000" pitchFamily="2" charset="2"/>
              </a:rPr>
              <a:t>D</a:t>
            </a:r>
            <a:r>
              <a:rPr lang="en-GB" i="1" baseline="-25000" dirty="0" smtClean="0">
                <a:solidFill>
                  <a:srgbClr val="000000"/>
                </a:solidFill>
                <a:latin typeface="Symbol" charset="2"/>
                <a:ea typeface="ＭＳ Ｐゴシック" pitchFamily="-64" charset="-128"/>
                <a:cs typeface="Symbol" charset="2"/>
                <a:sym typeface="Wingdings" panose="05000000000000000000" pitchFamily="2" charset="2"/>
              </a:rPr>
              <a:t>a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ＭＳ Ｐゴシック" pitchFamily="-64" charset="-128"/>
                <a:cs typeface="Arial"/>
                <a:sym typeface="Wingdings" panose="05000000000000000000" pitchFamily="2" charset="2"/>
              </a:rPr>
              <a:t> emission for FIDA profile to compare with measurements</a:t>
            </a:r>
            <a:endParaRPr lang="en-GB" dirty="0" smtClean="0">
              <a:solidFill>
                <a:srgbClr val="000000"/>
              </a:solidFill>
              <a:ea typeface="ＭＳ Ｐゴシック" pitchFamily="-64" charset="-128"/>
              <a:cs typeface="Arial" charset="0"/>
            </a:endParaRPr>
          </a:p>
          <a:p>
            <a:pPr marL="57105" indent="0" defTabSz="795260">
              <a:spcBef>
                <a:spcPct val="20000"/>
              </a:spcBef>
            </a:pPr>
            <a:endParaRPr lang="en-GB" dirty="0">
              <a:solidFill>
                <a:srgbClr val="000000"/>
              </a:solidFill>
              <a:ea typeface="ＭＳ Ｐゴシック" pitchFamily="-64" charset="-128"/>
              <a:cs typeface="Arial" charset="0"/>
            </a:endParaRPr>
          </a:p>
        </p:txBody>
      </p:sp>
      <p:sp>
        <p:nvSpPr>
          <p:cNvPr id="84" name="Rectangle 3"/>
          <p:cNvSpPr txBox="1">
            <a:spLocks noChangeArrowheads="1"/>
          </p:cNvSpPr>
          <p:nvPr/>
        </p:nvSpPr>
        <p:spPr bwMode="auto">
          <a:xfrm>
            <a:off x="467216" y="15947052"/>
            <a:ext cx="14401600" cy="47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Mode amplitude estimation using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ORBIT code 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and application of kick model to ORBIT modelling</a:t>
            </a:r>
          </a:p>
          <a:p>
            <a:pPr defTabSz="795260">
              <a:spcBef>
                <a:spcPct val="20000"/>
              </a:spcBef>
              <a:buFont typeface="Wingdings" charset="2"/>
              <a:buChar char="q"/>
            </a:pPr>
            <a:endParaRPr lang="en-GB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4718862" y="13240465"/>
            <a:ext cx="5256584" cy="432425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457155" indent="-457155">
              <a:spcBef>
                <a:spcPts val="600"/>
              </a:spcBef>
              <a:buFont typeface="Wingdings" charset="2"/>
              <a:buChar char="§"/>
            </a:pPr>
            <a:r>
              <a:rPr lang="en-GB" sz="2000" dirty="0" smtClean="0">
                <a:latin typeface="Arial"/>
                <a:cs typeface="Arial"/>
              </a:rPr>
              <a:t>Flat-top plasma current: </a:t>
            </a:r>
            <a:r>
              <a:rPr lang="en-GB" sz="2000" i="1" dirty="0" smtClean="0">
                <a:latin typeface="Arial"/>
                <a:cs typeface="Arial"/>
              </a:rPr>
              <a:t>I</a:t>
            </a:r>
            <a:r>
              <a:rPr lang="en-GB" sz="2000" i="1" baseline="-25000" dirty="0" smtClean="0">
                <a:latin typeface="Arial"/>
                <a:cs typeface="Arial"/>
              </a:rPr>
              <a:t>p</a:t>
            </a:r>
            <a:r>
              <a:rPr lang="en-GB" sz="2000" dirty="0" smtClean="0">
                <a:latin typeface="Arial"/>
                <a:cs typeface="Arial"/>
              </a:rPr>
              <a:t> = 0.7MA</a:t>
            </a:r>
            <a:endParaRPr lang="en-GB" sz="2000" dirty="0">
              <a:latin typeface="Arial"/>
              <a:cs typeface="Arial"/>
            </a:endParaRPr>
          </a:p>
          <a:p>
            <a:pPr marL="457155" indent="-457155">
              <a:spcBef>
                <a:spcPts val="6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NBI power: </a:t>
            </a:r>
            <a:r>
              <a:rPr lang="en-GB" sz="2000" i="1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P</a:t>
            </a:r>
            <a:r>
              <a:rPr lang="en-GB" sz="2000" i="1" baseline="-25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inj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 = 1.1MW (</a:t>
            </a:r>
            <a:r>
              <a:rPr lang="en-GB" sz="2000" i="1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E</a:t>
            </a:r>
            <a:r>
              <a:rPr lang="en-GB" sz="2000" i="1" baseline="-25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inj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 = 72keV)</a:t>
            </a:r>
            <a:endParaRPr lang="en-GB" sz="2000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457155" indent="-457155">
              <a:spcBef>
                <a:spcPts val="6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Sawtooth crashes are identified by</a:t>
            </a:r>
          </a:p>
          <a:p>
            <a:pPr lvl="1">
              <a:spcBef>
                <a:spcPts val="600"/>
              </a:spcBef>
              <a:buSzPct val="50000"/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Neutron rate drops at each crash</a:t>
            </a:r>
          </a:p>
          <a:p>
            <a:pPr lvl="1">
              <a:spcBef>
                <a:spcPts val="600"/>
              </a:spcBef>
              <a:buSzPct val="50000"/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n=1 signal from Mirnov coil</a:t>
            </a:r>
          </a:p>
          <a:p>
            <a:pPr marL="457155" indent="-457155">
              <a:spcBef>
                <a:spcPts val="600"/>
              </a:spcBef>
              <a:buFont typeface="Wingdings" charset="2"/>
              <a:buChar char="§"/>
            </a:pPr>
            <a:r>
              <a:rPr lang="en-GB" sz="2000" i="1" dirty="0" smtClean="0">
                <a:latin typeface="Arial"/>
                <a:cs typeface="Arial"/>
              </a:rPr>
              <a:t>T</a:t>
            </a:r>
            <a:r>
              <a:rPr lang="en-GB" sz="2000" i="1" baseline="-25000" dirty="0" smtClean="0">
                <a:latin typeface="Arial"/>
                <a:cs typeface="Arial"/>
              </a:rPr>
              <a:t>e</a:t>
            </a:r>
            <a:r>
              <a:rPr lang="en-GB" sz="2000" dirty="0" smtClean="0">
                <a:latin typeface="Arial"/>
                <a:cs typeface="Arial"/>
              </a:rPr>
              <a:t>/</a:t>
            </a:r>
            <a:r>
              <a:rPr lang="en-GB" sz="2000" i="1" dirty="0" smtClean="0">
                <a:latin typeface="Arial"/>
                <a:cs typeface="Arial"/>
              </a:rPr>
              <a:t>n</a:t>
            </a:r>
            <a:r>
              <a:rPr lang="en-GB" sz="2000" i="1" baseline="-25000" dirty="0" smtClean="0">
                <a:latin typeface="Arial"/>
                <a:cs typeface="Arial"/>
              </a:rPr>
              <a:t>e</a:t>
            </a:r>
            <a:r>
              <a:rPr lang="en-GB" sz="2000" dirty="0" smtClean="0">
                <a:latin typeface="Arial"/>
                <a:cs typeface="Arial"/>
              </a:rPr>
              <a:t> profiles are conditionally averaged</a:t>
            </a:r>
          </a:p>
          <a:p>
            <a:pPr lvl="1">
              <a:spcBef>
                <a:spcPts val="600"/>
              </a:spcBef>
              <a:buSzPct val="50000"/>
            </a:pPr>
            <a:r>
              <a:rPr lang="en-GB" sz="2000" dirty="0" smtClean="0">
                <a:latin typeface="Arial"/>
                <a:cs typeface="Arial"/>
              </a:rPr>
              <a:t>- Sampling </a:t>
            </a:r>
            <a:r>
              <a:rPr lang="en-GB" sz="2000" dirty="0">
                <a:latin typeface="Arial"/>
                <a:cs typeface="Arial"/>
              </a:rPr>
              <a:t>time of </a:t>
            </a:r>
            <a:r>
              <a:rPr lang="en-GB" sz="2000" dirty="0" smtClean="0">
                <a:latin typeface="Arial"/>
                <a:cs typeface="Arial"/>
              </a:rPr>
              <a:t>diagnostics </a:t>
            </a:r>
            <a:r>
              <a:rPr lang="en-GB" sz="2000" dirty="0">
                <a:latin typeface="Arial"/>
                <a:cs typeface="Arial"/>
              </a:rPr>
              <a:t>(Thompson, CHERS) </a:t>
            </a:r>
            <a:r>
              <a:rPr lang="en-GB" sz="2000" dirty="0" smtClean="0">
                <a:latin typeface="Arial"/>
                <a:cs typeface="Arial"/>
              </a:rPr>
              <a:t>is comparable to sawtooth periods</a:t>
            </a:r>
          </a:p>
          <a:p>
            <a:pPr marL="457155" indent="-457155">
              <a:spcBef>
                <a:spcPts val="600"/>
              </a:spcBef>
              <a:buSzPct val="100000"/>
              <a:buFont typeface="Wingdings" charset="2"/>
              <a:buChar char="§"/>
            </a:pPr>
            <a:r>
              <a:rPr lang="en-GB" sz="2000" dirty="0" smtClean="0">
                <a:latin typeface="Arial"/>
                <a:cs typeface="Arial"/>
              </a:rPr>
              <a:t>Reconstructed profiles are averaged before and after ~10ms a sawtooth crash at </a:t>
            </a:r>
            <a:r>
              <a:rPr lang="en-GB" sz="2000" i="1" dirty="0" smtClean="0">
                <a:latin typeface="Arial"/>
                <a:cs typeface="Arial"/>
              </a:rPr>
              <a:t>t</a:t>
            </a:r>
            <a:r>
              <a:rPr lang="en-GB" sz="2000" dirty="0" smtClean="0">
                <a:latin typeface="Arial"/>
                <a:cs typeface="Arial"/>
              </a:rPr>
              <a:t> = 1.353s</a:t>
            </a:r>
            <a:endParaRPr lang="en-GB" sz="2000" dirty="0">
              <a:latin typeface="Arial"/>
              <a:cs typeface="Arial"/>
            </a:endParaRPr>
          </a:p>
        </p:txBody>
      </p:sp>
      <p:pic>
        <p:nvPicPr>
          <p:cNvPr id="16" name="Picture 15" descr="exp_scn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4834" r="7959"/>
          <a:stretch/>
        </p:blipFill>
        <p:spPr>
          <a:xfrm>
            <a:off x="15735600" y="13602591"/>
            <a:ext cx="8830464" cy="3600000"/>
          </a:xfrm>
          <a:prstGeom prst="rect">
            <a:avLst/>
          </a:prstGeom>
        </p:spPr>
      </p:pic>
      <p:sp>
        <p:nvSpPr>
          <p:cNvPr id="93" name="Rectangle 3"/>
          <p:cNvSpPr txBox="1">
            <a:spLocks noChangeArrowheads="1"/>
          </p:cNvSpPr>
          <p:nvPr/>
        </p:nvSpPr>
        <p:spPr bwMode="auto">
          <a:xfrm>
            <a:off x="6568654" y="16598206"/>
            <a:ext cx="842493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95260">
              <a:spcBef>
                <a:spcPct val="200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Relative change of neutron rate drop: ORBIT [10] </a:t>
            </a:r>
            <a:r>
              <a:rPr lang="en-GB" sz="2000" dirty="0" err="1" smtClean="0">
                <a:solidFill>
                  <a:srgbClr val="000000"/>
                </a:solidFill>
                <a:cs typeface="Arial" charset="0"/>
              </a:rPr>
              <a:t>vs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 measurements</a:t>
            </a:r>
            <a:br>
              <a:rPr lang="en-GB" sz="2000" dirty="0" smtClean="0">
                <a:solidFill>
                  <a:srgbClr val="000000"/>
                </a:solidFill>
                <a:cs typeface="Arial" charset="0"/>
              </a:rPr>
            </a:b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2000" dirty="0" smtClean="0">
                <a:solidFill>
                  <a:srgbClr val="000000"/>
                </a:solidFill>
                <a:cs typeface="Arial" charset="0"/>
              </a:rPr>
            </a:b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2000" dirty="0" smtClean="0">
                <a:solidFill>
                  <a:srgbClr val="000000"/>
                </a:solidFill>
                <a:cs typeface="Arial" charset="0"/>
              </a:rPr>
            </a:b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2000" dirty="0" smtClean="0">
                <a:solidFill>
                  <a:srgbClr val="000000"/>
                </a:solidFill>
                <a:cs typeface="Arial" charset="0"/>
              </a:rPr>
            </a:br>
            <a:endParaRPr lang="en-GB" sz="2000" dirty="0" smtClean="0">
              <a:solidFill>
                <a:srgbClr val="000000"/>
              </a:solidFill>
              <a:cs typeface="Arial" charset="0"/>
            </a:endParaRPr>
          </a:p>
          <a:p>
            <a:pPr defTabSz="795260">
              <a:spcBef>
                <a:spcPct val="200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Kick model is applied for the </a:t>
            </a:r>
            <a:r>
              <a:rPr lang="en-GB" sz="2000" dirty="0">
                <a:solidFill>
                  <a:srgbClr val="000000"/>
                </a:solidFill>
                <a:cs typeface="Arial" charset="0"/>
              </a:rPr>
              <a:t>probability matrix 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calculation</a:t>
            </a:r>
          </a:p>
          <a:p>
            <a:pPr marL="457200" lvl="1" indent="0" defTabSz="795260">
              <a:spcBef>
                <a:spcPct val="20000"/>
              </a:spcBef>
              <a:buSzPct val="50000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en-GB" i="1" dirty="0" smtClean="0">
                <a:solidFill>
                  <a:srgbClr val="000000"/>
                </a:solidFill>
                <a:cs typeface="Arial" charset="0"/>
              </a:rPr>
              <a:t>ΔE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 and </a:t>
            </a:r>
            <a:r>
              <a:rPr lang="en-GB" i="1" dirty="0" err="1" smtClean="0">
                <a:solidFill>
                  <a:srgbClr val="000000"/>
                </a:solidFill>
                <a:cs typeface="Arial" charset="0"/>
              </a:rPr>
              <a:t>ΔP</a:t>
            </a:r>
            <a:r>
              <a:rPr lang="en-GB" i="1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ζ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 calculation with the ORBIT-estimated mode amplitudes</a:t>
            </a:r>
          </a:p>
          <a:p>
            <a:pPr defTabSz="795260">
              <a:spcBef>
                <a:spcPct val="200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Comparison of neutron </a:t>
            </a:r>
            <a:r>
              <a:rPr lang="en-GB" sz="2000" dirty="0">
                <a:solidFill>
                  <a:srgbClr val="000000"/>
                </a:solidFill>
                <a:cs typeface="Arial" charset="0"/>
              </a:rPr>
              <a:t>rate from 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simulations and experiments</a:t>
            </a:r>
            <a:endParaRPr lang="en-GB" sz="2000" dirty="0">
              <a:solidFill>
                <a:srgbClr val="000000"/>
              </a:solidFill>
              <a:cs typeface="Arial" charset="0"/>
            </a:endParaRPr>
          </a:p>
          <a:p>
            <a:pPr marL="457200" lvl="1" indent="0" defTabSz="795260">
              <a:spcBef>
                <a:spcPct val="20000"/>
              </a:spcBef>
              <a:buSzPct val="50000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- TRANSP using kick model results over-estimates neutron rate</a:t>
            </a:r>
            <a:br>
              <a:rPr lang="en-GB" dirty="0" smtClean="0">
                <a:solidFill>
                  <a:srgbClr val="000000"/>
                </a:solidFill>
                <a:cs typeface="Arial" charset="0"/>
              </a:rPr>
            </a:br>
            <a:r>
              <a:rPr lang="en-GB" dirty="0" smtClean="0">
                <a:solidFill>
                  <a:srgbClr val="000000"/>
                </a:solidFill>
                <a:cs typeface="Arial" charset="0"/>
              </a:rPr>
              <a:t>- Input data for the estimation of mode amplitude has uncertainties</a:t>
            </a:r>
            <a:br>
              <a:rPr lang="en-GB" dirty="0" smtClean="0">
                <a:solidFill>
                  <a:srgbClr val="000000"/>
                </a:solidFill>
                <a:cs typeface="Arial" charset="0"/>
              </a:rPr>
            </a:br>
            <a:r>
              <a:rPr lang="en-GB" dirty="0" smtClean="0">
                <a:solidFill>
                  <a:srgbClr val="000000"/>
                </a:solidFill>
                <a:cs typeface="Arial" charset="0"/>
              </a:rPr>
              <a:t>- The amplitude in ORBIT modelling remains as a free parameter</a:t>
            </a:r>
          </a:p>
        </p:txBody>
      </p:sp>
      <p:sp>
        <p:nvSpPr>
          <p:cNvPr id="94" name="Rectangle 3"/>
          <p:cNvSpPr txBox="1">
            <a:spLocks noChangeArrowheads="1"/>
          </p:cNvSpPr>
          <p:nvPr/>
        </p:nvSpPr>
        <p:spPr bwMode="auto">
          <a:xfrm>
            <a:off x="7659632" y="21042344"/>
            <a:ext cx="7757622" cy="288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3429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The probability matrix depends on the particles’ position in phase (orbit type)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and real space (relative location to </a:t>
            </a:r>
            <a:r>
              <a:rPr lang="en-GB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GB" baseline="-25000" dirty="0" err="1" smtClean="0">
                <a:solidFill>
                  <a:srgbClr val="000000"/>
                </a:solidFill>
                <a:cs typeface="Arial" charset="0"/>
              </a:rPr>
              <a:t>inv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3429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Passing particles in all energy range are affected by a crash</a:t>
            </a:r>
          </a:p>
          <a:p>
            <a:pPr marL="3429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Trapped particles under a certain energy are redistributed</a:t>
            </a:r>
          </a:p>
          <a:p>
            <a:pPr marL="3429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Negative averaged </a:t>
            </a:r>
            <a:r>
              <a:rPr lang="en-GB" sz="2000" i="1" dirty="0" err="1" smtClean="0">
                <a:solidFill>
                  <a:srgbClr val="000000"/>
                </a:solidFill>
                <a:cs typeface="Arial" charset="0"/>
              </a:rPr>
              <a:t>ΔP</a:t>
            </a:r>
            <a:r>
              <a:rPr lang="en-GB" sz="2000" i="1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z</a:t>
            </a:r>
            <a:r>
              <a:rPr lang="en-GB" sz="20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(blue): particles move outside </a:t>
            </a:r>
            <a:r>
              <a:rPr lang="en-GB" sz="2000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GB" sz="2000" baseline="-25000" dirty="0" err="1" smtClean="0">
                <a:solidFill>
                  <a:srgbClr val="000000"/>
                </a:solidFill>
                <a:cs typeface="Arial" charset="0"/>
              </a:rPr>
              <a:t>inv</a:t>
            </a:r>
            <a:endParaRPr lang="en-GB" sz="2000" dirty="0" smtClean="0">
              <a:solidFill>
                <a:srgbClr val="000000"/>
              </a:solidFill>
              <a:cs typeface="Arial" charset="0"/>
            </a:endParaRPr>
          </a:p>
          <a:p>
            <a:pPr marL="3429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Positive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averaged </a:t>
            </a:r>
            <a:r>
              <a:rPr lang="en-GB" i="1" dirty="0" err="1" smtClean="0">
                <a:solidFill>
                  <a:srgbClr val="000000"/>
                </a:solidFill>
                <a:cs typeface="Arial" charset="0"/>
              </a:rPr>
              <a:t>Δ</a:t>
            </a:r>
            <a:r>
              <a:rPr lang="en-GB" i="1" dirty="0" err="1">
                <a:solidFill>
                  <a:srgbClr val="000000"/>
                </a:solidFill>
                <a:cs typeface="Arial" charset="0"/>
              </a:rPr>
              <a:t>P</a:t>
            </a:r>
            <a:r>
              <a:rPr lang="en-GB" i="1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z</a:t>
            </a:r>
            <a:r>
              <a:rPr lang="en-GB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(red):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particles move 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inside</a:t>
            </a:r>
            <a:endParaRPr lang="en-GB" dirty="0">
              <a:solidFill>
                <a:srgbClr val="000000"/>
              </a:solidFill>
              <a:cs typeface="Arial" charset="0"/>
            </a:endParaRPr>
          </a:p>
          <a:p>
            <a:pPr marL="3429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Balanced averaged </a:t>
            </a:r>
            <a:r>
              <a:rPr lang="en-GB" i="1" dirty="0" err="1" smtClean="0">
                <a:solidFill>
                  <a:srgbClr val="000000"/>
                </a:solidFill>
                <a:cs typeface="Arial" charset="0"/>
              </a:rPr>
              <a:t>Δ</a:t>
            </a:r>
            <a:r>
              <a:rPr lang="en-GB" i="1" dirty="0" err="1">
                <a:solidFill>
                  <a:srgbClr val="000000"/>
                </a:solidFill>
                <a:cs typeface="Arial" charset="0"/>
              </a:rPr>
              <a:t>P</a:t>
            </a:r>
            <a:r>
              <a:rPr lang="en-GB" i="1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z</a:t>
            </a:r>
            <a:r>
              <a:rPr lang="en-GB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(green)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: particles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are initially located 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near </a:t>
            </a:r>
            <a:r>
              <a:rPr lang="en-GB" i="1" dirty="0" err="1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GB" baseline="-25000" dirty="0" err="1">
                <a:solidFill>
                  <a:srgbClr val="000000"/>
                </a:solidFill>
                <a:cs typeface="Arial" charset="0"/>
              </a:rPr>
              <a:t>inv</a:t>
            </a:r>
            <a:r>
              <a:rPr lang="en-GB" sz="2000" dirty="0" smtClean="0">
                <a:solidFill>
                  <a:srgbClr val="000000"/>
                </a:solidFill>
                <a:cs typeface="Arial" charset="0"/>
              </a:rPr>
              <a:t> and move similarly both inside and outside</a:t>
            </a:r>
            <a:endParaRPr lang="en-GB" sz="2000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042061"/>
              </p:ext>
            </p:extLst>
          </p:nvPr>
        </p:nvGraphicFramePr>
        <p:xfrm>
          <a:off x="7649958" y="17085157"/>
          <a:ext cx="5470241" cy="12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" name="Equation" r:id="rId15" imgW="2260600" imgH="520700" progId="Equation.3">
                  <p:embed/>
                </p:oleObj>
              </mc:Choice>
              <mc:Fallback>
                <p:oleObj name="Equation" r:id="rId15" imgW="22606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649958" y="17085157"/>
                        <a:ext cx="5470241" cy="12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>
            <a:grpSpLocks/>
          </p:cNvGrpSpPr>
          <p:nvPr/>
        </p:nvGrpSpPr>
        <p:grpSpPr>
          <a:xfrm>
            <a:off x="590621" y="20550912"/>
            <a:ext cx="7095416" cy="3863060"/>
            <a:chOff x="628721" y="20804814"/>
            <a:chExt cx="6612245" cy="3600000"/>
          </a:xfrm>
        </p:grpSpPr>
        <p:pic>
          <p:nvPicPr>
            <p:cNvPr id="7" name="Picture 6" descr="kick_model_ex6.eps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21" y="20804814"/>
              <a:ext cx="6612245" cy="3600000"/>
            </a:xfrm>
            <a:prstGeom prst="rect">
              <a:avLst/>
            </a:prstGeom>
          </p:spPr>
        </p:pic>
        <p:sp>
          <p:nvSpPr>
            <p:cNvPr id="224" name="Rectangle 223"/>
            <p:cNvSpPr/>
            <p:nvPr/>
          </p:nvSpPr>
          <p:spPr>
            <a:xfrm>
              <a:off x="2261486" y="23388346"/>
              <a:ext cx="71772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srgbClr val="E3992A"/>
                  </a:solidFill>
                  <a:cs typeface="Arial" charset="0"/>
                </a:rPr>
                <a:t>Co </a:t>
              </a:r>
            </a:p>
            <a:p>
              <a:pPr algn="ctr"/>
              <a:r>
                <a:rPr lang="en-GB" sz="1100" b="1" dirty="0" smtClean="0">
                  <a:solidFill>
                    <a:srgbClr val="E3992A"/>
                  </a:solidFill>
                  <a:cs typeface="Arial" charset="0"/>
                </a:rPr>
                <a:t>passing</a:t>
              </a:r>
              <a:endParaRPr lang="en-GB" sz="1100" b="1" dirty="0">
                <a:solidFill>
                  <a:srgbClr val="E3992A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119363" y="23388346"/>
              <a:ext cx="75691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srgbClr val="E3992A"/>
                  </a:solidFill>
                  <a:cs typeface="Arial" charset="0"/>
                </a:rPr>
                <a:t>Counter</a:t>
              </a:r>
            </a:p>
            <a:p>
              <a:pPr algn="ctr"/>
              <a:r>
                <a:rPr lang="en-GB" sz="1100" b="1" dirty="0" smtClean="0">
                  <a:solidFill>
                    <a:srgbClr val="E3992A"/>
                  </a:solidFill>
                  <a:cs typeface="Arial" charset="0"/>
                </a:rPr>
                <a:t> passing</a:t>
              </a:r>
              <a:endParaRPr lang="en-GB" sz="1100" b="1" dirty="0">
                <a:solidFill>
                  <a:srgbClr val="E3992A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191509" y="22765535"/>
              <a:ext cx="73335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b="1" dirty="0" smtClean="0">
                  <a:solidFill>
                    <a:srgbClr val="E3992A"/>
                  </a:solidFill>
                  <a:cs typeface="Arial" charset="0"/>
                </a:rPr>
                <a:t>Trapped</a:t>
              </a:r>
              <a:endParaRPr lang="en-GB" sz="1100" b="1" dirty="0">
                <a:solidFill>
                  <a:srgbClr val="E3992A"/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 bwMode="auto">
            <a:xfrm>
              <a:off x="4110077" y="22038838"/>
              <a:ext cx="360040" cy="36004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4110077" y="23621645"/>
              <a:ext cx="360040" cy="36004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</p:grpSp>
      <p:sp>
        <p:nvSpPr>
          <p:cNvPr id="118" name="Rectangle 3"/>
          <p:cNvSpPr txBox="1">
            <a:spLocks noChangeArrowheads="1"/>
          </p:cNvSpPr>
          <p:nvPr/>
        </p:nvSpPr>
        <p:spPr bwMode="auto">
          <a:xfrm>
            <a:off x="15420526" y="18701990"/>
            <a:ext cx="10374264" cy="294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Interpretative TRANSP simulations for sawtoothing discharges</a:t>
            </a: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latin typeface="Arial"/>
                <a:cs typeface="Arial"/>
                <a:sym typeface="Wingdings" panose="05000000000000000000" pitchFamily="2" charset="2"/>
              </a:rPr>
              <a:t>Sawtooth crash time is given by measurements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(no prediction using crash criteria)</a:t>
            </a: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Input thermal profile data include the sawtooth effect </a:t>
            </a: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Reconnection of flux surface, q-profile, fast ion redistribution are described based on models (full/partial reconnection, kick model) at each crash time</a:t>
            </a: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Free parameters for full/partial reconnection: </a:t>
            </a:r>
            <a:r>
              <a:rPr lang="en-US" dirty="0"/>
              <a:t>fraction of fast ion redistribution, partial </a:t>
            </a:r>
            <a:r>
              <a:rPr lang="en-US" dirty="0" smtClean="0"/>
              <a:t>reconnection fraction, etc. </a:t>
            </a:r>
          </a:p>
          <a:p>
            <a:pPr marL="800022" lvl="1" indent="-342867" defTabSz="795260">
              <a:spcBef>
                <a:spcPct val="2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Input data for kick model: mode amplitudes and probability matrices</a:t>
            </a:r>
            <a:endParaRPr lang="en-GB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4" name="Picture 23" descr="mode_amplitude.eps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"/>
          <a:stretch/>
        </p:blipFill>
        <p:spPr>
          <a:xfrm>
            <a:off x="25938806" y="18804595"/>
            <a:ext cx="3848468" cy="2736000"/>
          </a:xfrm>
          <a:prstGeom prst="rect">
            <a:avLst/>
          </a:prstGeom>
        </p:spPr>
      </p:pic>
      <p:sp>
        <p:nvSpPr>
          <p:cNvPr id="119" name="Rectangle 3"/>
          <p:cNvSpPr txBox="1">
            <a:spLocks noChangeArrowheads="1"/>
          </p:cNvSpPr>
          <p:nvPr/>
        </p:nvSpPr>
        <p:spPr bwMode="auto">
          <a:xfrm>
            <a:off x="15420526" y="21737017"/>
            <a:ext cx="144016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Comparison of neutron rate using kick model and conventional sawtooth models </a:t>
            </a:r>
          </a:p>
        </p:txBody>
      </p:sp>
      <p:sp>
        <p:nvSpPr>
          <p:cNvPr id="120" name="Rectangle 3"/>
          <p:cNvSpPr txBox="1">
            <a:spLocks noChangeArrowheads="1"/>
          </p:cNvSpPr>
          <p:nvPr/>
        </p:nvSpPr>
        <p:spPr bwMode="auto">
          <a:xfrm>
            <a:off x="21723858" y="22362002"/>
            <a:ext cx="8175388" cy="469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Simulation condition for kick model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One probability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matrix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with normalised mode amplitudes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b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Mode amplitudes are estimated using neutron rate drops</a:t>
            </a: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Free parameter setting for Full/Partial reconnection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Fast ion redistribution fraction: 20% / 50% 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Partial reconnection fraction: 50%</a:t>
            </a: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Reference data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Normalised measured neutron rate (blue)</a:t>
            </a: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Without considering sawtooth effects on fast ion redistribution (red), the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neutron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drop can be reproduced </a:t>
            </a: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The neutron rates from full/partial reconnection, kick model cases match the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measurement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with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the given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parameters</a:t>
            </a: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Comparison of neutron rate is not sufficient to determine a model to describe the sawtooth effect on fast ion transport </a:t>
            </a:r>
            <a:endParaRPr lang="en-GB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1" name="Rectangle 3"/>
          <p:cNvSpPr txBox="1">
            <a:spLocks noChangeArrowheads="1"/>
          </p:cNvSpPr>
          <p:nvPr/>
        </p:nvSpPr>
        <p:spPr bwMode="auto">
          <a:xfrm>
            <a:off x="15420526" y="27214225"/>
            <a:ext cx="8286032" cy="28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Comparison of fast ion density profiles</a:t>
            </a: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Kick model (blue):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clear effect from </a:t>
            </a:r>
            <a:r>
              <a:rPr lang="en-GB" dirty="0" err="1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sawteeth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Drop at the centre and increase outside </a:t>
            </a:r>
            <a:r>
              <a:rPr lang="en-GB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GB" baseline="-25000" dirty="0" err="1" smtClean="0">
                <a:solidFill>
                  <a:srgbClr val="000000"/>
                </a:solidFill>
                <a:cs typeface="Arial" charset="0"/>
              </a:rPr>
              <a:t>inv</a:t>
            </a:r>
            <a:endParaRPr lang="en-GB" dirty="0" smtClean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Full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/partial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(red/</a:t>
            </a:r>
            <a:r>
              <a:rPr lang="en-GB" dirty="0" err="1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gree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) reconnection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: negligible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change 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Lower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fast ion redistribution fraction (20%, 50%)</a:t>
            </a: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Fast ion driven current profiles</a:t>
            </a:r>
            <a:b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About 50% of central drop for the kick model case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/>
            </a:r>
            <a:b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Larger drop near </a:t>
            </a:r>
            <a:r>
              <a:rPr lang="en-GB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GB" baseline="-25000" dirty="0" err="1" smtClean="0">
                <a:solidFill>
                  <a:srgbClr val="000000"/>
                </a:solidFill>
                <a:cs typeface="Arial" charset="0"/>
              </a:rPr>
              <a:t>inv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 for full/partial reconnection case </a:t>
            </a: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defTabSz="795260">
              <a:spcBef>
                <a:spcPct val="20000"/>
              </a:spcBef>
              <a:buFont typeface="Wingdings" charset="2"/>
              <a:buChar char="q"/>
            </a:pPr>
            <a:endParaRPr lang="en-GB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6" name="Picture 25" descr="neutron_rate.eps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2711" r="8048"/>
          <a:stretch/>
        </p:blipFill>
        <p:spPr>
          <a:xfrm>
            <a:off x="15497646" y="22435323"/>
            <a:ext cx="6561594" cy="4553120"/>
          </a:xfrm>
          <a:prstGeom prst="rect">
            <a:avLst/>
          </a:prstGeom>
        </p:spPr>
      </p:pic>
      <p:sp>
        <p:nvSpPr>
          <p:cNvPr id="127" name="Rectangle 3"/>
          <p:cNvSpPr txBox="1">
            <a:spLocks noChangeArrowheads="1"/>
          </p:cNvSpPr>
          <p:nvPr/>
        </p:nvSpPr>
        <p:spPr bwMode="auto">
          <a:xfrm>
            <a:off x="467216" y="25656889"/>
            <a:ext cx="14401600" cy="47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Comparison of fast ion distribution functions with FIDA measurements</a:t>
            </a:r>
          </a:p>
          <a:p>
            <a:pPr defTabSz="795260">
              <a:spcBef>
                <a:spcPct val="20000"/>
              </a:spcBef>
              <a:buFont typeface="Wingdings" charset="2"/>
              <a:buChar char="q"/>
            </a:pPr>
            <a:endParaRPr lang="en-GB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8" name="Rectangle 3"/>
          <p:cNvSpPr txBox="1">
            <a:spLocks noChangeArrowheads="1"/>
          </p:cNvSpPr>
          <p:nvPr/>
        </p:nvSpPr>
        <p:spPr bwMode="auto">
          <a:xfrm>
            <a:off x="467216" y="32387581"/>
            <a:ext cx="14401600" cy="47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Comparison of critical energy with theory [11]</a:t>
            </a:r>
          </a:p>
        </p:txBody>
      </p:sp>
      <p:sp>
        <p:nvSpPr>
          <p:cNvPr id="138" name="Rectangle 3"/>
          <p:cNvSpPr txBox="1">
            <a:spLocks noChangeArrowheads="1"/>
          </p:cNvSpPr>
          <p:nvPr/>
        </p:nvSpPr>
        <p:spPr bwMode="auto">
          <a:xfrm>
            <a:off x="15137606" y="33901577"/>
            <a:ext cx="14329592" cy="207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Kick model: redistribution of fast ions in phase space can be seen from low energy particles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/>
            </a:r>
            <a:b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Passing particles (high pitch): max. ~60% decrease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Trapped particles (low pitch): max.~100% increase</a:t>
            </a: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Partial reconnection case: no significant variation after a crash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Decrease of passing particles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(~20%) but no clear change in trapped particles</a:t>
            </a: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Kick model can show changes of fast ion features that the conventional models cannot describe </a:t>
            </a: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</p:txBody>
      </p:sp>
      <p:graphicFrame>
        <p:nvGraphicFramePr>
          <p:cNvPr id="111" name="Object 1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925170"/>
              </p:ext>
            </p:extLst>
          </p:nvPr>
        </p:nvGraphicFramePr>
        <p:xfrm>
          <a:off x="10164763" y="33379210"/>
          <a:ext cx="3457575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" name="Equation" r:id="rId20" imgW="977900" imgH="419100" progId="Equation.3">
                  <p:embed/>
                </p:oleObj>
              </mc:Choice>
              <mc:Fallback>
                <p:oleObj name="Equation" r:id="rId20" imgW="9779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164763" y="33379210"/>
                        <a:ext cx="3457575" cy="147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Object 1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334813"/>
              </p:ext>
            </p:extLst>
          </p:nvPr>
        </p:nvGraphicFramePr>
        <p:xfrm>
          <a:off x="10254436" y="35328628"/>
          <a:ext cx="3541122" cy="791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" name="Equation" r:id="rId22" imgW="965200" imgH="215900" progId="Equation.3">
                  <p:embed/>
                </p:oleObj>
              </mc:Choice>
              <mc:Fallback>
                <p:oleObj name="Equation" r:id="rId22" imgW="965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254436" y="35328628"/>
                        <a:ext cx="3541122" cy="791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Rectangle 3"/>
          <p:cNvSpPr txBox="1">
            <a:spLocks noChangeArrowheads="1"/>
          </p:cNvSpPr>
          <p:nvPr/>
        </p:nvSpPr>
        <p:spPr bwMode="auto">
          <a:xfrm>
            <a:off x="8311128" y="26762862"/>
            <a:ext cx="6696744" cy="276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Synthetic FIDA signal from FIDASIM using TRANSP simulation results with different models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Comparison of measured FIDA spatial profiles</a:t>
            </a: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Average simulated FIDA profiles over 1, 3, 5ms before and after a crash 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compensate the FIDA temporal resolution (10ms)</a:t>
            </a: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Measurement from t-FIDA (mostly sensitive to passing particles) is considered</a:t>
            </a: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</p:txBody>
      </p:sp>
      <p:sp>
        <p:nvSpPr>
          <p:cNvPr id="132" name="Rectangle 3"/>
          <p:cNvSpPr txBox="1">
            <a:spLocks noChangeArrowheads="1"/>
          </p:cNvSpPr>
          <p:nvPr/>
        </p:nvSpPr>
        <p:spPr bwMode="auto">
          <a:xfrm>
            <a:off x="74424" y="30046810"/>
            <a:ext cx="1484715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FIDA measurement: fast ions in the centre are expelled to outside the inversion radius (R~122cm) after a crash</a:t>
            </a: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Kick model: qualitatively reproduces the measured FIDA signal 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After a crash t-FIDA signal drops up to 50% inside the inversion radius (R~125cm) 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The shoulder of increased signal is seen outside the inversion radius</a:t>
            </a: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Full/partial reconnection: no clear sign of the </a:t>
            </a:r>
            <a:r>
              <a:rPr lang="en-GB" dirty="0" err="1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sawtooth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-induced fast ion redistribution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t-FIDA signal decreases all across the radius after a crash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Can be similar to kick model case with larger fast ion redistribution fraction (with largely over-estimated neutron rate)</a:t>
            </a: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</p:txBody>
      </p:sp>
      <p:sp>
        <p:nvSpPr>
          <p:cNvPr id="137" name="Rectangle 3"/>
          <p:cNvSpPr txBox="1">
            <a:spLocks noChangeArrowheads="1"/>
          </p:cNvSpPr>
          <p:nvPr/>
        </p:nvSpPr>
        <p:spPr bwMode="auto">
          <a:xfrm>
            <a:off x="8715248" y="33024372"/>
            <a:ext cx="59766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Redistribution criterion for trapped particles</a:t>
            </a: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</p:txBody>
      </p:sp>
      <p:sp>
        <p:nvSpPr>
          <p:cNvPr id="140" name="Rectangle 3"/>
          <p:cNvSpPr txBox="1">
            <a:spLocks noChangeArrowheads="1"/>
          </p:cNvSpPr>
          <p:nvPr/>
        </p:nvSpPr>
        <p:spPr bwMode="auto">
          <a:xfrm>
            <a:off x="8715248" y="34897690"/>
            <a:ext cx="6336704" cy="48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No-redistribution condition for passing particles</a:t>
            </a: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</p:txBody>
      </p:sp>
      <p:sp>
        <p:nvSpPr>
          <p:cNvPr id="141" name="Rectangle 3"/>
          <p:cNvSpPr txBox="1">
            <a:spLocks noChangeArrowheads="1"/>
          </p:cNvSpPr>
          <p:nvPr/>
        </p:nvSpPr>
        <p:spPr bwMode="auto">
          <a:xfrm>
            <a:off x="74424" y="36342995"/>
            <a:ext cx="1484715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The maximum </a:t>
            </a:r>
            <a:r>
              <a:rPr lang="en-GB" i="1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 panose="05000000000000000000" pitchFamily="2" charset="2"/>
              </a:rPr>
              <a:t>D</a:t>
            </a:r>
            <a:r>
              <a:rPr lang="en-GB" i="1" dirty="0" err="1">
                <a:solidFill>
                  <a:srgbClr val="000000"/>
                </a:solidFill>
                <a:cs typeface="Arial" charset="0"/>
              </a:rPr>
              <a:t>P</a:t>
            </a:r>
            <a:r>
              <a:rPr lang="en-GB" i="1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z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values vs energy show that</a:t>
            </a:r>
            <a:b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 The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critical energy for passing particles redistribution is not clearly seen (blue and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red, estimated </a:t>
            </a:r>
            <a:r>
              <a:rPr lang="en-GB" dirty="0" err="1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E</a:t>
            </a:r>
            <a:r>
              <a:rPr lang="en-GB" baseline="-25000" dirty="0" err="1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crit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 ~ 1.1MeV)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/>
            </a:r>
            <a:b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- Trapped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particles with energies over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~30keV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are weakly affected by the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crash (green,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violet, estimated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E</a:t>
            </a:r>
            <a:r>
              <a:rPr lang="en-GB" baseline="-25000" dirty="0" err="1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crit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 ~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28keV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)</a:t>
            </a: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00100" lvl="1" indent="-342900" defTabSz="795260">
              <a:spcBef>
                <a:spcPct val="20000"/>
              </a:spcBef>
              <a:buFont typeface="Wingdings" charset="2"/>
              <a:buChar char="§"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The kick model estimation is consistent with the theory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[11]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and ORBIT </a:t>
            </a:r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modelling [10]</a:t>
            </a:r>
            <a:br>
              <a:rPr lang="en-GB" dirty="0" smtClean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endParaRPr lang="en-GB" dirty="0">
              <a:solidFill>
                <a:srgbClr val="000000"/>
              </a:solidFill>
              <a:latin typeface="Arial"/>
              <a:cs typeface="Arial"/>
              <a:sym typeface="Wingdings" panose="05000000000000000000" pitchFamily="2" charset="2"/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15497646" y="30661217"/>
            <a:ext cx="11910573" cy="3240000"/>
            <a:chOff x="33499646" y="12908906"/>
            <a:chExt cx="21242360" cy="57785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33499646" y="12917836"/>
              <a:ext cx="21242360" cy="57606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pic>
          <p:nvPicPr>
            <p:cNvPr id="12" name="Picture 11" descr="dist_204163.eps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0776" y="12908906"/>
              <a:ext cx="21120100" cy="5778500"/>
            </a:xfrm>
            <a:prstGeom prst="rect">
              <a:avLst/>
            </a:prstGeom>
          </p:spPr>
        </p:pic>
      </p:grpSp>
      <p:grpSp>
        <p:nvGrpSpPr>
          <p:cNvPr id="235" name="Group 234"/>
          <p:cNvGrpSpPr>
            <a:grpSpLocks/>
          </p:cNvGrpSpPr>
          <p:nvPr/>
        </p:nvGrpSpPr>
        <p:grpSpPr>
          <a:xfrm>
            <a:off x="23706558" y="27073584"/>
            <a:ext cx="5990876" cy="3120962"/>
            <a:chOff x="15497646" y="27382514"/>
            <a:chExt cx="5990876" cy="3120962"/>
          </a:xfrm>
        </p:grpSpPr>
        <p:pic>
          <p:nvPicPr>
            <p:cNvPr id="13" name="Picture 12" descr="profiles.eps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0" t="4075" r="8729" b="3656"/>
            <a:stretch/>
          </p:blipFill>
          <p:spPr>
            <a:xfrm>
              <a:off x="15497646" y="27382514"/>
              <a:ext cx="5990876" cy="3116543"/>
            </a:xfrm>
            <a:prstGeom prst="rect">
              <a:avLst/>
            </a:prstGeom>
          </p:spPr>
        </p:pic>
        <p:grpSp>
          <p:nvGrpSpPr>
            <p:cNvPr id="227" name="Group 226"/>
            <p:cNvGrpSpPr/>
            <p:nvPr/>
          </p:nvGrpSpPr>
          <p:grpSpPr>
            <a:xfrm>
              <a:off x="17297846" y="28750666"/>
              <a:ext cx="742608" cy="677436"/>
              <a:chOff x="38354440" y="29858717"/>
              <a:chExt cx="742608" cy="677436"/>
            </a:xfrm>
          </p:grpSpPr>
          <p:pic>
            <p:nvPicPr>
              <p:cNvPr id="167" name="Picture 166" descr="profiles.eps"/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48" t="71165" r="79931" b="23183"/>
              <a:stretch/>
            </p:blipFill>
            <p:spPr>
              <a:xfrm>
                <a:off x="38354440" y="29858717"/>
                <a:ext cx="617884" cy="190161"/>
              </a:xfrm>
              <a:prstGeom prst="rect">
                <a:avLst/>
              </a:prstGeom>
            </p:spPr>
          </p:pic>
          <p:pic>
            <p:nvPicPr>
              <p:cNvPr id="168" name="Picture 167" descr="profiles.eps"/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95" t="70110" r="66638" b="23461"/>
              <a:stretch/>
            </p:blipFill>
            <p:spPr>
              <a:xfrm>
                <a:off x="38363577" y="30319814"/>
                <a:ext cx="733471" cy="216339"/>
              </a:xfrm>
              <a:prstGeom prst="rect">
                <a:avLst/>
              </a:prstGeom>
            </p:spPr>
          </p:pic>
          <p:pic>
            <p:nvPicPr>
              <p:cNvPr id="170" name="Picture 169" descr="profiles.eps"/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66" t="71252" r="74317" b="23064"/>
              <a:stretch/>
            </p:blipFill>
            <p:spPr>
              <a:xfrm>
                <a:off x="38354440" y="30106066"/>
                <a:ext cx="546804" cy="191248"/>
              </a:xfrm>
              <a:prstGeom prst="rect">
                <a:avLst/>
              </a:prstGeom>
            </p:spPr>
          </p:pic>
        </p:grpSp>
        <p:sp>
          <p:nvSpPr>
            <p:cNvPr id="171" name="Rectangle 170"/>
            <p:cNvSpPr/>
            <p:nvPr/>
          </p:nvSpPr>
          <p:spPr bwMode="auto">
            <a:xfrm>
              <a:off x="15857686" y="27560396"/>
              <a:ext cx="2287322" cy="2541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5785678" y="27454522"/>
              <a:ext cx="23864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rgbClr val="000000"/>
                  </a:solidFill>
                  <a:cs typeface="Arial" charset="0"/>
                </a:rPr>
                <a:t>Fast ion density [10</a:t>
              </a:r>
              <a:r>
                <a:rPr lang="en-GB" sz="1400" baseline="30000" dirty="0" smtClean="0">
                  <a:solidFill>
                    <a:srgbClr val="000000"/>
                  </a:solidFill>
                  <a:cs typeface="Arial" charset="0"/>
                </a:rPr>
                <a:t>12</a:t>
              </a:r>
              <a:r>
                <a:rPr lang="en-GB" sz="1400" dirty="0" smtClean="0">
                  <a:solidFill>
                    <a:srgbClr val="000000"/>
                  </a:solidFill>
                  <a:cs typeface="Arial" charset="0"/>
                </a:rPr>
                <a:t>cm</a:t>
              </a:r>
              <a:r>
                <a:rPr lang="en-GB" sz="1400" baseline="30000" dirty="0" smtClean="0">
                  <a:solidFill>
                    <a:srgbClr val="000000"/>
                  </a:solidFill>
                  <a:cs typeface="Arial" charset="0"/>
                </a:rPr>
                <a:t>-3</a:t>
              </a:r>
              <a:r>
                <a:rPr lang="en-GB" sz="1400" dirty="0" smtClean="0">
                  <a:solidFill>
                    <a:srgbClr val="000000"/>
                  </a:solidFill>
                  <a:cs typeface="Arial" charset="0"/>
                </a:rPr>
                <a:t>]</a:t>
              </a:r>
              <a:endParaRPr lang="en-GB" sz="1400" dirty="0"/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19013376" y="27583960"/>
              <a:ext cx="2244910" cy="1799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19026038" y="27649141"/>
              <a:ext cx="216024" cy="1799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20178166" y="27670546"/>
              <a:ext cx="216024" cy="1799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20970254" y="27670546"/>
              <a:ext cx="216024" cy="1799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8946895" y="27454522"/>
              <a:ext cx="23864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rgbClr val="000000"/>
                  </a:solidFill>
                  <a:cs typeface="Arial" charset="0"/>
                </a:rPr>
                <a:t>Fast ion </a:t>
              </a:r>
              <a:r>
                <a:rPr lang="en-GB" sz="1400" dirty="0">
                  <a:solidFill>
                    <a:srgbClr val="000000"/>
                  </a:solidFill>
                  <a:cs typeface="Arial" charset="0"/>
                </a:rPr>
                <a:t>c</a:t>
              </a:r>
              <a:r>
                <a:rPr lang="en-GB" sz="1400" dirty="0" smtClean="0">
                  <a:solidFill>
                    <a:srgbClr val="000000"/>
                  </a:solidFill>
                  <a:cs typeface="Arial" charset="0"/>
                </a:rPr>
                <a:t>urrent [A cm</a:t>
              </a:r>
              <a:r>
                <a:rPr lang="en-GB" sz="1400" baseline="30000" dirty="0" smtClean="0">
                  <a:solidFill>
                    <a:srgbClr val="000000"/>
                  </a:solidFill>
                  <a:cs typeface="Arial" charset="0"/>
                </a:rPr>
                <a:t>-2</a:t>
              </a:r>
              <a:r>
                <a:rPr lang="en-GB" sz="1400" dirty="0" smtClean="0">
                  <a:solidFill>
                    <a:srgbClr val="000000"/>
                  </a:solidFill>
                  <a:cs typeface="Arial" charset="0"/>
                </a:rPr>
                <a:t>]</a:t>
              </a:r>
              <a:endParaRPr lang="en-GB" sz="1400" dirty="0"/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19602102" y="30223828"/>
              <a:ext cx="1016496" cy="2796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16361742" y="30252262"/>
              <a:ext cx="1016496" cy="24679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16778650" y="30041148"/>
              <a:ext cx="53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i="1" dirty="0" err="1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r</a:t>
              </a:r>
              <a:r>
                <a:rPr lang="en-GB" baseline="-25000" dirty="0" err="1" smtClean="0">
                  <a:solidFill>
                    <a:srgbClr val="000000"/>
                  </a:solidFill>
                  <a:cs typeface="Arial" charset="0"/>
                </a:rPr>
                <a:t>N</a:t>
              </a:r>
              <a:endParaRPr lang="en-GB" dirty="0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9918568" y="30041148"/>
              <a:ext cx="53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i="1" dirty="0" err="1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r</a:t>
              </a:r>
              <a:r>
                <a:rPr lang="en-GB" baseline="-25000" dirty="0" err="1" smtClean="0">
                  <a:solidFill>
                    <a:srgbClr val="000000"/>
                  </a:solidFill>
                  <a:cs typeface="Arial" charset="0"/>
                </a:rPr>
                <a:t>N</a:t>
              </a:r>
              <a:endParaRPr lang="en-GB" dirty="0"/>
            </a:p>
          </p:txBody>
        </p:sp>
      </p:grpSp>
      <p:sp>
        <p:nvSpPr>
          <p:cNvPr id="143" name="Rectangle 3"/>
          <p:cNvSpPr txBox="1">
            <a:spLocks noChangeArrowheads="1"/>
          </p:cNvSpPr>
          <p:nvPr/>
        </p:nvSpPr>
        <p:spPr bwMode="auto">
          <a:xfrm>
            <a:off x="15420526" y="30157521"/>
            <a:ext cx="144016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just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795260">
              <a:spcBef>
                <a:spcPct val="20000"/>
              </a:spcBef>
              <a:buFont typeface="Wingdings" charset="2"/>
              <a:buChar char="q"/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Fast ion distribution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functions 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in phase space (outside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GB" i="1" dirty="0">
                <a:solidFill>
                  <a:srgbClr val="000000"/>
                </a:solidFill>
                <a:cs typeface="Arial" charset="0"/>
              </a:rPr>
              <a:t>q=1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surface, </a:t>
            </a:r>
            <a:r>
              <a:rPr lang="en-GB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GB" i="1" baseline="-25000" dirty="0" err="1" smtClean="0">
                <a:solidFill>
                  <a:srgbClr val="000000"/>
                </a:solidFill>
                <a:cs typeface="Arial" charset="0"/>
              </a:rPr>
              <a:t>N</a:t>
            </a:r>
            <a:r>
              <a:rPr lang="en-GB" i="1" baseline="-25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cs typeface="Arial" charset="0"/>
              </a:rPr>
              <a:t>~ 0.55)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25650774" y="32516048"/>
            <a:ext cx="1008112" cy="100811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  <p:sp>
        <p:nvSpPr>
          <p:cNvPr id="225" name="Oval 224"/>
          <p:cNvSpPr/>
          <p:nvPr/>
        </p:nvSpPr>
        <p:spPr bwMode="auto">
          <a:xfrm>
            <a:off x="19818126" y="32516048"/>
            <a:ext cx="1008112" cy="100811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  <p:grpSp>
        <p:nvGrpSpPr>
          <p:cNvPr id="131" name="Group 130"/>
          <p:cNvGrpSpPr>
            <a:grpSpLocks noChangeAspect="1"/>
          </p:cNvGrpSpPr>
          <p:nvPr/>
        </p:nvGrpSpPr>
        <p:grpSpPr>
          <a:xfrm>
            <a:off x="9520982" y="9995326"/>
            <a:ext cx="5300551" cy="1440000"/>
            <a:chOff x="20336347" y="8257153"/>
            <a:chExt cx="9102548" cy="2472888"/>
          </a:xfrm>
        </p:grpSpPr>
        <p:pic>
          <p:nvPicPr>
            <p:cNvPr id="136" name="Picture 135" descr="db_alpha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4190" y="8395056"/>
              <a:ext cx="3316092" cy="1020893"/>
            </a:xfrm>
            <a:prstGeom prst="rect">
              <a:avLst/>
            </a:prstGeom>
          </p:spPr>
        </p:pic>
        <p:pic>
          <p:nvPicPr>
            <p:cNvPr id="144" name="Picture 143" descr="db_alpha_xi.png"/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4"/>
            <a:stretch/>
          </p:blipFill>
          <p:spPr>
            <a:xfrm>
              <a:off x="23957461" y="8257153"/>
              <a:ext cx="3790034" cy="1296698"/>
            </a:xfrm>
            <a:prstGeom prst="rect">
              <a:avLst/>
            </a:prstGeom>
          </p:spPr>
        </p:pic>
        <p:pic>
          <p:nvPicPr>
            <p:cNvPr id="147" name="Picture 146" descr="db_psi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6347" y="9282564"/>
              <a:ext cx="9102548" cy="144747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mer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mere</Template>
  <TotalTime>0</TotalTime>
  <Words>1375</Words>
  <Application>Microsoft Macintosh PowerPoint</Application>
  <PresentationFormat>Custom</PresentationFormat>
  <Paragraphs>126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Presentation mere</vt:lpstr>
      <vt:lpstr>Equation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MIIFED_Poster</dc:title>
  <dc:subject/>
  <dc:creator/>
  <cp:keywords/>
  <dc:description/>
  <cp:lastModifiedBy/>
  <cp:revision>1</cp:revision>
  <dcterms:created xsi:type="dcterms:W3CDTF">2015-11-16T13:58:35Z</dcterms:created>
  <dcterms:modified xsi:type="dcterms:W3CDTF">2018-10-15T20:10:42Z</dcterms:modified>
  <cp:category/>
</cp:coreProperties>
</file>