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1217" r:id="rId2"/>
    <p:sldId id="1219" r:id="rId3"/>
    <p:sldId id="1316" r:id="rId4"/>
    <p:sldId id="1307" r:id="rId5"/>
    <p:sldId id="1312" r:id="rId6"/>
    <p:sldId id="1306" r:id="rId7"/>
    <p:sldId id="1317" r:id="rId8"/>
    <p:sldId id="1265" r:id="rId9"/>
    <p:sldId id="1313" r:id="rId10"/>
    <p:sldId id="1234" r:id="rId11"/>
    <p:sldId id="1233" r:id="rId12"/>
    <p:sldId id="1299" r:id="rId13"/>
    <p:sldId id="1314" r:id="rId14"/>
    <p:sldId id="1282" r:id="rId15"/>
    <p:sldId id="1280" r:id="rId16"/>
    <p:sldId id="1322" r:id="rId17"/>
    <p:sldId id="1319" r:id="rId18"/>
    <p:sldId id="1288" r:id="rId19"/>
    <p:sldId id="1291" r:id="rId20"/>
    <p:sldId id="1264" r:id="rId21"/>
    <p:sldId id="1278" r:id="rId22"/>
    <p:sldId id="1318" r:id="rId23"/>
    <p:sldId id="1320" r:id="rId24"/>
    <p:sldId id="1300" r:id="rId25"/>
    <p:sldId id="1321" r:id="rId26"/>
    <p:sldId id="1310" r:id="rId27"/>
    <p:sldId id="1281" r:id="rId2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lad Soukhanovskii" initials="V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4A95"/>
    <a:srgbClr val="1A4A91"/>
    <a:srgbClr val="9999FF"/>
    <a:srgbClr val="FF3300"/>
    <a:srgbClr val="FF0000"/>
    <a:srgbClr val="00CC66"/>
    <a:srgbClr val="FF9933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3859" autoAdjust="0"/>
    <p:restoredTop sz="98424" autoAdjust="0"/>
  </p:normalViewPr>
  <p:slideViewPr>
    <p:cSldViewPr>
      <p:cViewPr varScale="1">
        <p:scale>
          <a:sx n="113" d="100"/>
          <a:sy n="113" d="100"/>
        </p:scale>
        <p:origin x="-1592" y="-11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printerSettings" Target="printerSettings/printerSettings1.bin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commentAuthors" Target="commentAuthor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7FB2AD0-43C0-D648-B71D-51380A770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D9C175B-1E06-C149-BD9C-853B17B22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E6A08-E71B-EF4D-8B4E-938DF9D7B693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27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15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C4EF3-5386-4BC3-97B2-2F875582C94E}" type="slidenum">
              <a:rPr lang="en-US"/>
              <a:pPr/>
              <a:t>17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61AFC-08BB-40DD-8A43-58615D75CF4D}" type="slidenum">
              <a:rPr lang="en-US"/>
              <a:pPr/>
              <a:t>20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61AFC-08BB-40DD-8A43-58615D75CF4D}" type="slidenum">
              <a:rPr lang="en-US"/>
              <a:pPr/>
              <a:t>21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25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26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A5BC9D7-C66C-704A-AD0D-8707F75B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4724400" y="6620256"/>
            <a:ext cx="373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V</a:t>
            </a:r>
            <a:r>
              <a:rPr lang="en-US" sz="1100" b="1" i="1" dirty="0">
                <a:solidFill>
                  <a:srgbClr val="004A95"/>
                </a:solidFill>
                <a:latin typeface="+mj-lt"/>
              </a:rPr>
              <a:t>. A. SOUKHANOVSKII,</a:t>
            </a: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 ICC 2011, Seattle, WA, 17</a:t>
            </a:r>
            <a:r>
              <a:rPr lang="en-US" sz="1100" b="1" i="1" baseline="0" dirty="0" smtClean="0">
                <a:solidFill>
                  <a:srgbClr val="004A95"/>
                </a:solidFill>
                <a:latin typeface="+mj-lt"/>
              </a:rPr>
              <a:t> August 20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11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2438400" y="6748272"/>
            <a:ext cx="2240280" cy="1588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458200" y="6629400"/>
            <a:ext cx="657225" cy="2385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buNone/>
            </a:pPr>
            <a:fld id="{B2FFE1B5-5104-6240-86A3-951E4951EB2F}" type="slidenum">
              <a:rPr lang="en-US" sz="1200" b="1">
                <a:solidFill>
                  <a:srgbClr val="004A95"/>
                </a:solidFill>
                <a:latin typeface="Arial Narrow" pitchFamily="-65" charset="0"/>
              </a:rPr>
              <a:pPr algn="r">
                <a:lnSpc>
                  <a:spcPct val="75000"/>
                </a:lnSpc>
                <a:spcBef>
                  <a:spcPct val="0"/>
                </a:spcBef>
                <a:buNone/>
              </a:pPr>
              <a:t>‹#›</a:t>
            </a:fld>
            <a:r>
              <a:rPr lang="en-US" sz="1200" b="1" dirty="0">
                <a:solidFill>
                  <a:srgbClr val="004A95"/>
                </a:solidFill>
                <a:latin typeface="Arial Narrow" pitchFamily="-65" charset="0"/>
              </a:rPr>
              <a:t> of</a:t>
            </a:r>
            <a:r>
              <a:rPr lang="en-US" sz="1200" b="1" dirty="0" smtClean="0">
                <a:solidFill>
                  <a:srgbClr val="004A95"/>
                </a:solidFill>
                <a:latin typeface="Arial Narrow" pitchFamily="-65" charset="0"/>
              </a:rPr>
              <a:t> 17</a:t>
            </a: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94586" name="Picture 26" descr="lab_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914400" y="6583680"/>
            <a:ext cx="1676400" cy="307975"/>
          </a:xfrm>
          <a:prstGeom prst="rect">
            <a:avLst/>
          </a:prstGeom>
          <a:noFill/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8305800" y="6748272"/>
            <a:ext cx="182880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NSTX_logo_larg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583680"/>
            <a:ext cx="850079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52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Relationship Id="rId6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4" Type="http://schemas.openxmlformats.org/officeDocument/2006/relationships/image" Target="../media/image31.wmf"/><Relationship Id="rId5" Type="http://schemas.openxmlformats.org/officeDocument/2006/relationships/image" Target="../media/image3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6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Relationship Id="rId5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762000" y="1066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300" i="0" dirty="0" smtClean="0">
                <a:solidFill>
                  <a:schemeClr val="accent2"/>
                </a:solidFill>
                <a:latin typeface="Arial Narrow"/>
                <a:ea typeface="ＭＳ Ｐゴシック" pitchFamily="-110" charset="-128"/>
                <a:cs typeface="Arial Bold"/>
              </a:rPr>
              <a:t>The snowflake divertor: a game-changer for magnetic fusion devices ?</a:t>
            </a: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447800" y="2286000"/>
            <a:ext cx="6248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i="0" dirty="0" smtClean="0">
                <a:solidFill>
                  <a:schemeClr val="tx1"/>
                </a:solidFill>
                <a:latin typeface="+mj-lt"/>
              </a:rPr>
              <a:t>V. A. Soukhanovskii </a:t>
            </a:r>
            <a:endParaRPr lang="en-US" sz="2200" i="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Lawrence Livermore National Laboratory</a:t>
            </a: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752600" y="3352800"/>
            <a:ext cx="5715000" cy="12311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i="0" dirty="0">
                <a:latin typeface="+mj-lt"/>
              </a:rPr>
              <a:t>Workshop on Innovation in Fusion </a:t>
            </a:r>
            <a:r>
              <a:rPr lang="en-US" sz="2000" i="0" dirty="0" smtClean="0">
                <a:latin typeface="+mj-lt"/>
              </a:rPr>
              <a:t>Science </a:t>
            </a:r>
            <a:r>
              <a:rPr lang="en-US" sz="2000" i="0" dirty="0">
                <a:latin typeface="+mj-lt"/>
              </a:rPr>
              <a:t>and  US-Japan Workshop on Compact Torus Plasma  August 16-19, 2011 Seattle, Washington</a:t>
            </a: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NSTX</a:t>
            </a:r>
          </a:p>
        </p:txBody>
      </p:sp>
      <p:sp>
        <p:nvSpPr>
          <p:cNvPr id="152590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Supported by   </a:t>
            </a:r>
          </a:p>
        </p:txBody>
      </p:sp>
      <p:sp>
        <p:nvSpPr>
          <p:cNvPr id="152590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47" descr="FESP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5391" y="182880"/>
            <a:ext cx="598851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8" descr="ppi221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pic>
        <p:nvPicPr>
          <p:cNvPr id="31" name="Picture 53" descr="ppi224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53"/>
          <p:cNvSpPr txBox="1">
            <a:spLocks noChangeArrowheads="1"/>
          </p:cNvSpPr>
          <p:nvPr/>
        </p:nvSpPr>
        <p:spPr bwMode="auto">
          <a:xfrm>
            <a:off x="7707313" y="2159138"/>
            <a:ext cx="1284287" cy="4546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Ioffe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Inst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RRC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Kurchatov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Inst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Jülich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33" name="Picture 155" descr="nstx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876800"/>
            <a:ext cx="16217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:\Users\jmenard\Desktop\Pictur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5660" y="4937760"/>
            <a:ext cx="2462530" cy="17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83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pPr eaLnBrk="1" hangingPunct="1"/>
            <a:r>
              <a:rPr lang="en-US" dirty="0" smtClean="0"/>
              <a:t>Plasma-wetted area and connection length are increased by 50-90 % in NSTX snowflake divertor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105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These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properties observed in first 30-50 % of SOL width</a:t>
            </a: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2000" b="0" kern="0" dirty="0" err="1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b="0" kern="0" baseline="-25000" dirty="0" err="1" smtClean="0">
                <a:solidFill>
                  <a:schemeClr val="tx1"/>
                </a:solidFill>
                <a:latin typeface="+mn-lt"/>
              </a:rPr>
              <a:t>tot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angles in the strike 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point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region: 1-2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, sometimes &lt; 1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o</a:t>
            </a:r>
          </a:p>
          <a:p>
            <a:pPr marL="800100" lvl="1" indent="-342900">
              <a:buClr>
                <a:srgbClr val="004483"/>
              </a:buClr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Concern for hot-spot formation and sputtering from divertor tile edges</a:t>
            </a:r>
          </a:p>
        </p:txBody>
      </p:sp>
      <p:pic>
        <p:nvPicPr>
          <p:cNvPr id="9" name="Picture 8" descr="iaea10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7974561" cy="304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073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28600" y="104775"/>
            <a:ext cx="8610600" cy="809625"/>
          </a:xfrm>
        </p:spPr>
        <p:txBody>
          <a:bodyPr/>
          <a:lstStyle/>
          <a:p>
            <a:pPr marL="514350" lvl="1" indent="-290513"/>
            <a:r>
              <a:rPr lang="en-US" sz="3100" dirty="0"/>
              <a:t>G</a:t>
            </a:r>
            <a:r>
              <a:rPr lang="en-US" sz="3100" dirty="0" smtClean="0"/>
              <a:t>ood H-mode confinement properties and core impurity reduction obtained with snowflake divertor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00600" y="13716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0.8 MA, 4 MW H-mode 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=2.1,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=0.8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0.8-1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baseline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000" b="0" i="0" kern="0" baseline="-25000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i="0" kern="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 4-5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Plasma stored energy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250 kJ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H98(y,2) ~ 1 (from TRANSP)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 carbon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due to</a:t>
            </a:r>
          </a:p>
          <a:p>
            <a:pPr lvl="1" indent="-233363">
              <a:buClr>
                <a:srgbClr val="004483"/>
              </a:buClr>
              <a:buFont typeface="Arial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I ELMs</a:t>
            </a:r>
          </a:p>
          <a:p>
            <a:pPr lvl="1" indent="-233363">
              <a:buClr>
                <a:srgbClr val="004483"/>
              </a:buClr>
              <a:buFont typeface="Arial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reduction</a:t>
            </a:r>
          </a:p>
          <a:p>
            <a:pPr marL="684213" lvl="2" indent="-228600">
              <a:buClr>
                <a:srgbClr val="004483"/>
              </a:buClr>
              <a:buFont typeface="Arial"/>
              <a:buChar char="•"/>
            </a:pPr>
            <a:r>
              <a:rPr lang="en-US" sz="1600" b="0" i="0" kern="0" noProof="0" dirty="0" smtClean="0">
                <a:solidFill>
                  <a:schemeClr val="tx1"/>
                </a:solidFill>
                <a:latin typeface="+mn-lt"/>
              </a:rPr>
              <a:t>Divertor sputtering rates reduced due to partial detachment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Picture 9" descr="aps10-t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4083098" cy="53128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891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Significant reduction of steady-state divertor heat flux observed in snowflake divertor (at </a:t>
            </a:r>
            <a:r>
              <a:rPr lang="en-US" i="1" dirty="0" smtClean="0"/>
              <a:t>P</a:t>
            </a:r>
            <a:r>
              <a:rPr lang="en-US" i="1" baseline="-25000" dirty="0" smtClean="0"/>
              <a:t>SOL</a:t>
            </a:r>
            <a:r>
              <a:rPr lang="en-US" dirty="0" smtClean="0"/>
              <a:t>~ 3 MW)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57150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Partial detachment at or after snowflake formation time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Heat and ion fluxes in the outer strike point region decreased 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Divertor </a:t>
            </a:r>
            <a:r>
              <a:rPr lang="en-US" sz="1600" b="0" i="0" dirty="0" smtClean="0">
                <a:solidFill>
                  <a:schemeClr val="tx1"/>
                </a:solidFill>
              </a:rPr>
              <a:t>recombination rate and </a:t>
            </a: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radiated power are increased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 descr="aps10-q-i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228752"/>
            <a:ext cx="3429000" cy="4562448"/>
          </a:xfrm>
          <a:prstGeom prst="rect">
            <a:avLst/>
          </a:prstGeom>
        </p:spPr>
      </p:pic>
      <p:pic>
        <p:nvPicPr>
          <p:cNvPr id="2" name="Picture 1" descr="eps11-divt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66" y="1219200"/>
            <a:ext cx="3043966" cy="4572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668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809625"/>
          </a:xfrm>
        </p:spPr>
        <p:txBody>
          <a:bodyPr/>
          <a:lstStyle/>
          <a:p>
            <a:pPr eaLnBrk="1" hangingPunct="1"/>
            <a:r>
              <a:rPr lang="en-US" sz="3000" dirty="0" smtClean="0"/>
              <a:t>Divertor profiles show low heat flux, broadened C III and </a:t>
            </a:r>
            <a:br>
              <a:rPr lang="en-US" sz="3000" dirty="0" smtClean="0"/>
            </a:br>
            <a:r>
              <a:rPr lang="en-US" sz="3000" dirty="0" smtClean="0"/>
              <a:t>C IV radiation zones in the snowflake divertor phase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14478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Heat flux profiles reduced to nearly flat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low levels, characteristic of radiative heating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Divertor C III and C IV brightness profiles broaden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High-</a:t>
            </a: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Balmer line spectroscopy and CRETIN code modeling confirm outer SP detachment with T</a:t>
            </a:r>
            <a:r>
              <a:rPr lang="en-US" sz="1800" b="0" i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≤ 1.5 eV,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None/>
              <a:tabLst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≤ 5 x 10</a:t>
            </a:r>
            <a:r>
              <a:rPr lang="en-US" sz="1800" b="0" i="0" kern="0" baseline="30000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m</a:t>
            </a:r>
            <a:r>
              <a:rPr lang="en-US" sz="1800" b="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</a:p>
          <a:p>
            <a:pPr marL="569913" lvl="1" indent="-223838">
              <a:buClr>
                <a:srgbClr val="004483"/>
              </a:buClr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Also suggests a reduction of carbon physical and chemical sputtering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eps11-divprofile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495121" cy="5105400"/>
          </a:xfrm>
          <a:prstGeom prst="rect">
            <a:avLst/>
          </a:prstGeom>
        </p:spPr>
      </p:pic>
      <p:pic>
        <p:nvPicPr>
          <p:cNvPr id="2" name="Picture 1" descr="Picture 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06" y="4724400"/>
            <a:ext cx="475129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2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Snowflake divertor heat flux consistent with NSTX divertor heat flux </a:t>
            </a:r>
            <a:r>
              <a:rPr lang="en-US" dirty="0" err="1" smtClean="0"/>
              <a:t>scalings</a:t>
            </a:r>
            <a:endParaRPr lang="en-US" i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81000" y="5181600"/>
            <a:ext cx="8458200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buClr>
                <a:srgbClr val="004A95"/>
              </a:buClr>
              <a:buFont typeface="Wingdings" charset="2"/>
              <a:buChar char="§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Snowflake divertor (</a:t>
            </a:r>
            <a:r>
              <a:rPr lang="en-US" sz="4800" b="0" i="0" baseline="-25000" dirty="0" smtClean="0">
                <a:solidFill>
                  <a:srgbClr val="FF6600"/>
                </a:solidFill>
                <a:latin typeface="+mn-lt"/>
              </a:rPr>
              <a:t>*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):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SOL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~3-4 MW,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~40-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0,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peak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~0.5-1.5 MW/m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i="0" kern="0" dirty="0">
              <a:solidFill>
                <a:schemeClr val="tx1"/>
              </a:solidFill>
              <a:latin typeface="+mn-lt"/>
            </a:endParaRPr>
          </a:p>
          <a:p>
            <a:pPr marL="681038" lvl="1" indent="-223838">
              <a:buClr>
                <a:srgbClr val="004A95"/>
              </a:buClr>
              <a:buFont typeface="Wingdings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Low detachment threshold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b="51913"/>
          <a:stretch>
            <a:fillRect/>
          </a:stretch>
        </p:blipFill>
        <p:spPr bwMode="auto">
          <a:xfrm>
            <a:off x="76200" y="1371600"/>
            <a:ext cx="3810000" cy="328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38800" y="5986891"/>
            <a:ext cx="3589728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T. K. Gray et. al, EX/D P3-13, IAEA FEC 2010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V. A. Soukhanovskii et. al,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16, 022501 (2009)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PS10-pop08_highkd_scaling_P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243" y="1447800"/>
            <a:ext cx="4121557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78685" y="5724533"/>
            <a:ext cx="23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28941" y="14478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0.8 MA</a:t>
            </a:r>
            <a:endParaRPr lang="en-US" sz="1800" b="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4648200"/>
            <a:ext cx="166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flux expansion</a:t>
            </a:r>
            <a:endParaRPr lang="en-US" sz="1800" b="0" i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29561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3581400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4343400"/>
            <a:ext cx="47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kern="0" dirty="0" smtClean="0">
                <a:solidFill>
                  <a:schemeClr val="tx1"/>
                </a:solidFill>
              </a:rPr>
              <a:t>50</a:t>
            </a:r>
            <a:endParaRPr lang="en-US" sz="1800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581400" y="1435608"/>
            <a:ext cx="1066800" cy="2895600"/>
            <a:chOff x="3581400" y="1447800"/>
            <a:chExt cx="1066800" cy="2895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733800" y="1447800"/>
              <a:ext cx="838200" cy="2895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39A6"/>
                </a:solidFill>
                <a:effectLst/>
                <a:latin typeface="Impact" pitchFamily="-65" charset="0"/>
                <a:ea typeface="ＭＳ Ｐゴシック" pitchFamily="-128" charset="-128"/>
                <a:cs typeface="ＭＳ Ｐゴシック" pitchFamily="-128" charset="-12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733800" y="1447800"/>
              <a:ext cx="914400" cy="91440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581400" y="1447800"/>
              <a:ext cx="9144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581400" y="4343400"/>
              <a:ext cx="9144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4495800" y="1447800"/>
              <a:ext cx="0" cy="28956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4140486" y="3400961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4775"/>
            <a:ext cx="8305800" cy="809625"/>
          </a:xfrm>
        </p:spPr>
        <p:txBody>
          <a:bodyPr/>
          <a:lstStyle/>
          <a:p>
            <a:r>
              <a:rPr lang="en-US" sz="2900" dirty="0" smtClean="0"/>
              <a:t>2D modeling shows a trend </a:t>
            </a:r>
            <a:r>
              <a:rPr lang="en-US" sz="2900" dirty="0"/>
              <a:t>toward reduced temperature, heat and particle fluxes in the snowflake </a:t>
            </a:r>
            <a:r>
              <a:rPr lang="en-US" sz="2900" dirty="0" smtClean="0"/>
              <a:t>divertor</a:t>
            </a:r>
            <a:endParaRPr kumimoji="1" lang="en-US" sz="2900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38862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2D multi-fluid code UEDGE 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Fluid (Braginskii) model for ions and electrons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Fluid for neutrals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Classical parallel transport, anomalous radial transport</a:t>
            </a:r>
          </a:p>
          <a:p>
            <a:pPr lvl="2">
              <a:lnSpc>
                <a:spcPct val="90000"/>
              </a:lnSpc>
            </a:pPr>
            <a:r>
              <a:rPr lang="en-US" sz="1800" i="1" dirty="0"/>
              <a:t>D </a:t>
            </a:r>
            <a:r>
              <a:rPr lang="en-US" sz="1800" dirty="0"/>
              <a:t>= 0.25 m</a:t>
            </a:r>
            <a:r>
              <a:rPr lang="en-US" sz="1800" baseline="30000" dirty="0"/>
              <a:t>2</a:t>
            </a:r>
            <a:r>
              <a:rPr lang="en-US" sz="1800" dirty="0"/>
              <a:t>/s</a:t>
            </a:r>
          </a:p>
          <a:p>
            <a:pPr lvl="2">
              <a:lnSpc>
                <a:spcPct val="90000"/>
              </a:lnSpc>
            </a:pPr>
            <a:r>
              <a:rPr lang="en-US" sz="1800" i="1" dirty="0" err="1">
                <a:latin typeface="Symbol" charset="2"/>
                <a:cs typeface="Symbol" charset="2"/>
              </a:rPr>
              <a:t>c</a:t>
            </a:r>
            <a:r>
              <a:rPr lang="en-US" sz="1800" i="1" baseline="-25000" dirty="0" err="1">
                <a:cs typeface="Symbol" charset="2"/>
              </a:rPr>
              <a:t>e,i</a:t>
            </a:r>
            <a:r>
              <a:rPr lang="en-US" sz="1800" dirty="0"/>
              <a:t> = 0.5 m</a:t>
            </a:r>
            <a:r>
              <a:rPr lang="en-US" sz="1800" baseline="30000" dirty="0"/>
              <a:t>2</a:t>
            </a:r>
            <a:r>
              <a:rPr lang="en-US" sz="1800" dirty="0"/>
              <a:t>/</a:t>
            </a:r>
            <a:r>
              <a:rPr lang="en-US" sz="1800" dirty="0" smtClean="0"/>
              <a:t>s</a:t>
            </a:r>
            <a:endParaRPr lang="en-US" sz="1800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 descr="eps11-uedge-me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400"/>
            <a:ext cx="5062327" cy="2628900"/>
          </a:xfrm>
          <a:prstGeom prst="rect">
            <a:avLst/>
          </a:prstGeom>
        </p:spPr>
      </p:pic>
      <p:pic>
        <p:nvPicPr>
          <p:cNvPr id="3" name="Picture 2" descr="eps11-ued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63768"/>
            <a:ext cx="7220236" cy="26532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105400"/>
            <a:ext cx="1676400" cy="123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109538">
              <a:lnSpc>
                <a:spcPct val="90000"/>
              </a:lnSpc>
              <a:buNone/>
            </a:pPr>
            <a:r>
              <a:rPr lang="en-US" sz="1400" b="0" i="0" dirty="0">
                <a:solidFill>
                  <a:schemeClr val="tx1"/>
                </a:solidFill>
                <a:latin typeface="+mn-lt"/>
              </a:rPr>
              <a:t>Core interface:</a:t>
            </a:r>
          </a:p>
          <a:p>
            <a:pPr marL="282575" lvl="2" indent="-163513">
              <a:lnSpc>
                <a:spcPct val="90000"/>
              </a:lnSpc>
            </a:pPr>
            <a:r>
              <a:rPr lang="en-US" sz="1400" b="0" i="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1400" b="0" i="0" baseline="-25000" dirty="0" err="1">
                <a:solidFill>
                  <a:schemeClr val="tx1"/>
                </a:solidFill>
                <a:latin typeface="+mn-lt"/>
              </a:rPr>
              <a:t>e,i</a:t>
            </a:r>
            <a:r>
              <a:rPr lang="en-US" sz="1400" b="0" i="0" dirty="0">
                <a:solidFill>
                  <a:schemeClr val="tx1"/>
                </a:solidFill>
                <a:latin typeface="+mn-lt"/>
              </a:rPr>
              <a:t> = 120 eV</a:t>
            </a:r>
          </a:p>
          <a:p>
            <a:pPr marL="282575" lvl="2" indent="-163513">
              <a:lnSpc>
                <a:spcPct val="90000"/>
              </a:lnSpc>
            </a:pPr>
            <a:r>
              <a:rPr lang="en-US" sz="1400" b="0" i="0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400" b="0" i="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400" b="0" i="0" dirty="0">
                <a:solidFill>
                  <a:schemeClr val="tx1"/>
                </a:solidFill>
                <a:latin typeface="+mn-lt"/>
              </a:rPr>
              <a:t> = 4.5 x 10</a:t>
            </a:r>
            <a:r>
              <a:rPr lang="en-US" sz="1400" b="0" i="0" baseline="30000" dirty="0">
                <a:solidFill>
                  <a:schemeClr val="tx1"/>
                </a:solidFill>
                <a:latin typeface="+mn-lt"/>
              </a:rPr>
              <a:t>19</a:t>
            </a:r>
          </a:p>
          <a:p>
            <a:pPr lvl="1" indent="-338138">
              <a:lnSpc>
                <a:spcPct val="90000"/>
              </a:lnSpc>
              <a:buNone/>
            </a:pPr>
            <a:r>
              <a:rPr lang="en-US" sz="1400" b="0" i="0" dirty="0" err="1">
                <a:solidFill>
                  <a:schemeClr val="tx1"/>
                </a:solidFill>
                <a:latin typeface="+mn-lt"/>
              </a:rPr>
              <a:t>R</a:t>
            </a:r>
            <a:r>
              <a:rPr lang="en-US" sz="1400" b="0" i="0" baseline="-25000" dirty="0" err="1">
                <a:solidFill>
                  <a:schemeClr val="tx1"/>
                </a:solidFill>
                <a:latin typeface="+mn-lt"/>
              </a:rPr>
              <a:t>recy</a:t>
            </a:r>
            <a:r>
              <a:rPr lang="en-US" sz="1400" b="0" i="0" dirty="0">
                <a:solidFill>
                  <a:schemeClr val="tx1"/>
                </a:solidFill>
                <a:latin typeface="+mn-lt"/>
              </a:rPr>
              <a:t> = 0.95 </a:t>
            </a:r>
            <a:endParaRPr lang="en-US" sz="1400" b="0" i="0" baseline="30000" dirty="0">
              <a:solidFill>
                <a:schemeClr val="tx1"/>
              </a:solidFill>
              <a:latin typeface="+mn-lt"/>
            </a:endParaRPr>
          </a:p>
          <a:p>
            <a:pPr lvl="1" indent="-338138">
              <a:lnSpc>
                <a:spcPct val="90000"/>
              </a:lnSpc>
              <a:buNone/>
            </a:pPr>
            <a:r>
              <a:rPr kumimoji="1" lang="en-US" sz="1400" b="0" i="0" dirty="0">
                <a:solidFill>
                  <a:schemeClr val="tx1"/>
                </a:solidFill>
                <a:latin typeface="+mn-lt"/>
              </a:rPr>
              <a:t>Carbon 3 %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in NSTX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86400" cy="495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Tokamak divertor challenge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Snowflake divertor configuration </a:t>
            </a:r>
          </a:p>
          <a:p>
            <a:r>
              <a:rPr lang="en-US" sz="2300" b="1" dirty="0"/>
              <a:t>Snowflake divertor in NSTX</a:t>
            </a:r>
          </a:p>
          <a:p>
            <a:pPr marL="574675" lvl="1" indent="-227013"/>
            <a:r>
              <a:rPr lang="en-US" sz="2200" dirty="0"/>
              <a:t>Magnetic properties realized in steady-state </a:t>
            </a:r>
          </a:p>
          <a:p>
            <a:pPr marL="574675" lvl="1" indent="-227013"/>
            <a:r>
              <a:rPr lang="en-US" sz="2200" dirty="0"/>
              <a:t>Core H-mode confinement unchanged</a:t>
            </a:r>
          </a:p>
          <a:p>
            <a:pPr marL="574675" lvl="1" indent="-227013"/>
            <a:r>
              <a:rPr lang="en-US" sz="2200" dirty="0"/>
              <a:t>Core impurities reduced</a:t>
            </a:r>
          </a:p>
          <a:p>
            <a:pPr marL="574675" lvl="1" indent="-227013"/>
            <a:r>
              <a:rPr lang="en-US" sz="2200" dirty="0"/>
              <a:t>Divertor heat flux significantly reduced</a:t>
            </a:r>
          </a:p>
          <a:p>
            <a:pPr marL="574675" lvl="1" indent="-227013"/>
            <a:r>
              <a:rPr lang="en-US" sz="2200" dirty="0"/>
              <a:t>Consistent w/ 2D edge transport </a:t>
            </a:r>
            <a:r>
              <a:rPr lang="en-US" sz="2200" dirty="0" smtClean="0"/>
              <a:t>model</a:t>
            </a:r>
          </a:p>
          <a:p>
            <a:pPr marL="174625" indent="-227013"/>
            <a:r>
              <a:rPr lang="en-US" b="1" dirty="0" smtClean="0">
                <a:solidFill>
                  <a:srgbClr val="BFBFBF"/>
                </a:solidFill>
              </a:rPr>
              <a:t>Conclusions and outlook</a:t>
            </a:r>
          </a:p>
        </p:txBody>
      </p:sp>
      <p:pic>
        <p:nvPicPr>
          <p:cNvPr id="6" name="Picture 5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1891" y="1371600"/>
            <a:ext cx="2769710" cy="2209800"/>
          </a:xfrm>
          <a:prstGeom prst="rect">
            <a:avLst/>
          </a:prstGeom>
        </p:spPr>
      </p:pic>
      <p:pic>
        <p:nvPicPr>
          <p:cNvPr id="7" name="Picture 6" descr="aps10-qdiv4eri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962400"/>
            <a:ext cx="2614411" cy="23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68942"/>
      </p:ext>
    </p:extLst>
  </p:cSld>
  <p:clrMapOvr>
    <a:masterClrMapping/>
  </p:clrMapOvr>
  <p:transition xmlns:p14="http://schemas.microsoft.com/office/powerpoint/2010/main" advTm="281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72200" y="1219200"/>
            <a:ext cx="2819400" cy="3581400"/>
            <a:chOff x="5562600" y="1295400"/>
            <a:chExt cx="3048000" cy="382428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3200400"/>
              <a:ext cx="1033463" cy="1219200"/>
            </a:xfrm>
            <a:prstGeom prst="rect">
              <a:avLst/>
            </a:prstGeom>
            <a:noFill/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5562600" y="4572000"/>
              <a:ext cx="1676400" cy="547688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buFontTx/>
                <a:buNone/>
              </a:pPr>
              <a:r>
                <a:rPr lang="en-US" sz="1200" dirty="0"/>
                <a:t>ST-based Plasma Material Interface (PMI) Science Facility </a:t>
              </a:r>
              <a:endParaRPr lang="en-US" sz="900" dirty="0"/>
            </a:p>
          </p:txBody>
        </p:sp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4075" y="3124200"/>
              <a:ext cx="1406525" cy="152400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7239000" y="4610100"/>
              <a:ext cx="1371600" cy="495300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sz="1200"/>
                <a:t>ST-based Fusion Nuclear Science (FNS) Facility</a:t>
              </a:r>
            </a:p>
          </p:txBody>
        </p: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5715000" y="1295400"/>
              <a:ext cx="1447800" cy="1600200"/>
              <a:chOff x="4409" y="624"/>
              <a:chExt cx="967" cy="1104"/>
            </a:xfrm>
          </p:grpSpPr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09" y="624"/>
                <a:ext cx="967" cy="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752" y="1584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6172200" y="2743200"/>
              <a:ext cx="685800" cy="22860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bIns="0">
              <a:prstTxWarp prst="textNoShape">
                <a:avLst/>
              </a:prstTxWarp>
              <a:spAutoFit/>
            </a:bodyPr>
            <a:lstStyle/>
            <a:p>
              <a:pPr algn="ctr">
                <a:buFontTx/>
                <a:buNone/>
              </a:pPr>
              <a:r>
                <a:rPr lang="en-US" sz="1200" dirty="0"/>
                <a:t>NSTX</a:t>
              </a:r>
            </a:p>
          </p:txBody>
        </p:sp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91400" y="1295400"/>
              <a:ext cx="1200150" cy="1600200"/>
            </a:xfrm>
            <a:prstGeom prst="rect">
              <a:avLst/>
            </a:prstGeom>
            <a:noFill/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7591425" y="2789238"/>
              <a:ext cx="811213" cy="182562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buFontTx/>
                <a:buNone/>
              </a:pPr>
              <a:r>
                <a:rPr lang="en-US" sz="1200">
                  <a:ea typeface="ＭＳ Ｐゴシック" charset="-128"/>
                  <a:cs typeface="ＭＳ Ｐゴシック" charset="-128"/>
                </a:rPr>
                <a:t>NSTX-U</a:t>
              </a:r>
            </a:p>
          </p:txBody>
        </p:sp>
      </p:grpSp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Divertor heat flux mitigation is key for present and future fusion plasma devices </a:t>
            </a:r>
          </a:p>
        </p:txBody>
      </p:sp>
      <p:sp>
        <p:nvSpPr>
          <p:cNvPr id="2242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486400" cy="5334000"/>
          </a:xfrm>
        </p:spPr>
        <p:txBody>
          <a:bodyPr/>
          <a:lstStyle/>
          <a:p>
            <a:r>
              <a:rPr lang="en-US" sz="2000" dirty="0" smtClean="0"/>
              <a:t>ST / NSTX goals:</a:t>
            </a:r>
          </a:p>
          <a:p>
            <a:pPr marL="628650" lvl="1" indent="-282575"/>
            <a:r>
              <a:rPr lang="en-US" sz="1800" dirty="0" smtClean="0"/>
              <a:t>Study high beta plasmas at reduced collisionality</a:t>
            </a:r>
          </a:p>
          <a:p>
            <a:pPr marL="628650" lvl="1" indent="-282575"/>
            <a:r>
              <a:rPr lang="en-US" sz="1800" dirty="0" smtClean="0"/>
              <a:t>Access full non-inductive start-up, ramp-up, sustainment</a:t>
            </a:r>
          </a:p>
          <a:p>
            <a:pPr marL="628650" lvl="1" indent="-282575"/>
            <a:r>
              <a:rPr lang="en-US" sz="1800" dirty="0" smtClean="0"/>
              <a:t>Prototype solutions for mitigating high heat &amp; particle flux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2000" dirty="0"/>
              <a:t>NSTX-Upgrade</a:t>
            </a:r>
            <a:endParaRPr kumimoji="1" lang="en-US" sz="2000" dirty="0">
              <a:solidFill>
                <a:srgbClr val="FF0000"/>
              </a:solidFill>
            </a:endParaRPr>
          </a:p>
          <a:p>
            <a:pPr marL="569913" lvl="1" indent="-223838">
              <a:lnSpc>
                <a:spcPct val="90000"/>
              </a:lnSpc>
              <a:buFont typeface="Arial"/>
              <a:buChar char="•"/>
              <a:defRPr/>
            </a:pPr>
            <a:r>
              <a:rPr lang="en-US" sz="1800" dirty="0"/>
              <a:t>Dev</a:t>
            </a:r>
            <a:r>
              <a:rPr lang="en-US" sz="1800" dirty="0">
                <a:solidFill>
                  <a:srgbClr val="000000"/>
                </a:solidFill>
              </a:rPr>
              <a:t>elopment of divertor solutions to address</a:t>
            </a:r>
          </a:p>
          <a:p>
            <a:pPr marL="803275" lvl="2" indent="-233363">
              <a:lnSpc>
                <a:spcPct val="90000"/>
              </a:lnSpc>
              <a:buFont typeface="Lucida Grande"/>
              <a:buChar char="−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2-3x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sym typeface="Math1" pitchFamily="2" charset="2"/>
              </a:rPr>
              <a:t> h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igher input power</a:t>
            </a:r>
          </a:p>
          <a:p>
            <a:pPr marL="803275" lvl="2" indent="-233363">
              <a:lnSpc>
                <a:spcPct val="90000"/>
              </a:lnSpc>
              <a:buFont typeface="Lucida Grande"/>
              <a:buChar char="−"/>
              <a:defRPr/>
            </a:pPr>
            <a:r>
              <a:rPr kumimoji="1" lang="en-US" sz="1600" dirty="0"/>
              <a:t>Projected peak divertor heat fluxes up to 24 MW/m</a:t>
            </a:r>
            <a:r>
              <a:rPr kumimoji="1" lang="en-US" sz="1600" baseline="30000" dirty="0"/>
              <a:t>2 </a:t>
            </a:r>
            <a:endParaRPr kumimoji="1" lang="en-US" sz="1600" baseline="30000" dirty="0" smtClean="0"/>
          </a:p>
          <a:p>
            <a:pPr marL="803275" lvl="2" indent="-233363">
              <a:lnSpc>
                <a:spcPct val="90000"/>
              </a:lnSpc>
              <a:buFont typeface="Lucida Grande"/>
              <a:buChar char="−"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</a:rPr>
              <a:t>Up 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to 30 % reduction in Greenwald fraction</a:t>
            </a:r>
          </a:p>
          <a:p>
            <a:pPr marL="803275" lvl="2" indent="-233363">
              <a:lnSpc>
                <a:spcPct val="90000"/>
              </a:lnSpc>
              <a:buFont typeface="Lucida Grande"/>
              <a:buChar char="−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3-5 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sym typeface="Math1" pitchFamily="2" charset="2"/>
              </a:rPr>
              <a:t>x longer pulse duration</a:t>
            </a:r>
          </a:p>
          <a:p>
            <a:pPr marL="569913" lvl="1" indent="-223838">
              <a:lnSpc>
                <a:spcPct val="90000"/>
              </a:lnSpc>
              <a:buFont typeface="Arial"/>
              <a:buChar char="•"/>
              <a:defRPr/>
            </a:pPr>
            <a:r>
              <a:rPr kumimoji="1" lang="en-US" sz="1800" dirty="0"/>
              <a:t>Additional divertor coil PF1C</a:t>
            </a:r>
          </a:p>
          <a:p>
            <a:pPr marL="803275" lvl="2" indent="-233363">
              <a:lnSpc>
                <a:spcPct val="90000"/>
              </a:lnSpc>
              <a:buFont typeface="Lucida Grande"/>
              <a:buChar char="−"/>
              <a:defRPr/>
            </a:pPr>
            <a:r>
              <a:rPr lang="en-US" sz="1600" dirty="0">
                <a:ea typeface="ＭＳ Ｐゴシック" charset="-128"/>
                <a:cs typeface="ＭＳ Ｐゴシック" charset="-128"/>
              </a:rPr>
              <a:t>Flux expansion variation with fixed X-point height</a:t>
            </a:r>
            <a:endParaRPr lang="en-US" sz="1600" baseline="-25000" dirty="0">
              <a:solidFill>
                <a:srgbClr val="000000"/>
              </a:solidFill>
              <a:ea typeface="ＭＳ Ｐゴシック" charset="-128"/>
              <a:sym typeface="Math1" pitchFamily="2" charset="2"/>
            </a:endParaRPr>
          </a:p>
          <a:p>
            <a:pPr marL="628650" lvl="1" indent="-282575"/>
            <a:endParaRPr lang="en-US" sz="2000" dirty="0"/>
          </a:p>
          <a:p>
            <a:pPr marL="628650" lvl="1" indent="-282575"/>
            <a:endParaRPr lang="en-US" sz="2200" dirty="0" smtClean="0"/>
          </a:p>
          <a:p>
            <a:pPr marL="569913" lvl="1" indent="-223838"/>
            <a:endParaRPr kumimoji="1" lang="en-US" sz="1600" dirty="0" smtClean="0"/>
          </a:p>
          <a:p>
            <a:pPr lvl="1">
              <a:lnSpc>
                <a:spcPct val="90000"/>
              </a:lnSpc>
              <a:buNone/>
            </a:pPr>
            <a:endParaRPr kumimoji="1" lang="en-US" sz="1800" dirty="0" smtClean="0"/>
          </a:p>
          <a:p>
            <a:pPr lvl="1">
              <a:lnSpc>
                <a:spcPct val="90000"/>
              </a:lnSpc>
              <a:buNone/>
            </a:pPr>
            <a:endParaRPr kumimoji="1" lang="en-US" sz="1800" dirty="0" smtClean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5105400"/>
            <a:ext cx="1268508" cy="1586667"/>
          </a:xfrm>
          <a:prstGeom prst="rect">
            <a:avLst/>
          </a:prstGeom>
          <a:noFill/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5105400"/>
            <a:ext cx="1415833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6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3200400"/>
          </a:xfrm>
        </p:spPr>
        <p:txBody>
          <a:bodyPr/>
          <a:lstStyle/>
          <a:p>
            <a:pPr marL="290513" indent="-290513" algn="just"/>
            <a:r>
              <a:rPr lang="en-US" sz="2000" dirty="0" smtClean="0"/>
              <a:t>Steady-state snowflake (up to 600 ms, many 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err="1" smtClean="0"/>
              <a:t>E</a:t>
            </a:r>
            <a:r>
              <a:rPr lang="en-US" sz="2000" dirty="0" err="1" smtClean="0"/>
              <a:t>’s</a:t>
            </a:r>
            <a:r>
              <a:rPr lang="en-US" sz="2000" dirty="0" smtClean="0"/>
              <a:t>)</a:t>
            </a:r>
          </a:p>
          <a:p>
            <a:pPr marL="290513" indent="-290513" algn="just"/>
            <a:r>
              <a:rPr lang="en-US" sz="2000" dirty="0" smtClean="0"/>
              <a:t>Good H-mode confinement (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e,i</a:t>
            </a:r>
            <a:r>
              <a:rPr lang="en-US" sz="2000" dirty="0" smtClean="0"/>
              <a:t>(0), 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, H98(y,2) )</a:t>
            </a:r>
          </a:p>
          <a:p>
            <a:pPr marL="290513" indent="-290513" algn="just"/>
            <a:r>
              <a:rPr lang="en-US" sz="2000" dirty="0" smtClean="0"/>
              <a:t>Reduced core carbon concentration</a:t>
            </a:r>
          </a:p>
          <a:p>
            <a:pPr marL="290513" indent="-290513" algn="just"/>
            <a:r>
              <a:rPr lang="en-US" sz="2000" dirty="0" smtClean="0"/>
              <a:t>Significant reduction in divertor steady-state heat flux</a:t>
            </a:r>
          </a:p>
          <a:p>
            <a:pPr marL="290513" indent="-290513" algn="just"/>
            <a:r>
              <a:rPr lang="en-US" sz="2000" dirty="0" smtClean="0"/>
              <a:t>Potential to combine with radiative divertor for increased divertor radiation</a:t>
            </a:r>
          </a:p>
          <a:p>
            <a:pPr marL="290513" indent="-290513" algn="just"/>
            <a:endParaRPr lang="en-US" sz="2000" dirty="0" smtClean="0"/>
          </a:p>
          <a:p>
            <a:pPr marL="290513" indent="-290513" algn="just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809625"/>
          </a:xfrm>
        </p:spPr>
        <p:txBody>
          <a:bodyPr/>
          <a:lstStyle/>
          <a:p>
            <a:r>
              <a:rPr lang="en-US" sz="2500" dirty="0" smtClean="0"/>
              <a:t>NSTX studies suggest the snowflake divertor configuration may be a viable divertor solution for present and future tokamaks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Acknowledgements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D. D. Ryutov, T. D. Rognlien, M. V. Umansky (LLNL),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R. E. Bell, D. A. Gates, A. </a:t>
            </a:r>
            <a:r>
              <a:rPr lang="en-US" sz="2200" dirty="0" err="1" smtClean="0"/>
              <a:t>Diallo</a:t>
            </a:r>
            <a:r>
              <a:rPr lang="en-US" sz="2200" dirty="0" smtClean="0"/>
              <a:t>, S. P. Gerhardt, R. Kaita,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S. M. Kaye, E. </a:t>
            </a:r>
            <a:r>
              <a:rPr lang="en-US" sz="2200" dirty="0" err="1" smtClean="0"/>
              <a:t>Kolemen</a:t>
            </a:r>
            <a:r>
              <a:rPr lang="en-US" sz="2200" dirty="0" smtClean="0"/>
              <a:t>, B. P. LeBlanc, J. E. Menard, D. Mueller, S. F. Paul, M. </a:t>
            </a:r>
            <a:r>
              <a:rPr lang="en-US" sz="2200" dirty="0" err="1" smtClean="0"/>
              <a:t>Podesta</a:t>
            </a:r>
            <a:r>
              <a:rPr lang="en-US" sz="2200" dirty="0" smtClean="0"/>
              <a:t>, A. L. Roquemore, F. Scotti (PPPL),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J.-W. Ahn, R. Maingi, A. McLean (ORNL),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D. Battaglia, T. K. Gray (ORISE),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R. Raman (U Washington),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S. A. </a:t>
            </a:r>
            <a:r>
              <a:rPr lang="en-US" sz="2200" dirty="0" err="1" smtClean="0"/>
              <a:t>Sabbagh</a:t>
            </a:r>
            <a:r>
              <a:rPr lang="en-US" sz="2200" dirty="0" smtClean="0"/>
              <a:t> (Columbia U)</a:t>
            </a:r>
          </a:p>
          <a:p>
            <a:pPr algn="ctr">
              <a:spcBef>
                <a:spcPct val="0"/>
              </a:spcBef>
              <a:buNone/>
            </a:pPr>
            <a:endParaRPr lang="en-US" sz="22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 Supported by the U.S. DOE under Contracts </a:t>
            </a:r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DE-AC52-07NA27344, DE AC02-09CH11466, </a:t>
            </a:r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DE-AC05-00OR22725, DE-FG02-08ER54989.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advTm="217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09625"/>
          </a:xfrm>
        </p:spPr>
        <p:txBody>
          <a:bodyPr/>
          <a:lstStyle/>
          <a:p>
            <a:r>
              <a:rPr kumimoji="1" lang="en-US" sz="2600" dirty="0"/>
              <a:t>Open</a:t>
            </a:r>
            <a:r>
              <a:rPr kumimoji="1" lang="en-US" sz="2600" dirty="0" smtClean="0"/>
              <a:t> divertor geometry, three existing divertor coils and a good set of diagnostics enable divertor geometry studies in NSTX</a:t>
            </a:r>
            <a:endParaRPr kumimoji="1" lang="en-US" sz="260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419600" cy="4343400"/>
          </a:xfrm>
        </p:spPr>
        <p:txBody>
          <a:bodyPr/>
          <a:lstStyle/>
          <a:p>
            <a:pPr marL="57150" indent="-233363"/>
            <a:r>
              <a:rPr lang="en-US" sz="2200" i="1" dirty="0" err="1" smtClean="0"/>
              <a:t>I</a:t>
            </a:r>
            <a:r>
              <a:rPr lang="en-US" sz="2200" i="1" baseline="-25000" dirty="0" err="1" smtClean="0"/>
              <a:t>p</a:t>
            </a:r>
            <a:r>
              <a:rPr lang="en-US" sz="2200" dirty="0" smtClean="0"/>
              <a:t> = 0.7-1.4 MA</a:t>
            </a:r>
          </a:p>
          <a:p>
            <a:pPr marL="57150" indent="-233363"/>
            <a:r>
              <a:rPr lang="en-US" sz="2200" i="1" dirty="0" smtClean="0"/>
              <a:t>P</a:t>
            </a:r>
            <a:r>
              <a:rPr lang="en-US" sz="2200" i="1" baseline="-25000" dirty="0" smtClean="0"/>
              <a:t>in</a:t>
            </a:r>
            <a:r>
              <a:rPr lang="en-US" sz="2200" dirty="0" smtClean="0"/>
              <a:t> ≤ 7.4 MW (NBI)</a:t>
            </a:r>
          </a:p>
          <a:p>
            <a:pPr marL="57150" indent="-233363"/>
            <a:r>
              <a:rPr lang="en-US" sz="2200" dirty="0" smtClean="0"/>
              <a:t>ATJ </a:t>
            </a:r>
            <a:r>
              <a:rPr lang="en-US" sz="2200" dirty="0"/>
              <a:t>and CFC</a:t>
            </a:r>
            <a:r>
              <a:rPr lang="en-US" sz="2200" dirty="0" smtClean="0"/>
              <a:t> graphite </a:t>
            </a:r>
            <a:r>
              <a:rPr lang="en-US" sz="2200" dirty="0" err="1" smtClean="0"/>
              <a:t>PFCs</a:t>
            </a:r>
            <a:endParaRPr lang="en-US" sz="2200" dirty="0" smtClean="0"/>
          </a:p>
          <a:p>
            <a:pPr marL="57150" indent="-233363"/>
            <a:r>
              <a:rPr lang="en-US" sz="2200" dirty="0" smtClean="0"/>
              <a:t>Lithium coatings from lithium evaporators</a:t>
            </a:r>
          </a:p>
          <a:p>
            <a:pPr marL="57150" indent="-233363"/>
            <a:r>
              <a:rPr lang="en-US" sz="2200" dirty="0" smtClean="0"/>
              <a:t>Three lower divertor coils with currents 1-5, 1-25 kA-turns</a:t>
            </a:r>
          </a:p>
          <a:p>
            <a:pPr marL="57150" indent="-233363">
              <a:buClr>
                <a:schemeClr val="accent6"/>
              </a:buClr>
            </a:pPr>
            <a:r>
              <a:rPr lang="en-US" sz="2200" dirty="0" smtClean="0"/>
              <a:t>Divertor gas injectors (D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CD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</a:t>
            </a:r>
          </a:p>
          <a:p>
            <a:pPr marL="57150" indent="-233363">
              <a:buClr>
                <a:schemeClr val="accent6"/>
              </a:buClr>
            </a:pPr>
            <a:r>
              <a:rPr lang="en-US" sz="2200" dirty="0" smtClean="0"/>
              <a:t>Extensive diagnostic set</a:t>
            </a:r>
          </a:p>
          <a:p>
            <a:pPr marL="457200" lvl="1" indent="-233363"/>
            <a:endParaRPr lang="en-US" sz="1800" dirty="0" smtClean="0"/>
          </a:p>
        </p:txBody>
      </p:sp>
      <p:pic>
        <p:nvPicPr>
          <p:cNvPr id="12" name="Picture 11" descr="iaea08-nstx-di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8403" y="1952735"/>
            <a:ext cx="4685597" cy="36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9625"/>
          </a:xfrm>
        </p:spPr>
        <p:txBody>
          <a:bodyPr/>
          <a:lstStyle/>
          <a:p>
            <a:r>
              <a:rPr lang="en-US" dirty="0" smtClean="0"/>
              <a:t>Heat flux mitigation is more challenging in compact divertor of spherical torus</a:t>
            </a:r>
            <a:endParaRPr kumimoji="1"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162800" cy="2362200"/>
          </a:xfrm>
        </p:spPr>
        <p:txBody>
          <a:bodyPr/>
          <a:lstStyle/>
          <a:p>
            <a:r>
              <a:rPr lang="en-US" sz="2000" dirty="0" smtClean="0"/>
              <a:t>NSTX</a:t>
            </a:r>
          </a:p>
          <a:p>
            <a:pPr lvl="1"/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p</a:t>
            </a:r>
            <a:r>
              <a:rPr lang="en-US" sz="2000" dirty="0" smtClean="0"/>
              <a:t> = 0.7-1.4 MA,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pulse</a:t>
            </a:r>
            <a:r>
              <a:rPr lang="en-US" sz="2000" dirty="0" smtClean="0"/>
              <a:t> &lt; 1.5 </a:t>
            </a:r>
            <a:r>
              <a:rPr lang="en-US" sz="2000" dirty="0" err="1" smtClean="0"/>
              <a:t>s</a:t>
            </a:r>
            <a:r>
              <a:rPr lang="en-US" sz="2000" dirty="0" smtClean="0"/>
              <a:t>,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in</a:t>
            </a:r>
            <a:r>
              <a:rPr lang="en-US" sz="2000" dirty="0" smtClean="0"/>
              <a:t> ≤ 7.4 MW (NBI)</a:t>
            </a:r>
          </a:p>
          <a:p>
            <a:pPr lvl="1"/>
            <a:r>
              <a:rPr lang="en-US" sz="2000" dirty="0" smtClean="0"/>
              <a:t>ATJ and CFC graphite </a:t>
            </a:r>
            <a:r>
              <a:rPr lang="en-US" sz="2000" dirty="0" err="1" smtClean="0"/>
              <a:t>PFCs</a:t>
            </a:r>
            <a:endParaRPr lang="en-US" sz="2000" dirty="0" smtClean="0"/>
          </a:p>
          <a:p>
            <a:pPr lvl="1"/>
            <a:r>
              <a:rPr lang="en-US" sz="2000" dirty="0" smtClean="0"/>
              <a:t>P / R ~ 10</a:t>
            </a:r>
          </a:p>
          <a:p>
            <a:pPr lvl="1"/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pk</a:t>
            </a:r>
            <a:r>
              <a:rPr lang="en-US" sz="2000" dirty="0" smtClean="0"/>
              <a:t> ≤ 15 MW/m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i="1" dirty="0" err="1" smtClean="0"/>
              <a:t>q</a:t>
            </a:r>
            <a:r>
              <a:rPr lang="en-US" sz="2000" i="1" baseline="-25000" dirty="0" smtClean="0"/>
              <a:t>||</a:t>
            </a:r>
            <a:r>
              <a:rPr lang="en-US" sz="2000" dirty="0" smtClean="0"/>
              <a:t> ≤ 200 MW/m</a:t>
            </a:r>
            <a:r>
              <a:rPr lang="en-US" sz="2000" baseline="30000" dirty="0" smtClean="0"/>
              <a:t>2</a:t>
            </a:r>
          </a:p>
        </p:txBody>
      </p:sp>
      <p:graphicFrame>
        <p:nvGraphicFramePr>
          <p:cNvPr id="7" name="Group 50"/>
          <p:cNvGraphicFramePr>
            <a:graphicFrameLocks noGrp="1"/>
          </p:cNvGraphicFramePr>
          <p:nvPr/>
        </p:nvGraphicFramePr>
        <p:xfrm>
          <a:off x="381000" y="3886200"/>
          <a:ext cx="8458200" cy="2362200"/>
        </p:xfrm>
        <a:graphic>
          <a:graphicData uri="http://schemas.openxmlformats.org/drawingml/2006/table">
            <a:tbl>
              <a:tblPr/>
              <a:tblGrid>
                <a:gridCol w="5562600"/>
                <a:gridCol w="1295400"/>
                <a:gridCol w="1600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Quantity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NSTX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DIII-D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Aspect ratio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1.4-1.5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2.7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In-out plasma boundary area ratio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1:3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2:3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X-point to target parallel length 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9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5-10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10-20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Poloidal magnetic flux expansion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f</a:t>
                      </a:r>
                      <a:r>
                        <a:rPr kumimoji="0" lang="en-US" sz="19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exp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at outer SP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5-30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3-15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Magnetic field angle at outer SP (deg.)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1-10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1-2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09625"/>
          </a:xfrm>
        </p:spPr>
        <p:txBody>
          <a:bodyPr/>
          <a:lstStyle/>
          <a:p>
            <a:r>
              <a:rPr lang="en-US" sz="2800" dirty="0" smtClean="0"/>
              <a:t>Steady-state asymmetric snowflake-minus configuration has been obtained in FY2010 experiments in NSTX</a:t>
            </a:r>
            <a:endParaRPr lang="en-US" sz="2800" i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28600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3657600"/>
            <a:ext cx="4724400" cy="1905000"/>
          </a:xfrm>
        </p:spPr>
        <p:txBody>
          <a:bodyPr/>
          <a:lstStyle/>
          <a:p>
            <a:pPr marL="225425" indent="-225425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Snowflake-minus with three coils (w/ reversed PF1B) transformed from a </a:t>
            </a:r>
            <a:r>
              <a:rPr lang="en-US" sz="1800" dirty="0"/>
              <a:t>standard medium-</a:t>
            </a:r>
            <a:r>
              <a:rPr lang="en-US" sz="1800" dirty="0" smtClean="0">
                <a:latin typeface="Symbol" charset="2"/>
                <a:cs typeface="Symbol" charset="2"/>
              </a:rPr>
              <a:t>d</a:t>
            </a:r>
            <a:r>
              <a:rPr lang="en-US" sz="1800" dirty="0" smtClean="0"/>
              <a:t> LSN at ~ 500 ms</a:t>
            </a:r>
          </a:p>
          <a:p>
            <a:pPr marL="225425" indent="-225425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Snowflake with three coils (w/ reversed PF1B) </a:t>
            </a:r>
            <a:r>
              <a:rPr lang="en-US" sz="1800" dirty="0"/>
              <a:t>transformed from </a:t>
            </a:r>
            <a:r>
              <a:rPr lang="en-US" sz="1800" dirty="0" smtClean="0"/>
              <a:t>a standard high-</a:t>
            </a:r>
            <a:r>
              <a:rPr lang="en-US" sz="1800" dirty="0">
                <a:latin typeface="Symbol" charset="2"/>
                <a:cs typeface="Symbol" charset="2"/>
              </a:rPr>
              <a:t>d</a:t>
            </a:r>
            <a:r>
              <a:rPr lang="en-US" sz="1800" dirty="0"/>
              <a:t> LSN at ~ 500 </a:t>
            </a:r>
            <a:r>
              <a:rPr lang="en-US" sz="1800" dirty="0" smtClean="0"/>
              <a:t>ms</a:t>
            </a:r>
            <a:endParaRPr lang="en-US" sz="1800" dirty="0"/>
          </a:p>
        </p:txBody>
      </p:sp>
      <p:pic>
        <p:nvPicPr>
          <p:cNvPr id="18" name="Picture 17" descr="Picture 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257800" cy="18167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429000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pic>
        <p:nvPicPr>
          <p:cNvPr id="13" name="Picture 12" descr="Picture 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3352800" cy="2491187"/>
          </a:xfrm>
          <a:prstGeom prst="rect">
            <a:avLst/>
          </a:prstGeom>
        </p:spPr>
      </p:pic>
      <p:pic>
        <p:nvPicPr>
          <p:cNvPr id="14" name="Picture 13" descr="Picture 6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62400"/>
            <a:ext cx="3354714" cy="25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5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indications that ELM heat flux is effectively dissipated in snowflake divertor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334000"/>
          </a:xfrm>
        </p:spPr>
        <p:txBody>
          <a:bodyPr/>
          <a:lstStyle/>
          <a:p>
            <a:r>
              <a:rPr lang="en-US" sz="2000" dirty="0" smtClean="0"/>
              <a:t>Type I ELMs is a concern for divertor lifetime</a:t>
            </a:r>
          </a:p>
          <a:p>
            <a:pPr lvl="1"/>
            <a:r>
              <a:rPr lang="en-US" sz="1800" dirty="0" smtClean="0"/>
              <a:t>Erosion</a:t>
            </a:r>
          </a:p>
          <a:p>
            <a:pPr lvl="1"/>
            <a:r>
              <a:rPr lang="en-US" sz="1800" dirty="0" smtClean="0"/>
              <a:t>Evaporation, melting</a:t>
            </a:r>
          </a:p>
          <a:p>
            <a:r>
              <a:rPr lang="en-US" sz="2000" dirty="0" smtClean="0"/>
              <a:t>Radiative buffering of ELMs ineffective</a:t>
            </a:r>
          </a:p>
          <a:p>
            <a:r>
              <a:rPr lang="en-US" sz="2000" dirty="0" smtClean="0"/>
              <a:t>In NSTX snowflake divertor</a:t>
            </a:r>
          </a:p>
          <a:p>
            <a:pPr lvl="1"/>
            <a:r>
              <a:rPr lang="en-US" sz="1800" dirty="0" smtClean="0"/>
              <a:t>Type I ELMs 5-12 % </a:t>
            </a:r>
            <a:r>
              <a:rPr lang="en-US" sz="1800" dirty="0" smtClean="0">
                <a:latin typeface="Symbol" charset="2"/>
                <a:cs typeface="Symbol" charset="2"/>
              </a:rPr>
              <a:t>D</a:t>
            </a:r>
            <a:r>
              <a:rPr lang="en-US" sz="1800" dirty="0" smtClean="0"/>
              <a:t>W/W</a:t>
            </a:r>
          </a:p>
          <a:p>
            <a:pPr lvl="1"/>
            <a:r>
              <a:rPr lang="en-US" sz="1800" dirty="0" smtClean="0"/>
              <a:t>Significant dissipation of ELM energy in strike point region</a:t>
            </a:r>
          </a:p>
          <a:p>
            <a:pPr lvl="1"/>
            <a:r>
              <a:rPr lang="en-US" sz="1800" dirty="0" smtClean="0"/>
              <a:t>Reduction in low flux expansion region (at larger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div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Need more data to analyze mechanisms and trends</a:t>
            </a:r>
          </a:p>
          <a:p>
            <a:pPr lvl="2"/>
            <a:r>
              <a:rPr lang="en-US" sz="1600" dirty="0" smtClean="0"/>
              <a:t>Heat diffusion over longer conn. length</a:t>
            </a:r>
          </a:p>
          <a:p>
            <a:pPr lvl="2"/>
            <a:r>
              <a:rPr lang="en-US" sz="1600" dirty="0" smtClean="0"/>
              <a:t>Field line mixing in null-point region </a:t>
            </a:r>
          </a:p>
          <a:p>
            <a:pPr lvl="2"/>
            <a:r>
              <a:rPr lang="en-US" sz="1600" dirty="0" smtClean="0"/>
              <a:t>Radiative / collisional dissipation</a:t>
            </a:r>
          </a:p>
          <a:p>
            <a:pPr lvl="2"/>
            <a:r>
              <a:rPr lang="en-US" sz="1600" dirty="0" smtClean="0"/>
              <a:t>Plasma-wetted area effect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ps10-elm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73" y="1289796"/>
            <a:ext cx="3396927" cy="51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3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4775"/>
            <a:ext cx="7950200" cy="809625"/>
          </a:xfrm>
        </p:spPr>
        <p:txBody>
          <a:bodyPr/>
          <a:lstStyle/>
          <a:p>
            <a:r>
              <a:rPr lang="en-US" sz="3000" dirty="0" smtClean="0"/>
              <a:t>High-</a:t>
            </a:r>
            <a:r>
              <a:rPr lang="en-US" sz="3000" i="1" dirty="0" err="1" smtClean="0"/>
              <a:t>n</a:t>
            </a:r>
            <a:r>
              <a:rPr lang="en-US" sz="3000" dirty="0" smtClean="0"/>
              <a:t> Balmer line emission measurements suggest high divertor recombination rate, low </a:t>
            </a:r>
            <a:r>
              <a:rPr lang="en-US" sz="3000" i="1" dirty="0" smtClean="0"/>
              <a:t>T</a:t>
            </a:r>
            <a:r>
              <a:rPr lang="en-US" sz="3000" i="1" baseline="-25000" dirty="0" smtClean="0"/>
              <a:t>e</a:t>
            </a:r>
            <a:r>
              <a:rPr lang="en-US" sz="3000" dirty="0" smtClean="0"/>
              <a:t> and high </a:t>
            </a:r>
            <a:r>
              <a:rPr lang="en-US" sz="3000" i="1" dirty="0" smtClean="0"/>
              <a:t>n</a:t>
            </a:r>
            <a:r>
              <a:rPr lang="en-US" sz="3000" i="1" baseline="-25000" dirty="0" smtClean="0"/>
              <a:t>e</a:t>
            </a:r>
            <a:endParaRPr lang="en-US" sz="3000" i="1" baseline="-25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943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=0.8-1.2 eV,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4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=2-7 </a:t>
            </a:r>
            <a:r>
              <a:rPr lang="en-US" sz="2400" b="0" i="0" kern="0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10</a:t>
            </a:r>
            <a:r>
              <a:rPr lang="en-US" sz="2400" b="0" i="0" kern="0" baseline="30000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m</a:t>
            </a:r>
            <a:r>
              <a:rPr lang="en-US" sz="2400" b="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inferred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modeling</a:t>
            </a:r>
            <a:endParaRPr lang="en-US" sz="2400" b="0" i="0" kern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1447800"/>
            <a:ext cx="297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Balmer series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spectra modeled with CRETIN; Spectra sensitive to</a:t>
            </a:r>
          </a:p>
          <a:p>
            <a:pPr marL="625475" lvl="1" indent="-33655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Line intensity &lt;-&gt; Recombination rate</a:t>
            </a:r>
          </a:p>
          <a:p>
            <a:pPr marL="625475" lvl="1" indent="-33655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&lt;-&gt; </a:t>
            </a:r>
            <a:r>
              <a:rPr lang="en-US" sz="1800" b="0" i="0" kern="0" dirty="0" err="1" smtClean="0">
                <a:solidFill>
                  <a:schemeClr val="tx1"/>
                </a:solidFill>
                <a:latin typeface="+mn-lt"/>
              </a:rPr>
              <a:t>Boltzman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population distribution</a:t>
            </a:r>
          </a:p>
          <a:p>
            <a:pPr marL="625475" lvl="1" indent="-33655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&lt;-&gt; Line broadening due to linear Stark effect from ion and electron </a:t>
            </a:r>
            <a:r>
              <a:rPr lang="en-US" sz="1800" b="0" i="0" kern="0" dirty="0" err="1" smtClean="0">
                <a:solidFill>
                  <a:schemeClr val="tx1"/>
                </a:solidFill>
                <a:latin typeface="+mn-lt"/>
              </a:rPr>
              <a:t>microfield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iaea10-sfd2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09526"/>
            <a:ext cx="5688654" cy="463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1D estimates indicate power and momentum losses are increased in snowflake divertor</a:t>
            </a:r>
            <a:endParaRPr kumimoji="1" lang="en-US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191000" cy="5105400"/>
          </a:xfrm>
        </p:spPr>
        <p:txBody>
          <a:bodyPr/>
          <a:lstStyle/>
          <a:p>
            <a:pPr marL="230188" indent="-230188">
              <a:lnSpc>
                <a:spcPct val="90000"/>
              </a:lnSpc>
            </a:pPr>
            <a:r>
              <a:rPr kumimoji="1" lang="en-US" sz="2000" dirty="0" smtClean="0"/>
              <a:t>1D divertor detachment model by Post</a:t>
            </a:r>
          </a:p>
          <a:p>
            <a:pPr marL="457200" lvl="1" indent="-233363">
              <a:lnSpc>
                <a:spcPct val="90000"/>
              </a:lnSpc>
            </a:pPr>
            <a:r>
              <a:rPr kumimoji="1" lang="en-US" sz="1800" dirty="0" smtClean="0"/>
              <a:t>Electron conduction with non</a:t>
            </a:r>
            <a:r>
              <a:rPr kumimoji="1" lang="en-US" sz="1800" dirty="0"/>
              <a:t>-coronal</a:t>
            </a:r>
            <a:r>
              <a:rPr kumimoji="1" lang="en-US" sz="1800" dirty="0" smtClean="0"/>
              <a:t> carbon radiation</a:t>
            </a:r>
          </a:p>
          <a:p>
            <a:pPr marL="461963" lvl="1" indent="-231775">
              <a:lnSpc>
                <a:spcPct val="90000"/>
              </a:lnSpc>
            </a:pPr>
            <a:r>
              <a:rPr kumimoji="1" lang="en-US" sz="1800" dirty="0" smtClean="0"/>
              <a:t>Max </a:t>
            </a:r>
            <a:r>
              <a:rPr kumimoji="1" lang="en-US" sz="1800" i="1" dirty="0"/>
              <a:t>q</a:t>
            </a:r>
            <a:r>
              <a:rPr kumimoji="1" lang="en-US" sz="1800" i="1" baseline="-25000" dirty="0"/>
              <a:t>||</a:t>
            </a:r>
            <a:r>
              <a:rPr kumimoji="1" lang="en-US" sz="1800" dirty="0"/>
              <a:t> that can be </a:t>
            </a:r>
            <a:r>
              <a:rPr kumimoji="1" lang="en-US" sz="1800" dirty="0" smtClean="0"/>
              <a:t>radiated as </a:t>
            </a:r>
            <a:r>
              <a:rPr kumimoji="1" lang="en-US" sz="1800" dirty="0"/>
              <a:t>function of</a:t>
            </a:r>
            <a:r>
              <a:rPr kumimoji="1" lang="en-US" sz="1800" dirty="0" smtClean="0"/>
              <a:t> connection length </a:t>
            </a:r>
            <a:r>
              <a:rPr kumimoji="1" lang="en-US" sz="1800" dirty="0"/>
              <a:t>for range of  </a:t>
            </a:r>
            <a:r>
              <a:rPr kumimoji="1" lang="en-US" sz="1800" i="1" dirty="0" err="1"/>
              <a:t>f</a:t>
            </a:r>
            <a:r>
              <a:rPr kumimoji="1" lang="en-US" sz="1800" i="1" baseline="-25000" dirty="0" err="1"/>
              <a:t>z</a:t>
            </a:r>
            <a:r>
              <a:rPr kumimoji="1" lang="en-US" sz="1800" i="1" baseline="-25000" dirty="0" smtClean="0"/>
              <a:t> </a:t>
            </a:r>
            <a:r>
              <a:rPr kumimoji="1" lang="en-US" sz="1800" i="1" dirty="0" smtClean="0"/>
              <a:t> and n</a:t>
            </a:r>
            <a:r>
              <a:rPr kumimoji="1" lang="en-US" sz="1800" i="1" baseline="-25000" dirty="0" smtClean="0"/>
              <a:t>e</a:t>
            </a:r>
            <a:endParaRPr kumimoji="1" lang="en-US" sz="1800" dirty="0" smtClean="0"/>
          </a:p>
          <a:p>
            <a:pPr marL="461963" lvl="1" indent="-231775">
              <a:lnSpc>
                <a:spcPct val="90000"/>
              </a:lnSpc>
            </a:pPr>
            <a:r>
              <a:rPr kumimoji="1" lang="en-US" sz="1800" dirty="0" smtClean="0">
                <a:solidFill>
                  <a:srgbClr val="FF0000"/>
                </a:solidFill>
              </a:rPr>
              <a:t>-&gt; Greater fraction of </a:t>
            </a:r>
            <a:r>
              <a:rPr kumimoji="1" lang="en-US" sz="1800" i="1" dirty="0">
                <a:solidFill>
                  <a:srgbClr val="FF0000"/>
                </a:solidFill>
              </a:rPr>
              <a:t>q</a:t>
            </a:r>
            <a:r>
              <a:rPr kumimoji="1" lang="en-US" sz="1800" i="1" baseline="-25000" dirty="0">
                <a:solidFill>
                  <a:srgbClr val="FF0000"/>
                </a:solidFill>
              </a:rPr>
              <a:t>||</a:t>
            </a:r>
            <a:r>
              <a:rPr kumimoji="1" lang="en-US" sz="1800" dirty="0">
                <a:solidFill>
                  <a:srgbClr val="FF0000"/>
                </a:solidFill>
              </a:rPr>
              <a:t> </a:t>
            </a:r>
            <a:r>
              <a:rPr kumimoji="1" lang="en-US" sz="1800" dirty="0" smtClean="0">
                <a:solidFill>
                  <a:srgbClr val="FF0000"/>
                </a:solidFill>
              </a:rPr>
              <a:t>is radiated with increased </a:t>
            </a:r>
            <a:r>
              <a:rPr kumimoji="1" lang="en-US" sz="1800" i="1" dirty="0" smtClean="0">
                <a:solidFill>
                  <a:srgbClr val="FF0000"/>
                </a:solidFill>
              </a:rPr>
              <a:t>L</a:t>
            </a:r>
            <a:r>
              <a:rPr kumimoji="1" lang="en-US" sz="1800" i="1" baseline="-25000" dirty="0" smtClean="0">
                <a:solidFill>
                  <a:srgbClr val="FF0000"/>
                </a:solidFill>
              </a:rPr>
              <a:t>x</a:t>
            </a:r>
          </a:p>
          <a:p>
            <a:pPr marL="457200" lvl="1" indent="0">
              <a:lnSpc>
                <a:spcPct val="90000"/>
              </a:lnSpc>
              <a:buNone/>
            </a:pPr>
            <a:endParaRPr kumimoji="1" lang="en-US" sz="1600" b="1" dirty="0" smtClean="0"/>
          </a:p>
          <a:p>
            <a:pPr marL="230188" indent="-230188">
              <a:lnSpc>
                <a:spcPct val="90000"/>
              </a:lnSpc>
            </a:pPr>
            <a:r>
              <a:rPr kumimoji="1" lang="en-US" sz="2000" dirty="0" smtClean="0"/>
              <a:t>Three-body electron-ion recombination rate depends on divertor ion residence time</a:t>
            </a:r>
          </a:p>
          <a:p>
            <a:pPr marL="461963" lvl="1" indent="-231775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1800" dirty="0" smtClean="0"/>
              <a:t>Ion recombination time: </a:t>
            </a:r>
            <a:r>
              <a:rPr lang="en-US" sz="1800" dirty="0" err="1" smtClean="0">
                <a:latin typeface="Symbol" charset="2"/>
                <a:sym typeface="Symbol" charset="2"/>
              </a:rPr>
              <a:t></a:t>
            </a:r>
            <a:r>
              <a:rPr lang="en-US" sz="1800" baseline="-25000" dirty="0" err="1" smtClean="0"/>
              <a:t>ion</a:t>
            </a:r>
            <a:r>
              <a:rPr lang="en-US" sz="1800" dirty="0" smtClean="0"/>
              <a:t>~ 1−10 ms at </a:t>
            </a:r>
            <a:r>
              <a:rPr lang="en-US" sz="1800" i="1" dirty="0" smtClean="0"/>
              <a:t>T</a:t>
            </a:r>
            <a:r>
              <a:rPr lang="en-US" sz="1800" i="1" baseline="-25000" dirty="0" smtClean="0"/>
              <a:t>e</a:t>
            </a:r>
            <a:r>
              <a:rPr lang="en-US" sz="1800" dirty="0" smtClean="0"/>
              <a:t> =1.3 eV</a:t>
            </a:r>
          </a:p>
          <a:p>
            <a:pPr marL="461963" lvl="1" indent="-231775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1800" dirty="0" smtClean="0"/>
              <a:t>Ion residence time:</a:t>
            </a:r>
            <a:r>
              <a:rPr lang="en-US" sz="1800" dirty="0" smtClean="0">
                <a:latin typeface="Symbol" charset="2"/>
                <a:sym typeface="Symbol" charset="2"/>
              </a:rPr>
              <a:t></a:t>
            </a:r>
            <a:r>
              <a:rPr lang="en-US" sz="1800" baseline="-25000" dirty="0" smtClean="0"/>
              <a:t>ion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charset="2"/>
              </a:rPr>
              <a:t></a:t>
            </a:r>
            <a:r>
              <a:rPr lang="en-US" sz="1800" dirty="0" smtClean="0"/>
              <a:t> 3-6 ms in standard divertor, x 2 in snowflake</a:t>
            </a:r>
          </a:p>
          <a:p>
            <a:pPr marL="461963" lvl="1" indent="-231775">
              <a:lnSpc>
                <a:spcPct val="90000"/>
              </a:lnSpc>
              <a:buFont typeface="Times" charset="0"/>
              <a:buChar char="•"/>
              <a:defRPr/>
            </a:pPr>
            <a:r>
              <a:rPr kumimoji="1" lang="en-US" sz="1800" dirty="0" smtClean="0">
                <a:solidFill>
                  <a:srgbClr val="FF0000"/>
                </a:solidFill>
              </a:rPr>
              <a:t>-&gt; Greater parallel momentum sink </a:t>
            </a:r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dirty="0"/>
          </a:p>
        </p:txBody>
      </p:sp>
      <p:pic>
        <p:nvPicPr>
          <p:cNvPr id="310278" name="Picture 6" descr="image-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953000"/>
            <a:ext cx="3429000" cy="1481137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iaea08-po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95399"/>
            <a:ext cx="4435699" cy="35949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 flipH="1" flipV="1">
            <a:off x="7353300" y="1638300"/>
            <a:ext cx="1447800" cy="914400"/>
          </a:xfrm>
          <a:prstGeom prst="straightConnector1">
            <a:avLst/>
          </a:prstGeom>
          <a:noFill/>
          <a:ln w="107950" cap="flat" cmpd="sng" algn="ctr">
            <a:solidFill>
              <a:srgbClr val="660066"/>
            </a:solidFill>
            <a:prstDash val="sysDash"/>
            <a:round/>
            <a:headEnd type="none" w="med" len="med"/>
            <a:tailEnd type="arrow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8628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2D multi-fluid edge transport code UEDGE is used to study snowflake divertor properties</a:t>
            </a:r>
            <a:endParaRPr kumimoji="1" lang="en-US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2514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Fluid (Braginskii) model for ions and electrons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Fluid for neutrals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Classical parallel transport, anomalous radial transport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Core interface: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= 120 eV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= 120 eV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= 4.5 </a:t>
            </a:r>
            <a:r>
              <a:rPr lang="en-US" sz="1800" dirty="0" err="1" smtClean="0"/>
              <a:t>x</a:t>
            </a:r>
            <a:r>
              <a:rPr lang="en-US" sz="1800" dirty="0" smtClean="0"/>
              <a:t> 10</a:t>
            </a:r>
            <a:r>
              <a:rPr lang="en-US" sz="1800" baseline="30000" dirty="0" smtClean="0"/>
              <a:t>19</a:t>
            </a:r>
          </a:p>
          <a:p>
            <a:pPr>
              <a:lnSpc>
                <a:spcPct val="90000"/>
              </a:lnSpc>
            </a:pPr>
            <a:r>
              <a:rPr lang="en-US" sz="1800" i="1" dirty="0" smtClean="0"/>
              <a:t>D </a:t>
            </a:r>
            <a:r>
              <a:rPr lang="en-US" sz="1800" dirty="0" smtClean="0"/>
              <a:t>= 0.25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/s</a:t>
            </a:r>
          </a:p>
          <a:p>
            <a:pPr>
              <a:lnSpc>
                <a:spcPct val="90000"/>
              </a:lnSpc>
            </a:pPr>
            <a:r>
              <a:rPr lang="en-US" sz="1800" i="1" dirty="0" err="1" smtClean="0">
                <a:latin typeface="Symbol" charset="2"/>
                <a:cs typeface="Symbol" charset="2"/>
              </a:rPr>
              <a:t>c</a:t>
            </a:r>
            <a:r>
              <a:rPr lang="en-US" sz="1800" i="1" baseline="-25000" dirty="0" err="1" smtClean="0">
                <a:cs typeface="Symbol" charset="2"/>
              </a:rPr>
              <a:t>e,i</a:t>
            </a:r>
            <a:r>
              <a:rPr lang="en-US" sz="1800" dirty="0" smtClean="0"/>
              <a:t> = 0.5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/s</a:t>
            </a:r>
          </a:p>
          <a:p>
            <a:pPr>
              <a:lnSpc>
                <a:spcPct val="90000"/>
              </a:lnSpc>
            </a:pPr>
            <a:r>
              <a:rPr lang="en-US" sz="1800" i="1" dirty="0" err="1" smtClean="0"/>
              <a:t>R</a:t>
            </a:r>
            <a:r>
              <a:rPr lang="en-US" sz="1800" i="1" baseline="-25000" dirty="0" err="1" smtClean="0"/>
              <a:t>recy</a:t>
            </a:r>
            <a:r>
              <a:rPr lang="en-US" sz="1800" dirty="0" smtClean="0"/>
              <a:t> = 0.95 </a:t>
            </a:r>
            <a:endParaRPr lang="en-US" sz="1800" baseline="30000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Carbon 3 %</a:t>
            </a:r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aps10-uedge-me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6176"/>
            <a:ext cx="5959800" cy="4947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0" y="12192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i="0" dirty="0" smtClean="0">
                <a:latin typeface="+mn-lt"/>
              </a:rPr>
              <a:t>Standard                      Snowflake</a:t>
            </a:r>
            <a:endParaRPr lang="en-US" sz="24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23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809625"/>
          </a:xfrm>
        </p:spPr>
        <p:txBody>
          <a:bodyPr/>
          <a:lstStyle/>
          <a:p>
            <a:r>
              <a:rPr lang="en-US" dirty="0" smtClean="0"/>
              <a:t>Radiated power is broadly distributed in the outer leg of snowflake divertor</a:t>
            </a:r>
            <a:endParaRPr kumimoji="1" lang="en-US" i="1" baseline="-25000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1981200"/>
            <a:ext cx="1866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004A95"/>
                </a:solidFill>
                <a:latin typeface="+mn-lt"/>
              </a:rPr>
              <a:t>UEDGE model</a:t>
            </a:r>
            <a:endParaRPr lang="en-US" sz="2000" b="0" i="0" dirty="0">
              <a:solidFill>
                <a:srgbClr val="004A95"/>
              </a:solidFill>
              <a:latin typeface="+mn-lt"/>
            </a:endParaRPr>
          </a:p>
        </p:txBody>
      </p:sp>
      <p:pic>
        <p:nvPicPr>
          <p:cNvPr id="7" name="Picture 6" descr="aps10-uedge-pr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4858186" cy="508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86400" cy="4953000"/>
          </a:xfrm>
        </p:spPr>
        <p:txBody>
          <a:bodyPr/>
          <a:lstStyle/>
          <a:p>
            <a:r>
              <a:rPr lang="en-US" b="1" dirty="0" smtClean="0"/>
              <a:t>Tokamak divertor challenge</a:t>
            </a:r>
          </a:p>
          <a:p>
            <a:r>
              <a:rPr lang="en-US" b="1" dirty="0" smtClean="0"/>
              <a:t>Snowflake divertor configuration </a:t>
            </a:r>
          </a:p>
          <a:p>
            <a:r>
              <a:rPr lang="en-US" sz="2300" b="1" dirty="0"/>
              <a:t>Snowflake divertor in NSTX</a:t>
            </a:r>
          </a:p>
          <a:p>
            <a:pPr marL="574675" lvl="1" indent="-227013"/>
            <a:r>
              <a:rPr lang="en-US" sz="2200" dirty="0"/>
              <a:t>Magnetic properties realized in steady-state </a:t>
            </a:r>
          </a:p>
          <a:p>
            <a:pPr marL="574675" lvl="1" indent="-227013"/>
            <a:r>
              <a:rPr lang="en-US" sz="2200" dirty="0"/>
              <a:t>Core H-mode confinement unchanged</a:t>
            </a:r>
          </a:p>
          <a:p>
            <a:pPr marL="574675" lvl="1" indent="-227013"/>
            <a:r>
              <a:rPr lang="en-US" sz="2200" dirty="0"/>
              <a:t>Core impurities reduced</a:t>
            </a:r>
          </a:p>
          <a:p>
            <a:pPr marL="574675" lvl="1" indent="-227013"/>
            <a:r>
              <a:rPr lang="en-US" sz="2200" dirty="0"/>
              <a:t>Divertor heat flux significantly reduced</a:t>
            </a:r>
          </a:p>
          <a:p>
            <a:pPr marL="574675" lvl="1" indent="-227013"/>
            <a:r>
              <a:rPr lang="en-US" sz="2200" dirty="0"/>
              <a:t>Consistent w/ 2D edge transport </a:t>
            </a:r>
            <a:r>
              <a:rPr lang="en-US" sz="2200" dirty="0" smtClean="0"/>
              <a:t>model</a:t>
            </a:r>
          </a:p>
          <a:p>
            <a:pPr marL="174625" indent="-227013"/>
            <a:r>
              <a:rPr lang="en-US" b="1" dirty="0" smtClean="0"/>
              <a:t>Conclusions and outlook</a:t>
            </a:r>
          </a:p>
        </p:txBody>
      </p:sp>
      <p:pic>
        <p:nvPicPr>
          <p:cNvPr id="5" name="Picture 4" descr="sfd4apsdpppres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199"/>
            <a:ext cx="2768600" cy="52527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Outline: Experimental results from snowflake divertor experiments in NSTX are very encouraging</a:t>
            </a:r>
          </a:p>
        </p:txBody>
      </p:sp>
    </p:spTree>
    <p:extLst>
      <p:ext uri="{BB962C8B-B14F-4D97-AF65-F5344CB8AC3E}">
        <p14:creationId xmlns:p14="http://schemas.microsoft.com/office/powerpoint/2010/main" val="2009317055"/>
      </p:ext>
    </p:extLst>
  </p:cSld>
  <p:clrMapOvr>
    <a:masterClrMapping/>
  </p:clrMapOvr>
  <p:transition xmlns:p14="http://schemas.microsoft.com/office/powerpoint/2010/main" advTm="281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65532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200" dirty="0" smtClean="0"/>
              <a:t>Divertor challenge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Steady-state heat flux </a:t>
            </a:r>
          </a:p>
          <a:p>
            <a:pPr marL="1085850" lvl="3" indent="-2825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900" dirty="0" smtClean="0"/>
              <a:t>present limit </a:t>
            </a:r>
            <a:r>
              <a:rPr lang="en-US" sz="1900" i="1" dirty="0" err="1" smtClean="0"/>
              <a:t>q</a:t>
            </a:r>
            <a:r>
              <a:rPr lang="en-US" sz="1900" i="1" baseline="-25000" dirty="0" err="1" smtClean="0"/>
              <a:t>peak</a:t>
            </a:r>
            <a:r>
              <a:rPr lang="en-US" sz="1900" i="1" dirty="0" smtClean="0"/>
              <a:t> </a:t>
            </a:r>
            <a:r>
              <a:rPr lang="en-US" sz="1900" dirty="0" smtClean="0"/>
              <a:t>≤ 10 MW/m</a:t>
            </a:r>
            <a:r>
              <a:rPr lang="en-US" sz="1900" baseline="30000" dirty="0" smtClean="0"/>
              <a:t>2</a:t>
            </a:r>
            <a:endParaRPr lang="en-US" sz="1900" dirty="0" smtClean="0"/>
          </a:p>
          <a:p>
            <a:pPr marL="1085850" lvl="3" indent="-2825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900" dirty="0" smtClean="0"/>
              <a:t>projected to </a:t>
            </a:r>
            <a:r>
              <a:rPr lang="en-US" sz="1900" i="1" dirty="0" err="1" smtClean="0"/>
              <a:t>q</a:t>
            </a:r>
            <a:r>
              <a:rPr lang="en-US" sz="1900" i="1" baseline="-25000" dirty="0" err="1" smtClean="0"/>
              <a:t>peak</a:t>
            </a:r>
            <a:r>
              <a:rPr lang="en-US" sz="1900" dirty="0" smtClean="0"/>
              <a:t> ≤ 80 MW/m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 for future devices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Density and impurity control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Impulsive heat and particle loads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Compatibility with good core plasma performance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200" dirty="0" smtClean="0"/>
              <a:t>Spherical tokamak: additional challenge - compact divertor</a:t>
            </a:r>
          </a:p>
          <a:p>
            <a:pPr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200" dirty="0" smtClean="0"/>
              <a:t>NSTX (Aspect ratio A=1.4-1.5)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err="1" smtClean="0"/>
              <a:t>I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≤ 1.4 MA, P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≤ 7.4 MW (NBI), P / R ~ 10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peak</a:t>
            </a:r>
            <a:r>
              <a:rPr lang="en-US" sz="2000" dirty="0" smtClean="0"/>
              <a:t> ≤ 15 MW/m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q</a:t>
            </a:r>
            <a:r>
              <a:rPr lang="en-US" sz="2000" i="1" baseline="-25000" dirty="0" smtClean="0"/>
              <a:t>||</a:t>
            </a:r>
            <a:r>
              <a:rPr lang="en-US" sz="2000" dirty="0" smtClean="0"/>
              <a:t> ≤ 200 MW/m</a:t>
            </a:r>
            <a:r>
              <a:rPr lang="en-US" sz="2000" baseline="30000" dirty="0" smtClean="0"/>
              <a:t>2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Graphite </a:t>
            </a:r>
            <a:r>
              <a:rPr lang="en-US" sz="2000" dirty="0" err="1" smtClean="0"/>
              <a:t>PFCs</a:t>
            </a:r>
            <a:r>
              <a:rPr lang="en-US" sz="2000" dirty="0" smtClean="0"/>
              <a:t> with lithium coatings</a:t>
            </a:r>
            <a:endParaRPr lang="en-US" sz="2000" baseline="30000" dirty="0" smtClean="0"/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dirty="0" smtClean="0"/>
              <a:t>Poloidal divertor concept enabled progress in </a:t>
            </a:r>
            <a:r>
              <a:rPr kumimoji="1" lang="en-US" smtClean="0"/>
              <a:t>tokamak physics studies </a:t>
            </a:r>
            <a:r>
              <a:rPr kumimoji="1" lang="en-US" dirty="0" smtClean="0"/>
              <a:t>in </a:t>
            </a:r>
            <a:r>
              <a:rPr kumimoji="1" lang="en-US" dirty="0" smtClean="0"/>
              <a:t>the last 30 years</a:t>
            </a:r>
            <a:endParaRPr kumimoji="1" lang="en-US" dirty="0"/>
          </a:p>
        </p:txBody>
      </p:sp>
      <p:pic>
        <p:nvPicPr>
          <p:cNvPr id="5" name="Picture 4" descr="diverto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496" y="1219200"/>
            <a:ext cx="2121304" cy="4347155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 bwMode="auto">
          <a:xfrm>
            <a:off x="8763000" y="1981200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953000" y="4572000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8001000" y="4038600"/>
            <a:ext cx="381000" cy="60960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8115300" y="4152900"/>
            <a:ext cx="228600" cy="1524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7772400" y="4572000"/>
            <a:ext cx="228600" cy="2286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81900" y="4914901"/>
            <a:ext cx="152400" cy="762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6858000" y="4191000"/>
            <a:ext cx="381000" cy="762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7010400" y="4572000"/>
            <a:ext cx="304800" cy="1524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7200106" y="4991100"/>
            <a:ext cx="153194" cy="76994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6629400" y="5715000"/>
            <a:ext cx="2422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004A95"/>
                </a:solidFill>
                <a:latin typeface="+mn-lt"/>
              </a:rPr>
              <a:t>National Spherical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004A95"/>
                </a:solidFill>
                <a:latin typeface="+mn-lt"/>
              </a:rPr>
              <a:t>Torus Experiment</a:t>
            </a:r>
          </a:p>
        </p:txBody>
      </p:sp>
    </p:spTree>
    <p:extLst>
      <p:ext uri="{BB962C8B-B14F-4D97-AF65-F5344CB8AC3E}">
        <p14:creationId xmlns:p14="http://schemas.microsoft.com/office/powerpoint/2010/main" val="4016732028"/>
      </p:ext>
    </p:extLst>
  </p:cSld>
  <p:clrMapOvr>
    <a:masterClrMapping/>
  </p:clrMapOvr>
  <p:transition xmlns:p14="http://schemas.microsoft.com/office/powerpoint/2010/main" advTm="131149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809625"/>
          </a:xfrm>
        </p:spPr>
        <p:txBody>
          <a:bodyPr/>
          <a:lstStyle/>
          <a:p>
            <a:pPr eaLnBrk="1" hangingPunct="1"/>
            <a:r>
              <a:rPr kumimoji="1" lang="en-US" dirty="0" smtClean="0"/>
              <a:t>Various techniques developed for reduction of heat fluxes </a:t>
            </a:r>
            <a:r>
              <a:rPr kumimoji="1" lang="en-US" i="1" dirty="0" err="1" smtClean="0"/>
              <a:t>q</a:t>
            </a:r>
            <a:r>
              <a:rPr kumimoji="1" lang="en-US" i="1" baseline="-25000" dirty="0" smtClean="0"/>
              <a:t>||</a:t>
            </a:r>
            <a:r>
              <a:rPr kumimoji="1" lang="en-US" dirty="0" smtClean="0"/>
              <a:t> (divertor SOL) and </a:t>
            </a:r>
            <a:r>
              <a:rPr kumimoji="1" lang="en-US" i="1" dirty="0" err="1" smtClean="0"/>
              <a:t>q</a:t>
            </a:r>
            <a:r>
              <a:rPr kumimoji="1" lang="en-US" i="1" baseline="-25000" dirty="0" err="1" smtClean="0"/>
              <a:t>peak</a:t>
            </a:r>
            <a:r>
              <a:rPr kumimoji="1" lang="en-US" dirty="0" smtClean="0"/>
              <a:t> (divertor target)</a:t>
            </a:r>
            <a:endParaRPr kumimoji="1"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90800"/>
            <a:ext cx="8686800" cy="3886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US" sz="2000" dirty="0" smtClean="0"/>
              <a:t>Promising divertor peak heat </a:t>
            </a:r>
            <a:r>
              <a:rPr lang="en-US" sz="2000" dirty="0"/>
              <a:t>flux mitigation solutions</a:t>
            </a:r>
            <a:r>
              <a:rPr lang="en-US" sz="2000" dirty="0" smtClean="0"/>
              <a:t>:</a:t>
            </a:r>
            <a:endParaRPr lang="en-US" sz="1800" b="1" dirty="0" smtClean="0"/>
          </a:p>
          <a:p>
            <a:pPr marL="625475" lvl="1" indent="-2841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r>
              <a:rPr lang="en-US" sz="1800" dirty="0" smtClean="0"/>
              <a:t>Divertor geometry </a:t>
            </a:r>
          </a:p>
          <a:p>
            <a:pPr marL="966788" lvl="2" indent="-341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Wingdings" charset="2"/>
              <a:buChar char="Ø"/>
            </a:pPr>
            <a:r>
              <a:rPr lang="en-US" sz="1800" dirty="0" smtClean="0"/>
              <a:t>poloidal </a:t>
            </a:r>
            <a:r>
              <a:rPr lang="en-US" sz="1800" dirty="0"/>
              <a:t>flux </a:t>
            </a:r>
            <a:r>
              <a:rPr lang="en-US" sz="1800" dirty="0" smtClean="0"/>
              <a:t>expansion</a:t>
            </a:r>
          </a:p>
          <a:p>
            <a:pPr marL="966788" lvl="2" indent="-341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Wingdings" charset="2"/>
              <a:buChar char="Ø"/>
            </a:pPr>
            <a:r>
              <a:rPr lang="en-US" sz="1800" dirty="0" smtClean="0"/>
              <a:t>divertor plate tilt</a:t>
            </a:r>
          </a:p>
          <a:p>
            <a:pPr marL="966788" lvl="2" indent="-341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Wingdings" charset="2"/>
              <a:buChar char="Ø"/>
            </a:pPr>
            <a:r>
              <a:rPr lang="en-US" sz="1800" dirty="0" smtClean="0"/>
              <a:t>magnetic balance</a:t>
            </a:r>
            <a:endParaRPr lang="en-US" sz="1600" dirty="0" smtClean="0"/>
          </a:p>
          <a:p>
            <a:pPr marL="625475" lvl="1" indent="-2841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r>
              <a:rPr lang="en-US" sz="1800" dirty="0"/>
              <a:t>Radiative</a:t>
            </a:r>
            <a:r>
              <a:rPr lang="en-US" sz="1800" dirty="0" smtClean="0"/>
              <a:t> divertor</a:t>
            </a:r>
          </a:p>
          <a:p>
            <a:r>
              <a:rPr lang="en-US" sz="2000" dirty="0" smtClean="0"/>
              <a:t>Recent ideas to improve standard divertor geometry</a:t>
            </a:r>
          </a:p>
          <a:p>
            <a:pPr marL="625475" lvl="1" indent="-279400"/>
            <a:r>
              <a:rPr lang="en-US" sz="1800" dirty="0" smtClean="0"/>
              <a:t>X-divertor (M. </a:t>
            </a:r>
            <a:r>
              <a:rPr lang="en-US" sz="1800" dirty="0" err="1" smtClean="0"/>
              <a:t>Kotschenreuther</a:t>
            </a:r>
            <a:r>
              <a:rPr lang="en-US" sz="1800" dirty="0" smtClean="0"/>
              <a:t> </a:t>
            </a:r>
            <a:r>
              <a:rPr lang="en-US" sz="1800" i="1" dirty="0" smtClean="0"/>
              <a:t>et. al</a:t>
            </a:r>
            <a:r>
              <a:rPr lang="en-US" sz="1800" dirty="0" smtClean="0"/>
              <a:t>, IC/P6-43, IAEA FEC 2004)</a:t>
            </a:r>
          </a:p>
          <a:p>
            <a:pPr marL="625475" lvl="1" indent="-279400"/>
            <a:r>
              <a:rPr lang="en-US" sz="1800" dirty="0" smtClean="0"/>
              <a:t>Snowflake divertor (D. D. Ryutov, </a:t>
            </a:r>
            <a:r>
              <a:rPr lang="en-US" sz="1800" dirty="0" err="1" smtClean="0"/>
              <a:t>PoP</a:t>
            </a:r>
            <a:r>
              <a:rPr lang="en-US" sz="1800" dirty="0" smtClean="0"/>
              <a:t> 14, 064502 2007)</a:t>
            </a:r>
          </a:p>
          <a:p>
            <a:pPr marL="625475" lvl="1" indent="-279400"/>
            <a:r>
              <a:rPr lang="en-US" sz="1800" dirty="0" smtClean="0"/>
              <a:t>Super-X divertor (M. </a:t>
            </a:r>
            <a:r>
              <a:rPr lang="en-US" sz="1800" dirty="0" err="1" smtClean="0"/>
              <a:t>Kotschenreuther</a:t>
            </a:r>
            <a:r>
              <a:rPr lang="en-US" sz="1800" dirty="0" smtClean="0"/>
              <a:t> </a:t>
            </a:r>
            <a:r>
              <a:rPr lang="en-US" sz="1800" i="1" dirty="0" smtClean="0"/>
              <a:t>et. al</a:t>
            </a:r>
            <a:r>
              <a:rPr lang="en-US" sz="1800" dirty="0" smtClean="0"/>
              <a:t>, IC/P4-7, IAEA FEC 2008)</a:t>
            </a:r>
          </a:p>
          <a:p>
            <a:pPr lvl="1"/>
            <a:endParaRPr lang="en-US" sz="2000" dirty="0" smtClean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endParaRPr lang="en-US" sz="1800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905000"/>
            <a:ext cx="2590800" cy="672835"/>
          </a:xfrm>
          <a:prstGeom prst="rect">
            <a:avLst/>
          </a:prstGeom>
        </p:spPr>
      </p:pic>
      <p:pic>
        <p:nvPicPr>
          <p:cNvPr id="7" name="Picture 6" descr="latex-image-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24000"/>
            <a:ext cx="2349192" cy="304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447801"/>
            <a:ext cx="512466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50703"/>
      </p:ext>
    </p:extLst>
  </p:cSld>
  <p:clrMapOvr>
    <a:masterClrMapping/>
  </p:clrMapOvr>
  <p:transition xmlns:p14="http://schemas.microsoft.com/office/powerpoint/2010/main" advTm="1081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yutov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399" y="1233740"/>
            <a:ext cx="1752601" cy="2423860"/>
          </a:xfrm>
          <a:prstGeom prst="rect">
            <a:avLst/>
          </a:prstGeom>
        </p:spPr>
      </p:pic>
      <p:pic>
        <p:nvPicPr>
          <p:cNvPr id="12" name="Picture 11" descr="ryutov-sf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44" y="3581400"/>
            <a:ext cx="2904356" cy="2547424"/>
          </a:xfrm>
          <a:prstGeom prst="rect">
            <a:avLst/>
          </a:prstGeom>
        </p:spPr>
      </p:pic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155448"/>
            <a:ext cx="8153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geometry attractive for heat flux mitigation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295400"/>
            <a:ext cx="6705600" cy="5181600"/>
          </a:xfrm>
        </p:spPr>
        <p:txBody>
          <a:bodyPr/>
          <a:lstStyle/>
          <a:p>
            <a:r>
              <a:rPr lang="en-US" sz="2000" dirty="0" smtClean="0"/>
              <a:t>Snowflake divertor</a:t>
            </a:r>
          </a:p>
          <a:p>
            <a:pPr marL="684213" lvl="1" indent="-342900"/>
            <a:r>
              <a:rPr lang="en-US" sz="1800" dirty="0" smtClean="0"/>
              <a:t>Second-order null</a:t>
            </a:r>
            <a:endParaRPr lang="en-US" sz="1800" b="1" dirty="0" smtClean="0"/>
          </a:p>
          <a:p>
            <a:pPr marL="1141413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 and </a:t>
            </a:r>
            <a:r>
              <a:rPr lang="en-US" sz="1600" i="1" dirty="0" smtClean="0"/>
              <a:t>grad 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</a:t>
            </a:r>
            <a:r>
              <a:rPr lang="en-US" sz="1600" dirty="0"/>
              <a:t> </a:t>
            </a:r>
            <a:r>
              <a:rPr lang="en-US" sz="1600" dirty="0" smtClean="0"/>
              <a:t>(Cf. first-order null: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</a:t>
            </a:r>
            <a:r>
              <a:rPr lang="en-US" sz="1600" i="1" dirty="0" smtClean="0"/>
              <a:t>)</a:t>
            </a:r>
            <a:endParaRPr lang="en-US" sz="1600" dirty="0" smtClean="0"/>
          </a:p>
          <a:p>
            <a:pPr marL="684213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Obtained with existing divertor coils (min. 2)</a:t>
            </a:r>
          </a:p>
          <a:p>
            <a:pPr marL="684213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Exact snowflake topologically unstable</a:t>
            </a:r>
          </a:p>
          <a:p>
            <a:pPr marL="684213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1" dirty="0" smtClean="0"/>
          </a:p>
          <a:p>
            <a:r>
              <a:rPr lang="en-US" sz="2000" dirty="0" smtClean="0"/>
              <a:t>Predicted geometry properties (cf. standard divertor)</a:t>
            </a:r>
          </a:p>
          <a:p>
            <a:pPr marL="684213" lvl="1" indent="-342900"/>
            <a:r>
              <a:rPr lang="en-US" sz="1800" dirty="0" smtClean="0"/>
              <a:t>Larger </a:t>
            </a:r>
            <a:r>
              <a:rPr lang="en-US" sz="1800" dirty="0"/>
              <a:t>region with low </a:t>
            </a:r>
            <a:r>
              <a:rPr lang="en-US" sz="1800" i="1" dirty="0" err="1" smtClean="0"/>
              <a:t>B</a:t>
            </a:r>
            <a:r>
              <a:rPr lang="en-US" sz="1800" i="1" baseline="-25000" dirty="0" err="1" smtClean="0"/>
              <a:t>p</a:t>
            </a:r>
            <a:r>
              <a:rPr lang="en-US" sz="1800" dirty="0" smtClean="0"/>
              <a:t> around X-point: </a:t>
            </a:r>
            <a:r>
              <a:rPr lang="en-US" sz="1800" dirty="0" err="1" smtClean="0"/>
              <a:t>ped</a:t>
            </a:r>
            <a:r>
              <a:rPr lang="en-US" sz="1800" dirty="0" smtClean="0"/>
              <a:t>. stability </a:t>
            </a:r>
          </a:p>
          <a:p>
            <a:pPr marL="684213" lvl="1" indent="-342900"/>
            <a:r>
              <a:rPr lang="en-US" sz="1800" dirty="0" smtClean="0">
                <a:solidFill>
                  <a:srgbClr val="3366FF"/>
                </a:solidFill>
              </a:rPr>
              <a:t>Larger plasma wetted-area </a:t>
            </a:r>
            <a:r>
              <a:rPr lang="en-US" sz="1800" i="1" dirty="0" err="1" smtClean="0">
                <a:solidFill>
                  <a:srgbClr val="3366FF"/>
                </a:solidFill>
              </a:rPr>
              <a:t>A</a:t>
            </a:r>
            <a:r>
              <a:rPr lang="en-US" sz="1800" i="1" baseline="-25000" dirty="0" err="1" smtClean="0">
                <a:solidFill>
                  <a:srgbClr val="3366FF"/>
                </a:solidFill>
              </a:rPr>
              <a:t>wet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  <a:r>
              <a:rPr lang="en-US" sz="1800" dirty="0" smtClean="0">
                <a:solidFill>
                  <a:srgbClr val="3366FF"/>
                </a:solidFill>
              </a:rPr>
              <a:t>	: reduce </a:t>
            </a:r>
            <a:r>
              <a:rPr lang="en-US" sz="1800" i="1" dirty="0" err="1" smtClean="0">
                <a:solidFill>
                  <a:srgbClr val="3366FF"/>
                </a:solidFill>
              </a:rPr>
              <a:t>q</a:t>
            </a:r>
            <a:r>
              <a:rPr lang="en-US" sz="1800" i="1" baseline="-25000" dirty="0" err="1" smtClean="0">
                <a:solidFill>
                  <a:srgbClr val="3366FF"/>
                </a:solidFill>
                <a:cs typeface="Symbol" charset="2"/>
              </a:rPr>
              <a:t>div</a:t>
            </a:r>
            <a:endParaRPr lang="en-US" sz="1800" i="1" baseline="-25000" dirty="0" smtClean="0">
              <a:solidFill>
                <a:srgbClr val="3366FF"/>
              </a:solidFill>
              <a:cs typeface="Symbol" charset="2"/>
            </a:endParaRPr>
          </a:p>
          <a:p>
            <a:pPr marL="684213" lvl="1" indent="-342900"/>
            <a:r>
              <a:rPr lang="en-US" sz="1800" dirty="0" smtClean="0">
                <a:solidFill>
                  <a:srgbClr val="3366FF"/>
                </a:solidFill>
              </a:rPr>
              <a:t>Larger X-point connection length </a:t>
            </a:r>
            <a:r>
              <a:rPr lang="en-US" sz="1800" i="1" dirty="0" smtClean="0">
                <a:solidFill>
                  <a:srgbClr val="3366FF"/>
                </a:solidFill>
              </a:rPr>
              <a:t>L</a:t>
            </a:r>
            <a:r>
              <a:rPr lang="en-US" sz="1800" i="1" baseline="-25000" dirty="0" smtClean="0">
                <a:solidFill>
                  <a:srgbClr val="3366FF"/>
                </a:solidFill>
              </a:rPr>
              <a:t>x</a:t>
            </a:r>
            <a:r>
              <a:rPr lang="en-US" sz="1800" dirty="0" smtClean="0">
                <a:solidFill>
                  <a:srgbClr val="3366FF"/>
                </a:solidFill>
              </a:rPr>
              <a:t> 	: reduce </a:t>
            </a:r>
            <a:r>
              <a:rPr lang="en-US" sz="1800" i="1" dirty="0" err="1" smtClean="0">
                <a:solidFill>
                  <a:srgbClr val="3366FF"/>
                </a:solidFill>
              </a:rPr>
              <a:t>q</a:t>
            </a:r>
            <a:r>
              <a:rPr lang="en-US" sz="1800" i="1" baseline="-25000" dirty="0" err="1" smtClean="0">
                <a:solidFill>
                  <a:srgbClr val="3366FF"/>
                </a:solidFill>
              </a:rPr>
              <a:t>II</a:t>
            </a:r>
            <a:endParaRPr lang="en-US" sz="1800" i="1" baseline="-25000" dirty="0" smtClean="0">
              <a:solidFill>
                <a:srgbClr val="3366FF"/>
              </a:solidFill>
            </a:endParaRPr>
          </a:p>
          <a:p>
            <a:pPr marL="684213" lvl="1" indent="-342900"/>
            <a:r>
              <a:rPr lang="en-US" sz="1800" dirty="0" smtClean="0">
                <a:solidFill>
                  <a:srgbClr val="3366FF"/>
                </a:solidFill>
              </a:rPr>
              <a:t>Larger effective divertor volume </a:t>
            </a:r>
            <a:r>
              <a:rPr lang="en-US" sz="1800" i="1" dirty="0" err="1" smtClean="0">
                <a:solidFill>
                  <a:srgbClr val="3366FF"/>
                </a:solidFill>
              </a:rPr>
              <a:t>V</a:t>
            </a:r>
            <a:r>
              <a:rPr lang="en-US" sz="1800" i="1" baseline="-25000" dirty="0" err="1" smtClean="0">
                <a:solidFill>
                  <a:srgbClr val="3366FF"/>
                </a:solidFill>
              </a:rPr>
              <a:t>div</a:t>
            </a:r>
            <a:r>
              <a:rPr lang="en-US" sz="1800" dirty="0" smtClean="0">
                <a:solidFill>
                  <a:srgbClr val="3366FF"/>
                </a:solidFill>
              </a:rPr>
              <a:t> 	: incr. </a:t>
            </a:r>
            <a:r>
              <a:rPr lang="en-US" sz="1800" i="1" dirty="0" err="1" smtClean="0">
                <a:solidFill>
                  <a:srgbClr val="3366FF"/>
                </a:solidFill>
              </a:rPr>
              <a:t>P</a:t>
            </a:r>
            <a:r>
              <a:rPr lang="en-US" sz="1800" i="1" baseline="-25000" dirty="0" err="1" smtClean="0">
                <a:solidFill>
                  <a:srgbClr val="3366FF"/>
                </a:solidFill>
              </a:rPr>
              <a:t>rad</a:t>
            </a:r>
            <a:r>
              <a:rPr lang="en-US" sz="1800" i="1" baseline="-25000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>
                <a:solidFill>
                  <a:srgbClr val="3366FF"/>
                </a:solidFill>
              </a:rPr>
              <a:t>, </a:t>
            </a:r>
            <a:r>
              <a:rPr lang="en-US" sz="1800" i="1" dirty="0" smtClean="0">
                <a:solidFill>
                  <a:srgbClr val="3366FF"/>
                </a:solidFill>
              </a:rPr>
              <a:t>P</a:t>
            </a:r>
            <a:r>
              <a:rPr lang="en-US" sz="1800" i="1" baseline="-25000" dirty="0" smtClean="0">
                <a:solidFill>
                  <a:srgbClr val="3366FF"/>
                </a:solidFill>
              </a:rPr>
              <a:t>CX</a:t>
            </a:r>
          </a:p>
          <a:p>
            <a:pPr marL="684213" lvl="1" indent="-342900"/>
            <a:endParaRPr lang="en-US" sz="1800" i="1" baseline="-25000" dirty="0" smtClean="0"/>
          </a:p>
          <a:p>
            <a:r>
              <a:rPr lang="en-US" sz="2000" dirty="0" smtClean="0"/>
              <a:t>Experiments</a:t>
            </a:r>
          </a:p>
          <a:p>
            <a:pPr marL="684213" lvl="1" indent="-342900"/>
            <a:r>
              <a:rPr lang="en-US" sz="1800" dirty="0" smtClean="0"/>
              <a:t>TCV (F. </a:t>
            </a:r>
            <a:r>
              <a:rPr lang="en-US" sz="1800" dirty="0" err="1" smtClean="0"/>
              <a:t>Piras</a:t>
            </a:r>
            <a:r>
              <a:rPr lang="en-US" sz="1800" dirty="0" smtClean="0"/>
              <a:t> </a:t>
            </a:r>
            <a:r>
              <a:rPr lang="en-US" sz="1800" i="1" dirty="0" smtClean="0"/>
              <a:t>et. al</a:t>
            </a:r>
            <a:r>
              <a:rPr lang="en-US" sz="1800" dirty="0" smtClean="0"/>
              <a:t>, PRL 105, 155003 (2010))</a:t>
            </a:r>
          </a:p>
          <a:p>
            <a:pPr marL="684213" lvl="1" indent="-342900"/>
            <a:r>
              <a:rPr lang="en-US" sz="1800" dirty="0" smtClean="0">
                <a:solidFill>
                  <a:srgbClr val="3366FF"/>
                </a:solidFill>
              </a:rPr>
              <a:t>NSTX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7109" y="5410200"/>
            <a:ext cx="2980691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  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	snowflake-minus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</a:rPr>
              <a:t>snowflake-plus</a:t>
            </a:r>
            <a:endParaRPr lang="en-US" sz="1800" i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1295400"/>
            <a:ext cx="1424739" cy="1138773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Exact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snowflake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divertor</a:t>
            </a:r>
            <a:endParaRPr lang="en-US" sz="20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6324600"/>
            <a:ext cx="259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D. D. Ryutov,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14, 064502 2007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914027"/>
      </p:ext>
    </p:extLst>
  </p:cSld>
  <p:clrMapOvr>
    <a:masterClrMapping/>
  </p:clrMapOvr>
  <p:transition xmlns:p14="http://schemas.microsoft.com/office/powerpoint/2010/main" advTm="1069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in NSTX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86400" cy="495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Tokamak divertor challenge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Snowflake divertor configuration </a:t>
            </a:r>
          </a:p>
          <a:p>
            <a:r>
              <a:rPr lang="en-US" sz="2300" b="1" dirty="0"/>
              <a:t>Snowflake divertor in NSTX</a:t>
            </a:r>
          </a:p>
          <a:p>
            <a:pPr marL="574675" lvl="1" indent="-227013"/>
            <a:r>
              <a:rPr lang="en-US" sz="2200" dirty="0"/>
              <a:t>Magnetic properties realized in steady-state </a:t>
            </a:r>
          </a:p>
          <a:p>
            <a:pPr marL="574675" lvl="1" indent="-227013"/>
            <a:r>
              <a:rPr lang="en-US" sz="2200" dirty="0"/>
              <a:t>Core H-mode confinement unchanged</a:t>
            </a:r>
          </a:p>
          <a:p>
            <a:pPr marL="574675" lvl="1" indent="-227013"/>
            <a:r>
              <a:rPr lang="en-US" sz="2200" dirty="0"/>
              <a:t>Core impurities reduced</a:t>
            </a:r>
          </a:p>
          <a:p>
            <a:pPr marL="574675" lvl="1" indent="-227013"/>
            <a:r>
              <a:rPr lang="en-US" sz="2200" dirty="0"/>
              <a:t>Divertor heat flux significantly reduced</a:t>
            </a:r>
          </a:p>
          <a:p>
            <a:pPr marL="574675" lvl="1" indent="-227013"/>
            <a:r>
              <a:rPr lang="en-US" sz="2200" dirty="0"/>
              <a:t>Consistent w/ 2D edge transport </a:t>
            </a:r>
            <a:r>
              <a:rPr lang="en-US" sz="2200" dirty="0" smtClean="0"/>
              <a:t>model</a:t>
            </a:r>
          </a:p>
          <a:p>
            <a:pPr marL="174625" indent="-227013"/>
            <a:r>
              <a:rPr lang="en-US" b="1" dirty="0" smtClean="0">
                <a:solidFill>
                  <a:srgbClr val="BFBFBF"/>
                </a:solidFill>
              </a:rPr>
              <a:t>Conclusions and outlook</a:t>
            </a:r>
          </a:p>
        </p:txBody>
      </p:sp>
      <p:pic>
        <p:nvPicPr>
          <p:cNvPr id="6" name="Picture 5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1891" y="1371600"/>
            <a:ext cx="2769710" cy="2209800"/>
          </a:xfrm>
          <a:prstGeom prst="rect">
            <a:avLst/>
          </a:prstGeom>
        </p:spPr>
      </p:pic>
      <p:pic>
        <p:nvPicPr>
          <p:cNvPr id="7" name="Picture 6" descr="aps10-qdiv4eri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962400"/>
            <a:ext cx="2614411" cy="23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62832"/>
      </p:ext>
    </p:extLst>
  </p:cSld>
  <p:clrMapOvr>
    <a:masterClrMapping/>
  </p:clrMapOvr>
  <p:transition xmlns:p14="http://schemas.microsoft.com/office/powerpoint/2010/main" advTm="281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155448"/>
            <a:ext cx="8153400" cy="809625"/>
          </a:xfrm>
        </p:spPr>
        <p:txBody>
          <a:bodyPr/>
          <a:lstStyle/>
          <a:p>
            <a:r>
              <a:rPr lang="en-US" dirty="0" smtClean="0"/>
              <a:t>Possible snowflake divertor configurations were modeled with ISOLVER code</a:t>
            </a:r>
            <a:endParaRPr lang="en-US" i="1" dirty="0"/>
          </a:p>
        </p:txBody>
      </p:sp>
      <p:sp>
        <p:nvSpPr>
          <p:cNvPr id="24" name="Rectangle 23"/>
          <p:cNvSpPr/>
          <p:nvPr/>
        </p:nvSpPr>
        <p:spPr>
          <a:xfrm>
            <a:off x="381000" y="1219200"/>
            <a:ext cx="4343400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28600">
              <a:buClr>
                <a:srgbClr val="004A95"/>
              </a:buClr>
              <a:buFont typeface="Wingdings" charset="2"/>
              <a:buChar char="§"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ISOLVER - predictive free-boundary 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axisymmetric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Grad-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Shafranov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equilibrium solver</a:t>
            </a:r>
          </a:p>
          <a:p>
            <a:pPr marL="577850" lvl="1" indent="-288925">
              <a:buClr>
                <a:schemeClr val="accent2"/>
              </a:buClr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Input: normalized profiles (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P, </a:t>
            </a:r>
            <a:r>
              <a:rPr lang="en-US" sz="1800" b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), boundary shape</a:t>
            </a:r>
          </a:p>
          <a:p>
            <a:pPr marL="577850" lvl="1" indent="-288925">
              <a:buClr>
                <a:schemeClr val="accent2"/>
              </a:buClr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Match a specified </a:t>
            </a:r>
            <a:r>
              <a:rPr lang="en-US" sz="1800" b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800" b="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endParaRPr lang="en-US" sz="1800" b="0" i="0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marL="577850" lvl="1" indent="-288925">
              <a:buClr>
                <a:schemeClr val="accent2"/>
              </a:buClr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Output: magnetic coil currents</a:t>
            </a:r>
          </a:p>
          <a:p>
            <a:pPr marL="120650" indent="-288925">
              <a:buClr>
                <a:schemeClr val="accent2"/>
              </a:buClr>
              <a:buFont typeface="Wingdings" charset="2"/>
              <a:buChar char="ü"/>
            </a:pP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Standard divertor discharge below:</a:t>
            </a:r>
          </a:p>
          <a:p>
            <a:pPr marL="120650" indent="-288925">
              <a:buClr>
                <a:schemeClr val="accent2"/>
              </a:buClr>
              <a:buNone/>
            </a:pP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900" b="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900" b="0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=0.4 T, </a:t>
            </a:r>
            <a:r>
              <a:rPr lang="en-US" sz="1900" b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900" b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=0.8 MA, </a:t>
            </a:r>
            <a:r>
              <a:rPr lang="en-US" sz="19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900" b="0" i="0" baseline="-25000" dirty="0" smtClean="0">
                <a:solidFill>
                  <a:schemeClr val="tx1"/>
                </a:solidFill>
                <a:latin typeface="+mn-lt"/>
                <a:cs typeface="Symbol" charset="2"/>
              </a:rPr>
              <a:t>bot</a:t>
            </a: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~0.6, </a:t>
            </a:r>
            <a:r>
              <a:rPr lang="en-US" sz="19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k~2.1</a:t>
            </a:r>
            <a:endParaRPr lang="en-US" sz="1900" b="0" i="0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395282"/>
              </p:ext>
            </p:extLst>
          </p:nvPr>
        </p:nvGraphicFramePr>
        <p:xfrm>
          <a:off x="457201" y="4267200"/>
          <a:ext cx="8229599" cy="2164080"/>
        </p:xfrm>
        <a:graphic>
          <a:graphicData uri="http://schemas.openxmlformats.org/drawingml/2006/table">
            <a:tbl>
              <a:tblPr/>
              <a:tblGrid>
                <a:gridCol w="5412259"/>
                <a:gridCol w="1260389"/>
                <a:gridCol w="1556951"/>
              </a:tblGrid>
              <a:tr h="6085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Quantity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Standard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divertor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Simulated snowflake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X-point to target parallel length 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9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5-10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Poloidal magnetic flux expansion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f</a:t>
                      </a:r>
                      <a:r>
                        <a:rPr kumimoji="0" lang="en-US" sz="19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exp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at outer SP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10-24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30-60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Magnetic field angle at outer SP (deg.)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1.5-5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~1-2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Plasma-wetted area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A</a:t>
                      </a:r>
                      <a:r>
                        <a:rPr kumimoji="0" lang="en-US" sz="19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wet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(m</a:t>
                      </a: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≤ 0.4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0.95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aps10-isolver-s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52" y="1295400"/>
            <a:ext cx="4191498" cy="2971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6964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 divertor configurations obtained in NSTX with three existing divertor coils</a:t>
            </a:r>
            <a:endParaRPr lang="en-US" i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352800" y="1143000"/>
            <a:ext cx="381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>
              <a:ln>
                <a:noFill/>
              </a:ln>
              <a:solidFill>
                <a:srgbClr val="004A95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2400" y="1143000"/>
            <a:ext cx="381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>
              <a:ln>
                <a:noFill/>
              </a:ln>
              <a:solidFill>
                <a:srgbClr val="004A95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4024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143000"/>
            <a:ext cx="13518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100" i="0" dirty="0" smtClean="0">
                <a:solidFill>
                  <a:srgbClr val="004A95"/>
                </a:solidFill>
                <a:latin typeface="+mn-lt"/>
              </a:rPr>
              <a:t>Standard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8233" y="1143000"/>
            <a:ext cx="15165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100" i="0" dirty="0" smtClean="0">
                <a:solidFill>
                  <a:srgbClr val="004A95"/>
                </a:solidFill>
                <a:latin typeface="+mn-lt"/>
              </a:rPr>
              <a:t>Snowflake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024" y="3962400"/>
            <a:ext cx="6853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3200" b="0" dirty="0" smtClean="0">
                <a:solidFill>
                  <a:srgbClr val="004A95"/>
                </a:solidFill>
                <a:latin typeface="+mn-lt"/>
              </a:rPr>
              <a:t>B</a:t>
            </a:r>
            <a:r>
              <a:rPr lang="en-US" sz="3200" b="0" baseline="-25000" dirty="0" smtClean="0">
                <a:solidFill>
                  <a:srgbClr val="004A95"/>
                </a:solidFill>
                <a:latin typeface="+mn-lt"/>
              </a:rPr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024" y="2286000"/>
            <a:ext cx="8145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3200" b="0" dirty="0" err="1" smtClean="0">
                <a:solidFill>
                  <a:srgbClr val="004A95"/>
                </a:solidFill>
                <a:latin typeface="+mn-lt"/>
              </a:rPr>
              <a:t>f</a:t>
            </a:r>
            <a:r>
              <a:rPr lang="en-US" sz="3200" b="0" baseline="-25000" dirty="0" err="1" smtClean="0">
                <a:solidFill>
                  <a:srgbClr val="004A95"/>
                </a:solidFill>
                <a:latin typeface="+mn-lt"/>
              </a:rPr>
              <a:t>exp</a:t>
            </a:r>
            <a:endParaRPr lang="en-US" sz="3200" b="0" baseline="-25000" dirty="0" smtClean="0">
              <a:solidFill>
                <a:srgbClr val="004A95"/>
              </a:solidFill>
              <a:latin typeface="+mn-lt"/>
            </a:endParaRPr>
          </a:p>
        </p:txBody>
      </p:sp>
      <p:pic>
        <p:nvPicPr>
          <p:cNvPr id="4" name="Picture 3" descr="eps11-flux-bp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37504"/>
            <a:ext cx="7543800" cy="50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72089"/>
      </p:ext>
    </p:extLst>
  </p:cSld>
  <p:clrMapOvr>
    <a:masterClrMapping/>
  </p:clrMapOvr>
  <p:transition xmlns:p14="http://schemas.microsoft.com/office/powerpoint/2010/main" advTm="93566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76590</TotalTime>
  <Words>2201</Words>
  <Application>Microsoft Macintosh PowerPoint</Application>
  <PresentationFormat>On-screen Show (4:3)</PresentationFormat>
  <Paragraphs>353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Sample_All_Lab-arial_narrow</vt:lpstr>
      <vt:lpstr>PowerPoint Presentation</vt:lpstr>
      <vt:lpstr>Acknowledgements</vt:lpstr>
      <vt:lpstr>Outline: Experimental results from snowflake divertor experiments in NSTX are very encouraging</vt:lpstr>
      <vt:lpstr>Poloidal divertor concept enabled progress in tokamak physics studies in the last 30 years</vt:lpstr>
      <vt:lpstr>Various techniques developed for reduction of heat fluxes q|| (divertor SOL) and qpeak (divertor target)</vt:lpstr>
      <vt:lpstr>Snowflake divertor geometry attractive for heat flux mitigation </vt:lpstr>
      <vt:lpstr>Outline: Experimental studies of snowflake divertor in NSTX </vt:lpstr>
      <vt:lpstr>Possible snowflake divertor configurations were modeled with ISOLVER code</vt:lpstr>
      <vt:lpstr>Snowflake divertor configurations obtained in NSTX with three existing divertor coils</vt:lpstr>
      <vt:lpstr>Plasma-wetted area and connection length are increased by 50-90 % in NSTX snowflake divertor</vt:lpstr>
      <vt:lpstr>Good H-mode confinement properties and core impurity reduction obtained with snowflake divertor</vt:lpstr>
      <vt:lpstr>Significant reduction of steady-state divertor heat flux observed in snowflake divertor (at PSOL~ 3 MW)</vt:lpstr>
      <vt:lpstr>Divertor profiles show low heat flux, broadened C III and  C IV radiation zones in the snowflake divertor phase</vt:lpstr>
      <vt:lpstr>Snowflake divertor heat flux consistent with NSTX divertor heat flux scalings</vt:lpstr>
      <vt:lpstr>2D modeling shows a trend toward reduced temperature, heat and particle fluxes in the snowflake divertor</vt:lpstr>
      <vt:lpstr>Outline: Experimental studies of snowflake divertor in NSTX </vt:lpstr>
      <vt:lpstr>Divertor heat flux mitigation is key for present and future fusion plasma devices </vt:lpstr>
      <vt:lpstr>NSTX studies suggest the snowflake divertor configuration may be a viable divertor solution for present and future tokamaks</vt:lpstr>
      <vt:lpstr>Backup slides</vt:lpstr>
      <vt:lpstr>Open divertor geometry, three existing divertor coils and a good set of diagnostics enable divertor geometry studies in NSTX</vt:lpstr>
      <vt:lpstr>Heat flux mitigation is more challenging in compact divertor of spherical torus</vt:lpstr>
      <vt:lpstr>Steady-state asymmetric snowflake-minus configuration has been obtained in FY2010 experiments in NSTX</vt:lpstr>
      <vt:lpstr>Preliminary indications that ELM heat flux is effectively dissipated in snowflake divertor</vt:lpstr>
      <vt:lpstr>High-n Balmer line emission measurements suggest high divertor recombination rate, low Te and high ne</vt:lpstr>
      <vt:lpstr>1D estimates indicate power and momentum losses are increased in snowflake divertor</vt:lpstr>
      <vt:lpstr>2D multi-fluid edge transport code UEDGE is used to study snowflake divertor properties</vt:lpstr>
      <vt:lpstr>Radiated power is broadly distributed in the outer leg of snowflake divertor</vt:lpstr>
    </vt:vector>
  </TitlesOfParts>
  <Manager/>
  <Company>Princeton Plasma Physics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subject/>
  <dc:creator>NSTX team member</dc:creator>
  <cp:keywords/>
  <dc:description/>
  <cp:lastModifiedBy>Vlad Soukhanovskii</cp:lastModifiedBy>
  <cp:revision>12961</cp:revision>
  <cp:lastPrinted>2010-11-06T15:48:04Z</cp:lastPrinted>
  <dcterms:created xsi:type="dcterms:W3CDTF">2010-11-11T04:16:17Z</dcterms:created>
  <dcterms:modified xsi:type="dcterms:W3CDTF">2011-08-12T16:22:03Z</dcterms:modified>
  <cp:category/>
</cp:coreProperties>
</file>