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
  </p:notesMasterIdLst>
  <p:handoutMasterIdLst>
    <p:handoutMasterId r:id="rId25"/>
  </p:handoutMasterIdLst>
  <p:sldIdLst>
    <p:sldId id="256" r:id="rId2"/>
    <p:sldId id="314" r:id="rId3"/>
    <p:sldId id="423" r:id="rId4"/>
    <p:sldId id="426" r:id="rId5"/>
    <p:sldId id="430" r:id="rId6"/>
    <p:sldId id="428" r:id="rId7"/>
    <p:sldId id="454" r:id="rId8"/>
    <p:sldId id="448" r:id="rId9"/>
    <p:sldId id="459" r:id="rId10"/>
    <p:sldId id="451" r:id="rId11"/>
    <p:sldId id="441" r:id="rId12"/>
    <p:sldId id="461" r:id="rId13"/>
    <p:sldId id="460" r:id="rId14"/>
    <p:sldId id="452" r:id="rId15"/>
    <p:sldId id="462" r:id="rId16"/>
    <p:sldId id="463" r:id="rId17"/>
    <p:sldId id="446" r:id="rId18"/>
    <p:sldId id="464" r:id="rId19"/>
    <p:sldId id="465" r:id="rId20"/>
    <p:sldId id="429" r:id="rId21"/>
    <p:sldId id="467" r:id="rId22"/>
    <p:sldId id="466" r:id="rId23"/>
  </p:sldIdLst>
  <p:sldSz cx="9144000" cy="6858000" type="screen4x3"/>
  <p:notesSz cx="6742113" cy="9872663"/>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FF99"/>
    <a:srgbClr val="FFFFCC"/>
    <a:srgbClr val="CC99FF"/>
    <a:srgbClr val="FF9933"/>
    <a:srgbClr val="FF6600"/>
    <a:srgbClr val="CCCCFF"/>
    <a:srgbClr val="FF99FF"/>
    <a:srgbClr val="FFCCFF"/>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633" autoAdjust="0"/>
  </p:normalViewPr>
  <p:slideViewPr>
    <p:cSldViewPr>
      <p:cViewPr varScale="1">
        <p:scale>
          <a:sx n="91" d="100"/>
          <a:sy n="91" d="100"/>
        </p:scale>
        <p:origin x="-1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3110"/>
        <p:guide pos="21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Communication\2010\European%20Nuclear%20Conference%20(30%20May%20-%203%20June%202010)\Comparison%20DEMO%20-%20IFMI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971175000000005"/>
          <c:y val="2.5304888171030004E-2"/>
          <c:w val="0.74468148148148694"/>
          <c:h val="0.79355104166666657"/>
        </c:manualLayout>
      </c:layout>
      <c:scatterChart>
        <c:scatterStyle val="lineMarker"/>
        <c:ser>
          <c:idx val="0"/>
          <c:order val="0"/>
          <c:tx>
            <c:strRef>
              <c:f>Feuil1!$B$1</c:f>
              <c:strCache>
                <c:ptCount val="1"/>
                <c:pt idx="0">
                  <c:v>DEMO</c:v>
                </c:pt>
              </c:strCache>
            </c:strRef>
          </c:tx>
          <c:spPr>
            <a:ln w="19050" cap="flat" cmpd="sng" algn="ctr">
              <a:solidFill>
                <a:schemeClr val="dk1">
                  <a:shade val="95000"/>
                  <a:satMod val="105000"/>
                </a:schemeClr>
              </a:solidFill>
              <a:prstDash val="solid"/>
            </a:ln>
            <a:effectLst>
              <a:outerShdw blurRad="40000" dist="20000" dir="5400000" rotWithShape="0">
                <a:srgbClr val="000000">
                  <a:alpha val="38000"/>
                </a:srgbClr>
              </a:outerShdw>
            </a:effectLst>
          </c:spPr>
          <c:marker>
            <c:symbol val="none"/>
          </c:marker>
          <c:xVal>
            <c:numRef>
              <c:f>Feuil1!$A$2:$A$95</c:f>
              <c:numCache>
                <c:formatCode>0.00E+00</c:formatCode>
                <c:ptCount val="94"/>
                <c:pt idx="0">
                  <c:v>1.0000000000000209E-8</c:v>
                </c:pt>
                <c:pt idx="1">
                  <c:v>2.3000000000000411E-8</c:v>
                </c:pt>
                <c:pt idx="2">
                  <c:v>5.0000000000000957E-8</c:v>
                </c:pt>
                <c:pt idx="3">
                  <c:v>7.6000000000001422E-8</c:v>
                </c:pt>
                <c:pt idx="4">
                  <c:v>1.1500000000000282E-7</c:v>
                </c:pt>
                <c:pt idx="5">
                  <c:v>1.7000000000000343E-7</c:v>
                </c:pt>
                <c:pt idx="6">
                  <c:v>2.5500000000000407E-7</c:v>
                </c:pt>
                <c:pt idx="7">
                  <c:v>3.8000000000000647E-7</c:v>
                </c:pt>
                <c:pt idx="8">
                  <c:v>5.5000000000000987E-7</c:v>
                </c:pt>
                <c:pt idx="9">
                  <c:v>8.4000000000001536E-7</c:v>
                </c:pt>
                <c:pt idx="10">
                  <c:v>1.2750000000000151E-6</c:v>
                </c:pt>
                <c:pt idx="11">
                  <c:v>1.9000000000000299E-6</c:v>
                </c:pt>
                <c:pt idx="12">
                  <c:v>2.8000000000000363E-6</c:v>
                </c:pt>
                <c:pt idx="13">
                  <c:v>4.2500000000000618E-6</c:v>
                </c:pt>
                <c:pt idx="14">
                  <c:v>6.3000000000000871E-6</c:v>
                </c:pt>
                <c:pt idx="15">
                  <c:v>9.2000000000000983E-6</c:v>
                </c:pt>
                <c:pt idx="16">
                  <c:v>1.350000000000024E-5</c:v>
                </c:pt>
                <c:pt idx="17">
                  <c:v>2.1000000000000365E-5</c:v>
                </c:pt>
                <c:pt idx="18">
                  <c:v>3.0000000000000448E-5</c:v>
                </c:pt>
                <c:pt idx="19">
                  <c:v>4.5000000000000647E-5</c:v>
                </c:pt>
                <c:pt idx="20">
                  <c:v>6.9000000000001149E-5</c:v>
                </c:pt>
                <c:pt idx="21">
                  <c:v>1.0000000000000121E-4</c:v>
                </c:pt>
                <c:pt idx="22">
                  <c:v>1.3500000000000212E-4</c:v>
                </c:pt>
                <c:pt idx="23">
                  <c:v>1.7000000000000213E-4</c:v>
                </c:pt>
                <c:pt idx="24">
                  <c:v>2.2000000000000364E-4</c:v>
                </c:pt>
                <c:pt idx="25">
                  <c:v>2.8000000000000258E-4</c:v>
                </c:pt>
                <c:pt idx="26">
                  <c:v>3.6000000000000463E-4</c:v>
                </c:pt>
                <c:pt idx="27">
                  <c:v>4.5000000000000503E-4</c:v>
                </c:pt>
                <c:pt idx="28">
                  <c:v>5.7500000000000595E-4</c:v>
                </c:pt>
                <c:pt idx="29">
                  <c:v>7.6000000000000655E-4</c:v>
                </c:pt>
                <c:pt idx="30">
                  <c:v>9.6000000000000772E-4</c:v>
                </c:pt>
                <c:pt idx="31" formatCode="General">
                  <c:v>1.2700000000000109E-3</c:v>
                </c:pt>
                <c:pt idx="32" formatCode="General">
                  <c:v>1.6000000000000159E-3</c:v>
                </c:pt>
                <c:pt idx="33" formatCode="General">
                  <c:v>2.0000000000000052E-3</c:v>
                </c:pt>
                <c:pt idx="34" formatCode="General">
                  <c:v>2.7000000000000309E-3</c:v>
                </c:pt>
                <c:pt idx="35" formatCode="General">
                  <c:v>3.400000000000025E-3</c:v>
                </c:pt>
                <c:pt idx="36" formatCode="General">
                  <c:v>4.5000000000000396E-3</c:v>
                </c:pt>
                <c:pt idx="37" formatCode="General">
                  <c:v>5.500000000000043E-3</c:v>
                </c:pt>
                <c:pt idx="38" formatCode="General">
                  <c:v>7.2000000000000675E-3</c:v>
                </c:pt>
                <c:pt idx="39" formatCode="General">
                  <c:v>9.2000000000000068E-3</c:v>
                </c:pt>
                <c:pt idx="40" formatCode="General">
                  <c:v>1.2000000000000021E-2</c:v>
                </c:pt>
                <c:pt idx="41" formatCode="General">
                  <c:v>1.4999999999999998E-2</c:v>
                </c:pt>
                <c:pt idx="42" formatCode="General">
                  <c:v>1.9000000000000135E-2</c:v>
                </c:pt>
                <c:pt idx="43" formatCode="General">
                  <c:v>2.5500000000000002E-2</c:v>
                </c:pt>
                <c:pt idx="44" formatCode="General">
                  <c:v>3.2200000000000312E-2</c:v>
                </c:pt>
                <c:pt idx="45" formatCode="General">
                  <c:v>4.0000000000000112E-2</c:v>
                </c:pt>
                <c:pt idx="46" formatCode="General">
                  <c:v>5.2500000000000123E-2</c:v>
                </c:pt>
                <c:pt idx="47" formatCode="General">
                  <c:v>6.6000000000000003E-2</c:v>
                </c:pt>
                <c:pt idx="48" formatCode="General">
                  <c:v>8.8000000000000675E-2</c:v>
                </c:pt>
                <c:pt idx="49" formatCode="General">
                  <c:v>0.11000000000000019</c:v>
                </c:pt>
                <c:pt idx="50" formatCode="General">
                  <c:v>0.13500000000000001</c:v>
                </c:pt>
                <c:pt idx="51" formatCode="General">
                  <c:v>0.16000000000000053</c:v>
                </c:pt>
                <c:pt idx="52" formatCode="General">
                  <c:v>0.19000000000000053</c:v>
                </c:pt>
                <c:pt idx="53" formatCode="General">
                  <c:v>0.22000000000000053</c:v>
                </c:pt>
                <c:pt idx="54" formatCode="General">
                  <c:v>0.255</c:v>
                </c:pt>
                <c:pt idx="55" formatCode="General">
                  <c:v>0.29000000000000031</c:v>
                </c:pt>
                <c:pt idx="56" formatCode="General">
                  <c:v>0.32000000000000256</c:v>
                </c:pt>
                <c:pt idx="57" formatCode="General">
                  <c:v>0.36000000000000032</c:v>
                </c:pt>
                <c:pt idx="58" formatCode="General">
                  <c:v>0.4</c:v>
                </c:pt>
                <c:pt idx="59" formatCode="General">
                  <c:v>0.45</c:v>
                </c:pt>
                <c:pt idx="60" formatCode="General">
                  <c:v>0.5</c:v>
                </c:pt>
                <c:pt idx="61" formatCode="General">
                  <c:v>0.55000000000000004</c:v>
                </c:pt>
                <c:pt idx="62" formatCode="General">
                  <c:v>0.60000000000000064</c:v>
                </c:pt>
                <c:pt idx="63" formatCode="General">
                  <c:v>0.66000000000000592</c:v>
                </c:pt>
                <c:pt idx="64" formatCode="General">
                  <c:v>0.72000000000000064</c:v>
                </c:pt>
                <c:pt idx="65" formatCode="General">
                  <c:v>0.78</c:v>
                </c:pt>
                <c:pt idx="66" formatCode="General">
                  <c:v>0.84000000000000064</c:v>
                </c:pt>
                <c:pt idx="67" formatCode="General">
                  <c:v>0.92</c:v>
                </c:pt>
                <c:pt idx="68" formatCode="General">
                  <c:v>1</c:v>
                </c:pt>
                <c:pt idx="69" formatCode="General">
                  <c:v>1.2</c:v>
                </c:pt>
                <c:pt idx="70" formatCode="General">
                  <c:v>1.4</c:v>
                </c:pt>
                <c:pt idx="71" formatCode="General">
                  <c:v>1.6</c:v>
                </c:pt>
                <c:pt idx="72" formatCode="General">
                  <c:v>1.8</c:v>
                </c:pt>
                <c:pt idx="73" formatCode="General">
                  <c:v>2</c:v>
                </c:pt>
                <c:pt idx="74" formatCode="General">
                  <c:v>2.2999999999999998</c:v>
                </c:pt>
                <c:pt idx="75" formatCode="General">
                  <c:v>2.6</c:v>
                </c:pt>
                <c:pt idx="76" formatCode="General">
                  <c:v>2.9</c:v>
                </c:pt>
                <c:pt idx="77" formatCode="General">
                  <c:v>3.3</c:v>
                </c:pt>
                <c:pt idx="78" formatCode="General">
                  <c:v>3.7</c:v>
                </c:pt>
                <c:pt idx="79" formatCode="General">
                  <c:v>4.0999999999999996</c:v>
                </c:pt>
                <c:pt idx="80" formatCode="General">
                  <c:v>4.5</c:v>
                </c:pt>
                <c:pt idx="81" formatCode="General">
                  <c:v>5</c:v>
                </c:pt>
                <c:pt idx="82" formatCode="General">
                  <c:v>5.5</c:v>
                </c:pt>
                <c:pt idx="83" formatCode="General">
                  <c:v>6</c:v>
                </c:pt>
                <c:pt idx="84" formatCode="General">
                  <c:v>6.7</c:v>
                </c:pt>
                <c:pt idx="85" formatCode="General">
                  <c:v>7.4</c:v>
                </c:pt>
                <c:pt idx="86" formatCode="General">
                  <c:v>8.2000000000000011</c:v>
                </c:pt>
                <c:pt idx="87" formatCode="General">
                  <c:v>9</c:v>
                </c:pt>
                <c:pt idx="88" formatCode="General">
                  <c:v>10</c:v>
                </c:pt>
                <c:pt idx="89" formatCode="General">
                  <c:v>11</c:v>
                </c:pt>
                <c:pt idx="90" formatCode="General">
                  <c:v>12</c:v>
                </c:pt>
                <c:pt idx="91" formatCode="General">
                  <c:v>13</c:v>
                </c:pt>
                <c:pt idx="92" formatCode="General">
                  <c:v>14</c:v>
                </c:pt>
                <c:pt idx="93" formatCode="General">
                  <c:v>15</c:v>
                </c:pt>
              </c:numCache>
            </c:numRef>
          </c:xVal>
          <c:yVal>
            <c:numRef>
              <c:f>Feuil1!$B$2:$B$95</c:f>
              <c:numCache>
                <c:formatCode>0.00E+00</c:formatCode>
                <c:ptCount val="94"/>
                <c:pt idx="0">
                  <c:v>2.25846E+17</c:v>
                </c:pt>
                <c:pt idx="1">
                  <c:v>4.44815E+17</c:v>
                </c:pt>
                <c:pt idx="2">
                  <c:v>9.44615E+17</c:v>
                </c:pt>
                <c:pt idx="3">
                  <c:v>9.84103E+17</c:v>
                </c:pt>
                <c:pt idx="4">
                  <c:v>1.204E+18</c:v>
                </c:pt>
                <c:pt idx="5">
                  <c:v>1.28E+18</c:v>
                </c:pt>
                <c:pt idx="6">
                  <c:v>1.42E+18</c:v>
                </c:pt>
                <c:pt idx="7">
                  <c:v>1.33882E+18</c:v>
                </c:pt>
                <c:pt idx="8">
                  <c:v>1.49828E+18</c:v>
                </c:pt>
                <c:pt idx="9">
                  <c:v>1.4071299999999844E+18</c:v>
                </c:pt>
                <c:pt idx="10">
                  <c:v>1.55968E+18</c:v>
                </c:pt>
                <c:pt idx="11">
                  <c:v>1.55333E+18</c:v>
                </c:pt>
                <c:pt idx="12">
                  <c:v>1.51448E+18</c:v>
                </c:pt>
                <c:pt idx="13">
                  <c:v>1.34537E+18</c:v>
                </c:pt>
                <c:pt idx="14">
                  <c:v>1.2117199999999918E+18</c:v>
                </c:pt>
                <c:pt idx="15">
                  <c:v>1.0130199999999999E+18</c:v>
                </c:pt>
                <c:pt idx="16">
                  <c:v>8.7413299999999949E+17</c:v>
                </c:pt>
                <c:pt idx="17">
                  <c:v>7.23444E+17</c:v>
                </c:pt>
                <c:pt idx="18">
                  <c:v>5.7706700000000013E+17</c:v>
                </c:pt>
                <c:pt idx="19">
                  <c:v>4.6458299999999968E+17</c:v>
                </c:pt>
                <c:pt idx="20">
                  <c:v>3.57419E+17</c:v>
                </c:pt>
                <c:pt idx="21">
                  <c:v>2.82743E+17</c:v>
                </c:pt>
                <c:pt idx="22">
                  <c:v>2.36E+17</c:v>
                </c:pt>
                <c:pt idx="23">
                  <c:v>2.048E+17</c:v>
                </c:pt>
                <c:pt idx="24">
                  <c:v>1.66167E+17</c:v>
                </c:pt>
                <c:pt idx="25">
                  <c:v>1.14313E+17</c:v>
                </c:pt>
                <c:pt idx="26">
                  <c:v>1.0853299999999978E+17</c:v>
                </c:pt>
                <c:pt idx="27">
                  <c:v>9.432E+16</c:v>
                </c:pt>
                <c:pt idx="28">
                  <c:v>7.43243E+16</c:v>
                </c:pt>
                <c:pt idx="29">
                  <c:v>6.205E+16</c:v>
                </c:pt>
                <c:pt idx="30">
                  <c:v>4.8126999999999976E+16</c:v>
                </c:pt>
                <c:pt idx="31">
                  <c:v>4.02769E+16</c:v>
                </c:pt>
                <c:pt idx="32">
                  <c:v>3.485E+16</c:v>
                </c:pt>
                <c:pt idx="33">
                  <c:v>2.4928599999999676E+16</c:v>
                </c:pt>
                <c:pt idx="34">
                  <c:v>2.2042900000000012E+16</c:v>
                </c:pt>
                <c:pt idx="35">
                  <c:v>1.69364E+16</c:v>
                </c:pt>
                <c:pt idx="36">
                  <c:v>1.4049999999999888E+16</c:v>
                </c:pt>
                <c:pt idx="37">
                  <c:v>1.09471E+16</c:v>
                </c:pt>
                <c:pt idx="38">
                  <c:v>6610000000000000</c:v>
                </c:pt>
                <c:pt idx="39">
                  <c:v>6814290000000000</c:v>
                </c:pt>
                <c:pt idx="40">
                  <c:v>5863330000000000</c:v>
                </c:pt>
                <c:pt idx="41">
                  <c:v>4690000000000000</c:v>
                </c:pt>
                <c:pt idx="42">
                  <c:v>4393850000000000</c:v>
                </c:pt>
                <c:pt idx="43">
                  <c:v>2483580000000000</c:v>
                </c:pt>
                <c:pt idx="44">
                  <c:v>2143590000000000</c:v>
                </c:pt>
                <c:pt idx="45">
                  <c:v>2098400000000000</c:v>
                </c:pt>
                <c:pt idx="46">
                  <c:v>1608150000000000</c:v>
                </c:pt>
                <c:pt idx="47">
                  <c:v>1435450000000000</c:v>
                </c:pt>
                <c:pt idx="48">
                  <c:v>1095000000000000</c:v>
                </c:pt>
                <c:pt idx="49">
                  <c:v>1050800000000000</c:v>
                </c:pt>
                <c:pt idx="50">
                  <c:v>938400000000000</c:v>
                </c:pt>
                <c:pt idx="51">
                  <c:v>945667000000000</c:v>
                </c:pt>
                <c:pt idx="52">
                  <c:v>637667000000000</c:v>
                </c:pt>
                <c:pt idx="53">
                  <c:v>528571000000000</c:v>
                </c:pt>
                <c:pt idx="54">
                  <c:v>454286000000000</c:v>
                </c:pt>
                <c:pt idx="55">
                  <c:v>563667000000000</c:v>
                </c:pt>
                <c:pt idx="56">
                  <c:v>511000000000000</c:v>
                </c:pt>
                <c:pt idx="57">
                  <c:v>443500000000000</c:v>
                </c:pt>
                <c:pt idx="58">
                  <c:v>353400000000000</c:v>
                </c:pt>
                <c:pt idx="59">
                  <c:v>339600000000000</c:v>
                </c:pt>
                <c:pt idx="60">
                  <c:v>304800000000000</c:v>
                </c:pt>
                <c:pt idx="61">
                  <c:v>263600000000000</c:v>
                </c:pt>
                <c:pt idx="62">
                  <c:v>258667000000000</c:v>
                </c:pt>
                <c:pt idx="63">
                  <c:v>267167000000000</c:v>
                </c:pt>
                <c:pt idx="64">
                  <c:v>227167000000000</c:v>
                </c:pt>
                <c:pt idx="65">
                  <c:v>198833000000000</c:v>
                </c:pt>
                <c:pt idx="66">
                  <c:v>176875000000000</c:v>
                </c:pt>
                <c:pt idx="67">
                  <c:v>149875000000000</c:v>
                </c:pt>
                <c:pt idx="68">
                  <c:v>132600000000000</c:v>
                </c:pt>
                <c:pt idx="69">
                  <c:v>109700000000000</c:v>
                </c:pt>
                <c:pt idx="70">
                  <c:v>91550000000000</c:v>
                </c:pt>
                <c:pt idx="71">
                  <c:v>77900000000000</c:v>
                </c:pt>
                <c:pt idx="72">
                  <c:v>60750000000000</c:v>
                </c:pt>
                <c:pt idx="73">
                  <c:v>43933300000000</c:v>
                </c:pt>
                <c:pt idx="74">
                  <c:v>33866700000000</c:v>
                </c:pt>
                <c:pt idx="75">
                  <c:v>23793300000000</c:v>
                </c:pt>
                <c:pt idx="76">
                  <c:v>19237500000000</c:v>
                </c:pt>
                <c:pt idx="77">
                  <c:v>15997500000000</c:v>
                </c:pt>
                <c:pt idx="78">
                  <c:v>13412500000000</c:v>
                </c:pt>
                <c:pt idx="79">
                  <c:v>11332500000000</c:v>
                </c:pt>
                <c:pt idx="80">
                  <c:v>10170000000000</c:v>
                </c:pt>
                <c:pt idx="81">
                  <c:v>8336000000000</c:v>
                </c:pt>
                <c:pt idx="82">
                  <c:v>8350000000000</c:v>
                </c:pt>
                <c:pt idx="83">
                  <c:v>7241430000000</c:v>
                </c:pt>
                <c:pt idx="84">
                  <c:v>7160000000000</c:v>
                </c:pt>
                <c:pt idx="85">
                  <c:v>6166250000000</c:v>
                </c:pt>
                <c:pt idx="86">
                  <c:v>5711250000000</c:v>
                </c:pt>
                <c:pt idx="87">
                  <c:v>5877000000000</c:v>
                </c:pt>
                <c:pt idx="88">
                  <c:v>5107000000000</c:v>
                </c:pt>
                <c:pt idx="89">
                  <c:v>3732000000000</c:v>
                </c:pt>
                <c:pt idx="90">
                  <c:v>6461000000000</c:v>
                </c:pt>
                <c:pt idx="91">
                  <c:v>21810000000000</c:v>
                </c:pt>
                <c:pt idx="92">
                  <c:v>119300000000000</c:v>
                </c:pt>
                <c:pt idx="93">
                  <c:v>10000000000</c:v>
                </c:pt>
              </c:numCache>
            </c:numRef>
          </c:yVal>
        </c:ser>
        <c:ser>
          <c:idx val="1"/>
          <c:order val="1"/>
          <c:tx>
            <c:strRef>
              <c:f>Feuil1!$E$1</c:f>
              <c:strCache>
                <c:ptCount val="1"/>
                <c:pt idx="0">
                  <c:v>IFMIF Medium Flux Module</c:v>
                </c:pt>
              </c:strCache>
            </c:strRef>
          </c:tx>
          <c:spPr>
            <a:ln w="12700"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marker>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marker>
          <c:xVal>
            <c:numRef>
              <c:f>Feuil1!$D$3:$D$118</c:f>
              <c:numCache>
                <c:formatCode>0.00E+00</c:formatCode>
                <c:ptCount val="116"/>
                <c:pt idx="0">
                  <c:v>2.3000000000000411E-8</c:v>
                </c:pt>
                <c:pt idx="1">
                  <c:v>5.0000000000000957E-8</c:v>
                </c:pt>
                <c:pt idx="2">
                  <c:v>1.7000000000000343E-7</c:v>
                </c:pt>
                <c:pt idx="3">
                  <c:v>2.5500000000000407E-7</c:v>
                </c:pt>
                <c:pt idx="4">
                  <c:v>3.8000000000000647E-7</c:v>
                </c:pt>
                <c:pt idx="5">
                  <c:v>5.5000000000000987E-7</c:v>
                </c:pt>
                <c:pt idx="6">
                  <c:v>8.4000000000001536E-7</c:v>
                </c:pt>
                <c:pt idx="7">
                  <c:v>1.2800000000000206E-6</c:v>
                </c:pt>
                <c:pt idx="8">
                  <c:v>1.9000000000000299E-6</c:v>
                </c:pt>
                <c:pt idx="9">
                  <c:v>2.8000000000000363E-6</c:v>
                </c:pt>
                <c:pt idx="10">
                  <c:v>4.2500000000000618E-6</c:v>
                </c:pt>
                <c:pt idx="11">
                  <c:v>6.3000000000000871E-6</c:v>
                </c:pt>
                <c:pt idx="12">
                  <c:v>9.2000000000000983E-6</c:v>
                </c:pt>
                <c:pt idx="13">
                  <c:v>1.350000000000024E-5</c:v>
                </c:pt>
                <c:pt idx="14">
                  <c:v>2.1000000000000365E-5</c:v>
                </c:pt>
                <c:pt idx="15">
                  <c:v>3.0000000000000448E-5</c:v>
                </c:pt>
                <c:pt idx="16">
                  <c:v>4.5000000000000647E-5</c:v>
                </c:pt>
                <c:pt idx="17">
                  <c:v>6.9000000000001149E-5</c:v>
                </c:pt>
                <c:pt idx="18">
                  <c:v>1.0000000000000121E-4</c:v>
                </c:pt>
                <c:pt idx="19">
                  <c:v>1.3500000000000212E-4</c:v>
                </c:pt>
                <c:pt idx="20">
                  <c:v>1.7000000000000213E-4</c:v>
                </c:pt>
                <c:pt idx="21">
                  <c:v>2.2000000000000364E-4</c:v>
                </c:pt>
                <c:pt idx="22">
                  <c:v>2.8000000000000258E-4</c:v>
                </c:pt>
                <c:pt idx="23">
                  <c:v>3.6000000000000463E-4</c:v>
                </c:pt>
                <c:pt idx="24">
                  <c:v>4.5000000000000503E-4</c:v>
                </c:pt>
                <c:pt idx="25">
                  <c:v>5.7500000000000595E-4</c:v>
                </c:pt>
                <c:pt idx="26">
                  <c:v>7.6000000000000655E-4</c:v>
                </c:pt>
                <c:pt idx="27">
                  <c:v>9.6000000000000772E-4</c:v>
                </c:pt>
                <c:pt idx="28" formatCode="General">
                  <c:v>1.2800000000000109E-3</c:v>
                </c:pt>
                <c:pt idx="29" formatCode="General">
                  <c:v>1.6000000000000159E-3</c:v>
                </c:pt>
                <c:pt idx="30" formatCode="General">
                  <c:v>2.0000000000000052E-3</c:v>
                </c:pt>
                <c:pt idx="31" formatCode="General">
                  <c:v>2.7000000000000309E-3</c:v>
                </c:pt>
                <c:pt idx="32" formatCode="General">
                  <c:v>3.400000000000025E-3</c:v>
                </c:pt>
                <c:pt idx="33" formatCode="General">
                  <c:v>4.5000000000000396E-3</c:v>
                </c:pt>
                <c:pt idx="34" formatCode="General">
                  <c:v>5.500000000000043E-3</c:v>
                </c:pt>
                <c:pt idx="35" formatCode="General">
                  <c:v>7.2000000000000675E-3</c:v>
                </c:pt>
                <c:pt idx="36" formatCode="General">
                  <c:v>9.2000000000000068E-3</c:v>
                </c:pt>
                <c:pt idx="37" formatCode="General">
                  <c:v>1.2000000000000021E-2</c:v>
                </c:pt>
                <c:pt idx="38" formatCode="General">
                  <c:v>1.4999999999999998E-2</c:v>
                </c:pt>
                <c:pt idx="39" formatCode="General">
                  <c:v>1.9000000000000135E-2</c:v>
                </c:pt>
                <c:pt idx="40" formatCode="General">
                  <c:v>2.5500000000000002E-2</c:v>
                </c:pt>
                <c:pt idx="41" formatCode="General">
                  <c:v>3.2000000000000278E-2</c:v>
                </c:pt>
                <c:pt idx="42" formatCode="General">
                  <c:v>4.0000000000000112E-2</c:v>
                </c:pt>
                <c:pt idx="43" formatCode="General">
                  <c:v>5.2500000000000123E-2</c:v>
                </c:pt>
                <c:pt idx="44" formatCode="General">
                  <c:v>6.6000000000000003E-2</c:v>
                </c:pt>
                <c:pt idx="45" formatCode="General">
                  <c:v>8.8000000000000675E-2</c:v>
                </c:pt>
                <c:pt idx="46" formatCode="General">
                  <c:v>0.11000000000000019</c:v>
                </c:pt>
                <c:pt idx="47" formatCode="General">
                  <c:v>0.13500000000000001</c:v>
                </c:pt>
                <c:pt idx="48" formatCode="General">
                  <c:v>0.16000000000000053</c:v>
                </c:pt>
                <c:pt idx="49" formatCode="General">
                  <c:v>0.19000000000000053</c:v>
                </c:pt>
                <c:pt idx="50" formatCode="General">
                  <c:v>0.22000000000000053</c:v>
                </c:pt>
                <c:pt idx="51" formatCode="General">
                  <c:v>0.255</c:v>
                </c:pt>
                <c:pt idx="52" formatCode="General">
                  <c:v>0.29000000000000031</c:v>
                </c:pt>
                <c:pt idx="53" formatCode="General">
                  <c:v>0.32000000000000256</c:v>
                </c:pt>
                <c:pt idx="54" formatCode="General">
                  <c:v>0.36000000000000032</c:v>
                </c:pt>
                <c:pt idx="55" formatCode="General">
                  <c:v>0.4</c:v>
                </c:pt>
                <c:pt idx="56" formatCode="General">
                  <c:v>0.45</c:v>
                </c:pt>
                <c:pt idx="57" formatCode="General">
                  <c:v>0.5</c:v>
                </c:pt>
                <c:pt idx="58" formatCode="General">
                  <c:v>0.55000000000000004</c:v>
                </c:pt>
                <c:pt idx="59" formatCode="General">
                  <c:v>0.60000000000000064</c:v>
                </c:pt>
                <c:pt idx="60" formatCode="General">
                  <c:v>0.66000000000000592</c:v>
                </c:pt>
                <c:pt idx="61" formatCode="General">
                  <c:v>0.72000000000000064</c:v>
                </c:pt>
                <c:pt idx="62" formatCode="General">
                  <c:v>0.78</c:v>
                </c:pt>
                <c:pt idx="63" formatCode="General">
                  <c:v>0.84000000000000064</c:v>
                </c:pt>
                <c:pt idx="64" formatCode="General">
                  <c:v>0.92</c:v>
                </c:pt>
                <c:pt idx="65" formatCode="General">
                  <c:v>1</c:v>
                </c:pt>
                <c:pt idx="66" formatCode="General">
                  <c:v>1.2</c:v>
                </c:pt>
                <c:pt idx="67" formatCode="General">
                  <c:v>1.4</c:v>
                </c:pt>
                <c:pt idx="68" formatCode="General">
                  <c:v>1.6</c:v>
                </c:pt>
                <c:pt idx="69" formatCode="General">
                  <c:v>1.8</c:v>
                </c:pt>
                <c:pt idx="70" formatCode="General">
                  <c:v>2</c:v>
                </c:pt>
                <c:pt idx="71" formatCode="General">
                  <c:v>2.2999999999999998</c:v>
                </c:pt>
                <c:pt idx="72" formatCode="General">
                  <c:v>2.6</c:v>
                </c:pt>
                <c:pt idx="73" formatCode="General">
                  <c:v>2.9</c:v>
                </c:pt>
                <c:pt idx="74" formatCode="General">
                  <c:v>3.3</c:v>
                </c:pt>
                <c:pt idx="75" formatCode="General">
                  <c:v>3.7</c:v>
                </c:pt>
                <c:pt idx="76" formatCode="General">
                  <c:v>4.0999999999999996</c:v>
                </c:pt>
                <c:pt idx="77" formatCode="General">
                  <c:v>4.5</c:v>
                </c:pt>
                <c:pt idx="78" formatCode="General">
                  <c:v>5</c:v>
                </c:pt>
                <c:pt idx="79" formatCode="General">
                  <c:v>5.5</c:v>
                </c:pt>
                <c:pt idx="80" formatCode="General">
                  <c:v>6</c:v>
                </c:pt>
                <c:pt idx="81" formatCode="General">
                  <c:v>6.7</c:v>
                </c:pt>
                <c:pt idx="82" formatCode="General">
                  <c:v>7.4</c:v>
                </c:pt>
                <c:pt idx="83" formatCode="General">
                  <c:v>8.2000000000000011</c:v>
                </c:pt>
                <c:pt idx="84" formatCode="General">
                  <c:v>9</c:v>
                </c:pt>
                <c:pt idx="85" formatCode="General">
                  <c:v>10</c:v>
                </c:pt>
                <c:pt idx="86" formatCode="General">
                  <c:v>11</c:v>
                </c:pt>
                <c:pt idx="87" formatCode="General">
                  <c:v>12</c:v>
                </c:pt>
                <c:pt idx="88" formatCode="General">
                  <c:v>13</c:v>
                </c:pt>
                <c:pt idx="89" formatCode="General">
                  <c:v>14</c:v>
                </c:pt>
                <c:pt idx="90" formatCode="General">
                  <c:v>15</c:v>
                </c:pt>
                <c:pt idx="91" formatCode="General">
                  <c:v>16</c:v>
                </c:pt>
                <c:pt idx="92" formatCode="General">
                  <c:v>17</c:v>
                </c:pt>
                <c:pt idx="93" formatCode="General">
                  <c:v>18</c:v>
                </c:pt>
                <c:pt idx="94" formatCode="General">
                  <c:v>19</c:v>
                </c:pt>
                <c:pt idx="95" formatCode="General">
                  <c:v>20</c:v>
                </c:pt>
                <c:pt idx="96" formatCode="General">
                  <c:v>21</c:v>
                </c:pt>
                <c:pt idx="97" formatCode="General">
                  <c:v>22</c:v>
                </c:pt>
                <c:pt idx="98" formatCode="General">
                  <c:v>23</c:v>
                </c:pt>
                <c:pt idx="99" formatCode="General">
                  <c:v>24</c:v>
                </c:pt>
                <c:pt idx="100" formatCode="General">
                  <c:v>25</c:v>
                </c:pt>
                <c:pt idx="101" formatCode="General">
                  <c:v>26</c:v>
                </c:pt>
                <c:pt idx="102" formatCode="General">
                  <c:v>27</c:v>
                </c:pt>
                <c:pt idx="103" formatCode="General">
                  <c:v>28</c:v>
                </c:pt>
                <c:pt idx="104" formatCode="General">
                  <c:v>29</c:v>
                </c:pt>
                <c:pt idx="105" formatCode="General">
                  <c:v>30</c:v>
                </c:pt>
                <c:pt idx="106" formatCode="General">
                  <c:v>31</c:v>
                </c:pt>
                <c:pt idx="107" formatCode="General">
                  <c:v>32</c:v>
                </c:pt>
                <c:pt idx="108" formatCode="General">
                  <c:v>33</c:v>
                </c:pt>
                <c:pt idx="109" formatCode="General">
                  <c:v>34</c:v>
                </c:pt>
                <c:pt idx="110" formatCode="General">
                  <c:v>35</c:v>
                </c:pt>
                <c:pt idx="111" formatCode="General">
                  <c:v>36</c:v>
                </c:pt>
                <c:pt idx="112" formatCode="General">
                  <c:v>37</c:v>
                </c:pt>
                <c:pt idx="113" formatCode="General">
                  <c:v>38</c:v>
                </c:pt>
                <c:pt idx="114" formatCode="General">
                  <c:v>39</c:v>
                </c:pt>
                <c:pt idx="115" formatCode="General">
                  <c:v>40</c:v>
                </c:pt>
              </c:numCache>
            </c:numRef>
          </c:xVal>
          <c:yVal>
            <c:numRef>
              <c:f>Feuil1!$E$3:$E$118</c:f>
              <c:numCache>
                <c:formatCode>0.00E+00</c:formatCode>
                <c:ptCount val="116"/>
                <c:pt idx="0">
                  <c:v>1.93416E+18</c:v>
                </c:pt>
                <c:pt idx="1">
                  <c:v>6.1280799999999949E+18</c:v>
                </c:pt>
                <c:pt idx="2">
                  <c:v>3.54241E+18</c:v>
                </c:pt>
                <c:pt idx="3">
                  <c:v>1.18129E+18</c:v>
                </c:pt>
                <c:pt idx="4">
                  <c:v>7.8651799999999949E+17</c:v>
                </c:pt>
                <c:pt idx="5">
                  <c:v>3.52283E+17</c:v>
                </c:pt>
                <c:pt idx="6">
                  <c:v>4.9568E+17</c:v>
                </c:pt>
                <c:pt idx="7">
                  <c:v>3.00653E+17</c:v>
                </c:pt>
                <c:pt idx="8">
                  <c:v>1.76757E+17</c:v>
                </c:pt>
                <c:pt idx="9">
                  <c:v>2.67421E+16</c:v>
                </c:pt>
                <c:pt idx="10">
                  <c:v>1.22616E+16</c:v>
                </c:pt>
                <c:pt idx="11">
                  <c:v>3479930000000000</c:v>
                </c:pt>
                <c:pt idx="12">
                  <c:v>1.17381E+17</c:v>
                </c:pt>
                <c:pt idx="13">
                  <c:v>3.99855E+16</c:v>
                </c:pt>
                <c:pt idx="14">
                  <c:v>6.26027E+16</c:v>
                </c:pt>
                <c:pt idx="15">
                  <c:v>3.79038E+16</c:v>
                </c:pt>
                <c:pt idx="16">
                  <c:v>3.2316399999999988E+16</c:v>
                </c:pt>
                <c:pt idx="17">
                  <c:v>3.0824599999999968E+16</c:v>
                </c:pt>
                <c:pt idx="18">
                  <c:v>2.46556E+16</c:v>
                </c:pt>
                <c:pt idx="19">
                  <c:v>1.38587E+16</c:v>
                </c:pt>
                <c:pt idx="20">
                  <c:v>1.07915E+16</c:v>
                </c:pt>
                <c:pt idx="21">
                  <c:v>8198030000000000</c:v>
                </c:pt>
                <c:pt idx="22">
                  <c:v>1.13087E+16</c:v>
                </c:pt>
                <c:pt idx="23">
                  <c:v>1.64836E+16</c:v>
                </c:pt>
                <c:pt idx="24">
                  <c:v>1.18963E+16</c:v>
                </c:pt>
                <c:pt idx="25">
                  <c:v>6926490000000000</c:v>
                </c:pt>
                <c:pt idx="26">
                  <c:v>1.18781E+16</c:v>
                </c:pt>
                <c:pt idx="27">
                  <c:v>5770250000000000</c:v>
                </c:pt>
                <c:pt idx="28">
                  <c:v>1.0315199999999998E+16</c:v>
                </c:pt>
                <c:pt idx="29">
                  <c:v>6966100000000000</c:v>
                </c:pt>
                <c:pt idx="30">
                  <c:v>3209340000000000</c:v>
                </c:pt>
                <c:pt idx="31">
                  <c:v>5778600000000000</c:v>
                </c:pt>
                <c:pt idx="32">
                  <c:v>3340820000000000</c:v>
                </c:pt>
                <c:pt idx="33">
                  <c:v>5664790000000000</c:v>
                </c:pt>
                <c:pt idx="34">
                  <c:v>2754400000000000</c:v>
                </c:pt>
                <c:pt idx="35">
                  <c:v>2738690000000000</c:v>
                </c:pt>
                <c:pt idx="36">
                  <c:v>2695590000000000</c:v>
                </c:pt>
                <c:pt idx="37">
                  <c:v>2344650000000000</c:v>
                </c:pt>
                <c:pt idx="38">
                  <c:v>1870190000000000</c:v>
                </c:pt>
                <c:pt idx="39">
                  <c:v>1321430000000000</c:v>
                </c:pt>
                <c:pt idx="40">
                  <c:v>1529550000000000</c:v>
                </c:pt>
                <c:pt idx="41">
                  <c:v>1214730000000000</c:v>
                </c:pt>
                <c:pt idx="42">
                  <c:v>883304000000000</c:v>
                </c:pt>
                <c:pt idx="43">
                  <c:v>979304000000000</c:v>
                </c:pt>
                <c:pt idx="44">
                  <c:v>576282000000000</c:v>
                </c:pt>
                <c:pt idx="45">
                  <c:v>817568000000000</c:v>
                </c:pt>
                <c:pt idx="46">
                  <c:v>662948000000000</c:v>
                </c:pt>
                <c:pt idx="47">
                  <c:v>605872000000000</c:v>
                </c:pt>
                <c:pt idx="48">
                  <c:v>422797000000000</c:v>
                </c:pt>
                <c:pt idx="49">
                  <c:v>427443000000000</c:v>
                </c:pt>
                <c:pt idx="50">
                  <c:v>335023000000000</c:v>
                </c:pt>
                <c:pt idx="51">
                  <c:v>324197000000000</c:v>
                </c:pt>
                <c:pt idx="52">
                  <c:v>369910000000000</c:v>
                </c:pt>
                <c:pt idx="53">
                  <c:v>199960000000000</c:v>
                </c:pt>
                <c:pt idx="54">
                  <c:v>271075000000000</c:v>
                </c:pt>
                <c:pt idx="55">
                  <c:v>181061000000000</c:v>
                </c:pt>
                <c:pt idx="56">
                  <c:v>210980000000000</c:v>
                </c:pt>
                <c:pt idx="57">
                  <c:v>178338000000000</c:v>
                </c:pt>
                <c:pt idx="58">
                  <c:v>167508000000000</c:v>
                </c:pt>
                <c:pt idx="59">
                  <c:v>138805000000000</c:v>
                </c:pt>
                <c:pt idx="60">
                  <c:v>127280000000000</c:v>
                </c:pt>
                <c:pt idx="61">
                  <c:v>111011000000000</c:v>
                </c:pt>
                <c:pt idx="62">
                  <c:v>107344000000000</c:v>
                </c:pt>
                <c:pt idx="63">
                  <c:v>74433300000000</c:v>
                </c:pt>
                <c:pt idx="64">
                  <c:v>86280400000000</c:v>
                </c:pt>
                <c:pt idx="65">
                  <c:v>31296100000000</c:v>
                </c:pt>
                <c:pt idx="66">
                  <c:v>61257000000000</c:v>
                </c:pt>
                <c:pt idx="67">
                  <c:v>40058100000000</c:v>
                </c:pt>
                <c:pt idx="68">
                  <c:v>34879200000000</c:v>
                </c:pt>
                <c:pt idx="69">
                  <c:v>26858900000000</c:v>
                </c:pt>
                <c:pt idx="70">
                  <c:v>19963700000000</c:v>
                </c:pt>
                <c:pt idx="71">
                  <c:v>22598000000000</c:v>
                </c:pt>
                <c:pt idx="72">
                  <c:v>17859000000000</c:v>
                </c:pt>
                <c:pt idx="73">
                  <c:v>8548530000000</c:v>
                </c:pt>
                <c:pt idx="74">
                  <c:v>9939270000000</c:v>
                </c:pt>
                <c:pt idx="75">
                  <c:v>8318930000000</c:v>
                </c:pt>
                <c:pt idx="76">
                  <c:v>5863650000000</c:v>
                </c:pt>
                <c:pt idx="77">
                  <c:v>5040120000000</c:v>
                </c:pt>
                <c:pt idx="78">
                  <c:v>6815920000000</c:v>
                </c:pt>
                <c:pt idx="79">
                  <c:v>5008640000000</c:v>
                </c:pt>
                <c:pt idx="80">
                  <c:v>3636330000000</c:v>
                </c:pt>
                <c:pt idx="81">
                  <c:v>4350630000000</c:v>
                </c:pt>
                <c:pt idx="82">
                  <c:v>4006900000000</c:v>
                </c:pt>
                <c:pt idx="83">
                  <c:v>2433610000000</c:v>
                </c:pt>
                <c:pt idx="84">
                  <c:v>3372410000000</c:v>
                </c:pt>
                <c:pt idx="85">
                  <c:v>3585120000000</c:v>
                </c:pt>
                <c:pt idx="86">
                  <c:v>4051410000000</c:v>
                </c:pt>
                <c:pt idx="87">
                  <c:v>2185480000000</c:v>
                </c:pt>
                <c:pt idx="88">
                  <c:v>3824720000000</c:v>
                </c:pt>
                <c:pt idx="89">
                  <c:v>3934640000000</c:v>
                </c:pt>
                <c:pt idx="90">
                  <c:v>3408260000000</c:v>
                </c:pt>
                <c:pt idx="91">
                  <c:v>2873700000000</c:v>
                </c:pt>
                <c:pt idx="92">
                  <c:v>2409770000000</c:v>
                </c:pt>
                <c:pt idx="93">
                  <c:v>3074290000000</c:v>
                </c:pt>
                <c:pt idx="94">
                  <c:v>3130280000000</c:v>
                </c:pt>
                <c:pt idx="95">
                  <c:v>2531340000000</c:v>
                </c:pt>
                <c:pt idx="96">
                  <c:v>1891400000000</c:v>
                </c:pt>
                <c:pt idx="97">
                  <c:v>1659530000000</c:v>
                </c:pt>
                <c:pt idx="98">
                  <c:v>2416400000000</c:v>
                </c:pt>
                <c:pt idx="99">
                  <c:v>890924000000</c:v>
                </c:pt>
                <c:pt idx="100">
                  <c:v>1021260000000</c:v>
                </c:pt>
                <c:pt idx="101">
                  <c:v>725111000000</c:v>
                </c:pt>
                <c:pt idx="102">
                  <c:v>666894000000</c:v>
                </c:pt>
                <c:pt idx="103">
                  <c:v>675323000000</c:v>
                </c:pt>
                <c:pt idx="104">
                  <c:v>1117310000000</c:v>
                </c:pt>
                <c:pt idx="105">
                  <c:v>661614000000</c:v>
                </c:pt>
                <c:pt idx="106">
                  <c:v>598790000000</c:v>
                </c:pt>
                <c:pt idx="107">
                  <c:v>513750000000</c:v>
                </c:pt>
                <c:pt idx="108">
                  <c:v>146878000000</c:v>
                </c:pt>
                <c:pt idx="109">
                  <c:v>159880000000</c:v>
                </c:pt>
                <c:pt idx="110">
                  <c:v>326240000000</c:v>
                </c:pt>
                <c:pt idx="111">
                  <c:v>133992000000</c:v>
                </c:pt>
                <c:pt idx="112">
                  <c:v>79853100000</c:v>
                </c:pt>
                <c:pt idx="113">
                  <c:v>0</c:v>
                </c:pt>
                <c:pt idx="114">
                  <c:v>0</c:v>
                </c:pt>
                <c:pt idx="115">
                  <c:v>0</c:v>
                </c:pt>
              </c:numCache>
            </c:numRef>
          </c:yVal>
        </c:ser>
        <c:ser>
          <c:idx val="2"/>
          <c:order val="2"/>
          <c:tx>
            <c:strRef>
              <c:f>Feuil1!$G$1</c:f>
              <c:strCache>
                <c:ptCount val="1"/>
                <c:pt idx="0">
                  <c:v>IFMIF High Flux Module</c:v>
                </c:pt>
              </c:strCache>
            </c:strRef>
          </c:tx>
          <c:spPr>
            <a:ln w="12700"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marker>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marker>
          <c:xVal>
            <c:numRef>
              <c:f>Feuil1!$F$4:$F$118</c:f>
              <c:numCache>
                <c:formatCode>0.00E+00</c:formatCode>
                <c:ptCount val="115"/>
                <c:pt idx="0">
                  <c:v>2.3000000000000411E-8</c:v>
                </c:pt>
                <c:pt idx="1">
                  <c:v>5.0000000000000957E-8</c:v>
                </c:pt>
                <c:pt idx="2">
                  <c:v>7.6000000000001422E-8</c:v>
                </c:pt>
                <c:pt idx="3">
                  <c:v>1.1500000000000282E-7</c:v>
                </c:pt>
                <c:pt idx="4">
                  <c:v>1.7000000000000343E-7</c:v>
                </c:pt>
                <c:pt idx="5">
                  <c:v>8.4000000000001536E-7</c:v>
                </c:pt>
                <c:pt idx="6">
                  <c:v>1.2800000000000206E-6</c:v>
                </c:pt>
                <c:pt idx="7">
                  <c:v>1.9000000000000299E-6</c:v>
                </c:pt>
                <c:pt idx="8">
                  <c:v>2.8000000000000363E-6</c:v>
                </c:pt>
                <c:pt idx="9">
                  <c:v>4.2500000000000618E-6</c:v>
                </c:pt>
                <c:pt idx="10">
                  <c:v>6.3000000000000871E-6</c:v>
                </c:pt>
                <c:pt idx="11">
                  <c:v>9.2000000000000983E-6</c:v>
                </c:pt>
                <c:pt idx="12">
                  <c:v>1.350000000000024E-5</c:v>
                </c:pt>
                <c:pt idx="13">
                  <c:v>2.1000000000000365E-5</c:v>
                </c:pt>
                <c:pt idx="14">
                  <c:v>3.0000000000000448E-5</c:v>
                </c:pt>
                <c:pt idx="15">
                  <c:v>4.5000000000000647E-5</c:v>
                </c:pt>
                <c:pt idx="16">
                  <c:v>6.9000000000001149E-5</c:v>
                </c:pt>
                <c:pt idx="17">
                  <c:v>1.0000000000000121E-4</c:v>
                </c:pt>
                <c:pt idx="18">
                  <c:v>1.3500000000000212E-4</c:v>
                </c:pt>
                <c:pt idx="19">
                  <c:v>1.7000000000000213E-4</c:v>
                </c:pt>
                <c:pt idx="20">
                  <c:v>2.2000000000000364E-4</c:v>
                </c:pt>
                <c:pt idx="21">
                  <c:v>2.8000000000000258E-4</c:v>
                </c:pt>
                <c:pt idx="22">
                  <c:v>3.6000000000000463E-4</c:v>
                </c:pt>
                <c:pt idx="23">
                  <c:v>4.5000000000000503E-4</c:v>
                </c:pt>
                <c:pt idx="24">
                  <c:v>5.7500000000000595E-4</c:v>
                </c:pt>
                <c:pt idx="25">
                  <c:v>7.6000000000000655E-4</c:v>
                </c:pt>
                <c:pt idx="26">
                  <c:v>9.6000000000000772E-4</c:v>
                </c:pt>
                <c:pt idx="27" formatCode="General">
                  <c:v>1.2800000000000109E-3</c:v>
                </c:pt>
                <c:pt idx="28" formatCode="General">
                  <c:v>1.6000000000000159E-3</c:v>
                </c:pt>
                <c:pt idx="29" formatCode="General">
                  <c:v>2.0000000000000052E-3</c:v>
                </c:pt>
                <c:pt idx="30" formatCode="General">
                  <c:v>2.7000000000000309E-3</c:v>
                </c:pt>
                <c:pt idx="31" formatCode="General">
                  <c:v>3.400000000000025E-3</c:v>
                </c:pt>
                <c:pt idx="32" formatCode="General">
                  <c:v>4.5000000000000396E-3</c:v>
                </c:pt>
                <c:pt idx="33" formatCode="General">
                  <c:v>5.500000000000043E-3</c:v>
                </c:pt>
                <c:pt idx="34" formatCode="General">
                  <c:v>7.2000000000000675E-3</c:v>
                </c:pt>
                <c:pt idx="35" formatCode="General">
                  <c:v>9.2000000000000068E-3</c:v>
                </c:pt>
                <c:pt idx="36" formatCode="General">
                  <c:v>1.2000000000000021E-2</c:v>
                </c:pt>
                <c:pt idx="37" formatCode="General">
                  <c:v>1.4999999999999998E-2</c:v>
                </c:pt>
                <c:pt idx="38" formatCode="General">
                  <c:v>1.9000000000000135E-2</c:v>
                </c:pt>
                <c:pt idx="39" formatCode="General">
                  <c:v>2.5500000000000002E-2</c:v>
                </c:pt>
                <c:pt idx="40" formatCode="General">
                  <c:v>3.2000000000000278E-2</c:v>
                </c:pt>
                <c:pt idx="41" formatCode="General">
                  <c:v>4.0000000000000112E-2</c:v>
                </c:pt>
                <c:pt idx="42" formatCode="General">
                  <c:v>5.2500000000000123E-2</c:v>
                </c:pt>
                <c:pt idx="43" formatCode="General">
                  <c:v>6.6000000000000003E-2</c:v>
                </c:pt>
                <c:pt idx="44" formatCode="General">
                  <c:v>8.8000000000000675E-2</c:v>
                </c:pt>
                <c:pt idx="45" formatCode="General">
                  <c:v>0.11000000000000019</c:v>
                </c:pt>
                <c:pt idx="46" formatCode="General">
                  <c:v>0.13500000000000001</c:v>
                </c:pt>
                <c:pt idx="47" formatCode="General">
                  <c:v>0.16000000000000053</c:v>
                </c:pt>
                <c:pt idx="48" formatCode="General">
                  <c:v>0.19000000000000053</c:v>
                </c:pt>
                <c:pt idx="49" formatCode="General">
                  <c:v>0.22000000000000053</c:v>
                </c:pt>
                <c:pt idx="50" formatCode="General">
                  <c:v>0.255</c:v>
                </c:pt>
                <c:pt idx="51" formatCode="General">
                  <c:v>0.29000000000000031</c:v>
                </c:pt>
                <c:pt idx="52" formatCode="General">
                  <c:v>0.32000000000000256</c:v>
                </c:pt>
                <c:pt idx="53" formatCode="General">
                  <c:v>0.36000000000000032</c:v>
                </c:pt>
                <c:pt idx="54" formatCode="General">
                  <c:v>0.4</c:v>
                </c:pt>
                <c:pt idx="55" formatCode="General">
                  <c:v>0.45</c:v>
                </c:pt>
                <c:pt idx="56" formatCode="General">
                  <c:v>0.5</c:v>
                </c:pt>
                <c:pt idx="57" formatCode="General">
                  <c:v>0.55000000000000004</c:v>
                </c:pt>
                <c:pt idx="58" formatCode="General">
                  <c:v>0.60000000000000064</c:v>
                </c:pt>
                <c:pt idx="59" formatCode="General">
                  <c:v>0.66000000000000592</c:v>
                </c:pt>
                <c:pt idx="60" formatCode="General">
                  <c:v>0.72000000000000064</c:v>
                </c:pt>
                <c:pt idx="61" formatCode="General">
                  <c:v>0.78</c:v>
                </c:pt>
                <c:pt idx="62" formatCode="General">
                  <c:v>0.84000000000000064</c:v>
                </c:pt>
                <c:pt idx="63" formatCode="General">
                  <c:v>0.92</c:v>
                </c:pt>
                <c:pt idx="64" formatCode="General">
                  <c:v>1</c:v>
                </c:pt>
                <c:pt idx="65" formatCode="General">
                  <c:v>1.2</c:v>
                </c:pt>
                <c:pt idx="66" formatCode="General">
                  <c:v>1.4</c:v>
                </c:pt>
                <c:pt idx="67" formatCode="General">
                  <c:v>1.6</c:v>
                </c:pt>
                <c:pt idx="68" formatCode="General">
                  <c:v>1.8</c:v>
                </c:pt>
                <c:pt idx="69" formatCode="General">
                  <c:v>2</c:v>
                </c:pt>
                <c:pt idx="70" formatCode="General">
                  <c:v>2.2999999999999998</c:v>
                </c:pt>
                <c:pt idx="71" formatCode="General">
                  <c:v>2.6</c:v>
                </c:pt>
                <c:pt idx="72" formatCode="General">
                  <c:v>2.9</c:v>
                </c:pt>
                <c:pt idx="73" formatCode="General">
                  <c:v>3.3</c:v>
                </c:pt>
                <c:pt idx="74" formatCode="General">
                  <c:v>3.7</c:v>
                </c:pt>
                <c:pt idx="75" formatCode="General">
                  <c:v>4.0999999999999996</c:v>
                </c:pt>
                <c:pt idx="76" formatCode="General">
                  <c:v>4.5</c:v>
                </c:pt>
                <c:pt idx="77" formatCode="General">
                  <c:v>5</c:v>
                </c:pt>
                <c:pt idx="78" formatCode="General">
                  <c:v>5.5</c:v>
                </c:pt>
                <c:pt idx="79" formatCode="General">
                  <c:v>6</c:v>
                </c:pt>
                <c:pt idx="80" formatCode="General">
                  <c:v>6.7</c:v>
                </c:pt>
                <c:pt idx="81" formatCode="General">
                  <c:v>7.4</c:v>
                </c:pt>
                <c:pt idx="82" formatCode="General">
                  <c:v>8.2000000000000011</c:v>
                </c:pt>
                <c:pt idx="83" formatCode="General">
                  <c:v>9</c:v>
                </c:pt>
                <c:pt idx="84" formatCode="General">
                  <c:v>10</c:v>
                </c:pt>
                <c:pt idx="85" formatCode="General">
                  <c:v>11</c:v>
                </c:pt>
                <c:pt idx="86" formatCode="General">
                  <c:v>12</c:v>
                </c:pt>
                <c:pt idx="87" formatCode="General">
                  <c:v>13</c:v>
                </c:pt>
                <c:pt idx="88" formatCode="General">
                  <c:v>14</c:v>
                </c:pt>
                <c:pt idx="89" formatCode="General">
                  <c:v>15</c:v>
                </c:pt>
                <c:pt idx="90" formatCode="General">
                  <c:v>16</c:v>
                </c:pt>
                <c:pt idx="91" formatCode="General">
                  <c:v>17</c:v>
                </c:pt>
                <c:pt idx="92" formatCode="General">
                  <c:v>18</c:v>
                </c:pt>
                <c:pt idx="93" formatCode="General">
                  <c:v>19</c:v>
                </c:pt>
                <c:pt idx="94" formatCode="General">
                  <c:v>20</c:v>
                </c:pt>
                <c:pt idx="95" formatCode="General">
                  <c:v>21</c:v>
                </c:pt>
                <c:pt idx="96" formatCode="General">
                  <c:v>22</c:v>
                </c:pt>
                <c:pt idx="97" formatCode="General">
                  <c:v>23</c:v>
                </c:pt>
                <c:pt idx="98" formatCode="General">
                  <c:v>24</c:v>
                </c:pt>
                <c:pt idx="99" formatCode="General">
                  <c:v>25</c:v>
                </c:pt>
                <c:pt idx="100" formatCode="General">
                  <c:v>26</c:v>
                </c:pt>
                <c:pt idx="101" formatCode="General">
                  <c:v>27</c:v>
                </c:pt>
                <c:pt idx="102" formatCode="General">
                  <c:v>28</c:v>
                </c:pt>
                <c:pt idx="103" formatCode="General">
                  <c:v>29</c:v>
                </c:pt>
                <c:pt idx="104" formatCode="General">
                  <c:v>30</c:v>
                </c:pt>
                <c:pt idx="105" formatCode="General">
                  <c:v>31</c:v>
                </c:pt>
                <c:pt idx="106" formatCode="General">
                  <c:v>32</c:v>
                </c:pt>
                <c:pt idx="107" formatCode="General">
                  <c:v>33</c:v>
                </c:pt>
                <c:pt idx="108" formatCode="General">
                  <c:v>34</c:v>
                </c:pt>
                <c:pt idx="109" formatCode="General">
                  <c:v>35</c:v>
                </c:pt>
                <c:pt idx="110" formatCode="General">
                  <c:v>36</c:v>
                </c:pt>
                <c:pt idx="111" formatCode="General">
                  <c:v>37</c:v>
                </c:pt>
                <c:pt idx="112" formatCode="General">
                  <c:v>38</c:v>
                </c:pt>
                <c:pt idx="113" formatCode="General">
                  <c:v>39</c:v>
                </c:pt>
                <c:pt idx="114" formatCode="General">
                  <c:v>40</c:v>
                </c:pt>
              </c:numCache>
            </c:numRef>
          </c:xVal>
          <c:yVal>
            <c:numRef>
              <c:f>Feuil1!$G$4:$G$118</c:f>
              <c:numCache>
                <c:formatCode>0.00E+00</c:formatCode>
                <c:ptCount val="115"/>
                <c:pt idx="0">
                  <c:v>5.7802200000000013E+17</c:v>
                </c:pt>
                <c:pt idx="1">
                  <c:v>7.56073E+16</c:v>
                </c:pt>
                <c:pt idx="2">
                  <c:v>1.28631E+16</c:v>
                </c:pt>
                <c:pt idx="3">
                  <c:v>6.0306400000000024E+16</c:v>
                </c:pt>
                <c:pt idx="4">
                  <c:v>6.63955E+17</c:v>
                </c:pt>
                <c:pt idx="5">
                  <c:v>1.3773899999999998E+17</c:v>
                </c:pt>
                <c:pt idx="6">
                  <c:v>1.75395E+17</c:v>
                </c:pt>
                <c:pt idx="7">
                  <c:v>8528380000000000</c:v>
                </c:pt>
                <c:pt idx="8">
                  <c:v>7766620000000000</c:v>
                </c:pt>
                <c:pt idx="9">
                  <c:v>3.8769699999999968E+16</c:v>
                </c:pt>
                <c:pt idx="10">
                  <c:v>5.19066E+16</c:v>
                </c:pt>
                <c:pt idx="11">
                  <c:v>2.3369799999999748E+16</c:v>
                </c:pt>
                <c:pt idx="12">
                  <c:v>3284270000000000</c:v>
                </c:pt>
                <c:pt idx="13">
                  <c:v>4.0130799999999976E+16</c:v>
                </c:pt>
                <c:pt idx="14">
                  <c:v>1.36317E+16</c:v>
                </c:pt>
                <c:pt idx="15">
                  <c:v>1.9636199999999996E+16</c:v>
                </c:pt>
                <c:pt idx="16">
                  <c:v>1.19784E+16</c:v>
                </c:pt>
                <c:pt idx="17">
                  <c:v>1.5249199999999998E+16</c:v>
                </c:pt>
                <c:pt idx="18">
                  <c:v>1.2539899999999998E+16</c:v>
                </c:pt>
                <c:pt idx="19">
                  <c:v>8650220000000000</c:v>
                </c:pt>
                <c:pt idx="20">
                  <c:v>7418920000000000</c:v>
                </c:pt>
                <c:pt idx="21">
                  <c:v>6685570000000000</c:v>
                </c:pt>
                <c:pt idx="22">
                  <c:v>8075160000000000</c:v>
                </c:pt>
                <c:pt idx="23">
                  <c:v>4235920000000000</c:v>
                </c:pt>
                <c:pt idx="24">
                  <c:v>3431350000000000</c:v>
                </c:pt>
                <c:pt idx="25">
                  <c:v>3561560000000000</c:v>
                </c:pt>
                <c:pt idx="26">
                  <c:v>2396880000000000</c:v>
                </c:pt>
                <c:pt idx="27">
                  <c:v>3368690000000000</c:v>
                </c:pt>
                <c:pt idx="28">
                  <c:v>2906380000000000</c:v>
                </c:pt>
                <c:pt idx="29">
                  <c:v>1978440000000000</c:v>
                </c:pt>
                <c:pt idx="30">
                  <c:v>2508930000000000</c:v>
                </c:pt>
                <c:pt idx="31">
                  <c:v>1499480000000000</c:v>
                </c:pt>
                <c:pt idx="32">
                  <c:v>2188820000000000</c:v>
                </c:pt>
                <c:pt idx="33">
                  <c:v>1316440000000000</c:v>
                </c:pt>
                <c:pt idx="34">
                  <c:v>1498020000000000</c:v>
                </c:pt>
                <c:pt idx="35">
                  <c:v>1078890000000000</c:v>
                </c:pt>
                <c:pt idx="36">
                  <c:v>1249700000000000</c:v>
                </c:pt>
                <c:pt idx="37">
                  <c:v>850535000000000</c:v>
                </c:pt>
                <c:pt idx="38">
                  <c:v>696098000000000</c:v>
                </c:pt>
                <c:pt idx="39">
                  <c:v>1398920000000000</c:v>
                </c:pt>
                <c:pt idx="40">
                  <c:v>583866000000000</c:v>
                </c:pt>
                <c:pt idx="41">
                  <c:v>439039000000000</c:v>
                </c:pt>
                <c:pt idx="42">
                  <c:v>755533000000000</c:v>
                </c:pt>
                <c:pt idx="43">
                  <c:v>426002000000000</c:v>
                </c:pt>
                <c:pt idx="44">
                  <c:v>669195000000000</c:v>
                </c:pt>
                <c:pt idx="45">
                  <c:v>500480000000000</c:v>
                </c:pt>
                <c:pt idx="46">
                  <c:v>577752000000000</c:v>
                </c:pt>
                <c:pt idx="47">
                  <c:v>419797000000000</c:v>
                </c:pt>
                <c:pt idx="48">
                  <c:v>576267000000000</c:v>
                </c:pt>
                <c:pt idx="49">
                  <c:v>400760000000000</c:v>
                </c:pt>
                <c:pt idx="50">
                  <c:v>434406000000000</c:v>
                </c:pt>
                <c:pt idx="51">
                  <c:v>520637000000000</c:v>
                </c:pt>
                <c:pt idx="52">
                  <c:v>349123000000000</c:v>
                </c:pt>
                <c:pt idx="53">
                  <c:v>425325000000000</c:v>
                </c:pt>
                <c:pt idx="54">
                  <c:v>325714000000000</c:v>
                </c:pt>
                <c:pt idx="55">
                  <c:v>343384000000000</c:v>
                </c:pt>
                <c:pt idx="56">
                  <c:v>379324000000000</c:v>
                </c:pt>
                <c:pt idx="57">
                  <c:v>319888000000000</c:v>
                </c:pt>
                <c:pt idx="58">
                  <c:v>243568000000000</c:v>
                </c:pt>
                <c:pt idx="59">
                  <c:v>346627000000000</c:v>
                </c:pt>
                <c:pt idx="60">
                  <c:v>317825000000000</c:v>
                </c:pt>
                <c:pt idx="61">
                  <c:v>257908000000000</c:v>
                </c:pt>
                <c:pt idx="62">
                  <c:v>192353000000000</c:v>
                </c:pt>
                <c:pt idx="63">
                  <c:v>225306000000000</c:v>
                </c:pt>
                <c:pt idx="64">
                  <c:v>96510000000000</c:v>
                </c:pt>
                <c:pt idx="65">
                  <c:v>202900000000000</c:v>
                </c:pt>
                <c:pt idx="66">
                  <c:v>172393000000000</c:v>
                </c:pt>
                <c:pt idx="67">
                  <c:v>148073000000000</c:v>
                </c:pt>
                <c:pt idx="68">
                  <c:v>128590000000000</c:v>
                </c:pt>
                <c:pt idx="69">
                  <c:v>73627300000000</c:v>
                </c:pt>
                <c:pt idx="70">
                  <c:v>100719000000000</c:v>
                </c:pt>
                <c:pt idx="71">
                  <c:v>79736000000000</c:v>
                </c:pt>
                <c:pt idx="72">
                  <c:v>51220300000000</c:v>
                </c:pt>
                <c:pt idx="73">
                  <c:v>54312000000000</c:v>
                </c:pt>
                <c:pt idx="74">
                  <c:v>45235800000000</c:v>
                </c:pt>
                <c:pt idx="75">
                  <c:v>38524700000000</c:v>
                </c:pt>
                <c:pt idx="76">
                  <c:v>26233800000000</c:v>
                </c:pt>
                <c:pt idx="77">
                  <c:v>28775600000000</c:v>
                </c:pt>
                <c:pt idx="78">
                  <c:v>25581400000000</c:v>
                </c:pt>
                <c:pt idx="79">
                  <c:v>17722300000000</c:v>
                </c:pt>
                <c:pt idx="80">
                  <c:v>21121300000000</c:v>
                </c:pt>
                <c:pt idx="81">
                  <c:v>17236000000000</c:v>
                </c:pt>
                <c:pt idx="82">
                  <c:v>18560000000000</c:v>
                </c:pt>
                <c:pt idx="83">
                  <c:v>13017300000000</c:v>
                </c:pt>
                <c:pt idx="84">
                  <c:v>15582700000000</c:v>
                </c:pt>
                <c:pt idx="85">
                  <c:v>16306200000000</c:v>
                </c:pt>
                <c:pt idx="86">
                  <c:v>13933800000000</c:v>
                </c:pt>
                <c:pt idx="87">
                  <c:v>13221400000000</c:v>
                </c:pt>
                <c:pt idx="88">
                  <c:v>13758200000000</c:v>
                </c:pt>
                <c:pt idx="89">
                  <c:v>12224500000000</c:v>
                </c:pt>
                <c:pt idx="90">
                  <c:v>12146900000000</c:v>
                </c:pt>
                <c:pt idx="91">
                  <c:v>12107600000000</c:v>
                </c:pt>
                <c:pt idx="92">
                  <c:v>12391100000000</c:v>
                </c:pt>
                <c:pt idx="93">
                  <c:v>11168000000000</c:v>
                </c:pt>
                <c:pt idx="94">
                  <c:v>10399500000000</c:v>
                </c:pt>
                <c:pt idx="95">
                  <c:v>9335050000000</c:v>
                </c:pt>
                <c:pt idx="96">
                  <c:v>8084070000000</c:v>
                </c:pt>
                <c:pt idx="97">
                  <c:v>6292150000000</c:v>
                </c:pt>
                <c:pt idx="98">
                  <c:v>5846440000000</c:v>
                </c:pt>
                <c:pt idx="99">
                  <c:v>5007060000000</c:v>
                </c:pt>
                <c:pt idx="100">
                  <c:v>4524380000000</c:v>
                </c:pt>
                <c:pt idx="101">
                  <c:v>4003960000000</c:v>
                </c:pt>
                <c:pt idx="102">
                  <c:v>3134830000000</c:v>
                </c:pt>
                <c:pt idx="103">
                  <c:v>2799950000000</c:v>
                </c:pt>
                <c:pt idx="104">
                  <c:v>2239630000000</c:v>
                </c:pt>
                <c:pt idx="105">
                  <c:v>2073230000000</c:v>
                </c:pt>
                <c:pt idx="106">
                  <c:v>1853420000000</c:v>
                </c:pt>
                <c:pt idx="107">
                  <c:v>1401760000000</c:v>
                </c:pt>
                <c:pt idx="108">
                  <c:v>1128120000000</c:v>
                </c:pt>
                <c:pt idx="109">
                  <c:v>853815000000</c:v>
                </c:pt>
                <c:pt idx="110">
                  <c:v>481413000000</c:v>
                </c:pt>
                <c:pt idx="111">
                  <c:v>554656000000</c:v>
                </c:pt>
                <c:pt idx="112">
                  <c:v>277114000000</c:v>
                </c:pt>
                <c:pt idx="113">
                  <c:v>237472000000</c:v>
                </c:pt>
                <c:pt idx="114">
                  <c:v>38523900000</c:v>
                </c:pt>
              </c:numCache>
            </c:numRef>
          </c:yVal>
        </c:ser>
        <c:axId val="54477184"/>
        <c:axId val="54479488"/>
      </c:scatterChart>
      <c:valAx>
        <c:axId val="54477184"/>
        <c:scaling>
          <c:logBase val="10"/>
          <c:orientation val="minMax"/>
          <c:min val="1.0000000000000041E-3"/>
        </c:scaling>
        <c:axPos val="b"/>
        <c:majorGridlines/>
        <c:title>
          <c:tx>
            <c:rich>
              <a:bodyPr/>
              <a:lstStyle/>
              <a:p>
                <a:pPr>
                  <a:defRPr lang="en-US" sz="1400" b="1"/>
                </a:pPr>
                <a:r>
                  <a:rPr lang="en-US" sz="1400" b="1"/>
                  <a:t>Neutron Energy (MeV)</a:t>
                </a:r>
              </a:p>
            </c:rich>
          </c:tx>
          <c:layout/>
        </c:title>
        <c:numFmt formatCode="0.E+00" sourceLinked="0"/>
        <c:majorTickMark val="none"/>
        <c:tickLblPos val="nextTo"/>
        <c:txPr>
          <a:bodyPr/>
          <a:lstStyle/>
          <a:p>
            <a:pPr>
              <a:defRPr lang="en-US" sz="1000"/>
            </a:pPr>
            <a:endParaRPr lang="en-US"/>
          </a:p>
        </c:txPr>
        <c:crossAx val="54479488"/>
        <c:crosses val="autoZero"/>
        <c:crossBetween val="midCat"/>
      </c:valAx>
      <c:valAx>
        <c:axId val="54479488"/>
        <c:scaling>
          <c:logBase val="10"/>
          <c:orientation val="minMax"/>
          <c:max val="1E+17"/>
          <c:min val="100000000000"/>
        </c:scaling>
        <c:axPos val="l"/>
        <c:majorGridlines/>
        <c:title>
          <c:tx>
            <c:rich>
              <a:bodyPr rot="-5400000" vert="horz"/>
              <a:lstStyle/>
              <a:p>
                <a:pPr>
                  <a:defRPr lang="en-US" sz="1400"/>
                </a:pPr>
                <a:r>
                  <a:rPr lang="en-US" sz="1200" dirty="0"/>
                  <a:t>n-flux density (s</a:t>
                </a:r>
                <a:r>
                  <a:rPr lang="en-US" sz="1200" baseline="30000" dirty="0"/>
                  <a:t>-1</a:t>
                </a:r>
                <a:r>
                  <a:rPr lang="en-US" sz="1200" dirty="0"/>
                  <a:t> cm</a:t>
                </a:r>
                <a:r>
                  <a:rPr lang="en-US" sz="1200" baseline="30000" dirty="0"/>
                  <a:t>-2</a:t>
                </a:r>
                <a:r>
                  <a:rPr lang="en-US" sz="1200" dirty="0"/>
                  <a:t> MeV</a:t>
                </a:r>
                <a:r>
                  <a:rPr lang="en-US" sz="1200" baseline="30000" dirty="0"/>
                  <a:t>-1</a:t>
                </a:r>
                <a:r>
                  <a:rPr lang="en-US" sz="1200" dirty="0"/>
                  <a:t>)</a:t>
                </a:r>
              </a:p>
            </c:rich>
          </c:tx>
          <c:layout/>
        </c:title>
        <c:numFmt formatCode="0.E+00" sourceLinked="0"/>
        <c:majorTickMark val="none"/>
        <c:tickLblPos val="nextTo"/>
        <c:txPr>
          <a:bodyPr/>
          <a:lstStyle/>
          <a:p>
            <a:pPr>
              <a:defRPr lang="en-US" sz="1000"/>
            </a:pPr>
            <a:endParaRPr lang="en-US"/>
          </a:p>
        </c:txPr>
        <c:crossAx val="54477184"/>
        <c:crossesAt val="1.0000000000000225E-8"/>
        <c:crossBetween val="midCat"/>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legend>
      <c:legendPos val="r"/>
      <c:layout>
        <c:manualLayout>
          <c:xMode val="edge"/>
          <c:yMode val="edge"/>
          <c:x val="0.52481967592592549"/>
          <c:y val="7.1397222222222681E-2"/>
          <c:w val="0.4352212962962963"/>
          <c:h val="0.20017847222222221"/>
        </c:manualLayout>
      </c:layou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lang="en-US" sz="1000">
              <a:solidFill>
                <a:schemeClr val="dk1"/>
              </a:solidFill>
              <a:latin typeface="+mn-lt"/>
              <a:ea typeface="+mn-ea"/>
              <a:cs typeface="+mn-cs"/>
            </a:defRPr>
          </a:pPr>
          <a:endParaRPr lang="en-US"/>
        </a:p>
      </c:txPr>
    </c:legend>
    <c:plotVisOnly val="1"/>
    <c:dispBlanksAs val="gap"/>
  </c:chart>
  <c:spPr>
    <a:noFill/>
    <a:ln>
      <a:noFill/>
    </a:ln>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21583" cy="493634"/>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eaLnBrk="0" hangingPunct="0">
              <a:defRPr sz="1200"/>
            </a:lvl1pPr>
          </a:lstStyle>
          <a:p>
            <a:pPr>
              <a:defRPr/>
            </a:pPr>
            <a:endParaRPr lang="fr-FR"/>
          </a:p>
        </p:txBody>
      </p:sp>
      <p:sp>
        <p:nvSpPr>
          <p:cNvPr id="3075" name="Rectangle 3"/>
          <p:cNvSpPr>
            <a:spLocks noGrp="1" noChangeArrowheads="1"/>
          </p:cNvSpPr>
          <p:nvPr>
            <p:ph type="dt" sz="quarter" idx="1"/>
          </p:nvPr>
        </p:nvSpPr>
        <p:spPr bwMode="auto">
          <a:xfrm>
            <a:off x="3820531" y="0"/>
            <a:ext cx="2921583" cy="493634"/>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defRPr sz="1200"/>
            </a:lvl1pPr>
          </a:lstStyle>
          <a:p>
            <a:pPr>
              <a:defRPr/>
            </a:pPr>
            <a:endParaRPr lang="fr-FR"/>
          </a:p>
        </p:txBody>
      </p:sp>
      <p:sp>
        <p:nvSpPr>
          <p:cNvPr id="3076" name="Rectangle 4"/>
          <p:cNvSpPr>
            <a:spLocks noGrp="1" noChangeArrowheads="1"/>
          </p:cNvSpPr>
          <p:nvPr>
            <p:ph type="ftr" sz="quarter" idx="2"/>
          </p:nvPr>
        </p:nvSpPr>
        <p:spPr bwMode="auto">
          <a:xfrm>
            <a:off x="0" y="9379029"/>
            <a:ext cx="2921583" cy="493634"/>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eaLnBrk="0" hangingPunct="0">
              <a:defRPr sz="1200"/>
            </a:lvl1pPr>
          </a:lstStyle>
          <a:p>
            <a:pPr>
              <a:defRPr/>
            </a:pPr>
            <a:endParaRPr lang="fr-FR"/>
          </a:p>
        </p:txBody>
      </p:sp>
      <p:sp>
        <p:nvSpPr>
          <p:cNvPr id="3077" name="Rectangle 5"/>
          <p:cNvSpPr>
            <a:spLocks noGrp="1" noChangeArrowheads="1"/>
          </p:cNvSpPr>
          <p:nvPr>
            <p:ph type="sldNum" sz="quarter" idx="3"/>
          </p:nvPr>
        </p:nvSpPr>
        <p:spPr bwMode="auto">
          <a:xfrm>
            <a:off x="3820531" y="9379029"/>
            <a:ext cx="2921583" cy="493634"/>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defRPr sz="1200"/>
            </a:lvl1pPr>
          </a:lstStyle>
          <a:p>
            <a:pPr>
              <a:defRPr/>
            </a:pPr>
            <a:fld id="{E1901043-2EE7-4943-AA70-89274FEDC004}"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1583" cy="493634"/>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eaLnBrk="0" hangingPunct="0">
              <a:defRPr sz="1200"/>
            </a:lvl1pPr>
          </a:lstStyle>
          <a:p>
            <a:pPr>
              <a:defRPr/>
            </a:pPr>
            <a:endParaRPr lang="fr-FR"/>
          </a:p>
        </p:txBody>
      </p:sp>
      <p:sp>
        <p:nvSpPr>
          <p:cNvPr id="6147" name="Rectangle 3"/>
          <p:cNvSpPr>
            <a:spLocks noGrp="1" noChangeArrowheads="1"/>
          </p:cNvSpPr>
          <p:nvPr>
            <p:ph type="dt" idx="1"/>
          </p:nvPr>
        </p:nvSpPr>
        <p:spPr bwMode="auto">
          <a:xfrm>
            <a:off x="3820531" y="0"/>
            <a:ext cx="2921583" cy="493634"/>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defRPr sz="1200"/>
            </a:lvl1pPr>
          </a:lstStyle>
          <a:p>
            <a:pPr>
              <a:defRPr/>
            </a:pPr>
            <a:endParaRPr lang="fr-FR"/>
          </a:p>
        </p:txBody>
      </p:sp>
      <p:sp>
        <p:nvSpPr>
          <p:cNvPr id="13316" name="Rectangle 4"/>
          <p:cNvSpPr>
            <a:spLocks noGrp="1" noRot="1" noChangeAspect="1" noChangeArrowheads="1" noTextEdit="1"/>
          </p:cNvSpPr>
          <p:nvPr>
            <p:ph type="sldImg" idx="2"/>
          </p:nvPr>
        </p:nvSpPr>
        <p:spPr bwMode="auto">
          <a:xfrm>
            <a:off x="903288" y="739775"/>
            <a:ext cx="4935537" cy="37036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898949" y="4689516"/>
            <a:ext cx="4944217" cy="4442699"/>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0" y="9379029"/>
            <a:ext cx="2921583" cy="493634"/>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eaLnBrk="0" hangingPunct="0">
              <a:defRPr sz="1200"/>
            </a:lvl1pPr>
          </a:lstStyle>
          <a:p>
            <a:pPr>
              <a:defRPr/>
            </a:pPr>
            <a:endParaRPr lang="fr-FR"/>
          </a:p>
        </p:txBody>
      </p:sp>
      <p:sp>
        <p:nvSpPr>
          <p:cNvPr id="6151" name="Rectangle 7"/>
          <p:cNvSpPr>
            <a:spLocks noGrp="1" noChangeArrowheads="1"/>
          </p:cNvSpPr>
          <p:nvPr>
            <p:ph type="sldNum" sz="quarter" idx="5"/>
          </p:nvPr>
        </p:nvSpPr>
        <p:spPr bwMode="auto">
          <a:xfrm>
            <a:off x="3820531" y="9379029"/>
            <a:ext cx="2921583" cy="493634"/>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defRPr sz="1200"/>
            </a:lvl1pPr>
          </a:lstStyle>
          <a:p>
            <a:pPr>
              <a:defRPr/>
            </a:pPr>
            <a:fld id="{D65CE11C-ACDC-46A0-935A-D086122DAF77}"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53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61663D-37BC-4D78-9319-F02C61FA9269}" type="slidenum">
              <a:rPr lang="ja-JP" altLang="en-US"/>
              <a:pPr fontAlgn="base">
                <a:spcBef>
                  <a:spcPct val="0"/>
                </a:spcBef>
                <a:spcAft>
                  <a:spcPct val="0"/>
                </a:spcAft>
              </a:pPr>
              <a:t>18</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53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61663D-37BC-4D78-9319-F02C61FA9269}" type="slidenum">
              <a:rPr lang="ja-JP" altLang="en-US"/>
              <a:pPr fontAlgn="base">
                <a:spcBef>
                  <a:spcPct val="0"/>
                </a:spcBef>
                <a:spcAft>
                  <a:spcPct val="0"/>
                </a:spcAft>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63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92E3BE-48E4-4534-AA52-5A03ECFA4D11}" type="slidenum">
              <a:rPr lang="ja-JP" altLang="en-US"/>
              <a:pPr fontAlgn="base">
                <a:spcBef>
                  <a:spcPct val="0"/>
                </a:spcBef>
                <a:spcAft>
                  <a:spcPct val="0"/>
                </a:spcAft>
              </a:pPr>
              <a:t>8</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53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61663D-37BC-4D78-9319-F02C61FA9269}" type="slidenum">
              <a:rPr lang="ja-JP" altLang="en-US"/>
              <a:pPr fontAlgn="base">
                <a:spcBef>
                  <a:spcPct val="0"/>
                </a:spcBef>
                <a:spcAft>
                  <a:spcPct val="0"/>
                </a:spcAft>
              </a:pPr>
              <a:t>17</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59"/>
          <p:cNvPicPr>
            <a:picLocks noChangeAspect="1" noChangeArrowheads="1"/>
          </p:cNvPicPr>
          <p:nvPr userDrawn="1"/>
        </p:nvPicPr>
        <p:blipFill>
          <a:blip r:embed="rId2" cstate="print"/>
          <a:srcRect/>
          <a:stretch>
            <a:fillRect/>
          </a:stretch>
        </p:blipFill>
        <p:spPr bwMode="auto">
          <a:xfrm>
            <a:off x="179388" y="0"/>
            <a:ext cx="8891587" cy="528638"/>
          </a:xfrm>
          <a:prstGeom prst="rect">
            <a:avLst/>
          </a:prstGeom>
          <a:noFill/>
          <a:ln w="9525">
            <a:noFill/>
            <a:miter lim="800000"/>
            <a:headEnd/>
            <a:tailEnd/>
          </a:ln>
        </p:spPr>
      </p:pic>
      <p:sp>
        <p:nvSpPr>
          <p:cNvPr id="5148" name="Rectangle 1052"/>
          <p:cNvSpPr>
            <a:spLocks noGrp="1" noChangeArrowheads="1"/>
          </p:cNvSpPr>
          <p:nvPr>
            <p:ph type="subTitle" idx="1"/>
          </p:nvPr>
        </p:nvSpPr>
        <p:spPr>
          <a:xfrm>
            <a:off x="1438275" y="4318000"/>
            <a:ext cx="6262688" cy="1800225"/>
          </a:xfrm>
        </p:spPr>
        <p:txBody>
          <a:bodyPr/>
          <a:lstStyle>
            <a:lvl1pPr marL="0" indent="0" algn="ctr">
              <a:buFontTx/>
              <a:buNone/>
              <a:defRPr/>
            </a:lvl1pPr>
          </a:lstStyle>
          <a:p>
            <a:r>
              <a:rPr lang="en-US" smtClean="0"/>
              <a:t>Click to edit Master subtitle style</a:t>
            </a:r>
            <a:endParaRPr lang="en-GB"/>
          </a:p>
        </p:txBody>
      </p:sp>
      <p:sp>
        <p:nvSpPr>
          <p:cNvPr id="5149" name="Rectangle 1053"/>
          <p:cNvSpPr>
            <a:spLocks noGrp="1" noChangeArrowheads="1"/>
          </p:cNvSpPr>
          <p:nvPr>
            <p:ph type="ctrTitle"/>
          </p:nvPr>
        </p:nvSpPr>
        <p:spPr>
          <a:xfrm>
            <a:off x="719138" y="719138"/>
            <a:ext cx="7700962" cy="3598862"/>
          </a:xfrm>
        </p:spPr>
        <p:txBody>
          <a:bodyPr anchor="ctr"/>
          <a:lstStyle>
            <a:lvl1pPr algn="ctr">
              <a:defRPr sz="4000"/>
            </a:lvl1pPr>
          </a:lstStyle>
          <a:p>
            <a:r>
              <a:rPr lang="en-US" smtClean="0"/>
              <a:t>Click to edit Master 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874D01E8-3E3B-4A6C-A6D8-FD1D277E7BC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8338" y="539750"/>
            <a:ext cx="1978025"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0" y="539750"/>
            <a:ext cx="5786438"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A1E63A6C-AC75-40EB-8BBC-CFD2D01B2F8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021A431A-775E-4EC1-A1FF-7F261BE0DBF2}"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01299FE6-F2E0-429E-8144-857151C18D2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1438275"/>
            <a:ext cx="3881438"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438275"/>
            <a:ext cx="3883025"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29CC38DD-8BE4-40D8-B382-C75CAFAA91C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GB"/>
          </a:p>
        </p:txBody>
      </p:sp>
      <p:sp>
        <p:nvSpPr>
          <p:cNvPr id="9" name="Rectangle 41"/>
          <p:cNvSpPr>
            <a:spLocks noGrp="1" noChangeArrowheads="1"/>
          </p:cNvSpPr>
          <p:nvPr>
            <p:ph type="sldNum" sz="quarter" idx="12"/>
          </p:nvPr>
        </p:nvSpPr>
        <p:spPr>
          <a:ln/>
        </p:spPr>
        <p:txBody>
          <a:bodyPr/>
          <a:lstStyle>
            <a:lvl1pPr>
              <a:defRPr/>
            </a:lvl1pPr>
          </a:lstStyle>
          <a:p>
            <a:pPr>
              <a:defRPr/>
            </a:pPr>
            <a:fld id="{DFBB3784-08FB-47AE-A3AE-A0C6FF739E5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GB"/>
          </a:p>
        </p:txBody>
      </p:sp>
      <p:sp>
        <p:nvSpPr>
          <p:cNvPr id="5" name="Rectangle 41"/>
          <p:cNvSpPr>
            <a:spLocks noGrp="1" noChangeArrowheads="1"/>
          </p:cNvSpPr>
          <p:nvPr>
            <p:ph type="sldNum" sz="quarter" idx="12"/>
          </p:nvPr>
        </p:nvSpPr>
        <p:spPr>
          <a:ln/>
        </p:spPr>
        <p:txBody>
          <a:bodyPr/>
          <a:lstStyle>
            <a:lvl1pPr>
              <a:defRPr/>
            </a:lvl1pPr>
          </a:lstStyle>
          <a:p>
            <a:pPr>
              <a:defRPr/>
            </a:pPr>
            <a:fld id="{09B7AA66-47E1-49C3-B612-A92BFC4B727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GB"/>
          </a:p>
        </p:txBody>
      </p:sp>
      <p:sp>
        <p:nvSpPr>
          <p:cNvPr id="4" name="Rectangle 41"/>
          <p:cNvSpPr>
            <a:spLocks noGrp="1" noChangeArrowheads="1"/>
          </p:cNvSpPr>
          <p:nvPr>
            <p:ph type="sldNum" sz="quarter" idx="12"/>
          </p:nvPr>
        </p:nvSpPr>
        <p:spPr>
          <a:ln/>
        </p:spPr>
        <p:txBody>
          <a:bodyPr/>
          <a:lstStyle>
            <a:lvl1pPr>
              <a:defRPr/>
            </a:lvl1pPr>
          </a:lstStyle>
          <a:p>
            <a:pPr>
              <a:defRPr/>
            </a:pPr>
            <a:fld id="{35A0EAE7-9B2A-4FF8-B9BE-F83FC3F7F31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78C2D047-4E90-4D7A-9484-0F184EF583B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1C9384AB-9808-4574-949C-6A64B62DD8D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079500" y="1438275"/>
            <a:ext cx="7916863" cy="5038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1063" name="Rectangle 39"/>
          <p:cNvSpPr>
            <a:spLocks noGrp="1" noChangeArrowheads="1"/>
          </p:cNvSpPr>
          <p:nvPr>
            <p:ph type="dt" sz="half" idx="2"/>
          </p:nvPr>
        </p:nvSpPr>
        <p:spPr bwMode="auto">
          <a:xfrm>
            <a:off x="4318000" y="6584950"/>
            <a:ext cx="4318000"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solidFill>
                  <a:schemeClr val="bg2"/>
                </a:solidFill>
                <a:latin typeface="Arial" charset="0"/>
              </a:defRPr>
            </a:lvl1pPr>
          </a:lstStyle>
          <a:p>
            <a:pPr>
              <a:defRPr/>
            </a:pPr>
            <a:endParaRPr lang="en-US"/>
          </a:p>
        </p:txBody>
      </p:sp>
      <p:sp>
        <p:nvSpPr>
          <p:cNvPr id="1064" name="Rectangle 40"/>
          <p:cNvSpPr>
            <a:spLocks noGrp="1" noChangeArrowheads="1"/>
          </p:cNvSpPr>
          <p:nvPr>
            <p:ph type="ftr" sz="quarter" idx="3"/>
          </p:nvPr>
        </p:nvSpPr>
        <p:spPr bwMode="auto">
          <a:xfrm>
            <a:off x="719138" y="6584950"/>
            <a:ext cx="3598862"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2"/>
                </a:solidFill>
                <a:latin typeface="Arial" charset="0"/>
              </a:defRPr>
            </a:lvl1pPr>
          </a:lstStyle>
          <a:p>
            <a:pPr>
              <a:defRPr/>
            </a:pPr>
            <a:endParaRPr lang="en-GB"/>
          </a:p>
        </p:txBody>
      </p:sp>
      <p:sp>
        <p:nvSpPr>
          <p:cNvPr id="1065" name="Rectangle 41"/>
          <p:cNvSpPr>
            <a:spLocks noGrp="1" noChangeArrowheads="1"/>
          </p:cNvSpPr>
          <p:nvPr>
            <p:ph type="sldNum" sz="quarter" idx="4"/>
          </p:nvPr>
        </p:nvSpPr>
        <p:spPr bwMode="auto">
          <a:xfrm>
            <a:off x="179388" y="6584950"/>
            <a:ext cx="287337"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eaLnBrk="1" hangingPunct="1">
              <a:defRPr sz="1000">
                <a:solidFill>
                  <a:schemeClr val="bg2"/>
                </a:solidFill>
                <a:latin typeface="+mn-lt"/>
              </a:defRPr>
            </a:lvl1pPr>
          </a:lstStyle>
          <a:p>
            <a:pPr>
              <a:defRPr/>
            </a:pPr>
            <a:fld id="{1992A64F-3155-4DCF-A88E-BECE078F9DAB}" type="slidenum">
              <a:rPr lang="en-GB"/>
              <a:pPr>
                <a:defRPr/>
              </a:pPr>
              <a:t>‹#›</a:t>
            </a:fld>
            <a:endParaRPr lang="en-GB"/>
          </a:p>
        </p:txBody>
      </p:sp>
      <p:sp>
        <p:nvSpPr>
          <p:cNvPr id="1030" name="Rectangle 43"/>
          <p:cNvSpPr>
            <a:spLocks noGrp="1" noChangeArrowheads="1"/>
          </p:cNvSpPr>
          <p:nvPr>
            <p:ph type="title"/>
          </p:nvPr>
        </p:nvSpPr>
        <p:spPr bwMode="auto">
          <a:xfrm>
            <a:off x="1079500" y="539750"/>
            <a:ext cx="7916863" cy="719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Cliquez pour modifier le style du titre</a:t>
            </a:r>
          </a:p>
        </p:txBody>
      </p:sp>
      <p:pic>
        <p:nvPicPr>
          <p:cNvPr id="1031" name="Picture 53"/>
          <p:cNvPicPr>
            <a:picLocks noChangeAspect="1" noChangeArrowheads="1"/>
          </p:cNvPicPr>
          <p:nvPr/>
        </p:nvPicPr>
        <p:blipFill>
          <a:blip r:embed="rId13" cstate="print"/>
          <a:srcRect/>
          <a:stretch>
            <a:fillRect/>
          </a:stretch>
        </p:blipFill>
        <p:spPr bwMode="auto">
          <a:xfrm>
            <a:off x="179388" y="0"/>
            <a:ext cx="8891587" cy="528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269875" indent="-269875" algn="l" rtl="0" eaLnBrk="0" fontAlgn="base" hangingPunct="0">
        <a:spcBef>
          <a:spcPct val="20000"/>
        </a:spcBef>
        <a:spcAft>
          <a:spcPct val="0"/>
        </a:spcAft>
        <a:buChar char="•"/>
        <a:defRPr sz="2400">
          <a:solidFill>
            <a:schemeClr val="tx1"/>
          </a:solidFill>
          <a:latin typeface="+mn-lt"/>
          <a:ea typeface="+mn-ea"/>
          <a:cs typeface="+mn-cs"/>
        </a:defRPr>
      </a:lvl1pPr>
      <a:lvl2pPr marL="719138" indent="-269875" algn="l" rtl="0" eaLnBrk="0" fontAlgn="base" hangingPunct="0">
        <a:spcBef>
          <a:spcPct val="20000"/>
        </a:spcBef>
        <a:spcAft>
          <a:spcPct val="0"/>
        </a:spcAft>
        <a:buChar char="–"/>
        <a:defRPr sz="2000">
          <a:solidFill>
            <a:schemeClr val="tx1"/>
          </a:solidFill>
          <a:latin typeface="+mn-lt"/>
        </a:defRPr>
      </a:lvl2pPr>
      <a:lvl3pPr marL="1071563" indent="-173038"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jpeg"/><Relationship Id="rId11" Type="http://schemas.openxmlformats.org/officeDocument/2006/relationships/oleObject" Target="../embeddings/oleObject3.bin"/><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8.xml"/><Relationship Id="rId7"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1"/>
          <p:cNvSpPr>
            <a:spLocks noGrp="1"/>
          </p:cNvSpPr>
          <p:nvPr>
            <p:ph type="subTitle" idx="1"/>
          </p:nvPr>
        </p:nvSpPr>
        <p:spPr>
          <a:xfrm>
            <a:off x="1447800" y="4572000"/>
            <a:ext cx="6262688" cy="1447800"/>
          </a:xfrm>
        </p:spPr>
        <p:txBody>
          <a:bodyPr/>
          <a:lstStyle/>
          <a:p>
            <a:pPr eaLnBrk="1" hangingPunct="1"/>
            <a:endParaRPr lang="en-GB" sz="1600" dirty="0" smtClean="0"/>
          </a:p>
          <a:p>
            <a:pPr eaLnBrk="1" hangingPunct="1"/>
            <a:r>
              <a:rPr lang="en-GB" sz="1600" dirty="0" smtClean="0"/>
              <a:t>F. Groeschel</a:t>
            </a:r>
          </a:p>
          <a:p>
            <a:pPr eaLnBrk="1" hangingPunct="1"/>
            <a:r>
              <a:rPr lang="en-GB" sz="1600" dirty="0" smtClean="0"/>
              <a:t>On behalf of the IFMIF-EVEDA Project Team</a:t>
            </a:r>
          </a:p>
        </p:txBody>
      </p:sp>
      <p:sp>
        <p:nvSpPr>
          <p:cNvPr id="15362" name="Title 2"/>
          <p:cNvSpPr>
            <a:spLocks noGrp="1"/>
          </p:cNvSpPr>
          <p:nvPr>
            <p:ph type="ctrTitle"/>
          </p:nvPr>
        </p:nvSpPr>
        <p:spPr>
          <a:xfrm>
            <a:off x="762000" y="914400"/>
            <a:ext cx="7700963" cy="1752600"/>
          </a:xfrm>
        </p:spPr>
        <p:txBody>
          <a:bodyPr/>
          <a:lstStyle/>
          <a:p>
            <a:r>
              <a:rPr lang="en-US" sz="3200" dirty="0" smtClean="0"/>
              <a:t>The IFMIF Target Facility Engineering Design and the Validation of Key Issues within the IFMIF/EVEDA Project</a:t>
            </a:r>
            <a:endParaRPr lang="de-DE" sz="3200" dirty="0"/>
          </a:p>
        </p:txBody>
      </p:sp>
      <p:sp>
        <p:nvSpPr>
          <p:cNvPr id="4" name="Sous-titre 2"/>
          <p:cNvSpPr txBox="1">
            <a:spLocks/>
          </p:cNvSpPr>
          <p:nvPr/>
        </p:nvSpPr>
        <p:spPr bwMode="auto">
          <a:xfrm>
            <a:off x="1447800" y="3429000"/>
            <a:ext cx="62640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2</a:t>
            </a:r>
            <a:r>
              <a:rPr kumimoji="0" lang="en-GB" sz="2000" b="0" i="0" u="none" strike="noStrike" kern="0" cap="none" spc="0" normalizeH="0" baseline="30000" noProof="0" dirty="0" smtClean="0">
                <a:ln>
                  <a:noFill/>
                </a:ln>
                <a:solidFill>
                  <a:schemeClr val="tx1"/>
                </a:solidFill>
                <a:effectLst/>
                <a:uLnTx/>
                <a:uFillTx/>
                <a:latin typeface="+mn-lt"/>
                <a:ea typeface="+mn-ea"/>
                <a:cs typeface="+mn-cs"/>
              </a:rPr>
              <a:t>nd</a:t>
            </a:r>
            <a:r>
              <a:rPr kumimoji="0" lang="en-GB" sz="2000" b="0" i="0" u="none" strike="noStrike" kern="0" cap="none" spc="0" normalizeH="0" baseline="0" noProof="0" dirty="0" smtClean="0">
                <a:ln>
                  <a:noFill/>
                </a:ln>
                <a:solidFill>
                  <a:schemeClr val="tx1"/>
                </a:solidFill>
                <a:effectLst/>
                <a:uLnTx/>
                <a:uFillTx/>
                <a:latin typeface="+mn-lt"/>
                <a:ea typeface="+mn-ea"/>
                <a:cs typeface="+mn-cs"/>
              </a:rPr>
              <a:t> International Symposium on Lithium Applications</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Princeton, </a:t>
            </a:r>
            <a:r>
              <a:rPr lang="en-GB" sz="2000" kern="0" dirty="0" smtClean="0">
                <a:latin typeface="+mn-lt"/>
              </a:rPr>
              <a:t>27-29 April 2011</a:t>
            </a:r>
            <a:endParaRPr kumimoji="0" lang="en-GB"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13"/>
          <p:cNvPicPr>
            <a:picLocks noChangeAspect="1"/>
          </p:cNvPicPr>
          <p:nvPr/>
        </p:nvPicPr>
        <p:blipFill>
          <a:blip r:embed="rId4" cstate="print"/>
          <a:srcRect/>
          <a:stretch>
            <a:fillRect/>
          </a:stretch>
        </p:blipFill>
        <p:spPr bwMode="auto">
          <a:xfrm>
            <a:off x="533400" y="2590800"/>
            <a:ext cx="2067311" cy="2593032"/>
          </a:xfrm>
          <a:prstGeom prst="rect">
            <a:avLst/>
          </a:prstGeom>
          <a:noFill/>
          <a:ln w="9525">
            <a:noFill/>
            <a:miter lim="800000"/>
            <a:headEnd/>
            <a:tailEnd/>
          </a:ln>
        </p:spPr>
      </p:pic>
      <p:pic>
        <p:nvPicPr>
          <p:cNvPr id="6" name="Picture 11"/>
          <p:cNvPicPr>
            <a:picLocks noChangeAspect="1" noChangeArrowheads="1"/>
          </p:cNvPicPr>
          <p:nvPr/>
        </p:nvPicPr>
        <p:blipFill>
          <a:blip r:embed="rId5" cstate="print"/>
          <a:srcRect/>
          <a:stretch>
            <a:fillRect/>
          </a:stretch>
        </p:blipFill>
        <p:spPr bwMode="auto">
          <a:xfrm>
            <a:off x="2819400" y="4343400"/>
            <a:ext cx="2209800" cy="1690417"/>
          </a:xfrm>
          <a:prstGeom prst="rect">
            <a:avLst/>
          </a:prstGeom>
          <a:noFill/>
          <a:ln w="9525">
            <a:noFill/>
            <a:miter lim="800000"/>
            <a:headEnd/>
            <a:tailEnd/>
          </a:ln>
        </p:spPr>
      </p:pic>
      <p:pic>
        <p:nvPicPr>
          <p:cNvPr id="8" name="Picture 17"/>
          <p:cNvPicPr>
            <a:picLocks noChangeAspect="1" noChangeArrowheads="1"/>
          </p:cNvPicPr>
          <p:nvPr/>
        </p:nvPicPr>
        <p:blipFill>
          <a:blip r:embed="rId6" cstate="print"/>
          <a:srcRect/>
          <a:stretch>
            <a:fillRect/>
          </a:stretch>
        </p:blipFill>
        <p:spPr bwMode="auto">
          <a:xfrm>
            <a:off x="2667000" y="2133600"/>
            <a:ext cx="1296144" cy="1243282"/>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rcRect l="4416" r="5075" b="5000"/>
          <a:stretch>
            <a:fillRect/>
          </a:stretch>
        </p:blipFill>
        <p:spPr bwMode="auto">
          <a:xfrm>
            <a:off x="4191000" y="2971800"/>
            <a:ext cx="1315452" cy="1219200"/>
          </a:xfrm>
          <a:prstGeom prst="rect">
            <a:avLst/>
          </a:prstGeom>
          <a:noFill/>
          <a:ln w="9525">
            <a:noFill/>
            <a:miter lim="800000"/>
            <a:headEnd/>
            <a:tailEnd/>
          </a:ln>
        </p:spPr>
      </p:pic>
      <p:sp>
        <p:nvSpPr>
          <p:cNvPr id="10" name="正方形/長方形 28"/>
          <p:cNvSpPr/>
          <p:nvPr/>
        </p:nvSpPr>
        <p:spPr>
          <a:xfrm>
            <a:off x="3962400" y="2514600"/>
            <a:ext cx="2082173" cy="276999"/>
          </a:xfrm>
          <a:prstGeom prst="rect">
            <a:avLst/>
          </a:prstGeom>
          <a:solidFill>
            <a:schemeClr val="bg1"/>
          </a:solidFill>
        </p:spPr>
        <p:txBody>
          <a:bodyPr wrap="none">
            <a:spAutoFit/>
          </a:bodyPr>
          <a:lstStyle/>
          <a:p>
            <a:r>
              <a:rPr lang="en-US" altLang="ja-JP" sz="1200" dirty="0" smtClean="0">
                <a:latin typeface="Calibri" pitchFamily="34" charset="0"/>
              </a:rPr>
              <a:t>Stereo-</a:t>
            </a:r>
            <a:r>
              <a:rPr lang="en-US" altLang="ja-JP" sz="1200" dirty="0" err="1" smtClean="0">
                <a:latin typeface="Calibri" pitchFamily="34" charset="0"/>
              </a:rPr>
              <a:t>Scopic</a:t>
            </a:r>
            <a:r>
              <a:rPr lang="en-US" altLang="ja-JP" sz="1200" dirty="0" smtClean="0">
                <a:latin typeface="Calibri" pitchFamily="34" charset="0"/>
              </a:rPr>
              <a:t> Imaging System </a:t>
            </a:r>
            <a:endParaRPr lang="ja-JP" altLang="en-US" sz="1200" dirty="0">
              <a:latin typeface="Calibri" pitchFamily="34" charset="0"/>
            </a:endParaRPr>
          </a:p>
        </p:txBody>
      </p:sp>
      <p:sp>
        <p:nvSpPr>
          <p:cNvPr id="11" name="テキスト ボックス 30"/>
          <p:cNvSpPr txBox="1"/>
          <p:nvPr/>
        </p:nvSpPr>
        <p:spPr>
          <a:xfrm>
            <a:off x="5410200" y="3962400"/>
            <a:ext cx="436914" cy="276999"/>
          </a:xfrm>
          <a:prstGeom prst="rect">
            <a:avLst/>
          </a:prstGeom>
          <a:solidFill>
            <a:schemeClr val="bg1"/>
          </a:solidFill>
        </p:spPr>
        <p:txBody>
          <a:bodyPr wrap="none" rtlCol="0">
            <a:spAutoFit/>
          </a:bodyPr>
          <a:lstStyle/>
          <a:p>
            <a:r>
              <a:rPr kumimoji="1" lang="en-US" altLang="ja-JP" sz="1200" dirty="0" smtClean="0">
                <a:latin typeface="Calibri" pitchFamily="34" charset="0"/>
              </a:rPr>
              <a:t>HSV</a:t>
            </a:r>
            <a:endParaRPr kumimoji="1" lang="ja-JP" altLang="en-US" sz="1200" dirty="0">
              <a:latin typeface="Calibri" pitchFamily="34" charset="0"/>
            </a:endParaRPr>
          </a:p>
        </p:txBody>
      </p:sp>
      <p:cxnSp>
        <p:nvCxnSpPr>
          <p:cNvPr id="13" name="Straight Arrow Connector 12"/>
          <p:cNvCxnSpPr/>
          <p:nvPr/>
        </p:nvCxnSpPr>
        <p:spPr bwMode="auto">
          <a:xfrm rot="10800000" flipV="1">
            <a:off x="2133600" y="3124200"/>
            <a:ext cx="838200" cy="685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2057400" y="3962400"/>
            <a:ext cx="2133600" cy="158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5" name="Straight Arrow Connector 14"/>
          <p:cNvCxnSpPr>
            <a:stCxn id="6" idx="1"/>
          </p:cNvCxnSpPr>
          <p:nvPr/>
        </p:nvCxnSpPr>
        <p:spPr bwMode="auto">
          <a:xfrm rot="10800000">
            <a:off x="2057400" y="4114801"/>
            <a:ext cx="762000" cy="1073809"/>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pic>
        <p:nvPicPr>
          <p:cNvPr id="16" name="Picture 5" descr="P1220118"/>
          <p:cNvPicPr>
            <a:picLocks noChangeAspect="1" noChangeArrowheads="1"/>
          </p:cNvPicPr>
          <p:nvPr/>
        </p:nvPicPr>
        <p:blipFill>
          <a:blip r:embed="rId8" cstate="print"/>
          <a:srcRect/>
          <a:stretch>
            <a:fillRect/>
          </a:stretch>
        </p:blipFill>
        <p:spPr bwMode="auto">
          <a:xfrm>
            <a:off x="6096000" y="3048000"/>
            <a:ext cx="2010117" cy="1214446"/>
          </a:xfrm>
          <a:prstGeom prst="rect">
            <a:avLst/>
          </a:prstGeom>
          <a:noFill/>
          <a:ln w="9525">
            <a:noFill/>
            <a:miter lim="800000"/>
            <a:headEnd/>
            <a:tailEnd/>
          </a:ln>
        </p:spPr>
      </p:pic>
      <p:pic>
        <p:nvPicPr>
          <p:cNvPr id="18" name="Picture 17" descr="ProbeAll"/>
          <p:cNvPicPr>
            <a:picLocks noChangeAspect="1" noChangeArrowheads="1"/>
          </p:cNvPicPr>
          <p:nvPr/>
        </p:nvPicPr>
        <p:blipFill>
          <a:blip r:embed="rId9" cstate="print"/>
          <a:srcRect/>
          <a:stretch>
            <a:fillRect/>
          </a:stretch>
        </p:blipFill>
        <p:spPr bwMode="auto">
          <a:xfrm>
            <a:off x="5105400" y="4343400"/>
            <a:ext cx="2230127" cy="1586278"/>
          </a:xfrm>
          <a:prstGeom prst="rect">
            <a:avLst/>
          </a:prstGeom>
          <a:noFill/>
          <a:ln w="9525">
            <a:noFill/>
            <a:miter lim="800000"/>
            <a:headEnd/>
            <a:tailEnd/>
          </a:ln>
        </p:spPr>
      </p:pic>
      <p:pic>
        <p:nvPicPr>
          <p:cNvPr id="21" name="Picture 2" descr="G:\ExperimentalAnalysisFolder\081028Experiment\Mirror0801027\Vapor081028\DSC_0380.JPG"/>
          <p:cNvPicPr>
            <a:picLocks noChangeAspect="1" noChangeArrowheads="1"/>
          </p:cNvPicPr>
          <p:nvPr/>
        </p:nvPicPr>
        <p:blipFill>
          <a:blip r:embed="rId10" cstate="print"/>
          <a:srcRect/>
          <a:stretch>
            <a:fillRect/>
          </a:stretch>
        </p:blipFill>
        <p:spPr bwMode="auto">
          <a:xfrm>
            <a:off x="6248400" y="2209800"/>
            <a:ext cx="1185293" cy="785818"/>
          </a:xfrm>
          <a:prstGeom prst="rect">
            <a:avLst/>
          </a:prstGeom>
          <a:noFill/>
        </p:spPr>
      </p:pic>
      <p:sp>
        <p:nvSpPr>
          <p:cNvPr id="7" name="正方形/長方形 34"/>
          <p:cNvSpPr/>
          <p:nvPr/>
        </p:nvSpPr>
        <p:spPr>
          <a:xfrm>
            <a:off x="4495800" y="5791200"/>
            <a:ext cx="1572931" cy="276999"/>
          </a:xfrm>
          <a:prstGeom prst="rect">
            <a:avLst/>
          </a:prstGeom>
          <a:solidFill>
            <a:schemeClr val="bg1"/>
          </a:solidFill>
        </p:spPr>
        <p:txBody>
          <a:bodyPr wrap="none">
            <a:spAutoFit/>
          </a:bodyPr>
          <a:lstStyle/>
          <a:p>
            <a:r>
              <a:rPr lang="en-US" altLang="ja-JP" sz="1200" dirty="0" smtClean="0">
                <a:latin typeface="Calibri" pitchFamily="34" charset="0"/>
              </a:rPr>
              <a:t>Electro-contact probe</a:t>
            </a:r>
            <a:endParaRPr lang="ja-JP" altLang="en-US" sz="1200" dirty="0">
              <a:latin typeface="Calibri" pitchFamily="34" charset="0"/>
            </a:endParaRPr>
          </a:p>
        </p:txBody>
      </p:sp>
      <p:sp>
        <p:nvSpPr>
          <p:cNvPr id="22" name="Rectangle 2"/>
          <p:cNvSpPr txBox="1">
            <a:spLocks noChangeArrowheads="1"/>
          </p:cNvSpPr>
          <p:nvPr/>
        </p:nvSpPr>
        <p:spPr bwMode="auto">
          <a:xfrm>
            <a:off x="685800" y="609600"/>
            <a:ext cx="8001000" cy="6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Li free surface flow validation</a:t>
            </a:r>
          </a:p>
        </p:txBody>
      </p:sp>
      <p:sp>
        <p:nvSpPr>
          <p:cNvPr id="23" name="TextBox 22"/>
          <p:cNvSpPr txBox="1"/>
          <p:nvPr/>
        </p:nvSpPr>
        <p:spPr>
          <a:xfrm>
            <a:off x="685800" y="1143000"/>
            <a:ext cx="8153400" cy="923330"/>
          </a:xfrm>
          <a:prstGeom prst="rect">
            <a:avLst/>
          </a:prstGeom>
          <a:noFill/>
        </p:spPr>
        <p:txBody>
          <a:bodyPr wrap="square" rtlCol="0">
            <a:spAutoFit/>
          </a:bodyPr>
          <a:lstStyle/>
          <a:p>
            <a:pPr>
              <a:buFont typeface="Arial" pitchFamily="34" charset="0"/>
              <a:buChar char="•"/>
            </a:pPr>
            <a:r>
              <a:rPr lang="de-DE" sz="1800" dirty="0" smtClean="0">
                <a:latin typeface="+mn-lt"/>
              </a:rPr>
              <a:t> </a:t>
            </a:r>
            <a:r>
              <a:rPr lang="de-DE" sz="1800" dirty="0" err="1" smtClean="0">
                <a:latin typeface="+mn-lt"/>
              </a:rPr>
              <a:t>How</a:t>
            </a:r>
            <a:r>
              <a:rPr lang="de-DE" sz="1800" dirty="0" smtClean="0">
                <a:latin typeface="+mn-lt"/>
              </a:rPr>
              <a:t> to </a:t>
            </a:r>
            <a:r>
              <a:rPr lang="de-DE" sz="1800" dirty="0" err="1" smtClean="0">
                <a:latin typeface="+mn-lt"/>
              </a:rPr>
              <a:t>assure</a:t>
            </a:r>
            <a:r>
              <a:rPr lang="de-DE" sz="1800" dirty="0" smtClean="0">
                <a:latin typeface="+mn-lt"/>
              </a:rPr>
              <a:t> </a:t>
            </a:r>
            <a:r>
              <a:rPr lang="de-DE" sz="1800" dirty="0" err="1" smtClean="0">
                <a:latin typeface="+mn-lt"/>
              </a:rPr>
              <a:t>stable</a:t>
            </a:r>
            <a:r>
              <a:rPr lang="de-DE" sz="1800" dirty="0" smtClean="0">
                <a:latin typeface="+mn-lt"/>
              </a:rPr>
              <a:t> Li </a:t>
            </a:r>
            <a:r>
              <a:rPr lang="de-DE" sz="1800" dirty="0" err="1" smtClean="0">
                <a:latin typeface="+mn-lt"/>
              </a:rPr>
              <a:t>free</a:t>
            </a:r>
            <a:r>
              <a:rPr lang="de-DE" sz="1800" dirty="0" smtClean="0">
                <a:latin typeface="+mn-lt"/>
              </a:rPr>
              <a:t> </a:t>
            </a:r>
            <a:r>
              <a:rPr lang="de-DE" sz="1800" dirty="0" err="1" smtClean="0">
                <a:latin typeface="+mn-lt"/>
              </a:rPr>
              <a:t>surface</a:t>
            </a:r>
            <a:r>
              <a:rPr lang="de-DE" sz="1800" dirty="0" smtClean="0">
                <a:latin typeface="+mn-lt"/>
              </a:rPr>
              <a:t> </a:t>
            </a:r>
            <a:r>
              <a:rPr lang="de-DE" sz="1800" dirty="0" err="1" smtClean="0">
                <a:latin typeface="+mn-lt"/>
              </a:rPr>
              <a:t>flow</a:t>
            </a:r>
            <a:r>
              <a:rPr lang="de-DE" sz="1800" dirty="0" smtClean="0">
                <a:latin typeface="+mn-lt"/>
              </a:rPr>
              <a:t> in </a:t>
            </a:r>
            <a:r>
              <a:rPr lang="de-DE" sz="1800" dirty="0" err="1" smtClean="0">
                <a:latin typeface="+mn-lt"/>
              </a:rPr>
              <a:t>the</a:t>
            </a:r>
            <a:r>
              <a:rPr lang="de-DE" sz="1800" dirty="0" smtClean="0">
                <a:latin typeface="+mn-lt"/>
              </a:rPr>
              <a:t> </a:t>
            </a:r>
            <a:r>
              <a:rPr lang="de-DE" sz="1800" dirty="0" err="1" smtClean="0">
                <a:latin typeface="+mn-lt"/>
              </a:rPr>
              <a:t>beam</a:t>
            </a:r>
            <a:r>
              <a:rPr lang="de-DE" sz="1800" dirty="0" smtClean="0">
                <a:latin typeface="+mn-lt"/>
              </a:rPr>
              <a:t> </a:t>
            </a:r>
            <a:r>
              <a:rPr lang="de-DE" sz="1800" dirty="0" err="1" smtClean="0">
                <a:latin typeface="+mn-lt"/>
              </a:rPr>
              <a:t>footprint</a:t>
            </a:r>
            <a:r>
              <a:rPr lang="de-DE" sz="1800" dirty="0" smtClean="0">
                <a:latin typeface="+mn-lt"/>
              </a:rPr>
              <a:t>; </a:t>
            </a:r>
            <a:r>
              <a:rPr lang="de-DE" sz="1800" dirty="0" err="1" smtClean="0">
                <a:latin typeface="+mn-lt"/>
              </a:rPr>
              <a:t>i.e</a:t>
            </a:r>
            <a:r>
              <a:rPr lang="de-DE" sz="1800" dirty="0" smtClean="0">
                <a:latin typeface="+mn-lt"/>
              </a:rPr>
              <a:t>. </a:t>
            </a:r>
            <a:r>
              <a:rPr lang="de-DE" sz="1800" dirty="0" err="1" smtClean="0">
                <a:latin typeface="+mn-lt"/>
              </a:rPr>
              <a:t>thickness</a:t>
            </a:r>
            <a:r>
              <a:rPr lang="de-DE" sz="1800" dirty="0" smtClean="0">
                <a:latin typeface="+mn-lt"/>
              </a:rPr>
              <a:t> </a:t>
            </a:r>
            <a:r>
              <a:rPr lang="de-DE" sz="1800" dirty="0" err="1" smtClean="0">
                <a:latin typeface="+mn-lt"/>
              </a:rPr>
              <a:t>variation</a:t>
            </a:r>
            <a:r>
              <a:rPr lang="de-DE" sz="1800" dirty="0" smtClean="0">
                <a:latin typeface="+mn-lt"/>
              </a:rPr>
              <a:t> &lt; ±1 mm</a:t>
            </a:r>
          </a:p>
          <a:p>
            <a:pPr>
              <a:buFont typeface="Arial" pitchFamily="34" charset="0"/>
              <a:buChar char="•"/>
            </a:pPr>
            <a:r>
              <a:rPr lang="de-DE" sz="1800" dirty="0" smtClean="0">
                <a:latin typeface="+mn-lt"/>
              </a:rPr>
              <a:t> </a:t>
            </a:r>
            <a:r>
              <a:rPr lang="de-DE" sz="1800" dirty="0" err="1" smtClean="0">
                <a:latin typeface="+mn-lt"/>
              </a:rPr>
              <a:t>How</a:t>
            </a:r>
            <a:r>
              <a:rPr lang="de-DE" sz="1800" dirty="0" smtClean="0">
                <a:latin typeface="+mn-lt"/>
              </a:rPr>
              <a:t> to manage Li </a:t>
            </a:r>
            <a:r>
              <a:rPr lang="de-DE" sz="1800" dirty="0" err="1" smtClean="0">
                <a:latin typeface="+mn-lt"/>
              </a:rPr>
              <a:t>evaporation</a:t>
            </a:r>
            <a:r>
              <a:rPr lang="de-DE" sz="1800" dirty="0" smtClean="0">
                <a:latin typeface="+mn-lt"/>
              </a:rPr>
              <a:t> </a:t>
            </a:r>
            <a:r>
              <a:rPr lang="de-DE" sz="1800" dirty="0" err="1" smtClean="0">
                <a:latin typeface="+mn-lt"/>
              </a:rPr>
              <a:t>from</a:t>
            </a: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free</a:t>
            </a:r>
            <a:r>
              <a:rPr lang="de-DE" sz="1800" dirty="0" smtClean="0">
                <a:latin typeface="+mn-lt"/>
              </a:rPr>
              <a:t> </a:t>
            </a:r>
            <a:r>
              <a:rPr lang="de-DE" sz="1800" dirty="0" err="1" smtClean="0">
                <a:latin typeface="+mn-lt"/>
              </a:rPr>
              <a:t>surface</a:t>
            </a:r>
            <a:endParaRPr lang="de-DE" sz="1800" dirty="0" smtClean="0">
              <a:latin typeface="+mn-lt"/>
            </a:endParaRPr>
          </a:p>
        </p:txBody>
      </p:sp>
      <p:sp>
        <p:nvSpPr>
          <p:cNvPr id="24" name="テキスト ボックス 30"/>
          <p:cNvSpPr txBox="1"/>
          <p:nvPr/>
        </p:nvSpPr>
        <p:spPr>
          <a:xfrm>
            <a:off x="7086600" y="2057400"/>
            <a:ext cx="1521570" cy="276999"/>
          </a:xfrm>
          <a:prstGeom prst="rect">
            <a:avLst/>
          </a:prstGeom>
          <a:solidFill>
            <a:schemeClr val="bg1"/>
          </a:solidFill>
        </p:spPr>
        <p:txBody>
          <a:bodyPr wrap="none" rtlCol="0">
            <a:spAutoFit/>
          </a:bodyPr>
          <a:lstStyle/>
          <a:p>
            <a:r>
              <a:rPr kumimoji="1" lang="en-US" altLang="ja-JP" sz="1200" dirty="0" smtClean="0">
                <a:latin typeface="Calibri" pitchFamily="34" charset="0"/>
              </a:rPr>
              <a:t>Li deposition sampler</a:t>
            </a:r>
            <a:endParaRPr kumimoji="1" lang="ja-JP" altLang="en-US" sz="1200" dirty="0">
              <a:latin typeface="Calibri" pitchFamily="34" charset="0"/>
            </a:endParaRPr>
          </a:p>
        </p:txBody>
      </p:sp>
      <p:sp>
        <p:nvSpPr>
          <p:cNvPr id="25" name="テキスト ボックス 30"/>
          <p:cNvSpPr txBox="1"/>
          <p:nvPr/>
        </p:nvSpPr>
        <p:spPr>
          <a:xfrm>
            <a:off x="6629400" y="4114800"/>
            <a:ext cx="1485407" cy="276999"/>
          </a:xfrm>
          <a:prstGeom prst="rect">
            <a:avLst/>
          </a:prstGeom>
          <a:solidFill>
            <a:schemeClr val="bg1"/>
          </a:solidFill>
        </p:spPr>
        <p:txBody>
          <a:bodyPr wrap="none" rtlCol="0">
            <a:spAutoFit/>
          </a:bodyPr>
          <a:lstStyle/>
          <a:p>
            <a:r>
              <a:rPr kumimoji="1" lang="en-US" altLang="ja-JP" sz="1200" dirty="0" smtClean="0">
                <a:latin typeface="Calibri" pitchFamily="34" charset="0"/>
              </a:rPr>
              <a:t>Quartz microbalance</a:t>
            </a:r>
            <a:endParaRPr kumimoji="1" lang="ja-JP" altLang="en-US" sz="1200" dirty="0">
              <a:latin typeface="Calibri" pitchFamily="34" charset="0"/>
            </a:endParaRPr>
          </a:p>
        </p:txBody>
      </p:sp>
      <p:sp>
        <p:nvSpPr>
          <p:cNvPr id="28" name="TextBox 27"/>
          <p:cNvSpPr txBox="1"/>
          <p:nvPr/>
        </p:nvSpPr>
        <p:spPr>
          <a:xfrm>
            <a:off x="304800" y="6096000"/>
            <a:ext cx="8001000" cy="646331"/>
          </a:xfrm>
          <a:prstGeom prst="rect">
            <a:avLst/>
          </a:prstGeom>
          <a:noFill/>
        </p:spPr>
        <p:txBody>
          <a:bodyPr wrap="square" rtlCol="0">
            <a:spAutoFit/>
          </a:bodyPr>
          <a:lstStyle/>
          <a:p>
            <a:r>
              <a:rPr lang="de-DE" sz="1800" dirty="0" err="1" smtClean="0">
                <a:latin typeface="+mn-lt"/>
              </a:rPr>
              <a:t>Diagnostics</a:t>
            </a:r>
            <a:r>
              <a:rPr lang="de-DE" sz="1800" dirty="0" smtClean="0">
                <a:latin typeface="+mn-lt"/>
              </a:rPr>
              <a:t> </a:t>
            </a:r>
            <a:r>
              <a:rPr lang="de-DE" sz="1800" dirty="0" err="1" smtClean="0">
                <a:latin typeface="+mn-lt"/>
              </a:rPr>
              <a:t>developed</a:t>
            </a:r>
            <a:r>
              <a:rPr lang="de-DE" sz="1800" dirty="0" smtClean="0">
                <a:latin typeface="+mn-lt"/>
              </a:rPr>
              <a:t> </a:t>
            </a:r>
            <a:r>
              <a:rPr lang="de-DE" sz="1800" dirty="0" err="1" smtClean="0">
                <a:latin typeface="+mn-lt"/>
              </a:rPr>
              <a:t>by</a:t>
            </a:r>
            <a:r>
              <a:rPr lang="de-DE" sz="1800" dirty="0" smtClean="0">
                <a:latin typeface="+mn-lt"/>
              </a:rPr>
              <a:t> Osaka University and </a:t>
            </a:r>
            <a:r>
              <a:rPr lang="de-DE" sz="1800" dirty="0" err="1" smtClean="0">
                <a:latin typeface="+mn-lt"/>
              </a:rPr>
              <a:t>qualified</a:t>
            </a:r>
            <a:r>
              <a:rPr lang="de-DE" sz="1800" dirty="0" smtClean="0">
                <a:latin typeface="+mn-lt"/>
              </a:rPr>
              <a:t> in Osaka </a:t>
            </a:r>
            <a:r>
              <a:rPr lang="de-DE" sz="1800" dirty="0" err="1" smtClean="0">
                <a:latin typeface="+mn-lt"/>
              </a:rPr>
              <a:t>loop</a:t>
            </a:r>
            <a:endParaRPr lang="de-DE" sz="1800" dirty="0" smtClean="0">
              <a:latin typeface="+mn-lt"/>
            </a:endParaRPr>
          </a:p>
          <a:p>
            <a:r>
              <a:rPr lang="de-DE" sz="1800" dirty="0" smtClean="0">
                <a:latin typeface="+mn-lt"/>
              </a:rPr>
              <a:t>CFD </a:t>
            </a:r>
            <a:r>
              <a:rPr lang="de-DE" sz="1800" dirty="0" err="1" smtClean="0">
                <a:latin typeface="+mn-lt"/>
              </a:rPr>
              <a:t>modeling</a:t>
            </a:r>
            <a:r>
              <a:rPr lang="de-DE" sz="1800" dirty="0" smtClean="0">
                <a:latin typeface="+mn-lt"/>
              </a:rPr>
              <a:t> </a:t>
            </a:r>
            <a:r>
              <a:rPr lang="de-DE" sz="1800" dirty="0" err="1" smtClean="0">
                <a:latin typeface="+mn-lt"/>
              </a:rPr>
              <a:t>by</a:t>
            </a:r>
            <a:r>
              <a:rPr lang="de-DE" sz="1800" dirty="0" smtClean="0">
                <a:latin typeface="+mn-lt"/>
              </a:rPr>
              <a:t> </a:t>
            </a:r>
            <a:r>
              <a:rPr lang="de-DE" sz="1800" dirty="0" err="1" smtClean="0">
                <a:latin typeface="+mn-lt"/>
              </a:rPr>
              <a:t>several</a:t>
            </a:r>
            <a:r>
              <a:rPr lang="de-DE" sz="1800" dirty="0" smtClean="0">
                <a:latin typeface="+mn-lt"/>
              </a:rPr>
              <a:t> </a:t>
            </a:r>
            <a:r>
              <a:rPr lang="de-DE" sz="1800" dirty="0" err="1" smtClean="0">
                <a:latin typeface="+mn-lt"/>
              </a:rPr>
              <a:t>institutes</a:t>
            </a:r>
            <a:endParaRPr lang="de-DE" sz="1800" dirty="0">
              <a:latin typeface="+mn-lt"/>
            </a:endParaRPr>
          </a:p>
        </p:txBody>
      </p:sp>
      <p:graphicFrame>
        <p:nvGraphicFramePr>
          <p:cNvPr id="11266" name="Object 2"/>
          <p:cNvGraphicFramePr>
            <a:graphicFrameLocks noChangeAspect="1"/>
          </p:cNvGraphicFramePr>
          <p:nvPr/>
        </p:nvGraphicFramePr>
        <p:xfrm>
          <a:off x="7410450" y="6372225"/>
          <a:ext cx="1733550" cy="485775"/>
        </p:xfrm>
        <a:graphic>
          <a:graphicData uri="http://schemas.openxmlformats.org/presentationml/2006/ole">
            <p:oleObj spid="_x0000_s11266" name="Package" r:id="rId11" imgW="1733400" imgH="485640" progId="Package">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1066800" y="609600"/>
            <a:ext cx="7916863" cy="719138"/>
          </a:xfrm>
        </p:spPr>
        <p:txBody>
          <a:bodyPr/>
          <a:lstStyle/>
          <a:p>
            <a:r>
              <a:rPr lang="en-US" b="0" dirty="0" smtClean="0"/>
              <a:t>Lithium Purification in IFMIF and Validation</a:t>
            </a:r>
          </a:p>
        </p:txBody>
      </p:sp>
      <p:sp>
        <p:nvSpPr>
          <p:cNvPr id="30723" name="Content Placeholder 2"/>
          <p:cNvSpPr>
            <a:spLocks noGrp="1"/>
          </p:cNvSpPr>
          <p:nvPr>
            <p:ph idx="4294967295"/>
          </p:nvPr>
        </p:nvSpPr>
        <p:spPr>
          <a:xfrm>
            <a:off x="457200" y="1295400"/>
            <a:ext cx="7920000" cy="5040000"/>
          </a:xfrm>
        </p:spPr>
        <p:txBody>
          <a:bodyPr/>
          <a:lstStyle/>
          <a:p>
            <a:pPr>
              <a:buFont typeface="Arial" charset="0"/>
              <a:buNone/>
            </a:pPr>
            <a:r>
              <a:rPr lang="en-US" sz="2000" dirty="0" smtClean="0"/>
              <a:t>Lithium has to be purified</a:t>
            </a:r>
          </a:p>
          <a:p>
            <a:pPr lvl="1">
              <a:spcBef>
                <a:spcPts val="0"/>
              </a:spcBef>
            </a:pPr>
            <a:r>
              <a:rPr lang="en-US" sz="1800" dirty="0" smtClean="0"/>
              <a:t>To maintain the liquid metal properties (viscosity, avoid plugging)</a:t>
            </a:r>
          </a:p>
          <a:p>
            <a:pPr lvl="1">
              <a:spcBef>
                <a:spcPts val="0"/>
              </a:spcBef>
            </a:pPr>
            <a:r>
              <a:rPr lang="en-US" sz="1800" dirty="0" smtClean="0"/>
              <a:t>To mitigate corrosion/erosion. Nitrogen enhances corrosion in stainless steels by forming a soluble </a:t>
            </a:r>
            <a:r>
              <a:rPr lang="en-US" sz="1800" dirty="0" err="1" smtClean="0"/>
              <a:t>CrLiN</a:t>
            </a:r>
            <a:r>
              <a:rPr lang="en-US" sz="1800" dirty="0" smtClean="0"/>
              <a:t>-compound</a:t>
            </a:r>
          </a:p>
          <a:p>
            <a:pPr lvl="1">
              <a:spcBef>
                <a:spcPts val="0"/>
              </a:spcBef>
            </a:pPr>
            <a:r>
              <a:rPr lang="en-US" sz="1800" dirty="0" smtClean="0"/>
              <a:t>To reduce the radioactive inventory and the limit the radiation field around the loop. Production of  </a:t>
            </a:r>
            <a:r>
              <a:rPr lang="en-US" sz="1800" baseline="30000" dirty="0" smtClean="0"/>
              <a:t>3</a:t>
            </a:r>
            <a:r>
              <a:rPr lang="en-US" sz="1800" dirty="0" smtClean="0"/>
              <a:t>H is about 7.5 g/</a:t>
            </a:r>
            <a:r>
              <a:rPr lang="en-US" sz="1800" dirty="0" err="1" smtClean="0"/>
              <a:t>fpy</a:t>
            </a:r>
            <a:r>
              <a:rPr lang="en-US" sz="1800" dirty="0" smtClean="0"/>
              <a:t> and of </a:t>
            </a:r>
            <a:r>
              <a:rPr lang="en-US" sz="1800" baseline="30000" dirty="0" smtClean="0"/>
              <a:t>7</a:t>
            </a:r>
            <a:r>
              <a:rPr lang="en-US" sz="1800" dirty="0" smtClean="0"/>
              <a:t>Be is about 1.5 g/</a:t>
            </a:r>
            <a:r>
              <a:rPr lang="en-US" sz="1800" dirty="0" err="1" smtClean="0"/>
              <a:t>fpy</a:t>
            </a:r>
            <a:r>
              <a:rPr lang="en-US" sz="1800" dirty="0" smtClean="0"/>
              <a:t> in IFMIF. Corrosion products from the target assembly and others passing through the target assembly are activated</a:t>
            </a:r>
          </a:p>
          <a:p>
            <a:pPr>
              <a:buFont typeface="Arial" charset="0"/>
              <a:buNone/>
            </a:pPr>
            <a:r>
              <a:rPr lang="en-US" sz="2000" dirty="0" smtClean="0"/>
              <a:t>Purification system</a:t>
            </a:r>
          </a:p>
          <a:p>
            <a:pPr lvl="1">
              <a:spcBef>
                <a:spcPts val="0"/>
              </a:spcBef>
            </a:pPr>
            <a:r>
              <a:rPr lang="en-US" sz="1800" dirty="0" smtClean="0"/>
              <a:t>Cold trap operating below the loop temperature</a:t>
            </a:r>
          </a:p>
          <a:p>
            <a:pPr lvl="1">
              <a:spcBef>
                <a:spcPts val="0"/>
              </a:spcBef>
            </a:pPr>
            <a:r>
              <a:rPr lang="en-US" sz="1800" dirty="0" smtClean="0"/>
              <a:t>Nitrogen hot trap operating at 580-600C</a:t>
            </a:r>
          </a:p>
          <a:p>
            <a:pPr lvl="1">
              <a:spcBef>
                <a:spcPts val="0"/>
              </a:spcBef>
            </a:pPr>
            <a:r>
              <a:rPr lang="en-US" sz="1800" dirty="0" smtClean="0"/>
              <a:t>Hydrogen isotopes trap operating at 280-300C</a:t>
            </a:r>
          </a:p>
          <a:p>
            <a:pPr lvl="1">
              <a:spcBef>
                <a:spcPts val="0"/>
              </a:spcBef>
            </a:pPr>
            <a:r>
              <a:rPr lang="en-US" sz="1800" dirty="0" smtClean="0"/>
              <a:t>On-line composition monitors (hydrogen, resistivity, plugging meter)</a:t>
            </a:r>
          </a:p>
          <a:p>
            <a:pPr lvl="1">
              <a:spcBef>
                <a:spcPts val="0"/>
              </a:spcBef>
            </a:pPr>
            <a:r>
              <a:rPr lang="en-US" sz="1800" dirty="0" smtClean="0"/>
              <a:t>Li samplers for off-line analysis </a:t>
            </a:r>
          </a:p>
          <a:p>
            <a:pPr>
              <a:buFont typeface="Arial" charset="0"/>
              <a:buNone/>
            </a:pPr>
            <a:r>
              <a:rPr lang="en-US" sz="2000" dirty="0" smtClean="0"/>
              <a:t>Target impurity level design values</a:t>
            </a:r>
          </a:p>
          <a:p>
            <a:pPr lvl="1">
              <a:spcBef>
                <a:spcPts val="0"/>
              </a:spcBef>
            </a:pPr>
            <a:r>
              <a:rPr lang="en-US" sz="1800" dirty="0" smtClean="0"/>
              <a:t>10 </a:t>
            </a:r>
            <a:r>
              <a:rPr lang="en-US" sz="1800" dirty="0" err="1" smtClean="0"/>
              <a:t>wppm</a:t>
            </a:r>
            <a:r>
              <a:rPr lang="en-US" sz="1800" dirty="0" smtClean="0"/>
              <a:t> for H, N and corrosion products</a:t>
            </a:r>
          </a:p>
          <a:p>
            <a:pPr lvl="1">
              <a:spcBef>
                <a:spcPts val="0"/>
              </a:spcBef>
            </a:pPr>
            <a:r>
              <a:rPr lang="en-US" sz="1800" dirty="0" smtClean="0"/>
              <a:t>1 </a:t>
            </a:r>
            <a:r>
              <a:rPr lang="en-US" sz="1800" dirty="0" err="1" smtClean="0"/>
              <a:t>wppm</a:t>
            </a:r>
            <a:r>
              <a:rPr lang="en-US" sz="1800" dirty="0" smtClean="0"/>
              <a:t> for </a:t>
            </a:r>
            <a:r>
              <a:rPr lang="en-US" sz="1800" baseline="30000" dirty="0" smtClean="0"/>
              <a:t>3</a:t>
            </a:r>
            <a:r>
              <a:rPr lang="en-US" sz="1800" dirty="0" smtClean="0"/>
              <a:t>H</a:t>
            </a:r>
          </a:p>
        </p:txBody>
      </p:sp>
      <p:sp>
        <p:nvSpPr>
          <p:cNvPr id="4" name="Date Placeholder 3"/>
          <p:cNvSpPr txBox="1">
            <a:spLocks noGrp="1"/>
          </p:cNvSpPr>
          <p:nvPr/>
        </p:nvSpPr>
        <p:spPr>
          <a:xfrm>
            <a:off x="5400675" y="6588125"/>
            <a:ext cx="3598863" cy="179388"/>
          </a:xfrm>
          <a:prstGeom prst="rect">
            <a:avLst/>
          </a:prstGeom>
          <a:noFill/>
        </p:spPr>
        <p:txBody>
          <a:bodyPr lIns="0" tIns="0" rIns="0" bIns="0" anchor="ctr"/>
          <a:lstStyle/>
          <a:p>
            <a:pPr algn="r" fontAlgn="auto">
              <a:spcBef>
                <a:spcPts val="0"/>
              </a:spcBef>
              <a:spcAft>
                <a:spcPts val="0"/>
              </a:spcAft>
              <a:defRPr/>
            </a:pPr>
            <a:endParaRPr lang="en-GB" sz="1000">
              <a:solidFill>
                <a:schemeClr val="tx1">
                  <a:tint val="75000"/>
                </a:schemeClr>
              </a:solidFill>
              <a:latin typeface="+mn-lt"/>
            </a:endParaRPr>
          </a:p>
        </p:txBody>
      </p:sp>
      <p:sp>
        <p:nvSpPr>
          <p:cNvPr id="5" name="Footer Placeholder 4"/>
          <p:cNvSpPr txBox="1">
            <a:spLocks noGrp="1"/>
          </p:cNvSpPr>
          <p:nvPr/>
        </p:nvSpPr>
        <p:spPr>
          <a:xfrm>
            <a:off x="720725" y="6588125"/>
            <a:ext cx="4679950" cy="179388"/>
          </a:xfrm>
          <a:prstGeom prst="rect">
            <a:avLst/>
          </a:prstGeom>
          <a:noFill/>
        </p:spPr>
        <p:txBody>
          <a:bodyPr lIns="0" tIns="0" rIns="0" bIns="0" anchor="ctr"/>
          <a:lstStyle/>
          <a:p>
            <a:pPr fontAlgn="auto">
              <a:spcBef>
                <a:spcPts val="0"/>
              </a:spcBef>
              <a:spcAft>
                <a:spcPts val="0"/>
              </a:spcAft>
              <a:defRPr/>
            </a:pPr>
            <a:endParaRPr lang="en-GB" sz="1000">
              <a:solidFill>
                <a:schemeClr val="tx1">
                  <a:tint val="75000"/>
                </a:schemeClr>
              </a:solidFill>
              <a:latin typeface="+mn-lt"/>
            </a:endParaRPr>
          </a:p>
        </p:txBody>
      </p:sp>
      <p:sp>
        <p:nvSpPr>
          <p:cNvPr id="6" name="Slide Number Placeholder 5"/>
          <p:cNvSpPr txBox="1">
            <a:spLocks noGrp="1"/>
          </p:cNvSpPr>
          <p:nvPr/>
        </p:nvSpPr>
        <p:spPr>
          <a:xfrm>
            <a:off x="179388" y="6588125"/>
            <a:ext cx="360362" cy="179388"/>
          </a:xfrm>
          <a:prstGeom prst="rect">
            <a:avLst/>
          </a:prstGeom>
          <a:noFill/>
        </p:spPr>
        <p:txBody>
          <a:bodyPr lIns="0" tIns="0" rIns="0" bIns="0" anchor="ctr"/>
          <a:lstStyle/>
          <a:p>
            <a:pPr fontAlgn="auto">
              <a:spcBef>
                <a:spcPts val="0"/>
              </a:spcBef>
              <a:spcAft>
                <a:spcPts val="0"/>
              </a:spcAft>
              <a:defRPr/>
            </a:pPr>
            <a:fld id="{6A5C968A-D086-4EA7-938C-D48086D88D0E}" type="slidenum">
              <a:rPr lang="en-GB" sz="1000">
                <a:solidFill>
                  <a:schemeClr val="tx1">
                    <a:tint val="75000"/>
                  </a:schemeClr>
                </a:solidFill>
                <a:latin typeface="+mn-lt"/>
              </a:rPr>
              <a:pPr fontAlgn="auto">
                <a:spcBef>
                  <a:spcPts val="0"/>
                </a:spcBef>
                <a:spcAft>
                  <a:spcPts val="0"/>
                </a:spcAft>
                <a:defRPr/>
              </a:pPr>
              <a:t>11</a:t>
            </a:fld>
            <a:endParaRPr lang="en-GB" sz="10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r>
              <a:rPr lang="en-US" b="0" dirty="0" smtClean="0"/>
              <a:t>IFMIF cold trap and </a:t>
            </a:r>
            <a:r>
              <a:rPr lang="en-US" b="0" dirty="0" err="1" smtClean="0"/>
              <a:t>ELiTe</a:t>
            </a:r>
            <a:r>
              <a:rPr lang="en-US" b="0" dirty="0" smtClean="0"/>
              <a:t> validation</a:t>
            </a:r>
          </a:p>
        </p:txBody>
      </p:sp>
      <p:sp>
        <p:nvSpPr>
          <p:cNvPr id="30723" name="Content Placeholder 2"/>
          <p:cNvSpPr>
            <a:spLocks noGrp="1"/>
          </p:cNvSpPr>
          <p:nvPr>
            <p:ph idx="4294967295"/>
          </p:nvPr>
        </p:nvSpPr>
        <p:spPr>
          <a:xfrm>
            <a:off x="457200" y="1295400"/>
            <a:ext cx="6629400" cy="5105400"/>
          </a:xfrm>
        </p:spPr>
        <p:txBody>
          <a:bodyPr/>
          <a:lstStyle/>
          <a:p>
            <a:r>
              <a:rPr lang="en-US" sz="2000" dirty="0" smtClean="0"/>
              <a:t>Cold trap design is based on Na experience</a:t>
            </a:r>
          </a:p>
          <a:p>
            <a:r>
              <a:rPr lang="en-US" sz="2000" dirty="0" smtClean="0"/>
              <a:t>Main source term is</a:t>
            </a:r>
          </a:p>
          <a:p>
            <a:pPr lvl="1"/>
            <a:r>
              <a:rPr lang="en-US" sz="1600" dirty="0" smtClean="0"/>
              <a:t>Initial oxidized steel surface (1 g/m</a:t>
            </a:r>
            <a:r>
              <a:rPr lang="en-US" sz="1600" baseline="30000" dirty="0" smtClean="0"/>
              <a:t>2</a:t>
            </a:r>
            <a:r>
              <a:rPr lang="en-US" sz="1600" dirty="0" smtClean="0"/>
              <a:t>)</a:t>
            </a:r>
          </a:p>
          <a:p>
            <a:pPr lvl="1"/>
            <a:r>
              <a:rPr lang="en-US" sz="1600" dirty="0" smtClean="0"/>
              <a:t>Recontamination of surfaces during maintenance</a:t>
            </a:r>
          </a:p>
          <a:p>
            <a:r>
              <a:rPr lang="en-US" sz="2000" dirty="0" smtClean="0"/>
              <a:t>Intermittent operation could be </a:t>
            </a:r>
            <a:r>
              <a:rPr lang="en-US" sz="2000" dirty="0" err="1" smtClean="0"/>
              <a:t>envisable</a:t>
            </a:r>
            <a:endParaRPr lang="en-US" sz="2000" dirty="0" smtClean="0"/>
          </a:p>
          <a:p>
            <a:r>
              <a:rPr lang="en-US" sz="2000" dirty="0" smtClean="0"/>
              <a:t>Trapping of Be during beam operation is not very effective due to low temperature gradient to main loop</a:t>
            </a:r>
          </a:p>
          <a:p>
            <a:pPr>
              <a:buNone/>
            </a:pPr>
            <a:endParaRPr lang="en-US" dirty="0" smtClean="0"/>
          </a:p>
        </p:txBody>
      </p:sp>
      <p:sp>
        <p:nvSpPr>
          <p:cNvPr id="4" name="Date Placeholder 3"/>
          <p:cNvSpPr txBox="1">
            <a:spLocks noGrp="1"/>
          </p:cNvSpPr>
          <p:nvPr/>
        </p:nvSpPr>
        <p:spPr>
          <a:xfrm>
            <a:off x="5400675" y="6588125"/>
            <a:ext cx="3598863" cy="179388"/>
          </a:xfrm>
          <a:prstGeom prst="rect">
            <a:avLst/>
          </a:prstGeom>
          <a:noFill/>
        </p:spPr>
        <p:txBody>
          <a:bodyPr lIns="0" tIns="0" rIns="0" bIns="0" anchor="ctr"/>
          <a:lstStyle/>
          <a:p>
            <a:pPr algn="r" fontAlgn="auto">
              <a:spcBef>
                <a:spcPts val="0"/>
              </a:spcBef>
              <a:spcAft>
                <a:spcPts val="0"/>
              </a:spcAft>
              <a:defRPr/>
            </a:pPr>
            <a:endParaRPr lang="en-GB" sz="1000">
              <a:solidFill>
                <a:schemeClr val="tx1">
                  <a:tint val="75000"/>
                </a:schemeClr>
              </a:solidFill>
              <a:latin typeface="+mn-lt"/>
            </a:endParaRPr>
          </a:p>
        </p:txBody>
      </p:sp>
      <p:sp>
        <p:nvSpPr>
          <p:cNvPr id="5" name="Footer Placeholder 4"/>
          <p:cNvSpPr txBox="1">
            <a:spLocks noGrp="1"/>
          </p:cNvSpPr>
          <p:nvPr/>
        </p:nvSpPr>
        <p:spPr>
          <a:xfrm>
            <a:off x="720725" y="6588125"/>
            <a:ext cx="4679950" cy="179388"/>
          </a:xfrm>
          <a:prstGeom prst="rect">
            <a:avLst/>
          </a:prstGeom>
          <a:noFill/>
        </p:spPr>
        <p:txBody>
          <a:bodyPr lIns="0" tIns="0" rIns="0" bIns="0" anchor="ctr"/>
          <a:lstStyle/>
          <a:p>
            <a:pPr fontAlgn="auto">
              <a:spcBef>
                <a:spcPts val="0"/>
              </a:spcBef>
              <a:spcAft>
                <a:spcPts val="0"/>
              </a:spcAft>
              <a:defRPr/>
            </a:pPr>
            <a:endParaRPr lang="en-GB" sz="1000">
              <a:solidFill>
                <a:schemeClr val="tx1">
                  <a:tint val="75000"/>
                </a:schemeClr>
              </a:solidFill>
              <a:latin typeface="+mn-lt"/>
            </a:endParaRPr>
          </a:p>
        </p:txBody>
      </p:sp>
      <p:sp>
        <p:nvSpPr>
          <p:cNvPr id="6" name="Slide Number Placeholder 5"/>
          <p:cNvSpPr txBox="1">
            <a:spLocks noGrp="1"/>
          </p:cNvSpPr>
          <p:nvPr/>
        </p:nvSpPr>
        <p:spPr>
          <a:xfrm>
            <a:off x="179388" y="6588125"/>
            <a:ext cx="360362" cy="179388"/>
          </a:xfrm>
          <a:prstGeom prst="rect">
            <a:avLst/>
          </a:prstGeom>
          <a:noFill/>
        </p:spPr>
        <p:txBody>
          <a:bodyPr lIns="0" tIns="0" rIns="0" bIns="0" anchor="ctr"/>
          <a:lstStyle/>
          <a:p>
            <a:pPr fontAlgn="auto">
              <a:spcBef>
                <a:spcPts val="0"/>
              </a:spcBef>
              <a:spcAft>
                <a:spcPts val="0"/>
              </a:spcAft>
              <a:defRPr/>
            </a:pPr>
            <a:fld id="{6A5C968A-D086-4EA7-938C-D48086D88D0E}" type="slidenum">
              <a:rPr lang="en-GB" sz="1000">
                <a:solidFill>
                  <a:schemeClr val="tx1">
                    <a:tint val="75000"/>
                  </a:schemeClr>
                </a:solidFill>
                <a:latin typeface="+mn-lt"/>
              </a:rPr>
              <a:pPr fontAlgn="auto">
                <a:spcBef>
                  <a:spcPts val="0"/>
                </a:spcBef>
                <a:spcAft>
                  <a:spcPts val="0"/>
                </a:spcAft>
                <a:defRPr/>
              </a:pPr>
              <a:t>12</a:t>
            </a:fld>
            <a:endParaRPr lang="en-GB" sz="1000">
              <a:solidFill>
                <a:schemeClr val="tx1">
                  <a:tint val="75000"/>
                </a:schemeClr>
              </a:solidFill>
              <a:latin typeface="+mn-lt"/>
            </a:endParaRPr>
          </a:p>
        </p:txBody>
      </p:sp>
      <p:grpSp>
        <p:nvGrpSpPr>
          <p:cNvPr id="2" name="グループ化 29"/>
          <p:cNvGrpSpPr/>
          <p:nvPr/>
        </p:nvGrpSpPr>
        <p:grpSpPr>
          <a:xfrm>
            <a:off x="7010400" y="2971800"/>
            <a:ext cx="1981200" cy="3625604"/>
            <a:chOff x="5753100" y="697275"/>
            <a:chExt cx="3505201" cy="5030425"/>
          </a:xfrm>
        </p:grpSpPr>
        <p:pic>
          <p:nvPicPr>
            <p:cNvPr id="9" name="Picture 2"/>
            <p:cNvPicPr>
              <a:picLocks noChangeAspect="1" noChangeArrowheads="1"/>
            </p:cNvPicPr>
            <p:nvPr/>
          </p:nvPicPr>
          <p:blipFill>
            <a:blip r:embed="rId2" cstate="print"/>
            <a:srcRect b="4261"/>
            <a:stretch>
              <a:fillRect/>
            </a:stretch>
          </p:blipFill>
          <p:spPr bwMode="auto">
            <a:xfrm>
              <a:off x="6438222" y="787400"/>
              <a:ext cx="2093119" cy="4940300"/>
            </a:xfrm>
            <a:prstGeom prst="rect">
              <a:avLst/>
            </a:prstGeom>
            <a:noFill/>
            <a:ln w="9525">
              <a:noFill/>
              <a:miter lim="800000"/>
              <a:headEnd/>
              <a:tailEnd/>
            </a:ln>
          </p:spPr>
        </p:pic>
        <p:sp>
          <p:nvSpPr>
            <p:cNvPr id="10" name="テキスト ボックス 7"/>
            <p:cNvSpPr txBox="1"/>
            <p:nvPr/>
          </p:nvSpPr>
          <p:spPr>
            <a:xfrm>
              <a:off x="7004957" y="5168701"/>
              <a:ext cx="974607" cy="364160"/>
            </a:xfrm>
            <a:prstGeom prst="rect">
              <a:avLst/>
            </a:prstGeom>
            <a:noFill/>
          </p:spPr>
          <p:txBody>
            <a:bodyPr wrap="none" rtlCol="0">
              <a:spAutoFit/>
            </a:bodyPr>
            <a:lstStyle/>
            <a:p>
              <a:pPr algn="ctr"/>
              <a:r>
                <a:rPr lang="en-US" altLang="ja-JP" sz="1200" b="1" u="sng" dirty="0" err="1" smtClean="0">
                  <a:latin typeface="+mn-lt"/>
                </a:rPr>
                <a:t>ELiTe</a:t>
              </a:r>
              <a:endParaRPr lang="en-US" altLang="ja-JP" sz="1200" b="1" u="sng" dirty="0" smtClean="0">
                <a:latin typeface="+mn-lt"/>
              </a:endParaRPr>
            </a:p>
          </p:txBody>
        </p:sp>
        <p:cxnSp>
          <p:nvCxnSpPr>
            <p:cNvPr id="11" name="直線矢印コネクタ 6"/>
            <p:cNvCxnSpPr/>
            <p:nvPr/>
          </p:nvCxnSpPr>
          <p:spPr>
            <a:xfrm rot="16200000">
              <a:off x="7342425" y="1032975"/>
              <a:ext cx="540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9"/>
            <p:cNvSpPr txBox="1"/>
            <p:nvPr/>
          </p:nvSpPr>
          <p:spPr>
            <a:xfrm>
              <a:off x="7810500" y="703279"/>
              <a:ext cx="800101" cy="461665"/>
            </a:xfrm>
            <a:prstGeom prst="rect">
              <a:avLst/>
            </a:prstGeom>
            <a:noFill/>
          </p:spPr>
          <p:txBody>
            <a:bodyPr wrap="square" rtlCol="0">
              <a:spAutoFit/>
            </a:bodyPr>
            <a:lstStyle/>
            <a:p>
              <a:pPr algn="ctr"/>
              <a:r>
                <a:rPr lang="en-US" altLang="ja-JP" sz="1200" b="1" dirty="0" smtClean="0"/>
                <a:t>Li in (210 </a:t>
              </a:r>
              <a:r>
                <a:rPr lang="en-US" altLang="ja-JP" sz="1200" b="1" dirty="0" smtClean="0">
                  <a:sym typeface="Symbol"/>
                </a:rPr>
                <a:t></a:t>
              </a:r>
              <a:r>
                <a:rPr lang="en-US" altLang="ja-JP" sz="1200" b="1" dirty="0" smtClean="0"/>
                <a:t>C)</a:t>
              </a:r>
              <a:endParaRPr kumimoji="1" lang="ja-JP" altLang="en-US" sz="1200" b="1" dirty="0"/>
            </a:p>
          </p:txBody>
        </p:sp>
        <p:cxnSp>
          <p:nvCxnSpPr>
            <p:cNvPr id="13" name="直線矢印コネクタ 11"/>
            <p:cNvCxnSpPr/>
            <p:nvPr/>
          </p:nvCxnSpPr>
          <p:spPr>
            <a:xfrm rot="5400000">
              <a:off x="7523400" y="967275"/>
              <a:ext cx="5400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2"/>
            <p:cNvCxnSpPr/>
            <p:nvPr/>
          </p:nvCxnSpPr>
          <p:spPr>
            <a:xfrm rot="10800000">
              <a:off x="6606925" y="2149475"/>
              <a:ext cx="5400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3"/>
            <p:cNvCxnSpPr/>
            <p:nvPr/>
          </p:nvCxnSpPr>
          <p:spPr>
            <a:xfrm rot="10800000">
              <a:off x="8070600" y="3889375"/>
              <a:ext cx="5400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4"/>
            <p:cNvCxnSpPr/>
            <p:nvPr/>
          </p:nvCxnSpPr>
          <p:spPr>
            <a:xfrm>
              <a:off x="7992200" y="4651375"/>
              <a:ext cx="540000" cy="0"/>
            </a:xfrm>
            <a:prstGeom prst="straightConnector1">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5"/>
            <p:cNvSpPr txBox="1"/>
            <p:nvPr/>
          </p:nvSpPr>
          <p:spPr>
            <a:xfrm>
              <a:off x="6794500" y="766779"/>
              <a:ext cx="800101" cy="461665"/>
            </a:xfrm>
            <a:prstGeom prst="rect">
              <a:avLst/>
            </a:prstGeom>
            <a:noFill/>
          </p:spPr>
          <p:txBody>
            <a:bodyPr wrap="square" rtlCol="0">
              <a:spAutoFit/>
            </a:bodyPr>
            <a:lstStyle/>
            <a:p>
              <a:pPr algn="ctr"/>
              <a:r>
                <a:rPr lang="en-US" altLang="ja-JP" sz="1200" b="1" dirty="0" smtClean="0"/>
                <a:t>Li out (190 </a:t>
              </a:r>
              <a:r>
                <a:rPr lang="en-US" altLang="ja-JP" sz="1200" b="1" dirty="0" smtClean="0">
                  <a:sym typeface="Symbol"/>
                </a:rPr>
                <a:t></a:t>
              </a:r>
              <a:r>
                <a:rPr lang="en-US" altLang="ja-JP" sz="1200" b="1" dirty="0" smtClean="0"/>
                <a:t>C)</a:t>
              </a:r>
              <a:endParaRPr kumimoji="1" lang="ja-JP" altLang="en-US" sz="1200" b="1" dirty="0"/>
            </a:p>
          </p:txBody>
        </p:sp>
        <p:sp>
          <p:nvSpPr>
            <p:cNvPr id="18" name="テキスト ボックス 16"/>
            <p:cNvSpPr txBox="1"/>
            <p:nvPr/>
          </p:nvSpPr>
          <p:spPr>
            <a:xfrm>
              <a:off x="5753100" y="1922479"/>
              <a:ext cx="800101" cy="461665"/>
            </a:xfrm>
            <a:prstGeom prst="rect">
              <a:avLst/>
            </a:prstGeom>
            <a:noFill/>
          </p:spPr>
          <p:txBody>
            <a:bodyPr wrap="square" rtlCol="0">
              <a:spAutoFit/>
            </a:bodyPr>
            <a:lstStyle/>
            <a:p>
              <a:pPr algn="ctr"/>
              <a:r>
                <a:rPr lang="en-US" altLang="ja-JP" sz="1200" b="1" dirty="0" smtClean="0"/>
                <a:t>Air out (55 </a:t>
              </a:r>
              <a:r>
                <a:rPr lang="en-US" altLang="ja-JP" sz="1200" b="1" dirty="0" smtClean="0">
                  <a:sym typeface="Symbol"/>
                </a:rPr>
                <a:t></a:t>
              </a:r>
              <a:r>
                <a:rPr lang="en-US" altLang="ja-JP" sz="1200" b="1" dirty="0" smtClean="0"/>
                <a:t>C)</a:t>
              </a:r>
              <a:endParaRPr kumimoji="1" lang="ja-JP" altLang="en-US" sz="1200" b="1" dirty="0"/>
            </a:p>
          </p:txBody>
        </p:sp>
        <p:sp>
          <p:nvSpPr>
            <p:cNvPr id="19" name="テキスト ボックス 17"/>
            <p:cNvSpPr txBox="1"/>
            <p:nvPr/>
          </p:nvSpPr>
          <p:spPr>
            <a:xfrm>
              <a:off x="8432800" y="3675079"/>
              <a:ext cx="800101" cy="461665"/>
            </a:xfrm>
            <a:prstGeom prst="rect">
              <a:avLst/>
            </a:prstGeom>
            <a:noFill/>
          </p:spPr>
          <p:txBody>
            <a:bodyPr wrap="square" rtlCol="0">
              <a:spAutoFit/>
            </a:bodyPr>
            <a:lstStyle/>
            <a:p>
              <a:pPr algn="ctr"/>
              <a:r>
                <a:rPr lang="en-US" altLang="ja-JP" sz="1200" b="1" dirty="0" smtClean="0"/>
                <a:t>Air in (30 </a:t>
              </a:r>
              <a:r>
                <a:rPr lang="en-US" altLang="ja-JP" sz="1200" b="1" dirty="0" smtClean="0">
                  <a:sym typeface="Symbol"/>
                </a:rPr>
                <a:t></a:t>
              </a:r>
              <a:r>
                <a:rPr lang="en-US" altLang="ja-JP" sz="1200" b="1" dirty="0" smtClean="0"/>
                <a:t>C)</a:t>
              </a:r>
              <a:endParaRPr kumimoji="1" lang="ja-JP" altLang="en-US" sz="1200" b="1" dirty="0"/>
            </a:p>
          </p:txBody>
        </p:sp>
        <p:sp>
          <p:nvSpPr>
            <p:cNvPr id="20" name="テキスト ボックス 18"/>
            <p:cNvSpPr txBox="1"/>
            <p:nvPr/>
          </p:nvSpPr>
          <p:spPr>
            <a:xfrm>
              <a:off x="8458200" y="4538679"/>
              <a:ext cx="800101" cy="276999"/>
            </a:xfrm>
            <a:prstGeom prst="rect">
              <a:avLst/>
            </a:prstGeom>
            <a:noFill/>
          </p:spPr>
          <p:txBody>
            <a:bodyPr wrap="square" rtlCol="0">
              <a:spAutoFit/>
            </a:bodyPr>
            <a:lstStyle/>
            <a:p>
              <a:pPr algn="ctr"/>
              <a:r>
                <a:rPr lang="en-US" altLang="ja-JP" sz="1200" b="1" dirty="0" smtClean="0"/>
                <a:t>Li drain</a:t>
              </a:r>
              <a:endParaRPr kumimoji="1" lang="ja-JP" altLang="en-US" sz="1200" b="1" dirty="0"/>
            </a:p>
          </p:txBody>
        </p:sp>
      </p:grpSp>
      <p:pic>
        <p:nvPicPr>
          <p:cNvPr id="45058" name="Picture 3"/>
          <p:cNvPicPr>
            <a:picLocks noChangeAspect="1" noChangeArrowheads="1"/>
          </p:cNvPicPr>
          <p:nvPr/>
        </p:nvPicPr>
        <p:blipFill>
          <a:blip r:embed="rId3" cstate="print"/>
          <a:srcRect/>
          <a:stretch>
            <a:fillRect/>
          </a:stretch>
        </p:blipFill>
        <p:spPr bwMode="auto">
          <a:xfrm>
            <a:off x="5029200" y="3810000"/>
            <a:ext cx="2057400" cy="2643282"/>
          </a:xfrm>
          <a:prstGeom prst="rect">
            <a:avLst/>
          </a:prstGeom>
          <a:noFill/>
          <a:ln w="9525">
            <a:noFill/>
            <a:miter lim="800000"/>
            <a:headEnd/>
            <a:tailEnd/>
          </a:ln>
        </p:spPr>
      </p:pic>
      <p:sp>
        <p:nvSpPr>
          <p:cNvPr id="21" name="テキスト ボックス 7"/>
          <p:cNvSpPr txBox="1"/>
          <p:nvPr/>
        </p:nvSpPr>
        <p:spPr>
          <a:xfrm>
            <a:off x="5715000" y="6248400"/>
            <a:ext cx="588623" cy="276999"/>
          </a:xfrm>
          <a:prstGeom prst="rect">
            <a:avLst/>
          </a:prstGeom>
          <a:noFill/>
        </p:spPr>
        <p:txBody>
          <a:bodyPr wrap="none" rtlCol="0">
            <a:spAutoFit/>
          </a:bodyPr>
          <a:lstStyle/>
          <a:p>
            <a:pPr algn="ctr"/>
            <a:r>
              <a:rPr lang="en-US" altLang="ja-JP" sz="1200" b="1" u="sng" dirty="0" smtClean="0">
                <a:latin typeface="+mn-lt"/>
              </a:rPr>
              <a:t>IFMIF</a:t>
            </a:r>
          </a:p>
        </p:txBody>
      </p:sp>
      <p:graphicFrame>
        <p:nvGraphicFramePr>
          <p:cNvPr id="22" name="Table 21"/>
          <p:cNvGraphicFramePr>
            <a:graphicFrameLocks noGrp="1"/>
          </p:cNvGraphicFramePr>
          <p:nvPr/>
        </p:nvGraphicFramePr>
        <p:xfrm>
          <a:off x="228600" y="3657600"/>
          <a:ext cx="4688840" cy="2595880"/>
        </p:xfrm>
        <a:graphic>
          <a:graphicData uri="http://schemas.openxmlformats.org/drawingml/2006/table">
            <a:tbl>
              <a:tblPr firstRow="1" bandRow="1">
                <a:tableStyleId>{5C22544A-7EE6-4342-B048-85BDC9FD1C3A}</a:tableStyleId>
              </a:tblPr>
              <a:tblGrid>
                <a:gridCol w="2082742"/>
                <a:gridCol w="961266"/>
                <a:gridCol w="363145"/>
                <a:gridCol w="1281687"/>
              </a:tblGrid>
              <a:tr h="370840">
                <a:tc>
                  <a:txBody>
                    <a:bodyPr/>
                    <a:lstStyle/>
                    <a:p>
                      <a:r>
                        <a:rPr lang="de-DE" sz="1600" dirty="0" err="1" smtClean="0">
                          <a:solidFill>
                            <a:schemeClr val="tx1"/>
                          </a:solidFill>
                        </a:rPr>
                        <a:t>Properties</a:t>
                      </a:r>
                      <a:endParaRPr lang="de-DE" sz="1600" dirty="0">
                        <a:solidFill>
                          <a:schemeClr val="tx1"/>
                        </a:solidFill>
                      </a:endParaRPr>
                    </a:p>
                  </a:txBody>
                  <a:tcPr/>
                </a:tc>
                <a:tc gridSpan="2">
                  <a:txBody>
                    <a:bodyPr/>
                    <a:lstStyle/>
                    <a:p>
                      <a:r>
                        <a:rPr lang="de-DE" sz="1600" dirty="0" smtClean="0">
                          <a:solidFill>
                            <a:schemeClr val="tx1"/>
                          </a:solidFill>
                        </a:rPr>
                        <a:t>IFMIF </a:t>
                      </a:r>
                      <a:r>
                        <a:rPr lang="de-DE" sz="1600" dirty="0" err="1" smtClean="0">
                          <a:solidFill>
                            <a:schemeClr val="tx1"/>
                          </a:solidFill>
                        </a:rPr>
                        <a:t>ref</a:t>
                      </a:r>
                      <a:endParaRPr lang="de-DE" sz="1600" dirty="0">
                        <a:solidFill>
                          <a:schemeClr val="tx1"/>
                        </a:solidFill>
                      </a:endParaRPr>
                    </a:p>
                  </a:txBody>
                  <a:tcPr/>
                </a:tc>
                <a:tc hMerge="1">
                  <a:txBody>
                    <a:bodyPr/>
                    <a:lstStyle/>
                    <a:p>
                      <a:endParaRPr lang="de-DE"/>
                    </a:p>
                  </a:txBody>
                  <a:tcPr/>
                </a:tc>
                <a:tc>
                  <a:txBody>
                    <a:bodyPr/>
                    <a:lstStyle/>
                    <a:p>
                      <a:r>
                        <a:rPr lang="de-DE" sz="1600" dirty="0" smtClean="0">
                          <a:solidFill>
                            <a:schemeClr val="tx1"/>
                          </a:solidFill>
                        </a:rPr>
                        <a:t>ELiTe</a:t>
                      </a:r>
                      <a:endParaRPr lang="de-DE" sz="1600" dirty="0">
                        <a:solidFill>
                          <a:schemeClr val="tx1"/>
                        </a:solidFill>
                      </a:endParaRPr>
                    </a:p>
                  </a:txBody>
                  <a:tcPr/>
                </a:tc>
              </a:tr>
              <a:tr h="370840">
                <a:tc>
                  <a:txBody>
                    <a:bodyPr/>
                    <a:lstStyle/>
                    <a:p>
                      <a:r>
                        <a:rPr lang="de-DE" sz="1600" dirty="0" err="1" smtClean="0">
                          <a:solidFill>
                            <a:schemeClr val="tx1"/>
                          </a:solidFill>
                        </a:rPr>
                        <a:t>Loop</a:t>
                      </a:r>
                      <a:r>
                        <a:rPr lang="de-DE" sz="1600" baseline="0" dirty="0" smtClean="0">
                          <a:solidFill>
                            <a:schemeClr val="tx1"/>
                          </a:solidFill>
                        </a:rPr>
                        <a:t> </a:t>
                      </a:r>
                      <a:r>
                        <a:rPr lang="de-DE" sz="1600" baseline="0" dirty="0" err="1" smtClean="0">
                          <a:solidFill>
                            <a:schemeClr val="tx1"/>
                          </a:solidFill>
                        </a:rPr>
                        <a:t>surface</a:t>
                      </a:r>
                      <a:endParaRPr lang="de-DE" sz="1600" dirty="0">
                        <a:solidFill>
                          <a:schemeClr val="tx1"/>
                        </a:solidFill>
                      </a:endParaRPr>
                    </a:p>
                  </a:txBody>
                  <a:tcPr/>
                </a:tc>
                <a:tc gridSpan="2">
                  <a:txBody>
                    <a:bodyPr/>
                    <a:lstStyle/>
                    <a:p>
                      <a:r>
                        <a:rPr lang="de-DE" sz="1600" dirty="0" smtClean="0">
                          <a:solidFill>
                            <a:schemeClr val="tx1"/>
                          </a:solidFill>
                        </a:rPr>
                        <a:t>800 m</a:t>
                      </a:r>
                      <a:r>
                        <a:rPr lang="de-DE" sz="1600" baseline="30000" dirty="0" smtClean="0">
                          <a:solidFill>
                            <a:schemeClr val="tx1"/>
                          </a:solidFill>
                        </a:rPr>
                        <a:t>2</a:t>
                      </a:r>
                      <a:endParaRPr lang="de-DE" sz="1600" baseline="30000" dirty="0">
                        <a:solidFill>
                          <a:schemeClr val="tx1"/>
                        </a:solidFill>
                      </a:endParaRPr>
                    </a:p>
                  </a:txBody>
                  <a:tcPr/>
                </a:tc>
                <a:tc hMerge="1">
                  <a:txBody>
                    <a:bodyPr/>
                    <a:lstStyle/>
                    <a:p>
                      <a:endParaRPr lang="de-DE"/>
                    </a:p>
                  </a:txBody>
                  <a:tcPr/>
                </a:tc>
                <a:tc>
                  <a:txBody>
                    <a:bodyPr/>
                    <a:lstStyle/>
                    <a:p>
                      <a:r>
                        <a:rPr lang="de-DE" sz="1600" dirty="0" smtClean="0">
                          <a:solidFill>
                            <a:schemeClr val="tx1"/>
                          </a:solidFill>
                        </a:rPr>
                        <a:t>120 m</a:t>
                      </a:r>
                      <a:r>
                        <a:rPr lang="de-DE" sz="1600" baseline="30000" dirty="0" smtClean="0">
                          <a:solidFill>
                            <a:schemeClr val="tx1"/>
                          </a:solidFill>
                        </a:rPr>
                        <a:t>2</a:t>
                      </a:r>
                      <a:endParaRPr lang="de-DE" sz="1600" baseline="30000" dirty="0">
                        <a:solidFill>
                          <a:schemeClr val="tx1"/>
                        </a:solidFill>
                      </a:endParaRPr>
                    </a:p>
                  </a:txBody>
                  <a:tcPr/>
                </a:tc>
              </a:tr>
              <a:tr h="370840">
                <a:tc>
                  <a:txBody>
                    <a:bodyPr/>
                    <a:lstStyle/>
                    <a:p>
                      <a:r>
                        <a:rPr lang="de-DE" sz="1600" dirty="0" err="1" smtClean="0">
                          <a:solidFill>
                            <a:schemeClr val="tx1"/>
                          </a:solidFill>
                        </a:rPr>
                        <a:t>Getter</a:t>
                      </a:r>
                      <a:endParaRPr lang="de-DE" sz="1600" dirty="0">
                        <a:solidFill>
                          <a:schemeClr val="tx1"/>
                        </a:solidFill>
                      </a:endParaRPr>
                    </a:p>
                  </a:txBody>
                  <a:tcPr/>
                </a:tc>
                <a:tc gridSpan="3">
                  <a:txBody>
                    <a:bodyPr/>
                    <a:lstStyle/>
                    <a:p>
                      <a:r>
                        <a:rPr lang="de-DE" sz="1600" dirty="0" smtClean="0">
                          <a:solidFill>
                            <a:schemeClr val="tx1"/>
                          </a:solidFill>
                        </a:rPr>
                        <a:t>304 </a:t>
                      </a:r>
                      <a:r>
                        <a:rPr lang="de-DE" sz="1600" dirty="0" err="1" smtClean="0">
                          <a:solidFill>
                            <a:schemeClr val="tx1"/>
                          </a:solidFill>
                        </a:rPr>
                        <a:t>wire</a:t>
                      </a:r>
                      <a:r>
                        <a:rPr lang="de-DE" sz="1600" dirty="0" smtClean="0">
                          <a:solidFill>
                            <a:schemeClr val="tx1"/>
                          </a:solidFill>
                        </a:rPr>
                        <a:t> </a:t>
                      </a:r>
                      <a:r>
                        <a:rPr lang="de-DE" sz="1600" dirty="0" err="1" smtClean="0">
                          <a:solidFill>
                            <a:schemeClr val="tx1"/>
                          </a:solidFill>
                        </a:rPr>
                        <a:t>mesh</a:t>
                      </a:r>
                      <a:endParaRPr lang="de-DE" sz="1600" dirty="0">
                        <a:solidFill>
                          <a:schemeClr val="tx1"/>
                        </a:solidFill>
                      </a:endParaRPr>
                    </a:p>
                  </a:txBody>
                  <a:tcPr/>
                </a:tc>
                <a:tc hMerge="1">
                  <a:txBody>
                    <a:bodyPr/>
                    <a:lstStyle/>
                    <a:p>
                      <a:endParaRPr lang="de-DE"/>
                    </a:p>
                  </a:txBody>
                  <a:tcPr/>
                </a:tc>
                <a:tc hMerge="1">
                  <a:txBody>
                    <a:bodyPr/>
                    <a:lstStyle/>
                    <a:p>
                      <a:endParaRPr lang="de-DE"/>
                    </a:p>
                  </a:txBody>
                  <a:tcPr/>
                </a:tc>
              </a:tr>
              <a:tr h="370840">
                <a:tc>
                  <a:txBody>
                    <a:bodyPr/>
                    <a:lstStyle/>
                    <a:p>
                      <a:r>
                        <a:rPr lang="de-DE" sz="1600" dirty="0" err="1" smtClean="0">
                          <a:solidFill>
                            <a:schemeClr val="tx1"/>
                          </a:solidFill>
                        </a:rPr>
                        <a:t>Volume</a:t>
                      </a:r>
                      <a:r>
                        <a:rPr lang="de-DE" sz="1600" dirty="0" smtClean="0">
                          <a:solidFill>
                            <a:schemeClr val="tx1"/>
                          </a:solidFill>
                        </a:rPr>
                        <a:t> of </a:t>
                      </a:r>
                      <a:r>
                        <a:rPr lang="de-DE" sz="1600" dirty="0" err="1" smtClean="0">
                          <a:solidFill>
                            <a:schemeClr val="tx1"/>
                          </a:solidFill>
                        </a:rPr>
                        <a:t>mesh</a:t>
                      </a:r>
                      <a:endParaRPr lang="de-DE" sz="1600" dirty="0">
                        <a:solidFill>
                          <a:schemeClr val="tx1"/>
                        </a:solidFill>
                      </a:endParaRPr>
                    </a:p>
                  </a:txBody>
                  <a:tcPr/>
                </a:tc>
                <a:tc>
                  <a:txBody>
                    <a:bodyPr/>
                    <a:lstStyle/>
                    <a:p>
                      <a:r>
                        <a:rPr lang="de-DE" sz="1600" dirty="0" smtClean="0">
                          <a:solidFill>
                            <a:schemeClr val="tx1"/>
                          </a:solidFill>
                        </a:rPr>
                        <a:t>153 l</a:t>
                      </a:r>
                      <a:endParaRPr lang="de-DE" sz="1600" dirty="0">
                        <a:solidFill>
                          <a:schemeClr val="tx1"/>
                        </a:solidFill>
                      </a:endParaRPr>
                    </a:p>
                  </a:txBody>
                  <a:tcPr/>
                </a:tc>
                <a:tc gridSpan="2">
                  <a:txBody>
                    <a:bodyPr/>
                    <a:lstStyle/>
                    <a:p>
                      <a:r>
                        <a:rPr lang="de-DE" sz="1600" dirty="0" smtClean="0">
                          <a:solidFill>
                            <a:schemeClr val="tx1"/>
                          </a:solidFill>
                        </a:rPr>
                        <a:t>160 l (</a:t>
                      </a:r>
                      <a:r>
                        <a:rPr lang="de-DE" sz="1600" dirty="0" err="1" smtClean="0">
                          <a:solidFill>
                            <a:schemeClr val="tx1"/>
                          </a:solidFill>
                        </a:rPr>
                        <a:t>mesh</a:t>
                      </a:r>
                      <a:r>
                        <a:rPr lang="de-DE" sz="1600" dirty="0" smtClean="0">
                          <a:solidFill>
                            <a:schemeClr val="tx1"/>
                          </a:solidFill>
                        </a:rPr>
                        <a:t> 40)</a:t>
                      </a:r>
                      <a:endParaRPr lang="de-DE" sz="1600" dirty="0">
                        <a:solidFill>
                          <a:schemeClr val="tx1"/>
                        </a:solidFill>
                      </a:endParaRPr>
                    </a:p>
                  </a:txBody>
                  <a:tcPr/>
                </a:tc>
                <a:tc hMerge="1">
                  <a:txBody>
                    <a:bodyPr/>
                    <a:lstStyle/>
                    <a:p>
                      <a:endParaRPr lang="de-DE"/>
                    </a:p>
                  </a:txBody>
                  <a:tcPr/>
                </a:tc>
              </a:tr>
              <a:tr h="370840">
                <a:tc>
                  <a:txBody>
                    <a:bodyPr/>
                    <a:lstStyle/>
                    <a:p>
                      <a:r>
                        <a:rPr lang="de-DE" sz="1600" dirty="0" err="1" smtClean="0">
                          <a:solidFill>
                            <a:schemeClr val="tx1"/>
                          </a:solidFill>
                        </a:rPr>
                        <a:t>Capacity</a:t>
                      </a:r>
                      <a:r>
                        <a:rPr lang="de-DE" sz="1600" dirty="0" smtClean="0">
                          <a:solidFill>
                            <a:schemeClr val="tx1"/>
                          </a:solidFill>
                        </a:rPr>
                        <a:t> </a:t>
                      </a:r>
                      <a:r>
                        <a:rPr lang="de-DE" sz="1600" dirty="0" err="1" smtClean="0">
                          <a:solidFill>
                            <a:schemeClr val="tx1"/>
                          </a:solidFill>
                        </a:rPr>
                        <a:t>for</a:t>
                      </a:r>
                      <a:r>
                        <a:rPr lang="de-DE" sz="1600" dirty="0" smtClean="0">
                          <a:solidFill>
                            <a:schemeClr val="tx1"/>
                          </a:solidFill>
                        </a:rPr>
                        <a:t> </a:t>
                      </a:r>
                      <a:r>
                        <a:rPr lang="de-DE" sz="1600" dirty="0" err="1" smtClean="0">
                          <a:solidFill>
                            <a:schemeClr val="tx1"/>
                          </a:solidFill>
                        </a:rPr>
                        <a:t>oxygen</a:t>
                      </a:r>
                      <a:endParaRPr lang="de-DE" sz="1600" dirty="0">
                        <a:solidFill>
                          <a:schemeClr val="tx1"/>
                        </a:solidFill>
                      </a:endParaRPr>
                    </a:p>
                  </a:txBody>
                  <a:tcPr/>
                </a:tc>
                <a:tc>
                  <a:txBody>
                    <a:bodyPr/>
                    <a:lstStyle/>
                    <a:p>
                      <a:r>
                        <a:rPr lang="de-DE" sz="1600" dirty="0" smtClean="0">
                          <a:solidFill>
                            <a:schemeClr val="tx1"/>
                          </a:solidFill>
                        </a:rPr>
                        <a:t>25 kg</a:t>
                      </a:r>
                      <a:endParaRPr lang="de-DE" sz="1600" dirty="0">
                        <a:solidFill>
                          <a:schemeClr val="tx1"/>
                        </a:solidFill>
                      </a:endParaRPr>
                    </a:p>
                  </a:txBody>
                  <a:tcPr/>
                </a:tc>
                <a:tc gridSpan="2">
                  <a:txBody>
                    <a:bodyPr/>
                    <a:lstStyle/>
                    <a:p>
                      <a:r>
                        <a:rPr lang="de-DE" sz="1600" dirty="0" smtClean="0">
                          <a:solidFill>
                            <a:schemeClr val="tx1"/>
                          </a:solidFill>
                        </a:rPr>
                        <a:t>4.2 kg</a:t>
                      </a:r>
                      <a:endParaRPr lang="de-DE" sz="1600" dirty="0">
                        <a:solidFill>
                          <a:schemeClr val="tx1"/>
                        </a:solidFill>
                      </a:endParaRPr>
                    </a:p>
                  </a:txBody>
                  <a:tcPr/>
                </a:tc>
                <a:tc hMerge="1">
                  <a:txBody>
                    <a:bodyPr/>
                    <a:lstStyle/>
                    <a:p>
                      <a:endParaRPr lang="de-DE"/>
                    </a:p>
                  </a:txBody>
                  <a:tcPr/>
                </a:tc>
              </a:tr>
              <a:tr h="370840">
                <a:tc>
                  <a:txBody>
                    <a:bodyPr/>
                    <a:lstStyle/>
                    <a:p>
                      <a:r>
                        <a:rPr lang="de-DE" sz="1600" dirty="0" smtClean="0">
                          <a:solidFill>
                            <a:schemeClr val="tx1"/>
                          </a:solidFill>
                        </a:rPr>
                        <a:t>Li </a:t>
                      </a:r>
                      <a:r>
                        <a:rPr lang="de-DE" sz="1600" dirty="0" err="1" smtClean="0">
                          <a:solidFill>
                            <a:schemeClr val="tx1"/>
                          </a:solidFill>
                        </a:rPr>
                        <a:t>flow</a:t>
                      </a:r>
                      <a:r>
                        <a:rPr lang="de-DE" sz="1600" dirty="0" smtClean="0">
                          <a:solidFill>
                            <a:schemeClr val="tx1"/>
                          </a:solidFill>
                        </a:rPr>
                        <a:t> rate </a:t>
                      </a:r>
                      <a:endParaRPr lang="de-DE" sz="1600" dirty="0">
                        <a:solidFill>
                          <a:schemeClr val="tx1"/>
                        </a:solidFill>
                      </a:endParaRPr>
                    </a:p>
                  </a:txBody>
                  <a:tcPr/>
                </a:tc>
                <a:tc>
                  <a:txBody>
                    <a:bodyPr/>
                    <a:lstStyle/>
                    <a:p>
                      <a:endParaRPr lang="de-DE" sz="1600" dirty="0">
                        <a:solidFill>
                          <a:schemeClr val="tx1"/>
                        </a:solidFill>
                      </a:endParaRPr>
                    </a:p>
                  </a:txBody>
                  <a:tcPr/>
                </a:tc>
                <a:tc gridSpan="2">
                  <a:txBody>
                    <a:bodyPr/>
                    <a:lstStyle/>
                    <a:p>
                      <a:r>
                        <a:rPr lang="de-DE" sz="1600" dirty="0" smtClean="0">
                          <a:solidFill>
                            <a:schemeClr val="tx1"/>
                          </a:solidFill>
                        </a:rPr>
                        <a:t>10</a:t>
                      </a:r>
                      <a:r>
                        <a:rPr lang="de-DE" sz="1600" baseline="0" dirty="0" smtClean="0">
                          <a:solidFill>
                            <a:schemeClr val="tx1"/>
                          </a:solidFill>
                        </a:rPr>
                        <a:t> l/min</a:t>
                      </a:r>
                      <a:endParaRPr lang="de-DE" sz="1600" dirty="0">
                        <a:solidFill>
                          <a:schemeClr val="tx1"/>
                        </a:solidFill>
                      </a:endParaRPr>
                    </a:p>
                  </a:txBody>
                  <a:tcPr/>
                </a:tc>
                <a:tc hMerge="1">
                  <a:txBody>
                    <a:bodyPr/>
                    <a:lstStyle/>
                    <a:p>
                      <a:endParaRPr lang="de-DE"/>
                    </a:p>
                  </a:txBody>
                  <a:tcPr/>
                </a:tc>
              </a:tr>
              <a:tr h="370840">
                <a:tc>
                  <a:txBody>
                    <a:bodyPr/>
                    <a:lstStyle/>
                    <a:p>
                      <a:r>
                        <a:rPr lang="de-DE" sz="1600" dirty="0" err="1" smtClean="0">
                          <a:solidFill>
                            <a:schemeClr val="tx1"/>
                          </a:solidFill>
                        </a:rPr>
                        <a:t>Residence</a:t>
                      </a:r>
                      <a:r>
                        <a:rPr lang="de-DE" sz="1600" dirty="0" smtClean="0">
                          <a:solidFill>
                            <a:schemeClr val="tx1"/>
                          </a:solidFill>
                        </a:rPr>
                        <a:t> time</a:t>
                      </a:r>
                      <a:endParaRPr lang="de-DE" sz="1600" dirty="0">
                        <a:solidFill>
                          <a:schemeClr val="tx1"/>
                        </a:solidFill>
                      </a:endParaRPr>
                    </a:p>
                  </a:txBody>
                  <a:tcPr/>
                </a:tc>
                <a:tc>
                  <a:txBody>
                    <a:bodyPr/>
                    <a:lstStyle/>
                    <a:p>
                      <a:endParaRPr lang="de-DE" sz="1600" dirty="0">
                        <a:solidFill>
                          <a:schemeClr val="tx1"/>
                        </a:solidFill>
                      </a:endParaRPr>
                    </a:p>
                  </a:txBody>
                  <a:tcPr/>
                </a:tc>
                <a:tc gridSpan="2">
                  <a:txBody>
                    <a:bodyPr/>
                    <a:lstStyle/>
                    <a:p>
                      <a:r>
                        <a:rPr lang="de-DE" sz="1600" dirty="0" smtClean="0">
                          <a:solidFill>
                            <a:schemeClr val="tx1"/>
                          </a:solidFill>
                        </a:rPr>
                        <a:t>10 min</a:t>
                      </a:r>
                      <a:endParaRPr lang="de-DE" sz="1600" dirty="0">
                        <a:solidFill>
                          <a:schemeClr val="tx1"/>
                        </a:solidFill>
                      </a:endParaRPr>
                    </a:p>
                  </a:txBody>
                  <a:tcPr/>
                </a:tc>
                <a:tc hMerge="1">
                  <a:txBody>
                    <a:bodyPr/>
                    <a:lstStyle/>
                    <a:p>
                      <a:endParaRPr lang="de-DE"/>
                    </a:p>
                  </a:txBody>
                  <a:tcPr/>
                </a:tc>
              </a:tr>
            </a:tbl>
          </a:graphicData>
        </a:graphic>
      </p:graphicFrame>
      <p:pic>
        <p:nvPicPr>
          <p:cNvPr id="23" name="Picture 2" descr="D:\PresentationAndPapers\PresentationAndPapers_2010\100920_IFMIFWS\Presentation\機器写真\IMG_3954.JPG"/>
          <p:cNvPicPr>
            <a:picLocks noChangeAspect="1" noChangeArrowheads="1"/>
          </p:cNvPicPr>
          <p:nvPr/>
        </p:nvPicPr>
        <p:blipFill>
          <a:blip r:embed="rId4" cstate="print">
            <a:lum bright="10000"/>
          </a:blip>
          <a:srcRect l="18917" r="13512" b="12605"/>
          <a:stretch>
            <a:fillRect/>
          </a:stretch>
        </p:blipFill>
        <p:spPr bwMode="auto">
          <a:xfrm>
            <a:off x="7315200" y="381000"/>
            <a:ext cx="1329362" cy="2577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r>
              <a:rPr lang="en-US" b="0" dirty="0" smtClean="0"/>
              <a:t>IFMIF nitrogen trap and </a:t>
            </a:r>
            <a:r>
              <a:rPr lang="en-US" b="0" dirty="0" err="1" smtClean="0"/>
              <a:t>ELiTe</a:t>
            </a:r>
            <a:r>
              <a:rPr lang="en-US" b="0" dirty="0" smtClean="0"/>
              <a:t> validation</a:t>
            </a:r>
          </a:p>
        </p:txBody>
      </p:sp>
      <p:sp>
        <p:nvSpPr>
          <p:cNvPr id="30723" name="Content Placeholder 2"/>
          <p:cNvSpPr>
            <a:spLocks noGrp="1"/>
          </p:cNvSpPr>
          <p:nvPr>
            <p:ph idx="4294967295"/>
          </p:nvPr>
        </p:nvSpPr>
        <p:spPr>
          <a:xfrm>
            <a:off x="457200" y="1066800"/>
            <a:ext cx="7920000" cy="5105400"/>
          </a:xfrm>
        </p:spPr>
        <p:txBody>
          <a:bodyPr/>
          <a:lstStyle/>
          <a:p>
            <a:r>
              <a:rPr lang="en-US" sz="1800" dirty="0" smtClean="0"/>
              <a:t>IFMIF reference design uses Ti sponge getter</a:t>
            </a:r>
          </a:p>
          <a:p>
            <a:r>
              <a:rPr lang="en-US" sz="1800" dirty="0" smtClean="0"/>
              <a:t>University of Tokyo develops Fe-Ti getter with 5-10 at.-% Ti to overcome saturation due to formation of </a:t>
            </a:r>
            <a:r>
              <a:rPr lang="en-US" sz="1800" dirty="0" err="1" smtClean="0"/>
              <a:t>TiN</a:t>
            </a:r>
            <a:r>
              <a:rPr lang="en-US" sz="1800" dirty="0" smtClean="0"/>
              <a:t> layer on pure Ti</a:t>
            </a:r>
          </a:p>
          <a:p>
            <a:r>
              <a:rPr lang="en-US" sz="1800" dirty="0" smtClean="0"/>
              <a:t>Qualification of getter material on laboratory scale by </a:t>
            </a:r>
            <a:r>
              <a:rPr lang="en-US" sz="1800" dirty="0" err="1" smtClean="0"/>
              <a:t>UoT</a:t>
            </a:r>
            <a:r>
              <a:rPr lang="en-US" sz="1800" dirty="0" smtClean="0"/>
              <a:t> (in stagnant vessel and in small 1 l Li loop)</a:t>
            </a:r>
          </a:p>
          <a:p>
            <a:r>
              <a:rPr lang="en-US" sz="1800" dirty="0" smtClean="0"/>
              <a:t>Main source term is</a:t>
            </a:r>
          </a:p>
          <a:p>
            <a:pPr lvl="1">
              <a:spcBef>
                <a:spcPts val="0"/>
              </a:spcBef>
            </a:pPr>
            <a:r>
              <a:rPr lang="en-US" sz="1600" dirty="0" smtClean="0"/>
              <a:t>Initial Li impurity</a:t>
            </a:r>
          </a:p>
          <a:p>
            <a:pPr lvl="1">
              <a:spcBef>
                <a:spcPts val="0"/>
              </a:spcBef>
            </a:pPr>
            <a:r>
              <a:rPr lang="en-US" sz="1600" dirty="0" smtClean="0"/>
              <a:t>Surface coverage of initial loop surface (1 g/m</a:t>
            </a:r>
            <a:r>
              <a:rPr lang="en-US" sz="1600" baseline="30000" dirty="0" smtClean="0"/>
              <a:t>2</a:t>
            </a:r>
            <a:r>
              <a:rPr lang="en-US" sz="1600" dirty="0" smtClean="0"/>
              <a:t>) </a:t>
            </a:r>
            <a:r>
              <a:rPr lang="en-US" sz="1600" dirty="0" smtClean="0">
                <a:sym typeface="Wingdings" pitchFamily="2" charset="2"/>
              </a:rPr>
              <a:t> same assumption as for O</a:t>
            </a:r>
          </a:p>
          <a:p>
            <a:pPr lvl="1">
              <a:spcBef>
                <a:spcPts val="0"/>
              </a:spcBef>
            </a:pPr>
            <a:r>
              <a:rPr lang="en-US" sz="1600" dirty="0" err="1" smtClean="0">
                <a:sym typeface="Wingdings" pitchFamily="2" charset="2"/>
              </a:rPr>
              <a:t>Recondamination</a:t>
            </a:r>
            <a:r>
              <a:rPr lang="en-US" sz="1600" dirty="0" smtClean="0">
                <a:sym typeface="Wingdings" pitchFamily="2" charset="2"/>
              </a:rPr>
              <a:t> of surfaces and Li during maintenance</a:t>
            </a:r>
            <a:endParaRPr lang="en-US" sz="1600" dirty="0" smtClean="0"/>
          </a:p>
          <a:p>
            <a:pPr>
              <a:buNone/>
            </a:pPr>
            <a:endParaRPr lang="en-US" dirty="0" smtClean="0"/>
          </a:p>
        </p:txBody>
      </p:sp>
      <p:sp>
        <p:nvSpPr>
          <p:cNvPr id="4" name="Date Placeholder 3"/>
          <p:cNvSpPr txBox="1">
            <a:spLocks noGrp="1"/>
          </p:cNvSpPr>
          <p:nvPr/>
        </p:nvSpPr>
        <p:spPr>
          <a:xfrm>
            <a:off x="5400675" y="6588125"/>
            <a:ext cx="3598863" cy="179388"/>
          </a:xfrm>
          <a:prstGeom prst="rect">
            <a:avLst/>
          </a:prstGeom>
          <a:noFill/>
        </p:spPr>
        <p:txBody>
          <a:bodyPr lIns="0" tIns="0" rIns="0" bIns="0" anchor="ctr"/>
          <a:lstStyle/>
          <a:p>
            <a:pPr algn="r" fontAlgn="auto">
              <a:spcBef>
                <a:spcPts val="0"/>
              </a:spcBef>
              <a:spcAft>
                <a:spcPts val="0"/>
              </a:spcAft>
              <a:defRPr/>
            </a:pPr>
            <a:endParaRPr lang="en-GB" sz="1000">
              <a:solidFill>
                <a:schemeClr val="tx1">
                  <a:tint val="75000"/>
                </a:schemeClr>
              </a:solidFill>
              <a:latin typeface="+mn-lt"/>
            </a:endParaRPr>
          </a:p>
        </p:txBody>
      </p:sp>
      <p:sp>
        <p:nvSpPr>
          <p:cNvPr id="5" name="Footer Placeholder 4"/>
          <p:cNvSpPr txBox="1">
            <a:spLocks noGrp="1"/>
          </p:cNvSpPr>
          <p:nvPr/>
        </p:nvSpPr>
        <p:spPr>
          <a:xfrm>
            <a:off x="720725" y="6588125"/>
            <a:ext cx="4679950" cy="179388"/>
          </a:xfrm>
          <a:prstGeom prst="rect">
            <a:avLst/>
          </a:prstGeom>
          <a:noFill/>
        </p:spPr>
        <p:txBody>
          <a:bodyPr lIns="0" tIns="0" rIns="0" bIns="0" anchor="ctr"/>
          <a:lstStyle/>
          <a:p>
            <a:pPr fontAlgn="auto">
              <a:spcBef>
                <a:spcPts val="0"/>
              </a:spcBef>
              <a:spcAft>
                <a:spcPts val="0"/>
              </a:spcAft>
              <a:defRPr/>
            </a:pPr>
            <a:endParaRPr lang="en-GB" sz="1000">
              <a:solidFill>
                <a:schemeClr val="tx1">
                  <a:tint val="75000"/>
                </a:schemeClr>
              </a:solidFill>
              <a:latin typeface="+mn-lt"/>
            </a:endParaRPr>
          </a:p>
        </p:txBody>
      </p:sp>
      <p:sp>
        <p:nvSpPr>
          <p:cNvPr id="6" name="Slide Number Placeholder 5"/>
          <p:cNvSpPr txBox="1">
            <a:spLocks noGrp="1"/>
          </p:cNvSpPr>
          <p:nvPr/>
        </p:nvSpPr>
        <p:spPr>
          <a:xfrm>
            <a:off x="179388" y="6588125"/>
            <a:ext cx="360362" cy="179388"/>
          </a:xfrm>
          <a:prstGeom prst="rect">
            <a:avLst/>
          </a:prstGeom>
          <a:noFill/>
        </p:spPr>
        <p:txBody>
          <a:bodyPr lIns="0" tIns="0" rIns="0" bIns="0" anchor="ctr"/>
          <a:lstStyle/>
          <a:p>
            <a:pPr fontAlgn="auto">
              <a:spcBef>
                <a:spcPts val="0"/>
              </a:spcBef>
              <a:spcAft>
                <a:spcPts val="0"/>
              </a:spcAft>
              <a:defRPr/>
            </a:pPr>
            <a:fld id="{6A5C968A-D086-4EA7-938C-D48086D88D0E}" type="slidenum">
              <a:rPr lang="en-GB" sz="1000">
                <a:solidFill>
                  <a:schemeClr val="tx1">
                    <a:tint val="75000"/>
                  </a:schemeClr>
                </a:solidFill>
                <a:latin typeface="+mn-lt"/>
              </a:rPr>
              <a:pPr fontAlgn="auto">
                <a:spcBef>
                  <a:spcPts val="0"/>
                </a:spcBef>
                <a:spcAft>
                  <a:spcPts val="0"/>
                </a:spcAft>
                <a:defRPr/>
              </a:pPr>
              <a:t>13</a:t>
            </a:fld>
            <a:endParaRPr lang="en-GB" sz="1000">
              <a:solidFill>
                <a:schemeClr val="tx1">
                  <a:tint val="75000"/>
                </a:schemeClr>
              </a:solidFill>
              <a:latin typeface="+mn-lt"/>
            </a:endParaRPr>
          </a:p>
        </p:txBody>
      </p:sp>
      <p:sp>
        <p:nvSpPr>
          <p:cNvPr id="21" name="テキスト ボックス 7"/>
          <p:cNvSpPr txBox="1"/>
          <p:nvPr/>
        </p:nvSpPr>
        <p:spPr>
          <a:xfrm>
            <a:off x="5715000" y="6248400"/>
            <a:ext cx="588623" cy="276999"/>
          </a:xfrm>
          <a:prstGeom prst="rect">
            <a:avLst/>
          </a:prstGeom>
          <a:noFill/>
        </p:spPr>
        <p:txBody>
          <a:bodyPr wrap="none" rtlCol="0">
            <a:spAutoFit/>
          </a:bodyPr>
          <a:lstStyle/>
          <a:p>
            <a:pPr algn="ctr"/>
            <a:r>
              <a:rPr lang="en-US" altLang="ja-JP" sz="1200" b="1" u="sng" dirty="0" smtClean="0">
                <a:latin typeface="+mn-lt"/>
              </a:rPr>
              <a:t>IFMIF</a:t>
            </a:r>
          </a:p>
        </p:txBody>
      </p:sp>
      <p:graphicFrame>
        <p:nvGraphicFramePr>
          <p:cNvPr id="22" name="Table 21"/>
          <p:cNvGraphicFramePr>
            <a:graphicFrameLocks noGrp="1"/>
          </p:cNvGraphicFramePr>
          <p:nvPr/>
        </p:nvGraphicFramePr>
        <p:xfrm>
          <a:off x="228600" y="3733800"/>
          <a:ext cx="4876800" cy="2921000"/>
        </p:xfrm>
        <a:graphic>
          <a:graphicData uri="http://schemas.openxmlformats.org/drawingml/2006/table">
            <a:tbl>
              <a:tblPr firstRow="1" bandRow="1">
                <a:tableStyleId>{5C22544A-7EE6-4342-B048-85BDC9FD1C3A}</a:tableStyleId>
              </a:tblPr>
              <a:tblGrid>
                <a:gridCol w="1752600"/>
                <a:gridCol w="1291408"/>
                <a:gridCol w="1832792"/>
              </a:tblGrid>
              <a:tr h="533400">
                <a:tc>
                  <a:txBody>
                    <a:bodyPr/>
                    <a:lstStyle/>
                    <a:p>
                      <a:r>
                        <a:rPr lang="de-DE" sz="1400" dirty="0" err="1" smtClean="0">
                          <a:solidFill>
                            <a:schemeClr val="tx1"/>
                          </a:solidFill>
                        </a:rPr>
                        <a:t>Properties</a:t>
                      </a:r>
                      <a:endParaRPr lang="de-DE" sz="1400" dirty="0">
                        <a:solidFill>
                          <a:schemeClr val="tx1"/>
                        </a:solidFill>
                      </a:endParaRPr>
                    </a:p>
                  </a:txBody>
                  <a:tcPr/>
                </a:tc>
                <a:tc>
                  <a:txBody>
                    <a:bodyPr/>
                    <a:lstStyle/>
                    <a:p>
                      <a:r>
                        <a:rPr lang="de-DE" sz="1400" dirty="0" smtClean="0">
                          <a:solidFill>
                            <a:schemeClr val="tx1"/>
                          </a:solidFill>
                        </a:rPr>
                        <a:t>IFMIF </a:t>
                      </a:r>
                      <a:r>
                        <a:rPr lang="de-DE" sz="1400" dirty="0" err="1" smtClean="0">
                          <a:solidFill>
                            <a:schemeClr val="tx1"/>
                          </a:solidFill>
                        </a:rPr>
                        <a:t>ref</a:t>
                      </a:r>
                      <a:endParaRPr lang="de-DE" sz="1400" dirty="0">
                        <a:solidFill>
                          <a:schemeClr val="tx1"/>
                        </a:solidFill>
                      </a:endParaRPr>
                    </a:p>
                  </a:txBody>
                  <a:tcPr/>
                </a:tc>
                <a:tc>
                  <a:txBody>
                    <a:bodyPr/>
                    <a:lstStyle/>
                    <a:p>
                      <a:r>
                        <a:rPr lang="de-DE" sz="1400" dirty="0" smtClean="0">
                          <a:solidFill>
                            <a:schemeClr val="tx1"/>
                          </a:solidFill>
                        </a:rPr>
                        <a:t>ELiTe</a:t>
                      </a:r>
                      <a:endParaRPr lang="de-DE" sz="1400" dirty="0">
                        <a:solidFill>
                          <a:schemeClr val="tx1"/>
                        </a:solidFill>
                      </a:endParaRPr>
                    </a:p>
                  </a:txBody>
                  <a:tcPr/>
                </a:tc>
              </a:tr>
              <a:tr h="370840">
                <a:tc>
                  <a:txBody>
                    <a:bodyPr/>
                    <a:lstStyle/>
                    <a:p>
                      <a:r>
                        <a:rPr lang="de-DE" sz="1400" dirty="0" err="1" smtClean="0">
                          <a:solidFill>
                            <a:schemeClr val="tx1"/>
                          </a:solidFill>
                        </a:rPr>
                        <a:t>Getter</a:t>
                      </a:r>
                      <a:r>
                        <a:rPr lang="de-DE" sz="1400" baseline="0" dirty="0" smtClean="0">
                          <a:solidFill>
                            <a:schemeClr val="tx1"/>
                          </a:solidFill>
                        </a:rPr>
                        <a:t> </a:t>
                      </a:r>
                      <a:endParaRPr lang="de-DE" sz="1400" dirty="0">
                        <a:solidFill>
                          <a:schemeClr val="tx1"/>
                        </a:solidFill>
                      </a:endParaRPr>
                    </a:p>
                  </a:txBody>
                  <a:tcPr/>
                </a:tc>
                <a:tc>
                  <a:txBody>
                    <a:bodyPr/>
                    <a:lstStyle/>
                    <a:p>
                      <a:r>
                        <a:rPr lang="de-DE" sz="1400" dirty="0" smtClean="0">
                          <a:solidFill>
                            <a:schemeClr val="tx1"/>
                          </a:solidFill>
                        </a:rPr>
                        <a:t>Ti </a:t>
                      </a:r>
                      <a:r>
                        <a:rPr lang="de-DE" sz="1400" dirty="0" err="1" smtClean="0">
                          <a:solidFill>
                            <a:schemeClr val="tx1"/>
                          </a:solidFill>
                        </a:rPr>
                        <a:t>sponge</a:t>
                      </a:r>
                      <a:endParaRPr lang="de-DE" sz="1400" baseline="30000" dirty="0">
                        <a:solidFill>
                          <a:schemeClr val="tx1"/>
                        </a:solidFill>
                      </a:endParaRPr>
                    </a:p>
                  </a:txBody>
                  <a:tcPr/>
                </a:tc>
                <a:tc>
                  <a:txBody>
                    <a:bodyPr/>
                    <a:lstStyle/>
                    <a:p>
                      <a:r>
                        <a:rPr lang="de-DE" sz="1400" dirty="0" smtClean="0">
                          <a:solidFill>
                            <a:schemeClr val="tx1"/>
                          </a:solidFill>
                        </a:rPr>
                        <a:t>Fe-5% Ti </a:t>
                      </a:r>
                      <a:r>
                        <a:rPr lang="de-DE" sz="1400" dirty="0" err="1" smtClean="0">
                          <a:solidFill>
                            <a:schemeClr val="tx1"/>
                          </a:solidFill>
                        </a:rPr>
                        <a:t>pebbles</a:t>
                      </a:r>
                      <a:r>
                        <a:rPr lang="de-DE" sz="1400" dirty="0" smtClean="0">
                          <a:solidFill>
                            <a:schemeClr val="tx1"/>
                          </a:solidFill>
                        </a:rPr>
                        <a:t> 0.16 mm </a:t>
                      </a:r>
                      <a:r>
                        <a:rPr lang="de-DE" sz="1400" dirty="0" err="1" smtClean="0">
                          <a:solidFill>
                            <a:schemeClr val="tx1"/>
                          </a:solidFill>
                        </a:rPr>
                        <a:t>diam</a:t>
                      </a:r>
                      <a:r>
                        <a:rPr lang="de-DE" sz="1400" dirty="0" smtClean="0">
                          <a:solidFill>
                            <a:schemeClr val="tx1"/>
                          </a:solidFill>
                        </a:rPr>
                        <a:t>.</a:t>
                      </a:r>
                      <a:endParaRPr lang="de-DE" sz="1400" baseline="30000" dirty="0">
                        <a:solidFill>
                          <a:schemeClr val="tx1"/>
                        </a:solidFill>
                      </a:endParaRPr>
                    </a:p>
                  </a:txBody>
                  <a:tcPr/>
                </a:tc>
              </a:tr>
              <a:tr h="0">
                <a:tc>
                  <a:txBody>
                    <a:bodyPr/>
                    <a:lstStyle/>
                    <a:p>
                      <a:r>
                        <a:rPr lang="de-DE" sz="1400" dirty="0" err="1" smtClean="0">
                          <a:solidFill>
                            <a:schemeClr val="tx1"/>
                          </a:solidFill>
                        </a:rPr>
                        <a:t>Operating</a:t>
                      </a:r>
                      <a:r>
                        <a:rPr lang="de-DE" sz="1400" baseline="0" dirty="0" smtClean="0">
                          <a:solidFill>
                            <a:schemeClr val="tx1"/>
                          </a:solidFill>
                        </a:rPr>
                        <a:t> </a:t>
                      </a:r>
                      <a:r>
                        <a:rPr lang="de-DE" sz="1400" baseline="0" dirty="0" err="1" smtClean="0">
                          <a:solidFill>
                            <a:schemeClr val="tx1"/>
                          </a:solidFill>
                        </a:rPr>
                        <a:t>temp</a:t>
                      </a:r>
                      <a:r>
                        <a:rPr lang="de-DE" sz="1400" baseline="0" dirty="0" smtClean="0">
                          <a:solidFill>
                            <a:schemeClr val="tx1"/>
                          </a:solidFill>
                        </a:rPr>
                        <a:t>.</a:t>
                      </a:r>
                      <a:endParaRPr lang="de-DE" sz="1400" dirty="0">
                        <a:solidFill>
                          <a:schemeClr val="tx1"/>
                        </a:solidFill>
                      </a:endParaRPr>
                    </a:p>
                  </a:txBody>
                  <a:tcPr/>
                </a:tc>
                <a:tc gridSpan="2">
                  <a:txBody>
                    <a:bodyPr/>
                    <a:lstStyle/>
                    <a:p>
                      <a:r>
                        <a:rPr lang="de-DE" sz="1400" dirty="0" smtClean="0">
                          <a:solidFill>
                            <a:schemeClr val="tx1"/>
                          </a:solidFill>
                        </a:rPr>
                        <a:t>580-600C</a:t>
                      </a:r>
                      <a:endParaRPr lang="de-DE" sz="1400" dirty="0">
                        <a:solidFill>
                          <a:schemeClr val="tx1"/>
                        </a:solidFill>
                      </a:endParaRPr>
                    </a:p>
                  </a:txBody>
                  <a:tcPr/>
                </a:tc>
                <a:tc hMerge="1">
                  <a:txBody>
                    <a:bodyPr/>
                    <a:lstStyle/>
                    <a:p>
                      <a:endParaRPr lang="de-DE"/>
                    </a:p>
                  </a:txBody>
                  <a:tcPr/>
                </a:tc>
              </a:tr>
              <a:tr h="370840">
                <a:tc>
                  <a:txBody>
                    <a:bodyPr/>
                    <a:lstStyle/>
                    <a:p>
                      <a:r>
                        <a:rPr lang="de-DE" sz="1400" dirty="0" err="1" smtClean="0">
                          <a:solidFill>
                            <a:schemeClr val="tx1"/>
                          </a:solidFill>
                        </a:rPr>
                        <a:t>Getter</a:t>
                      </a:r>
                      <a:r>
                        <a:rPr lang="de-DE" sz="1400" dirty="0" smtClean="0">
                          <a:solidFill>
                            <a:schemeClr val="tx1"/>
                          </a:solidFill>
                        </a:rPr>
                        <a:t> </a:t>
                      </a:r>
                      <a:r>
                        <a:rPr lang="de-DE" sz="1400" dirty="0" err="1" smtClean="0">
                          <a:solidFill>
                            <a:schemeClr val="tx1"/>
                          </a:solidFill>
                        </a:rPr>
                        <a:t>mass</a:t>
                      </a:r>
                      <a:endParaRPr lang="de-DE" sz="1400" dirty="0">
                        <a:solidFill>
                          <a:schemeClr val="tx1"/>
                        </a:solidFill>
                      </a:endParaRPr>
                    </a:p>
                  </a:txBody>
                  <a:tcPr/>
                </a:tc>
                <a:tc>
                  <a:txBody>
                    <a:bodyPr/>
                    <a:lstStyle/>
                    <a:p>
                      <a:r>
                        <a:rPr lang="de-DE" sz="1400" dirty="0" smtClean="0">
                          <a:solidFill>
                            <a:schemeClr val="tx1"/>
                          </a:solidFill>
                        </a:rPr>
                        <a:t>230 kg</a:t>
                      </a:r>
                      <a:endParaRPr lang="de-DE" sz="1400" dirty="0">
                        <a:solidFill>
                          <a:schemeClr val="tx1"/>
                        </a:solidFill>
                      </a:endParaRPr>
                    </a:p>
                  </a:txBody>
                  <a:tcPr/>
                </a:tc>
                <a:tc>
                  <a:txBody>
                    <a:bodyPr/>
                    <a:lstStyle/>
                    <a:p>
                      <a:r>
                        <a:rPr lang="de-DE" sz="1400" dirty="0" smtClean="0">
                          <a:solidFill>
                            <a:schemeClr val="tx1"/>
                          </a:solidFill>
                        </a:rPr>
                        <a:t>95 kg</a:t>
                      </a:r>
                      <a:endParaRPr lang="de-DE" sz="1400" dirty="0">
                        <a:solidFill>
                          <a:schemeClr val="tx1"/>
                        </a:solidFill>
                      </a:endParaRPr>
                    </a:p>
                  </a:txBody>
                  <a:tcPr/>
                </a:tc>
              </a:tr>
              <a:tr h="370840">
                <a:tc>
                  <a:txBody>
                    <a:bodyPr/>
                    <a:lstStyle/>
                    <a:p>
                      <a:r>
                        <a:rPr lang="de-DE" sz="1400" dirty="0" err="1" smtClean="0">
                          <a:solidFill>
                            <a:schemeClr val="tx1"/>
                          </a:solidFill>
                        </a:rPr>
                        <a:t>Capacity</a:t>
                      </a:r>
                      <a:r>
                        <a:rPr lang="de-DE" sz="1400" dirty="0" smtClean="0">
                          <a:solidFill>
                            <a:schemeClr val="tx1"/>
                          </a:solidFill>
                        </a:rPr>
                        <a:t> </a:t>
                      </a:r>
                      <a:r>
                        <a:rPr lang="de-DE" sz="1400" dirty="0" err="1" smtClean="0">
                          <a:solidFill>
                            <a:schemeClr val="tx1"/>
                          </a:solidFill>
                        </a:rPr>
                        <a:t>for</a:t>
                      </a:r>
                      <a:r>
                        <a:rPr lang="de-DE" sz="1400" baseline="0" dirty="0" smtClean="0">
                          <a:solidFill>
                            <a:schemeClr val="tx1"/>
                          </a:solidFill>
                        </a:rPr>
                        <a:t> </a:t>
                      </a:r>
                      <a:r>
                        <a:rPr lang="de-DE" sz="1400" baseline="0" dirty="0" err="1" smtClean="0">
                          <a:solidFill>
                            <a:schemeClr val="tx1"/>
                          </a:solidFill>
                        </a:rPr>
                        <a:t>nitrogen</a:t>
                      </a:r>
                      <a:endParaRPr lang="de-DE" sz="1400" dirty="0">
                        <a:solidFill>
                          <a:schemeClr val="tx1"/>
                        </a:solidFill>
                      </a:endParaRPr>
                    </a:p>
                  </a:txBody>
                  <a:tcPr/>
                </a:tc>
                <a:tc>
                  <a:txBody>
                    <a:bodyPr/>
                    <a:lstStyle/>
                    <a:p>
                      <a:r>
                        <a:rPr lang="de-DE" sz="1400" dirty="0" smtClean="0">
                          <a:solidFill>
                            <a:schemeClr val="tx1"/>
                          </a:solidFill>
                        </a:rPr>
                        <a:t>45 kg (30% </a:t>
                      </a:r>
                      <a:r>
                        <a:rPr lang="de-DE" sz="1400" dirty="0" err="1" smtClean="0">
                          <a:solidFill>
                            <a:schemeClr val="tx1"/>
                          </a:solidFill>
                        </a:rPr>
                        <a:t>margin</a:t>
                      </a:r>
                      <a:r>
                        <a:rPr lang="de-DE" sz="1400" dirty="0" smtClean="0">
                          <a:solidFill>
                            <a:schemeClr val="tx1"/>
                          </a:solidFill>
                        </a:rPr>
                        <a:t>)</a:t>
                      </a:r>
                      <a:endParaRPr lang="de-DE" sz="1400" dirty="0">
                        <a:solidFill>
                          <a:schemeClr val="tx1"/>
                        </a:solidFill>
                      </a:endParaRPr>
                    </a:p>
                  </a:txBody>
                  <a:tcPr/>
                </a:tc>
                <a:tc>
                  <a:txBody>
                    <a:bodyPr/>
                    <a:lstStyle/>
                    <a:p>
                      <a:r>
                        <a:rPr lang="de-DE" sz="1400" dirty="0" smtClean="0">
                          <a:solidFill>
                            <a:schemeClr val="tx1"/>
                          </a:solidFill>
                        </a:rPr>
                        <a:t>4.2 kg</a:t>
                      </a:r>
                      <a:endParaRPr lang="de-DE" sz="1400" dirty="0">
                        <a:solidFill>
                          <a:schemeClr val="tx1"/>
                        </a:solidFill>
                      </a:endParaRPr>
                    </a:p>
                  </a:txBody>
                  <a:tcPr/>
                </a:tc>
              </a:tr>
              <a:tr h="370840">
                <a:tc>
                  <a:txBody>
                    <a:bodyPr/>
                    <a:lstStyle/>
                    <a:p>
                      <a:r>
                        <a:rPr lang="de-DE" sz="1400" dirty="0" smtClean="0">
                          <a:solidFill>
                            <a:schemeClr val="tx1"/>
                          </a:solidFill>
                        </a:rPr>
                        <a:t>Li </a:t>
                      </a:r>
                      <a:r>
                        <a:rPr lang="de-DE" sz="1400" dirty="0" err="1" smtClean="0">
                          <a:solidFill>
                            <a:schemeClr val="tx1"/>
                          </a:solidFill>
                        </a:rPr>
                        <a:t>flow</a:t>
                      </a:r>
                      <a:r>
                        <a:rPr lang="de-DE" sz="1400" dirty="0" smtClean="0">
                          <a:solidFill>
                            <a:schemeClr val="tx1"/>
                          </a:solidFill>
                        </a:rPr>
                        <a:t> rate </a:t>
                      </a:r>
                      <a:endParaRPr lang="de-DE" sz="1400" dirty="0">
                        <a:solidFill>
                          <a:schemeClr val="tx1"/>
                        </a:solidFill>
                      </a:endParaRPr>
                    </a:p>
                  </a:txBody>
                  <a:tcPr/>
                </a:tc>
                <a:tc>
                  <a:txBody>
                    <a:bodyPr/>
                    <a:lstStyle/>
                    <a:p>
                      <a:endParaRPr lang="de-DE" sz="1400" dirty="0">
                        <a:solidFill>
                          <a:schemeClr val="tx1"/>
                        </a:solidFill>
                      </a:endParaRPr>
                    </a:p>
                  </a:txBody>
                  <a:tcPr/>
                </a:tc>
                <a:tc>
                  <a:txBody>
                    <a:bodyPr/>
                    <a:lstStyle/>
                    <a:p>
                      <a:r>
                        <a:rPr lang="de-DE" sz="1400" dirty="0" smtClean="0">
                          <a:solidFill>
                            <a:schemeClr val="tx1"/>
                          </a:solidFill>
                        </a:rPr>
                        <a:t>10</a:t>
                      </a:r>
                      <a:r>
                        <a:rPr lang="de-DE" sz="1400" baseline="0" dirty="0" smtClean="0">
                          <a:solidFill>
                            <a:schemeClr val="tx1"/>
                          </a:solidFill>
                        </a:rPr>
                        <a:t> l/min</a:t>
                      </a:r>
                      <a:endParaRPr lang="de-DE" sz="1400" dirty="0">
                        <a:solidFill>
                          <a:schemeClr val="tx1"/>
                        </a:solidFill>
                      </a:endParaRPr>
                    </a:p>
                  </a:txBody>
                  <a:tcPr/>
                </a:tc>
              </a:tr>
              <a:tr h="137160">
                <a:tc>
                  <a:txBody>
                    <a:bodyPr/>
                    <a:lstStyle/>
                    <a:p>
                      <a:r>
                        <a:rPr lang="de-DE" sz="1400" dirty="0" err="1" smtClean="0">
                          <a:solidFill>
                            <a:schemeClr val="tx1"/>
                          </a:solidFill>
                        </a:rPr>
                        <a:t>Residence</a:t>
                      </a:r>
                      <a:r>
                        <a:rPr lang="de-DE" sz="1400" dirty="0" smtClean="0">
                          <a:solidFill>
                            <a:schemeClr val="tx1"/>
                          </a:solidFill>
                        </a:rPr>
                        <a:t> time</a:t>
                      </a:r>
                      <a:endParaRPr lang="de-DE" sz="1400" dirty="0">
                        <a:solidFill>
                          <a:schemeClr val="tx1"/>
                        </a:solidFill>
                      </a:endParaRPr>
                    </a:p>
                  </a:txBody>
                  <a:tcPr/>
                </a:tc>
                <a:tc>
                  <a:txBody>
                    <a:bodyPr/>
                    <a:lstStyle/>
                    <a:p>
                      <a:endParaRPr lang="de-DE" sz="1400" dirty="0">
                        <a:solidFill>
                          <a:schemeClr val="tx1"/>
                        </a:solidFill>
                      </a:endParaRPr>
                    </a:p>
                  </a:txBody>
                  <a:tcPr/>
                </a:tc>
                <a:tc>
                  <a:txBody>
                    <a:bodyPr/>
                    <a:lstStyle/>
                    <a:p>
                      <a:r>
                        <a:rPr lang="de-DE" sz="1400" dirty="0" smtClean="0">
                          <a:solidFill>
                            <a:schemeClr val="tx1"/>
                          </a:solidFill>
                        </a:rPr>
                        <a:t>10 min</a:t>
                      </a:r>
                      <a:endParaRPr lang="de-DE" sz="1400" dirty="0">
                        <a:solidFill>
                          <a:schemeClr val="tx1"/>
                        </a:solidFill>
                      </a:endParaRPr>
                    </a:p>
                  </a:txBody>
                  <a:tcPr/>
                </a:tc>
              </a:tr>
            </a:tbl>
          </a:graphicData>
        </a:graphic>
      </p:graphicFrame>
      <p:pic>
        <p:nvPicPr>
          <p:cNvPr id="45059" name="Picture 1"/>
          <p:cNvPicPr>
            <a:picLocks noChangeAspect="1" noChangeArrowheads="1"/>
          </p:cNvPicPr>
          <p:nvPr/>
        </p:nvPicPr>
        <p:blipFill>
          <a:blip r:embed="rId2" cstate="print"/>
          <a:srcRect/>
          <a:stretch>
            <a:fillRect/>
          </a:stretch>
        </p:blipFill>
        <p:spPr bwMode="auto">
          <a:xfrm>
            <a:off x="5105400" y="3733800"/>
            <a:ext cx="1793189" cy="2444141"/>
          </a:xfrm>
          <a:prstGeom prst="rect">
            <a:avLst/>
          </a:prstGeom>
          <a:noFill/>
          <a:ln w="9525">
            <a:noFill/>
            <a:miter lim="800000"/>
            <a:headEnd/>
            <a:tailEnd/>
          </a:ln>
        </p:spPr>
      </p:pic>
      <p:sp>
        <p:nvSpPr>
          <p:cNvPr id="25" name="テキスト ボックス 7"/>
          <p:cNvSpPr txBox="1"/>
          <p:nvPr/>
        </p:nvSpPr>
        <p:spPr>
          <a:xfrm>
            <a:off x="7543800" y="6248400"/>
            <a:ext cx="593239" cy="276999"/>
          </a:xfrm>
          <a:prstGeom prst="rect">
            <a:avLst/>
          </a:prstGeom>
          <a:noFill/>
        </p:spPr>
        <p:txBody>
          <a:bodyPr wrap="none" rtlCol="0">
            <a:spAutoFit/>
          </a:bodyPr>
          <a:lstStyle/>
          <a:p>
            <a:pPr algn="ctr"/>
            <a:r>
              <a:rPr lang="en-US" altLang="ja-JP" sz="1200" b="1" u="sng" dirty="0" err="1" smtClean="0">
                <a:latin typeface="+mn-lt"/>
              </a:rPr>
              <a:t>ELiTe</a:t>
            </a:r>
            <a:endParaRPr lang="en-US" altLang="ja-JP" sz="1200" b="1" u="sng" dirty="0" smtClean="0">
              <a:latin typeface="+mn-lt"/>
            </a:endParaRPr>
          </a:p>
        </p:txBody>
      </p:sp>
      <p:pic>
        <p:nvPicPr>
          <p:cNvPr id="26" name="Picture 2"/>
          <p:cNvPicPr>
            <a:picLocks noChangeAspect="1" noChangeArrowheads="1"/>
          </p:cNvPicPr>
          <p:nvPr/>
        </p:nvPicPr>
        <p:blipFill>
          <a:blip r:embed="rId3" cstate="print"/>
          <a:srcRect t="36958"/>
          <a:stretch>
            <a:fillRect/>
          </a:stretch>
        </p:blipFill>
        <p:spPr bwMode="auto">
          <a:xfrm>
            <a:off x="7010400" y="3733800"/>
            <a:ext cx="2133600" cy="24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09600" y="762000"/>
            <a:ext cx="8153400" cy="533400"/>
          </a:xfrm>
        </p:spPr>
        <p:txBody>
          <a:bodyPr/>
          <a:lstStyle/>
          <a:p>
            <a:pPr eaLnBrk="1" hangingPunct="1"/>
            <a:r>
              <a:rPr lang="en-US" b="0" dirty="0" smtClean="0">
                <a:latin typeface="Calibri" pitchFamily="34" charset="0"/>
              </a:rPr>
              <a:t>Development and qualification of N getter material</a:t>
            </a:r>
          </a:p>
        </p:txBody>
      </p:sp>
      <p:pic>
        <p:nvPicPr>
          <p:cNvPr id="5" name="図 2" descr="C:\Users\yagi\Documents\実験データ・写真\窒素回収ループ\ver2内部\CIMG0804.JPG"/>
          <p:cNvPicPr>
            <a:picLocks noChangeAspect="1" noChangeArrowheads="1"/>
          </p:cNvPicPr>
          <p:nvPr/>
        </p:nvPicPr>
        <p:blipFill>
          <a:blip r:embed="rId3" cstate="print"/>
          <a:srcRect/>
          <a:stretch>
            <a:fillRect/>
          </a:stretch>
        </p:blipFill>
        <p:spPr bwMode="auto">
          <a:xfrm>
            <a:off x="3124200" y="4876800"/>
            <a:ext cx="1676400" cy="1422985"/>
          </a:xfrm>
          <a:prstGeom prst="rect">
            <a:avLst/>
          </a:prstGeom>
          <a:noFill/>
          <a:ln w="9525">
            <a:noFill/>
            <a:miter lim="800000"/>
            <a:headEnd/>
            <a:tailEnd/>
          </a:ln>
        </p:spPr>
      </p:pic>
      <p:pic>
        <p:nvPicPr>
          <p:cNvPr id="6" name="図 2" descr="C:\Users\YAGI\Documents\実験データ・写真\トリチウム科研費用装置写真20090727\CIMG0113.JPG"/>
          <p:cNvPicPr>
            <a:picLocks noChangeAspect="1" noChangeArrowheads="1"/>
          </p:cNvPicPr>
          <p:nvPr/>
        </p:nvPicPr>
        <p:blipFill>
          <a:blip r:embed="rId4" cstate="print"/>
          <a:srcRect/>
          <a:stretch>
            <a:fillRect/>
          </a:stretch>
        </p:blipFill>
        <p:spPr bwMode="auto">
          <a:xfrm>
            <a:off x="5562600" y="3962400"/>
            <a:ext cx="1921043" cy="2562225"/>
          </a:xfrm>
          <a:prstGeom prst="rect">
            <a:avLst/>
          </a:prstGeom>
          <a:noFill/>
          <a:ln w="9525">
            <a:noFill/>
            <a:miter lim="800000"/>
            <a:headEnd/>
            <a:tailEnd/>
          </a:ln>
        </p:spPr>
      </p:pic>
      <p:sp>
        <p:nvSpPr>
          <p:cNvPr id="12" name="正方形/長方形 34"/>
          <p:cNvSpPr/>
          <p:nvPr/>
        </p:nvSpPr>
        <p:spPr>
          <a:xfrm>
            <a:off x="5105400" y="6324600"/>
            <a:ext cx="2957861" cy="338554"/>
          </a:xfrm>
          <a:prstGeom prst="rect">
            <a:avLst/>
          </a:prstGeom>
          <a:solidFill>
            <a:schemeClr val="bg1"/>
          </a:solidFill>
        </p:spPr>
        <p:txBody>
          <a:bodyPr wrap="none">
            <a:spAutoFit/>
          </a:bodyPr>
          <a:lstStyle/>
          <a:p>
            <a:r>
              <a:rPr lang="en-US" altLang="ja-JP" sz="1600" dirty="0" smtClean="0"/>
              <a:t>Setup for membrane qualification</a:t>
            </a:r>
            <a:endParaRPr lang="ja-JP" altLang="en-US" sz="1600" dirty="0"/>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5" name="図 157"/>
          <p:cNvPicPr/>
          <p:nvPr/>
        </p:nvPicPr>
        <p:blipFill>
          <a:blip r:embed="rId5" cstate="print"/>
          <a:srcRect/>
          <a:stretch>
            <a:fillRect/>
          </a:stretch>
        </p:blipFill>
        <p:spPr bwMode="auto">
          <a:xfrm>
            <a:off x="2819400" y="1371600"/>
            <a:ext cx="3273138" cy="2438400"/>
          </a:xfrm>
          <a:prstGeom prst="rect">
            <a:avLst/>
          </a:prstGeom>
          <a:noFill/>
          <a:ln w="9525">
            <a:noFill/>
            <a:miter lim="800000"/>
            <a:headEnd/>
            <a:tailEnd/>
          </a:ln>
        </p:spPr>
      </p:pic>
      <p:sp>
        <p:nvSpPr>
          <p:cNvPr id="11" name="正方形/長方形 34"/>
          <p:cNvSpPr/>
          <p:nvPr/>
        </p:nvSpPr>
        <p:spPr>
          <a:xfrm>
            <a:off x="762000" y="6324600"/>
            <a:ext cx="4028282" cy="338554"/>
          </a:xfrm>
          <a:prstGeom prst="rect">
            <a:avLst/>
          </a:prstGeom>
          <a:solidFill>
            <a:schemeClr val="bg1"/>
          </a:solidFill>
        </p:spPr>
        <p:txBody>
          <a:bodyPr wrap="none">
            <a:spAutoFit/>
          </a:bodyPr>
          <a:lstStyle/>
          <a:p>
            <a:r>
              <a:rPr lang="en-US" altLang="ja-JP" sz="1600" dirty="0" smtClean="0"/>
              <a:t>University of Tokyo loop for nitrogen trapping</a:t>
            </a:r>
            <a:endParaRPr lang="ja-JP" altLang="en-US" sz="1600" dirty="0"/>
          </a:p>
        </p:txBody>
      </p:sp>
      <p:sp>
        <p:nvSpPr>
          <p:cNvPr id="41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pSp>
        <p:nvGrpSpPr>
          <p:cNvPr id="4107" name="Group 11"/>
          <p:cNvGrpSpPr>
            <a:grpSpLocks/>
          </p:cNvGrpSpPr>
          <p:nvPr/>
        </p:nvGrpSpPr>
        <p:grpSpPr bwMode="auto">
          <a:xfrm>
            <a:off x="609600" y="1143000"/>
            <a:ext cx="1981200" cy="3071813"/>
            <a:chOff x="6278" y="878"/>
            <a:chExt cx="3676" cy="5760"/>
          </a:xfrm>
        </p:grpSpPr>
        <p:sp>
          <p:nvSpPr>
            <p:cNvPr id="4108" name="Text Box 12"/>
            <p:cNvSpPr txBox="1">
              <a:spLocks noChangeArrowheads="1"/>
            </p:cNvSpPr>
            <p:nvPr/>
          </p:nvSpPr>
          <p:spPr bwMode="auto">
            <a:xfrm>
              <a:off x="6278" y="6278"/>
              <a:ext cx="3600" cy="360"/>
            </a:xfrm>
            <a:prstGeom prst="rect">
              <a:avLst/>
            </a:prstGeom>
            <a:solidFill>
              <a:srgbClr val="FFFFFF"/>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endParaRPr>
            </a:p>
          </p:txBody>
        </p:sp>
        <p:pic>
          <p:nvPicPr>
            <p:cNvPr id="4109" name="Picture 13"/>
            <p:cNvPicPr>
              <a:picLocks noChangeAspect="1" noChangeArrowheads="1"/>
            </p:cNvPicPr>
            <p:nvPr/>
          </p:nvPicPr>
          <p:blipFill>
            <a:blip r:embed="rId6" cstate="print"/>
            <a:srcRect/>
            <a:stretch>
              <a:fillRect/>
            </a:stretch>
          </p:blipFill>
          <p:spPr bwMode="auto">
            <a:xfrm>
              <a:off x="6278" y="878"/>
              <a:ext cx="3676" cy="5400"/>
            </a:xfrm>
            <a:prstGeom prst="rect">
              <a:avLst/>
            </a:prstGeom>
            <a:noFill/>
          </p:spPr>
        </p:pic>
      </p:grpSp>
      <p:pic>
        <p:nvPicPr>
          <p:cNvPr id="7" name="Picture 2" descr="C:\Users\YAGI\Desktop\窒素回収ループ全景.JPG"/>
          <p:cNvPicPr>
            <a:picLocks noChangeAspect="1" noChangeArrowheads="1"/>
          </p:cNvPicPr>
          <p:nvPr/>
        </p:nvPicPr>
        <p:blipFill>
          <a:blip r:embed="rId7" cstate="print"/>
          <a:srcRect l="8624" r="4626"/>
          <a:stretch>
            <a:fillRect/>
          </a:stretch>
        </p:blipFill>
        <p:spPr bwMode="auto">
          <a:xfrm>
            <a:off x="533400" y="4038600"/>
            <a:ext cx="2579915" cy="2230474"/>
          </a:xfrm>
          <a:prstGeom prst="rect">
            <a:avLst/>
          </a:prstGeom>
          <a:noFill/>
        </p:spPr>
      </p:pic>
      <p:pic>
        <p:nvPicPr>
          <p:cNvPr id="23" name="図 1"/>
          <p:cNvPicPr/>
          <p:nvPr/>
        </p:nvPicPr>
        <p:blipFill>
          <a:blip r:embed="rId8" cstate="print"/>
          <a:stretch>
            <a:fillRect/>
          </a:stretch>
        </p:blipFill>
        <p:spPr>
          <a:xfrm>
            <a:off x="6172200" y="1447800"/>
            <a:ext cx="2743200" cy="2362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r>
              <a:rPr lang="en-US" b="0" dirty="0" smtClean="0"/>
              <a:t>IFMIF hydrogen trap and </a:t>
            </a:r>
            <a:r>
              <a:rPr lang="en-US" b="0" dirty="0" err="1" smtClean="0"/>
              <a:t>ELiTe</a:t>
            </a:r>
            <a:r>
              <a:rPr lang="en-US" b="0" dirty="0" smtClean="0"/>
              <a:t> validation</a:t>
            </a:r>
          </a:p>
        </p:txBody>
      </p:sp>
      <p:sp>
        <p:nvSpPr>
          <p:cNvPr id="30723" name="Content Placeholder 2"/>
          <p:cNvSpPr>
            <a:spLocks noGrp="1"/>
          </p:cNvSpPr>
          <p:nvPr>
            <p:ph idx="4294967295"/>
          </p:nvPr>
        </p:nvSpPr>
        <p:spPr>
          <a:xfrm>
            <a:off x="457200" y="1066800"/>
            <a:ext cx="7467600" cy="5105400"/>
          </a:xfrm>
        </p:spPr>
        <p:txBody>
          <a:bodyPr/>
          <a:lstStyle/>
          <a:p>
            <a:pPr>
              <a:spcBef>
                <a:spcPts val="0"/>
              </a:spcBef>
            </a:pPr>
            <a:r>
              <a:rPr lang="en-US" sz="1800" dirty="0" smtClean="0"/>
              <a:t>IFMIF reference design uses Yttrium sponge</a:t>
            </a:r>
          </a:p>
          <a:p>
            <a:pPr>
              <a:spcBef>
                <a:spcPts val="0"/>
              </a:spcBef>
            </a:pPr>
            <a:r>
              <a:rPr lang="en-US" sz="1800" dirty="0" smtClean="0"/>
              <a:t>Kyushu University develops Yttrium getter based on pebbles saturation</a:t>
            </a:r>
          </a:p>
          <a:p>
            <a:pPr>
              <a:spcBef>
                <a:spcPts val="0"/>
              </a:spcBef>
            </a:pPr>
            <a:r>
              <a:rPr lang="en-US" sz="1800" dirty="0" smtClean="0"/>
              <a:t>Qualification of getter material on laboratory scale by KU (in stagnant vessels and a small flowing device)</a:t>
            </a:r>
          </a:p>
          <a:p>
            <a:pPr>
              <a:spcBef>
                <a:spcPts val="0"/>
              </a:spcBef>
            </a:pPr>
            <a:r>
              <a:rPr lang="en-US" sz="1800" dirty="0" smtClean="0"/>
              <a:t>Initial activation of Yttrium surface using HF is important</a:t>
            </a:r>
          </a:p>
          <a:p>
            <a:pPr>
              <a:spcBef>
                <a:spcPts val="0"/>
              </a:spcBef>
            </a:pPr>
            <a:r>
              <a:rPr lang="en-US" sz="1800" dirty="0" smtClean="0"/>
              <a:t>Cross contamination needs to be avoided</a:t>
            </a:r>
          </a:p>
          <a:p>
            <a:pPr>
              <a:spcBef>
                <a:spcPts val="0"/>
              </a:spcBef>
            </a:pPr>
            <a:r>
              <a:rPr lang="en-US" sz="1800" dirty="0" smtClean="0"/>
              <a:t>Main source term is</a:t>
            </a:r>
          </a:p>
          <a:p>
            <a:pPr lvl="1">
              <a:spcBef>
                <a:spcPts val="0"/>
              </a:spcBef>
            </a:pPr>
            <a:r>
              <a:rPr lang="en-US" sz="1600" dirty="0" smtClean="0"/>
              <a:t>Deuterium from neutron beam and reaction products                                  of Li-d and Li-n interaction</a:t>
            </a:r>
          </a:p>
          <a:p>
            <a:pPr lvl="1">
              <a:spcBef>
                <a:spcPts val="0"/>
              </a:spcBef>
            </a:pPr>
            <a:r>
              <a:rPr lang="en-US" sz="1600" dirty="0" smtClean="0"/>
              <a:t>D:H:T is 100:6:3</a:t>
            </a:r>
          </a:p>
          <a:p>
            <a:pPr>
              <a:buNone/>
            </a:pPr>
            <a:endParaRPr lang="en-US" dirty="0" smtClean="0"/>
          </a:p>
        </p:txBody>
      </p:sp>
      <p:sp>
        <p:nvSpPr>
          <p:cNvPr id="4" name="Date Placeholder 3"/>
          <p:cNvSpPr txBox="1">
            <a:spLocks noGrp="1"/>
          </p:cNvSpPr>
          <p:nvPr/>
        </p:nvSpPr>
        <p:spPr>
          <a:xfrm>
            <a:off x="5400675" y="6588125"/>
            <a:ext cx="3598863" cy="179388"/>
          </a:xfrm>
          <a:prstGeom prst="rect">
            <a:avLst/>
          </a:prstGeom>
          <a:noFill/>
        </p:spPr>
        <p:txBody>
          <a:bodyPr lIns="0" tIns="0" rIns="0" bIns="0" anchor="ctr"/>
          <a:lstStyle/>
          <a:p>
            <a:pPr algn="r" fontAlgn="auto">
              <a:spcBef>
                <a:spcPts val="0"/>
              </a:spcBef>
              <a:spcAft>
                <a:spcPts val="0"/>
              </a:spcAft>
              <a:defRPr/>
            </a:pPr>
            <a:endParaRPr lang="en-GB" sz="1000">
              <a:solidFill>
                <a:schemeClr val="tx1">
                  <a:tint val="75000"/>
                </a:schemeClr>
              </a:solidFill>
              <a:latin typeface="+mn-lt"/>
            </a:endParaRPr>
          </a:p>
        </p:txBody>
      </p:sp>
      <p:sp>
        <p:nvSpPr>
          <p:cNvPr id="5" name="Footer Placeholder 4"/>
          <p:cNvSpPr txBox="1">
            <a:spLocks noGrp="1"/>
          </p:cNvSpPr>
          <p:nvPr/>
        </p:nvSpPr>
        <p:spPr>
          <a:xfrm>
            <a:off x="720725" y="6588125"/>
            <a:ext cx="4679950" cy="179388"/>
          </a:xfrm>
          <a:prstGeom prst="rect">
            <a:avLst/>
          </a:prstGeom>
          <a:noFill/>
        </p:spPr>
        <p:txBody>
          <a:bodyPr lIns="0" tIns="0" rIns="0" bIns="0" anchor="ctr"/>
          <a:lstStyle/>
          <a:p>
            <a:pPr fontAlgn="auto">
              <a:spcBef>
                <a:spcPts val="0"/>
              </a:spcBef>
              <a:spcAft>
                <a:spcPts val="0"/>
              </a:spcAft>
              <a:defRPr/>
            </a:pPr>
            <a:endParaRPr lang="en-GB" sz="1000">
              <a:solidFill>
                <a:schemeClr val="tx1">
                  <a:tint val="75000"/>
                </a:schemeClr>
              </a:solidFill>
              <a:latin typeface="+mn-lt"/>
            </a:endParaRPr>
          </a:p>
        </p:txBody>
      </p:sp>
      <p:sp>
        <p:nvSpPr>
          <p:cNvPr id="6" name="Slide Number Placeholder 5"/>
          <p:cNvSpPr txBox="1">
            <a:spLocks noGrp="1"/>
          </p:cNvSpPr>
          <p:nvPr/>
        </p:nvSpPr>
        <p:spPr>
          <a:xfrm>
            <a:off x="179388" y="6588125"/>
            <a:ext cx="360362" cy="179388"/>
          </a:xfrm>
          <a:prstGeom prst="rect">
            <a:avLst/>
          </a:prstGeom>
          <a:noFill/>
        </p:spPr>
        <p:txBody>
          <a:bodyPr lIns="0" tIns="0" rIns="0" bIns="0" anchor="ctr"/>
          <a:lstStyle/>
          <a:p>
            <a:pPr fontAlgn="auto">
              <a:spcBef>
                <a:spcPts val="0"/>
              </a:spcBef>
              <a:spcAft>
                <a:spcPts val="0"/>
              </a:spcAft>
              <a:defRPr/>
            </a:pPr>
            <a:fld id="{6A5C968A-D086-4EA7-938C-D48086D88D0E}" type="slidenum">
              <a:rPr lang="en-GB" sz="1000">
                <a:solidFill>
                  <a:schemeClr val="tx1">
                    <a:tint val="75000"/>
                  </a:schemeClr>
                </a:solidFill>
                <a:latin typeface="+mn-lt"/>
              </a:rPr>
              <a:pPr fontAlgn="auto">
                <a:spcBef>
                  <a:spcPts val="0"/>
                </a:spcBef>
                <a:spcAft>
                  <a:spcPts val="0"/>
                </a:spcAft>
                <a:defRPr/>
              </a:pPr>
              <a:t>15</a:t>
            </a:fld>
            <a:endParaRPr lang="en-GB" sz="1000">
              <a:solidFill>
                <a:schemeClr val="tx1">
                  <a:tint val="75000"/>
                </a:schemeClr>
              </a:solidFill>
              <a:latin typeface="+mn-lt"/>
            </a:endParaRPr>
          </a:p>
        </p:txBody>
      </p:sp>
      <p:sp>
        <p:nvSpPr>
          <p:cNvPr id="21" name="テキスト ボックス 7"/>
          <p:cNvSpPr txBox="1"/>
          <p:nvPr/>
        </p:nvSpPr>
        <p:spPr>
          <a:xfrm>
            <a:off x="5105400" y="6400800"/>
            <a:ext cx="588623" cy="276999"/>
          </a:xfrm>
          <a:prstGeom prst="rect">
            <a:avLst/>
          </a:prstGeom>
          <a:noFill/>
        </p:spPr>
        <p:txBody>
          <a:bodyPr wrap="none" rtlCol="0">
            <a:spAutoFit/>
          </a:bodyPr>
          <a:lstStyle/>
          <a:p>
            <a:pPr algn="ctr"/>
            <a:r>
              <a:rPr lang="en-US" altLang="ja-JP" sz="1200" b="1" u="sng" dirty="0" smtClean="0">
                <a:latin typeface="+mn-lt"/>
              </a:rPr>
              <a:t>IFMIF</a:t>
            </a:r>
          </a:p>
        </p:txBody>
      </p:sp>
      <p:graphicFrame>
        <p:nvGraphicFramePr>
          <p:cNvPr id="22" name="Table 21"/>
          <p:cNvGraphicFramePr>
            <a:graphicFrameLocks noGrp="1"/>
          </p:cNvGraphicFramePr>
          <p:nvPr/>
        </p:nvGraphicFramePr>
        <p:xfrm>
          <a:off x="228600" y="3962400"/>
          <a:ext cx="4267200" cy="2545080"/>
        </p:xfrm>
        <a:graphic>
          <a:graphicData uri="http://schemas.openxmlformats.org/drawingml/2006/table">
            <a:tbl>
              <a:tblPr firstRow="1" bandRow="1">
                <a:tableStyleId>{5C22544A-7EE6-4342-B048-85BDC9FD1C3A}</a:tableStyleId>
              </a:tblPr>
              <a:tblGrid>
                <a:gridCol w="1676400"/>
                <a:gridCol w="987107"/>
                <a:gridCol w="126585"/>
                <a:gridCol w="1477108"/>
              </a:tblGrid>
              <a:tr h="152400">
                <a:tc>
                  <a:txBody>
                    <a:bodyPr/>
                    <a:lstStyle/>
                    <a:p>
                      <a:r>
                        <a:rPr lang="de-DE" sz="1400" dirty="0" err="1" smtClean="0">
                          <a:solidFill>
                            <a:schemeClr val="tx1"/>
                          </a:solidFill>
                        </a:rPr>
                        <a:t>Properties</a:t>
                      </a:r>
                      <a:endParaRPr lang="de-DE" sz="1400" dirty="0">
                        <a:solidFill>
                          <a:schemeClr val="tx1"/>
                        </a:solidFill>
                      </a:endParaRPr>
                    </a:p>
                  </a:txBody>
                  <a:tcPr/>
                </a:tc>
                <a:tc gridSpan="2">
                  <a:txBody>
                    <a:bodyPr/>
                    <a:lstStyle/>
                    <a:p>
                      <a:r>
                        <a:rPr lang="de-DE" sz="1400" dirty="0" smtClean="0">
                          <a:solidFill>
                            <a:schemeClr val="tx1"/>
                          </a:solidFill>
                        </a:rPr>
                        <a:t>IFMIF </a:t>
                      </a:r>
                      <a:r>
                        <a:rPr lang="de-DE" sz="1400" dirty="0" err="1" smtClean="0">
                          <a:solidFill>
                            <a:schemeClr val="tx1"/>
                          </a:solidFill>
                        </a:rPr>
                        <a:t>ref</a:t>
                      </a:r>
                      <a:endParaRPr lang="de-DE" sz="1400" dirty="0">
                        <a:solidFill>
                          <a:schemeClr val="tx1"/>
                        </a:solidFill>
                      </a:endParaRPr>
                    </a:p>
                  </a:txBody>
                  <a:tcPr/>
                </a:tc>
                <a:tc hMerge="1">
                  <a:txBody>
                    <a:bodyPr/>
                    <a:lstStyle/>
                    <a:p>
                      <a:endParaRPr lang="de-DE" sz="1400" dirty="0">
                        <a:solidFill>
                          <a:schemeClr val="tx1"/>
                        </a:solidFill>
                      </a:endParaRPr>
                    </a:p>
                  </a:txBody>
                  <a:tcPr/>
                </a:tc>
                <a:tc>
                  <a:txBody>
                    <a:bodyPr/>
                    <a:lstStyle/>
                    <a:p>
                      <a:r>
                        <a:rPr lang="de-DE" sz="1400" dirty="0" smtClean="0">
                          <a:solidFill>
                            <a:schemeClr val="tx1"/>
                          </a:solidFill>
                        </a:rPr>
                        <a:t>ELiTe</a:t>
                      </a:r>
                      <a:endParaRPr lang="de-DE" sz="1400" dirty="0">
                        <a:solidFill>
                          <a:schemeClr val="tx1"/>
                        </a:solidFill>
                      </a:endParaRPr>
                    </a:p>
                  </a:txBody>
                  <a:tcPr/>
                </a:tc>
              </a:tr>
              <a:tr h="370840">
                <a:tc>
                  <a:txBody>
                    <a:bodyPr/>
                    <a:lstStyle/>
                    <a:p>
                      <a:r>
                        <a:rPr lang="de-DE" sz="1400" dirty="0" err="1" smtClean="0">
                          <a:solidFill>
                            <a:schemeClr val="tx1"/>
                          </a:solidFill>
                        </a:rPr>
                        <a:t>Getter</a:t>
                      </a:r>
                      <a:r>
                        <a:rPr lang="de-DE" sz="1400" baseline="0" dirty="0" smtClean="0">
                          <a:solidFill>
                            <a:schemeClr val="tx1"/>
                          </a:solidFill>
                        </a:rPr>
                        <a:t> </a:t>
                      </a:r>
                      <a:endParaRPr lang="de-DE" sz="1400" dirty="0">
                        <a:solidFill>
                          <a:schemeClr val="tx1"/>
                        </a:solidFill>
                      </a:endParaRPr>
                    </a:p>
                  </a:txBody>
                  <a:tcPr/>
                </a:tc>
                <a:tc gridSpan="2">
                  <a:txBody>
                    <a:bodyPr/>
                    <a:lstStyle/>
                    <a:p>
                      <a:r>
                        <a:rPr lang="de-DE" sz="1400" baseline="0" dirty="0" smtClean="0">
                          <a:solidFill>
                            <a:schemeClr val="tx1"/>
                          </a:solidFill>
                        </a:rPr>
                        <a:t>Yttrium  </a:t>
                      </a:r>
                      <a:r>
                        <a:rPr lang="de-DE" sz="1400" baseline="0" dirty="0" err="1" smtClean="0">
                          <a:solidFill>
                            <a:schemeClr val="tx1"/>
                          </a:solidFill>
                        </a:rPr>
                        <a:t>sponge</a:t>
                      </a:r>
                      <a:endParaRPr lang="de-DE" sz="1400" baseline="0" dirty="0">
                        <a:solidFill>
                          <a:schemeClr val="tx1"/>
                        </a:solidFill>
                      </a:endParaRPr>
                    </a:p>
                  </a:txBody>
                  <a:tcPr/>
                </a:tc>
                <a:tc hMerge="1">
                  <a:txBody>
                    <a:bodyPr/>
                    <a:lstStyle/>
                    <a:p>
                      <a:endParaRPr lang="de-DE" sz="1400" baseline="30000" dirty="0">
                        <a:solidFill>
                          <a:schemeClr val="tx1"/>
                        </a:solidFill>
                      </a:endParaRPr>
                    </a:p>
                  </a:txBody>
                  <a:tcPr/>
                </a:tc>
                <a:tc>
                  <a:txBody>
                    <a:bodyPr/>
                    <a:lstStyle/>
                    <a:p>
                      <a:r>
                        <a:rPr lang="de-DE" sz="1400" dirty="0" smtClean="0">
                          <a:solidFill>
                            <a:schemeClr val="tx1"/>
                          </a:solidFill>
                        </a:rPr>
                        <a:t>Yttrium </a:t>
                      </a:r>
                      <a:r>
                        <a:rPr lang="de-DE" sz="1400" dirty="0" err="1" smtClean="0">
                          <a:solidFill>
                            <a:schemeClr val="tx1"/>
                          </a:solidFill>
                        </a:rPr>
                        <a:t>pebbles</a:t>
                      </a:r>
                      <a:r>
                        <a:rPr lang="de-DE" sz="1400" dirty="0" smtClean="0">
                          <a:solidFill>
                            <a:schemeClr val="tx1"/>
                          </a:solidFill>
                        </a:rPr>
                        <a:t>, 1 mm </a:t>
                      </a:r>
                      <a:r>
                        <a:rPr lang="de-DE" sz="1400" dirty="0" err="1" smtClean="0">
                          <a:solidFill>
                            <a:schemeClr val="tx1"/>
                          </a:solidFill>
                        </a:rPr>
                        <a:t>diameter</a:t>
                      </a:r>
                      <a:endParaRPr lang="de-DE" sz="1400" baseline="30000" dirty="0">
                        <a:solidFill>
                          <a:schemeClr val="tx1"/>
                        </a:solidFill>
                      </a:endParaRPr>
                    </a:p>
                  </a:txBody>
                  <a:tcPr/>
                </a:tc>
              </a:tr>
              <a:tr h="0">
                <a:tc>
                  <a:txBody>
                    <a:bodyPr/>
                    <a:lstStyle/>
                    <a:p>
                      <a:r>
                        <a:rPr lang="de-DE" sz="1400" dirty="0" err="1" smtClean="0">
                          <a:solidFill>
                            <a:schemeClr val="tx1"/>
                          </a:solidFill>
                        </a:rPr>
                        <a:t>Operating</a:t>
                      </a:r>
                      <a:r>
                        <a:rPr lang="de-DE" sz="1400" baseline="0" dirty="0" smtClean="0">
                          <a:solidFill>
                            <a:schemeClr val="tx1"/>
                          </a:solidFill>
                        </a:rPr>
                        <a:t> </a:t>
                      </a:r>
                      <a:r>
                        <a:rPr lang="de-DE" sz="1400" baseline="0" dirty="0" err="1" smtClean="0">
                          <a:solidFill>
                            <a:schemeClr val="tx1"/>
                          </a:solidFill>
                        </a:rPr>
                        <a:t>temp</a:t>
                      </a:r>
                      <a:r>
                        <a:rPr lang="de-DE" sz="1400" baseline="0" dirty="0" smtClean="0">
                          <a:solidFill>
                            <a:schemeClr val="tx1"/>
                          </a:solidFill>
                        </a:rPr>
                        <a:t>.</a:t>
                      </a:r>
                      <a:endParaRPr lang="de-DE" sz="1400" dirty="0">
                        <a:solidFill>
                          <a:schemeClr val="tx1"/>
                        </a:solidFill>
                      </a:endParaRPr>
                    </a:p>
                  </a:txBody>
                  <a:tcPr/>
                </a:tc>
                <a:tc gridSpan="3">
                  <a:txBody>
                    <a:bodyPr/>
                    <a:lstStyle/>
                    <a:p>
                      <a:r>
                        <a:rPr lang="de-DE" sz="1400" dirty="0" smtClean="0">
                          <a:solidFill>
                            <a:schemeClr val="tx1"/>
                          </a:solidFill>
                        </a:rPr>
                        <a:t>280-300C</a:t>
                      </a:r>
                      <a:endParaRPr lang="de-DE" sz="1400" dirty="0">
                        <a:solidFill>
                          <a:schemeClr val="tx1"/>
                        </a:solidFill>
                      </a:endParaRPr>
                    </a:p>
                  </a:txBody>
                  <a:tcPr/>
                </a:tc>
                <a:tc hMerge="1">
                  <a:txBody>
                    <a:bodyPr/>
                    <a:lstStyle/>
                    <a:p>
                      <a:endParaRPr lang="de-DE"/>
                    </a:p>
                  </a:txBody>
                  <a:tcPr/>
                </a:tc>
                <a:tc hMerge="1">
                  <a:txBody>
                    <a:bodyPr/>
                    <a:lstStyle/>
                    <a:p>
                      <a:endParaRPr lang="de-DE"/>
                    </a:p>
                  </a:txBody>
                  <a:tcPr/>
                </a:tc>
              </a:tr>
              <a:tr h="370840">
                <a:tc>
                  <a:txBody>
                    <a:bodyPr/>
                    <a:lstStyle/>
                    <a:p>
                      <a:r>
                        <a:rPr lang="de-DE" sz="1400" dirty="0" err="1" smtClean="0">
                          <a:solidFill>
                            <a:schemeClr val="tx1"/>
                          </a:solidFill>
                        </a:rPr>
                        <a:t>Getter</a:t>
                      </a:r>
                      <a:r>
                        <a:rPr lang="de-DE" sz="1400" dirty="0" smtClean="0">
                          <a:solidFill>
                            <a:schemeClr val="tx1"/>
                          </a:solidFill>
                        </a:rPr>
                        <a:t> </a:t>
                      </a:r>
                      <a:r>
                        <a:rPr lang="de-DE" sz="1400" dirty="0" err="1" smtClean="0">
                          <a:solidFill>
                            <a:schemeClr val="tx1"/>
                          </a:solidFill>
                        </a:rPr>
                        <a:t>mass</a:t>
                      </a:r>
                      <a:endParaRPr lang="de-DE" sz="1400" dirty="0">
                        <a:solidFill>
                          <a:schemeClr val="tx1"/>
                        </a:solidFill>
                      </a:endParaRPr>
                    </a:p>
                  </a:txBody>
                  <a:tcPr/>
                </a:tc>
                <a:tc>
                  <a:txBody>
                    <a:bodyPr/>
                    <a:lstStyle/>
                    <a:p>
                      <a:r>
                        <a:rPr lang="de-DE" sz="1400" dirty="0" smtClean="0">
                          <a:solidFill>
                            <a:schemeClr val="tx1"/>
                          </a:solidFill>
                        </a:rPr>
                        <a:t>70 kg</a:t>
                      </a:r>
                      <a:endParaRPr lang="de-DE" sz="1400" dirty="0">
                        <a:solidFill>
                          <a:schemeClr val="tx1"/>
                        </a:solidFill>
                      </a:endParaRPr>
                    </a:p>
                  </a:txBody>
                  <a:tcPr/>
                </a:tc>
                <a:tc gridSpan="2">
                  <a:txBody>
                    <a:bodyPr/>
                    <a:lstStyle/>
                    <a:p>
                      <a:r>
                        <a:rPr lang="de-DE" sz="1400" dirty="0" smtClean="0">
                          <a:solidFill>
                            <a:schemeClr val="tx1"/>
                          </a:solidFill>
                        </a:rPr>
                        <a:t>25 kg</a:t>
                      </a:r>
                      <a:endParaRPr lang="de-DE" sz="1400" dirty="0">
                        <a:solidFill>
                          <a:schemeClr val="tx1"/>
                        </a:solidFill>
                      </a:endParaRPr>
                    </a:p>
                  </a:txBody>
                  <a:tcPr/>
                </a:tc>
                <a:tc hMerge="1">
                  <a:txBody>
                    <a:bodyPr/>
                    <a:lstStyle/>
                    <a:p>
                      <a:endParaRPr lang="de-DE"/>
                    </a:p>
                  </a:txBody>
                  <a:tcPr/>
                </a:tc>
              </a:tr>
              <a:tr h="370840">
                <a:tc>
                  <a:txBody>
                    <a:bodyPr/>
                    <a:lstStyle/>
                    <a:p>
                      <a:r>
                        <a:rPr lang="de-DE" sz="1400" dirty="0" err="1" smtClean="0">
                          <a:solidFill>
                            <a:schemeClr val="tx1"/>
                          </a:solidFill>
                        </a:rPr>
                        <a:t>Capacity</a:t>
                      </a:r>
                      <a:r>
                        <a:rPr lang="de-DE" sz="1400" dirty="0" smtClean="0">
                          <a:solidFill>
                            <a:schemeClr val="tx1"/>
                          </a:solidFill>
                        </a:rPr>
                        <a:t> </a:t>
                      </a:r>
                      <a:r>
                        <a:rPr lang="de-DE" sz="1400" dirty="0" err="1" smtClean="0">
                          <a:solidFill>
                            <a:schemeClr val="tx1"/>
                          </a:solidFill>
                        </a:rPr>
                        <a:t>for</a:t>
                      </a:r>
                      <a:r>
                        <a:rPr lang="de-DE" sz="1400" baseline="0" dirty="0" smtClean="0">
                          <a:solidFill>
                            <a:schemeClr val="tx1"/>
                          </a:solidFill>
                        </a:rPr>
                        <a:t> H</a:t>
                      </a:r>
                      <a:endParaRPr lang="de-DE" sz="1400" dirty="0">
                        <a:solidFill>
                          <a:schemeClr val="tx1"/>
                        </a:solidFill>
                      </a:endParaRPr>
                    </a:p>
                  </a:txBody>
                  <a:tcPr/>
                </a:tc>
                <a:tc>
                  <a:txBody>
                    <a:bodyPr/>
                    <a:lstStyle/>
                    <a:p>
                      <a:r>
                        <a:rPr lang="de-DE" sz="1400" dirty="0" smtClean="0">
                          <a:solidFill>
                            <a:schemeClr val="tx1"/>
                          </a:solidFill>
                        </a:rPr>
                        <a:t>3 kg</a:t>
                      </a:r>
                      <a:endParaRPr lang="de-DE" sz="1400" dirty="0">
                        <a:solidFill>
                          <a:schemeClr val="tx1"/>
                        </a:solidFill>
                      </a:endParaRPr>
                    </a:p>
                  </a:txBody>
                  <a:tcPr/>
                </a:tc>
                <a:tc gridSpan="2">
                  <a:txBody>
                    <a:bodyPr/>
                    <a:lstStyle/>
                    <a:p>
                      <a:r>
                        <a:rPr lang="de-DE" sz="1400" dirty="0" smtClean="0">
                          <a:solidFill>
                            <a:schemeClr val="tx1"/>
                          </a:solidFill>
                        </a:rPr>
                        <a:t>1.2 kg</a:t>
                      </a:r>
                      <a:endParaRPr lang="de-DE" sz="1400" dirty="0">
                        <a:solidFill>
                          <a:schemeClr val="tx1"/>
                        </a:solidFill>
                      </a:endParaRPr>
                    </a:p>
                  </a:txBody>
                  <a:tcPr/>
                </a:tc>
                <a:tc hMerge="1">
                  <a:txBody>
                    <a:bodyPr/>
                    <a:lstStyle/>
                    <a:p>
                      <a:endParaRPr lang="de-DE"/>
                    </a:p>
                  </a:txBody>
                  <a:tcPr/>
                </a:tc>
              </a:tr>
              <a:tr h="370840">
                <a:tc>
                  <a:txBody>
                    <a:bodyPr/>
                    <a:lstStyle/>
                    <a:p>
                      <a:r>
                        <a:rPr lang="de-DE" sz="1400" dirty="0" smtClean="0">
                          <a:solidFill>
                            <a:schemeClr val="tx1"/>
                          </a:solidFill>
                        </a:rPr>
                        <a:t>Li </a:t>
                      </a:r>
                      <a:r>
                        <a:rPr lang="de-DE" sz="1400" dirty="0" err="1" smtClean="0">
                          <a:solidFill>
                            <a:schemeClr val="tx1"/>
                          </a:solidFill>
                        </a:rPr>
                        <a:t>flow</a:t>
                      </a:r>
                      <a:r>
                        <a:rPr lang="de-DE" sz="1400" dirty="0" smtClean="0">
                          <a:solidFill>
                            <a:schemeClr val="tx1"/>
                          </a:solidFill>
                        </a:rPr>
                        <a:t> rate </a:t>
                      </a:r>
                      <a:endParaRPr lang="de-DE" sz="1400" dirty="0">
                        <a:solidFill>
                          <a:schemeClr val="tx1"/>
                        </a:solidFill>
                      </a:endParaRPr>
                    </a:p>
                  </a:txBody>
                  <a:tcPr/>
                </a:tc>
                <a:tc>
                  <a:txBody>
                    <a:bodyPr/>
                    <a:lstStyle/>
                    <a:p>
                      <a:endParaRPr lang="de-DE" sz="1400" dirty="0">
                        <a:solidFill>
                          <a:schemeClr val="tx1"/>
                        </a:solidFill>
                      </a:endParaRPr>
                    </a:p>
                  </a:txBody>
                  <a:tcPr/>
                </a:tc>
                <a:tc gridSpan="2">
                  <a:txBody>
                    <a:bodyPr/>
                    <a:lstStyle/>
                    <a:p>
                      <a:r>
                        <a:rPr lang="de-DE" sz="1400" dirty="0" smtClean="0">
                          <a:solidFill>
                            <a:schemeClr val="tx1"/>
                          </a:solidFill>
                        </a:rPr>
                        <a:t>10</a:t>
                      </a:r>
                      <a:r>
                        <a:rPr lang="de-DE" sz="1400" baseline="0" dirty="0" smtClean="0">
                          <a:solidFill>
                            <a:schemeClr val="tx1"/>
                          </a:solidFill>
                        </a:rPr>
                        <a:t> l/min</a:t>
                      </a:r>
                      <a:endParaRPr lang="de-DE" sz="1400" dirty="0">
                        <a:solidFill>
                          <a:schemeClr val="tx1"/>
                        </a:solidFill>
                      </a:endParaRPr>
                    </a:p>
                  </a:txBody>
                  <a:tcPr/>
                </a:tc>
                <a:tc hMerge="1">
                  <a:txBody>
                    <a:bodyPr/>
                    <a:lstStyle/>
                    <a:p>
                      <a:endParaRPr lang="de-DE"/>
                    </a:p>
                  </a:txBody>
                  <a:tcPr/>
                </a:tc>
              </a:tr>
              <a:tr h="137160">
                <a:tc>
                  <a:txBody>
                    <a:bodyPr/>
                    <a:lstStyle/>
                    <a:p>
                      <a:r>
                        <a:rPr lang="de-DE" sz="1400" dirty="0" err="1" smtClean="0">
                          <a:solidFill>
                            <a:schemeClr val="tx1"/>
                          </a:solidFill>
                        </a:rPr>
                        <a:t>Residence</a:t>
                      </a:r>
                      <a:r>
                        <a:rPr lang="de-DE" sz="1400" dirty="0" smtClean="0">
                          <a:solidFill>
                            <a:schemeClr val="tx1"/>
                          </a:solidFill>
                        </a:rPr>
                        <a:t> time</a:t>
                      </a:r>
                      <a:endParaRPr lang="de-DE" sz="1400" dirty="0">
                        <a:solidFill>
                          <a:schemeClr val="tx1"/>
                        </a:solidFill>
                      </a:endParaRPr>
                    </a:p>
                  </a:txBody>
                  <a:tcPr/>
                </a:tc>
                <a:tc>
                  <a:txBody>
                    <a:bodyPr/>
                    <a:lstStyle/>
                    <a:p>
                      <a:endParaRPr lang="de-DE" sz="1400" dirty="0">
                        <a:solidFill>
                          <a:schemeClr val="tx1"/>
                        </a:solidFill>
                      </a:endParaRPr>
                    </a:p>
                  </a:txBody>
                  <a:tcPr/>
                </a:tc>
                <a:tc gridSpan="2">
                  <a:txBody>
                    <a:bodyPr/>
                    <a:lstStyle/>
                    <a:p>
                      <a:r>
                        <a:rPr lang="de-DE" sz="1400" dirty="0" smtClean="0">
                          <a:solidFill>
                            <a:schemeClr val="tx1"/>
                          </a:solidFill>
                        </a:rPr>
                        <a:t>10 min</a:t>
                      </a:r>
                      <a:endParaRPr lang="de-DE" sz="1400" dirty="0">
                        <a:solidFill>
                          <a:schemeClr val="tx1"/>
                        </a:solidFill>
                      </a:endParaRPr>
                    </a:p>
                  </a:txBody>
                  <a:tcPr/>
                </a:tc>
                <a:tc hMerge="1">
                  <a:txBody>
                    <a:bodyPr/>
                    <a:lstStyle/>
                    <a:p>
                      <a:endParaRPr lang="de-DE"/>
                    </a:p>
                  </a:txBody>
                  <a:tcPr/>
                </a:tc>
              </a:tr>
            </a:tbl>
          </a:graphicData>
        </a:graphic>
      </p:graphicFrame>
      <p:sp>
        <p:nvSpPr>
          <p:cNvPr id="25" name="テキスト ボックス 7"/>
          <p:cNvSpPr txBox="1"/>
          <p:nvPr/>
        </p:nvSpPr>
        <p:spPr>
          <a:xfrm>
            <a:off x="7315200" y="6400800"/>
            <a:ext cx="593239" cy="276999"/>
          </a:xfrm>
          <a:prstGeom prst="rect">
            <a:avLst/>
          </a:prstGeom>
          <a:noFill/>
        </p:spPr>
        <p:txBody>
          <a:bodyPr wrap="none" rtlCol="0">
            <a:spAutoFit/>
          </a:bodyPr>
          <a:lstStyle/>
          <a:p>
            <a:pPr algn="ctr"/>
            <a:r>
              <a:rPr lang="en-US" altLang="ja-JP" sz="1200" b="1" u="sng" dirty="0" err="1" smtClean="0">
                <a:latin typeface="+mn-lt"/>
              </a:rPr>
              <a:t>ELiTe</a:t>
            </a:r>
            <a:endParaRPr lang="en-US" altLang="ja-JP" sz="1200" b="1" u="sng" dirty="0" smtClean="0">
              <a:latin typeface="+mn-lt"/>
            </a:endParaRPr>
          </a:p>
        </p:txBody>
      </p:sp>
      <p:pic>
        <p:nvPicPr>
          <p:cNvPr id="12" name="Picture 11"/>
          <p:cNvPicPr/>
          <p:nvPr/>
        </p:nvPicPr>
        <p:blipFill>
          <a:blip r:embed="rId2" cstate="print"/>
          <a:srcRect/>
          <a:stretch>
            <a:fillRect/>
          </a:stretch>
        </p:blipFill>
        <p:spPr bwMode="auto">
          <a:xfrm>
            <a:off x="6629400" y="3429000"/>
            <a:ext cx="1752600" cy="3038475"/>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r="39394"/>
          <a:stretch>
            <a:fillRect/>
          </a:stretch>
        </p:blipFill>
        <p:spPr bwMode="auto">
          <a:xfrm>
            <a:off x="6477000" y="1905000"/>
            <a:ext cx="2057400" cy="1436888"/>
          </a:xfrm>
          <a:prstGeom prst="rect">
            <a:avLst/>
          </a:prstGeom>
          <a:noFill/>
          <a:ln w="9525">
            <a:noFill/>
            <a:miter lim="800000"/>
            <a:headEnd/>
            <a:tailEnd/>
          </a:ln>
        </p:spPr>
      </p:pic>
      <p:sp>
        <p:nvSpPr>
          <p:cNvPr id="15" name="テキスト ボックス 7"/>
          <p:cNvSpPr txBox="1"/>
          <p:nvPr/>
        </p:nvSpPr>
        <p:spPr>
          <a:xfrm>
            <a:off x="6400800" y="3124200"/>
            <a:ext cx="1696298" cy="276999"/>
          </a:xfrm>
          <a:prstGeom prst="rect">
            <a:avLst/>
          </a:prstGeom>
          <a:noFill/>
        </p:spPr>
        <p:txBody>
          <a:bodyPr wrap="none" rtlCol="0">
            <a:spAutoFit/>
          </a:bodyPr>
          <a:lstStyle/>
          <a:p>
            <a:pPr algn="ctr"/>
            <a:r>
              <a:rPr lang="en-US" altLang="ja-JP" sz="1200" b="1" u="sng" dirty="0" smtClean="0">
                <a:latin typeface="+mn-lt"/>
              </a:rPr>
              <a:t>Hydrogen </a:t>
            </a:r>
            <a:r>
              <a:rPr lang="en-US" altLang="ja-JP" sz="1200" b="1" u="sng" dirty="0" err="1" smtClean="0">
                <a:latin typeface="+mn-lt"/>
              </a:rPr>
              <a:t>permeator</a:t>
            </a:r>
            <a:endParaRPr lang="en-US" altLang="ja-JP" sz="1200" b="1" u="sng" dirty="0" smtClean="0">
              <a:latin typeface="+mn-lt"/>
            </a:endParaRPr>
          </a:p>
        </p:txBody>
      </p:sp>
      <p:pic>
        <p:nvPicPr>
          <p:cNvPr id="16" name="図 5" descr="HHotTrap.tif"/>
          <p:cNvPicPr>
            <a:picLocks noChangeAspect="1"/>
          </p:cNvPicPr>
          <p:nvPr/>
        </p:nvPicPr>
        <p:blipFill>
          <a:blip r:embed="rId4" cstate="print"/>
          <a:srcRect l="13889" t="3703" r="47221" b="22536"/>
          <a:stretch>
            <a:fillRect/>
          </a:stretch>
        </p:blipFill>
        <p:spPr bwMode="auto">
          <a:xfrm>
            <a:off x="4648200" y="3886200"/>
            <a:ext cx="1905000" cy="2556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533400" y="762000"/>
            <a:ext cx="8382000" cy="533400"/>
          </a:xfrm>
        </p:spPr>
        <p:txBody>
          <a:bodyPr/>
          <a:lstStyle/>
          <a:p>
            <a:pPr eaLnBrk="1" hangingPunct="1"/>
            <a:r>
              <a:rPr lang="en-US" dirty="0" smtClean="0">
                <a:latin typeface="Calibri" pitchFamily="34" charset="0"/>
              </a:rPr>
              <a:t>Development and qualification of H getter material</a:t>
            </a:r>
          </a:p>
        </p:txBody>
      </p:sp>
      <p:pic>
        <p:nvPicPr>
          <p:cNvPr id="8" name="Picture 6"/>
          <p:cNvPicPr>
            <a:picLocks noChangeAspect="1" noChangeArrowheads="1"/>
          </p:cNvPicPr>
          <p:nvPr/>
        </p:nvPicPr>
        <p:blipFill>
          <a:blip r:embed="rId4" cstate="print"/>
          <a:srcRect/>
          <a:stretch>
            <a:fillRect/>
          </a:stretch>
        </p:blipFill>
        <p:spPr bwMode="auto">
          <a:xfrm>
            <a:off x="533400" y="3962400"/>
            <a:ext cx="3581400" cy="2737667"/>
          </a:xfrm>
          <a:prstGeom prst="rect">
            <a:avLst/>
          </a:prstGeom>
          <a:noFill/>
          <a:ln w="9525">
            <a:noFill/>
            <a:miter lim="800000"/>
            <a:headEnd/>
            <a:tailEnd/>
          </a:ln>
        </p:spPr>
      </p:pic>
      <p:pic>
        <p:nvPicPr>
          <p:cNvPr id="10" name="Picture 5" descr="画像 008"/>
          <p:cNvPicPr>
            <a:picLocks noChangeAspect="1" noChangeArrowheads="1"/>
          </p:cNvPicPr>
          <p:nvPr/>
        </p:nvPicPr>
        <p:blipFill>
          <a:blip r:embed="rId5" cstate="print"/>
          <a:srcRect/>
          <a:stretch>
            <a:fillRect/>
          </a:stretch>
        </p:blipFill>
        <p:spPr bwMode="auto">
          <a:xfrm>
            <a:off x="4267200" y="4267200"/>
            <a:ext cx="2286000" cy="1714500"/>
          </a:xfrm>
          <a:prstGeom prst="rect">
            <a:avLst/>
          </a:prstGeom>
          <a:noFill/>
          <a:ln w="9525">
            <a:noFill/>
            <a:miter lim="800000"/>
            <a:headEnd/>
            <a:tailEnd/>
          </a:ln>
        </p:spPr>
      </p:pic>
      <p:sp>
        <p:nvSpPr>
          <p:cNvPr id="13" name="正方形/長方形 34"/>
          <p:cNvSpPr/>
          <p:nvPr/>
        </p:nvSpPr>
        <p:spPr>
          <a:xfrm>
            <a:off x="3886200" y="6172200"/>
            <a:ext cx="4878259" cy="338554"/>
          </a:xfrm>
          <a:prstGeom prst="rect">
            <a:avLst/>
          </a:prstGeom>
          <a:solidFill>
            <a:schemeClr val="bg1"/>
          </a:solidFill>
        </p:spPr>
        <p:txBody>
          <a:bodyPr wrap="none">
            <a:spAutoFit/>
          </a:bodyPr>
          <a:lstStyle/>
          <a:p>
            <a:r>
              <a:rPr lang="en-US" altLang="ja-JP" sz="1600" dirty="0" smtClean="0"/>
              <a:t>Kyushu University flowing device for hydrogen trapping</a:t>
            </a:r>
            <a:endParaRPr lang="ja-JP" altLang="en-US" sz="1600" dirty="0"/>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5" name=" 1"/>
          <p:cNvPicPr/>
          <p:nvPr/>
        </p:nvPicPr>
        <p:blipFill>
          <a:blip r:embed="rId6" cstate="print"/>
          <a:srcRect/>
          <a:stretch>
            <a:fillRect/>
          </a:stretch>
        </p:blipFill>
        <p:spPr bwMode="auto">
          <a:xfrm>
            <a:off x="609600" y="1371600"/>
            <a:ext cx="2438400" cy="2406015"/>
          </a:xfrm>
          <a:prstGeom prst="rect">
            <a:avLst/>
          </a:prstGeom>
          <a:noFill/>
          <a:ln w="9525">
            <a:noFill/>
            <a:miter lim="800000"/>
            <a:headEnd/>
            <a:tailEnd/>
          </a:ln>
        </p:spPr>
      </p:pic>
      <p:pic>
        <p:nvPicPr>
          <p:cNvPr id="16" name=" 6" descr="Graph0.PICT                                                    00029532[[@                            BB70F1FA:"/>
          <p:cNvPicPr/>
          <p:nvPr/>
        </p:nvPicPr>
        <p:blipFill>
          <a:blip r:embed="rId7" cstate="print"/>
          <a:srcRect/>
          <a:stretch>
            <a:fillRect/>
          </a:stretch>
        </p:blipFill>
        <p:spPr bwMode="auto">
          <a:xfrm>
            <a:off x="3200400" y="1371600"/>
            <a:ext cx="2743200" cy="2438400"/>
          </a:xfrm>
          <a:prstGeom prst="rect">
            <a:avLst/>
          </a:prstGeom>
          <a:noFill/>
          <a:ln w="9525">
            <a:noFill/>
            <a:miter lim="800000"/>
            <a:headEnd/>
            <a:tailEnd/>
          </a:ln>
        </p:spPr>
      </p:pic>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60417" name="Object 1"/>
          <p:cNvGraphicFramePr>
            <a:graphicFrameLocks noChangeAspect="1"/>
          </p:cNvGraphicFramePr>
          <p:nvPr/>
        </p:nvGraphicFramePr>
        <p:xfrm>
          <a:off x="6705600" y="4267200"/>
          <a:ext cx="2286000" cy="1661160"/>
        </p:xfrm>
        <a:graphic>
          <a:graphicData uri="http://schemas.openxmlformats.org/presentationml/2006/ole">
            <p:oleObj spid="_x0000_s60417" r:id="rId8" imgW="5029200" imgH="36576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de-DE" altLang="ja-JP" b="0" dirty="0" smtClean="0"/>
              <a:t>ELiTe </a:t>
            </a:r>
            <a:r>
              <a:rPr lang="de-DE" altLang="ja-JP" b="0" dirty="0" err="1" smtClean="0"/>
              <a:t>safety</a:t>
            </a:r>
            <a:r>
              <a:rPr lang="de-DE" altLang="ja-JP" b="0" dirty="0" smtClean="0"/>
              <a:t> </a:t>
            </a:r>
            <a:r>
              <a:rPr lang="de-DE" altLang="ja-JP" b="0" dirty="0" err="1" smtClean="0"/>
              <a:t>measures</a:t>
            </a:r>
            <a:r>
              <a:rPr lang="de-DE" altLang="ja-JP" b="0" dirty="0" smtClean="0"/>
              <a:t> to </a:t>
            </a:r>
            <a:r>
              <a:rPr lang="de-DE" altLang="ja-JP" b="0" dirty="0" err="1" smtClean="0"/>
              <a:t>control</a:t>
            </a:r>
            <a:r>
              <a:rPr lang="de-DE" altLang="ja-JP" b="0" dirty="0" smtClean="0"/>
              <a:t> </a:t>
            </a:r>
            <a:r>
              <a:rPr lang="de-DE" altLang="ja-JP" b="0" dirty="0" err="1" smtClean="0"/>
              <a:t>spill</a:t>
            </a:r>
            <a:r>
              <a:rPr lang="de-DE" altLang="ja-JP" b="0" dirty="0" smtClean="0"/>
              <a:t> and </a:t>
            </a:r>
            <a:r>
              <a:rPr lang="de-DE" altLang="ja-JP" b="0" dirty="0" err="1" smtClean="0"/>
              <a:t>fire</a:t>
            </a:r>
            <a:endParaRPr lang="ja-JP" altLang="en-US" b="0" smtClean="0"/>
          </a:p>
        </p:txBody>
      </p:sp>
      <p:sp>
        <p:nvSpPr>
          <p:cNvPr id="3" name="スライド番号プレースホルダ 2"/>
          <p:cNvSpPr>
            <a:spLocks noGrp="1"/>
          </p:cNvSpPr>
          <p:nvPr>
            <p:ph type="sldNum" sz="quarter" idx="12"/>
          </p:nvPr>
        </p:nvSpPr>
        <p:spPr/>
        <p:txBody>
          <a:bodyPr/>
          <a:lstStyle/>
          <a:p>
            <a:pPr>
              <a:defRPr/>
            </a:pPr>
            <a:fld id="{21B88B10-0B1F-4734-9714-68F6F7970D6C}" type="slidenum">
              <a:rPr lang="ja-JP" altLang="en-US"/>
              <a:pPr>
                <a:defRPr/>
              </a:pPr>
              <a:t>17</a:t>
            </a:fld>
            <a:endParaRPr lang="ja-JP" altLang="en-US" dirty="0"/>
          </a:p>
        </p:txBody>
      </p:sp>
      <p:sp>
        <p:nvSpPr>
          <p:cNvPr id="21" name="TextBox 20"/>
          <p:cNvSpPr txBox="1"/>
          <p:nvPr/>
        </p:nvSpPr>
        <p:spPr>
          <a:xfrm>
            <a:off x="1066800" y="1143000"/>
            <a:ext cx="7467600" cy="3693319"/>
          </a:xfrm>
          <a:prstGeom prst="rect">
            <a:avLst/>
          </a:prstGeom>
          <a:noFill/>
        </p:spPr>
        <p:txBody>
          <a:bodyPr wrap="square" rtlCol="0">
            <a:spAutoFit/>
          </a:bodyPr>
          <a:lstStyle/>
          <a:p>
            <a:pPr>
              <a:buFont typeface="Arial" pitchFamily="34" charset="0"/>
              <a:buChar char="•"/>
            </a:pPr>
            <a:r>
              <a:rPr lang="de-DE" sz="1800" dirty="0" smtClean="0">
                <a:latin typeface="+mn-lt"/>
              </a:rPr>
              <a:t> ELiTe </a:t>
            </a:r>
            <a:r>
              <a:rPr lang="de-DE" sz="1800" dirty="0" err="1" smtClean="0">
                <a:latin typeface="+mn-lt"/>
              </a:rPr>
              <a:t>loop</a:t>
            </a:r>
            <a:r>
              <a:rPr lang="de-DE" sz="1800" dirty="0" smtClean="0">
                <a:latin typeface="+mn-lt"/>
              </a:rPr>
              <a:t> </a:t>
            </a:r>
            <a:r>
              <a:rPr lang="de-DE" sz="1800" dirty="0" err="1" smtClean="0">
                <a:latin typeface="+mn-lt"/>
              </a:rPr>
              <a:t>safety</a:t>
            </a:r>
            <a:r>
              <a:rPr lang="de-DE" sz="1800" dirty="0" smtClean="0">
                <a:latin typeface="+mn-lt"/>
              </a:rPr>
              <a:t> </a:t>
            </a:r>
            <a:r>
              <a:rPr lang="de-DE" sz="1800" dirty="0" err="1" smtClean="0">
                <a:latin typeface="+mn-lt"/>
              </a:rPr>
              <a:t>approach</a:t>
            </a:r>
            <a:r>
              <a:rPr lang="de-DE" sz="1800" dirty="0" smtClean="0">
                <a:latin typeface="+mn-lt"/>
              </a:rPr>
              <a:t> </a:t>
            </a:r>
            <a:r>
              <a:rPr lang="de-DE" sz="1800" dirty="0" err="1" smtClean="0">
                <a:latin typeface="+mn-lt"/>
              </a:rPr>
              <a:t>is</a:t>
            </a:r>
            <a:r>
              <a:rPr lang="de-DE" sz="1800" dirty="0" smtClean="0">
                <a:latin typeface="+mn-lt"/>
              </a:rPr>
              <a:t> </a:t>
            </a:r>
            <a:r>
              <a:rPr lang="de-DE" sz="1800" dirty="0" err="1" smtClean="0">
                <a:latin typeface="+mn-lt"/>
              </a:rPr>
              <a:t>based</a:t>
            </a:r>
            <a:r>
              <a:rPr lang="de-DE" sz="1800" dirty="0" smtClean="0">
                <a:latin typeface="+mn-lt"/>
              </a:rPr>
              <a:t> on </a:t>
            </a:r>
            <a:r>
              <a:rPr lang="de-DE" sz="1800" dirty="0" err="1" smtClean="0">
                <a:latin typeface="+mn-lt"/>
              </a:rPr>
              <a:t>the</a:t>
            </a:r>
            <a:r>
              <a:rPr lang="de-DE" sz="1800" dirty="0" smtClean="0">
                <a:latin typeface="+mn-lt"/>
              </a:rPr>
              <a:t> </a:t>
            </a:r>
            <a:r>
              <a:rPr lang="de-DE" sz="1800" dirty="0" err="1" smtClean="0">
                <a:latin typeface="+mn-lt"/>
              </a:rPr>
              <a:t>rules</a:t>
            </a:r>
            <a:r>
              <a:rPr lang="de-DE" sz="1800" dirty="0" smtClean="0">
                <a:latin typeface="+mn-lt"/>
              </a:rPr>
              <a:t> </a:t>
            </a:r>
            <a:r>
              <a:rPr lang="de-DE" sz="1800" dirty="0" err="1" smtClean="0">
                <a:latin typeface="+mn-lt"/>
              </a:rPr>
              <a:t>established</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operation</a:t>
            </a:r>
            <a:r>
              <a:rPr lang="de-DE" sz="1800" dirty="0" smtClean="0">
                <a:latin typeface="+mn-lt"/>
              </a:rPr>
              <a:t> of large Na </a:t>
            </a:r>
            <a:r>
              <a:rPr lang="de-DE" sz="1800" dirty="0" err="1" smtClean="0">
                <a:latin typeface="+mn-lt"/>
              </a:rPr>
              <a:t>loops</a:t>
            </a:r>
            <a:r>
              <a:rPr lang="de-DE" sz="1800" dirty="0" smtClean="0">
                <a:latin typeface="+mn-lt"/>
              </a:rPr>
              <a:t> in </a:t>
            </a:r>
            <a:r>
              <a:rPr lang="de-DE" sz="1800" dirty="0" err="1" smtClean="0">
                <a:latin typeface="+mn-lt"/>
              </a:rPr>
              <a:t>the</a:t>
            </a:r>
            <a:r>
              <a:rPr lang="de-DE" sz="1800" dirty="0" smtClean="0">
                <a:latin typeface="+mn-lt"/>
              </a:rPr>
              <a:t> JAEA Na lab at </a:t>
            </a:r>
            <a:r>
              <a:rPr lang="de-DE" sz="1800" dirty="0" err="1" smtClean="0">
                <a:latin typeface="+mn-lt"/>
              </a:rPr>
              <a:t>Oarai</a:t>
            </a:r>
            <a:r>
              <a:rPr lang="de-DE" sz="1800" dirty="0" smtClean="0">
                <a:latin typeface="+mn-lt"/>
              </a:rPr>
              <a:t> </a:t>
            </a:r>
          </a:p>
          <a:p>
            <a:pPr lvl="1">
              <a:buFont typeface="Courier New" pitchFamily="49" charset="0"/>
              <a:buChar char="o"/>
            </a:pPr>
            <a:r>
              <a:rPr lang="de-DE" sz="1600" dirty="0" smtClean="0">
                <a:latin typeface="+mn-lt"/>
              </a:rPr>
              <a:t> </a:t>
            </a:r>
            <a:r>
              <a:rPr lang="de-DE" sz="1600" dirty="0" err="1" smtClean="0">
                <a:latin typeface="+mn-lt"/>
              </a:rPr>
              <a:t>Rules</a:t>
            </a:r>
            <a:r>
              <a:rPr lang="de-DE" sz="1600" dirty="0" smtClean="0">
                <a:latin typeface="+mn-lt"/>
              </a:rPr>
              <a:t> </a:t>
            </a:r>
            <a:r>
              <a:rPr lang="de-DE" sz="1600" dirty="0" err="1" smtClean="0">
                <a:latin typeface="+mn-lt"/>
              </a:rPr>
              <a:t>have</a:t>
            </a:r>
            <a:r>
              <a:rPr lang="de-DE" sz="1600" dirty="0" smtClean="0">
                <a:latin typeface="+mn-lt"/>
              </a:rPr>
              <a:t> </a:t>
            </a:r>
            <a:r>
              <a:rPr lang="de-DE" sz="1600" dirty="0" err="1" smtClean="0">
                <a:latin typeface="+mn-lt"/>
              </a:rPr>
              <a:t>been</a:t>
            </a:r>
            <a:r>
              <a:rPr lang="de-DE" sz="1600" dirty="0" smtClean="0">
                <a:latin typeface="+mn-lt"/>
              </a:rPr>
              <a:t> </a:t>
            </a:r>
            <a:r>
              <a:rPr lang="de-DE" sz="1600" dirty="0" err="1" smtClean="0">
                <a:latin typeface="+mn-lt"/>
              </a:rPr>
              <a:t>extended</a:t>
            </a:r>
            <a:r>
              <a:rPr lang="de-DE" sz="1600" dirty="0" smtClean="0">
                <a:latin typeface="+mn-lt"/>
              </a:rPr>
              <a:t> to Li </a:t>
            </a:r>
            <a:r>
              <a:rPr lang="de-DE" sz="1600" dirty="0" err="1" smtClean="0">
                <a:latin typeface="+mn-lt"/>
              </a:rPr>
              <a:t>operation</a:t>
            </a:r>
            <a:r>
              <a:rPr lang="de-DE" sz="1600" dirty="0" smtClean="0">
                <a:latin typeface="+mn-lt"/>
              </a:rPr>
              <a:t>, </a:t>
            </a:r>
            <a:r>
              <a:rPr lang="de-DE" sz="1600" dirty="0" err="1" smtClean="0">
                <a:latin typeface="+mn-lt"/>
              </a:rPr>
              <a:t>but</a:t>
            </a:r>
            <a:r>
              <a:rPr lang="de-DE" sz="1600" dirty="0" smtClean="0">
                <a:latin typeface="+mn-lt"/>
              </a:rPr>
              <a:t> </a:t>
            </a:r>
            <a:r>
              <a:rPr lang="de-DE" sz="1600" dirty="0" err="1" smtClean="0">
                <a:latin typeface="+mn-lt"/>
              </a:rPr>
              <a:t>specifity</a:t>
            </a:r>
            <a:r>
              <a:rPr lang="de-DE" sz="1600" dirty="0" smtClean="0">
                <a:latin typeface="+mn-lt"/>
              </a:rPr>
              <a:t> of Li </a:t>
            </a:r>
            <a:r>
              <a:rPr lang="de-DE" sz="1600" dirty="0" err="1" smtClean="0">
                <a:latin typeface="+mn-lt"/>
              </a:rPr>
              <a:t>needs</a:t>
            </a:r>
            <a:r>
              <a:rPr lang="de-DE" sz="1600" dirty="0" smtClean="0">
                <a:latin typeface="+mn-lt"/>
              </a:rPr>
              <a:t> to </a:t>
            </a:r>
            <a:r>
              <a:rPr lang="de-DE" sz="1600" dirty="0" err="1" smtClean="0">
                <a:latin typeface="+mn-lt"/>
              </a:rPr>
              <a:t>be</a:t>
            </a:r>
            <a:r>
              <a:rPr lang="de-DE" sz="1600" dirty="0" smtClean="0">
                <a:latin typeface="+mn-lt"/>
              </a:rPr>
              <a:t> </a:t>
            </a:r>
            <a:r>
              <a:rPr lang="de-DE" sz="1600" dirty="0" err="1" smtClean="0">
                <a:latin typeface="+mn-lt"/>
              </a:rPr>
              <a:t>considered</a:t>
            </a:r>
            <a:r>
              <a:rPr lang="de-DE" sz="1600" dirty="0" smtClean="0">
                <a:latin typeface="+mn-lt"/>
              </a:rPr>
              <a:t> (</a:t>
            </a:r>
            <a:r>
              <a:rPr lang="de-DE" sz="1600" dirty="0" err="1" smtClean="0">
                <a:latin typeface="+mn-lt"/>
              </a:rPr>
              <a:t>e.g</a:t>
            </a:r>
            <a:r>
              <a:rPr lang="de-DE" sz="1600" dirty="0" smtClean="0">
                <a:latin typeface="+mn-lt"/>
              </a:rPr>
              <a:t>. </a:t>
            </a:r>
            <a:r>
              <a:rPr lang="de-DE" sz="1600" dirty="0" err="1" smtClean="0">
                <a:latin typeface="+mn-lt"/>
              </a:rPr>
              <a:t>reactivity</a:t>
            </a:r>
            <a:r>
              <a:rPr lang="de-DE" sz="1600" dirty="0" smtClean="0">
                <a:latin typeface="+mn-lt"/>
              </a:rPr>
              <a:t>, </a:t>
            </a:r>
            <a:r>
              <a:rPr lang="de-DE" sz="1600" dirty="0" err="1" smtClean="0">
                <a:latin typeface="+mn-lt"/>
              </a:rPr>
              <a:t>operating</a:t>
            </a:r>
            <a:r>
              <a:rPr lang="de-DE" sz="1600" dirty="0" smtClean="0">
                <a:latin typeface="+mn-lt"/>
              </a:rPr>
              <a:t> </a:t>
            </a:r>
            <a:r>
              <a:rPr lang="de-DE" sz="1600" dirty="0" err="1" smtClean="0">
                <a:latin typeface="+mn-lt"/>
              </a:rPr>
              <a:t>temperature</a:t>
            </a:r>
            <a:r>
              <a:rPr lang="de-DE" sz="1600" dirty="0" smtClean="0">
                <a:latin typeface="+mn-lt"/>
              </a:rPr>
              <a:t> </a:t>
            </a:r>
            <a:r>
              <a:rPr lang="de-DE" sz="1600" dirty="0" err="1" smtClean="0">
                <a:latin typeface="+mn-lt"/>
              </a:rPr>
              <a:t>range</a:t>
            </a:r>
            <a:r>
              <a:rPr lang="de-DE" sz="1600" dirty="0" smtClean="0">
                <a:latin typeface="+mn-lt"/>
              </a:rPr>
              <a:t>,  </a:t>
            </a:r>
            <a:r>
              <a:rPr lang="de-DE" sz="1600" dirty="0" err="1" smtClean="0">
                <a:latin typeface="+mn-lt"/>
              </a:rPr>
              <a:t>weight</a:t>
            </a:r>
            <a:r>
              <a:rPr lang="de-DE" sz="1600" dirty="0" smtClean="0">
                <a:latin typeface="+mn-lt"/>
              </a:rPr>
              <a:t> and </a:t>
            </a:r>
            <a:r>
              <a:rPr lang="de-DE" sz="1600" dirty="0" err="1" smtClean="0">
                <a:latin typeface="+mn-lt"/>
              </a:rPr>
              <a:t>specific</a:t>
            </a:r>
            <a:r>
              <a:rPr lang="de-DE" sz="1600" dirty="0" smtClean="0">
                <a:latin typeface="+mn-lt"/>
              </a:rPr>
              <a:t> </a:t>
            </a:r>
            <a:r>
              <a:rPr lang="de-DE" sz="1600" dirty="0" err="1" smtClean="0">
                <a:latin typeface="+mn-lt"/>
              </a:rPr>
              <a:t>heat</a:t>
            </a:r>
            <a:r>
              <a:rPr lang="de-DE" sz="1600" dirty="0" smtClean="0">
                <a:latin typeface="+mn-lt"/>
              </a:rPr>
              <a:t>, </a:t>
            </a:r>
            <a:r>
              <a:rPr lang="de-DE" sz="1600" dirty="0" err="1" smtClean="0">
                <a:latin typeface="+mn-lt"/>
              </a:rPr>
              <a:t>toxicity</a:t>
            </a:r>
            <a:r>
              <a:rPr lang="de-DE" sz="1600" dirty="0" smtClean="0">
                <a:latin typeface="+mn-lt"/>
              </a:rPr>
              <a:t>, etc.)</a:t>
            </a:r>
          </a:p>
          <a:p>
            <a:pPr lvl="1">
              <a:buFont typeface="Courier New" pitchFamily="49" charset="0"/>
              <a:buChar char="o"/>
            </a:pPr>
            <a:r>
              <a:rPr lang="de-DE" sz="1600" dirty="0" smtClean="0">
                <a:latin typeface="+mn-lt"/>
              </a:rPr>
              <a:t> </a:t>
            </a:r>
            <a:r>
              <a:rPr lang="de-DE" sz="1600" dirty="0" err="1" smtClean="0">
                <a:latin typeface="+mn-lt"/>
              </a:rPr>
              <a:t>Safety</a:t>
            </a:r>
            <a:r>
              <a:rPr lang="de-DE" sz="1600" dirty="0" smtClean="0">
                <a:latin typeface="+mn-lt"/>
              </a:rPr>
              <a:t> </a:t>
            </a:r>
            <a:r>
              <a:rPr lang="de-DE" sz="1600" dirty="0" err="1" smtClean="0">
                <a:latin typeface="+mn-lt"/>
              </a:rPr>
              <a:t>measures</a:t>
            </a:r>
            <a:r>
              <a:rPr lang="de-DE" sz="1600" dirty="0" smtClean="0">
                <a:latin typeface="+mn-lt"/>
              </a:rPr>
              <a:t> </a:t>
            </a:r>
            <a:r>
              <a:rPr lang="de-DE" sz="1600" dirty="0" err="1" smtClean="0">
                <a:latin typeface="+mn-lt"/>
              </a:rPr>
              <a:t>have</a:t>
            </a:r>
            <a:r>
              <a:rPr lang="de-DE" sz="1600" dirty="0" smtClean="0">
                <a:latin typeface="+mn-lt"/>
              </a:rPr>
              <a:t> </a:t>
            </a:r>
            <a:r>
              <a:rPr lang="de-DE" sz="1600" dirty="0" err="1" smtClean="0">
                <a:latin typeface="+mn-lt"/>
              </a:rPr>
              <a:t>been</a:t>
            </a:r>
            <a:r>
              <a:rPr lang="de-DE" sz="1600" dirty="0" smtClean="0">
                <a:latin typeface="+mn-lt"/>
              </a:rPr>
              <a:t> </a:t>
            </a:r>
            <a:r>
              <a:rPr lang="de-DE" sz="1600" dirty="0" err="1" smtClean="0">
                <a:latin typeface="+mn-lt"/>
              </a:rPr>
              <a:t>widely</a:t>
            </a:r>
            <a:r>
              <a:rPr lang="de-DE" sz="1600" dirty="0" smtClean="0">
                <a:latin typeface="+mn-lt"/>
              </a:rPr>
              <a:t> </a:t>
            </a:r>
            <a:r>
              <a:rPr lang="de-DE" sz="1600" dirty="0" err="1" smtClean="0">
                <a:latin typeface="+mn-lt"/>
              </a:rPr>
              <a:t>copied</a:t>
            </a:r>
            <a:r>
              <a:rPr lang="de-DE" sz="1600" dirty="0" smtClean="0">
                <a:latin typeface="+mn-lt"/>
              </a:rPr>
              <a:t> in order to </a:t>
            </a:r>
            <a:r>
              <a:rPr lang="de-DE" sz="1600" dirty="0" err="1" smtClean="0">
                <a:latin typeface="+mn-lt"/>
              </a:rPr>
              <a:t>facilitate</a:t>
            </a:r>
            <a:r>
              <a:rPr lang="de-DE" sz="1600" dirty="0" smtClean="0">
                <a:latin typeface="+mn-lt"/>
              </a:rPr>
              <a:t> </a:t>
            </a:r>
            <a:r>
              <a:rPr lang="de-DE" sz="1600" dirty="0" err="1" smtClean="0">
                <a:latin typeface="+mn-lt"/>
              </a:rPr>
              <a:t>licensing</a:t>
            </a:r>
            <a:endParaRPr lang="de-DE" sz="1600" dirty="0" smtClean="0">
              <a:latin typeface="+mn-lt"/>
            </a:endParaRPr>
          </a:p>
          <a:p>
            <a:pPr>
              <a:buFont typeface="Arial" pitchFamily="34" charset="0"/>
              <a:buChar char="•"/>
            </a:pPr>
            <a:r>
              <a:rPr lang="de-DE" sz="1800" dirty="0" smtClean="0">
                <a:latin typeface="+mn-lt"/>
              </a:rPr>
              <a:t> Detection and </a:t>
            </a:r>
            <a:r>
              <a:rPr lang="de-DE" sz="1800" dirty="0" err="1" smtClean="0">
                <a:latin typeface="+mn-lt"/>
              </a:rPr>
              <a:t>control</a:t>
            </a:r>
            <a:r>
              <a:rPr lang="de-DE" sz="1800" dirty="0" smtClean="0">
                <a:latin typeface="+mn-lt"/>
              </a:rPr>
              <a:t> of </a:t>
            </a:r>
            <a:r>
              <a:rPr lang="de-DE" sz="1800" dirty="0" err="1" smtClean="0">
                <a:latin typeface="+mn-lt"/>
              </a:rPr>
              <a:t>spills</a:t>
            </a:r>
            <a:r>
              <a:rPr lang="de-DE" sz="1800" dirty="0" smtClean="0">
                <a:latin typeface="+mn-lt"/>
              </a:rPr>
              <a:t> </a:t>
            </a:r>
            <a:r>
              <a:rPr lang="de-DE" sz="1800" dirty="0" err="1" smtClean="0">
                <a:latin typeface="+mn-lt"/>
              </a:rPr>
              <a:t>by</a:t>
            </a:r>
            <a:endParaRPr lang="de-DE" sz="1800" dirty="0" smtClean="0">
              <a:latin typeface="+mn-lt"/>
            </a:endParaRPr>
          </a:p>
          <a:p>
            <a:pPr lvl="1">
              <a:buFont typeface="Courier New" pitchFamily="49" charset="0"/>
              <a:buChar char="o"/>
            </a:pPr>
            <a:r>
              <a:rPr lang="de-DE" sz="1600" dirty="0" smtClean="0">
                <a:latin typeface="+mn-lt"/>
              </a:rPr>
              <a:t> </a:t>
            </a:r>
            <a:r>
              <a:rPr lang="de-DE" sz="1600" dirty="0" err="1" smtClean="0">
                <a:latin typeface="+mn-lt"/>
              </a:rPr>
              <a:t>Leak</a:t>
            </a:r>
            <a:r>
              <a:rPr lang="de-DE" sz="1600" dirty="0" smtClean="0">
                <a:latin typeface="+mn-lt"/>
              </a:rPr>
              <a:t> detection </a:t>
            </a:r>
            <a:r>
              <a:rPr lang="de-DE" sz="1600" dirty="0" err="1" smtClean="0">
                <a:latin typeface="+mn-lt"/>
              </a:rPr>
              <a:t>wires</a:t>
            </a:r>
            <a:r>
              <a:rPr lang="de-DE" sz="1600" dirty="0" smtClean="0">
                <a:latin typeface="+mn-lt"/>
              </a:rPr>
              <a:t> </a:t>
            </a:r>
            <a:r>
              <a:rPr lang="de-DE" sz="1600" dirty="0" err="1" smtClean="0">
                <a:latin typeface="+mn-lt"/>
              </a:rPr>
              <a:t>placed</a:t>
            </a:r>
            <a:r>
              <a:rPr lang="de-DE" sz="1600" dirty="0" smtClean="0">
                <a:latin typeface="+mn-lt"/>
              </a:rPr>
              <a:t> </a:t>
            </a:r>
            <a:r>
              <a:rPr lang="de-DE" sz="1600" dirty="0" err="1" smtClean="0">
                <a:latin typeface="+mn-lt"/>
              </a:rPr>
              <a:t>along</a:t>
            </a:r>
            <a:r>
              <a:rPr lang="de-DE" sz="1600" dirty="0" smtClean="0">
                <a:latin typeface="+mn-lt"/>
              </a:rPr>
              <a:t> </a:t>
            </a:r>
            <a:r>
              <a:rPr lang="de-DE" sz="1600" dirty="0" err="1" smtClean="0">
                <a:latin typeface="+mn-lt"/>
              </a:rPr>
              <a:t>the</a:t>
            </a:r>
            <a:r>
              <a:rPr lang="de-DE" sz="1600" dirty="0" smtClean="0">
                <a:latin typeface="+mn-lt"/>
              </a:rPr>
              <a:t> </a:t>
            </a:r>
            <a:r>
              <a:rPr lang="de-DE" sz="1600" dirty="0" err="1" smtClean="0">
                <a:latin typeface="+mn-lt"/>
              </a:rPr>
              <a:t>piping</a:t>
            </a:r>
            <a:r>
              <a:rPr lang="de-DE" sz="1600" dirty="0" smtClean="0">
                <a:latin typeface="+mn-lt"/>
              </a:rPr>
              <a:t> an all </a:t>
            </a:r>
            <a:r>
              <a:rPr lang="de-DE" sz="1600" dirty="0" err="1" smtClean="0">
                <a:latin typeface="+mn-lt"/>
              </a:rPr>
              <a:t>welds</a:t>
            </a:r>
            <a:r>
              <a:rPr lang="de-DE" sz="1600" dirty="0" smtClean="0">
                <a:latin typeface="+mn-lt"/>
              </a:rPr>
              <a:t> </a:t>
            </a:r>
            <a:r>
              <a:rPr lang="de-DE" sz="1600" dirty="0" err="1" smtClean="0">
                <a:latin typeface="+mn-lt"/>
              </a:rPr>
              <a:t>placed</a:t>
            </a:r>
            <a:r>
              <a:rPr lang="de-DE" sz="1600" dirty="0" smtClean="0">
                <a:latin typeface="+mn-lt"/>
              </a:rPr>
              <a:t> in </a:t>
            </a:r>
            <a:r>
              <a:rPr lang="de-DE" sz="1600" dirty="0" err="1" smtClean="0">
                <a:latin typeface="+mn-lt"/>
              </a:rPr>
              <a:t>the</a:t>
            </a:r>
            <a:r>
              <a:rPr lang="de-DE" sz="1600" dirty="0" smtClean="0">
                <a:latin typeface="+mn-lt"/>
              </a:rPr>
              <a:t> </a:t>
            </a:r>
            <a:r>
              <a:rPr lang="de-DE" sz="1600" dirty="0" err="1" smtClean="0">
                <a:latin typeface="+mn-lt"/>
              </a:rPr>
              <a:t>surfaces</a:t>
            </a:r>
            <a:r>
              <a:rPr lang="de-DE" sz="1600" dirty="0" smtClean="0">
                <a:latin typeface="+mn-lt"/>
              </a:rPr>
              <a:t> </a:t>
            </a:r>
            <a:r>
              <a:rPr lang="de-DE" sz="1600" dirty="0" err="1" smtClean="0">
                <a:latin typeface="+mn-lt"/>
              </a:rPr>
              <a:t>below</a:t>
            </a:r>
            <a:r>
              <a:rPr lang="de-DE" sz="1600" dirty="0" smtClean="0">
                <a:latin typeface="+mn-lt"/>
              </a:rPr>
              <a:t> </a:t>
            </a:r>
            <a:r>
              <a:rPr lang="de-DE" sz="1600" dirty="0" err="1" smtClean="0">
                <a:latin typeface="+mn-lt"/>
              </a:rPr>
              <a:t>the</a:t>
            </a:r>
            <a:r>
              <a:rPr lang="de-DE" sz="1600" dirty="0" smtClean="0">
                <a:latin typeface="+mn-lt"/>
              </a:rPr>
              <a:t> thermal </a:t>
            </a:r>
            <a:r>
              <a:rPr lang="de-DE" sz="1600" dirty="0" err="1" smtClean="0">
                <a:latin typeface="+mn-lt"/>
              </a:rPr>
              <a:t>insulation</a:t>
            </a:r>
            <a:endParaRPr lang="de-DE" sz="1600" dirty="0" smtClean="0">
              <a:latin typeface="+mn-lt"/>
            </a:endParaRPr>
          </a:p>
          <a:p>
            <a:pPr lvl="1">
              <a:buFont typeface="Courier New" pitchFamily="49" charset="0"/>
              <a:buChar char="o"/>
            </a:pPr>
            <a:r>
              <a:rPr lang="de-DE" sz="1600" dirty="0" smtClean="0">
                <a:latin typeface="+mn-lt"/>
              </a:rPr>
              <a:t> </a:t>
            </a:r>
            <a:r>
              <a:rPr lang="de-DE" sz="1600" dirty="0" err="1" smtClean="0">
                <a:latin typeface="+mn-lt"/>
              </a:rPr>
              <a:t>Leak</a:t>
            </a:r>
            <a:r>
              <a:rPr lang="de-DE" sz="1600" dirty="0" smtClean="0">
                <a:latin typeface="+mn-lt"/>
              </a:rPr>
              <a:t> </a:t>
            </a:r>
            <a:r>
              <a:rPr lang="de-DE" sz="1600" dirty="0" err="1" smtClean="0">
                <a:latin typeface="+mn-lt"/>
              </a:rPr>
              <a:t>detectors</a:t>
            </a:r>
            <a:r>
              <a:rPr lang="de-DE" sz="1600" dirty="0" smtClean="0">
                <a:latin typeface="+mn-lt"/>
              </a:rPr>
              <a:t> on </a:t>
            </a:r>
            <a:r>
              <a:rPr lang="de-DE" sz="1600" dirty="0" err="1" smtClean="0">
                <a:latin typeface="+mn-lt"/>
              </a:rPr>
              <a:t>valve</a:t>
            </a:r>
            <a:r>
              <a:rPr lang="de-DE" sz="1600" dirty="0" smtClean="0">
                <a:latin typeface="+mn-lt"/>
              </a:rPr>
              <a:t> </a:t>
            </a:r>
            <a:r>
              <a:rPr lang="de-DE" sz="1600" dirty="0" err="1" smtClean="0">
                <a:latin typeface="+mn-lt"/>
              </a:rPr>
              <a:t>stems</a:t>
            </a:r>
            <a:r>
              <a:rPr lang="de-DE" sz="1600" dirty="0" smtClean="0">
                <a:latin typeface="+mn-lt"/>
              </a:rPr>
              <a:t> </a:t>
            </a:r>
          </a:p>
          <a:p>
            <a:pPr lvl="1">
              <a:buFont typeface="Courier New" pitchFamily="49" charset="0"/>
              <a:buChar char="o"/>
            </a:pPr>
            <a:r>
              <a:rPr lang="de-DE" sz="1600" dirty="0" smtClean="0">
                <a:latin typeface="+mn-lt"/>
              </a:rPr>
              <a:t> </a:t>
            </a:r>
            <a:r>
              <a:rPr lang="de-DE" sz="1600" dirty="0" err="1" smtClean="0">
                <a:latin typeface="+mn-lt"/>
              </a:rPr>
              <a:t>Segmented</a:t>
            </a:r>
            <a:r>
              <a:rPr lang="de-DE" sz="1600" dirty="0" smtClean="0">
                <a:latin typeface="+mn-lt"/>
              </a:rPr>
              <a:t> catch </a:t>
            </a:r>
            <a:r>
              <a:rPr lang="de-DE" sz="1600" dirty="0" err="1" smtClean="0">
                <a:latin typeface="+mn-lt"/>
              </a:rPr>
              <a:t>pans</a:t>
            </a:r>
            <a:r>
              <a:rPr lang="de-DE" sz="1600" dirty="0" smtClean="0">
                <a:latin typeface="+mn-lt"/>
              </a:rPr>
              <a:t> (5 m</a:t>
            </a:r>
            <a:r>
              <a:rPr lang="de-DE" sz="1600" baseline="30000" dirty="0" smtClean="0">
                <a:latin typeface="+mn-lt"/>
              </a:rPr>
              <a:t>2</a:t>
            </a:r>
            <a:r>
              <a:rPr lang="de-DE" sz="1600" dirty="0" smtClean="0">
                <a:latin typeface="+mn-lt"/>
              </a:rPr>
              <a:t>) </a:t>
            </a:r>
            <a:r>
              <a:rPr lang="de-DE" sz="1600" dirty="0" err="1" smtClean="0">
                <a:latin typeface="+mn-lt"/>
              </a:rPr>
              <a:t>with</a:t>
            </a:r>
            <a:r>
              <a:rPr lang="de-DE" sz="1600" dirty="0" smtClean="0">
                <a:latin typeface="+mn-lt"/>
              </a:rPr>
              <a:t> </a:t>
            </a:r>
            <a:r>
              <a:rPr lang="de-DE" sz="1600" dirty="0" err="1" smtClean="0">
                <a:latin typeface="+mn-lt"/>
              </a:rPr>
              <a:t>drain</a:t>
            </a:r>
            <a:r>
              <a:rPr lang="de-DE" sz="1600" dirty="0" smtClean="0">
                <a:latin typeface="+mn-lt"/>
              </a:rPr>
              <a:t> </a:t>
            </a:r>
            <a:r>
              <a:rPr lang="de-DE" sz="1600" dirty="0" err="1" smtClean="0">
                <a:latin typeface="+mn-lt"/>
              </a:rPr>
              <a:t>pipes</a:t>
            </a:r>
            <a:r>
              <a:rPr lang="de-DE" sz="1600" dirty="0" smtClean="0">
                <a:latin typeface="+mn-lt"/>
              </a:rPr>
              <a:t> to a </a:t>
            </a:r>
            <a:r>
              <a:rPr lang="de-DE" sz="1600" dirty="0" err="1" smtClean="0">
                <a:latin typeface="+mn-lt"/>
              </a:rPr>
              <a:t>storage</a:t>
            </a:r>
            <a:r>
              <a:rPr lang="de-DE" sz="1600" dirty="0" smtClean="0">
                <a:latin typeface="+mn-lt"/>
              </a:rPr>
              <a:t> </a:t>
            </a:r>
            <a:r>
              <a:rPr lang="de-DE" sz="1600" dirty="0" err="1" smtClean="0">
                <a:latin typeface="+mn-lt"/>
              </a:rPr>
              <a:t>vessel</a:t>
            </a:r>
            <a:endParaRPr lang="de-DE" sz="1600" dirty="0" smtClean="0">
              <a:latin typeface="+mn-lt"/>
            </a:endParaRPr>
          </a:p>
          <a:p>
            <a:pPr lvl="1">
              <a:buFont typeface="Courier New" pitchFamily="49" charset="0"/>
              <a:buChar char="o"/>
            </a:pPr>
            <a:r>
              <a:rPr lang="de-DE" sz="1600" dirty="0" smtClean="0">
                <a:latin typeface="+mn-lt"/>
              </a:rPr>
              <a:t> </a:t>
            </a:r>
            <a:r>
              <a:rPr lang="de-DE" sz="1600" dirty="0" err="1" smtClean="0">
                <a:latin typeface="+mn-lt"/>
              </a:rPr>
              <a:t>Video-sureillance</a:t>
            </a:r>
            <a:r>
              <a:rPr lang="de-DE" sz="1600" dirty="0" smtClean="0">
                <a:latin typeface="+mn-lt"/>
              </a:rPr>
              <a:t> of </a:t>
            </a:r>
            <a:r>
              <a:rPr lang="de-DE" sz="1600" dirty="0" err="1" smtClean="0">
                <a:latin typeface="+mn-lt"/>
              </a:rPr>
              <a:t>platform</a:t>
            </a:r>
            <a:endParaRPr lang="de-DE" sz="1600" dirty="0" smtClean="0">
              <a:latin typeface="+mn-lt"/>
            </a:endParaRPr>
          </a:p>
          <a:p>
            <a:pPr lvl="1">
              <a:buFont typeface="Courier New" pitchFamily="49" charset="0"/>
              <a:buChar char="o"/>
            </a:pPr>
            <a:r>
              <a:rPr lang="de-DE" sz="1600" dirty="0" smtClean="0">
                <a:latin typeface="+mn-lt"/>
              </a:rPr>
              <a:t> </a:t>
            </a:r>
            <a:r>
              <a:rPr lang="de-DE" sz="1600" dirty="0" err="1" smtClean="0">
                <a:latin typeface="+mn-lt"/>
              </a:rPr>
              <a:t>Emergency</a:t>
            </a:r>
            <a:r>
              <a:rPr lang="de-DE" sz="1600" dirty="0" smtClean="0">
                <a:latin typeface="+mn-lt"/>
              </a:rPr>
              <a:t> </a:t>
            </a:r>
            <a:r>
              <a:rPr lang="de-DE" sz="1600" dirty="0" err="1" smtClean="0">
                <a:latin typeface="+mn-lt"/>
              </a:rPr>
              <a:t>draining</a:t>
            </a:r>
            <a:r>
              <a:rPr lang="de-DE" sz="1600" dirty="0" smtClean="0">
                <a:latin typeface="+mn-lt"/>
              </a:rPr>
              <a:t> of </a:t>
            </a:r>
            <a:r>
              <a:rPr lang="de-DE" sz="1600" dirty="0" err="1" smtClean="0">
                <a:latin typeface="+mn-lt"/>
              </a:rPr>
              <a:t>loop</a:t>
            </a:r>
            <a:endParaRPr lang="de-DE" sz="1600" dirty="0" smtClean="0">
              <a:latin typeface="+mn-lt"/>
            </a:endParaRPr>
          </a:p>
          <a:p>
            <a:endParaRPr lang="de-DE" sz="2000" dirty="0">
              <a:latin typeface="+mn-lt"/>
            </a:endParaRPr>
          </a:p>
        </p:txBody>
      </p:sp>
      <p:pic>
        <p:nvPicPr>
          <p:cNvPr id="5" name="Picture 4" descr="IMG_1504.JPG"/>
          <p:cNvPicPr>
            <a:picLocks noChangeAspect="1"/>
          </p:cNvPicPr>
          <p:nvPr/>
        </p:nvPicPr>
        <p:blipFill>
          <a:blip r:embed="rId3" cstate="print"/>
          <a:srcRect l="17301" r="14187"/>
          <a:stretch>
            <a:fillRect/>
          </a:stretch>
        </p:blipFill>
        <p:spPr>
          <a:xfrm>
            <a:off x="944595" y="4648200"/>
            <a:ext cx="1426899" cy="1562100"/>
          </a:xfrm>
          <a:prstGeom prst="rect">
            <a:avLst/>
          </a:prstGeom>
        </p:spPr>
      </p:pic>
      <p:pic>
        <p:nvPicPr>
          <p:cNvPr id="6" name="Picture 5" descr="IMG_1507.JPG"/>
          <p:cNvPicPr>
            <a:picLocks noChangeAspect="1"/>
          </p:cNvPicPr>
          <p:nvPr/>
        </p:nvPicPr>
        <p:blipFill>
          <a:blip r:embed="rId4" cstate="print"/>
          <a:stretch>
            <a:fillRect/>
          </a:stretch>
        </p:blipFill>
        <p:spPr>
          <a:xfrm rot="10800000" flipH="1" flipV="1">
            <a:off x="2514600" y="4648200"/>
            <a:ext cx="2133600" cy="1600200"/>
          </a:xfrm>
          <a:prstGeom prst="rect">
            <a:avLst/>
          </a:prstGeom>
        </p:spPr>
      </p:pic>
      <p:pic>
        <p:nvPicPr>
          <p:cNvPr id="9" name="Picture 35" descr="D:\PresentationAndPapers\PresentationAndPapers_2010\100610連合講演会\ポスター\図・写真\クエンチタンク据付100326.jpg"/>
          <p:cNvPicPr>
            <a:picLocks noChangeAspect="1" noChangeArrowheads="1"/>
          </p:cNvPicPr>
          <p:nvPr/>
        </p:nvPicPr>
        <p:blipFill>
          <a:blip r:embed="rId5" cstate="print">
            <a:lum bright="20000"/>
          </a:blip>
          <a:srcRect l="11139" t="6293" r="23236" b="8420"/>
          <a:stretch>
            <a:fillRect/>
          </a:stretch>
        </p:blipFill>
        <p:spPr bwMode="auto">
          <a:xfrm>
            <a:off x="4724400" y="4648200"/>
            <a:ext cx="1994365" cy="1626840"/>
          </a:xfrm>
          <a:prstGeom prst="rect">
            <a:avLst/>
          </a:prstGeom>
          <a:noFill/>
        </p:spPr>
      </p:pic>
      <p:pic>
        <p:nvPicPr>
          <p:cNvPr id="11" name="Picture 3"/>
          <p:cNvPicPr>
            <a:picLocks noChangeAspect="1" noChangeArrowheads="1"/>
          </p:cNvPicPr>
          <p:nvPr/>
        </p:nvPicPr>
        <p:blipFill>
          <a:blip r:embed="rId6" cstate="print"/>
          <a:srcRect l="55423"/>
          <a:stretch>
            <a:fillRect/>
          </a:stretch>
        </p:blipFill>
        <p:spPr bwMode="auto">
          <a:xfrm>
            <a:off x="6858000" y="4724400"/>
            <a:ext cx="2084708" cy="1400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de-DE" altLang="ja-JP" b="0" dirty="0" smtClean="0"/>
              <a:t>ELiTe </a:t>
            </a:r>
            <a:r>
              <a:rPr lang="de-DE" altLang="ja-JP" b="0" dirty="0" err="1" smtClean="0"/>
              <a:t>safety</a:t>
            </a:r>
            <a:r>
              <a:rPr lang="de-DE" altLang="ja-JP" b="0" dirty="0" smtClean="0"/>
              <a:t> </a:t>
            </a:r>
            <a:r>
              <a:rPr lang="de-DE" altLang="ja-JP" b="0" dirty="0" err="1" smtClean="0"/>
              <a:t>measures</a:t>
            </a:r>
            <a:r>
              <a:rPr lang="de-DE" altLang="ja-JP" b="0" dirty="0" smtClean="0"/>
              <a:t> to </a:t>
            </a:r>
            <a:r>
              <a:rPr lang="de-DE" altLang="ja-JP" b="0" dirty="0" err="1" smtClean="0"/>
              <a:t>control</a:t>
            </a:r>
            <a:r>
              <a:rPr lang="de-DE" altLang="ja-JP" b="0" dirty="0" smtClean="0"/>
              <a:t> </a:t>
            </a:r>
            <a:r>
              <a:rPr lang="de-DE" altLang="ja-JP" b="0" dirty="0" err="1" smtClean="0"/>
              <a:t>spill</a:t>
            </a:r>
            <a:r>
              <a:rPr lang="de-DE" altLang="ja-JP" b="0" dirty="0" smtClean="0"/>
              <a:t> and </a:t>
            </a:r>
            <a:r>
              <a:rPr lang="de-DE" altLang="ja-JP" b="0" dirty="0" err="1" smtClean="0"/>
              <a:t>fire</a:t>
            </a:r>
            <a:endParaRPr lang="ja-JP" altLang="en-US" b="0" smtClean="0"/>
          </a:p>
        </p:txBody>
      </p:sp>
      <p:sp>
        <p:nvSpPr>
          <p:cNvPr id="3" name="スライド番号プレースホルダ 2"/>
          <p:cNvSpPr>
            <a:spLocks noGrp="1"/>
          </p:cNvSpPr>
          <p:nvPr>
            <p:ph type="sldNum" sz="quarter" idx="12"/>
          </p:nvPr>
        </p:nvSpPr>
        <p:spPr/>
        <p:txBody>
          <a:bodyPr/>
          <a:lstStyle/>
          <a:p>
            <a:pPr>
              <a:defRPr/>
            </a:pPr>
            <a:fld id="{21B88B10-0B1F-4734-9714-68F6F7970D6C}" type="slidenum">
              <a:rPr lang="ja-JP" altLang="en-US"/>
              <a:pPr>
                <a:defRPr/>
              </a:pPr>
              <a:t>18</a:t>
            </a:fld>
            <a:endParaRPr lang="ja-JP" altLang="en-US" dirty="0"/>
          </a:p>
        </p:txBody>
      </p:sp>
      <p:sp>
        <p:nvSpPr>
          <p:cNvPr id="21" name="TextBox 20"/>
          <p:cNvSpPr txBox="1"/>
          <p:nvPr/>
        </p:nvSpPr>
        <p:spPr>
          <a:xfrm>
            <a:off x="1066800" y="1143000"/>
            <a:ext cx="6858000" cy="2708434"/>
          </a:xfrm>
          <a:prstGeom prst="rect">
            <a:avLst/>
          </a:prstGeom>
          <a:noFill/>
        </p:spPr>
        <p:txBody>
          <a:bodyPr wrap="square" rtlCol="0">
            <a:spAutoFit/>
          </a:bodyPr>
          <a:lstStyle/>
          <a:p>
            <a:pPr>
              <a:buFont typeface="Arial" pitchFamily="34" charset="0"/>
              <a:buChar char="•"/>
            </a:pPr>
            <a:r>
              <a:rPr lang="de-DE" sz="1800" dirty="0" smtClean="0">
                <a:latin typeface="+mn-lt"/>
              </a:rPr>
              <a:t> </a:t>
            </a:r>
            <a:r>
              <a:rPr lang="de-DE" sz="2000" dirty="0" smtClean="0"/>
              <a:t>Detection and </a:t>
            </a:r>
            <a:r>
              <a:rPr lang="de-DE" sz="2000" dirty="0" err="1" smtClean="0"/>
              <a:t>control</a:t>
            </a:r>
            <a:r>
              <a:rPr lang="de-DE" sz="2000" dirty="0" smtClean="0"/>
              <a:t> of </a:t>
            </a:r>
            <a:r>
              <a:rPr lang="de-DE" sz="2000" dirty="0" err="1" smtClean="0"/>
              <a:t>fires</a:t>
            </a:r>
            <a:endParaRPr lang="de-DE" sz="2000" dirty="0" smtClean="0"/>
          </a:p>
          <a:p>
            <a:pPr lvl="1">
              <a:buFont typeface="Courier New" pitchFamily="49" charset="0"/>
              <a:buChar char="o"/>
            </a:pPr>
            <a:r>
              <a:rPr lang="de-DE" sz="1600" dirty="0" smtClean="0"/>
              <a:t> Smoke </a:t>
            </a:r>
            <a:r>
              <a:rPr lang="de-DE" sz="1600" dirty="0" err="1" smtClean="0"/>
              <a:t>detectors</a:t>
            </a:r>
            <a:endParaRPr lang="de-DE" sz="1600" dirty="0" smtClean="0"/>
          </a:p>
          <a:p>
            <a:pPr lvl="1">
              <a:buFont typeface="Courier New" pitchFamily="49" charset="0"/>
              <a:buChar char="o"/>
            </a:pPr>
            <a:r>
              <a:rPr lang="de-DE" sz="1600" dirty="0" smtClean="0"/>
              <a:t> Ar </a:t>
            </a:r>
            <a:r>
              <a:rPr lang="de-DE" sz="1600" dirty="0" err="1" smtClean="0"/>
              <a:t>flooding</a:t>
            </a:r>
            <a:r>
              <a:rPr lang="de-DE" sz="1600" dirty="0" smtClean="0"/>
              <a:t> of </a:t>
            </a:r>
            <a:r>
              <a:rPr lang="de-DE" sz="1600" dirty="0" err="1" smtClean="0"/>
              <a:t>air</a:t>
            </a:r>
            <a:r>
              <a:rPr lang="de-DE" sz="1600" dirty="0" smtClean="0"/>
              <a:t> </a:t>
            </a:r>
            <a:r>
              <a:rPr lang="de-DE" sz="1600" dirty="0" err="1" smtClean="0"/>
              <a:t>ducts</a:t>
            </a:r>
            <a:r>
              <a:rPr lang="de-DE" sz="1600" dirty="0" smtClean="0"/>
              <a:t> and </a:t>
            </a:r>
            <a:r>
              <a:rPr lang="de-DE" sz="1600" dirty="0" err="1" smtClean="0"/>
              <a:t>vessels</a:t>
            </a:r>
            <a:endParaRPr lang="de-DE" sz="1600" dirty="0" smtClean="0"/>
          </a:p>
          <a:p>
            <a:pPr lvl="1">
              <a:buFont typeface="Courier New" pitchFamily="49" charset="0"/>
              <a:buChar char="o"/>
            </a:pPr>
            <a:r>
              <a:rPr lang="de-DE" sz="1600" dirty="0" smtClean="0"/>
              <a:t> Human </a:t>
            </a:r>
            <a:r>
              <a:rPr lang="de-DE" sz="1600" dirty="0" err="1" smtClean="0"/>
              <a:t>intervention</a:t>
            </a:r>
            <a:r>
              <a:rPr lang="de-DE" sz="1600" dirty="0" smtClean="0"/>
              <a:t> to </a:t>
            </a:r>
            <a:r>
              <a:rPr lang="de-DE" sz="1600" dirty="0" err="1" smtClean="0"/>
              <a:t>extinguish</a:t>
            </a:r>
            <a:r>
              <a:rPr lang="de-DE" sz="1600" dirty="0" smtClean="0"/>
              <a:t> </a:t>
            </a:r>
            <a:r>
              <a:rPr lang="de-DE" sz="1600" dirty="0" err="1" smtClean="0"/>
              <a:t>fires</a:t>
            </a:r>
            <a:r>
              <a:rPr lang="de-DE" sz="1600" dirty="0" smtClean="0"/>
              <a:t> </a:t>
            </a:r>
            <a:r>
              <a:rPr lang="de-DE" sz="1600" dirty="0" err="1" smtClean="0"/>
              <a:t>with</a:t>
            </a:r>
            <a:r>
              <a:rPr lang="de-DE" sz="1600" dirty="0" smtClean="0"/>
              <a:t> </a:t>
            </a:r>
            <a:r>
              <a:rPr lang="de-DE" sz="1600" dirty="0" err="1" smtClean="0"/>
              <a:t>specific</a:t>
            </a:r>
            <a:r>
              <a:rPr lang="de-DE" sz="1600" dirty="0" smtClean="0"/>
              <a:t> </a:t>
            </a:r>
            <a:r>
              <a:rPr lang="de-DE" sz="1600" dirty="0" err="1" smtClean="0"/>
              <a:t>agent</a:t>
            </a:r>
            <a:r>
              <a:rPr lang="de-DE" sz="1600" dirty="0" smtClean="0"/>
              <a:t> NATREX-L (</a:t>
            </a:r>
            <a:r>
              <a:rPr lang="de-DE" sz="1600" dirty="0" err="1" smtClean="0"/>
              <a:t>protective</a:t>
            </a:r>
            <a:r>
              <a:rPr lang="de-DE" sz="1600" dirty="0" smtClean="0"/>
              <a:t> </a:t>
            </a:r>
            <a:r>
              <a:rPr lang="de-DE" sz="1600" dirty="0" err="1" smtClean="0"/>
              <a:t>clothing</a:t>
            </a:r>
            <a:r>
              <a:rPr lang="de-DE" sz="1600" dirty="0" smtClean="0"/>
              <a:t> and independent </a:t>
            </a:r>
            <a:r>
              <a:rPr lang="de-DE" sz="1600" dirty="0" err="1" smtClean="0"/>
              <a:t>air</a:t>
            </a:r>
            <a:r>
              <a:rPr lang="de-DE" sz="1600" dirty="0" smtClean="0"/>
              <a:t> </a:t>
            </a:r>
            <a:r>
              <a:rPr lang="de-DE" sz="1600" dirty="0" err="1" smtClean="0"/>
              <a:t>supply</a:t>
            </a:r>
            <a:r>
              <a:rPr lang="de-DE" sz="1600" dirty="0" smtClean="0"/>
              <a:t>)</a:t>
            </a:r>
          </a:p>
          <a:p>
            <a:pPr>
              <a:buFont typeface="Arial" pitchFamily="34" charset="0"/>
              <a:buChar char="•"/>
            </a:pPr>
            <a:r>
              <a:rPr lang="de-DE" sz="1800" dirty="0" smtClean="0">
                <a:latin typeface="+mn-lt"/>
              </a:rPr>
              <a:t> </a:t>
            </a:r>
            <a:r>
              <a:rPr lang="de-DE" sz="1800" dirty="0" err="1" smtClean="0">
                <a:latin typeface="+mn-lt"/>
              </a:rPr>
              <a:t>Containement</a:t>
            </a:r>
            <a:r>
              <a:rPr lang="de-DE" sz="1800" dirty="0" smtClean="0">
                <a:latin typeface="+mn-lt"/>
              </a:rPr>
              <a:t> </a:t>
            </a:r>
            <a:r>
              <a:rPr lang="de-DE" sz="1800" dirty="0" err="1" smtClean="0">
                <a:latin typeface="+mn-lt"/>
              </a:rPr>
              <a:t>vessel</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target</a:t>
            </a:r>
            <a:r>
              <a:rPr lang="de-DE" sz="1800" dirty="0" smtClean="0">
                <a:latin typeface="+mn-lt"/>
              </a:rPr>
              <a:t> </a:t>
            </a:r>
            <a:r>
              <a:rPr lang="de-DE" sz="1800" dirty="0" err="1" smtClean="0">
                <a:latin typeface="+mn-lt"/>
              </a:rPr>
              <a:t>assembly</a:t>
            </a:r>
            <a:endParaRPr lang="de-DE" sz="1800" dirty="0" smtClean="0">
              <a:latin typeface="+mn-lt"/>
            </a:endParaRPr>
          </a:p>
          <a:p>
            <a:pPr lvl="1">
              <a:buFont typeface="Courier New" pitchFamily="49" charset="0"/>
              <a:buChar char="o"/>
            </a:pPr>
            <a:r>
              <a:rPr lang="de-DE" sz="1600" dirty="0" smtClean="0">
                <a:latin typeface="+mn-lt"/>
              </a:rPr>
              <a:t> Operation </a:t>
            </a:r>
            <a:r>
              <a:rPr lang="de-DE" sz="1600" dirty="0" err="1" smtClean="0">
                <a:latin typeface="+mn-lt"/>
              </a:rPr>
              <a:t>under</a:t>
            </a:r>
            <a:r>
              <a:rPr lang="de-DE" sz="1600" dirty="0" smtClean="0">
                <a:latin typeface="+mn-lt"/>
              </a:rPr>
              <a:t> Ar </a:t>
            </a:r>
            <a:r>
              <a:rPr lang="de-DE" sz="1600" dirty="0" err="1" smtClean="0">
                <a:latin typeface="+mn-lt"/>
              </a:rPr>
              <a:t>atmosphere</a:t>
            </a:r>
            <a:endParaRPr lang="de-DE" sz="1600" dirty="0" smtClean="0">
              <a:latin typeface="+mn-lt"/>
            </a:endParaRPr>
          </a:p>
          <a:p>
            <a:pPr>
              <a:buFont typeface="Arial" pitchFamily="34" charset="0"/>
              <a:buChar char="•"/>
            </a:pPr>
            <a:r>
              <a:rPr lang="de-DE" sz="1800" dirty="0" smtClean="0">
                <a:latin typeface="+mn-lt"/>
              </a:rPr>
              <a:t> </a:t>
            </a:r>
            <a:r>
              <a:rPr lang="de-DE" sz="1800" dirty="0" err="1" smtClean="0">
                <a:latin typeface="+mn-lt"/>
              </a:rPr>
              <a:t>The</a:t>
            </a:r>
            <a:r>
              <a:rPr lang="de-DE" sz="1800" dirty="0" smtClean="0">
                <a:latin typeface="+mn-lt"/>
              </a:rPr>
              <a:t> </a:t>
            </a:r>
            <a:r>
              <a:rPr lang="de-DE" sz="1800" dirty="0" err="1" smtClean="0">
                <a:latin typeface="+mn-lt"/>
              </a:rPr>
              <a:t>loop</a:t>
            </a:r>
            <a:r>
              <a:rPr lang="de-DE" sz="1800" dirty="0" smtClean="0">
                <a:latin typeface="+mn-lt"/>
              </a:rPr>
              <a:t> </a:t>
            </a:r>
            <a:r>
              <a:rPr lang="de-DE" sz="1800" dirty="0" err="1" smtClean="0">
                <a:latin typeface="+mn-lt"/>
              </a:rPr>
              <a:t>itself</a:t>
            </a:r>
            <a:r>
              <a:rPr lang="de-DE" sz="1800" dirty="0" smtClean="0">
                <a:latin typeface="+mn-lt"/>
              </a:rPr>
              <a:t> </a:t>
            </a:r>
            <a:r>
              <a:rPr lang="de-DE" sz="1800" dirty="0" err="1" smtClean="0">
                <a:latin typeface="+mn-lt"/>
              </a:rPr>
              <a:t>is</a:t>
            </a:r>
            <a:r>
              <a:rPr lang="de-DE" sz="1800" dirty="0" smtClean="0">
                <a:latin typeface="+mn-lt"/>
              </a:rPr>
              <a:t> </a:t>
            </a:r>
            <a:r>
              <a:rPr lang="de-DE" sz="1800" dirty="0" err="1" smtClean="0">
                <a:latin typeface="+mn-lt"/>
              </a:rPr>
              <a:t>exposed</a:t>
            </a:r>
            <a:r>
              <a:rPr lang="de-DE" sz="1800" dirty="0" smtClean="0">
                <a:latin typeface="+mn-lt"/>
              </a:rPr>
              <a:t> to </a:t>
            </a:r>
            <a:r>
              <a:rPr lang="de-DE" sz="1800" dirty="0" err="1" smtClean="0">
                <a:latin typeface="+mn-lt"/>
              </a:rPr>
              <a:t>air</a:t>
            </a:r>
            <a:endParaRPr lang="de-DE" sz="1800" dirty="0" smtClean="0">
              <a:latin typeface="+mn-lt"/>
            </a:endParaRPr>
          </a:p>
          <a:p>
            <a:pPr lvl="1">
              <a:buFont typeface="Courier New" pitchFamily="49" charset="0"/>
              <a:buChar char="o"/>
            </a:pPr>
            <a:r>
              <a:rPr lang="de-DE" sz="1800" dirty="0" smtClean="0">
                <a:latin typeface="+mn-lt"/>
              </a:rPr>
              <a:t> </a:t>
            </a:r>
            <a:r>
              <a:rPr lang="de-DE" sz="1600" dirty="0" smtClean="0">
                <a:latin typeface="+mn-lt"/>
              </a:rPr>
              <a:t>Li </a:t>
            </a:r>
            <a:r>
              <a:rPr lang="de-DE" sz="1600" dirty="0" err="1" smtClean="0">
                <a:latin typeface="+mn-lt"/>
              </a:rPr>
              <a:t>fire</a:t>
            </a:r>
            <a:r>
              <a:rPr lang="de-DE" sz="1600" dirty="0" smtClean="0">
                <a:latin typeface="+mn-lt"/>
              </a:rPr>
              <a:t> in </a:t>
            </a:r>
            <a:r>
              <a:rPr lang="de-DE" sz="1600" dirty="0" err="1" smtClean="0">
                <a:latin typeface="+mn-lt"/>
              </a:rPr>
              <a:t>case</a:t>
            </a:r>
            <a:r>
              <a:rPr lang="de-DE" sz="1600" dirty="0" smtClean="0">
                <a:latin typeface="+mn-lt"/>
              </a:rPr>
              <a:t> of </a:t>
            </a:r>
            <a:r>
              <a:rPr lang="de-DE" sz="1600" dirty="0" err="1" smtClean="0">
                <a:latin typeface="+mn-lt"/>
              </a:rPr>
              <a:t>spills</a:t>
            </a:r>
            <a:r>
              <a:rPr lang="de-DE" sz="1600" dirty="0" smtClean="0">
                <a:latin typeface="+mn-lt"/>
              </a:rPr>
              <a:t> </a:t>
            </a:r>
            <a:r>
              <a:rPr lang="de-DE" sz="1600" dirty="0" err="1" smtClean="0">
                <a:latin typeface="+mn-lt"/>
              </a:rPr>
              <a:t>can</a:t>
            </a:r>
            <a:r>
              <a:rPr lang="de-DE" sz="1600" dirty="0" smtClean="0">
                <a:latin typeface="+mn-lt"/>
              </a:rPr>
              <a:t> </a:t>
            </a:r>
            <a:r>
              <a:rPr lang="de-DE" sz="1600" dirty="0" err="1" smtClean="0">
                <a:latin typeface="+mn-lt"/>
              </a:rPr>
              <a:t>thus</a:t>
            </a:r>
            <a:r>
              <a:rPr lang="de-DE" sz="1600" dirty="0" smtClean="0">
                <a:latin typeface="+mn-lt"/>
              </a:rPr>
              <a:t> </a:t>
            </a:r>
            <a:r>
              <a:rPr lang="de-DE" sz="1600" dirty="0" err="1" smtClean="0">
                <a:latin typeface="+mn-lt"/>
              </a:rPr>
              <a:t>not</a:t>
            </a:r>
            <a:r>
              <a:rPr lang="de-DE" sz="1600" dirty="0" smtClean="0">
                <a:latin typeface="+mn-lt"/>
              </a:rPr>
              <a:t> </a:t>
            </a:r>
            <a:r>
              <a:rPr lang="de-DE" sz="1600" dirty="0" err="1" smtClean="0">
                <a:latin typeface="+mn-lt"/>
              </a:rPr>
              <a:t>be</a:t>
            </a:r>
            <a:r>
              <a:rPr lang="de-DE" sz="1600" dirty="0" smtClean="0">
                <a:latin typeface="+mn-lt"/>
              </a:rPr>
              <a:t> </a:t>
            </a:r>
            <a:r>
              <a:rPr lang="de-DE" sz="1600" dirty="0" err="1" smtClean="0">
                <a:latin typeface="+mn-lt"/>
              </a:rPr>
              <a:t>excluded</a:t>
            </a:r>
            <a:endParaRPr lang="de-DE" sz="1600" dirty="0" smtClean="0">
              <a:latin typeface="+mn-lt"/>
            </a:endParaRPr>
          </a:p>
          <a:p>
            <a:pPr lvl="1">
              <a:buFont typeface="Courier New" pitchFamily="49" charset="0"/>
              <a:buChar char="o"/>
            </a:pPr>
            <a:r>
              <a:rPr lang="de-DE" sz="1600" dirty="0" smtClean="0">
                <a:latin typeface="+mn-lt"/>
              </a:rPr>
              <a:t> </a:t>
            </a:r>
            <a:r>
              <a:rPr lang="de-DE" sz="1600" dirty="0" err="1" smtClean="0">
                <a:latin typeface="+mn-lt"/>
              </a:rPr>
              <a:t>Assessment</a:t>
            </a:r>
            <a:r>
              <a:rPr lang="de-DE" sz="1600" dirty="0" smtClean="0">
                <a:latin typeface="+mn-lt"/>
              </a:rPr>
              <a:t> of </a:t>
            </a:r>
            <a:r>
              <a:rPr lang="de-DE" sz="1600" dirty="0" err="1" smtClean="0">
                <a:latin typeface="+mn-lt"/>
              </a:rPr>
              <a:t>possible</a:t>
            </a:r>
            <a:r>
              <a:rPr lang="de-DE" sz="1600" dirty="0" smtClean="0">
                <a:latin typeface="+mn-lt"/>
              </a:rPr>
              <a:t> </a:t>
            </a:r>
            <a:r>
              <a:rPr lang="de-DE" sz="1600" dirty="0" err="1" smtClean="0">
                <a:latin typeface="+mn-lt"/>
              </a:rPr>
              <a:t>leakages</a:t>
            </a:r>
            <a:r>
              <a:rPr lang="de-DE" sz="1600" dirty="0" smtClean="0">
                <a:latin typeface="+mn-lt"/>
              </a:rPr>
              <a:t> </a:t>
            </a:r>
            <a:r>
              <a:rPr lang="de-DE" sz="1600" dirty="0" err="1" smtClean="0">
                <a:latin typeface="+mn-lt"/>
              </a:rPr>
              <a:t>based</a:t>
            </a:r>
            <a:r>
              <a:rPr lang="de-DE" sz="1600" dirty="0" smtClean="0">
                <a:latin typeface="+mn-lt"/>
              </a:rPr>
              <a:t> on </a:t>
            </a:r>
            <a:r>
              <a:rPr lang="de-DE" sz="1600" dirty="0" err="1" smtClean="0">
                <a:latin typeface="+mn-lt"/>
              </a:rPr>
              <a:t>accident</a:t>
            </a:r>
            <a:r>
              <a:rPr lang="de-DE" sz="1600" dirty="0" smtClean="0">
                <a:latin typeface="+mn-lt"/>
              </a:rPr>
              <a:t> </a:t>
            </a:r>
            <a:r>
              <a:rPr lang="de-DE" sz="1600" dirty="0" err="1" smtClean="0">
                <a:latin typeface="+mn-lt"/>
              </a:rPr>
              <a:t>scenarios</a:t>
            </a:r>
            <a:endParaRPr lang="de-DE" sz="1600" dirty="0">
              <a:latin typeface="+mn-lt"/>
            </a:endParaRPr>
          </a:p>
        </p:txBody>
      </p:sp>
      <p:pic>
        <p:nvPicPr>
          <p:cNvPr id="68610" name="Picture 2"/>
          <p:cNvPicPr>
            <a:picLocks noChangeAspect="1" noChangeArrowheads="1"/>
          </p:cNvPicPr>
          <p:nvPr/>
        </p:nvPicPr>
        <p:blipFill>
          <a:blip r:embed="rId3" cstate="print"/>
          <a:srcRect/>
          <a:stretch>
            <a:fillRect/>
          </a:stretch>
        </p:blipFill>
        <p:spPr bwMode="auto">
          <a:xfrm>
            <a:off x="5486400" y="3962400"/>
            <a:ext cx="2438400" cy="2559815"/>
          </a:xfrm>
          <a:prstGeom prst="rect">
            <a:avLst/>
          </a:prstGeom>
          <a:noFill/>
          <a:ln w="9525">
            <a:noFill/>
            <a:miter lim="800000"/>
            <a:headEnd/>
            <a:tailEnd/>
          </a:ln>
          <a:effectLst/>
        </p:spPr>
      </p:pic>
      <p:pic>
        <p:nvPicPr>
          <p:cNvPr id="13" name="Picture 12" descr="IMG_1540.JPG"/>
          <p:cNvPicPr>
            <a:picLocks noChangeAspect="1"/>
          </p:cNvPicPr>
          <p:nvPr/>
        </p:nvPicPr>
        <p:blipFill>
          <a:blip r:embed="rId4" cstate="print"/>
          <a:stretch>
            <a:fillRect/>
          </a:stretch>
        </p:blipFill>
        <p:spPr>
          <a:xfrm>
            <a:off x="3352800" y="3962400"/>
            <a:ext cx="1943100" cy="2590800"/>
          </a:xfrm>
          <a:prstGeom prst="rect">
            <a:avLst/>
          </a:prstGeom>
        </p:spPr>
      </p:pic>
      <p:pic>
        <p:nvPicPr>
          <p:cNvPr id="15" name="Picture 14" descr="IMG_1533.JPG"/>
          <p:cNvPicPr>
            <a:picLocks noChangeAspect="1"/>
          </p:cNvPicPr>
          <p:nvPr/>
        </p:nvPicPr>
        <p:blipFill>
          <a:blip r:embed="rId5" cstate="print"/>
          <a:stretch>
            <a:fillRect/>
          </a:stretch>
        </p:blipFill>
        <p:spPr>
          <a:xfrm>
            <a:off x="1219200" y="3962400"/>
            <a:ext cx="1905000" cy="2540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de-DE" altLang="ja-JP" b="0" dirty="0" err="1" smtClean="0"/>
              <a:t>Qualification</a:t>
            </a:r>
            <a:r>
              <a:rPr lang="de-DE" altLang="ja-JP" b="0" dirty="0" smtClean="0"/>
              <a:t> of </a:t>
            </a:r>
            <a:r>
              <a:rPr lang="de-DE" altLang="ja-JP" b="0" dirty="0" err="1" smtClean="0"/>
              <a:t>fire</a:t>
            </a:r>
            <a:r>
              <a:rPr lang="de-DE" altLang="ja-JP" b="0" dirty="0" smtClean="0"/>
              <a:t> </a:t>
            </a:r>
            <a:r>
              <a:rPr lang="de-DE" altLang="ja-JP" b="0" dirty="0" err="1" smtClean="0"/>
              <a:t>extinguishant</a:t>
            </a:r>
            <a:endParaRPr lang="ja-JP" altLang="en-US" b="0" smtClean="0"/>
          </a:p>
        </p:txBody>
      </p:sp>
      <p:sp>
        <p:nvSpPr>
          <p:cNvPr id="3" name="スライド番号プレースホルダ 2"/>
          <p:cNvSpPr>
            <a:spLocks noGrp="1"/>
          </p:cNvSpPr>
          <p:nvPr>
            <p:ph type="sldNum" sz="quarter" idx="12"/>
          </p:nvPr>
        </p:nvSpPr>
        <p:spPr/>
        <p:txBody>
          <a:bodyPr/>
          <a:lstStyle/>
          <a:p>
            <a:pPr>
              <a:defRPr/>
            </a:pPr>
            <a:fld id="{21B88B10-0B1F-4734-9714-68F6F7970D6C}" type="slidenum">
              <a:rPr lang="ja-JP" altLang="en-US"/>
              <a:pPr>
                <a:defRPr/>
              </a:pPr>
              <a:t>19</a:t>
            </a:fld>
            <a:endParaRPr lang="ja-JP" altLang="en-US" dirty="0"/>
          </a:p>
        </p:txBody>
      </p:sp>
      <p:sp>
        <p:nvSpPr>
          <p:cNvPr id="21" name="TextBox 20"/>
          <p:cNvSpPr txBox="1"/>
          <p:nvPr/>
        </p:nvSpPr>
        <p:spPr>
          <a:xfrm>
            <a:off x="1066800" y="1143000"/>
            <a:ext cx="7467600" cy="1138773"/>
          </a:xfrm>
          <a:prstGeom prst="rect">
            <a:avLst/>
          </a:prstGeom>
          <a:noFill/>
        </p:spPr>
        <p:txBody>
          <a:bodyPr wrap="square" rtlCol="0">
            <a:spAutoFit/>
          </a:bodyPr>
          <a:lstStyle/>
          <a:p>
            <a:pPr>
              <a:buFont typeface="Arial" pitchFamily="34" charset="0"/>
              <a:buChar char="•"/>
            </a:pPr>
            <a:r>
              <a:rPr lang="de-DE" sz="1600" dirty="0" smtClean="0">
                <a:latin typeface="+mn-lt"/>
              </a:rPr>
              <a:t> </a:t>
            </a:r>
            <a:r>
              <a:rPr lang="de-DE" sz="1600" dirty="0" err="1" smtClean="0">
                <a:latin typeface="+mn-lt"/>
              </a:rPr>
              <a:t>Natrex-L</a:t>
            </a:r>
            <a:r>
              <a:rPr lang="de-DE" sz="1600" dirty="0" smtClean="0">
                <a:latin typeface="+mn-lt"/>
              </a:rPr>
              <a:t> (</a:t>
            </a:r>
            <a:r>
              <a:rPr lang="de-DE" sz="1600" dirty="0" err="1" smtClean="0">
                <a:latin typeface="+mn-lt"/>
              </a:rPr>
              <a:t>mostly</a:t>
            </a:r>
            <a:r>
              <a:rPr lang="de-DE" sz="1600" dirty="0" smtClean="0">
                <a:latin typeface="+mn-lt"/>
              </a:rPr>
              <a:t> </a:t>
            </a:r>
            <a:r>
              <a:rPr lang="de-DE" sz="1600" dirty="0" err="1" smtClean="0">
                <a:latin typeface="+mn-lt"/>
              </a:rPr>
              <a:t>NaCl</a:t>
            </a:r>
            <a:r>
              <a:rPr lang="de-DE" sz="1600" dirty="0" smtClean="0">
                <a:latin typeface="+mn-lt"/>
              </a:rPr>
              <a:t>) has </a:t>
            </a:r>
            <a:r>
              <a:rPr lang="de-DE" sz="1600" dirty="0" err="1" smtClean="0">
                <a:latin typeface="+mn-lt"/>
              </a:rPr>
              <a:t>been</a:t>
            </a:r>
            <a:r>
              <a:rPr lang="de-DE" sz="1600" dirty="0" smtClean="0">
                <a:latin typeface="+mn-lt"/>
              </a:rPr>
              <a:t> </a:t>
            </a:r>
            <a:r>
              <a:rPr lang="de-DE" sz="1600" dirty="0" err="1" smtClean="0">
                <a:latin typeface="+mn-lt"/>
              </a:rPr>
              <a:t>selected</a:t>
            </a:r>
            <a:endParaRPr lang="de-DE" sz="1600" dirty="0" smtClean="0">
              <a:latin typeface="+mn-lt"/>
            </a:endParaRPr>
          </a:p>
          <a:p>
            <a:pPr>
              <a:buFont typeface="Arial" pitchFamily="34" charset="0"/>
              <a:buChar char="•"/>
            </a:pPr>
            <a:r>
              <a:rPr lang="de-DE" sz="1600" dirty="0" smtClean="0">
                <a:latin typeface="+mn-lt"/>
              </a:rPr>
              <a:t> </a:t>
            </a:r>
            <a:r>
              <a:rPr lang="de-DE" sz="1600" dirty="0" err="1" smtClean="0">
                <a:latin typeface="+mn-lt"/>
              </a:rPr>
              <a:t>Coverage</a:t>
            </a:r>
            <a:r>
              <a:rPr lang="de-DE" sz="1600" dirty="0" smtClean="0">
                <a:latin typeface="+mn-lt"/>
              </a:rPr>
              <a:t> </a:t>
            </a:r>
            <a:r>
              <a:rPr lang="de-DE" sz="1600" dirty="0" err="1" smtClean="0">
                <a:latin typeface="+mn-lt"/>
              </a:rPr>
              <a:t>with</a:t>
            </a:r>
            <a:r>
              <a:rPr lang="de-DE" sz="1600" dirty="0" smtClean="0">
                <a:latin typeface="+mn-lt"/>
              </a:rPr>
              <a:t> </a:t>
            </a:r>
            <a:r>
              <a:rPr lang="de-DE" sz="1600" dirty="0" err="1" smtClean="0">
                <a:latin typeface="+mn-lt"/>
              </a:rPr>
              <a:t>several</a:t>
            </a:r>
            <a:r>
              <a:rPr lang="de-DE" sz="1600" dirty="0" smtClean="0">
                <a:latin typeface="+mn-lt"/>
              </a:rPr>
              <a:t> cm of </a:t>
            </a:r>
            <a:r>
              <a:rPr lang="de-DE" sz="1600" dirty="0" err="1" smtClean="0">
                <a:latin typeface="+mn-lt"/>
              </a:rPr>
              <a:t>extinguishant</a:t>
            </a:r>
            <a:r>
              <a:rPr lang="de-DE" sz="1600" dirty="0" smtClean="0">
                <a:latin typeface="+mn-lt"/>
              </a:rPr>
              <a:t> </a:t>
            </a:r>
            <a:r>
              <a:rPr lang="de-DE" sz="1600" dirty="0" err="1" smtClean="0">
                <a:latin typeface="+mn-lt"/>
              </a:rPr>
              <a:t>is</a:t>
            </a:r>
            <a:r>
              <a:rPr lang="de-DE" sz="1600" dirty="0" smtClean="0">
                <a:latin typeface="+mn-lt"/>
              </a:rPr>
              <a:t> </a:t>
            </a:r>
            <a:r>
              <a:rPr lang="de-DE" sz="1600" dirty="0" err="1" smtClean="0">
                <a:latin typeface="+mn-lt"/>
              </a:rPr>
              <a:t>required</a:t>
            </a:r>
            <a:r>
              <a:rPr lang="de-DE" sz="1600" dirty="0" smtClean="0">
                <a:latin typeface="+mn-lt"/>
              </a:rPr>
              <a:t> to </a:t>
            </a:r>
            <a:r>
              <a:rPr lang="de-DE" sz="1600" dirty="0" err="1" smtClean="0">
                <a:latin typeface="+mn-lt"/>
              </a:rPr>
              <a:t>suppress</a:t>
            </a:r>
            <a:r>
              <a:rPr lang="de-DE" sz="1600" dirty="0" smtClean="0">
                <a:latin typeface="+mn-lt"/>
              </a:rPr>
              <a:t> </a:t>
            </a:r>
            <a:r>
              <a:rPr lang="de-DE" sz="1600" dirty="0" err="1" smtClean="0">
                <a:latin typeface="+mn-lt"/>
              </a:rPr>
              <a:t>flames</a:t>
            </a:r>
            <a:r>
              <a:rPr lang="de-DE" sz="1600" dirty="0" smtClean="0">
                <a:latin typeface="+mn-lt"/>
              </a:rPr>
              <a:t> and cause drop of </a:t>
            </a:r>
            <a:r>
              <a:rPr lang="de-DE" sz="1600" dirty="0" err="1" smtClean="0">
                <a:latin typeface="+mn-lt"/>
              </a:rPr>
              <a:t>pool</a:t>
            </a:r>
            <a:r>
              <a:rPr lang="de-DE" sz="1600" dirty="0" smtClean="0">
                <a:latin typeface="+mn-lt"/>
              </a:rPr>
              <a:t> </a:t>
            </a:r>
            <a:r>
              <a:rPr lang="de-DE" sz="1600" dirty="0" err="1" smtClean="0">
                <a:latin typeface="+mn-lt"/>
              </a:rPr>
              <a:t>temperature</a:t>
            </a:r>
            <a:r>
              <a:rPr lang="de-DE" sz="1600" dirty="0" smtClean="0">
                <a:latin typeface="+mn-lt"/>
              </a:rPr>
              <a:t>  </a:t>
            </a:r>
          </a:p>
          <a:p>
            <a:endParaRPr lang="de-DE" sz="2000" dirty="0">
              <a:latin typeface="+mn-lt"/>
            </a:endParaRPr>
          </a:p>
        </p:txBody>
      </p:sp>
      <p:pic>
        <p:nvPicPr>
          <p:cNvPr id="5" name="Picture 2"/>
          <p:cNvPicPr>
            <a:picLocks noChangeAspect="1" noChangeArrowheads="1"/>
          </p:cNvPicPr>
          <p:nvPr/>
        </p:nvPicPr>
        <p:blipFill>
          <a:blip r:embed="rId3" cstate="print"/>
          <a:srcRect/>
          <a:stretch>
            <a:fillRect/>
          </a:stretch>
        </p:blipFill>
        <p:spPr bwMode="auto">
          <a:xfrm>
            <a:off x="457200" y="4724400"/>
            <a:ext cx="8348663" cy="1789113"/>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457200" y="2743200"/>
            <a:ext cx="8237537" cy="1771650"/>
          </a:xfrm>
          <a:prstGeom prst="rect">
            <a:avLst/>
          </a:prstGeom>
          <a:noFill/>
          <a:ln w="9525">
            <a:noFill/>
            <a:miter lim="800000"/>
            <a:headEnd/>
            <a:tailEnd/>
          </a:ln>
        </p:spPr>
      </p:pic>
      <p:sp>
        <p:nvSpPr>
          <p:cNvPr id="7" name="テキスト ボックス 4"/>
          <p:cNvSpPr txBox="1">
            <a:spLocks noChangeArrowheads="1"/>
          </p:cNvSpPr>
          <p:nvPr/>
        </p:nvSpPr>
        <p:spPr bwMode="auto">
          <a:xfrm>
            <a:off x="457200" y="4419600"/>
            <a:ext cx="5327099" cy="307777"/>
          </a:xfrm>
          <a:prstGeom prst="rect">
            <a:avLst/>
          </a:prstGeom>
          <a:noFill/>
          <a:ln w="9525">
            <a:noFill/>
            <a:miter lim="800000"/>
            <a:headEnd/>
            <a:tailEnd/>
          </a:ln>
        </p:spPr>
        <p:txBody>
          <a:bodyPr wrap="none">
            <a:spAutoFit/>
          </a:bodyPr>
          <a:lstStyle/>
          <a:p>
            <a:r>
              <a:rPr lang="en-US" altLang="ja-JP" sz="1400" b="1" i="1" dirty="0">
                <a:solidFill>
                  <a:srgbClr val="002060"/>
                </a:solidFill>
                <a:cs typeface="Tahoma" pitchFamily="34" charset="0"/>
              </a:rPr>
              <a:t>The fire-extinguishing behavior of lithium by application of </a:t>
            </a:r>
            <a:r>
              <a:rPr lang="en-US" altLang="ja-JP" sz="1400" b="1" i="1" dirty="0" err="1">
                <a:solidFill>
                  <a:srgbClr val="002060"/>
                </a:solidFill>
                <a:cs typeface="Tahoma" pitchFamily="34" charset="0"/>
              </a:rPr>
              <a:t>Natrex</a:t>
            </a:r>
            <a:r>
              <a:rPr lang="en-US" altLang="ja-JP" sz="1400" b="1" i="1" dirty="0">
                <a:solidFill>
                  <a:srgbClr val="002060"/>
                </a:solidFill>
                <a:cs typeface="Tahoma" pitchFamily="34" charset="0"/>
              </a:rPr>
              <a:t>-L</a:t>
            </a:r>
            <a:endParaRPr lang="ja-JP" altLang="en-US" sz="1400" b="1" i="1">
              <a:solidFill>
                <a:srgbClr val="002060"/>
              </a:solidFill>
              <a:cs typeface="Tahoma" pitchFamily="34" charset="0"/>
            </a:endParaRPr>
          </a:p>
        </p:txBody>
      </p:sp>
      <p:sp>
        <p:nvSpPr>
          <p:cNvPr id="8" name="テキスト ボックス 4"/>
          <p:cNvSpPr txBox="1">
            <a:spLocks noChangeArrowheads="1"/>
          </p:cNvSpPr>
          <p:nvPr/>
        </p:nvSpPr>
        <p:spPr bwMode="auto">
          <a:xfrm>
            <a:off x="457200" y="2362200"/>
            <a:ext cx="5440913" cy="338554"/>
          </a:xfrm>
          <a:prstGeom prst="rect">
            <a:avLst/>
          </a:prstGeom>
          <a:noFill/>
          <a:ln w="9525">
            <a:noFill/>
            <a:miter lim="800000"/>
            <a:headEnd/>
            <a:tailEnd/>
          </a:ln>
        </p:spPr>
        <p:txBody>
          <a:bodyPr wrap="none">
            <a:spAutoFit/>
          </a:bodyPr>
          <a:lstStyle/>
          <a:p>
            <a:r>
              <a:rPr lang="en-US" altLang="ja-JP" sz="1600" b="1" i="1" dirty="0">
                <a:solidFill>
                  <a:srgbClr val="002060"/>
                </a:solidFill>
                <a:cs typeface="Tahoma" pitchFamily="34" charset="0"/>
              </a:rPr>
              <a:t>The fire-extinguishing behavior of dry sand applied to lithium</a:t>
            </a:r>
            <a:endParaRPr lang="ja-JP" altLang="en-US" sz="1600" b="1" i="1">
              <a:solidFill>
                <a:srgbClr val="002060"/>
              </a:solidFill>
              <a:cs typeface="Tahoma" pitchFamily="34" charset="0"/>
            </a:endParaRPr>
          </a:p>
        </p:txBody>
      </p:sp>
      <p:pic>
        <p:nvPicPr>
          <p:cNvPr id="9" name="Picture 8" descr="IMG_1509.JPG"/>
          <p:cNvPicPr>
            <a:picLocks noChangeAspect="1"/>
          </p:cNvPicPr>
          <p:nvPr/>
        </p:nvPicPr>
        <p:blipFill>
          <a:blip r:embed="rId5" cstate="print"/>
          <a:srcRect l="16955"/>
          <a:stretch>
            <a:fillRect/>
          </a:stretch>
        </p:blipFill>
        <p:spPr>
          <a:xfrm>
            <a:off x="6172200" y="1828800"/>
            <a:ext cx="2594296" cy="23431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85800" y="990600"/>
            <a:ext cx="8001000" cy="609600"/>
          </a:xfrm>
        </p:spPr>
        <p:txBody>
          <a:bodyPr/>
          <a:lstStyle/>
          <a:p>
            <a:pPr eaLnBrk="1" hangingPunct="1"/>
            <a:r>
              <a:rPr lang="en-US" sz="3200" b="0" dirty="0" smtClean="0"/>
              <a:t>Outline of talk</a:t>
            </a:r>
          </a:p>
        </p:txBody>
      </p:sp>
      <p:sp>
        <p:nvSpPr>
          <p:cNvPr id="17410" name="Rectangle 3"/>
          <p:cNvSpPr>
            <a:spLocks noGrp="1" noChangeArrowheads="1"/>
          </p:cNvSpPr>
          <p:nvPr>
            <p:ph type="body" idx="4294967295"/>
          </p:nvPr>
        </p:nvSpPr>
        <p:spPr>
          <a:xfrm>
            <a:off x="685800" y="1752600"/>
            <a:ext cx="7772400" cy="4495800"/>
          </a:xfrm>
        </p:spPr>
        <p:txBody>
          <a:bodyPr/>
          <a:lstStyle/>
          <a:p>
            <a:pPr eaLnBrk="1" hangingPunct="1"/>
            <a:r>
              <a:rPr lang="en-US" dirty="0" smtClean="0">
                <a:latin typeface="Calibri" pitchFamily="34" charset="0"/>
              </a:rPr>
              <a:t>Scope of IFMIF and of the IFMIF/EVEDA Project</a:t>
            </a:r>
          </a:p>
          <a:p>
            <a:pPr eaLnBrk="1" hangingPunct="1"/>
            <a:r>
              <a:rPr lang="en-US" dirty="0" smtClean="0">
                <a:latin typeface="Calibri" pitchFamily="34" charset="0"/>
              </a:rPr>
              <a:t>IFMIF Loop Concept and </a:t>
            </a:r>
            <a:r>
              <a:rPr lang="en-US" dirty="0" err="1" smtClean="0">
                <a:latin typeface="Calibri" pitchFamily="34" charset="0"/>
              </a:rPr>
              <a:t>ELiTe</a:t>
            </a:r>
            <a:r>
              <a:rPr lang="en-US" dirty="0" smtClean="0">
                <a:latin typeface="Calibri" pitchFamily="34" charset="0"/>
              </a:rPr>
              <a:t> Loop for off-beam tests</a:t>
            </a:r>
          </a:p>
          <a:p>
            <a:pPr eaLnBrk="1" hangingPunct="1"/>
            <a:r>
              <a:rPr lang="en-US" dirty="0" smtClean="0">
                <a:latin typeface="Calibri" pitchFamily="34" charset="0"/>
              </a:rPr>
              <a:t>Li Target Assemblies and validation of free surface flow</a:t>
            </a:r>
          </a:p>
          <a:p>
            <a:pPr eaLnBrk="1" hangingPunct="1"/>
            <a:r>
              <a:rPr lang="en-US" dirty="0" smtClean="0">
                <a:latin typeface="Calibri" pitchFamily="34" charset="0"/>
              </a:rPr>
              <a:t>Li purification system and its validation</a:t>
            </a:r>
          </a:p>
          <a:p>
            <a:pPr eaLnBrk="1" hangingPunct="1"/>
            <a:r>
              <a:rPr lang="en-US" dirty="0" smtClean="0">
                <a:latin typeface="Calibri" pitchFamily="34" charset="0"/>
              </a:rPr>
              <a:t>Li safety issues for IFMIF and </a:t>
            </a:r>
            <a:r>
              <a:rPr lang="en-US" dirty="0" err="1" smtClean="0">
                <a:latin typeface="Calibri" pitchFamily="34" charset="0"/>
              </a:rPr>
              <a:t>ELiTe</a:t>
            </a:r>
            <a:endParaRPr lang="en-US" dirty="0" smtClean="0">
              <a:latin typeface="Calibri" pitchFamily="34" charset="0"/>
            </a:endParaRPr>
          </a:p>
          <a:p>
            <a:pPr eaLnBrk="1" hangingPunct="1"/>
            <a:r>
              <a:rPr lang="en-US" dirty="0" smtClean="0">
                <a:latin typeface="Calibri" pitchFamily="34" charset="0"/>
              </a:rPr>
              <a:t>Summary and conclusions</a:t>
            </a:r>
          </a:p>
          <a:p>
            <a:pPr eaLnBrk="1" hangingPunct="1">
              <a:buNone/>
            </a:pPr>
            <a:endParaRPr lang="en-US" sz="1600" dirty="0" smtClean="0">
              <a:latin typeface="Calibri" pitchFamily="34" charset="0"/>
            </a:endParaRPr>
          </a:p>
          <a:p>
            <a:pPr eaLnBrk="1" hangingPunct="1">
              <a:buNone/>
            </a:pPr>
            <a:endParaRPr lang="en-US" sz="1600" dirty="0" smtClean="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r>
              <a:rPr lang="en-US" b="0" dirty="0" smtClean="0"/>
              <a:t>IFMIF safety measures</a:t>
            </a:r>
          </a:p>
        </p:txBody>
      </p:sp>
      <p:sp>
        <p:nvSpPr>
          <p:cNvPr id="17411" name="Content Placeholder 2"/>
          <p:cNvSpPr>
            <a:spLocks noGrp="1"/>
          </p:cNvSpPr>
          <p:nvPr>
            <p:ph idx="4294967295"/>
          </p:nvPr>
        </p:nvSpPr>
        <p:spPr>
          <a:xfrm>
            <a:off x="990600" y="1143000"/>
            <a:ext cx="7916863" cy="5038725"/>
          </a:xfrm>
        </p:spPr>
        <p:txBody>
          <a:bodyPr/>
          <a:lstStyle/>
          <a:p>
            <a:r>
              <a:rPr lang="en-US" sz="2000" dirty="0" smtClean="0"/>
              <a:t>The main requirement for IFMIF is to safely contain the radioactive inventory and do not exceed the legal release limits under normal or any accident situation</a:t>
            </a:r>
          </a:p>
          <a:p>
            <a:r>
              <a:rPr lang="en-US" sz="2000" dirty="0" smtClean="0"/>
              <a:t>Additional measures are therefore required</a:t>
            </a:r>
          </a:p>
          <a:p>
            <a:r>
              <a:rPr lang="en-US" sz="2000" dirty="0" smtClean="0"/>
              <a:t>The rooms (about 1500 m</a:t>
            </a:r>
            <a:r>
              <a:rPr lang="en-US" sz="2000" baseline="30000" dirty="0" smtClean="0"/>
              <a:t>3</a:t>
            </a:r>
            <a:r>
              <a:rPr lang="en-US" sz="2000" dirty="0" smtClean="0"/>
              <a:t>) containing the Li loop are conceived as a containment, flooded with </a:t>
            </a:r>
            <a:r>
              <a:rPr lang="en-US" sz="2000" dirty="0" err="1" smtClean="0"/>
              <a:t>Ar</a:t>
            </a:r>
            <a:r>
              <a:rPr lang="en-US" sz="2000" dirty="0" smtClean="0"/>
              <a:t> and kept under a pressure slightly lower than the surrounding rooms</a:t>
            </a:r>
          </a:p>
          <a:p>
            <a:r>
              <a:rPr lang="en-US" sz="2000" dirty="0" smtClean="0"/>
              <a:t>The </a:t>
            </a:r>
            <a:r>
              <a:rPr lang="en-US" sz="2000" dirty="0" err="1" smtClean="0"/>
              <a:t>Ar</a:t>
            </a:r>
            <a:r>
              <a:rPr lang="en-US" sz="2000" dirty="0" smtClean="0"/>
              <a:t> is conditioned such that a fire cannot develop in case of a leak (minimum air content, low humidity)</a:t>
            </a:r>
          </a:p>
          <a:p>
            <a:r>
              <a:rPr lang="en-US" sz="2000" dirty="0" smtClean="0"/>
              <a:t>The </a:t>
            </a:r>
            <a:r>
              <a:rPr lang="en-US" sz="2000" dirty="0" err="1" smtClean="0"/>
              <a:t>Ar</a:t>
            </a:r>
            <a:r>
              <a:rPr lang="en-US" sz="2000" dirty="0" smtClean="0"/>
              <a:t> atmosphere needs to be conditioned, since</a:t>
            </a:r>
          </a:p>
          <a:p>
            <a:pPr lvl="1"/>
            <a:r>
              <a:rPr lang="en-US" sz="1600" dirty="0" smtClean="0"/>
              <a:t>Air ingress cannot be excluded</a:t>
            </a:r>
          </a:p>
          <a:p>
            <a:pPr lvl="1"/>
            <a:r>
              <a:rPr lang="en-US" sz="1600" dirty="0" smtClean="0"/>
              <a:t>Tritium diffuses through the loop piping (about 1 </a:t>
            </a:r>
            <a:r>
              <a:rPr lang="en-US" sz="1600" dirty="0" err="1" smtClean="0"/>
              <a:t>MBq</a:t>
            </a:r>
            <a:r>
              <a:rPr lang="en-US" sz="1600" dirty="0" smtClean="0"/>
              <a:t>/h)</a:t>
            </a:r>
          </a:p>
          <a:p>
            <a:pPr>
              <a:buNone/>
            </a:pPr>
            <a:r>
              <a:rPr lang="en-US" sz="2000" dirty="0" smtClean="0">
                <a:sym typeface="Wingdings" pitchFamily="2" charset="2"/>
              </a:rPr>
              <a:t> Recycling of </a:t>
            </a:r>
            <a:r>
              <a:rPr lang="en-US" sz="2000" dirty="0" err="1" smtClean="0">
                <a:sym typeface="Wingdings" pitchFamily="2" charset="2"/>
              </a:rPr>
              <a:t>Ar</a:t>
            </a:r>
            <a:r>
              <a:rPr lang="en-US" sz="2000" dirty="0" smtClean="0">
                <a:sym typeface="Wingdings" pitchFamily="2" charset="2"/>
              </a:rPr>
              <a:t> after extraction of the air and of the tritium</a:t>
            </a:r>
            <a:endParaRPr lang="en-US" sz="2000" dirty="0" smtClean="0"/>
          </a:p>
          <a:p>
            <a:endParaRPr lang="en-US" sz="2000" dirty="0" smtClean="0"/>
          </a:p>
          <a:p>
            <a:pPr>
              <a:buNone/>
            </a:pPr>
            <a:endParaRPr lang="en-US" sz="2000" dirty="0" smtClean="0"/>
          </a:p>
        </p:txBody>
      </p:sp>
      <p:sp>
        <p:nvSpPr>
          <p:cNvPr id="4" name="Date Placeholder 3"/>
          <p:cNvSpPr txBox="1">
            <a:spLocks noGrp="1"/>
          </p:cNvSpPr>
          <p:nvPr/>
        </p:nvSpPr>
        <p:spPr>
          <a:xfrm>
            <a:off x="5400675" y="6588125"/>
            <a:ext cx="3598863" cy="179388"/>
          </a:xfrm>
          <a:prstGeom prst="rect">
            <a:avLst/>
          </a:prstGeom>
          <a:noFill/>
        </p:spPr>
        <p:txBody>
          <a:bodyPr lIns="0" tIns="0" rIns="0" bIns="0" anchor="ctr"/>
          <a:lstStyle/>
          <a:p>
            <a:pPr algn="r" fontAlgn="auto">
              <a:spcBef>
                <a:spcPts val="0"/>
              </a:spcBef>
              <a:spcAft>
                <a:spcPts val="0"/>
              </a:spcAft>
              <a:defRPr/>
            </a:pPr>
            <a:endParaRPr lang="en-GB" sz="1000">
              <a:solidFill>
                <a:schemeClr val="tx1">
                  <a:tint val="75000"/>
                </a:schemeClr>
              </a:solidFill>
              <a:latin typeface="+mn-lt"/>
            </a:endParaRPr>
          </a:p>
        </p:txBody>
      </p:sp>
      <p:sp>
        <p:nvSpPr>
          <p:cNvPr id="5" name="Footer Placeholder 4"/>
          <p:cNvSpPr txBox="1">
            <a:spLocks noGrp="1"/>
          </p:cNvSpPr>
          <p:nvPr/>
        </p:nvSpPr>
        <p:spPr>
          <a:xfrm>
            <a:off x="720725" y="6588125"/>
            <a:ext cx="4679950" cy="179388"/>
          </a:xfrm>
          <a:prstGeom prst="rect">
            <a:avLst/>
          </a:prstGeom>
          <a:noFill/>
        </p:spPr>
        <p:txBody>
          <a:bodyPr lIns="0" tIns="0" rIns="0" bIns="0" anchor="ctr"/>
          <a:lstStyle/>
          <a:p>
            <a:pPr fontAlgn="auto">
              <a:spcBef>
                <a:spcPts val="0"/>
              </a:spcBef>
              <a:spcAft>
                <a:spcPts val="0"/>
              </a:spcAft>
              <a:defRPr/>
            </a:pPr>
            <a:endParaRPr lang="en-GB" sz="1000">
              <a:solidFill>
                <a:schemeClr val="tx1">
                  <a:tint val="75000"/>
                </a:schemeClr>
              </a:solidFill>
              <a:latin typeface="+mn-lt"/>
            </a:endParaRPr>
          </a:p>
        </p:txBody>
      </p:sp>
      <p:sp>
        <p:nvSpPr>
          <p:cNvPr id="6" name="Slide Number Placeholder 5"/>
          <p:cNvSpPr txBox="1">
            <a:spLocks noGrp="1"/>
          </p:cNvSpPr>
          <p:nvPr/>
        </p:nvSpPr>
        <p:spPr>
          <a:xfrm>
            <a:off x="179388" y="6588125"/>
            <a:ext cx="360362" cy="179388"/>
          </a:xfrm>
          <a:prstGeom prst="rect">
            <a:avLst/>
          </a:prstGeom>
          <a:noFill/>
        </p:spPr>
        <p:txBody>
          <a:bodyPr lIns="0" tIns="0" rIns="0" bIns="0" anchor="ctr"/>
          <a:lstStyle/>
          <a:p>
            <a:pPr fontAlgn="auto">
              <a:spcBef>
                <a:spcPts val="0"/>
              </a:spcBef>
              <a:spcAft>
                <a:spcPts val="0"/>
              </a:spcAft>
              <a:defRPr/>
            </a:pPr>
            <a:fld id="{4A59A4E9-1F3E-420F-81EC-FF18C1C6F542}" type="slidenum">
              <a:rPr lang="en-GB" sz="1000">
                <a:solidFill>
                  <a:schemeClr val="tx1">
                    <a:tint val="75000"/>
                  </a:schemeClr>
                </a:solidFill>
                <a:latin typeface="+mn-lt"/>
              </a:rPr>
              <a:pPr fontAlgn="auto">
                <a:spcBef>
                  <a:spcPts val="0"/>
                </a:spcBef>
                <a:spcAft>
                  <a:spcPts val="0"/>
                </a:spcAft>
                <a:defRPr/>
              </a:pPr>
              <a:t>20</a:t>
            </a:fld>
            <a:endParaRPr lang="en-GB" sz="10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r>
              <a:rPr lang="en-US" b="0" dirty="0" smtClean="0"/>
              <a:t>IFMIF safety measures</a:t>
            </a:r>
          </a:p>
        </p:txBody>
      </p:sp>
      <p:sp>
        <p:nvSpPr>
          <p:cNvPr id="4" name="Date Placeholder 3"/>
          <p:cNvSpPr txBox="1">
            <a:spLocks noGrp="1"/>
          </p:cNvSpPr>
          <p:nvPr/>
        </p:nvSpPr>
        <p:spPr>
          <a:xfrm>
            <a:off x="5400675" y="6588125"/>
            <a:ext cx="3598863" cy="179388"/>
          </a:xfrm>
          <a:prstGeom prst="rect">
            <a:avLst/>
          </a:prstGeom>
          <a:noFill/>
        </p:spPr>
        <p:txBody>
          <a:bodyPr lIns="0" tIns="0" rIns="0" bIns="0" anchor="ctr"/>
          <a:lstStyle/>
          <a:p>
            <a:pPr algn="r" fontAlgn="auto">
              <a:spcBef>
                <a:spcPts val="0"/>
              </a:spcBef>
              <a:spcAft>
                <a:spcPts val="0"/>
              </a:spcAft>
              <a:defRPr/>
            </a:pPr>
            <a:endParaRPr lang="en-GB" sz="1000">
              <a:solidFill>
                <a:schemeClr val="tx1">
                  <a:tint val="75000"/>
                </a:schemeClr>
              </a:solidFill>
              <a:latin typeface="+mn-lt"/>
            </a:endParaRPr>
          </a:p>
        </p:txBody>
      </p:sp>
      <p:sp>
        <p:nvSpPr>
          <p:cNvPr id="5" name="Footer Placeholder 4"/>
          <p:cNvSpPr txBox="1">
            <a:spLocks noGrp="1"/>
          </p:cNvSpPr>
          <p:nvPr/>
        </p:nvSpPr>
        <p:spPr>
          <a:xfrm>
            <a:off x="720725" y="6588125"/>
            <a:ext cx="4679950" cy="179388"/>
          </a:xfrm>
          <a:prstGeom prst="rect">
            <a:avLst/>
          </a:prstGeom>
          <a:noFill/>
        </p:spPr>
        <p:txBody>
          <a:bodyPr lIns="0" tIns="0" rIns="0" bIns="0" anchor="ctr"/>
          <a:lstStyle/>
          <a:p>
            <a:pPr fontAlgn="auto">
              <a:spcBef>
                <a:spcPts val="0"/>
              </a:spcBef>
              <a:spcAft>
                <a:spcPts val="0"/>
              </a:spcAft>
              <a:defRPr/>
            </a:pPr>
            <a:endParaRPr lang="en-GB" sz="1000" dirty="0">
              <a:solidFill>
                <a:schemeClr val="tx1">
                  <a:tint val="75000"/>
                </a:schemeClr>
              </a:solidFill>
              <a:latin typeface="+mn-lt"/>
            </a:endParaRPr>
          </a:p>
        </p:txBody>
      </p:sp>
      <p:sp>
        <p:nvSpPr>
          <p:cNvPr id="6" name="Slide Number Placeholder 5"/>
          <p:cNvSpPr txBox="1">
            <a:spLocks noGrp="1"/>
          </p:cNvSpPr>
          <p:nvPr/>
        </p:nvSpPr>
        <p:spPr>
          <a:xfrm>
            <a:off x="179388" y="6588125"/>
            <a:ext cx="360362" cy="179388"/>
          </a:xfrm>
          <a:prstGeom prst="rect">
            <a:avLst/>
          </a:prstGeom>
          <a:noFill/>
        </p:spPr>
        <p:txBody>
          <a:bodyPr lIns="0" tIns="0" rIns="0" bIns="0" anchor="ctr"/>
          <a:lstStyle/>
          <a:p>
            <a:pPr fontAlgn="auto">
              <a:spcBef>
                <a:spcPts val="0"/>
              </a:spcBef>
              <a:spcAft>
                <a:spcPts val="0"/>
              </a:spcAft>
              <a:defRPr/>
            </a:pPr>
            <a:fld id="{4A59A4E9-1F3E-420F-81EC-FF18C1C6F542}" type="slidenum">
              <a:rPr lang="en-GB" sz="1000">
                <a:solidFill>
                  <a:schemeClr val="tx1">
                    <a:tint val="75000"/>
                  </a:schemeClr>
                </a:solidFill>
                <a:latin typeface="+mn-lt"/>
              </a:rPr>
              <a:pPr fontAlgn="auto">
                <a:spcBef>
                  <a:spcPts val="0"/>
                </a:spcBef>
                <a:spcAft>
                  <a:spcPts val="0"/>
                </a:spcAft>
                <a:defRPr/>
              </a:pPr>
              <a:t>21</a:t>
            </a:fld>
            <a:endParaRPr lang="en-GB" sz="1000">
              <a:solidFill>
                <a:schemeClr val="tx1">
                  <a:tint val="75000"/>
                </a:schemeClr>
              </a:solidFill>
              <a:latin typeface="+mn-lt"/>
            </a:endParaRPr>
          </a:p>
        </p:txBody>
      </p:sp>
      <p:pic>
        <p:nvPicPr>
          <p:cNvPr id="69634" name="Picture 2"/>
          <p:cNvPicPr>
            <a:picLocks noChangeAspect="1" noChangeArrowheads="1"/>
          </p:cNvPicPr>
          <p:nvPr/>
        </p:nvPicPr>
        <p:blipFill>
          <a:blip r:embed="rId2" cstate="print"/>
          <a:srcRect/>
          <a:stretch>
            <a:fillRect/>
          </a:stretch>
        </p:blipFill>
        <p:spPr bwMode="auto">
          <a:xfrm>
            <a:off x="609600" y="1295400"/>
            <a:ext cx="3276600" cy="2836352"/>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cstate="print"/>
          <a:srcRect/>
          <a:stretch>
            <a:fillRect/>
          </a:stretch>
        </p:blipFill>
        <p:spPr bwMode="auto">
          <a:xfrm>
            <a:off x="4038600" y="1295400"/>
            <a:ext cx="4838700" cy="4629150"/>
          </a:xfrm>
          <a:prstGeom prst="rect">
            <a:avLst/>
          </a:prstGeom>
          <a:noFill/>
          <a:ln w="9525">
            <a:noFill/>
            <a:miter lim="800000"/>
            <a:headEnd/>
            <a:tailEnd/>
          </a:ln>
          <a:effectLst/>
        </p:spPr>
      </p:pic>
      <p:sp>
        <p:nvSpPr>
          <p:cNvPr id="9" name="TextBox 8"/>
          <p:cNvSpPr txBox="1"/>
          <p:nvPr/>
        </p:nvSpPr>
        <p:spPr>
          <a:xfrm>
            <a:off x="4038600" y="5486400"/>
            <a:ext cx="3276600" cy="461665"/>
          </a:xfrm>
          <a:prstGeom prst="rect">
            <a:avLst/>
          </a:prstGeom>
          <a:noFill/>
        </p:spPr>
        <p:txBody>
          <a:bodyPr wrap="square" rtlCol="0">
            <a:spAutoFit/>
          </a:bodyPr>
          <a:lstStyle/>
          <a:p>
            <a:r>
              <a:rPr lang="de-DE" sz="1200" dirty="0" err="1" smtClean="0">
                <a:latin typeface="+mn-lt"/>
              </a:rPr>
              <a:t>Matsushiro</a:t>
            </a:r>
            <a:r>
              <a:rPr lang="de-DE" sz="1200" dirty="0" smtClean="0">
                <a:latin typeface="+mn-lt"/>
              </a:rPr>
              <a:t> et al., Fusion Science and Technology 2005</a:t>
            </a:r>
            <a:endParaRPr lang="de-DE" sz="12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r>
              <a:rPr lang="en-US" b="0" dirty="0" smtClean="0"/>
              <a:t>Summary and conclusions</a:t>
            </a:r>
          </a:p>
        </p:txBody>
      </p:sp>
      <p:sp>
        <p:nvSpPr>
          <p:cNvPr id="17411" name="Content Placeholder 2"/>
          <p:cNvSpPr>
            <a:spLocks noGrp="1"/>
          </p:cNvSpPr>
          <p:nvPr>
            <p:ph idx="4294967295"/>
          </p:nvPr>
        </p:nvSpPr>
        <p:spPr>
          <a:xfrm>
            <a:off x="990600" y="1143000"/>
            <a:ext cx="7916863" cy="5038725"/>
          </a:xfrm>
        </p:spPr>
        <p:txBody>
          <a:bodyPr/>
          <a:lstStyle/>
          <a:p>
            <a:r>
              <a:rPr lang="en-US" sz="2000" dirty="0" smtClean="0"/>
              <a:t>Engineering design and validation tasks are closely linked</a:t>
            </a:r>
          </a:p>
          <a:p>
            <a:r>
              <a:rPr lang="en-US" sz="2000" dirty="0" smtClean="0"/>
              <a:t>The proof of principle that  stable flow and low impurity levels can be achieved would be an important step forward, but many other issues which may affect operability, performance and costs still have to be resolved until construction</a:t>
            </a:r>
          </a:p>
          <a:p>
            <a:r>
              <a:rPr lang="en-US" sz="2000" dirty="0" smtClean="0"/>
              <a:t>Unfortunately we run out of time in the project which needs to be completed by 2013</a:t>
            </a:r>
          </a:p>
          <a:p>
            <a:endParaRPr lang="en-US" sz="2000" dirty="0" smtClean="0"/>
          </a:p>
        </p:txBody>
      </p:sp>
      <p:sp>
        <p:nvSpPr>
          <p:cNvPr id="4" name="Date Placeholder 3"/>
          <p:cNvSpPr txBox="1">
            <a:spLocks noGrp="1"/>
          </p:cNvSpPr>
          <p:nvPr/>
        </p:nvSpPr>
        <p:spPr>
          <a:xfrm>
            <a:off x="5400675" y="6588125"/>
            <a:ext cx="3598863" cy="179388"/>
          </a:xfrm>
          <a:prstGeom prst="rect">
            <a:avLst/>
          </a:prstGeom>
          <a:noFill/>
        </p:spPr>
        <p:txBody>
          <a:bodyPr lIns="0" tIns="0" rIns="0" bIns="0" anchor="ctr"/>
          <a:lstStyle/>
          <a:p>
            <a:pPr algn="r" fontAlgn="auto">
              <a:spcBef>
                <a:spcPts val="0"/>
              </a:spcBef>
              <a:spcAft>
                <a:spcPts val="0"/>
              </a:spcAft>
              <a:defRPr/>
            </a:pPr>
            <a:endParaRPr lang="en-GB" sz="1000">
              <a:solidFill>
                <a:schemeClr val="tx1">
                  <a:tint val="75000"/>
                </a:schemeClr>
              </a:solidFill>
              <a:latin typeface="+mn-lt"/>
            </a:endParaRPr>
          </a:p>
        </p:txBody>
      </p:sp>
      <p:sp>
        <p:nvSpPr>
          <p:cNvPr id="5" name="Footer Placeholder 4"/>
          <p:cNvSpPr txBox="1">
            <a:spLocks noGrp="1"/>
          </p:cNvSpPr>
          <p:nvPr/>
        </p:nvSpPr>
        <p:spPr>
          <a:xfrm>
            <a:off x="720725" y="6588125"/>
            <a:ext cx="4679950" cy="179388"/>
          </a:xfrm>
          <a:prstGeom prst="rect">
            <a:avLst/>
          </a:prstGeom>
          <a:noFill/>
        </p:spPr>
        <p:txBody>
          <a:bodyPr lIns="0" tIns="0" rIns="0" bIns="0" anchor="ctr"/>
          <a:lstStyle/>
          <a:p>
            <a:pPr fontAlgn="auto">
              <a:spcBef>
                <a:spcPts val="0"/>
              </a:spcBef>
              <a:spcAft>
                <a:spcPts val="0"/>
              </a:spcAft>
              <a:defRPr/>
            </a:pPr>
            <a:endParaRPr lang="en-GB" sz="1000">
              <a:solidFill>
                <a:schemeClr val="tx1">
                  <a:tint val="75000"/>
                </a:schemeClr>
              </a:solidFill>
              <a:latin typeface="+mn-lt"/>
            </a:endParaRPr>
          </a:p>
        </p:txBody>
      </p:sp>
      <p:sp>
        <p:nvSpPr>
          <p:cNvPr id="6" name="Slide Number Placeholder 5"/>
          <p:cNvSpPr txBox="1">
            <a:spLocks noGrp="1"/>
          </p:cNvSpPr>
          <p:nvPr/>
        </p:nvSpPr>
        <p:spPr>
          <a:xfrm>
            <a:off x="179388" y="6588125"/>
            <a:ext cx="360362" cy="179388"/>
          </a:xfrm>
          <a:prstGeom prst="rect">
            <a:avLst/>
          </a:prstGeom>
          <a:noFill/>
        </p:spPr>
        <p:txBody>
          <a:bodyPr lIns="0" tIns="0" rIns="0" bIns="0" anchor="ctr"/>
          <a:lstStyle/>
          <a:p>
            <a:pPr fontAlgn="auto">
              <a:spcBef>
                <a:spcPts val="0"/>
              </a:spcBef>
              <a:spcAft>
                <a:spcPts val="0"/>
              </a:spcAft>
              <a:defRPr/>
            </a:pPr>
            <a:fld id="{4A59A4E9-1F3E-420F-81EC-FF18C1C6F542}" type="slidenum">
              <a:rPr lang="en-GB" sz="1000">
                <a:solidFill>
                  <a:schemeClr val="tx1">
                    <a:tint val="75000"/>
                  </a:schemeClr>
                </a:solidFill>
                <a:latin typeface="+mn-lt"/>
              </a:rPr>
              <a:pPr fontAlgn="auto">
                <a:spcBef>
                  <a:spcPts val="0"/>
                </a:spcBef>
                <a:spcAft>
                  <a:spcPts val="0"/>
                </a:spcAft>
                <a:defRPr/>
              </a:pPr>
              <a:t>22</a:t>
            </a:fld>
            <a:endParaRPr lang="en-GB" sz="10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ce réservé de la date 2"/>
          <p:cNvSpPr>
            <a:spLocks noGrp="1"/>
          </p:cNvSpPr>
          <p:nvPr>
            <p:ph type="dt" sz="half" idx="10"/>
          </p:nvPr>
        </p:nvSpPr>
        <p:spPr/>
        <p:txBody>
          <a:bodyPr/>
          <a:lstStyle/>
          <a:p>
            <a:endParaRPr lang="fr-FR"/>
          </a:p>
        </p:txBody>
      </p:sp>
      <p:sp>
        <p:nvSpPr>
          <p:cNvPr id="20" name="Espace réservé du pied de page 3"/>
          <p:cNvSpPr>
            <a:spLocks noGrp="1"/>
          </p:cNvSpPr>
          <p:nvPr>
            <p:ph type="ftr" sz="quarter" idx="11"/>
          </p:nvPr>
        </p:nvSpPr>
        <p:spPr/>
        <p:txBody>
          <a:bodyPr/>
          <a:lstStyle/>
          <a:p>
            <a:endParaRPr lang="en-GB"/>
          </a:p>
        </p:txBody>
      </p:sp>
      <p:sp>
        <p:nvSpPr>
          <p:cNvPr id="21" name="Espace réservé du numéro de diapositive 4"/>
          <p:cNvSpPr>
            <a:spLocks noGrp="1"/>
          </p:cNvSpPr>
          <p:nvPr>
            <p:ph type="sldNum" sz="quarter" idx="12"/>
          </p:nvPr>
        </p:nvSpPr>
        <p:spPr/>
        <p:txBody>
          <a:bodyPr/>
          <a:lstStyle/>
          <a:p>
            <a:fld id="{7D2301A5-2C2A-4463-BBBE-02B32AEDE97D}" type="slidenum">
              <a:rPr lang="en-GB"/>
              <a:pPr/>
              <a:t>3</a:t>
            </a:fld>
            <a:endParaRPr lang="en-GB"/>
          </a:p>
        </p:txBody>
      </p:sp>
      <p:pic>
        <p:nvPicPr>
          <p:cNvPr id="21504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827088"/>
            <a:ext cx="9144000" cy="6029325"/>
          </a:xfrm>
          <a:prstGeom prst="rect">
            <a:avLst/>
          </a:prstGeom>
          <a:noFill/>
          <a:ln w="9525">
            <a:noFill/>
            <a:miter lim="800000"/>
            <a:headEnd/>
            <a:tailEnd/>
          </a:ln>
          <a:effectLst/>
        </p:spPr>
      </p:pic>
      <p:sp>
        <p:nvSpPr>
          <p:cNvPr id="215043" name="Rectangle 3"/>
          <p:cNvSpPr>
            <a:spLocks noGrp="1" noChangeArrowheads="1"/>
          </p:cNvSpPr>
          <p:nvPr>
            <p:ph type="title"/>
          </p:nvPr>
        </p:nvSpPr>
        <p:spPr/>
        <p:txBody>
          <a:bodyPr>
            <a:noAutofit/>
          </a:bodyPr>
          <a:lstStyle/>
          <a:p>
            <a:r>
              <a:rPr lang="en-GB" sz="3200" dirty="0" smtClean="0"/>
              <a:t>IFMIF “Artist View” (CDR, 2003)</a:t>
            </a:r>
            <a:endParaRPr lang="en-GB" sz="3200" dirty="0"/>
          </a:p>
        </p:txBody>
      </p:sp>
      <p:sp>
        <p:nvSpPr>
          <p:cNvPr id="215044" name="AutoShape 4"/>
          <p:cNvSpPr>
            <a:spLocks/>
          </p:cNvSpPr>
          <p:nvPr/>
        </p:nvSpPr>
        <p:spPr bwMode="auto">
          <a:xfrm>
            <a:off x="7916863" y="3238500"/>
            <a:ext cx="883447" cy="246221"/>
          </a:xfrm>
          <a:prstGeom prst="callout2">
            <a:avLst>
              <a:gd name="adj1" fmla="val 44444"/>
              <a:gd name="adj2" fmla="val -7657"/>
              <a:gd name="adj3" fmla="val 44444"/>
              <a:gd name="adj4" fmla="val -48806"/>
              <a:gd name="adj5" fmla="val -230866"/>
              <a:gd name="adj6" fmla="val -144181"/>
            </a:avLst>
          </a:prstGeom>
          <a:noFill/>
          <a:ln w="12700">
            <a:solidFill>
              <a:schemeClr val="tx1"/>
            </a:solidFill>
            <a:miter lim="800000"/>
            <a:headEnd/>
            <a:tailEnd/>
          </a:ln>
          <a:effectLst/>
        </p:spPr>
        <p:txBody>
          <a:bodyPr wrap="none" lIns="0" tIns="0" rIns="0" bIns="0">
            <a:spAutoFit/>
          </a:bodyPr>
          <a:lstStyle/>
          <a:p>
            <a:r>
              <a:rPr lang="en-GB" sz="1600"/>
              <a:t>Ion Source</a:t>
            </a:r>
          </a:p>
        </p:txBody>
      </p:sp>
      <p:sp>
        <p:nvSpPr>
          <p:cNvPr id="215045" name="AutoShape 5"/>
          <p:cNvSpPr>
            <a:spLocks/>
          </p:cNvSpPr>
          <p:nvPr/>
        </p:nvSpPr>
        <p:spPr bwMode="auto">
          <a:xfrm>
            <a:off x="7556500" y="3598863"/>
            <a:ext cx="1248740" cy="246221"/>
          </a:xfrm>
          <a:prstGeom prst="callout2">
            <a:avLst>
              <a:gd name="adj1" fmla="val 44444"/>
              <a:gd name="adj2" fmla="val -5444"/>
              <a:gd name="adj3" fmla="val 44444"/>
              <a:gd name="adj4" fmla="val -24944"/>
              <a:gd name="adj5" fmla="val -290741"/>
              <a:gd name="adj6" fmla="val -101472"/>
            </a:avLst>
          </a:prstGeom>
          <a:noFill/>
          <a:ln w="12700">
            <a:solidFill>
              <a:schemeClr val="tx1"/>
            </a:solidFill>
            <a:miter lim="800000"/>
            <a:headEnd/>
            <a:tailEnd/>
          </a:ln>
          <a:effectLst/>
        </p:spPr>
        <p:txBody>
          <a:bodyPr wrap="none" lIns="0" tIns="0" rIns="0" bIns="0">
            <a:spAutoFit/>
          </a:bodyPr>
          <a:lstStyle/>
          <a:p>
            <a:r>
              <a:rPr lang="en-GB" sz="1600"/>
              <a:t>RF Quadrupole</a:t>
            </a:r>
          </a:p>
        </p:txBody>
      </p:sp>
      <p:sp>
        <p:nvSpPr>
          <p:cNvPr id="215046" name="AutoShape 6"/>
          <p:cNvSpPr>
            <a:spLocks/>
          </p:cNvSpPr>
          <p:nvPr/>
        </p:nvSpPr>
        <p:spPr bwMode="auto">
          <a:xfrm>
            <a:off x="71438" y="898525"/>
            <a:ext cx="2279406" cy="492443"/>
          </a:xfrm>
          <a:prstGeom prst="callout2">
            <a:avLst>
              <a:gd name="adj1" fmla="val 22787"/>
              <a:gd name="adj2" fmla="val 103093"/>
              <a:gd name="adj3" fmla="val 22787"/>
              <a:gd name="adj4" fmla="val 117139"/>
              <a:gd name="adj5" fmla="val 339875"/>
              <a:gd name="adj6" fmla="val 145167"/>
            </a:avLst>
          </a:prstGeom>
          <a:noFill/>
          <a:ln w="12700">
            <a:solidFill>
              <a:schemeClr val="tx1"/>
            </a:solidFill>
            <a:miter lim="800000"/>
            <a:headEnd/>
            <a:tailEnd/>
          </a:ln>
          <a:effectLst/>
        </p:spPr>
        <p:txBody>
          <a:bodyPr wrap="none" lIns="0" tIns="0" rIns="0" bIns="0">
            <a:spAutoFit/>
          </a:bodyPr>
          <a:lstStyle/>
          <a:p>
            <a:pPr algn="ctr"/>
            <a:r>
              <a:rPr lang="en-GB" sz="1600" dirty="0" smtClean="0"/>
              <a:t>Post Irradiation Experiment</a:t>
            </a:r>
            <a:br>
              <a:rPr lang="en-GB" sz="1600" dirty="0" smtClean="0"/>
            </a:br>
            <a:r>
              <a:rPr lang="en-GB" sz="1600" dirty="0" smtClean="0"/>
              <a:t>Facilities</a:t>
            </a:r>
            <a:endParaRPr lang="en-GB" sz="1600" dirty="0"/>
          </a:p>
        </p:txBody>
      </p:sp>
      <p:sp>
        <p:nvSpPr>
          <p:cNvPr id="215047" name="AutoShape 7"/>
          <p:cNvSpPr>
            <a:spLocks/>
          </p:cNvSpPr>
          <p:nvPr/>
        </p:nvSpPr>
        <p:spPr bwMode="auto">
          <a:xfrm>
            <a:off x="5757863" y="5037138"/>
            <a:ext cx="2342949" cy="246221"/>
          </a:xfrm>
          <a:prstGeom prst="callout2">
            <a:avLst>
              <a:gd name="adj1" fmla="val 44444"/>
              <a:gd name="adj2" fmla="val -2958"/>
              <a:gd name="adj3" fmla="val 44444"/>
              <a:gd name="adj4" fmla="val -11458"/>
              <a:gd name="adj5" fmla="val -548148"/>
              <a:gd name="adj6" fmla="val -67778"/>
            </a:avLst>
          </a:prstGeom>
          <a:noFill/>
          <a:ln w="12700">
            <a:solidFill>
              <a:schemeClr val="tx1"/>
            </a:solidFill>
            <a:miter lim="800000"/>
            <a:headEnd/>
            <a:tailEnd/>
          </a:ln>
          <a:effectLst/>
        </p:spPr>
        <p:txBody>
          <a:bodyPr wrap="none" lIns="0" tIns="0" rIns="0" bIns="0">
            <a:spAutoFit/>
          </a:bodyPr>
          <a:lstStyle/>
          <a:p>
            <a:r>
              <a:rPr lang="en-GB" sz="1600"/>
              <a:t>High Energy Beam transport</a:t>
            </a:r>
          </a:p>
        </p:txBody>
      </p:sp>
      <p:sp>
        <p:nvSpPr>
          <p:cNvPr id="215048" name="AutoShape 8"/>
          <p:cNvSpPr>
            <a:spLocks/>
          </p:cNvSpPr>
          <p:nvPr/>
        </p:nvSpPr>
        <p:spPr bwMode="auto">
          <a:xfrm>
            <a:off x="4678363" y="5757863"/>
            <a:ext cx="694870" cy="246221"/>
          </a:xfrm>
          <a:prstGeom prst="callout2">
            <a:avLst>
              <a:gd name="adj1" fmla="val 44444"/>
              <a:gd name="adj2" fmla="val -9356"/>
              <a:gd name="adj3" fmla="val 44444"/>
              <a:gd name="adj4" fmla="val -107991"/>
              <a:gd name="adj5" fmla="val -514199"/>
              <a:gd name="adj6" fmla="val -268227"/>
            </a:avLst>
          </a:prstGeom>
          <a:noFill/>
          <a:ln w="12700">
            <a:solidFill>
              <a:schemeClr val="tx1"/>
            </a:solidFill>
            <a:miter lim="800000"/>
            <a:headEnd/>
            <a:tailEnd/>
          </a:ln>
          <a:effectLst/>
        </p:spPr>
        <p:txBody>
          <a:bodyPr wrap="none" lIns="0" tIns="0" rIns="0" bIns="0">
            <a:spAutoFit/>
          </a:bodyPr>
          <a:lstStyle/>
          <a:p>
            <a:r>
              <a:rPr lang="en-GB" sz="1600"/>
              <a:t>Li Target</a:t>
            </a:r>
          </a:p>
        </p:txBody>
      </p:sp>
      <p:sp>
        <p:nvSpPr>
          <p:cNvPr id="215049" name="AutoShape 9"/>
          <p:cNvSpPr>
            <a:spLocks/>
          </p:cNvSpPr>
          <p:nvPr/>
        </p:nvSpPr>
        <p:spPr bwMode="auto">
          <a:xfrm>
            <a:off x="3598863" y="6477000"/>
            <a:ext cx="591509" cy="246221"/>
          </a:xfrm>
          <a:prstGeom prst="callout2">
            <a:avLst>
              <a:gd name="adj1" fmla="val 44444"/>
              <a:gd name="adj2" fmla="val -11241"/>
              <a:gd name="adj3" fmla="val 44444"/>
              <a:gd name="adj4" fmla="val -62764"/>
              <a:gd name="adj5" fmla="val -317903"/>
              <a:gd name="adj6" fmla="val -183139"/>
            </a:avLst>
          </a:prstGeom>
          <a:noFill/>
          <a:ln w="12700">
            <a:solidFill>
              <a:schemeClr val="tx1"/>
            </a:solidFill>
            <a:miter lim="800000"/>
            <a:headEnd/>
            <a:tailEnd/>
          </a:ln>
          <a:effectLst/>
        </p:spPr>
        <p:txBody>
          <a:bodyPr wrap="none" lIns="0" tIns="0" rIns="0" bIns="0">
            <a:spAutoFit/>
          </a:bodyPr>
          <a:lstStyle/>
          <a:p>
            <a:r>
              <a:rPr lang="en-GB" sz="1600"/>
              <a:t>Li Loop</a:t>
            </a:r>
          </a:p>
        </p:txBody>
      </p:sp>
      <p:sp>
        <p:nvSpPr>
          <p:cNvPr id="215050" name="AutoShape 10"/>
          <p:cNvSpPr>
            <a:spLocks/>
          </p:cNvSpPr>
          <p:nvPr/>
        </p:nvSpPr>
        <p:spPr bwMode="auto">
          <a:xfrm>
            <a:off x="71438" y="1798638"/>
            <a:ext cx="1641795" cy="492443"/>
          </a:xfrm>
          <a:prstGeom prst="callout2">
            <a:avLst>
              <a:gd name="adj1" fmla="val 22787"/>
              <a:gd name="adj2" fmla="val 104194"/>
              <a:gd name="adj3" fmla="val 22787"/>
              <a:gd name="adj4" fmla="val 112838"/>
              <a:gd name="adj5" fmla="val 491139"/>
              <a:gd name="adj6" fmla="val 130042"/>
            </a:avLst>
          </a:prstGeom>
          <a:noFill/>
          <a:ln w="12700">
            <a:solidFill>
              <a:schemeClr val="tx1"/>
            </a:solidFill>
            <a:miter lim="800000"/>
            <a:headEnd/>
            <a:tailEnd/>
          </a:ln>
          <a:effectLst/>
        </p:spPr>
        <p:txBody>
          <a:bodyPr wrap="none" lIns="0" tIns="0" rIns="0" bIns="0">
            <a:spAutoFit/>
          </a:bodyPr>
          <a:lstStyle/>
          <a:p>
            <a:pPr algn="ctr"/>
            <a:r>
              <a:rPr lang="en-GB" sz="1600"/>
              <a:t>Test Modules inside</a:t>
            </a:r>
            <a:br>
              <a:rPr lang="en-GB" sz="1600"/>
            </a:br>
            <a:r>
              <a:rPr lang="en-GB" sz="1600"/>
              <a:t>Test Cells</a:t>
            </a:r>
          </a:p>
        </p:txBody>
      </p:sp>
      <p:sp>
        <p:nvSpPr>
          <p:cNvPr id="215051" name="AutoShape 11"/>
          <p:cNvSpPr>
            <a:spLocks/>
          </p:cNvSpPr>
          <p:nvPr/>
        </p:nvSpPr>
        <p:spPr bwMode="auto">
          <a:xfrm>
            <a:off x="7197725" y="4318000"/>
            <a:ext cx="1298561" cy="246221"/>
          </a:xfrm>
          <a:prstGeom prst="callout2">
            <a:avLst>
              <a:gd name="adj1" fmla="val 44444"/>
              <a:gd name="adj2" fmla="val -5269"/>
              <a:gd name="adj3" fmla="val 44444"/>
              <a:gd name="adj4" fmla="val -28759"/>
              <a:gd name="adj5" fmla="val -425926"/>
              <a:gd name="adj6" fmla="val -120528"/>
            </a:avLst>
          </a:prstGeom>
          <a:noFill/>
          <a:ln w="12700">
            <a:solidFill>
              <a:schemeClr val="tx1"/>
            </a:solidFill>
            <a:miter lim="800000"/>
            <a:headEnd/>
            <a:tailEnd/>
          </a:ln>
          <a:effectLst/>
        </p:spPr>
        <p:txBody>
          <a:bodyPr wrap="none" lIns="0" tIns="0" rIns="0" bIns="0">
            <a:spAutoFit/>
          </a:bodyPr>
          <a:lstStyle/>
          <a:p>
            <a:r>
              <a:rPr lang="en-GB" sz="1600"/>
              <a:t>Drift Tube Linac</a:t>
            </a:r>
          </a:p>
        </p:txBody>
      </p:sp>
      <p:grpSp>
        <p:nvGrpSpPr>
          <p:cNvPr id="2" name="Group 12"/>
          <p:cNvGrpSpPr>
            <a:grpSpLocks/>
          </p:cNvGrpSpPr>
          <p:nvPr/>
        </p:nvGrpSpPr>
        <p:grpSpPr bwMode="auto">
          <a:xfrm>
            <a:off x="6116638" y="5757863"/>
            <a:ext cx="2159000" cy="539750"/>
            <a:chOff x="3944" y="3808"/>
            <a:chExt cx="1360" cy="340"/>
          </a:xfrm>
        </p:grpSpPr>
        <p:sp>
          <p:nvSpPr>
            <p:cNvPr id="215053" name="Rectangle 13"/>
            <p:cNvSpPr>
              <a:spLocks noChangeArrowheads="1"/>
            </p:cNvSpPr>
            <p:nvPr/>
          </p:nvSpPr>
          <p:spPr bwMode="auto">
            <a:xfrm>
              <a:off x="3944" y="3808"/>
              <a:ext cx="1360" cy="340"/>
            </a:xfrm>
            <a:prstGeom prst="rect">
              <a:avLst/>
            </a:prstGeom>
            <a:solidFill>
              <a:schemeClr val="bg1"/>
            </a:solidFill>
            <a:ln w="0">
              <a:solidFill>
                <a:schemeClr val="tx1"/>
              </a:solidFill>
              <a:miter lim="800000"/>
              <a:headEnd/>
              <a:tailEnd/>
            </a:ln>
            <a:effectLst>
              <a:outerShdw dist="35921" dir="2700000" algn="ctr" rotWithShape="0">
                <a:schemeClr val="bg2"/>
              </a:outerShdw>
            </a:effectLst>
          </p:spPr>
          <p:txBody>
            <a:bodyPr wrap="none" anchor="ctr"/>
            <a:lstStyle/>
            <a:p>
              <a:endParaRPr lang="en-GB"/>
            </a:p>
          </p:txBody>
        </p:sp>
        <p:sp>
          <p:nvSpPr>
            <p:cNvPr id="215054" name="Line 14"/>
            <p:cNvSpPr>
              <a:spLocks noChangeShapeType="1"/>
            </p:cNvSpPr>
            <p:nvPr/>
          </p:nvSpPr>
          <p:spPr bwMode="auto">
            <a:xfrm>
              <a:off x="4080" y="4080"/>
              <a:ext cx="907" cy="0"/>
            </a:xfrm>
            <a:prstGeom prst="line">
              <a:avLst/>
            </a:prstGeom>
            <a:noFill/>
            <a:ln w="12700">
              <a:solidFill>
                <a:schemeClr val="tx1"/>
              </a:solidFill>
              <a:round/>
              <a:headEnd/>
              <a:tailEnd/>
            </a:ln>
            <a:effectLst/>
          </p:spPr>
          <p:txBody>
            <a:bodyPr/>
            <a:lstStyle/>
            <a:p>
              <a:endParaRPr lang="en-GB"/>
            </a:p>
          </p:txBody>
        </p:sp>
        <p:sp>
          <p:nvSpPr>
            <p:cNvPr id="215055" name="Line 15"/>
            <p:cNvSpPr>
              <a:spLocks noChangeShapeType="1"/>
            </p:cNvSpPr>
            <p:nvPr/>
          </p:nvSpPr>
          <p:spPr bwMode="auto">
            <a:xfrm flipV="1">
              <a:off x="4080" y="4035"/>
              <a:ext cx="0" cy="45"/>
            </a:xfrm>
            <a:prstGeom prst="line">
              <a:avLst/>
            </a:prstGeom>
            <a:noFill/>
            <a:ln w="12700">
              <a:solidFill>
                <a:schemeClr val="tx1"/>
              </a:solidFill>
              <a:round/>
              <a:headEnd/>
              <a:tailEnd/>
            </a:ln>
            <a:effectLst/>
          </p:spPr>
          <p:txBody>
            <a:bodyPr/>
            <a:lstStyle/>
            <a:p>
              <a:endParaRPr lang="en-GB"/>
            </a:p>
          </p:txBody>
        </p:sp>
        <p:sp>
          <p:nvSpPr>
            <p:cNvPr id="215056" name="Line 16"/>
            <p:cNvSpPr>
              <a:spLocks noChangeShapeType="1"/>
            </p:cNvSpPr>
            <p:nvPr/>
          </p:nvSpPr>
          <p:spPr bwMode="auto">
            <a:xfrm flipV="1">
              <a:off x="4534" y="4035"/>
              <a:ext cx="0" cy="45"/>
            </a:xfrm>
            <a:prstGeom prst="line">
              <a:avLst/>
            </a:prstGeom>
            <a:noFill/>
            <a:ln w="12700">
              <a:solidFill>
                <a:schemeClr val="tx1"/>
              </a:solidFill>
              <a:round/>
              <a:headEnd/>
              <a:tailEnd/>
            </a:ln>
            <a:effectLst/>
          </p:spPr>
          <p:txBody>
            <a:bodyPr/>
            <a:lstStyle/>
            <a:p>
              <a:endParaRPr lang="en-GB"/>
            </a:p>
          </p:txBody>
        </p:sp>
        <p:sp>
          <p:nvSpPr>
            <p:cNvPr id="215057" name="Line 17"/>
            <p:cNvSpPr>
              <a:spLocks noChangeShapeType="1"/>
            </p:cNvSpPr>
            <p:nvPr/>
          </p:nvSpPr>
          <p:spPr bwMode="auto">
            <a:xfrm flipV="1">
              <a:off x="4987" y="4035"/>
              <a:ext cx="0" cy="45"/>
            </a:xfrm>
            <a:prstGeom prst="line">
              <a:avLst/>
            </a:prstGeom>
            <a:noFill/>
            <a:ln w="12700">
              <a:solidFill>
                <a:schemeClr val="tx1"/>
              </a:solidFill>
              <a:round/>
              <a:headEnd/>
              <a:tailEnd/>
            </a:ln>
            <a:effectLst/>
          </p:spPr>
          <p:txBody>
            <a:bodyPr/>
            <a:lstStyle/>
            <a:p>
              <a:endParaRPr lang="en-GB"/>
            </a:p>
          </p:txBody>
        </p:sp>
        <p:sp>
          <p:nvSpPr>
            <p:cNvPr id="215058" name="Text Box 18"/>
            <p:cNvSpPr txBox="1">
              <a:spLocks noChangeArrowheads="1"/>
            </p:cNvSpPr>
            <p:nvPr/>
          </p:nvSpPr>
          <p:spPr bwMode="auto">
            <a:xfrm>
              <a:off x="4035" y="3853"/>
              <a:ext cx="1040" cy="174"/>
            </a:xfrm>
            <a:prstGeom prst="rect">
              <a:avLst/>
            </a:prstGeom>
            <a:noFill/>
            <a:ln w="9525">
              <a:noFill/>
              <a:miter lim="800000"/>
              <a:headEnd/>
              <a:tailEnd/>
            </a:ln>
            <a:effectLst/>
          </p:spPr>
          <p:txBody>
            <a:bodyPr wrap="none" lIns="0" tIns="0" rIns="0" bIns="0">
              <a:spAutoFit/>
            </a:bodyPr>
            <a:lstStyle/>
            <a:p>
              <a:pPr defTabSz="623888"/>
              <a:r>
                <a:rPr lang="en-GB" sz="1800"/>
                <a:t>0   </a:t>
              </a:r>
              <a:r>
                <a:rPr lang="en-GB" sz="1200"/>
                <a:t>  </a:t>
              </a:r>
              <a:r>
                <a:rPr lang="en-GB" sz="1800"/>
                <a:t>    20   </a:t>
              </a:r>
              <a:r>
                <a:rPr lang="en-GB" sz="1200"/>
                <a:t>  </a:t>
              </a:r>
              <a:r>
                <a:rPr lang="en-GB" sz="1800"/>
                <a:t>   40 m</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685800"/>
            <a:ext cx="7916863" cy="719138"/>
          </a:xfrm>
        </p:spPr>
        <p:txBody>
          <a:bodyPr/>
          <a:lstStyle/>
          <a:p>
            <a:r>
              <a:rPr lang="en-US" sz="3200" dirty="0" smtClean="0"/>
              <a:t>Principle of IFMIF</a:t>
            </a:r>
            <a:endParaRPr lang="en-US" sz="3200" dirty="0"/>
          </a:p>
        </p:txBody>
      </p:sp>
      <p:sp>
        <p:nvSpPr>
          <p:cNvPr id="7" name="Oval 66"/>
          <p:cNvSpPr>
            <a:spLocks noChangeArrowheads="1"/>
          </p:cNvSpPr>
          <p:nvPr/>
        </p:nvSpPr>
        <p:spPr bwMode="auto">
          <a:xfrm>
            <a:off x="6660000" y="1800000"/>
            <a:ext cx="1800000" cy="1440000"/>
          </a:xfrm>
          <a:prstGeom prst="ellipse">
            <a:avLst/>
          </a:prstGeom>
          <a:solidFill>
            <a:schemeClr val="accent4">
              <a:lumMod val="20000"/>
              <a:lumOff val="80000"/>
            </a:schemeClr>
          </a:solidFill>
          <a:ln w="9525">
            <a:solidFill>
              <a:srgbClr val="000000"/>
            </a:solidFill>
            <a:round/>
            <a:headEnd/>
            <a:tailEnd/>
          </a:ln>
        </p:spPr>
        <p:txBody>
          <a:bodyPr lIns="74295" tIns="8890" rIns="74295" bIns="8890"/>
          <a:lstStyle/>
          <a:p>
            <a:endParaRPr lang="en-US"/>
          </a:p>
        </p:txBody>
      </p:sp>
      <p:sp>
        <p:nvSpPr>
          <p:cNvPr id="10" name="AutoShape 71"/>
          <p:cNvSpPr>
            <a:spLocks noChangeArrowheads="1"/>
          </p:cNvSpPr>
          <p:nvPr/>
        </p:nvSpPr>
        <p:spPr bwMode="auto">
          <a:xfrm>
            <a:off x="7560000" y="1980000"/>
            <a:ext cx="720000" cy="1080000"/>
          </a:xfrm>
          <a:prstGeom prst="flowChartDelay">
            <a:avLst/>
          </a:prstGeom>
          <a:solidFill>
            <a:schemeClr val="tx2">
              <a:lumMod val="40000"/>
              <a:lumOff val="60000"/>
            </a:schemeClr>
          </a:solidFill>
          <a:ln w="9525">
            <a:noFill/>
            <a:miter lim="800000"/>
            <a:headEnd/>
            <a:tailEnd/>
          </a:ln>
        </p:spPr>
        <p:txBody>
          <a:bodyPr lIns="74295" tIns="8890" rIns="74295" bIns="8890" anchor="ctr" anchorCtr="1"/>
          <a:lstStyle/>
          <a:p>
            <a:r>
              <a:rPr lang="en-US" b="1" dirty="0" smtClean="0"/>
              <a:t>L</a:t>
            </a:r>
            <a:endParaRPr lang="en-US" b="1" dirty="0"/>
          </a:p>
        </p:txBody>
      </p:sp>
      <p:sp>
        <p:nvSpPr>
          <p:cNvPr id="11" name="AutoShape 72"/>
          <p:cNvSpPr>
            <a:spLocks noChangeArrowheads="1"/>
          </p:cNvSpPr>
          <p:nvPr/>
        </p:nvSpPr>
        <p:spPr bwMode="auto">
          <a:xfrm>
            <a:off x="7200000" y="2125472"/>
            <a:ext cx="504000" cy="792000"/>
          </a:xfrm>
          <a:prstGeom prst="flowChartDelay">
            <a:avLst/>
          </a:prstGeom>
          <a:solidFill>
            <a:schemeClr val="tx2">
              <a:lumMod val="60000"/>
              <a:lumOff val="40000"/>
            </a:schemeClr>
          </a:solidFill>
          <a:ln w="9525">
            <a:noFill/>
            <a:miter lim="800000"/>
            <a:headEnd/>
            <a:tailEnd/>
          </a:ln>
        </p:spPr>
        <p:txBody>
          <a:bodyPr lIns="74295" tIns="8890" rIns="74295" bIns="8890" anchor="ctr" anchorCtr="1"/>
          <a:lstStyle/>
          <a:p>
            <a:r>
              <a:rPr lang="en-US" b="1" dirty="0" smtClean="0"/>
              <a:t>M</a:t>
            </a:r>
            <a:endParaRPr lang="en-US" b="1" dirty="0"/>
          </a:p>
        </p:txBody>
      </p:sp>
      <p:sp>
        <p:nvSpPr>
          <p:cNvPr id="12" name="AutoShape 73"/>
          <p:cNvSpPr>
            <a:spLocks noChangeArrowheads="1"/>
          </p:cNvSpPr>
          <p:nvPr/>
        </p:nvSpPr>
        <p:spPr bwMode="auto">
          <a:xfrm>
            <a:off x="6984000" y="2268000"/>
            <a:ext cx="252398" cy="504000"/>
          </a:xfrm>
          <a:prstGeom prst="flowChartDelay">
            <a:avLst/>
          </a:prstGeom>
          <a:solidFill>
            <a:schemeClr val="tx2">
              <a:lumMod val="75000"/>
            </a:schemeClr>
          </a:solidFill>
          <a:ln w="9525">
            <a:noFill/>
            <a:miter lim="800000"/>
            <a:headEnd/>
            <a:tailEnd/>
          </a:ln>
        </p:spPr>
        <p:txBody>
          <a:bodyPr lIns="74295" tIns="8890" rIns="74295" bIns="8890" anchor="ctr" anchorCtr="1"/>
          <a:lstStyle/>
          <a:p>
            <a:r>
              <a:rPr lang="en-US" b="1" dirty="0" smtClean="0">
                <a:solidFill>
                  <a:schemeClr val="bg1"/>
                </a:solidFill>
              </a:rPr>
              <a:t>H</a:t>
            </a:r>
            <a:endParaRPr lang="en-US" b="1" dirty="0">
              <a:solidFill>
                <a:schemeClr val="bg1"/>
              </a:solidFill>
            </a:endParaRPr>
          </a:p>
        </p:txBody>
      </p:sp>
      <p:sp>
        <p:nvSpPr>
          <p:cNvPr id="13" name="Rectangle 74"/>
          <p:cNvSpPr>
            <a:spLocks noChangeArrowheads="1"/>
          </p:cNvSpPr>
          <p:nvPr/>
        </p:nvSpPr>
        <p:spPr bwMode="auto">
          <a:xfrm>
            <a:off x="1800000" y="1440000"/>
            <a:ext cx="1090235" cy="492443"/>
          </a:xfrm>
          <a:prstGeom prst="rect">
            <a:avLst/>
          </a:prstGeom>
          <a:noFill/>
          <a:ln w="9525">
            <a:noFill/>
            <a:miter lim="800000"/>
            <a:headEnd/>
            <a:tailEnd/>
          </a:ln>
        </p:spPr>
        <p:txBody>
          <a:bodyPr wrap="none" lIns="0" tIns="0" rIns="0" bIns="0">
            <a:spAutoFit/>
          </a:bodyPr>
          <a:lstStyle/>
          <a:p>
            <a:pPr algn="ctr">
              <a:spcAft>
                <a:spcPts val="1000"/>
              </a:spcAft>
            </a:pPr>
            <a:r>
              <a:rPr lang="en-US" altLang="ja-JP" b="1" dirty="0" smtClean="0">
                <a:solidFill>
                  <a:srgbClr val="000000"/>
                </a:solidFill>
              </a:rPr>
              <a:t>Accelerator</a:t>
            </a:r>
            <a:br>
              <a:rPr lang="en-US" altLang="ja-JP" b="1" dirty="0" smtClean="0">
                <a:solidFill>
                  <a:srgbClr val="000000"/>
                </a:solidFill>
              </a:rPr>
            </a:br>
            <a:r>
              <a:rPr lang="en-US" altLang="ja-JP" sz="1400" i="1" dirty="0" smtClean="0">
                <a:solidFill>
                  <a:srgbClr val="000000"/>
                </a:solidFill>
              </a:rPr>
              <a:t>(125 </a:t>
            </a:r>
            <a:r>
              <a:rPr lang="en-US" altLang="ja-JP" sz="1400" i="1" dirty="0" err="1" smtClean="0">
                <a:solidFill>
                  <a:srgbClr val="000000"/>
                </a:solidFill>
              </a:rPr>
              <a:t>mA</a:t>
            </a:r>
            <a:r>
              <a:rPr lang="en-US" altLang="ja-JP" sz="1400" i="1" dirty="0" smtClean="0">
                <a:solidFill>
                  <a:srgbClr val="000000"/>
                </a:solidFill>
              </a:rPr>
              <a:t> </a:t>
            </a:r>
            <a:r>
              <a:rPr lang="en-US" altLang="ja-JP" sz="1400" i="1" dirty="0">
                <a:solidFill>
                  <a:srgbClr val="000000"/>
                </a:solidFill>
              </a:rPr>
              <a:t>x 2)</a:t>
            </a:r>
            <a:endParaRPr lang="en-US" sz="2000" i="1" dirty="0"/>
          </a:p>
        </p:txBody>
      </p:sp>
      <p:sp>
        <p:nvSpPr>
          <p:cNvPr id="14" name="Rectangle 75"/>
          <p:cNvSpPr>
            <a:spLocks noChangeArrowheads="1"/>
          </p:cNvSpPr>
          <p:nvPr/>
        </p:nvSpPr>
        <p:spPr bwMode="auto">
          <a:xfrm>
            <a:off x="7200000" y="1440000"/>
            <a:ext cx="780598" cy="276999"/>
          </a:xfrm>
          <a:prstGeom prst="rect">
            <a:avLst/>
          </a:prstGeom>
          <a:noFill/>
          <a:ln w="9525">
            <a:noFill/>
            <a:miter lim="800000"/>
            <a:headEnd/>
            <a:tailEnd/>
          </a:ln>
        </p:spPr>
        <p:txBody>
          <a:bodyPr wrap="none" lIns="0" tIns="0" rIns="0" bIns="0">
            <a:spAutoFit/>
          </a:bodyPr>
          <a:lstStyle/>
          <a:p>
            <a:pPr>
              <a:spcAft>
                <a:spcPts val="1000"/>
              </a:spcAft>
            </a:pPr>
            <a:r>
              <a:rPr lang="en-US" altLang="ja-JP" b="1" dirty="0">
                <a:solidFill>
                  <a:srgbClr val="000000"/>
                </a:solidFill>
              </a:rPr>
              <a:t>Test Cell</a:t>
            </a:r>
            <a:endParaRPr lang="en-US" sz="2800" b="1" dirty="0"/>
          </a:p>
        </p:txBody>
      </p:sp>
      <p:sp>
        <p:nvSpPr>
          <p:cNvPr id="16" name="Rectangle 77"/>
          <p:cNvSpPr>
            <a:spLocks noChangeArrowheads="1"/>
          </p:cNvSpPr>
          <p:nvPr/>
        </p:nvSpPr>
        <p:spPr bwMode="auto">
          <a:xfrm>
            <a:off x="5688000" y="3168000"/>
            <a:ext cx="1001877" cy="430887"/>
          </a:xfrm>
          <a:prstGeom prst="rect">
            <a:avLst/>
          </a:prstGeom>
          <a:noFill/>
          <a:ln w="9525">
            <a:noFill/>
            <a:miter lim="800000"/>
            <a:headEnd/>
            <a:tailEnd/>
          </a:ln>
        </p:spPr>
        <p:txBody>
          <a:bodyPr wrap="none" lIns="0" tIns="0" rIns="0" bIns="0">
            <a:spAutoFit/>
          </a:bodyPr>
          <a:lstStyle/>
          <a:p>
            <a:pPr algn="ctr"/>
            <a:r>
              <a:rPr lang="en-US" altLang="ja-JP" sz="1400" i="1" dirty="0">
                <a:solidFill>
                  <a:srgbClr val="000000"/>
                </a:solidFill>
              </a:rPr>
              <a:t>Beam shape</a:t>
            </a:r>
            <a:r>
              <a:rPr lang="en-US" altLang="ja-JP" sz="1400" i="1" dirty="0" smtClean="0">
                <a:solidFill>
                  <a:srgbClr val="000000"/>
                </a:solidFill>
              </a:rPr>
              <a:t>:</a:t>
            </a:r>
          </a:p>
          <a:p>
            <a:pPr algn="ctr"/>
            <a:r>
              <a:rPr lang="en-US" altLang="ja-JP" sz="1400" i="1" dirty="0" smtClean="0">
                <a:solidFill>
                  <a:srgbClr val="000000"/>
                </a:solidFill>
              </a:rPr>
              <a:t>200 x 50 mm</a:t>
            </a:r>
            <a:r>
              <a:rPr lang="en-US" altLang="ja-JP" sz="1400" i="1" baseline="30000" dirty="0" smtClean="0">
                <a:solidFill>
                  <a:srgbClr val="000000"/>
                </a:solidFill>
              </a:rPr>
              <a:t>2</a:t>
            </a:r>
            <a:endParaRPr lang="en-US" sz="1400" dirty="0" smtClean="0"/>
          </a:p>
        </p:txBody>
      </p:sp>
      <p:sp>
        <p:nvSpPr>
          <p:cNvPr id="23" name="Rectangle 84"/>
          <p:cNvSpPr>
            <a:spLocks noChangeArrowheads="1"/>
          </p:cNvSpPr>
          <p:nvPr/>
        </p:nvSpPr>
        <p:spPr bwMode="auto">
          <a:xfrm>
            <a:off x="6840000" y="3240000"/>
            <a:ext cx="2181366" cy="738664"/>
          </a:xfrm>
          <a:prstGeom prst="rect">
            <a:avLst/>
          </a:prstGeom>
          <a:noFill/>
          <a:ln w="9525">
            <a:noFill/>
            <a:miter lim="800000"/>
            <a:headEnd/>
            <a:tailEnd/>
          </a:ln>
        </p:spPr>
        <p:txBody>
          <a:bodyPr wrap="none" lIns="0" tIns="0" rIns="0" bIns="0">
            <a:spAutoFit/>
          </a:bodyPr>
          <a:lstStyle/>
          <a:p>
            <a:pPr defTabSz="360000">
              <a:tabLst>
                <a:tab pos="2160000" algn="r"/>
              </a:tabLst>
            </a:pPr>
            <a:r>
              <a:rPr lang="en-US" altLang="ja-JP" sz="1600" b="1" dirty="0" smtClean="0">
                <a:solidFill>
                  <a:srgbClr val="000000"/>
                </a:solidFill>
              </a:rPr>
              <a:t>H</a:t>
            </a:r>
            <a:r>
              <a:rPr lang="en-US" altLang="ja-JP" sz="1600" dirty="0" smtClean="0">
                <a:solidFill>
                  <a:srgbClr val="000000"/>
                </a:solidFill>
              </a:rPr>
              <a:t>igh	(&gt;</a:t>
            </a:r>
            <a:r>
              <a:rPr lang="en-US" altLang="ja-JP" sz="1600" dirty="0">
                <a:solidFill>
                  <a:srgbClr val="000000"/>
                </a:solidFill>
              </a:rPr>
              <a:t>20 </a:t>
            </a:r>
            <a:r>
              <a:rPr lang="en-US" altLang="ja-JP" sz="1600" dirty="0" err="1">
                <a:solidFill>
                  <a:srgbClr val="000000"/>
                </a:solidFill>
              </a:rPr>
              <a:t>dpa</a:t>
            </a:r>
            <a:r>
              <a:rPr lang="en-US" altLang="ja-JP" sz="1600" dirty="0">
                <a:solidFill>
                  <a:srgbClr val="000000"/>
                </a:solidFill>
              </a:rPr>
              <a:t>/y, 0.5 L</a:t>
            </a:r>
            <a:r>
              <a:rPr lang="en-US" altLang="ja-JP" sz="1600" dirty="0" smtClean="0">
                <a:solidFill>
                  <a:srgbClr val="000000"/>
                </a:solidFill>
              </a:rPr>
              <a:t>)</a:t>
            </a:r>
            <a:endParaRPr lang="en-US" altLang="ja-JP" sz="1600" dirty="0">
              <a:solidFill>
                <a:srgbClr val="000000"/>
              </a:solidFill>
            </a:endParaRPr>
          </a:p>
          <a:p>
            <a:pPr defTabSz="360000">
              <a:tabLst>
                <a:tab pos="2160000" algn="r"/>
              </a:tabLst>
            </a:pPr>
            <a:r>
              <a:rPr lang="en-US" altLang="ja-JP" sz="1600" b="1" dirty="0" smtClean="0">
                <a:solidFill>
                  <a:srgbClr val="000000"/>
                </a:solidFill>
              </a:rPr>
              <a:t>M</a:t>
            </a:r>
            <a:r>
              <a:rPr lang="en-US" altLang="ja-JP" sz="1600" dirty="0" smtClean="0">
                <a:solidFill>
                  <a:srgbClr val="000000"/>
                </a:solidFill>
              </a:rPr>
              <a:t>edium	(&gt;</a:t>
            </a:r>
            <a:r>
              <a:rPr lang="en-US" altLang="ja-JP" sz="1600" dirty="0">
                <a:solidFill>
                  <a:srgbClr val="000000"/>
                </a:solidFill>
              </a:rPr>
              <a:t>1 </a:t>
            </a:r>
            <a:r>
              <a:rPr lang="en-US" altLang="ja-JP" sz="1600" dirty="0" err="1">
                <a:solidFill>
                  <a:srgbClr val="000000"/>
                </a:solidFill>
              </a:rPr>
              <a:t>dpa</a:t>
            </a:r>
            <a:r>
              <a:rPr lang="en-US" altLang="ja-JP" sz="1600" dirty="0">
                <a:solidFill>
                  <a:srgbClr val="000000"/>
                </a:solidFill>
              </a:rPr>
              <a:t>/y, 6 L)</a:t>
            </a:r>
          </a:p>
          <a:p>
            <a:pPr defTabSz="360000">
              <a:tabLst>
                <a:tab pos="2160000" algn="r"/>
              </a:tabLst>
            </a:pPr>
            <a:r>
              <a:rPr lang="en-US" altLang="ja-JP" sz="1600" b="1" dirty="0" smtClean="0">
                <a:solidFill>
                  <a:srgbClr val="000000"/>
                </a:solidFill>
              </a:rPr>
              <a:t>L</a:t>
            </a:r>
            <a:r>
              <a:rPr lang="en-US" altLang="ja-JP" sz="1600" dirty="0" smtClean="0">
                <a:solidFill>
                  <a:srgbClr val="000000"/>
                </a:solidFill>
              </a:rPr>
              <a:t>ow	(&lt;</a:t>
            </a:r>
            <a:r>
              <a:rPr lang="en-US" altLang="ja-JP" sz="1600" dirty="0">
                <a:solidFill>
                  <a:srgbClr val="000000"/>
                </a:solidFill>
              </a:rPr>
              <a:t>1 </a:t>
            </a:r>
            <a:r>
              <a:rPr lang="en-US" altLang="ja-JP" sz="1600" dirty="0" err="1">
                <a:solidFill>
                  <a:srgbClr val="000000"/>
                </a:solidFill>
              </a:rPr>
              <a:t>dpa</a:t>
            </a:r>
            <a:r>
              <a:rPr lang="en-US" altLang="ja-JP" sz="1600" dirty="0">
                <a:solidFill>
                  <a:srgbClr val="000000"/>
                </a:solidFill>
              </a:rPr>
              <a:t>/y, &gt; 8 L)</a:t>
            </a:r>
            <a:endParaRPr lang="en-US" sz="2800" dirty="0"/>
          </a:p>
        </p:txBody>
      </p:sp>
      <p:cxnSp>
        <p:nvCxnSpPr>
          <p:cNvPr id="24" name="AutoShape 85"/>
          <p:cNvCxnSpPr>
            <a:cxnSpLocks noChangeShapeType="1"/>
          </p:cNvCxnSpPr>
          <p:nvPr/>
        </p:nvCxnSpPr>
        <p:spPr bwMode="auto">
          <a:xfrm flipV="1">
            <a:off x="7200000" y="1692000"/>
            <a:ext cx="72000" cy="360000"/>
          </a:xfrm>
          <a:prstGeom prst="straightConnector1">
            <a:avLst/>
          </a:prstGeom>
          <a:noFill/>
          <a:ln w="9525">
            <a:solidFill>
              <a:srgbClr val="000000"/>
            </a:solidFill>
            <a:round/>
            <a:headEnd/>
            <a:tailEnd/>
          </a:ln>
        </p:spPr>
      </p:cxnSp>
      <p:cxnSp>
        <p:nvCxnSpPr>
          <p:cNvPr id="43" name="AutoShape 108"/>
          <p:cNvCxnSpPr>
            <a:cxnSpLocks noChangeShapeType="1"/>
          </p:cNvCxnSpPr>
          <p:nvPr/>
        </p:nvCxnSpPr>
        <p:spPr bwMode="auto">
          <a:xfrm flipV="1">
            <a:off x="6408000" y="2519999"/>
            <a:ext cx="180000" cy="648000"/>
          </a:xfrm>
          <a:prstGeom prst="straightConnector1">
            <a:avLst/>
          </a:prstGeom>
          <a:noFill/>
          <a:ln w="9525">
            <a:solidFill>
              <a:srgbClr val="000000"/>
            </a:solidFill>
            <a:round/>
            <a:headEnd/>
            <a:tailEnd/>
          </a:ln>
        </p:spPr>
      </p:cxnSp>
      <p:sp>
        <p:nvSpPr>
          <p:cNvPr id="19" name="Rectangle 80"/>
          <p:cNvSpPr>
            <a:spLocks noChangeArrowheads="1"/>
          </p:cNvSpPr>
          <p:nvPr/>
        </p:nvSpPr>
        <p:spPr bwMode="auto">
          <a:xfrm>
            <a:off x="1260000" y="2880000"/>
            <a:ext cx="577530" cy="215444"/>
          </a:xfrm>
          <a:prstGeom prst="rect">
            <a:avLst/>
          </a:prstGeom>
          <a:noFill/>
          <a:ln w="9525">
            <a:noFill/>
            <a:miter lim="800000"/>
            <a:headEnd/>
            <a:tailEnd/>
          </a:ln>
        </p:spPr>
        <p:txBody>
          <a:bodyPr wrap="none" lIns="0" tIns="0" rIns="0" bIns="0">
            <a:spAutoFit/>
          </a:bodyPr>
          <a:lstStyle/>
          <a:p>
            <a:pPr>
              <a:spcAft>
                <a:spcPts val="1000"/>
              </a:spcAft>
            </a:pPr>
            <a:r>
              <a:rPr lang="en-US" altLang="ja-JP" sz="1400" i="1" dirty="0" smtClean="0"/>
              <a:t>100 keV</a:t>
            </a:r>
            <a:endParaRPr lang="en-US" sz="1400" dirty="0"/>
          </a:p>
        </p:txBody>
      </p:sp>
      <p:grpSp>
        <p:nvGrpSpPr>
          <p:cNvPr id="3" name="Groupe 111"/>
          <p:cNvGrpSpPr/>
          <p:nvPr/>
        </p:nvGrpSpPr>
        <p:grpSpPr>
          <a:xfrm>
            <a:off x="5760000" y="2124000"/>
            <a:ext cx="382092" cy="540000"/>
            <a:chOff x="5760000" y="2124000"/>
            <a:chExt cx="382092" cy="540000"/>
          </a:xfrm>
        </p:grpSpPr>
        <p:sp>
          <p:nvSpPr>
            <p:cNvPr id="15" name="Rectangle 76"/>
            <p:cNvSpPr>
              <a:spLocks noChangeArrowheads="1"/>
            </p:cNvSpPr>
            <p:nvPr/>
          </p:nvSpPr>
          <p:spPr bwMode="auto">
            <a:xfrm>
              <a:off x="5760000" y="2124000"/>
              <a:ext cx="382092" cy="215444"/>
            </a:xfrm>
            <a:prstGeom prst="rect">
              <a:avLst/>
            </a:prstGeom>
            <a:noFill/>
            <a:ln w="9525">
              <a:noFill/>
              <a:miter lim="800000"/>
              <a:headEnd/>
              <a:tailEnd/>
            </a:ln>
          </p:spPr>
          <p:txBody>
            <a:bodyPr wrap="none" lIns="0" tIns="0" rIns="0" bIns="0">
              <a:spAutoFit/>
            </a:bodyPr>
            <a:lstStyle/>
            <a:p>
              <a:pPr>
                <a:spcAft>
                  <a:spcPts val="1000"/>
                </a:spcAft>
              </a:pPr>
              <a:r>
                <a:rPr lang="en-US" altLang="ja-JP" sz="1400" dirty="0">
                  <a:solidFill>
                    <a:srgbClr val="000000"/>
                  </a:solidFill>
                </a:rPr>
                <a:t>HEBT</a:t>
              </a:r>
              <a:endParaRPr lang="en-US" sz="2000" dirty="0"/>
            </a:p>
          </p:txBody>
        </p:sp>
        <p:grpSp>
          <p:nvGrpSpPr>
            <p:cNvPr id="4" name="Groupe 91"/>
            <p:cNvGrpSpPr/>
            <p:nvPr/>
          </p:nvGrpSpPr>
          <p:grpSpPr>
            <a:xfrm>
              <a:off x="5760000" y="2376000"/>
              <a:ext cx="360000" cy="288000"/>
              <a:chOff x="5616000" y="2376000"/>
              <a:chExt cx="360000" cy="288000"/>
            </a:xfrm>
            <a:solidFill>
              <a:schemeClr val="accent3">
                <a:lumMod val="75000"/>
              </a:schemeClr>
            </a:solidFill>
          </p:grpSpPr>
          <p:sp>
            <p:nvSpPr>
              <p:cNvPr id="46" name="Rectangle 111"/>
              <p:cNvSpPr>
                <a:spLocks noChangeArrowheads="1"/>
              </p:cNvSpPr>
              <p:nvPr/>
            </p:nvSpPr>
            <p:spPr bwMode="auto">
              <a:xfrm>
                <a:off x="5616000" y="2376000"/>
                <a:ext cx="72000" cy="288000"/>
              </a:xfrm>
              <a:prstGeom prst="rect">
                <a:avLst/>
              </a:prstGeom>
              <a:grpFill/>
              <a:ln w="9525">
                <a:solidFill>
                  <a:srgbClr val="000000"/>
                </a:solidFill>
                <a:miter lim="800000"/>
                <a:headEnd/>
                <a:tailEnd/>
              </a:ln>
            </p:spPr>
            <p:txBody>
              <a:bodyPr lIns="74295" tIns="8890" rIns="74295" bIns="8890"/>
              <a:lstStyle/>
              <a:p>
                <a:endParaRPr lang="en-US" sz="2000"/>
              </a:p>
            </p:txBody>
          </p:sp>
          <p:sp>
            <p:nvSpPr>
              <p:cNvPr id="47" name="Rectangle 112"/>
              <p:cNvSpPr>
                <a:spLocks noChangeArrowheads="1"/>
              </p:cNvSpPr>
              <p:nvPr/>
            </p:nvSpPr>
            <p:spPr bwMode="auto">
              <a:xfrm>
                <a:off x="5760000" y="2376000"/>
                <a:ext cx="72000" cy="288000"/>
              </a:xfrm>
              <a:prstGeom prst="rect">
                <a:avLst/>
              </a:prstGeom>
              <a:grpFill/>
              <a:ln w="9525">
                <a:solidFill>
                  <a:srgbClr val="000000"/>
                </a:solidFill>
                <a:miter lim="800000"/>
                <a:headEnd/>
                <a:tailEnd/>
              </a:ln>
            </p:spPr>
            <p:txBody>
              <a:bodyPr lIns="74295" tIns="8890" rIns="74295" bIns="8890"/>
              <a:lstStyle/>
              <a:p>
                <a:endParaRPr lang="en-US" sz="2000"/>
              </a:p>
            </p:txBody>
          </p:sp>
          <p:sp>
            <p:nvSpPr>
              <p:cNvPr id="48" name="Rectangle 113"/>
              <p:cNvSpPr>
                <a:spLocks noChangeArrowheads="1"/>
              </p:cNvSpPr>
              <p:nvPr/>
            </p:nvSpPr>
            <p:spPr bwMode="auto">
              <a:xfrm>
                <a:off x="5904000" y="2376000"/>
                <a:ext cx="72000" cy="288000"/>
              </a:xfrm>
              <a:prstGeom prst="rect">
                <a:avLst/>
              </a:prstGeom>
              <a:grpFill/>
              <a:ln w="9525">
                <a:solidFill>
                  <a:srgbClr val="000000"/>
                </a:solidFill>
                <a:miter lim="800000"/>
                <a:headEnd/>
                <a:tailEnd/>
              </a:ln>
            </p:spPr>
            <p:txBody>
              <a:bodyPr lIns="74295" tIns="8890" rIns="74295" bIns="8890"/>
              <a:lstStyle/>
              <a:p>
                <a:endParaRPr lang="en-US" sz="2000"/>
              </a:p>
            </p:txBody>
          </p:sp>
        </p:grpSp>
      </p:grpSp>
      <p:grpSp>
        <p:nvGrpSpPr>
          <p:cNvPr id="5" name="Groupe 104"/>
          <p:cNvGrpSpPr/>
          <p:nvPr/>
        </p:nvGrpSpPr>
        <p:grpSpPr>
          <a:xfrm>
            <a:off x="360000" y="2160000"/>
            <a:ext cx="1008000" cy="720000"/>
            <a:chOff x="360000" y="2160000"/>
            <a:chExt cx="1008000" cy="720000"/>
          </a:xfrm>
        </p:grpSpPr>
        <p:sp>
          <p:nvSpPr>
            <p:cNvPr id="66" name="Rectangle 68"/>
            <p:cNvSpPr>
              <a:spLocks noChangeArrowheads="1"/>
            </p:cNvSpPr>
            <p:nvPr/>
          </p:nvSpPr>
          <p:spPr bwMode="auto">
            <a:xfrm>
              <a:off x="360000" y="2160000"/>
              <a:ext cx="900000" cy="720000"/>
            </a:xfrm>
            <a:prstGeom prst="rect">
              <a:avLst/>
            </a:prstGeom>
            <a:solidFill>
              <a:schemeClr val="accent3">
                <a:lumMod val="40000"/>
                <a:lumOff val="60000"/>
              </a:schemeClr>
            </a:solidFill>
            <a:ln w="9525">
              <a:solidFill>
                <a:srgbClr val="000000"/>
              </a:solidFill>
              <a:miter lim="800000"/>
              <a:headEnd/>
              <a:tailEnd/>
            </a:ln>
          </p:spPr>
          <p:txBody>
            <a:bodyPr lIns="74295" tIns="8890" rIns="74295" bIns="8890" anchor="t" anchorCtr="1"/>
            <a:lstStyle/>
            <a:p>
              <a:pPr algn="ctr"/>
              <a:r>
                <a:rPr lang="en-US" sz="1600" dirty="0" smtClean="0"/>
                <a:t>Source</a:t>
              </a:r>
            </a:p>
            <a:p>
              <a:pPr algn="ctr"/>
              <a:endParaRPr lang="en-US" sz="1600" dirty="0" smtClean="0"/>
            </a:p>
            <a:p>
              <a:pPr algn="ctr"/>
              <a:r>
                <a:rPr lang="en-US" sz="1200" i="1" dirty="0" smtClean="0"/>
                <a:t>140 </a:t>
              </a:r>
              <a:r>
                <a:rPr lang="en-US" sz="1200" i="1" dirty="0" err="1" smtClean="0"/>
                <a:t>mA</a:t>
              </a:r>
              <a:r>
                <a:rPr lang="en-US" sz="1200" i="1" dirty="0" smtClean="0"/>
                <a:t> D</a:t>
              </a:r>
              <a:r>
                <a:rPr lang="en-US" sz="1200" i="1" baseline="30000" dirty="0" smtClean="0"/>
                <a:t>+</a:t>
              </a:r>
              <a:endParaRPr lang="en-US" sz="1200" i="1" baseline="30000" dirty="0"/>
            </a:p>
          </p:txBody>
        </p:sp>
        <p:sp>
          <p:nvSpPr>
            <p:cNvPr id="67" name="Rectangle 69"/>
            <p:cNvSpPr>
              <a:spLocks noChangeArrowheads="1"/>
            </p:cNvSpPr>
            <p:nvPr/>
          </p:nvSpPr>
          <p:spPr bwMode="auto">
            <a:xfrm>
              <a:off x="1152000" y="2412000"/>
              <a:ext cx="216000" cy="216000"/>
            </a:xfrm>
            <a:prstGeom prst="rect">
              <a:avLst/>
            </a:prstGeom>
            <a:solidFill>
              <a:schemeClr val="accent3">
                <a:lumMod val="40000"/>
                <a:lumOff val="60000"/>
              </a:schemeClr>
            </a:solidFill>
            <a:ln w="9525">
              <a:noFill/>
              <a:miter lim="800000"/>
              <a:headEnd/>
              <a:tailEnd/>
            </a:ln>
          </p:spPr>
          <p:txBody>
            <a:bodyPr lIns="74295" tIns="8890" rIns="74295" bIns="8890"/>
            <a:lstStyle/>
            <a:p>
              <a:endParaRPr lang="en-US" sz="2000"/>
            </a:p>
          </p:txBody>
        </p:sp>
      </p:grpSp>
      <p:grpSp>
        <p:nvGrpSpPr>
          <p:cNvPr id="6" name="Groupe 105"/>
          <p:cNvGrpSpPr/>
          <p:nvPr/>
        </p:nvGrpSpPr>
        <p:grpSpPr>
          <a:xfrm>
            <a:off x="1368000" y="2088000"/>
            <a:ext cx="394339" cy="612000"/>
            <a:chOff x="1368000" y="2088000"/>
            <a:chExt cx="394339" cy="612000"/>
          </a:xfrm>
        </p:grpSpPr>
        <p:sp>
          <p:nvSpPr>
            <p:cNvPr id="26" name="Rectangle 87"/>
            <p:cNvSpPr>
              <a:spLocks noChangeArrowheads="1"/>
            </p:cNvSpPr>
            <p:nvPr/>
          </p:nvSpPr>
          <p:spPr bwMode="auto">
            <a:xfrm>
              <a:off x="1368000" y="2088000"/>
              <a:ext cx="394339" cy="246221"/>
            </a:xfrm>
            <a:prstGeom prst="rect">
              <a:avLst/>
            </a:prstGeom>
            <a:noFill/>
            <a:ln w="9525">
              <a:noFill/>
              <a:miter lim="800000"/>
              <a:headEnd/>
              <a:tailEnd/>
            </a:ln>
          </p:spPr>
          <p:txBody>
            <a:bodyPr wrap="none" lIns="0" tIns="0" rIns="0" bIns="0">
              <a:spAutoFit/>
            </a:bodyPr>
            <a:lstStyle/>
            <a:p>
              <a:pPr>
                <a:spcAft>
                  <a:spcPts val="1000"/>
                </a:spcAft>
              </a:pPr>
              <a:r>
                <a:rPr lang="en-US" altLang="ja-JP" sz="1600" dirty="0">
                  <a:solidFill>
                    <a:srgbClr val="000000"/>
                  </a:solidFill>
                </a:rPr>
                <a:t>LEBT</a:t>
              </a:r>
              <a:endParaRPr lang="en-US" sz="2400" dirty="0"/>
            </a:p>
          </p:txBody>
        </p:sp>
        <p:sp>
          <p:nvSpPr>
            <p:cNvPr id="28" name="Rectangle 89"/>
            <p:cNvSpPr>
              <a:spLocks noChangeArrowheads="1"/>
            </p:cNvSpPr>
            <p:nvPr/>
          </p:nvSpPr>
          <p:spPr bwMode="auto">
            <a:xfrm>
              <a:off x="1440000" y="2340000"/>
              <a:ext cx="71433" cy="360000"/>
            </a:xfrm>
            <a:prstGeom prst="rect">
              <a:avLst/>
            </a:prstGeom>
            <a:solidFill>
              <a:schemeClr val="accent3">
                <a:lumMod val="40000"/>
                <a:lumOff val="60000"/>
              </a:schemeClr>
            </a:solidFill>
            <a:ln w="9525">
              <a:solidFill>
                <a:srgbClr val="000000"/>
              </a:solidFill>
              <a:miter lim="800000"/>
              <a:headEnd/>
              <a:tailEnd/>
            </a:ln>
          </p:spPr>
          <p:txBody>
            <a:bodyPr lIns="74295" tIns="8890" rIns="74295" bIns="8890"/>
            <a:lstStyle/>
            <a:p>
              <a:endParaRPr lang="en-US" sz="2000"/>
            </a:p>
          </p:txBody>
        </p:sp>
        <p:sp>
          <p:nvSpPr>
            <p:cNvPr id="29" name="Rectangle 90"/>
            <p:cNvSpPr>
              <a:spLocks noChangeArrowheads="1"/>
            </p:cNvSpPr>
            <p:nvPr/>
          </p:nvSpPr>
          <p:spPr bwMode="auto">
            <a:xfrm>
              <a:off x="1620000" y="2340000"/>
              <a:ext cx="71433" cy="360000"/>
            </a:xfrm>
            <a:prstGeom prst="rect">
              <a:avLst/>
            </a:prstGeom>
            <a:solidFill>
              <a:schemeClr val="accent3">
                <a:lumMod val="40000"/>
                <a:lumOff val="60000"/>
              </a:schemeClr>
            </a:solidFill>
            <a:ln w="9525">
              <a:solidFill>
                <a:srgbClr val="000000"/>
              </a:solidFill>
              <a:miter lim="800000"/>
              <a:headEnd/>
              <a:tailEnd/>
            </a:ln>
          </p:spPr>
          <p:txBody>
            <a:bodyPr lIns="74295" tIns="8890" rIns="74295" bIns="8890"/>
            <a:lstStyle/>
            <a:p>
              <a:endParaRPr lang="en-US" sz="2000"/>
            </a:p>
          </p:txBody>
        </p:sp>
      </p:grpSp>
      <p:sp>
        <p:nvSpPr>
          <p:cNvPr id="30" name="Rectangle 91"/>
          <p:cNvSpPr>
            <a:spLocks noChangeArrowheads="1"/>
          </p:cNvSpPr>
          <p:nvPr/>
        </p:nvSpPr>
        <p:spPr bwMode="auto">
          <a:xfrm>
            <a:off x="1800000" y="2232000"/>
            <a:ext cx="1296000" cy="576000"/>
          </a:xfrm>
          <a:prstGeom prst="rect">
            <a:avLst/>
          </a:prstGeom>
          <a:solidFill>
            <a:schemeClr val="accent3">
              <a:lumMod val="60000"/>
              <a:lumOff val="40000"/>
            </a:schemeClr>
          </a:solidFill>
          <a:ln w="9525">
            <a:solidFill>
              <a:srgbClr val="000000"/>
            </a:solidFill>
            <a:miter lim="800000"/>
            <a:headEnd/>
            <a:tailEnd/>
          </a:ln>
        </p:spPr>
        <p:txBody>
          <a:bodyPr lIns="74295" tIns="8890" rIns="74295" bIns="8890"/>
          <a:lstStyle/>
          <a:p>
            <a:pPr algn="ctr"/>
            <a:r>
              <a:rPr lang="en-US" sz="1600" dirty="0" smtClean="0"/>
              <a:t>RFQ</a:t>
            </a:r>
            <a:endParaRPr lang="en-US" sz="1600" dirty="0"/>
          </a:p>
        </p:txBody>
      </p:sp>
      <p:grpSp>
        <p:nvGrpSpPr>
          <p:cNvPr id="8" name="Groupe 106"/>
          <p:cNvGrpSpPr/>
          <p:nvPr/>
        </p:nvGrpSpPr>
        <p:grpSpPr>
          <a:xfrm>
            <a:off x="3168000" y="2016000"/>
            <a:ext cx="495770" cy="720000"/>
            <a:chOff x="3168000" y="2016000"/>
            <a:chExt cx="495770" cy="720000"/>
          </a:xfrm>
        </p:grpSpPr>
        <p:sp>
          <p:nvSpPr>
            <p:cNvPr id="55" name="Rectangle 120"/>
            <p:cNvSpPr>
              <a:spLocks noChangeArrowheads="1"/>
            </p:cNvSpPr>
            <p:nvPr/>
          </p:nvSpPr>
          <p:spPr bwMode="auto">
            <a:xfrm>
              <a:off x="3240000" y="2016000"/>
              <a:ext cx="423770" cy="215444"/>
            </a:xfrm>
            <a:prstGeom prst="rect">
              <a:avLst/>
            </a:prstGeom>
            <a:noFill/>
            <a:ln w="9525">
              <a:noFill/>
              <a:miter lim="800000"/>
              <a:headEnd/>
              <a:tailEnd/>
            </a:ln>
          </p:spPr>
          <p:txBody>
            <a:bodyPr wrap="none" lIns="0" tIns="0" rIns="0" bIns="0">
              <a:spAutoFit/>
            </a:bodyPr>
            <a:lstStyle/>
            <a:p>
              <a:pPr>
                <a:spcAft>
                  <a:spcPts val="1000"/>
                </a:spcAft>
              </a:pPr>
              <a:r>
                <a:rPr lang="en-US" altLang="ja-JP" sz="1400" dirty="0">
                  <a:solidFill>
                    <a:srgbClr val="000000"/>
                  </a:solidFill>
                </a:rPr>
                <a:t>MEBT</a:t>
              </a:r>
              <a:endParaRPr lang="en-US" sz="2000" dirty="0"/>
            </a:p>
          </p:txBody>
        </p:sp>
        <p:sp>
          <p:nvSpPr>
            <p:cNvPr id="32" name="Rectangle 93"/>
            <p:cNvSpPr>
              <a:spLocks noChangeArrowheads="1"/>
            </p:cNvSpPr>
            <p:nvPr/>
          </p:nvSpPr>
          <p:spPr bwMode="auto">
            <a:xfrm>
              <a:off x="3168000" y="2340000"/>
              <a:ext cx="71433" cy="360000"/>
            </a:xfrm>
            <a:prstGeom prst="rect">
              <a:avLst/>
            </a:prstGeom>
            <a:solidFill>
              <a:schemeClr val="accent3">
                <a:lumMod val="60000"/>
                <a:lumOff val="40000"/>
              </a:schemeClr>
            </a:solidFill>
            <a:ln w="9525">
              <a:solidFill>
                <a:srgbClr val="000000"/>
              </a:solidFill>
              <a:miter lim="800000"/>
              <a:headEnd/>
              <a:tailEnd/>
            </a:ln>
          </p:spPr>
          <p:txBody>
            <a:bodyPr lIns="74295" tIns="8890" rIns="74295" bIns="8890"/>
            <a:lstStyle/>
            <a:p>
              <a:endParaRPr lang="en-US" sz="2000"/>
            </a:p>
          </p:txBody>
        </p:sp>
        <p:sp>
          <p:nvSpPr>
            <p:cNvPr id="33" name="Rectangle 94"/>
            <p:cNvSpPr>
              <a:spLocks noChangeArrowheads="1"/>
            </p:cNvSpPr>
            <p:nvPr/>
          </p:nvSpPr>
          <p:spPr bwMode="auto">
            <a:xfrm>
              <a:off x="3420000" y="2340000"/>
              <a:ext cx="71433" cy="360000"/>
            </a:xfrm>
            <a:prstGeom prst="rect">
              <a:avLst/>
            </a:prstGeom>
            <a:solidFill>
              <a:schemeClr val="accent3">
                <a:lumMod val="60000"/>
                <a:lumOff val="40000"/>
              </a:schemeClr>
            </a:solidFill>
            <a:ln w="9525">
              <a:solidFill>
                <a:srgbClr val="000000"/>
              </a:solidFill>
              <a:miter lim="800000"/>
              <a:headEnd/>
              <a:tailEnd/>
            </a:ln>
          </p:spPr>
          <p:txBody>
            <a:bodyPr lIns="74295" tIns="8890" rIns="74295" bIns="8890"/>
            <a:lstStyle/>
            <a:p>
              <a:endParaRPr lang="en-US" sz="2000"/>
            </a:p>
          </p:txBody>
        </p:sp>
        <p:sp>
          <p:nvSpPr>
            <p:cNvPr id="34" name="AutoShape 95"/>
            <p:cNvSpPr>
              <a:spLocks noChangeArrowheads="1"/>
            </p:cNvSpPr>
            <p:nvPr/>
          </p:nvSpPr>
          <p:spPr bwMode="auto">
            <a:xfrm>
              <a:off x="3276000" y="2304000"/>
              <a:ext cx="108000" cy="432000"/>
            </a:xfrm>
            <a:prstGeom prst="flowChartCollate">
              <a:avLst/>
            </a:prstGeom>
            <a:solidFill>
              <a:schemeClr val="accent3">
                <a:lumMod val="60000"/>
                <a:lumOff val="40000"/>
              </a:schemeClr>
            </a:solidFill>
            <a:ln w="9525">
              <a:solidFill>
                <a:srgbClr val="000000"/>
              </a:solidFill>
              <a:miter lim="800000"/>
              <a:headEnd/>
              <a:tailEnd/>
            </a:ln>
          </p:spPr>
          <p:txBody>
            <a:bodyPr lIns="74295" tIns="8890" rIns="74295" bIns="8890"/>
            <a:lstStyle/>
            <a:p>
              <a:endParaRPr lang="en-US" sz="2000"/>
            </a:p>
          </p:txBody>
        </p:sp>
        <p:sp>
          <p:nvSpPr>
            <p:cNvPr id="35" name="AutoShape 96"/>
            <p:cNvSpPr>
              <a:spLocks noChangeArrowheads="1"/>
            </p:cNvSpPr>
            <p:nvPr/>
          </p:nvSpPr>
          <p:spPr bwMode="auto">
            <a:xfrm>
              <a:off x="3528000" y="2304000"/>
              <a:ext cx="108000" cy="432000"/>
            </a:xfrm>
            <a:prstGeom prst="flowChartCollate">
              <a:avLst/>
            </a:prstGeom>
            <a:solidFill>
              <a:schemeClr val="accent3">
                <a:lumMod val="60000"/>
                <a:lumOff val="40000"/>
              </a:schemeClr>
            </a:solidFill>
            <a:ln w="9525">
              <a:solidFill>
                <a:srgbClr val="000000"/>
              </a:solidFill>
              <a:miter lim="800000"/>
              <a:headEnd/>
              <a:tailEnd/>
            </a:ln>
          </p:spPr>
          <p:txBody>
            <a:bodyPr lIns="74295" tIns="8890" rIns="74295" bIns="8890"/>
            <a:lstStyle/>
            <a:p>
              <a:endParaRPr lang="en-US" sz="2000"/>
            </a:p>
          </p:txBody>
        </p:sp>
      </p:grpSp>
      <p:grpSp>
        <p:nvGrpSpPr>
          <p:cNvPr id="9" name="Groupe 109"/>
          <p:cNvGrpSpPr/>
          <p:nvPr/>
        </p:nvGrpSpPr>
        <p:grpSpPr>
          <a:xfrm>
            <a:off x="1980000" y="3168000"/>
            <a:ext cx="3492000" cy="756000"/>
            <a:chOff x="1980000" y="3168000"/>
            <a:chExt cx="3492000" cy="756000"/>
          </a:xfrm>
        </p:grpSpPr>
        <p:sp>
          <p:nvSpPr>
            <p:cNvPr id="56" name="AutoShape 121"/>
            <p:cNvSpPr>
              <a:spLocks noChangeArrowheads="1"/>
            </p:cNvSpPr>
            <p:nvPr/>
          </p:nvSpPr>
          <p:spPr bwMode="auto">
            <a:xfrm>
              <a:off x="4320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sp>
          <p:nvSpPr>
            <p:cNvPr id="57" name="AutoShape 122"/>
            <p:cNvSpPr>
              <a:spLocks noChangeArrowheads="1"/>
            </p:cNvSpPr>
            <p:nvPr/>
          </p:nvSpPr>
          <p:spPr bwMode="auto">
            <a:xfrm>
              <a:off x="4788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sp>
          <p:nvSpPr>
            <p:cNvPr id="58" name="AutoShape 123"/>
            <p:cNvSpPr>
              <a:spLocks noChangeArrowheads="1"/>
            </p:cNvSpPr>
            <p:nvPr/>
          </p:nvSpPr>
          <p:spPr bwMode="auto">
            <a:xfrm>
              <a:off x="5256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sp>
          <p:nvSpPr>
            <p:cNvPr id="49" name="Rectangle 114"/>
            <p:cNvSpPr>
              <a:spLocks noChangeArrowheads="1"/>
            </p:cNvSpPr>
            <p:nvPr/>
          </p:nvSpPr>
          <p:spPr bwMode="auto">
            <a:xfrm>
              <a:off x="1980000" y="3636000"/>
              <a:ext cx="3492000" cy="288000"/>
            </a:xfrm>
            <a:prstGeom prst="rect">
              <a:avLst/>
            </a:prstGeom>
            <a:solidFill>
              <a:schemeClr val="accent3">
                <a:lumMod val="20000"/>
                <a:lumOff val="80000"/>
              </a:schemeClr>
            </a:solidFill>
            <a:ln w="9525">
              <a:solidFill>
                <a:srgbClr val="000000"/>
              </a:solidFill>
              <a:miter lim="800000"/>
              <a:headEnd/>
              <a:tailEnd/>
            </a:ln>
          </p:spPr>
          <p:txBody>
            <a:bodyPr lIns="0" tIns="0" rIns="0" bIns="0" anchor="ctr" anchorCtr="1"/>
            <a:lstStyle/>
            <a:p>
              <a:pPr algn="ctr">
                <a:spcAft>
                  <a:spcPts val="1000"/>
                </a:spcAft>
              </a:pPr>
              <a:r>
                <a:rPr lang="en-US" altLang="ja-JP" sz="1400" dirty="0">
                  <a:solidFill>
                    <a:srgbClr val="000000"/>
                  </a:solidFill>
                </a:rPr>
                <a:t>RF Power System</a:t>
              </a:r>
              <a:endParaRPr lang="en-US" sz="2000" dirty="0"/>
            </a:p>
          </p:txBody>
        </p:sp>
        <p:sp>
          <p:nvSpPr>
            <p:cNvPr id="53" name="AutoShape 118"/>
            <p:cNvSpPr>
              <a:spLocks noChangeArrowheads="1"/>
            </p:cNvSpPr>
            <p:nvPr/>
          </p:nvSpPr>
          <p:spPr bwMode="auto">
            <a:xfrm>
              <a:off x="3348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sp>
          <p:nvSpPr>
            <p:cNvPr id="54" name="AutoShape 119"/>
            <p:cNvSpPr>
              <a:spLocks noChangeArrowheads="1"/>
            </p:cNvSpPr>
            <p:nvPr/>
          </p:nvSpPr>
          <p:spPr bwMode="auto">
            <a:xfrm>
              <a:off x="3852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sp>
          <p:nvSpPr>
            <p:cNvPr id="50" name="AutoShape 115"/>
            <p:cNvSpPr>
              <a:spLocks noChangeArrowheads="1"/>
            </p:cNvSpPr>
            <p:nvPr/>
          </p:nvSpPr>
          <p:spPr bwMode="auto">
            <a:xfrm>
              <a:off x="2088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sp>
          <p:nvSpPr>
            <p:cNvPr id="51" name="AutoShape 116"/>
            <p:cNvSpPr>
              <a:spLocks noChangeArrowheads="1"/>
            </p:cNvSpPr>
            <p:nvPr/>
          </p:nvSpPr>
          <p:spPr bwMode="auto">
            <a:xfrm>
              <a:off x="2268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sp>
          <p:nvSpPr>
            <p:cNvPr id="52" name="AutoShape 117"/>
            <p:cNvSpPr>
              <a:spLocks noChangeArrowheads="1"/>
            </p:cNvSpPr>
            <p:nvPr/>
          </p:nvSpPr>
          <p:spPr bwMode="auto">
            <a:xfrm>
              <a:off x="2448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sp>
          <p:nvSpPr>
            <p:cNvPr id="59" name="AutoShape 124"/>
            <p:cNvSpPr>
              <a:spLocks noChangeArrowheads="1"/>
            </p:cNvSpPr>
            <p:nvPr/>
          </p:nvSpPr>
          <p:spPr bwMode="auto">
            <a:xfrm>
              <a:off x="2628000" y="3168000"/>
              <a:ext cx="144000" cy="360000"/>
            </a:xfrm>
            <a:prstGeom prst="upArrow">
              <a:avLst>
                <a:gd name="adj1" fmla="val 50000"/>
                <a:gd name="adj2" fmla="val 61713"/>
              </a:avLst>
            </a:prstGeom>
            <a:solidFill>
              <a:srgbClr val="FFFFFF"/>
            </a:solidFill>
            <a:ln w="9525">
              <a:solidFill>
                <a:srgbClr val="000000"/>
              </a:solidFill>
              <a:miter lim="800000"/>
              <a:headEnd/>
              <a:tailEnd/>
            </a:ln>
          </p:spPr>
          <p:txBody>
            <a:bodyPr lIns="74295" tIns="8890" rIns="74295" bIns="8890"/>
            <a:lstStyle/>
            <a:p>
              <a:endParaRPr lang="en-US" sz="2000"/>
            </a:p>
          </p:txBody>
        </p:sp>
      </p:grpSp>
      <p:grpSp>
        <p:nvGrpSpPr>
          <p:cNvPr id="17" name="Groupe 107"/>
          <p:cNvGrpSpPr/>
          <p:nvPr/>
        </p:nvGrpSpPr>
        <p:grpSpPr>
          <a:xfrm>
            <a:off x="3708000" y="2196000"/>
            <a:ext cx="1836000" cy="648000"/>
            <a:chOff x="3708000" y="2196000"/>
            <a:chExt cx="1836000" cy="648000"/>
          </a:xfrm>
        </p:grpSpPr>
        <p:sp>
          <p:nvSpPr>
            <p:cNvPr id="63" name="AutoShape 99"/>
            <p:cNvSpPr>
              <a:spLocks noChangeArrowheads="1"/>
            </p:cNvSpPr>
            <p:nvPr/>
          </p:nvSpPr>
          <p:spPr bwMode="auto">
            <a:xfrm>
              <a:off x="4176000" y="2196000"/>
              <a:ext cx="432000" cy="648000"/>
            </a:xfrm>
            <a:prstGeom prst="roundRect">
              <a:avLst>
                <a:gd name="adj" fmla="val 23606"/>
              </a:avLst>
            </a:prstGeom>
            <a:solidFill>
              <a:schemeClr val="accent3">
                <a:lumMod val="75000"/>
              </a:schemeClr>
            </a:solidFill>
            <a:ln w="9525">
              <a:solidFill>
                <a:srgbClr val="000000"/>
              </a:solidFill>
              <a:round/>
              <a:headEnd/>
              <a:tailEnd/>
            </a:ln>
          </p:spPr>
          <p:txBody>
            <a:bodyPr lIns="0" tIns="0" rIns="0" bIns="0"/>
            <a:lstStyle/>
            <a:p>
              <a:endParaRPr lang="en-US" sz="2000"/>
            </a:p>
          </p:txBody>
        </p:sp>
        <p:sp>
          <p:nvSpPr>
            <p:cNvPr id="64" name="AutoShape 100"/>
            <p:cNvSpPr>
              <a:spLocks noChangeArrowheads="1"/>
            </p:cNvSpPr>
            <p:nvPr/>
          </p:nvSpPr>
          <p:spPr bwMode="auto">
            <a:xfrm>
              <a:off x="4644000" y="2196000"/>
              <a:ext cx="432000" cy="648000"/>
            </a:xfrm>
            <a:prstGeom prst="roundRect">
              <a:avLst>
                <a:gd name="adj" fmla="val 23606"/>
              </a:avLst>
            </a:prstGeom>
            <a:solidFill>
              <a:schemeClr val="accent3">
                <a:lumMod val="75000"/>
              </a:schemeClr>
            </a:solidFill>
            <a:ln w="9525">
              <a:solidFill>
                <a:srgbClr val="000000"/>
              </a:solidFill>
              <a:round/>
              <a:headEnd/>
              <a:tailEnd/>
            </a:ln>
          </p:spPr>
          <p:txBody>
            <a:bodyPr lIns="0" tIns="0" rIns="0" bIns="0"/>
            <a:lstStyle/>
            <a:p>
              <a:endParaRPr lang="en-US" sz="2000"/>
            </a:p>
          </p:txBody>
        </p:sp>
        <p:sp>
          <p:nvSpPr>
            <p:cNvPr id="65" name="AutoShape 101"/>
            <p:cNvSpPr>
              <a:spLocks noChangeArrowheads="1"/>
            </p:cNvSpPr>
            <p:nvPr/>
          </p:nvSpPr>
          <p:spPr bwMode="auto">
            <a:xfrm>
              <a:off x="5112000" y="2196000"/>
              <a:ext cx="432000" cy="648000"/>
            </a:xfrm>
            <a:prstGeom prst="roundRect">
              <a:avLst>
                <a:gd name="adj" fmla="val 23606"/>
              </a:avLst>
            </a:prstGeom>
            <a:solidFill>
              <a:schemeClr val="accent3">
                <a:lumMod val="75000"/>
              </a:schemeClr>
            </a:solidFill>
            <a:ln w="9525">
              <a:solidFill>
                <a:srgbClr val="000000"/>
              </a:solidFill>
              <a:round/>
              <a:headEnd/>
              <a:tailEnd/>
            </a:ln>
          </p:spPr>
          <p:txBody>
            <a:bodyPr lIns="0" tIns="0" rIns="0" bIns="0"/>
            <a:lstStyle/>
            <a:p>
              <a:endParaRPr lang="en-US" sz="2000"/>
            </a:p>
          </p:txBody>
        </p:sp>
        <p:sp>
          <p:nvSpPr>
            <p:cNvPr id="62" name="AutoShape 98"/>
            <p:cNvSpPr>
              <a:spLocks noChangeArrowheads="1"/>
            </p:cNvSpPr>
            <p:nvPr/>
          </p:nvSpPr>
          <p:spPr bwMode="auto">
            <a:xfrm>
              <a:off x="3708000" y="2196000"/>
              <a:ext cx="432000" cy="648000"/>
            </a:xfrm>
            <a:prstGeom prst="roundRect">
              <a:avLst>
                <a:gd name="adj" fmla="val 23606"/>
              </a:avLst>
            </a:prstGeom>
            <a:solidFill>
              <a:schemeClr val="accent3">
                <a:lumMod val="75000"/>
              </a:schemeClr>
            </a:solidFill>
            <a:ln w="9525">
              <a:solidFill>
                <a:srgbClr val="000000"/>
              </a:solidFill>
              <a:round/>
              <a:headEnd/>
              <a:tailEnd/>
            </a:ln>
          </p:spPr>
          <p:txBody>
            <a:bodyPr lIns="0" tIns="0" rIns="0" bIns="0"/>
            <a:lstStyle/>
            <a:p>
              <a:endParaRPr lang="en-US" sz="2000"/>
            </a:p>
          </p:txBody>
        </p:sp>
        <p:sp>
          <p:nvSpPr>
            <p:cNvPr id="45" name="Rectangle 110"/>
            <p:cNvSpPr>
              <a:spLocks noChangeArrowheads="1"/>
            </p:cNvSpPr>
            <p:nvPr/>
          </p:nvSpPr>
          <p:spPr bwMode="auto">
            <a:xfrm>
              <a:off x="3800038" y="2268000"/>
              <a:ext cx="1643783" cy="430887"/>
            </a:xfrm>
            <a:prstGeom prst="rect">
              <a:avLst/>
            </a:prstGeom>
            <a:noFill/>
            <a:ln w="9525">
              <a:noFill/>
              <a:miter lim="800000"/>
              <a:headEnd/>
              <a:tailEnd/>
            </a:ln>
          </p:spPr>
          <p:txBody>
            <a:bodyPr wrap="none" lIns="0" tIns="0" rIns="0" bIns="0">
              <a:spAutoFit/>
            </a:bodyPr>
            <a:lstStyle/>
            <a:p>
              <a:pPr algn="ctr">
                <a:spcAft>
                  <a:spcPts val="1000"/>
                </a:spcAft>
              </a:pPr>
              <a:r>
                <a:rPr lang="en-US" altLang="ja-JP" sz="1400" dirty="0" smtClean="0">
                  <a:solidFill>
                    <a:schemeClr val="bg1"/>
                  </a:solidFill>
                </a:rPr>
                <a:t>Half Wave Resonator</a:t>
              </a:r>
              <a:br>
                <a:rPr lang="en-US" altLang="ja-JP" sz="1400" dirty="0" smtClean="0">
                  <a:solidFill>
                    <a:schemeClr val="bg1"/>
                  </a:solidFill>
                </a:rPr>
              </a:br>
              <a:r>
                <a:rPr lang="en-US" altLang="ja-JP" sz="1400" dirty="0" smtClean="0">
                  <a:solidFill>
                    <a:schemeClr val="bg1"/>
                  </a:solidFill>
                </a:rPr>
                <a:t>Superconducting Linac</a:t>
              </a:r>
              <a:endParaRPr lang="en-US" sz="2000" dirty="0">
                <a:solidFill>
                  <a:schemeClr val="bg1"/>
                </a:solidFill>
              </a:endParaRPr>
            </a:p>
          </p:txBody>
        </p:sp>
      </p:grpSp>
      <p:grpSp>
        <p:nvGrpSpPr>
          <p:cNvPr id="18" name="Groupe 108"/>
          <p:cNvGrpSpPr/>
          <p:nvPr/>
        </p:nvGrpSpPr>
        <p:grpSpPr>
          <a:xfrm>
            <a:off x="4860000" y="1440000"/>
            <a:ext cx="2087663" cy="1511662"/>
            <a:chOff x="4860000" y="1440000"/>
            <a:chExt cx="2087663" cy="1511662"/>
          </a:xfrm>
        </p:grpSpPr>
        <p:sp>
          <p:nvSpPr>
            <p:cNvPr id="21" name="Rectangle 82"/>
            <p:cNvSpPr>
              <a:spLocks noChangeArrowheads="1"/>
            </p:cNvSpPr>
            <p:nvPr/>
          </p:nvSpPr>
          <p:spPr bwMode="auto">
            <a:xfrm>
              <a:off x="4860000" y="1440000"/>
              <a:ext cx="1901290" cy="523220"/>
            </a:xfrm>
            <a:prstGeom prst="rect">
              <a:avLst/>
            </a:prstGeom>
            <a:noFill/>
            <a:ln w="9525">
              <a:noFill/>
              <a:miter lim="800000"/>
              <a:headEnd/>
              <a:tailEnd/>
            </a:ln>
          </p:spPr>
          <p:txBody>
            <a:bodyPr wrap="none" lIns="0" tIns="0" rIns="0" bIns="0">
              <a:spAutoFit/>
            </a:bodyPr>
            <a:lstStyle/>
            <a:p>
              <a:pPr algn="ctr"/>
              <a:r>
                <a:rPr lang="en-US" altLang="ja-JP" b="1" dirty="0">
                  <a:solidFill>
                    <a:srgbClr val="000000"/>
                  </a:solidFill>
                </a:rPr>
                <a:t>Lithium </a:t>
              </a:r>
              <a:r>
                <a:rPr lang="en-US" altLang="ja-JP" b="1" dirty="0" smtClean="0">
                  <a:solidFill>
                    <a:srgbClr val="000000"/>
                  </a:solidFill>
                </a:rPr>
                <a:t>Target</a:t>
              </a:r>
              <a:endParaRPr lang="en-US" altLang="ja-JP" sz="1600" b="1" dirty="0" smtClean="0">
                <a:solidFill>
                  <a:srgbClr val="000000"/>
                </a:solidFill>
              </a:endParaRPr>
            </a:p>
            <a:p>
              <a:pPr algn="ctr"/>
              <a:r>
                <a:rPr lang="en-US" altLang="ja-JP" sz="1600" i="1" dirty="0" smtClean="0">
                  <a:solidFill>
                    <a:srgbClr val="000000"/>
                  </a:solidFill>
                </a:rPr>
                <a:t>25</a:t>
              </a:r>
              <a:r>
                <a:rPr lang="en-US" altLang="ja-JP" sz="1600" i="1" baseline="30000" dirty="0" smtClean="0">
                  <a:solidFill>
                    <a:srgbClr val="000000"/>
                  </a:solidFill>
                </a:rPr>
                <a:t>±1</a:t>
              </a:r>
              <a:r>
                <a:rPr lang="en-US" altLang="ja-JP" sz="1600" i="1" dirty="0" smtClean="0">
                  <a:solidFill>
                    <a:srgbClr val="000000"/>
                  </a:solidFill>
                </a:rPr>
                <a:t> mm thick, 15 m/s</a:t>
              </a:r>
              <a:endParaRPr lang="en-US" sz="1600" dirty="0"/>
            </a:p>
          </p:txBody>
        </p:sp>
        <p:cxnSp>
          <p:nvCxnSpPr>
            <p:cNvPr id="25" name="AutoShape 86"/>
            <p:cNvCxnSpPr>
              <a:cxnSpLocks noChangeShapeType="1"/>
            </p:cNvCxnSpPr>
            <p:nvPr/>
          </p:nvCxnSpPr>
          <p:spPr bwMode="auto">
            <a:xfrm>
              <a:off x="6624000" y="1944000"/>
              <a:ext cx="144000" cy="252000"/>
            </a:xfrm>
            <a:prstGeom prst="straightConnector1">
              <a:avLst/>
            </a:prstGeom>
            <a:noFill/>
            <a:ln w="9525">
              <a:solidFill>
                <a:srgbClr val="000000"/>
              </a:solidFill>
              <a:round/>
              <a:headEnd/>
              <a:tailEnd/>
            </a:ln>
          </p:spPr>
        </p:cxnSp>
        <p:sp>
          <p:nvSpPr>
            <p:cNvPr id="104" name="AutoShape 224"/>
            <p:cNvSpPr>
              <a:spLocks noChangeAspect="1" noChangeArrowheads="1"/>
            </p:cNvSpPr>
            <p:nvPr/>
          </p:nvSpPr>
          <p:spPr bwMode="auto">
            <a:xfrm rot="5400000">
              <a:off x="6084000" y="2088000"/>
              <a:ext cx="863325" cy="864000"/>
            </a:xfrm>
            <a:custGeom>
              <a:avLst/>
              <a:gdLst>
                <a:gd name="T0" fmla="*/ 680 w 21600"/>
                <a:gd name="T1" fmla="*/ 0 h 21600"/>
                <a:gd name="T2" fmla="*/ 221 w 21600"/>
                <a:gd name="T3" fmla="*/ 269 h 21600"/>
                <a:gd name="T4" fmla="*/ 680 w 21600"/>
                <a:gd name="T5" fmla="*/ 128 h 21600"/>
                <a:gd name="T6" fmla="*/ 1139 w 21600"/>
                <a:gd name="T7" fmla="*/ 269 h 21600"/>
                <a:gd name="T8" fmla="*/ 0 60000 65536"/>
                <a:gd name="T9" fmla="*/ 0 60000 65536"/>
                <a:gd name="T10" fmla="*/ 0 60000 65536"/>
                <a:gd name="T11" fmla="*/ 0 60000 65536"/>
                <a:gd name="T12" fmla="*/ 1366 w 21600"/>
                <a:gd name="T13" fmla="*/ 0 h 21600"/>
                <a:gd name="T14" fmla="*/ 20234 w 21600"/>
                <a:gd name="T15" fmla="*/ 6528 h 21600"/>
              </a:gdLst>
              <a:ahLst/>
              <a:cxnLst>
                <a:cxn ang="T8">
                  <a:pos x="T0" y="T1"/>
                </a:cxn>
                <a:cxn ang="T9">
                  <a:pos x="T2" y="T3"/>
                </a:cxn>
                <a:cxn ang="T10">
                  <a:pos x="T4" y="T5"/>
                </a:cxn>
                <a:cxn ang="T11">
                  <a:pos x="T6" y="T7"/>
                </a:cxn>
              </a:cxnLst>
              <a:rect l="T12" t="T13" r="T14" b="T15"/>
              <a:pathLst>
                <a:path w="21600" h="21600">
                  <a:moveTo>
                    <a:pt x="4264" y="4946"/>
                  </a:moveTo>
                  <a:cubicBezTo>
                    <a:pt x="5928" y="3087"/>
                    <a:pt x="8305" y="2025"/>
                    <a:pt x="10800" y="2026"/>
                  </a:cubicBezTo>
                  <a:cubicBezTo>
                    <a:pt x="13294" y="2026"/>
                    <a:pt x="15671" y="3087"/>
                    <a:pt x="17335" y="4946"/>
                  </a:cubicBezTo>
                  <a:lnTo>
                    <a:pt x="18844" y="3594"/>
                  </a:lnTo>
                  <a:cubicBezTo>
                    <a:pt x="16796" y="1307"/>
                    <a:pt x="13870" y="-1"/>
                    <a:pt x="10799" y="0"/>
                  </a:cubicBezTo>
                  <a:cubicBezTo>
                    <a:pt x="7729" y="0"/>
                    <a:pt x="4803" y="1307"/>
                    <a:pt x="2755" y="3594"/>
                  </a:cubicBezTo>
                  <a:close/>
                </a:path>
              </a:pathLst>
            </a:custGeom>
            <a:solidFill>
              <a:schemeClr val="accent5"/>
            </a:solidFill>
            <a:ln w="0">
              <a:solidFill>
                <a:schemeClr val="tx1"/>
              </a:solidFill>
              <a:headEnd/>
              <a:tailEnd/>
            </a:ln>
            <a:effectLst/>
          </p:spPr>
          <p:style>
            <a:lnRef idx="1">
              <a:schemeClr val="accent2"/>
            </a:lnRef>
            <a:fillRef idx="3">
              <a:schemeClr val="accent2"/>
            </a:fillRef>
            <a:effectRef idx="2">
              <a:schemeClr val="accent2"/>
            </a:effectRef>
            <a:fontRef idx="minor">
              <a:schemeClr val="lt1"/>
            </a:fontRef>
          </p:style>
          <p:txBody>
            <a:bodyPr wrap="none" anchor="ctr"/>
            <a:lstStyle/>
            <a:p>
              <a:endParaRPr kumimoji="0" lang="en-GB" altLang="ja-JP"/>
            </a:p>
          </p:txBody>
        </p:sp>
      </p:grpSp>
      <p:cxnSp>
        <p:nvCxnSpPr>
          <p:cNvPr id="69" name="Connecteur droit 68"/>
          <p:cNvCxnSpPr/>
          <p:nvPr/>
        </p:nvCxnSpPr>
        <p:spPr>
          <a:xfrm>
            <a:off x="288000" y="2520000"/>
            <a:ext cx="6480000" cy="0"/>
          </a:xfrm>
          <a:prstGeom prst="line">
            <a:avLst/>
          </a:prstGeom>
          <a:ln w="6350">
            <a:solidFill>
              <a:schemeClr val="tx1"/>
            </a:solidFill>
            <a:prstDash val="lgDashDot"/>
          </a:ln>
        </p:spPr>
        <p:style>
          <a:lnRef idx="1">
            <a:schemeClr val="accent1"/>
          </a:lnRef>
          <a:fillRef idx="0">
            <a:schemeClr val="accent1"/>
          </a:fillRef>
          <a:effectRef idx="0">
            <a:schemeClr val="accent1"/>
          </a:effectRef>
          <a:fontRef idx="minor">
            <a:schemeClr val="tx1"/>
          </a:fontRef>
        </p:style>
      </p:cxnSp>
      <p:graphicFrame>
        <p:nvGraphicFramePr>
          <p:cNvPr id="92" name="Espace réservé du contenu 6"/>
          <p:cNvGraphicFramePr>
            <a:graphicFrameLocks/>
          </p:cNvGraphicFramePr>
          <p:nvPr/>
        </p:nvGraphicFramePr>
        <p:xfrm>
          <a:off x="0" y="3978000"/>
          <a:ext cx="4320000" cy="2880000"/>
        </p:xfrm>
        <a:graphic>
          <a:graphicData uri="http://schemas.openxmlformats.org/drawingml/2006/chart">
            <c:chart xmlns:c="http://schemas.openxmlformats.org/drawingml/2006/chart" xmlns:r="http://schemas.openxmlformats.org/officeDocument/2006/relationships" r:id="rId2"/>
          </a:graphicData>
        </a:graphic>
      </p:graphicFrame>
      <p:sp>
        <p:nvSpPr>
          <p:cNvPr id="93" name="Rectangle 92"/>
          <p:cNvSpPr/>
          <p:nvPr/>
        </p:nvSpPr>
        <p:spPr>
          <a:xfrm>
            <a:off x="5715000" y="4724400"/>
            <a:ext cx="1792157" cy="1231106"/>
          </a:xfrm>
          <a:prstGeom prst="rect">
            <a:avLst/>
          </a:prstGeom>
        </p:spPr>
        <p:txBody>
          <a:bodyPr wrap="none" lIns="0" tIns="0" rIns="0" bIns="0">
            <a:spAutoFit/>
          </a:bodyPr>
          <a:lstStyle/>
          <a:p>
            <a:r>
              <a:rPr lang="en-GB" sz="2000" dirty="0" smtClean="0">
                <a:latin typeface="Calibri" pitchFamily="34" charset="0"/>
              </a:rPr>
              <a:t>Typical reactions</a:t>
            </a:r>
          </a:p>
          <a:p>
            <a:pPr lvl="1"/>
            <a:r>
              <a:rPr lang="en-GB" sz="2000" baseline="30000" dirty="0" smtClean="0">
                <a:latin typeface="Calibri" pitchFamily="34" charset="0"/>
              </a:rPr>
              <a:t>7</a:t>
            </a:r>
            <a:r>
              <a:rPr lang="en-GB" sz="2000" dirty="0" smtClean="0">
                <a:latin typeface="Calibri" pitchFamily="34" charset="0"/>
              </a:rPr>
              <a:t>Li(d,2n)</a:t>
            </a:r>
            <a:r>
              <a:rPr lang="en-GB" sz="2000" baseline="30000" dirty="0" smtClean="0">
                <a:latin typeface="Calibri" pitchFamily="34" charset="0"/>
              </a:rPr>
              <a:t>7</a:t>
            </a:r>
            <a:r>
              <a:rPr lang="en-GB" sz="2000" dirty="0" smtClean="0">
                <a:latin typeface="Calibri" pitchFamily="34" charset="0"/>
              </a:rPr>
              <a:t>Be</a:t>
            </a:r>
          </a:p>
          <a:p>
            <a:pPr lvl="1"/>
            <a:r>
              <a:rPr lang="en-GB" sz="2000" baseline="30000" dirty="0" smtClean="0">
                <a:latin typeface="Calibri" pitchFamily="34" charset="0"/>
              </a:rPr>
              <a:t>6</a:t>
            </a:r>
            <a:r>
              <a:rPr lang="en-GB" sz="2000" dirty="0" smtClean="0">
                <a:latin typeface="Calibri" pitchFamily="34" charset="0"/>
              </a:rPr>
              <a:t>Li(</a:t>
            </a:r>
            <a:r>
              <a:rPr lang="en-GB" sz="2000" dirty="0" err="1" smtClean="0">
                <a:latin typeface="Calibri" pitchFamily="34" charset="0"/>
              </a:rPr>
              <a:t>d,n</a:t>
            </a:r>
            <a:r>
              <a:rPr lang="en-GB" sz="2000" dirty="0" smtClean="0">
                <a:latin typeface="Calibri" pitchFamily="34" charset="0"/>
              </a:rPr>
              <a:t>)</a:t>
            </a:r>
            <a:r>
              <a:rPr lang="en-GB" sz="2000" baseline="30000" dirty="0" smtClean="0">
                <a:latin typeface="Calibri" pitchFamily="34" charset="0"/>
              </a:rPr>
              <a:t>7</a:t>
            </a:r>
            <a:r>
              <a:rPr lang="en-GB" sz="2000" dirty="0" smtClean="0">
                <a:latin typeface="Calibri" pitchFamily="34" charset="0"/>
              </a:rPr>
              <a:t>Be</a:t>
            </a:r>
          </a:p>
          <a:p>
            <a:pPr lvl="1"/>
            <a:r>
              <a:rPr lang="en-GB" sz="2000" baseline="30000" dirty="0" smtClean="0">
                <a:latin typeface="Calibri" pitchFamily="34" charset="0"/>
              </a:rPr>
              <a:t>6</a:t>
            </a:r>
            <a:r>
              <a:rPr lang="en-GB" sz="2000" dirty="0" smtClean="0">
                <a:latin typeface="Calibri" pitchFamily="34" charset="0"/>
              </a:rPr>
              <a:t>Li(</a:t>
            </a:r>
            <a:r>
              <a:rPr lang="en-GB" sz="2000" dirty="0" err="1" smtClean="0">
                <a:latin typeface="Calibri" pitchFamily="34" charset="0"/>
              </a:rPr>
              <a:t>n,T</a:t>
            </a:r>
            <a:r>
              <a:rPr lang="en-GB" sz="2000" dirty="0" smtClean="0">
                <a:latin typeface="Calibri" pitchFamily="34" charset="0"/>
              </a:rPr>
              <a:t>)</a:t>
            </a:r>
            <a:r>
              <a:rPr lang="en-GB" sz="2000" baseline="30000" dirty="0" smtClean="0">
                <a:latin typeface="Calibri" pitchFamily="34" charset="0"/>
              </a:rPr>
              <a:t>4</a:t>
            </a:r>
            <a:r>
              <a:rPr lang="en-GB" sz="2000" dirty="0" smtClean="0">
                <a:latin typeface="Calibri" pitchFamily="34" charset="0"/>
              </a:rPr>
              <a:t>He</a:t>
            </a:r>
            <a:endParaRPr lang="en-GB" sz="2000" dirty="0">
              <a:latin typeface="Calibri" pitchFamily="34" charset="0"/>
            </a:endParaRPr>
          </a:p>
        </p:txBody>
      </p:sp>
      <p:sp>
        <p:nvSpPr>
          <p:cNvPr id="60" name="Date Placeholder 59"/>
          <p:cNvSpPr>
            <a:spLocks noGrp="1"/>
          </p:cNvSpPr>
          <p:nvPr>
            <p:ph type="dt" sz="half" idx="10"/>
          </p:nvPr>
        </p:nvSpPr>
        <p:spPr/>
        <p:txBody>
          <a:bodyPr/>
          <a:lstStyle/>
          <a:p>
            <a:endParaRPr lang="en-GB"/>
          </a:p>
        </p:txBody>
      </p:sp>
      <p:sp>
        <p:nvSpPr>
          <p:cNvPr id="61" name="Slide Number Placeholder 60"/>
          <p:cNvSpPr>
            <a:spLocks noGrp="1"/>
          </p:cNvSpPr>
          <p:nvPr>
            <p:ph type="sldNum" sz="quarter" idx="12"/>
          </p:nvPr>
        </p:nvSpPr>
        <p:spPr/>
        <p:txBody>
          <a:bodyPr/>
          <a:lstStyle/>
          <a:p>
            <a:fld id="{27A7FF0A-DC19-4FF7-B657-88365840C003}" type="slidenum">
              <a:rPr lang="en-GB" smtClean="0"/>
              <a:pPr/>
              <a:t>4</a:t>
            </a:fld>
            <a:endParaRPr lang="en-GB"/>
          </a:p>
        </p:txBody>
      </p:sp>
      <p:sp>
        <p:nvSpPr>
          <p:cNvPr id="68" name="Footer Placeholder 67"/>
          <p:cNvSpPr>
            <a:spLocks noGrp="1"/>
          </p:cNvSpPr>
          <p:nvPr>
            <p:ph type="ftr" sz="quarter" idx="11"/>
          </p:nvPr>
        </p:nvSpPr>
        <p:spPr/>
        <p:txBody>
          <a:bodyPr/>
          <a:lstStyle/>
          <a:p>
            <a:endParaRPr lang="en-GB" dirty="0"/>
          </a:p>
        </p:txBody>
      </p:sp>
      <p:sp>
        <p:nvSpPr>
          <p:cNvPr id="70" name="TextBox 69"/>
          <p:cNvSpPr txBox="1"/>
          <p:nvPr/>
        </p:nvSpPr>
        <p:spPr>
          <a:xfrm>
            <a:off x="3060000" y="2880000"/>
            <a:ext cx="512961" cy="215444"/>
          </a:xfrm>
          <a:prstGeom prst="rect">
            <a:avLst/>
          </a:prstGeom>
          <a:noFill/>
        </p:spPr>
        <p:txBody>
          <a:bodyPr wrap="none" lIns="0" tIns="0" rIns="0" bIns="0" rtlCol="0">
            <a:spAutoFit/>
          </a:bodyPr>
          <a:lstStyle/>
          <a:p>
            <a:r>
              <a:rPr lang="en-US" altLang="ja-JP" sz="1400" i="1" dirty="0" smtClean="0"/>
              <a:t> 5 MeV</a:t>
            </a:r>
            <a:endParaRPr lang="en-US" sz="1400" dirty="0" smtClean="0"/>
          </a:p>
        </p:txBody>
      </p:sp>
      <p:sp>
        <p:nvSpPr>
          <p:cNvPr id="71" name="TextBox 70"/>
          <p:cNvSpPr txBox="1"/>
          <p:nvPr/>
        </p:nvSpPr>
        <p:spPr>
          <a:xfrm>
            <a:off x="4067944" y="2880000"/>
            <a:ext cx="2039020" cy="215444"/>
          </a:xfrm>
          <a:prstGeom prst="rect">
            <a:avLst/>
          </a:prstGeom>
          <a:noFill/>
        </p:spPr>
        <p:txBody>
          <a:bodyPr wrap="none" lIns="0" tIns="0" rIns="0" bIns="0" rtlCol="0">
            <a:spAutoFit/>
          </a:bodyPr>
          <a:lstStyle/>
          <a:p>
            <a:r>
              <a:rPr lang="en-US" altLang="ja-JP" sz="1400" i="1" dirty="0" smtClean="0"/>
              <a:t> 9        14.5      26      40 MeV</a:t>
            </a:r>
            <a:endParaRPr lang="en-US" sz="1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left)">
                                      <p:cBhvr>
                                        <p:cTn id="13" dur="500"/>
                                        <p:tgtEl>
                                          <p:spTgt spid="6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10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1000"/>
                                        <p:tgtEl>
                                          <p:spTgt spid="7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Effect transition="in" filter="fade">
                                      <p:cBhvr>
                                        <p:cTn id="60" dur="500"/>
                                        <p:tgtEl>
                                          <p:spTgt spid="3"/>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20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1+#ppt_w/2"/>
                                          </p:val>
                                        </p:tav>
                                        <p:tav tm="100000">
                                          <p:val>
                                            <p:strVal val="#ppt_x"/>
                                          </p:val>
                                        </p:tav>
                                      </p:tavLst>
                                    </p:anim>
                                    <p:anim calcmode="lin" valueType="num">
                                      <p:cBhvr additive="base">
                                        <p:cTn id="81" dur="500" fill="hold"/>
                                        <p:tgtEl>
                                          <p:spTgt spid="7"/>
                                        </p:tgtEl>
                                        <p:attrNameLst>
                                          <p:attrName>ppt_y</p:attrName>
                                        </p:attrNameLst>
                                      </p:cBhvr>
                                      <p:tavLst>
                                        <p:tav tm="0">
                                          <p:val>
                                            <p:strVal val="#ppt_y"/>
                                          </p:val>
                                        </p:tav>
                                        <p:tav tm="100000">
                                          <p:val>
                                            <p:strVal val="#ppt_y"/>
                                          </p:val>
                                        </p:tav>
                                      </p:tavLst>
                                    </p:anim>
                                  </p:childTnLst>
                                </p:cTn>
                              </p:par>
                              <p:par>
                                <p:cTn id="82" presetID="10"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20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20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1000"/>
                                        <p:tgtEl>
                                          <p:spTgt spid="12"/>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1000"/>
                                        <p:tgtEl>
                                          <p:spTgt spid="10"/>
                                        </p:tgtEl>
                                      </p:cBhvr>
                                    </p:animEffect>
                                  </p:childTnLst>
                                </p:cTn>
                              </p:par>
                            </p:childTnLst>
                          </p:cTn>
                        </p:par>
                        <p:par>
                          <p:cTn id="108" fill="hold">
                            <p:stCondLst>
                              <p:cond delay="3000"/>
                            </p:stCondLst>
                            <p:childTnLst>
                              <p:par>
                                <p:cTn id="109" presetID="1" presetClass="entr" presetSubtype="0" fill="hold" grpId="0" nodeType="afterEffect">
                                  <p:stCondLst>
                                    <p:cond delay="0"/>
                                  </p:stCondLst>
                                  <p:childTnLst>
                                    <p:set>
                                      <p:cBhvr>
                                        <p:cTn id="110" dur="1" fill="hold">
                                          <p:stCondLst>
                                            <p:cond delay="0"/>
                                          </p:stCondLst>
                                        </p:cTn>
                                        <p:tgtEl>
                                          <p:spTgt spid="2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92">
                                            <p:graphicEl>
                                              <a:chart seriesIdx="-3" categoryIdx="-3" bldStep="gridLegend"/>
                                            </p:graphicEl>
                                          </p:spTgt>
                                        </p:tgtEl>
                                        <p:attrNameLst>
                                          <p:attrName>style.visibility</p:attrName>
                                        </p:attrNameLst>
                                      </p:cBhvr>
                                      <p:to>
                                        <p:strVal val="visible"/>
                                      </p:to>
                                    </p:set>
                                    <p:animEffect transition="in" filter="fade">
                                      <p:cBhvr>
                                        <p:cTn id="115" dur="1000"/>
                                        <p:tgtEl>
                                          <p:spTgt spid="92">
                                            <p:graphicEl>
                                              <a:chart seriesIdx="-3" categoryIdx="-3" bldStep="gridLegend"/>
                                            </p:graphicEl>
                                          </p:spTgt>
                                        </p:tgtEl>
                                      </p:cBhvr>
                                    </p:animEffect>
                                  </p:childTnLst>
                                </p:cTn>
                              </p:par>
                            </p:childTnLst>
                          </p:cTn>
                        </p:par>
                        <p:par>
                          <p:cTn id="116" fill="hold">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92">
                                            <p:graphicEl>
                                              <a:chart seriesIdx="0" categoryIdx="-4" bldStep="series"/>
                                            </p:graphicEl>
                                          </p:spTgt>
                                        </p:tgtEl>
                                        <p:attrNameLst>
                                          <p:attrName>style.visibility</p:attrName>
                                        </p:attrNameLst>
                                      </p:cBhvr>
                                      <p:to>
                                        <p:strVal val="visible"/>
                                      </p:to>
                                    </p:set>
                                    <p:animEffect transition="in" filter="wipe(left)">
                                      <p:cBhvr>
                                        <p:cTn id="119" dur="500"/>
                                        <p:tgtEl>
                                          <p:spTgt spid="92">
                                            <p:graphicEl>
                                              <a:chart seriesIdx="0" categoryIdx="-4" bldStep="series"/>
                                            </p:graphicEl>
                                          </p:spTgt>
                                        </p:tgtEl>
                                      </p:cBhvr>
                                    </p:animEffect>
                                  </p:childTnLst>
                                </p:cTn>
                              </p:par>
                            </p:childTnLst>
                          </p:cTn>
                        </p:par>
                        <p:par>
                          <p:cTn id="120" fill="hold">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92">
                                            <p:graphicEl>
                                              <a:chart seriesIdx="1" categoryIdx="-4" bldStep="series"/>
                                            </p:graphicEl>
                                          </p:spTgt>
                                        </p:tgtEl>
                                        <p:attrNameLst>
                                          <p:attrName>style.visibility</p:attrName>
                                        </p:attrNameLst>
                                      </p:cBhvr>
                                      <p:to>
                                        <p:strVal val="visible"/>
                                      </p:to>
                                    </p:set>
                                    <p:animEffect transition="in" filter="wipe(left)">
                                      <p:cBhvr>
                                        <p:cTn id="123" dur="500"/>
                                        <p:tgtEl>
                                          <p:spTgt spid="92">
                                            <p:graphicEl>
                                              <a:chart seriesIdx="1" categoryIdx="-4" bldStep="series"/>
                                            </p:graphicEl>
                                          </p:spTgt>
                                        </p:tgtEl>
                                      </p:cBhvr>
                                    </p:animEffect>
                                  </p:childTnLst>
                                </p:cTn>
                              </p:par>
                            </p:childTnLst>
                          </p:cTn>
                        </p:par>
                        <p:par>
                          <p:cTn id="124" fill="hold">
                            <p:stCondLst>
                              <p:cond delay="2000"/>
                            </p:stCondLst>
                            <p:childTnLst>
                              <p:par>
                                <p:cTn id="125" presetID="22" presetClass="entr" presetSubtype="8" fill="hold" grpId="0" nodeType="afterEffect">
                                  <p:stCondLst>
                                    <p:cond delay="0"/>
                                  </p:stCondLst>
                                  <p:childTnLst>
                                    <p:set>
                                      <p:cBhvr>
                                        <p:cTn id="126" dur="1" fill="hold">
                                          <p:stCondLst>
                                            <p:cond delay="0"/>
                                          </p:stCondLst>
                                        </p:cTn>
                                        <p:tgtEl>
                                          <p:spTgt spid="92">
                                            <p:graphicEl>
                                              <a:chart seriesIdx="2" categoryIdx="-4" bldStep="series"/>
                                            </p:graphicEl>
                                          </p:spTgt>
                                        </p:tgtEl>
                                        <p:attrNameLst>
                                          <p:attrName>style.visibility</p:attrName>
                                        </p:attrNameLst>
                                      </p:cBhvr>
                                      <p:to>
                                        <p:strVal val="visible"/>
                                      </p:to>
                                    </p:set>
                                    <p:animEffect transition="in" filter="wipe(left)">
                                      <p:cBhvr>
                                        <p:cTn id="127" dur="500"/>
                                        <p:tgtEl>
                                          <p:spTgt spid="92">
                                            <p:graphicEl>
                                              <a:chart seriesIdx="2" categoryIdx="-4" bldStep="series"/>
                                            </p:graphicEl>
                                          </p:spTgt>
                                        </p:tgtEl>
                                      </p:cBhvr>
                                    </p:animEffect>
                                  </p:childTnLst>
                                </p:cTn>
                              </p:par>
                            </p:childTnLst>
                          </p:cTn>
                        </p:par>
                        <p:par>
                          <p:cTn id="128" fill="hold">
                            <p:stCondLst>
                              <p:cond delay="2500"/>
                            </p:stCondLst>
                            <p:childTnLst>
                              <p:par>
                                <p:cTn id="129" presetID="2" presetClass="entr" presetSubtype="2"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1+#ppt_w/2"/>
                                          </p:val>
                                        </p:tav>
                                        <p:tav tm="100000">
                                          <p:val>
                                            <p:strVal val="#ppt_x"/>
                                          </p:val>
                                        </p:tav>
                                      </p:tavLst>
                                    </p:anim>
                                    <p:anim calcmode="lin" valueType="num">
                                      <p:cBhvr additive="base">
                                        <p:cTn id="132"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p:bldP spid="14" grpId="0"/>
      <p:bldP spid="16" grpId="0"/>
      <p:bldP spid="23" grpId="0"/>
      <p:bldP spid="19" grpId="0"/>
      <p:bldP spid="30" grpId="0" animBg="1"/>
      <p:bldGraphic spid="92" grpId="0">
        <p:bldSub>
          <a:bldChart bld="series"/>
        </p:bldSub>
      </p:bldGraphic>
      <p:bldP spid="93" grpId="0"/>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916863" cy="719138"/>
          </a:xfrm>
        </p:spPr>
        <p:txBody>
          <a:bodyPr/>
          <a:lstStyle/>
          <a:p>
            <a:r>
              <a:rPr lang="en-US" sz="3200" dirty="0" smtClean="0"/>
              <a:t>Objectives of the IFMIF/EVEDA Project</a:t>
            </a:r>
            <a:endParaRPr lang="en-US" sz="3200" dirty="0"/>
          </a:p>
        </p:txBody>
      </p:sp>
      <p:sp>
        <p:nvSpPr>
          <p:cNvPr id="3" name="Content Placeholder 2"/>
          <p:cNvSpPr>
            <a:spLocks noGrp="1"/>
          </p:cNvSpPr>
          <p:nvPr>
            <p:ph idx="1"/>
          </p:nvPr>
        </p:nvSpPr>
        <p:spPr/>
        <p:txBody>
          <a:bodyPr>
            <a:normAutofit/>
          </a:bodyPr>
          <a:lstStyle/>
          <a:p>
            <a:r>
              <a:rPr lang="en-US" dirty="0" smtClean="0"/>
              <a:t>Produce a detailed, complete and fully integrated engineering design of the International Fusion Materials Irradiation Facility and all data necessary for future decisions on the construction, operation, exploitation and decommissioning of IFMIF</a:t>
            </a:r>
            <a:endParaRPr lang="de-DE" dirty="0" smtClean="0"/>
          </a:p>
          <a:p>
            <a:r>
              <a:rPr lang="en-US" dirty="0" smtClean="0"/>
              <a:t>Validate continuous and stable operation of each IFMIF subsystem by</a:t>
            </a:r>
            <a:r>
              <a:rPr lang="de-DE" dirty="0" smtClean="0"/>
              <a:t> </a:t>
            </a:r>
            <a:r>
              <a:rPr lang="en-US" dirty="0" smtClean="0"/>
              <a:t>designing, manufacturing and testing scalable models to ensure engineering feasibility</a:t>
            </a:r>
          </a:p>
          <a:p>
            <a:endParaRPr lang="de-DE" dirty="0" smtClean="0"/>
          </a:p>
          <a:p>
            <a:pPr>
              <a:buNone/>
            </a:pPr>
            <a:r>
              <a:rPr lang="en-US" sz="2000" i="1" dirty="0" smtClean="0"/>
              <a:t>				</a:t>
            </a:r>
            <a:r>
              <a:rPr lang="en-US" sz="1600" i="1" dirty="0" smtClean="0"/>
              <a:t>Article 1 of Annex 1 of BA Agreement, February 2007</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7FF0A-DC19-4FF7-B657-88365840C003}" type="slidenum">
              <a:rPr lang="en-GB" smtClean="0"/>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103"/>
          <p:cNvGrpSpPr/>
          <p:nvPr/>
        </p:nvGrpSpPr>
        <p:grpSpPr>
          <a:xfrm>
            <a:off x="6019800" y="3200400"/>
            <a:ext cx="2428017" cy="3110400"/>
            <a:chOff x="7056000" y="4176000"/>
            <a:chExt cx="2001417" cy="2592000"/>
          </a:xfrm>
        </p:grpSpPr>
        <p:pic>
          <p:nvPicPr>
            <p:cNvPr id="103" name="Picture 102" descr="ELiTe Loop Construction Operation Teams.jpg"/>
            <p:cNvPicPr>
              <a:picLocks noChangeAspect="1"/>
            </p:cNvPicPr>
            <p:nvPr/>
          </p:nvPicPr>
          <p:blipFill>
            <a:blip r:embed="rId2" cstate="print"/>
            <a:srcRect t="11930" r="2147" b="3579"/>
            <a:stretch>
              <a:fillRect/>
            </a:stretch>
          </p:blipFill>
          <p:spPr>
            <a:xfrm>
              <a:off x="7056000" y="4176000"/>
              <a:ext cx="2001417" cy="2592000"/>
            </a:xfrm>
            <a:prstGeom prst="rect">
              <a:avLst/>
            </a:prstGeom>
          </p:spPr>
        </p:pic>
        <p:sp>
          <p:nvSpPr>
            <p:cNvPr id="102" name="Rectangle 226"/>
            <p:cNvSpPr>
              <a:spLocks noChangeArrowheads="1"/>
            </p:cNvSpPr>
            <p:nvPr/>
          </p:nvSpPr>
          <p:spPr bwMode="auto">
            <a:xfrm>
              <a:off x="7416000" y="6300000"/>
              <a:ext cx="1282082" cy="430887"/>
            </a:xfrm>
            <a:prstGeom prst="rect">
              <a:avLst/>
            </a:prstGeom>
            <a:noFill/>
            <a:ln w="9525">
              <a:noFill/>
              <a:miter lim="800000"/>
              <a:headEnd/>
              <a:tailEnd/>
            </a:ln>
          </p:spPr>
          <p:txBody>
            <a:bodyPr wrap="none" lIns="0" tIns="0" rIns="0" bIns="0">
              <a:spAutoFit/>
            </a:bodyPr>
            <a:lstStyle/>
            <a:p>
              <a:pPr marL="188913" indent="-188913" defTabSz="957263">
                <a:lnSpc>
                  <a:spcPct val="100000"/>
                </a:lnSpc>
              </a:pPr>
              <a:r>
                <a:rPr kumimoji="0" lang="en-GB" altLang="ja-JP" sz="1400" dirty="0">
                  <a:solidFill>
                    <a:schemeClr val="bg1"/>
                  </a:solidFill>
                </a:rPr>
                <a:t>Lithium </a:t>
              </a:r>
              <a:r>
                <a:rPr kumimoji="0" lang="en-GB" altLang="ja-JP" sz="1400" dirty="0" smtClean="0">
                  <a:solidFill>
                    <a:schemeClr val="bg1"/>
                  </a:solidFill>
                </a:rPr>
                <a:t>Test Loop</a:t>
              </a:r>
              <a:br>
                <a:rPr kumimoji="0" lang="en-GB" altLang="ja-JP" sz="1400" dirty="0" smtClean="0">
                  <a:solidFill>
                    <a:schemeClr val="bg1"/>
                  </a:solidFill>
                </a:rPr>
              </a:br>
              <a:r>
                <a:rPr kumimoji="0" lang="en-GB" altLang="ja-JP" sz="1400" dirty="0" smtClean="0">
                  <a:solidFill>
                    <a:schemeClr val="bg1"/>
                  </a:solidFill>
                </a:rPr>
                <a:t>(scale 1/3</a:t>
              </a:r>
              <a:r>
                <a:rPr kumimoji="0" lang="en-GB" altLang="ja-JP" sz="1400" dirty="0">
                  <a:solidFill>
                    <a:schemeClr val="bg1"/>
                  </a:solidFill>
                </a:rPr>
                <a:t>)</a:t>
              </a:r>
            </a:p>
          </p:txBody>
        </p:sp>
      </p:grpSp>
      <p:sp>
        <p:nvSpPr>
          <p:cNvPr id="6" name="Espace réservé du contenu 5"/>
          <p:cNvSpPr>
            <a:spLocks noGrp="1"/>
          </p:cNvSpPr>
          <p:nvPr>
            <p:ph idx="1"/>
          </p:nvPr>
        </p:nvSpPr>
        <p:spPr>
          <a:xfrm>
            <a:off x="914400" y="4648200"/>
            <a:ext cx="4876800" cy="1828800"/>
          </a:xfrm>
        </p:spPr>
        <p:txBody>
          <a:bodyPr/>
          <a:lstStyle/>
          <a:p>
            <a:pPr>
              <a:buNone/>
            </a:pPr>
            <a:r>
              <a:rPr lang="en-US" sz="2000" dirty="0" smtClean="0"/>
              <a:t>Validation goals</a:t>
            </a:r>
          </a:p>
          <a:p>
            <a:r>
              <a:rPr lang="en-US" sz="2000" dirty="0" smtClean="0"/>
              <a:t>Stable free surface Li flow in the target assembly</a:t>
            </a:r>
          </a:p>
          <a:p>
            <a:r>
              <a:rPr lang="en-US" sz="2000" dirty="0" smtClean="0"/>
              <a:t>Achievement of low impurity levels of oxygen, nitrogen, hydrogen (&lt; 10 </a:t>
            </a:r>
            <a:r>
              <a:rPr lang="en-US" sz="2000" dirty="0" err="1" smtClean="0"/>
              <a:t>wppm</a:t>
            </a:r>
            <a:r>
              <a:rPr lang="en-US" sz="2000" dirty="0" smtClean="0"/>
              <a:t>)</a:t>
            </a:r>
          </a:p>
          <a:p>
            <a:endParaRPr lang="en-US" sz="2000" dirty="0" smtClean="0"/>
          </a:p>
        </p:txBody>
      </p:sp>
      <p:grpSp>
        <p:nvGrpSpPr>
          <p:cNvPr id="7" name="Groupe 105"/>
          <p:cNvGrpSpPr/>
          <p:nvPr/>
        </p:nvGrpSpPr>
        <p:grpSpPr>
          <a:xfrm>
            <a:off x="4876800" y="990600"/>
            <a:ext cx="3249000" cy="1778813"/>
            <a:chOff x="142844" y="1357298"/>
            <a:chExt cx="4177395" cy="2467013"/>
          </a:xfrm>
          <a:effectLst>
            <a:outerShdw blurRad="50800" dist="38100" dir="2700000" algn="tl" rotWithShape="0">
              <a:prstClr val="black">
                <a:alpha val="40000"/>
              </a:prstClr>
            </a:outerShdw>
          </a:effectLst>
        </p:grpSpPr>
        <p:pic>
          <p:nvPicPr>
            <p:cNvPr id="105" name="Image 104" descr="_1073245.JPG"/>
            <p:cNvPicPr>
              <a:picLocks noChangeAspect="1"/>
            </p:cNvPicPr>
            <p:nvPr/>
          </p:nvPicPr>
          <p:blipFill>
            <a:blip r:embed="rId3" cstate="print"/>
            <a:srcRect t="4518" r="1694" b="18073"/>
            <a:stretch>
              <a:fillRect/>
            </a:stretch>
          </p:blipFill>
          <p:spPr>
            <a:xfrm>
              <a:off x="142844" y="1357298"/>
              <a:ext cx="4177395" cy="2467013"/>
            </a:xfrm>
            <a:prstGeom prst="rect">
              <a:avLst/>
            </a:prstGeom>
          </p:spPr>
        </p:pic>
        <p:sp>
          <p:nvSpPr>
            <p:cNvPr id="98" name="Rectangle 222"/>
            <p:cNvSpPr>
              <a:spLocks noChangeArrowheads="1"/>
            </p:cNvSpPr>
            <p:nvPr/>
          </p:nvSpPr>
          <p:spPr bwMode="auto">
            <a:xfrm>
              <a:off x="1762844" y="3517298"/>
              <a:ext cx="2469266" cy="215444"/>
            </a:xfrm>
            <a:prstGeom prst="rect">
              <a:avLst/>
            </a:prstGeom>
            <a:noFill/>
            <a:ln w="9525">
              <a:noFill/>
              <a:miter lim="800000"/>
              <a:headEnd/>
              <a:tailEnd/>
            </a:ln>
          </p:spPr>
          <p:txBody>
            <a:bodyPr wrap="none" lIns="0" tIns="0" rIns="0" bIns="0">
              <a:spAutoFit/>
            </a:bodyPr>
            <a:lstStyle/>
            <a:p>
              <a:pPr marL="188913" indent="-188913" defTabSz="957263">
                <a:lnSpc>
                  <a:spcPct val="100000"/>
                </a:lnSpc>
              </a:pPr>
              <a:r>
                <a:rPr kumimoji="0" lang="en-GB" altLang="ja-JP" sz="1400" dirty="0" smtClean="0"/>
                <a:t>IFMIF/EVEDA Accelerator Building</a:t>
              </a:r>
              <a:endParaRPr kumimoji="0" lang="en-GB" altLang="ja-JP" sz="1400" dirty="0"/>
            </a:p>
          </p:txBody>
        </p:sp>
      </p:grpSp>
      <p:sp>
        <p:nvSpPr>
          <p:cNvPr id="2" name="Titre 1"/>
          <p:cNvSpPr>
            <a:spLocks noGrp="1"/>
          </p:cNvSpPr>
          <p:nvPr>
            <p:ph type="title"/>
          </p:nvPr>
        </p:nvSpPr>
        <p:spPr>
          <a:xfrm>
            <a:off x="609600" y="457200"/>
            <a:ext cx="7916863" cy="719138"/>
          </a:xfrm>
        </p:spPr>
        <p:txBody>
          <a:bodyPr>
            <a:noAutofit/>
          </a:bodyPr>
          <a:lstStyle/>
          <a:p>
            <a:r>
              <a:rPr lang="en-US" sz="2400" dirty="0" smtClean="0"/>
              <a:t>Engineering Validation &amp; Engineering Design Activities</a:t>
            </a:r>
            <a:endParaRPr lang="en-US" sz="2400" dirty="0"/>
          </a:p>
        </p:txBody>
      </p:sp>
      <p:sp>
        <p:nvSpPr>
          <p:cNvPr id="3" name="Espace réservé de la date 2"/>
          <p:cNvSpPr>
            <a:spLocks noGrp="1"/>
          </p:cNvSpPr>
          <p:nvPr>
            <p:ph type="dt" sz="half" idx="10"/>
          </p:nvPr>
        </p:nvSpPr>
        <p:spPr/>
        <p:txBody>
          <a:bodyPr/>
          <a:lstStyle/>
          <a:p>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27A7FF0A-DC19-4FF7-B657-88365840C003}" type="slidenum">
              <a:rPr lang="en-GB" smtClean="0"/>
              <a:pPr/>
              <a:t>6</a:t>
            </a:fld>
            <a:endParaRPr lang="en-GB"/>
          </a:p>
        </p:txBody>
      </p:sp>
      <p:grpSp>
        <p:nvGrpSpPr>
          <p:cNvPr id="84" name="Group 190"/>
          <p:cNvGrpSpPr>
            <a:grpSpLocks/>
          </p:cNvGrpSpPr>
          <p:nvPr/>
        </p:nvGrpSpPr>
        <p:grpSpPr bwMode="auto">
          <a:xfrm>
            <a:off x="304800" y="609600"/>
            <a:ext cx="4402991" cy="4698555"/>
            <a:chOff x="1360" y="906"/>
            <a:chExt cx="2928" cy="3382"/>
          </a:xfrm>
          <a:solidFill>
            <a:schemeClr val="accent3"/>
          </a:solidFill>
          <a:effectLst>
            <a:outerShdw blurRad="50800" dist="38100" dir="2700000" algn="tl" rotWithShape="0">
              <a:prstClr val="black">
                <a:alpha val="40000"/>
              </a:prstClr>
            </a:outerShdw>
          </a:effectLst>
        </p:grpSpPr>
        <p:sp>
          <p:nvSpPr>
            <p:cNvPr id="8" name="Freeform 100"/>
            <p:cNvSpPr>
              <a:spLocks/>
            </p:cNvSpPr>
            <p:nvPr/>
          </p:nvSpPr>
          <p:spPr bwMode="auto">
            <a:xfrm>
              <a:off x="4037" y="906"/>
              <a:ext cx="251" cy="243"/>
            </a:xfrm>
            <a:custGeom>
              <a:avLst/>
              <a:gdLst>
                <a:gd name="T0" fmla="*/ 0 w 251"/>
                <a:gd name="T1" fmla="*/ 239 h 243"/>
                <a:gd name="T2" fmla="*/ 19 w 251"/>
                <a:gd name="T3" fmla="*/ 239 h 243"/>
                <a:gd name="T4" fmla="*/ 29 w 251"/>
                <a:gd name="T5" fmla="*/ 220 h 243"/>
                <a:gd name="T6" fmla="*/ 57 w 251"/>
                <a:gd name="T7" fmla="*/ 203 h 243"/>
                <a:gd name="T8" fmla="*/ 62 w 251"/>
                <a:gd name="T9" fmla="*/ 182 h 243"/>
                <a:gd name="T10" fmla="*/ 92 w 251"/>
                <a:gd name="T11" fmla="*/ 149 h 243"/>
                <a:gd name="T12" fmla="*/ 99 w 251"/>
                <a:gd name="T13" fmla="*/ 123 h 243"/>
                <a:gd name="T14" fmla="*/ 125 w 251"/>
                <a:gd name="T15" fmla="*/ 125 h 243"/>
                <a:gd name="T16" fmla="*/ 147 w 251"/>
                <a:gd name="T17" fmla="*/ 106 h 243"/>
                <a:gd name="T18" fmla="*/ 184 w 251"/>
                <a:gd name="T19" fmla="*/ 66 h 243"/>
                <a:gd name="T20" fmla="*/ 222 w 251"/>
                <a:gd name="T21" fmla="*/ 40 h 243"/>
                <a:gd name="T22" fmla="*/ 239 w 251"/>
                <a:gd name="T23" fmla="*/ 40 h 243"/>
                <a:gd name="T24" fmla="*/ 251 w 251"/>
                <a:gd name="T25" fmla="*/ 33 h 243"/>
                <a:gd name="T26" fmla="*/ 248 w 251"/>
                <a:gd name="T27" fmla="*/ 0 h 243"/>
                <a:gd name="T28" fmla="*/ 239 w 251"/>
                <a:gd name="T29" fmla="*/ 2 h 243"/>
                <a:gd name="T30" fmla="*/ 208 w 251"/>
                <a:gd name="T31" fmla="*/ 26 h 243"/>
                <a:gd name="T32" fmla="*/ 182 w 251"/>
                <a:gd name="T33" fmla="*/ 52 h 243"/>
                <a:gd name="T34" fmla="*/ 147 w 251"/>
                <a:gd name="T35" fmla="*/ 59 h 243"/>
                <a:gd name="T36" fmla="*/ 128 w 251"/>
                <a:gd name="T37" fmla="*/ 38 h 243"/>
                <a:gd name="T38" fmla="*/ 128 w 251"/>
                <a:gd name="T39" fmla="*/ 66 h 243"/>
                <a:gd name="T40" fmla="*/ 102 w 251"/>
                <a:gd name="T41" fmla="*/ 92 h 243"/>
                <a:gd name="T42" fmla="*/ 99 w 251"/>
                <a:gd name="T43" fmla="*/ 97 h 243"/>
                <a:gd name="T44" fmla="*/ 81 w 251"/>
                <a:gd name="T45" fmla="*/ 104 h 243"/>
                <a:gd name="T46" fmla="*/ 69 w 251"/>
                <a:gd name="T47" fmla="*/ 132 h 243"/>
                <a:gd name="T48" fmla="*/ 55 w 251"/>
                <a:gd name="T49" fmla="*/ 142 h 243"/>
                <a:gd name="T50" fmla="*/ 50 w 251"/>
                <a:gd name="T51" fmla="*/ 161 h 243"/>
                <a:gd name="T52" fmla="*/ 31 w 251"/>
                <a:gd name="T53" fmla="*/ 168 h 243"/>
                <a:gd name="T54" fmla="*/ 38 w 251"/>
                <a:gd name="T55" fmla="*/ 191 h 243"/>
                <a:gd name="T56" fmla="*/ 17 w 251"/>
                <a:gd name="T57" fmla="*/ 201 h 243"/>
                <a:gd name="T58" fmla="*/ 17 w 251"/>
                <a:gd name="T59" fmla="*/ 208 h 243"/>
                <a:gd name="T60" fmla="*/ 7 w 251"/>
                <a:gd name="T61" fmla="*/ 210 h 243"/>
                <a:gd name="T62" fmla="*/ 10 w 251"/>
                <a:gd name="T63" fmla="*/ 220 h 243"/>
                <a:gd name="T64" fmla="*/ 3 w 251"/>
                <a:gd name="T65" fmla="*/ 224 h 243"/>
                <a:gd name="T66" fmla="*/ 5 w 251"/>
                <a:gd name="T67" fmla="*/ 243 h 243"/>
                <a:gd name="T68" fmla="*/ 0 w 251"/>
                <a:gd name="T69" fmla="*/ 239 h 2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243"/>
                <a:gd name="T107" fmla="*/ 251 w 251"/>
                <a:gd name="T108" fmla="*/ 243 h 2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243">
                  <a:moveTo>
                    <a:pt x="0" y="239"/>
                  </a:moveTo>
                  <a:lnTo>
                    <a:pt x="19" y="239"/>
                  </a:lnTo>
                  <a:lnTo>
                    <a:pt x="29" y="220"/>
                  </a:lnTo>
                  <a:lnTo>
                    <a:pt x="57" y="203"/>
                  </a:lnTo>
                  <a:lnTo>
                    <a:pt x="62" y="182"/>
                  </a:lnTo>
                  <a:lnTo>
                    <a:pt x="92" y="149"/>
                  </a:lnTo>
                  <a:lnTo>
                    <a:pt x="99" y="123"/>
                  </a:lnTo>
                  <a:lnTo>
                    <a:pt x="125" y="125"/>
                  </a:lnTo>
                  <a:lnTo>
                    <a:pt x="147" y="106"/>
                  </a:lnTo>
                  <a:lnTo>
                    <a:pt x="184" y="66"/>
                  </a:lnTo>
                  <a:lnTo>
                    <a:pt x="222" y="40"/>
                  </a:lnTo>
                  <a:lnTo>
                    <a:pt x="239" y="40"/>
                  </a:lnTo>
                  <a:lnTo>
                    <a:pt x="251" y="33"/>
                  </a:lnTo>
                  <a:lnTo>
                    <a:pt x="248" y="0"/>
                  </a:lnTo>
                  <a:lnTo>
                    <a:pt x="239" y="2"/>
                  </a:lnTo>
                  <a:lnTo>
                    <a:pt x="208" y="26"/>
                  </a:lnTo>
                  <a:lnTo>
                    <a:pt x="182" y="52"/>
                  </a:lnTo>
                  <a:lnTo>
                    <a:pt x="147" y="59"/>
                  </a:lnTo>
                  <a:lnTo>
                    <a:pt x="128" y="38"/>
                  </a:lnTo>
                  <a:lnTo>
                    <a:pt x="128" y="66"/>
                  </a:lnTo>
                  <a:lnTo>
                    <a:pt x="102" y="92"/>
                  </a:lnTo>
                  <a:lnTo>
                    <a:pt x="99" y="97"/>
                  </a:lnTo>
                  <a:lnTo>
                    <a:pt x="81" y="104"/>
                  </a:lnTo>
                  <a:lnTo>
                    <a:pt x="69" y="132"/>
                  </a:lnTo>
                  <a:lnTo>
                    <a:pt x="55" y="142"/>
                  </a:lnTo>
                  <a:lnTo>
                    <a:pt x="50" y="161"/>
                  </a:lnTo>
                  <a:lnTo>
                    <a:pt x="31" y="168"/>
                  </a:lnTo>
                  <a:lnTo>
                    <a:pt x="38" y="191"/>
                  </a:lnTo>
                  <a:lnTo>
                    <a:pt x="17" y="201"/>
                  </a:lnTo>
                  <a:lnTo>
                    <a:pt x="17" y="208"/>
                  </a:lnTo>
                  <a:lnTo>
                    <a:pt x="7" y="210"/>
                  </a:lnTo>
                  <a:lnTo>
                    <a:pt x="10" y="220"/>
                  </a:lnTo>
                  <a:lnTo>
                    <a:pt x="3" y="224"/>
                  </a:lnTo>
                  <a:lnTo>
                    <a:pt x="5" y="243"/>
                  </a:lnTo>
                  <a:lnTo>
                    <a:pt x="0" y="23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9" name="Freeform 101"/>
            <p:cNvSpPr>
              <a:spLocks/>
            </p:cNvSpPr>
            <p:nvPr/>
          </p:nvSpPr>
          <p:spPr bwMode="auto">
            <a:xfrm>
              <a:off x="3858" y="1142"/>
              <a:ext cx="144" cy="161"/>
            </a:xfrm>
            <a:custGeom>
              <a:avLst/>
              <a:gdLst>
                <a:gd name="T0" fmla="*/ 0 w 144"/>
                <a:gd name="T1" fmla="*/ 149 h 161"/>
                <a:gd name="T2" fmla="*/ 14 w 144"/>
                <a:gd name="T3" fmla="*/ 161 h 161"/>
                <a:gd name="T4" fmla="*/ 21 w 144"/>
                <a:gd name="T5" fmla="*/ 161 h 161"/>
                <a:gd name="T6" fmla="*/ 21 w 144"/>
                <a:gd name="T7" fmla="*/ 135 h 161"/>
                <a:gd name="T8" fmla="*/ 28 w 144"/>
                <a:gd name="T9" fmla="*/ 123 h 161"/>
                <a:gd name="T10" fmla="*/ 45 w 144"/>
                <a:gd name="T11" fmla="*/ 114 h 161"/>
                <a:gd name="T12" fmla="*/ 56 w 144"/>
                <a:gd name="T13" fmla="*/ 92 h 161"/>
                <a:gd name="T14" fmla="*/ 61 w 144"/>
                <a:gd name="T15" fmla="*/ 78 h 161"/>
                <a:gd name="T16" fmla="*/ 80 w 144"/>
                <a:gd name="T17" fmla="*/ 64 h 161"/>
                <a:gd name="T18" fmla="*/ 85 w 144"/>
                <a:gd name="T19" fmla="*/ 47 h 161"/>
                <a:gd name="T20" fmla="*/ 106 w 144"/>
                <a:gd name="T21" fmla="*/ 40 h 161"/>
                <a:gd name="T22" fmla="*/ 123 w 144"/>
                <a:gd name="T23" fmla="*/ 29 h 161"/>
                <a:gd name="T24" fmla="*/ 139 w 144"/>
                <a:gd name="T25" fmla="*/ 19 h 161"/>
                <a:gd name="T26" fmla="*/ 144 w 144"/>
                <a:gd name="T27" fmla="*/ 5 h 161"/>
                <a:gd name="T28" fmla="*/ 123 w 144"/>
                <a:gd name="T29" fmla="*/ 12 h 161"/>
                <a:gd name="T30" fmla="*/ 85 w 144"/>
                <a:gd name="T31" fmla="*/ 0 h 161"/>
                <a:gd name="T32" fmla="*/ 59 w 144"/>
                <a:gd name="T33" fmla="*/ 45 h 161"/>
                <a:gd name="T34" fmla="*/ 59 w 144"/>
                <a:gd name="T35" fmla="*/ 55 h 161"/>
                <a:gd name="T36" fmla="*/ 47 w 144"/>
                <a:gd name="T37" fmla="*/ 62 h 161"/>
                <a:gd name="T38" fmla="*/ 42 w 144"/>
                <a:gd name="T39" fmla="*/ 85 h 161"/>
                <a:gd name="T40" fmla="*/ 28 w 144"/>
                <a:gd name="T41" fmla="*/ 97 h 161"/>
                <a:gd name="T42" fmla="*/ 26 w 144"/>
                <a:gd name="T43" fmla="*/ 104 h 161"/>
                <a:gd name="T44" fmla="*/ 0 w 144"/>
                <a:gd name="T45" fmla="*/ 135 h 161"/>
                <a:gd name="T46" fmla="*/ 0 w 144"/>
                <a:gd name="T47" fmla="*/ 149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61"/>
                <a:gd name="T74" fmla="*/ 144 w 144"/>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61">
                  <a:moveTo>
                    <a:pt x="0" y="149"/>
                  </a:moveTo>
                  <a:lnTo>
                    <a:pt x="14" y="161"/>
                  </a:lnTo>
                  <a:lnTo>
                    <a:pt x="21" y="161"/>
                  </a:lnTo>
                  <a:lnTo>
                    <a:pt x="21" y="135"/>
                  </a:lnTo>
                  <a:lnTo>
                    <a:pt x="28" y="123"/>
                  </a:lnTo>
                  <a:lnTo>
                    <a:pt x="45" y="114"/>
                  </a:lnTo>
                  <a:lnTo>
                    <a:pt x="56" y="92"/>
                  </a:lnTo>
                  <a:lnTo>
                    <a:pt x="61" y="78"/>
                  </a:lnTo>
                  <a:lnTo>
                    <a:pt x="80" y="64"/>
                  </a:lnTo>
                  <a:lnTo>
                    <a:pt x="85" y="47"/>
                  </a:lnTo>
                  <a:lnTo>
                    <a:pt x="106" y="40"/>
                  </a:lnTo>
                  <a:lnTo>
                    <a:pt x="123" y="29"/>
                  </a:lnTo>
                  <a:lnTo>
                    <a:pt x="139" y="19"/>
                  </a:lnTo>
                  <a:lnTo>
                    <a:pt x="144" y="5"/>
                  </a:lnTo>
                  <a:lnTo>
                    <a:pt x="123" y="12"/>
                  </a:lnTo>
                  <a:lnTo>
                    <a:pt x="85" y="0"/>
                  </a:lnTo>
                  <a:lnTo>
                    <a:pt x="59" y="45"/>
                  </a:lnTo>
                  <a:lnTo>
                    <a:pt x="59" y="55"/>
                  </a:lnTo>
                  <a:lnTo>
                    <a:pt x="47" y="62"/>
                  </a:lnTo>
                  <a:lnTo>
                    <a:pt x="42" y="85"/>
                  </a:lnTo>
                  <a:lnTo>
                    <a:pt x="28" y="97"/>
                  </a:lnTo>
                  <a:lnTo>
                    <a:pt x="26" y="104"/>
                  </a:lnTo>
                  <a:lnTo>
                    <a:pt x="0" y="135"/>
                  </a:lnTo>
                  <a:lnTo>
                    <a:pt x="0" y="14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0" name="Freeform 102"/>
            <p:cNvSpPr>
              <a:spLocks/>
            </p:cNvSpPr>
            <p:nvPr/>
          </p:nvSpPr>
          <p:spPr bwMode="auto">
            <a:xfrm>
              <a:off x="4021" y="1256"/>
              <a:ext cx="40" cy="33"/>
            </a:xfrm>
            <a:custGeom>
              <a:avLst/>
              <a:gdLst>
                <a:gd name="T0" fmla="*/ 0 w 40"/>
                <a:gd name="T1" fmla="*/ 26 h 33"/>
                <a:gd name="T2" fmla="*/ 9 w 40"/>
                <a:gd name="T3" fmla="*/ 33 h 33"/>
                <a:gd name="T4" fmla="*/ 40 w 40"/>
                <a:gd name="T5" fmla="*/ 11 h 33"/>
                <a:gd name="T6" fmla="*/ 28 w 40"/>
                <a:gd name="T7" fmla="*/ 0 h 33"/>
                <a:gd name="T8" fmla="*/ 12 w 40"/>
                <a:gd name="T9" fmla="*/ 4 h 33"/>
                <a:gd name="T10" fmla="*/ 0 w 40"/>
                <a:gd name="T11" fmla="*/ 16 h 33"/>
                <a:gd name="T12" fmla="*/ 0 w 40"/>
                <a:gd name="T13" fmla="*/ 26 h 33"/>
                <a:gd name="T14" fmla="*/ 0 60000 65536"/>
                <a:gd name="T15" fmla="*/ 0 60000 65536"/>
                <a:gd name="T16" fmla="*/ 0 60000 65536"/>
                <a:gd name="T17" fmla="*/ 0 60000 65536"/>
                <a:gd name="T18" fmla="*/ 0 60000 65536"/>
                <a:gd name="T19" fmla="*/ 0 60000 65536"/>
                <a:gd name="T20" fmla="*/ 0 60000 65536"/>
                <a:gd name="T21" fmla="*/ 0 w 40"/>
                <a:gd name="T22" fmla="*/ 0 h 33"/>
                <a:gd name="T23" fmla="*/ 40 w 40"/>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3">
                  <a:moveTo>
                    <a:pt x="0" y="26"/>
                  </a:moveTo>
                  <a:lnTo>
                    <a:pt x="9" y="33"/>
                  </a:lnTo>
                  <a:lnTo>
                    <a:pt x="40" y="11"/>
                  </a:lnTo>
                  <a:lnTo>
                    <a:pt x="28" y="0"/>
                  </a:lnTo>
                  <a:lnTo>
                    <a:pt x="12" y="4"/>
                  </a:lnTo>
                  <a:lnTo>
                    <a:pt x="0" y="16"/>
                  </a:lnTo>
                  <a:lnTo>
                    <a:pt x="0" y="26"/>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1" name="Rectangle 103"/>
            <p:cNvSpPr>
              <a:spLocks noChangeArrowheads="1"/>
            </p:cNvSpPr>
            <p:nvPr/>
          </p:nvSpPr>
          <p:spPr bwMode="auto">
            <a:xfrm>
              <a:off x="3957" y="1326"/>
              <a:ext cx="9" cy="12"/>
            </a:xfrm>
            <a:prstGeom prst="rect">
              <a:avLst/>
            </a:pr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2" name="Freeform 104"/>
            <p:cNvSpPr>
              <a:spLocks/>
            </p:cNvSpPr>
            <p:nvPr/>
          </p:nvSpPr>
          <p:spPr bwMode="auto">
            <a:xfrm>
              <a:off x="3081" y="989"/>
              <a:ext cx="831" cy="796"/>
            </a:xfrm>
            <a:custGeom>
              <a:avLst/>
              <a:gdLst>
                <a:gd name="T0" fmla="*/ 73 w 831"/>
                <a:gd name="T1" fmla="*/ 786 h 796"/>
                <a:gd name="T2" fmla="*/ 99 w 831"/>
                <a:gd name="T3" fmla="*/ 748 h 796"/>
                <a:gd name="T4" fmla="*/ 144 w 831"/>
                <a:gd name="T5" fmla="*/ 722 h 796"/>
                <a:gd name="T6" fmla="*/ 194 w 831"/>
                <a:gd name="T7" fmla="*/ 701 h 796"/>
                <a:gd name="T8" fmla="*/ 130 w 831"/>
                <a:gd name="T9" fmla="*/ 659 h 796"/>
                <a:gd name="T10" fmla="*/ 85 w 831"/>
                <a:gd name="T11" fmla="*/ 640 h 796"/>
                <a:gd name="T12" fmla="*/ 83 w 831"/>
                <a:gd name="T13" fmla="*/ 611 h 796"/>
                <a:gd name="T14" fmla="*/ 118 w 831"/>
                <a:gd name="T15" fmla="*/ 571 h 796"/>
                <a:gd name="T16" fmla="*/ 160 w 831"/>
                <a:gd name="T17" fmla="*/ 602 h 796"/>
                <a:gd name="T18" fmla="*/ 191 w 831"/>
                <a:gd name="T19" fmla="*/ 604 h 796"/>
                <a:gd name="T20" fmla="*/ 430 w 831"/>
                <a:gd name="T21" fmla="*/ 640 h 796"/>
                <a:gd name="T22" fmla="*/ 508 w 831"/>
                <a:gd name="T23" fmla="*/ 609 h 796"/>
                <a:gd name="T24" fmla="*/ 543 w 831"/>
                <a:gd name="T25" fmla="*/ 545 h 796"/>
                <a:gd name="T26" fmla="*/ 652 w 831"/>
                <a:gd name="T27" fmla="*/ 470 h 796"/>
                <a:gd name="T28" fmla="*/ 697 w 831"/>
                <a:gd name="T29" fmla="*/ 453 h 796"/>
                <a:gd name="T30" fmla="*/ 730 w 831"/>
                <a:gd name="T31" fmla="*/ 463 h 796"/>
                <a:gd name="T32" fmla="*/ 796 w 831"/>
                <a:gd name="T33" fmla="*/ 415 h 796"/>
                <a:gd name="T34" fmla="*/ 831 w 831"/>
                <a:gd name="T35" fmla="*/ 373 h 796"/>
                <a:gd name="T36" fmla="*/ 767 w 831"/>
                <a:gd name="T37" fmla="*/ 401 h 796"/>
                <a:gd name="T38" fmla="*/ 756 w 831"/>
                <a:gd name="T39" fmla="*/ 345 h 796"/>
                <a:gd name="T40" fmla="*/ 746 w 831"/>
                <a:gd name="T41" fmla="*/ 335 h 796"/>
                <a:gd name="T42" fmla="*/ 741 w 831"/>
                <a:gd name="T43" fmla="*/ 248 h 796"/>
                <a:gd name="T44" fmla="*/ 748 w 831"/>
                <a:gd name="T45" fmla="*/ 198 h 796"/>
                <a:gd name="T46" fmla="*/ 680 w 831"/>
                <a:gd name="T47" fmla="*/ 283 h 796"/>
                <a:gd name="T48" fmla="*/ 607 w 831"/>
                <a:gd name="T49" fmla="*/ 250 h 796"/>
                <a:gd name="T50" fmla="*/ 550 w 831"/>
                <a:gd name="T51" fmla="*/ 257 h 796"/>
                <a:gd name="T52" fmla="*/ 505 w 831"/>
                <a:gd name="T53" fmla="*/ 224 h 796"/>
                <a:gd name="T54" fmla="*/ 378 w 831"/>
                <a:gd name="T55" fmla="*/ 104 h 796"/>
                <a:gd name="T56" fmla="*/ 279 w 831"/>
                <a:gd name="T57" fmla="*/ 0 h 796"/>
                <a:gd name="T58" fmla="*/ 243 w 831"/>
                <a:gd name="T59" fmla="*/ 14 h 796"/>
                <a:gd name="T60" fmla="*/ 231 w 831"/>
                <a:gd name="T61" fmla="*/ 56 h 796"/>
                <a:gd name="T62" fmla="*/ 269 w 831"/>
                <a:gd name="T63" fmla="*/ 149 h 796"/>
                <a:gd name="T64" fmla="*/ 250 w 831"/>
                <a:gd name="T65" fmla="*/ 236 h 796"/>
                <a:gd name="T66" fmla="*/ 253 w 831"/>
                <a:gd name="T67" fmla="*/ 297 h 796"/>
                <a:gd name="T68" fmla="*/ 217 w 831"/>
                <a:gd name="T69" fmla="*/ 347 h 796"/>
                <a:gd name="T70" fmla="*/ 227 w 831"/>
                <a:gd name="T71" fmla="*/ 437 h 796"/>
                <a:gd name="T72" fmla="*/ 168 w 831"/>
                <a:gd name="T73" fmla="*/ 446 h 796"/>
                <a:gd name="T74" fmla="*/ 113 w 831"/>
                <a:gd name="T75" fmla="*/ 427 h 796"/>
                <a:gd name="T76" fmla="*/ 80 w 831"/>
                <a:gd name="T77" fmla="*/ 448 h 796"/>
                <a:gd name="T78" fmla="*/ 85 w 831"/>
                <a:gd name="T79" fmla="*/ 512 h 796"/>
                <a:gd name="T80" fmla="*/ 59 w 831"/>
                <a:gd name="T81" fmla="*/ 531 h 796"/>
                <a:gd name="T82" fmla="*/ 12 w 831"/>
                <a:gd name="T83" fmla="*/ 574 h 796"/>
                <a:gd name="T84" fmla="*/ 16 w 831"/>
                <a:gd name="T85" fmla="*/ 652 h 796"/>
                <a:gd name="T86" fmla="*/ 54 w 831"/>
                <a:gd name="T87" fmla="*/ 715 h 796"/>
                <a:gd name="T88" fmla="*/ 64 w 831"/>
                <a:gd name="T89" fmla="*/ 796 h 7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1"/>
                <a:gd name="T136" fmla="*/ 0 h 796"/>
                <a:gd name="T137" fmla="*/ 831 w 831"/>
                <a:gd name="T138" fmla="*/ 796 h 7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1" h="796">
                  <a:moveTo>
                    <a:pt x="64" y="796"/>
                  </a:moveTo>
                  <a:lnTo>
                    <a:pt x="73" y="793"/>
                  </a:lnTo>
                  <a:lnTo>
                    <a:pt x="73" y="786"/>
                  </a:lnTo>
                  <a:lnTo>
                    <a:pt x="87" y="774"/>
                  </a:lnTo>
                  <a:lnTo>
                    <a:pt x="101" y="770"/>
                  </a:lnTo>
                  <a:lnTo>
                    <a:pt x="99" y="748"/>
                  </a:lnTo>
                  <a:lnTo>
                    <a:pt x="123" y="729"/>
                  </a:lnTo>
                  <a:lnTo>
                    <a:pt x="132" y="715"/>
                  </a:lnTo>
                  <a:lnTo>
                    <a:pt x="144" y="722"/>
                  </a:lnTo>
                  <a:lnTo>
                    <a:pt x="184" y="737"/>
                  </a:lnTo>
                  <a:lnTo>
                    <a:pt x="205" y="718"/>
                  </a:lnTo>
                  <a:lnTo>
                    <a:pt x="194" y="701"/>
                  </a:lnTo>
                  <a:lnTo>
                    <a:pt x="170" y="694"/>
                  </a:lnTo>
                  <a:lnTo>
                    <a:pt x="142" y="661"/>
                  </a:lnTo>
                  <a:lnTo>
                    <a:pt x="130" y="659"/>
                  </a:lnTo>
                  <a:lnTo>
                    <a:pt x="116" y="666"/>
                  </a:lnTo>
                  <a:lnTo>
                    <a:pt x="94" y="642"/>
                  </a:lnTo>
                  <a:lnTo>
                    <a:pt x="85" y="640"/>
                  </a:lnTo>
                  <a:lnTo>
                    <a:pt x="75" y="626"/>
                  </a:lnTo>
                  <a:lnTo>
                    <a:pt x="75" y="618"/>
                  </a:lnTo>
                  <a:lnTo>
                    <a:pt x="83" y="611"/>
                  </a:lnTo>
                  <a:lnTo>
                    <a:pt x="92" y="583"/>
                  </a:lnTo>
                  <a:lnTo>
                    <a:pt x="101" y="574"/>
                  </a:lnTo>
                  <a:lnTo>
                    <a:pt x="118" y="571"/>
                  </a:lnTo>
                  <a:lnTo>
                    <a:pt x="132" y="574"/>
                  </a:lnTo>
                  <a:lnTo>
                    <a:pt x="144" y="583"/>
                  </a:lnTo>
                  <a:lnTo>
                    <a:pt x="160" y="602"/>
                  </a:lnTo>
                  <a:lnTo>
                    <a:pt x="170" y="618"/>
                  </a:lnTo>
                  <a:lnTo>
                    <a:pt x="182" y="618"/>
                  </a:lnTo>
                  <a:lnTo>
                    <a:pt x="191" y="604"/>
                  </a:lnTo>
                  <a:lnTo>
                    <a:pt x="234" y="576"/>
                  </a:lnTo>
                  <a:lnTo>
                    <a:pt x="290" y="559"/>
                  </a:lnTo>
                  <a:lnTo>
                    <a:pt x="430" y="640"/>
                  </a:lnTo>
                  <a:lnTo>
                    <a:pt x="498" y="678"/>
                  </a:lnTo>
                  <a:lnTo>
                    <a:pt x="508" y="649"/>
                  </a:lnTo>
                  <a:lnTo>
                    <a:pt x="508" y="609"/>
                  </a:lnTo>
                  <a:lnTo>
                    <a:pt x="517" y="581"/>
                  </a:lnTo>
                  <a:lnTo>
                    <a:pt x="529" y="571"/>
                  </a:lnTo>
                  <a:lnTo>
                    <a:pt x="543" y="545"/>
                  </a:lnTo>
                  <a:lnTo>
                    <a:pt x="609" y="479"/>
                  </a:lnTo>
                  <a:lnTo>
                    <a:pt x="626" y="467"/>
                  </a:lnTo>
                  <a:lnTo>
                    <a:pt x="652" y="470"/>
                  </a:lnTo>
                  <a:lnTo>
                    <a:pt x="659" y="474"/>
                  </a:lnTo>
                  <a:lnTo>
                    <a:pt x="694" y="472"/>
                  </a:lnTo>
                  <a:lnTo>
                    <a:pt x="697" y="453"/>
                  </a:lnTo>
                  <a:lnTo>
                    <a:pt x="704" y="451"/>
                  </a:lnTo>
                  <a:lnTo>
                    <a:pt x="711" y="458"/>
                  </a:lnTo>
                  <a:lnTo>
                    <a:pt x="730" y="463"/>
                  </a:lnTo>
                  <a:lnTo>
                    <a:pt x="748" y="441"/>
                  </a:lnTo>
                  <a:lnTo>
                    <a:pt x="753" y="427"/>
                  </a:lnTo>
                  <a:lnTo>
                    <a:pt x="796" y="415"/>
                  </a:lnTo>
                  <a:lnTo>
                    <a:pt x="805" y="404"/>
                  </a:lnTo>
                  <a:lnTo>
                    <a:pt x="831" y="382"/>
                  </a:lnTo>
                  <a:lnTo>
                    <a:pt x="831" y="373"/>
                  </a:lnTo>
                  <a:lnTo>
                    <a:pt x="819" y="368"/>
                  </a:lnTo>
                  <a:lnTo>
                    <a:pt x="800" y="392"/>
                  </a:lnTo>
                  <a:lnTo>
                    <a:pt x="767" y="401"/>
                  </a:lnTo>
                  <a:lnTo>
                    <a:pt x="763" y="387"/>
                  </a:lnTo>
                  <a:lnTo>
                    <a:pt x="772" y="385"/>
                  </a:lnTo>
                  <a:lnTo>
                    <a:pt x="756" y="345"/>
                  </a:lnTo>
                  <a:lnTo>
                    <a:pt x="767" y="349"/>
                  </a:lnTo>
                  <a:lnTo>
                    <a:pt x="767" y="337"/>
                  </a:lnTo>
                  <a:lnTo>
                    <a:pt x="746" y="335"/>
                  </a:lnTo>
                  <a:lnTo>
                    <a:pt x="734" y="319"/>
                  </a:lnTo>
                  <a:lnTo>
                    <a:pt x="732" y="295"/>
                  </a:lnTo>
                  <a:lnTo>
                    <a:pt x="741" y="248"/>
                  </a:lnTo>
                  <a:lnTo>
                    <a:pt x="758" y="236"/>
                  </a:lnTo>
                  <a:lnTo>
                    <a:pt x="758" y="200"/>
                  </a:lnTo>
                  <a:lnTo>
                    <a:pt x="748" y="198"/>
                  </a:lnTo>
                  <a:lnTo>
                    <a:pt x="720" y="236"/>
                  </a:lnTo>
                  <a:lnTo>
                    <a:pt x="704" y="255"/>
                  </a:lnTo>
                  <a:lnTo>
                    <a:pt x="680" y="283"/>
                  </a:lnTo>
                  <a:lnTo>
                    <a:pt x="649" y="286"/>
                  </a:lnTo>
                  <a:lnTo>
                    <a:pt x="628" y="278"/>
                  </a:lnTo>
                  <a:lnTo>
                    <a:pt x="607" y="250"/>
                  </a:lnTo>
                  <a:lnTo>
                    <a:pt x="600" y="264"/>
                  </a:lnTo>
                  <a:lnTo>
                    <a:pt x="588" y="248"/>
                  </a:lnTo>
                  <a:lnTo>
                    <a:pt x="550" y="257"/>
                  </a:lnTo>
                  <a:lnTo>
                    <a:pt x="536" y="248"/>
                  </a:lnTo>
                  <a:lnTo>
                    <a:pt x="536" y="236"/>
                  </a:lnTo>
                  <a:lnTo>
                    <a:pt x="505" y="224"/>
                  </a:lnTo>
                  <a:lnTo>
                    <a:pt x="449" y="182"/>
                  </a:lnTo>
                  <a:lnTo>
                    <a:pt x="408" y="144"/>
                  </a:lnTo>
                  <a:lnTo>
                    <a:pt x="378" y="104"/>
                  </a:lnTo>
                  <a:lnTo>
                    <a:pt x="340" y="54"/>
                  </a:lnTo>
                  <a:lnTo>
                    <a:pt x="307" y="28"/>
                  </a:lnTo>
                  <a:lnTo>
                    <a:pt x="279" y="0"/>
                  </a:lnTo>
                  <a:lnTo>
                    <a:pt x="271" y="0"/>
                  </a:lnTo>
                  <a:lnTo>
                    <a:pt x="271" y="12"/>
                  </a:lnTo>
                  <a:lnTo>
                    <a:pt x="243" y="14"/>
                  </a:lnTo>
                  <a:lnTo>
                    <a:pt x="236" y="26"/>
                  </a:lnTo>
                  <a:lnTo>
                    <a:pt x="238" y="49"/>
                  </a:lnTo>
                  <a:lnTo>
                    <a:pt x="231" y="56"/>
                  </a:lnTo>
                  <a:lnTo>
                    <a:pt x="234" y="78"/>
                  </a:lnTo>
                  <a:lnTo>
                    <a:pt x="260" y="118"/>
                  </a:lnTo>
                  <a:lnTo>
                    <a:pt x="269" y="149"/>
                  </a:lnTo>
                  <a:lnTo>
                    <a:pt x="269" y="186"/>
                  </a:lnTo>
                  <a:lnTo>
                    <a:pt x="264" y="217"/>
                  </a:lnTo>
                  <a:lnTo>
                    <a:pt x="250" y="236"/>
                  </a:lnTo>
                  <a:lnTo>
                    <a:pt x="260" y="264"/>
                  </a:lnTo>
                  <a:lnTo>
                    <a:pt x="257" y="283"/>
                  </a:lnTo>
                  <a:lnTo>
                    <a:pt x="253" y="297"/>
                  </a:lnTo>
                  <a:lnTo>
                    <a:pt x="248" y="316"/>
                  </a:lnTo>
                  <a:lnTo>
                    <a:pt x="222" y="335"/>
                  </a:lnTo>
                  <a:lnTo>
                    <a:pt x="217" y="347"/>
                  </a:lnTo>
                  <a:lnTo>
                    <a:pt x="220" y="371"/>
                  </a:lnTo>
                  <a:lnTo>
                    <a:pt x="234" y="415"/>
                  </a:lnTo>
                  <a:lnTo>
                    <a:pt x="227" y="437"/>
                  </a:lnTo>
                  <a:lnTo>
                    <a:pt x="198" y="460"/>
                  </a:lnTo>
                  <a:lnTo>
                    <a:pt x="179" y="458"/>
                  </a:lnTo>
                  <a:lnTo>
                    <a:pt x="168" y="446"/>
                  </a:lnTo>
                  <a:lnTo>
                    <a:pt x="149" y="451"/>
                  </a:lnTo>
                  <a:lnTo>
                    <a:pt x="125" y="441"/>
                  </a:lnTo>
                  <a:lnTo>
                    <a:pt x="113" y="427"/>
                  </a:lnTo>
                  <a:lnTo>
                    <a:pt x="90" y="425"/>
                  </a:lnTo>
                  <a:lnTo>
                    <a:pt x="78" y="432"/>
                  </a:lnTo>
                  <a:lnTo>
                    <a:pt x="80" y="448"/>
                  </a:lnTo>
                  <a:lnTo>
                    <a:pt x="101" y="484"/>
                  </a:lnTo>
                  <a:lnTo>
                    <a:pt x="101" y="498"/>
                  </a:lnTo>
                  <a:lnTo>
                    <a:pt x="85" y="512"/>
                  </a:lnTo>
                  <a:lnTo>
                    <a:pt x="80" y="519"/>
                  </a:lnTo>
                  <a:lnTo>
                    <a:pt x="73" y="541"/>
                  </a:lnTo>
                  <a:lnTo>
                    <a:pt x="59" y="531"/>
                  </a:lnTo>
                  <a:lnTo>
                    <a:pt x="45" y="548"/>
                  </a:lnTo>
                  <a:lnTo>
                    <a:pt x="16" y="559"/>
                  </a:lnTo>
                  <a:lnTo>
                    <a:pt x="12" y="574"/>
                  </a:lnTo>
                  <a:lnTo>
                    <a:pt x="14" y="607"/>
                  </a:lnTo>
                  <a:lnTo>
                    <a:pt x="0" y="626"/>
                  </a:lnTo>
                  <a:lnTo>
                    <a:pt x="16" y="652"/>
                  </a:lnTo>
                  <a:lnTo>
                    <a:pt x="38" y="666"/>
                  </a:lnTo>
                  <a:lnTo>
                    <a:pt x="54" y="694"/>
                  </a:lnTo>
                  <a:lnTo>
                    <a:pt x="54" y="715"/>
                  </a:lnTo>
                  <a:lnTo>
                    <a:pt x="38" y="760"/>
                  </a:lnTo>
                  <a:lnTo>
                    <a:pt x="45" y="791"/>
                  </a:lnTo>
                  <a:lnTo>
                    <a:pt x="64" y="796"/>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3" name="Freeform 105"/>
            <p:cNvSpPr>
              <a:spLocks/>
            </p:cNvSpPr>
            <p:nvPr/>
          </p:nvSpPr>
          <p:spPr bwMode="auto">
            <a:xfrm>
              <a:off x="3253" y="1041"/>
              <a:ext cx="26" cy="23"/>
            </a:xfrm>
            <a:custGeom>
              <a:avLst/>
              <a:gdLst>
                <a:gd name="T0" fmla="*/ 10 w 26"/>
                <a:gd name="T1" fmla="*/ 23 h 23"/>
                <a:gd name="T2" fmla="*/ 26 w 26"/>
                <a:gd name="T3" fmla="*/ 23 h 23"/>
                <a:gd name="T4" fmla="*/ 24 w 26"/>
                <a:gd name="T5" fmla="*/ 9 h 23"/>
                <a:gd name="T6" fmla="*/ 14 w 26"/>
                <a:gd name="T7" fmla="*/ 0 h 23"/>
                <a:gd name="T8" fmla="*/ 0 w 26"/>
                <a:gd name="T9" fmla="*/ 7 h 23"/>
                <a:gd name="T10" fmla="*/ 0 w 26"/>
                <a:gd name="T11" fmla="*/ 14 h 23"/>
                <a:gd name="T12" fmla="*/ 10 w 26"/>
                <a:gd name="T13" fmla="*/ 23 h 23"/>
                <a:gd name="T14" fmla="*/ 0 60000 65536"/>
                <a:gd name="T15" fmla="*/ 0 60000 65536"/>
                <a:gd name="T16" fmla="*/ 0 60000 65536"/>
                <a:gd name="T17" fmla="*/ 0 60000 65536"/>
                <a:gd name="T18" fmla="*/ 0 60000 65536"/>
                <a:gd name="T19" fmla="*/ 0 60000 65536"/>
                <a:gd name="T20" fmla="*/ 0 60000 65536"/>
                <a:gd name="T21" fmla="*/ 0 w 26"/>
                <a:gd name="T22" fmla="*/ 0 h 23"/>
                <a:gd name="T23" fmla="*/ 26 w 2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3">
                  <a:moveTo>
                    <a:pt x="10" y="23"/>
                  </a:moveTo>
                  <a:lnTo>
                    <a:pt x="26" y="23"/>
                  </a:lnTo>
                  <a:lnTo>
                    <a:pt x="24" y="9"/>
                  </a:lnTo>
                  <a:lnTo>
                    <a:pt x="14" y="0"/>
                  </a:lnTo>
                  <a:lnTo>
                    <a:pt x="0" y="7"/>
                  </a:lnTo>
                  <a:lnTo>
                    <a:pt x="0" y="14"/>
                  </a:lnTo>
                  <a:lnTo>
                    <a:pt x="10" y="23"/>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4" name="Freeform 106"/>
            <p:cNvSpPr>
              <a:spLocks/>
            </p:cNvSpPr>
            <p:nvPr/>
          </p:nvSpPr>
          <p:spPr bwMode="auto">
            <a:xfrm>
              <a:off x="3230" y="1005"/>
              <a:ext cx="11" cy="24"/>
            </a:xfrm>
            <a:custGeom>
              <a:avLst/>
              <a:gdLst>
                <a:gd name="T0" fmla="*/ 4 w 11"/>
                <a:gd name="T1" fmla="*/ 24 h 24"/>
                <a:gd name="T2" fmla="*/ 11 w 11"/>
                <a:gd name="T3" fmla="*/ 14 h 24"/>
                <a:gd name="T4" fmla="*/ 11 w 11"/>
                <a:gd name="T5" fmla="*/ 0 h 24"/>
                <a:gd name="T6" fmla="*/ 0 w 11"/>
                <a:gd name="T7" fmla="*/ 3 h 24"/>
                <a:gd name="T8" fmla="*/ 4 w 11"/>
                <a:gd name="T9" fmla="*/ 24 h 24"/>
                <a:gd name="T10" fmla="*/ 0 60000 65536"/>
                <a:gd name="T11" fmla="*/ 0 60000 65536"/>
                <a:gd name="T12" fmla="*/ 0 60000 65536"/>
                <a:gd name="T13" fmla="*/ 0 60000 65536"/>
                <a:gd name="T14" fmla="*/ 0 60000 65536"/>
                <a:gd name="T15" fmla="*/ 0 w 11"/>
                <a:gd name="T16" fmla="*/ 0 h 24"/>
                <a:gd name="T17" fmla="*/ 11 w 11"/>
                <a:gd name="T18" fmla="*/ 24 h 24"/>
              </a:gdLst>
              <a:ahLst/>
              <a:cxnLst>
                <a:cxn ang="T10">
                  <a:pos x="T0" y="T1"/>
                </a:cxn>
                <a:cxn ang="T11">
                  <a:pos x="T2" y="T3"/>
                </a:cxn>
                <a:cxn ang="T12">
                  <a:pos x="T4" y="T5"/>
                </a:cxn>
                <a:cxn ang="T13">
                  <a:pos x="T6" y="T7"/>
                </a:cxn>
                <a:cxn ang="T14">
                  <a:pos x="T8" y="T9"/>
                </a:cxn>
              </a:cxnLst>
              <a:rect l="T15" t="T16" r="T17" b="T18"/>
              <a:pathLst>
                <a:path w="11" h="24">
                  <a:moveTo>
                    <a:pt x="4" y="24"/>
                  </a:moveTo>
                  <a:lnTo>
                    <a:pt x="11" y="14"/>
                  </a:lnTo>
                  <a:lnTo>
                    <a:pt x="11" y="0"/>
                  </a:lnTo>
                  <a:lnTo>
                    <a:pt x="0" y="3"/>
                  </a:lnTo>
                  <a:lnTo>
                    <a:pt x="4" y="24"/>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5" name="Freeform 107"/>
            <p:cNvSpPr>
              <a:spLocks/>
            </p:cNvSpPr>
            <p:nvPr/>
          </p:nvSpPr>
          <p:spPr bwMode="auto">
            <a:xfrm>
              <a:off x="3031" y="1633"/>
              <a:ext cx="22" cy="36"/>
            </a:xfrm>
            <a:custGeom>
              <a:avLst/>
              <a:gdLst>
                <a:gd name="T0" fmla="*/ 22 w 22"/>
                <a:gd name="T1" fmla="*/ 0 h 36"/>
                <a:gd name="T2" fmla="*/ 17 w 22"/>
                <a:gd name="T3" fmla="*/ 24 h 36"/>
                <a:gd name="T4" fmla="*/ 10 w 22"/>
                <a:gd name="T5" fmla="*/ 36 h 36"/>
                <a:gd name="T6" fmla="*/ 0 w 22"/>
                <a:gd name="T7" fmla="*/ 24 h 36"/>
                <a:gd name="T8" fmla="*/ 5 w 22"/>
                <a:gd name="T9" fmla="*/ 10 h 36"/>
                <a:gd name="T10" fmla="*/ 22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22" y="0"/>
                  </a:moveTo>
                  <a:lnTo>
                    <a:pt x="17" y="24"/>
                  </a:lnTo>
                  <a:lnTo>
                    <a:pt x="10" y="36"/>
                  </a:lnTo>
                  <a:lnTo>
                    <a:pt x="0" y="24"/>
                  </a:lnTo>
                  <a:lnTo>
                    <a:pt x="5" y="10"/>
                  </a:lnTo>
                  <a:lnTo>
                    <a:pt x="22"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6" name="Freeform 108"/>
            <p:cNvSpPr>
              <a:spLocks/>
            </p:cNvSpPr>
            <p:nvPr/>
          </p:nvSpPr>
          <p:spPr bwMode="auto">
            <a:xfrm>
              <a:off x="3107" y="1766"/>
              <a:ext cx="260" cy="238"/>
            </a:xfrm>
            <a:custGeom>
              <a:avLst/>
              <a:gdLst>
                <a:gd name="T0" fmla="*/ 9 w 260"/>
                <a:gd name="T1" fmla="*/ 205 h 238"/>
                <a:gd name="T2" fmla="*/ 9 w 260"/>
                <a:gd name="T3" fmla="*/ 191 h 238"/>
                <a:gd name="T4" fmla="*/ 0 w 260"/>
                <a:gd name="T5" fmla="*/ 186 h 238"/>
                <a:gd name="T6" fmla="*/ 5 w 260"/>
                <a:gd name="T7" fmla="*/ 167 h 238"/>
                <a:gd name="T8" fmla="*/ 19 w 260"/>
                <a:gd name="T9" fmla="*/ 153 h 238"/>
                <a:gd name="T10" fmla="*/ 52 w 260"/>
                <a:gd name="T11" fmla="*/ 144 h 238"/>
                <a:gd name="T12" fmla="*/ 59 w 260"/>
                <a:gd name="T13" fmla="*/ 106 h 238"/>
                <a:gd name="T14" fmla="*/ 66 w 260"/>
                <a:gd name="T15" fmla="*/ 99 h 238"/>
                <a:gd name="T16" fmla="*/ 66 w 260"/>
                <a:gd name="T17" fmla="*/ 89 h 238"/>
                <a:gd name="T18" fmla="*/ 59 w 260"/>
                <a:gd name="T19" fmla="*/ 85 h 238"/>
                <a:gd name="T20" fmla="*/ 64 w 260"/>
                <a:gd name="T21" fmla="*/ 54 h 238"/>
                <a:gd name="T22" fmla="*/ 85 w 260"/>
                <a:gd name="T23" fmla="*/ 61 h 238"/>
                <a:gd name="T24" fmla="*/ 99 w 260"/>
                <a:gd name="T25" fmla="*/ 59 h 238"/>
                <a:gd name="T26" fmla="*/ 113 w 260"/>
                <a:gd name="T27" fmla="*/ 120 h 238"/>
                <a:gd name="T28" fmla="*/ 127 w 260"/>
                <a:gd name="T29" fmla="*/ 130 h 238"/>
                <a:gd name="T30" fmla="*/ 146 w 260"/>
                <a:gd name="T31" fmla="*/ 118 h 238"/>
                <a:gd name="T32" fmla="*/ 146 w 260"/>
                <a:gd name="T33" fmla="*/ 97 h 238"/>
                <a:gd name="T34" fmla="*/ 168 w 260"/>
                <a:gd name="T35" fmla="*/ 108 h 238"/>
                <a:gd name="T36" fmla="*/ 179 w 260"/>
                <a:gd name="T37" fmla="*/ 120 h 238"/>
                <a:gd name="T38" fmla="*/ 191 w 260"/>
                <a:gd name="T39" fmla="*/ 113 h 238"/>
                <a:gd name="T40" fmla="*/ 189 w 260"/>
                <a:gd name="T41" fmla="*/ 92 h 238"/>
                <a:gd name="T42" fmla="*/ 201 w 260"/>
                <a:gd name="T43" fmla="*/ 78 h 238"/>
                <a:gd name="T44" fmla="*/ 198 w 260"/>
                <a:gd name="T45" fmla="*/ 56 h 238"/>
                <a:gd name="T46" fmla="*/ 184 w 260"/>
                <a:gd name="T47" fmla="*/ 45 h 238"/>
                <a:gd name="T48" fmla="*/ 168 w 260"/>
                <a:gd name="T49" fmla="*/ 59 h 238"/>
                <a:gd name="T50" fmla="*/ 146 w 260"/>
                <a:gd name="T51" fmla="*/ 61 h 238"/>
                <a:gd name="T52" fmla="*/ 127 w 260"/>
                <a:gd name="T53" fmla="*/ 71 h 238"/>
                <a:gd name="T54" fmla="*/ 127 w 260"/>
                <a:gd name="T55" fmla="*/ 45 h 238"/>
                <a:gd name="T56" fmla="*/ 132 w 260"/>
                <a:gd name="T57" fmla="*/ 21 h 238"/>
                <a:gd name="T58" fmla="*/ 146 w 260"/>
                <a:gd name="T59" fmla="*/ 0 h 238"/>
                <a:gd name="T60" fmla="*/ 165 w 260"/>
                <a:gd name="T61" fmla="*/ 0 h 238"/>
                <a:gd name="T62" fmla="*/ 194 w 260"/>
                <a:gd name="T63" fmla="*/ 26 h 238"/>
                <a:gd name="T64" fmla="*/ 222 w 260"/>
                <a:gd name="T65" fmla="*/ 21 h 238"/>
                <a:gd name="T66" fmla="*/ 215 w 260"/>
                <a:gd name="T67" fmla="*/ 71 h 238"/>
                <a:gd name="T68" fmla="*/ 222 w 260"/>
                <a:gd name="T69" fmla="*/ 85 h 238"/>
                <a:gd name="T70" fmla="*/ 222 w 260"/>
                <a:gd name="T71" fmla="*/ 137 h 238"/>
                <a:gd name="T72" fmla="*/ 236 w 260"/>
                <a:gd name="T73" fmla="*/ 177 h 238"/>
                <a:gd name="T74" fmla="*/ 257 w 260"/>
                <a:gd name="T75" fmla="*/ 186 h 238"/>
                <a:gd name="T76" fmla="*/ 260 w 260"/>
                <a:gd name="T77" fmla="*/ 193 h 238"/>
                <a:gd name="T78" fmla="*/ 248 w 260"/>
                <a:gd name="T79" fmla="*/ 198 h 238"/>
                <a:gd name="T80" fmla="*/ 245 w 260"/>
                <a:gd name="T81" fmla="*/ 205 h 238"/>
                <a:gd name="T82" fmla="*/ 208 w 260"/>
                <a:gd name="T83" fmla="*/ 215 h 238"/>
                <a:gd name="T84" fmla="*/ 165 w 260"/>
                <a:gd name="T85" fmla="*/ 238 h 238"/>
                <a:gd name="T86" fmla="*/ 156 w 260"/>
                <a:gd name="T87" fmla="*/ 231 h 238"/>
                <a:gd name="T88" fmla="*/ 156 w 260"/>
                <a:gd name="T89" fmla="*/ 200 h 238"/>
                <a:gd name="T90" fmla="*/ 127 w 260"/>
                <a:gd name="T91" fmla="*/ 196 h 238"/>
                <a:gd name="T92" fmla="*/ 109 w 260"/>
                <a:gd name="T93" fmla="*/ 207 h 238"/>
                <a:gd name="T94" fmla="*/ 66 w 260"/>
                <a:gd name="T95" fmla="*/ 196 h 238"/>
                <a:gd name="T96" fmla="*/ 52 w 260"/>
                <a:gd name="T97" fmla="*/ 203 h 238"/>
                <a:gd name="T98" fmla="*/ 24 w 260"/>
                <a:gd name="T99" fmla="*/ 200 h 238"/>
                <a:gd name="T100" fmla="*/ 9 w 260"/>
                <a:gd name="T101" fmla="*/ 205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0"/>
                <a:gd name="T154" fmla="*/ 0 h 238"/>
                <a:gd name="T155" fmla="*/ 260 w 260"/>
                <a:gd name="T156" fmla="*/ 238 h 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0" h="238">
                  <a:moveTo>
                    <a:pt x="9" y="205"/>
                  </a:moveTo>
                  <a:lnTo>
                    <a:pt x="9" y="191"/>
                  </a:lnTo>
                  <a:lnTo>
                    <a:pt x="0" y="186"/>
                  </a:lnTo>
                  <a:lnTo>
                    <a:pt x="5" y="167"/>
                  </a:lnTo>
                  <a:lnTo>
                    <a:pt x="19" y="153"/>
                  </a:lnTo>
                  <a:lnTo>
                    <a:pt x="52" y="144"/>
                  </a:lnTo>
                  <a:lnTo>
                    <a:pt x="59" y="106"/>
                  </a:lnTo>
                  <a:lnTo>
                    <a:pt x="66" y="99"/>
                  </a:lnTo>
                  <a:lnTo>
                    <a:pt x="66" y="89"/>
                  </a:lnTo>
                  <a:lnTo>
                    <a:pt x="59" y="85"/>
                  </a:lnTo>
                  <a:lnTo>
                    <a:pt x="64" y="54"/>
                  </a:lnTo>
                  <a:lnTo>
                    <a:pt x="85" y="61"/>
                  </a:lnTo>
                  <a:lnTo>
                    <a:pt x="99" y="59"/>
                  </a:lnTo>
                  <a:lnTo>
                    <a:pt x="113" y="120"/>
                  </a:lnTo>
                  <a:lnTo>
                    <a:pt x="127" y="130"/>
                  </a:lnTo>
                  <a:lnTo>
                    <a:pt x="146" y="118"/>
                  </a:lnTo>
                  <a:lnTo>
                    <a:pt x="146" y="97"/>
                  </a:lnTo>
                  <a:lnTo>
                    <a:pt x="168" y="108"/>
                  </a:lnTo>
                  <a:lnTo>
                    <a:pt x="179" y="120"/>
                  </a:lnTo>
                  <a:lnTo>
                    <a:pt x="191" y="113"/>
                  </a:lnTo>
                  <a:lnTo>
                    <a:pt x="189" y="92"/>
                  </a:lnTo>
                  <a:lnTo>
                    <a:pt x="201" y="78"/>
                  </a:lnTo>
                  <a:lnTo>
                    <a:pt x="198" y="56"/>
                  </a:lnTo>
                  <a:lnTo>
                    <a:pt x="184" y="45"/>
                  </a:lnTo>
                  <a:lnTo>
                    <a:pt x="168" y="59"/>
                  </a:lnTo>
                  <a:lnTo>
                    <a:pt x="146" y="61"/>
                  </a:lnTo>
                  <a:lnTo>
                    <a:pt x="127" y="71"/>
                  </a:lnTo>
                  <a:lnTo>
                    <a:pt x="127" y="45"/>
                  </a:lnTo>
                  <a:lnTo>
                    <a:pt x="132" y="21"/>
                  </a:lnTo>
                  <a:lnTo>
                    <a:pt x="146" y="0"/>
                  </a:lnTo>
                  <a:lnTo>
                    <a:pt x="165" y="0"/>
                  </a:lnTo>
                  <a:lnTo>
                    <a:pt x="194" y="26"/>
                  </a:lnTo>
                  <a:lnTo>
                    <a:pt x="222" y="21"/>
                  </a:lnTo>
                  <a:lnTo>
                    <a:pt x="215" y="71"/>
                  </a:lnTo>
                  <a:lnTo>
                    <a:pt x="222" y="85"/>
                  </a:lnTo>
                  <a:lnTo>
                    <a:pt x="222" y="137"/>
                  </a:lnTo>
                  <a:lnTo>
                    <a:pt x="236" y="177"/>
                  </a:lnTo>
                  <a:lnTo>
                    <a:pt x="257" y="186"/>
                  </a:lnTo>
                  <a:lnTo>
                    <a:pt x="260" y="193"/>
                  </a:lnTo>
                  <a:lnTo>
                    <a:pt x="248" y="198"/>
                  </a:lnTo>
                  <a:lnTo>
                    <a:pt x="245" y="205"/>
                  </a:lnTo>
                  <a:lnTo>
                    <a:pt x="208" y="215"/>
                  </a:lnTo>
                  <a:lnTo>
                    <a:pt x="165" y="238"/>
                  </a:lnTo>
                  <a:lnTo>
                    <a:pt x="156" y="231"/>
                  </a:lnTo>
                  <a:lnTo>
                    <a:pt x="156" y="200"/>
                  </a:lnTo>
                  <a:lnTo>
                    <a:pt x="127" y="196"/>
                  </a:lnTo>
                  <a:lnTo>
                    <a:pt x="109" y="207"/>
                  </a:lnTo>
                  <a:lnTo>
                    <a:pt x="66" y="196"/>
                  </a:lnTo>
                  <a:lnTo>
                    <a:pt x="52" y="203"/>
                  </a:lnTo>
                  <a:lnTo>
                    <a:pt x="24" y="200"/>
                  </a:lnTo>
                  <a:lnTo>
                    <a:pt x="9" y="205"/>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7" name="Freeform 109"/>
            <p:cNvSpPr>
              <a:spLocks/>
            </p:cNvSpPr>
            <p:nvPr/>
          </p:nvSpPr>
          <p:spPr bwMode="auto">
            <a:xfrm>
              <a:off x="3220" y="1957"/>
              <a:ext cx="210" cy="323"/>
            </a:xfrm>
            <a:custGeom>
              <a:avLst/>
              <a:gdLst>
                <a:gd name="T0" fmla="*/ 29 w 210"/>
                <a:gd name="T1" fmla="*/ 288 h 323"/>
                <a:gd name="T2" fmla="*/ 83 w 210"/>
                <a:gd name="T3" fmla="*/ 312 h 323"/>
                <a:gd name="T4" fmla="*/ 90 w 210"/>
                <a:gd name="T5" fmla="*/ 323 h 323"/>
                <a:gd name="T6" fmla="*/ 111 w 210"/>
                <a:gd name="T7" fmla="*/ 316 h 323"/>
                <a:gd name="T8" fmla="*/ 118 w 210"/>
                <a:gd name="T9" fmla="*/ 319 h 323"/>
                <a:gd name="T10" fmla="*/ 137 w 210"/>
                <a:gd name="T11" fmla="*/ 281 h 323"/>
                <a:gd name="T12" fmla="*/ 147 w 210"/>
                <a:gd name="T13" fmla="*/ 279 h 323"/>
                <a:gd name="T14" fmla="*/ 156 w 210"/>
                <a:gd name="T15" fmla="*/ 283 h 323"/>
                <a:gd name="T16" fmla="*/ 173 w 210"/>
                <a:gd name="T17" fmla="*/ 288 h 323"/>
                <a:gd name="T18" fmla="*/ 173 w 210"/>
                <a:gd name="T19" fmla="*/ 276 h 323"/>
                <a:gd name="T20" fmla="*/ 184 w 210"/>
                <a:gd name="T21" fmla="*/ 274 h 323"/>
                <a:gd name="T22" fmla="*/ 187 w 210"/>
                <a:gd name="T23" fmla="*/ 262 h 323"/>
                <a:gd name="T24" fmla="*/ 191 w 210"/>
                <a:gd name="T25" fmla="*/ 255 h 323"/>
                <a:gd name="T26" fmla="*/ 189 w 210"/>
                <a:gd name="T27" fmla="*/ 243 h 323"/>
                <a:gd name="T28" fmla="*/ 201 w 210"/>
                <a:gd name="T29" fmla="*/ 236 h 323"/>
                <a:gd name="T30" fmla="*/ 194 w 210"/>
                <a:gd name="T31" fmla="*/ 231 h 323"/>
                <a:gd name="T32" fmla="*/ 201 w 210"/>
                <a:gd name="T33" fmla="*/ 222 h 323"/>
                <a:gd name="T34" fmla="*/ 196 w 210"/>
                <a:gd name="T35" fmla="*/ 215 h 323"/>
                <a:gd name="T36" fmla="*/ 196 w 210"/>
                <a:gd name="T37" fmla="*/ 203 h 323"/>
                <a:gd name="T38" fmla="*/ 210 w 210"/>
                <a:gd name="T39" fmla="*/ 194 h 323"/>
                <a:gd name="T40" fmla="*/ 203 w 210"/>
                <a:gd name="T41" fmla="*/ 189 h 323"/>
                <a:gd name="T42" fmla="*/ 210 w 210"/>
                <a:gd name="T43" fmla="*/ 168 h 323"/>
                <a:gd name="T44" fmla="*/ 210 w 210"/>
                <a:gd name="T45" fmla="*/ 158 h 323"/>
                <a:gd name="T46" fmla="*/ 203 w 210"/>
                <a:gd name="T47" fmla="*/ 153 h 323"/>
                <a:gd name="T48" fmla="*/ 203 w 210"/>
                <a:gd name="T49" fmla="*/ 132 h 323"/>
                <a:gd name="T50" fmla="*/ 199 w 210"/>
                <a:gd name="T51" fmla="*/ 118 h 323"/>
                <a:gd name="T52" fmla="*/ 196 w 210"/>
                <a:gd name="T53" fmla="*/ 104 h 323"/>
                <a:gd name="T54" fmla="*/ 196 w 210"/>
                <a:gd name="T55" fmla="*/ 94 h 323"/>
                <a:gd name="T56" fmla="*/ 191 w 210"/>
                <a:gd name="T57" fmla="*/ 85 h 323"/>
                <a:gd name="T58" fmla="*/ 189 w 210"/>
                <a:gd name="T59" fmla="*/ 78 h 323"/>
                <a:gd name="T60" fmla="*/ 177 w 210"/>
                <a:gd name="T61" fmla="*/ 73 h 323"/>
                <a:gd name="T62" fmla="*/ 180 w 210"/>
                <a:gd name="T63" fmla="*/ 59 h 323"/>
                <a:gd name="T64" fmla="*/ 173 w 210"/>
                <a:gd name="T65" fmla="*/ 52 h 323"/>
                <a:gd name="T66" fmla="*/ 173 w 210"/>
                <a:gd name="T67" fmla="*/ 33 h 323"/>
                <a:gd name="T68" fmla="*/ 147 w 210"/>
                <a:gd name="T69" fmla="*/ 0 h 323"/>
                <a:gd name="T70" fmla="*/ 137 w 210"/>
                <a:gd name="T71" fmla="*/ 7 h 323"/>
                <a:gd name="T72" fmla="*/ 130 w 210"/>
                <a:gd name="T73" fmla="*/ 14 h 323"/>
                <a:gd name="T74" fmla="*/ 90 w 210"/>
                <a:gd name="T75" fmla="*/ 24 h 323"/>
                <a:gd name="T76" fmla="*/ 50 w 210"/>
                <a:gd name="T77" fmla="*/ 45 h 323"/>
                <a:gd name="T78" fmla="*/ 43 w 210"/>
                <a:gd name="T79" fmla="*/ 38 h 323"/>
                <a:gd name="T80" fmla="*/ 29 w 210"/>
                <a:gd name="T81" fmla="*/ 47 h 323"/>
                <a:gd name="T82" fmla="*/ 29 w 210"/>
                <a:gd name="T83" fmla="*/ 66 h 323"/>
                <a:gd name="T84" fmla="*/ 24 w 210"/>
                <a:gd name="T85" fmla="*/ 73 h 323"/>
                <a:gd name="T86" fmla="*/ 29 w 210"/>
                <a:gd name="T87" fmla="*/ 94 h 323"/>
                <a:gd name="T88" fmla="*/ 31 w 210"/>
                <a:gd name="T89" fmla="*/ 118 h 323"/>
                <a:gd name="T90" fmla="*/ 24 w 210"/>
                <a:gd name="T91" fmla="*/ 139 h 323"/>
                <a:gd name="T92" fmla="*/ 24 w 210"/>
                <a:gd name="T93" fmla="*/ 161 h 323"/>
                <a:gd name="T94" fmla="*/ 14 w 210"/>
                <a:gd name="T95" fmla="*/ 189 h 323"/>
                <a:gd name="T96" fmla="*/ 0 w 210"/>
                <a:gd name="T97" fmla="*/ 198 h 323"/>
                <a:gd name="T98" fmla="*/ 5 w 210"/>
                <a:gd name="T99" fmla="*/ 220 h 323"/>
                <a:gd name="T100" fmla="*/ 24 w 210"/>
                <a:gd name="T101" fmla="*/ 241 h 323"/>
                <a:gd name="T102" fmla="*/ 24 w 210"/>
                <a:gd name="T103" fmla="*/ 250 h 323"/>
                <a:gd name="T104" fmla="*/ 19 w 210"/>
                <a:gd name="T105" fmla="*/ 257 h 323"/>
                <a:gd name="T106" fmla="*/ 24 w 210"/>
                <a:gd name="T107" fmla="*/ 269 h 323"/>
                <a:gd name="T108" fmla="*/ 29 w 210"/>
                <a:gd name="T109" fmla="*/ 288 h 3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323"/>
                <a:gd name="T167" fmla="*/ 210 w 210"/>
                <a:gd name="T168" fmla="*/ 323 h 3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323">
                  <a:moveTo>
                    <a:pt x="29" y="288"/>
                  </a:moveTo>
                  <a:lnTo>
                    <a:pt x="83" y="312"/>
                  </a:lnTo>
                  <a:lnTo>
                    <a:pt x="90" y="323"/>
                  </a:lnTo>
                  <a:lnTo>
                    <a:pt x="111" y="316"/>
                  </a:lnTo>
                  <a:lnTo>
                    <a:pt x="118" y="319"/>
                  </a:lnTo>
                  <a:lnTo>
                    <a:pt x="137" y="281"/>
                  </a:lnTo>
                  <a:lnTo>
                    <a:pt x="147" y="279"/>
                  </a:lnTo>
                  <a:lnTo>
                    <a:pt x="156" y="283"/>
                  </a:lnTo>
                  <a:lnTo>
                    <a:pt x="173" y="288"/>
                  </a:lnTo>
                  <a:lnTo>
                    <a:pt x="173" y="276"/>
                  </a:lnTo>
                  <a:lnTo>
                    <a:pt x="184" y="274"/>
                  </a:lnTo>
                  <a:lnTo>
                    <a:pt x="187" y="262"/>
                  </a:lnTo>
                  <a:lnTo>
                    <a:pt x="191" y="255"/>
                  </a:lnTo>
                  <a:lnTo>
                    <a:pt x="189" y="243"/>
                  </a:lnTo>
                  <a:lnTo>
                    <a:pt x="201" y="236"/>
                  </a:lnTo>
                  <a:lnTo>
                    <a:pt x="194" y="231"/>
                  </a:lnTo>
                  <a:lnTo>
                    <a:pt x="201" y="222"/>
                  </a:lnTo>
                  <a:lnTo>
                    <a:pt x="196" y="215"/>
                  </a:lnTo>
                  <a:lnTo>
                    <a:pt x="196" y="203"/>
                  </a:lnTo>
                  <a:lnTo>
                    <a:pt x="210" y="194"/>
                  </a:lnTo>
                  <a:lnTo>
                    <a:pt x="203" y="189"/>
                  </a:lnTo>
                  <a:lnTo>
                    <a:pt x="210" y="168"/>
                  </a:lnTo>
                  <a:lnTo>
                    <a:pt x="210" y="158"/>
                  </a:lnTo>
                  <a:lnTo>
                    <a:pt x="203" y="153"/>
                  </a:lnTo>
                  <a:lnTo>
                    <a:pt x="203" y="132"/>
                  </a:lnTo>
                  <a:lnTo>
                    <a:pt x="199" y="118"/>
                  </a:lnTo>
                  <a:lnTo>
                    <a:pt x="196" y="104"/>
                  </a:lnTo>
                  <a:lnTo>
                    <a:pt x="196" y="94"/>
                  </a:lnTo>
                  <a:lnTo>
                    <a:pt x="191" y="85"/>
                  </a:lnTo>
                  <a:lnTo>
                    <a:pt x="189" y="78"/>
                  </a:lnTo>
                  <a:lnTo>
                    <a:pt x="177" y="73"/>
                  </a:lnTo>
                  <a:lnTo>
                    <a:pt x="180" y="59"/>
                  </a:lnTo>
                  <a:lnTo>
                    <a:pt x="173" y="52"/>
                  </a:lnTo>
                  <a:lnTo>
                    <a:pt x="173" y="33"/>
                  </a:lnTo>
                  <a:lnTo>
                    <a:pt x="147" y="0"/>
                  </a:lnTo>
                  <a:lnTo>
                    <a:pt x="137" y="7"/>
                  </a:lnTo>
                  <a:lnTo>
                    <a:pt x="130" y="14"/>
                  </a:lnTo>
                  <a:lnTo>
                    <a:pt x="90" y="24"/>
                  </a:lnTo>
                  <a:lnTo>
                    <a:pt x="50" y="45"/>
                  </a:lnTo>
                  <a:lnTo>
                    <a:pt x="43" y="38"/>
                  </a:lnTo>
                  <a:lnTo>
                    <a:pt x="29" y="47"/>
                  </a:lnTo>
                  <a:lnTo>
                    <a:pt x="29" y="66"/>
                  </a:lnTo>
                  <a:lnTo>
                    <a:pt x="24" y="73"/>
                  </a:lnTo>
                  <a:lnTo>
                    <a:pt x="29" y="94"/>
                  </a:lnTo>
                  <a:lnTo>
                    <a:pt x="31" y="118"/>
                  </a:lnTo>
                  <a:lnTo>
                    <a:pt x="24" y="139"/>
                  </a:lnTo>
                  <a:lnTo>
                    <a:pt x="24" y="161"/>
                  </a:lnTo>
                  <a:lnTo>
                    <a:pt x="14" y="189"/>
                  </a:lnTo>
                  <a:lnTo>
                    <a:pt x="0" y="198"/>
                  </a:lnTo>
                  <a:lnTo>
                    <a:pt x="5" y="220"/>
                  </a:lnTo>
                  <a:lnTo>
                    <a:pt x="24" y="241"/>
                  </a:lnTo>
                  <a:lnTo>
                    <a:pt x="24" y="250"/>
                  </a:lnTo>
                  <a:lnTo>
                    <a:pt x="19" y="257"/>
                  </a:lnTo>
                  <a:lnTo>
                    <a:pt x="24" y="269"/>
                  </a:lnTo>
                  <a:lnTo>
                    <a:pt x="29" y="288"/>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8" name="Freeform 110"/>
            <p:cNvSpPr>
              <a:spLocks/>
            </p:cNvSpPr>
            <p:nvPr/>
          </p:nvSpPr>
          <p:spPr bwMode="auto">
            <a:xfrm>
              <a:off x="3180" y="2233"/>
              <a:ext cx="201" cy="239"/>
            </a:xfrm>
            <a:custGeom>
              <a:avLst/>
              <a:gdLst>
                <a:gd name="T0" fmla="*/ 2 w 201"/>
                <a:gd name="T1" fmla="*/ 206 h 239"/>
                <a:gd name="T2" fmla="*/ 31 w 201"/>
                <a:gd name="T3" fmla="*/ 210 h 239"/>
                <a:gd name="T4" fmla="*/ 36 w 201"/>
                <a:gd name="T5" fmla="*/ 217 h 239"/>
                <a:gd name="T6" fmla="*/ 61 w 201"/>
                <a:gd name="T7" fmla="*/ 220 h 239"/>
                <a:gd name="T8" fmla="*/ 71 w 201"/>
                <a:gd name="T9" fmla="*/ 239 h 239"/>
                <a:gd name="T10" fmla="*/ 92 w 201"/>
                <a:gd name="T11" fmla="*/ 222 h 239"/>
                <a:gd name="T12" fmla="*/ 102 w 201"/>
                <a:gd name="T13" fmla="*/ 222 h 239"/>
                <a:gd name="T14" fmla="*/ 99 w 201"/>
                <a:gd name="T15" fmla="*/ 187 h 239"/>
                <a:gd name="T16" fmla="*/ 116 w 201"/>
                <a:gd name="T17" fmla="*/ 158 h 239"/>
                <a:gd name="T18" fmla="*/ 116 w 201"/>
                <a:gd name="T19" fmla="*/ 135 h 239"/>
                <a:gd name="T20" fmla="*/ 142 w 201"/>
                <a:gd name="T21" fmla="*/ 128 h 239"/>
                <a:gd name="T22" fmla="*/ 146 w 201"/>
                <a:gd name="T23" fmla="*/ 118 h 239"/>
                <a:gd name="T24" fmla="*/ 161 w 201"/>
                <a:gd name="T25" fmla="*/ 118 h 239"/>
                <a:gd name="T26" fmla="*/ 182 w 201"/>
                <a:gd name="T27" fmla="*/ 142 h 239"/>
                <a:gd name="T28" fmla="*/ 187 w 201"/>
                <a:gd name="T29" fmla="*/ 137 h 239"/>
                <a:gd name="T30" fmla="*/ 187 w 201"/>
                <a:gd name="T31" fmla="*/ 116 h 239"/>
                <a:gd name="T32" fmla="*/ 177 w 201"/>
                <a:gd name="T33" fmla="*/ 116 h 239"/>
                <a:gd name="T34" fmla="*/ 184 w 201"/>
                <a:gd name="T35" fmla="*/ 97 h 239"/>
                <a:gd name="T36" fmla="*/ 177 w 201"/>
                <a:gd name="T37" fmla="*/ 92 h 239"/>
                <a:gd name="T38" fmla="*/ 180 w 201"/>
                <a:gd name="T39" fmla="*/ 81 h 239"/>
                <a:gd name="T40" fmla="*/ 177 w 201"/>
                <a:gd name="T41" fmla="*/ 59 h 239"/>
                <a:gd name="T42" fmla="*/ 187 w 201"/>
                <a:gd name="T43" fmla="*/ 55 h 239"/>
                <a:gd name="T44" fmla="*/ 189 w 201"/>
                <a:gd name="T45" fmla="*/ 40 h 239"/>
                <a:gd name="T46" fmla="*/ 191 w 201"/>
                <a:gd name="T47" fmla="*/ 26 h 239"/>
                <a:gd name="T48" fmla="*/ 201 w 201"/>
                <a:gd name="T49" fmla="*/ 31 h 239"/>
                <a:gd name="T50" fmla="*/ 196 w 201"/>
                <a:gd name="T51" fmla="*/ 7 h 239"/>
                <a:gd name="T52" fmla="*/ 180 w 201"/>
                <a:gd name="T53" fmla="*/ 0 h 239"/>
                <a:gd name="T54" fmla="*/ 158 w 201"/>
                <a:gd name="T55" fmla="*/ 43 h 239"/>
                <a:gd name="T56" fmla="*/ 151 w 201"/>
                <a:gd name="T57" fmla="*/ 38 h 239"/>
                <a:gd name="T58" fmla="*/ 128 w 201"/>
                <a:gd name="T59" fmla="*/ 47 h 239"/>
                <a:gd name="T60" fmla="*/ 121 w 201"/>
                <a:gd name="T61" fmla="*/ 36 h 239"/>
                <a:gd name="T62" fmla="*/ 66 w 201"/>
                <a:gd name="T63" fmla="*/ 12 h 239"/>
                <a:gd name="T64" fmla="*/ 57 w 201"/>
                <a:gd name="T65" fmla="*/ 14 h 239"/>
                <a:gd name="T66" fmla="*/ 54 w 201"/>
                <a:gd name="T67" fmla="*/ 22 h 239"/>
                <a:gd name="T68" fmla="*/ 36 w 201"/>
                <a:gd name="T69" fmla="*/ 31 h 239"/>
                <a:gd name="T70" fmla="*/ 36 w 201"/>
                <a:gd name="T71" fmla="*/ 38 h 239"/>
                <a:gd name="T72" fmla="*/ 47 w 201"/>
                <a:gd name="T73" fmla="*/ 59 h 239"/>
                <a:gd name="T74" fmla="*/ 45 w 201"/>
                <a:gd name="T75" fmla="*/ 78 h 239"/>
                <a:gd name="T76" fmla="*/ 36 w 201"/>
                <a:gd name="T77" fmla="*/ 76 h 239"/>
                <a:gd name="T78" fmla="*/ 31 w 201"/>
                <a:gd name="T79" fmla="*/ 85 h 239"/>
                <a:gd name="T80" fmla="*/ 31 w 201"/>
                <a:gd name="T81" fmla="*/ 92 h 239"/>
                <a:gd name="T82" fmla="*/ 38 w 201"/>
                <a:gd name="T83" fmla="*/ 97 h 239"/>
                <a:gd name="T84" fmla="*/ 38 w 201"/>
                <a:gd name="T85" fmla="*/ 111 h 239"/>
                <a:gd name="T86" fmla="*/ 40 w 201"/>
                <a:gd name="T87" fmla="*/ 123 h 239"/>
                <a:gd name="T88" fmla="*/ 31 w 201"/>
                <a:gd name="T89" fmla="*/ 137 h 239"/>
                <a:gd name="T90" fmla="*/ 26 w 201"/>
                <a:gd name="T91" fmla="*/ 154 h 239"/>
                <a:gd name="T92" fmla="*/ 26 w 201"/>
                <a:gd name="T93" fmla="*/ 168 h 239"/>
                <a:gd name="T94" fmla="*/ 17 w 201"/>
                <a:gd name="T95" fmla="*/ 173 h 239"/>
                <a:gd name="T96" fmla="*/ 14 w 201"/>
                <a:gd name="T97" fmla="*/ 184 h 239"/>
                <a:gd name="T98" fmla="*/ 0 w 201"/>
                <a:gd name="T99" fmla="*/ 192 h 239"/>
                <a:gd name="T100" fmla="*/ 2 w 201"/>
                <a:gd name="T101" fmla="*/ 206 h 2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1"/>
                <a:gd name="T154" fmla="*/ 0 h 239"/>
                <a:gd name="T155" fmla="*/ 201 w 201"/>
                <a:gd name="T156" fmla="*/ 239 h 2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1" h="239">
                  <a:moveTo>
                    <a:pt x="2" y="206"/>
                  </a:moveTo>
                  <a:lnTo>
                    <a:pt x="31" y="210"/>
                  </a:lnTo>
                  <a:lnTo>
                    <a:pt x="36" y="217"/>
                  </a:lnTo>
                  <a:lnTo>
                    <a:pt x="61" y="220"/>
                  </a:lnTo>
                  <a:lnTo>
                    <a:pt x="71" y="239"/>
                  </a:lnTo>
                  <a:lnTo>
                    <a:pt x="92" y="222"/>
                  </a:lnTo>
                  <a:lnTo>
                    <a:pt x="102" y="222"/>
                  </a:lnTo>
                  <a:lnTo>
                    <a:pt x="99" y="187"/>
                  </a:lnTo>
                  <a:lnTo>
                    <a:pt x="116" y="158"/>
                  </a:lnTo>
                  <a:lnTo>
                    <a:pt x="116" y="135"/>
                  </a:lnTo>
                  <a:lnTo>
                    <a:pt x="142" y="128"/>
                  </a:lnTo>
                  <a:lnTo>
                    <a:pt x="146" y="118"/>
                  </a:lnTo>
                  <a:lnTo>
                    <a:pt x="161" y="118"/>
                  </a:lnTo>
                  <a:lnTo>
                    <a:pt x="182" y="142"/>
                  </a:lnTo>
                  <a:lnTo>
                    <a:pt x="187" y="137"/>
                  </a:lnTo>
                  <a:lnTo>
                    <a:pt x="187" y="116"/>
                  </a:lnTo>
                  <a:lnTo>
                    <a:pt x="177" y="116"/>
                  </a:lnTo>
                  <a:lnTo>
                    <a:pt x="184" y="97"/>
                  </a:lnTo>
                  <a:lnTo>
                    <a:pt x="177" y="92"/>
                  </a:lnTo>
                  <a:lnTo>
                    <a:pt x="180" y="81"/>
                  </a:lnTo>
                  <a:lnTo>
                    <a:pt x="177" y="59"/>
                  </a:lnTo>
                  <a:lnTo>
                    <a:pt x="187" y="55"/>
                  </a:lnTo>
                  <a:lnTo>
                    <a:pt x="189" y="40"/>
                  </a:lnTo>
                  <a:lnTo>
                    <a:pt x="191" y="26"/>
                  </a:lnTo>
                  <a:lnTo>
                    <a:pt x="201" y="31"/>
                  </a:lnTo>
                  <a:lnTo>
                    <a:pt x="196" y="7"/>
                  </a:lnTo>
                  <a:lnTo>
                    <a:pt x="180" y="0"/>
                  </a:lnTo>
                  <a:lnTo>
                    <a:pt x="158" y="43"/>
                  </a:lnTo>
                  <a:lnTo>
                    <a:pt x="151" y="38"/>
                  </a:lnTo>
                  <a:lnTo>
                    <a:pt x="128" y="47"/>
                  </a:lnTo>
                  <a:lnTo>
                    <a:pt x="121" y="36"/>
                  </a:lnTo>
                  <a:lnTo>
                    <a:pt x="66" y="12"/>
                  </a:lnTo>
                  <a:lnTo>
                    <a:pt x="57" y="14"/>
                  </a:lnTo>
                  <a:lnTo>
                    <a:pt x="54" y="22"/>
                  </a:lnTo>
                  <a:lnTo>
                    <a:pt x="36" y="31"/>
                  </a:lnTo>
                  <a:lnTo>
                    <a:pt x="36" y="38"/>
                  </a:lnTo>
                  <a:lnTo>
                    <a:pt x="47" y="59"/>
                  </a:lnTo>
                  <a:lnTo>
                    <a:pt x="45" y="78"/>
                  </a:lnTo>
                  <a:lnTo>
                    <a:pt x="36" y="76"/>
                  </a:lnTo>
                  <a:lnTo>
                    <a:pt x="31" y="85"/>
                  </a:lnTo>
                  <a:lnTo>
                    <a:pt x="31" y="92"/>
                  </a:lnTo>
                  <a:lnTo>
                    <a:pt x="38" y="97"/>
                  </a:lnTo>
                  <a:lnTo>
                    <a:pt x="38" y="111"/>
                  </a:lnTo>
                  <a:lnTo>
                    <a:pt x="40" y="123"/>
                  </a:lnTo>
                  <a:lnTo>
                    <a:pt x="31" y="137"/>
                  </a:lnTo>
                  <a:lnTo>
                    <a:pt x="26" y="154"/>
                  </a:lnTo>
                  <a:lnTo>
                    <a:pt x="26" y="168"/>
                  </a:lnTo>
                  <a:lnTo>
                    <a:pt x="17" y="173"/>
                  </a:lnTo>
                  <a:lnTo>
                    <a:pt x="14" y="184"/>
                  </a:lnTo>
                  <a:lnTo>
                    <a:pt x="0" y="192"/>
                  </a:lnTo>
                  <a:lnTo>
                    <a:pt x="2" y="206"/>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19" name="Freeform 111"/>
            <p:cNvSpPr>
              <a:spLocks/>
            </p:cNvSpPr>
            <p:nvPr/>
          </p:nvSpPr>
          <p:spPr bwMode="auto">
            <a:xfrm>
              <a:off x="3086" y="1959"/>
              <a:ext cx="177" cy="305"/>
            </a:xfrm>
            <a:custGeom>
              <a:avLst/>
              <a:gdLst>
                <a:gd name="T0" fmla="*/ 30 w 177"/>
                <a:gd name="T1" fmla="*/ 12 h 305"/>
                <a:gd name="T2" fmla="*/ 63 w 177"/>
                <a:gd name="T3" fmla="*/ 7 h 305"/>
                <a:gd name="T4" fmla="*/ 75 w 177"/>
                <a:gd name="T5" fmla="*/ 7 h 305"/>
                <a:gd name="T6" fmla="*/ 87 w 177"/>
                <a:gd name="T7" fmla="*/ 3 h 305"/>
                <a:gd name="T8" fmla="*/ 130 w 177"/>
                <a:gd name="T9" fmla="*/ 12 h 305"/>
                <a:gd name="T10" fmla="*/ 146 w 177"/>
                <a:gd name="T11" fmla="*/ 0 h 305"/>
                <a:gd name="T12" fmla="*/ 177 w 177"/>
                <a:gd name="T13" fmla="*/ 7 h 305"/>
                <a:gd name="T14" fmla="*/ 177 w 177"/>
                <a:gd name="T15" fmla="*/ 36 h 305"/>
                <a:gd name="T16" fmla="*/ 163 w 177"/>
                <a:gd name="T17" fmla="*/ 45 h 305"/>
                <a:gd name="T18" fmla="*/ 163 w 177"/>
                <a:gd name="T19" fmla="*/ 64 h 305"/>
                <a:gd name="T20" fmla="*/ 158 w 177"/>
                <a:gd name="T21" fmla="*/ 71 h 305"/>
                <a:gd name="T22" fmla="*/ 163 w 177"/>
                <a:gd name="T23" fmla="*/ 90 h 305"/>
                <a:gd name="T24" fmla="*/ 165 w 177"/>
                <a:gd name="T25" fmla="*/ 118 h 305"/>
                <a:gd name="T26" fmla="*/ 158 w 177"/>
                <a:gd name="T27" fmla="*/ 135 h 305"/>
                <a:gd name="T28" fmla="*/ 158 w 177"/>
                <a:gd name="T29" fmla="*/ 159 h 305"/>
                <a:gd name="T30" fmla="*/ 148 w 177"/>
                <a:gd name="T31" fmla="*/ 187 h 305"/>
                <a:gd name="T32" fmla="*/ 134 w 177"/>
                <a:gd name="T33" fmla="*/ 196 h 305"/>
                <a:gd name="T34" fmla="*/ 139 w 177"/>
                <a:gd name="T35" fmla="*/ 218 h 305"/>
                <a:gd name="T36" fmla="*/ 158 w 177"/>
                <a:gd name="T37" fmla="*/ 239 h 305"/>
                <a:gd name="T38" fmla="*/ 160 w 177"/>
                <a:gd name="T39" fmla="*/ 248 h 305"/>
                <a:gd name="T40" fmla="*/ 153 w 177"/>
                <a:gd name="T41" fmla="*/ 255 h 305"/>
                <a:gd name="T42" fmla="*/ 158 w 177"/>
                <a:gd name="T43" fmla="*/ 270 h 305"/>
                <a:gd name="T44" fmla="*/ 160 w 177"/>
                <a:gd name="T45" fmla="*/ 286 h 305"/>
                <a:gd name="T46" fmla="*/ 148 w 177"/>
                <a:gd name="T47" fmla="*/ 288 h 305"/>
                <a:gd name="T48" fmla="*/ 146 w 177"/>
                <a:gd name="T49" fmla="*/ 296 h 305"/>
                <a:gd name="T50" fmla="*/ 130 w 177"/>
                <a:gd name="T51" fmla="*/ 305 h 305"/>
                <a:gd name="T52" fmla="*/ 108 w 177"/>
                <a:gd name="T53" fmla="*/ 286 h 305"/>
                <a:gd name="T54" fmla="*/ 75 w 177"/>
                <a:gd name="T55" fmla="*/ 277 h 305"/>
                <a:gd name="T56" fmla="*/ 45 w 177"/>
                <a:gd name="T57" fmla="*/ 260 h 305"/>
                <a:gd name="T58" fmla="*/ 30 w 177"/>
                <a:gd name="T59" fmla="*/ 260 h 305"/>
                <a:gd name="T60" fmla="*/ 52 w 177"/>
                <a:gd name="T61" fmla="*/ 213 h 305"/>
                <a:gd name="T62" fmla="*/ 54 w 177"/>
                <a:gd name="T63" fmla="*/ 156 h 305"/>
                <a:gd name="T64" fmla="*/ 45 w 177"/>
                <a:gd name="T65" fmla="*/ 140 h 305"/>
                <a:gd name="T66" fmla="*/ 45 w 177"/>
                <a:gd name="T67" fmla="*/ 121 h 305"/>
                <a:gd name="T68" fmla="*/ 9 w 177"/>
                <a:gd name="T69" fmla="*/ 121 h 305"/>
                <a:gd name="T70" fmla="*/ 2 w 177"/>
                <a:gd name="T71" fmla="*/ 114 h 305"/>
                <a:gd name="T72" fmla="*/ 0 w 177"/>
                <a:gd name="T73" fmla="*/ 97 h 305"/>
                <a:gd name="T74" fmla="*/ 9 w 177"/>
                <a:gd name="T75" fmla="*/ 97 h 305"/>
                <a:gd name="T76" fmla="*/ 19 w 177"/>
                <a:gd name="T77" fmla="*/ 104 h 305"/>
                <a:gd name="T78" fmla="*/ 30 w 177"/>
                <a:gd name="T79" fmla="*/ 95 h 305"/>
                <a:gd name="T80" fmla="*/ 30 w 177"/>
                <a:gd name="T81" fmla="*/ 85 h 305"/>
                <a:gd name="T82" fmla="*/ 42 w 177"/>
                <a:gd name="T83" fmla="*/ 69 h 305"/>
                <a:gd name="T84" fmla="*/ 42 w 177"/>
                <a:gd name="T85" fmla="*/ 48 h 305"/>
                <a:gd name="T86" fmla="*/ 47 w 177"/>
                <a:gd name="T87" fmla="*/ 36 h 305"/>
                <a:gd name="T88" fmla="*/ 30 w 177"/>
                <a:gd name="T89" fmla="*/ 12 h 3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7"/>
                <a:gd name="T136" fmla="*/ 0 h 305"/>
                <a:gd name="T137" fmla="*/ 177 w 177"/>
                <a:gd name="T138" fmla="*/ 305 h 3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7" h="305">
                  <a:moveTo>
                    <a:pt x="30" y="12"/>
                  </a:moveTo>
                  <a:lnTo>
                    <a:pt x="63" y="7"/>
                  </a:lnTo>
                  <a:lnTo>
                    <a:pt x="75" y="7"/>
                  </a:lnTo>
                  <a:lnTo>
                    <a:pt x="87" y="3"/>
                  </a:lnTo>
                  <a:lnTo>
                    <a:pt x="130" y="12"/>
                  </a:lnTo>
                  <a:lnTo>
                    <a:pt x="146" y="0"/>
                  </a:lnTo>
                  <a:lnTo>
                    <a:pt x="177" y="7"/>
                  </a:lnTo>
                  <a:lnTo>
                    <a:pt x="177" y="36"/>
                  </a:lnTo>
                  <a:lnTo>
                    <a:pt x="163" y="45"/>
                  </a:lnTo>
                  <a:lnTo>
                    <a:pt x="163" y="64"/>
                  </a:lnTo>
                  <a:lnTo>
                    <a:pt x="158" y="71"/>
                  </a:lnTo>
                  <a:lnTo>
                    <a:pt x="163" y="90"/>
                  </a:lnTo>
                  <a:lnTo>
                    <a:pt x="165" y="118"/>
                  </a:lnTo>
                  <a:lnTo>
                    <a:pt x="158" y="135"/>
                  </a:lnTo>
                  <a:lnTo>
                    <a:pt x="158" y="159"/>
                  </a:lnTo>
                  <a:lnTo>
                    <a:pt x="148" y="187"/>
                  </a:lnTo>
                  <a:lnTo>
                    <a:pt x="134" y="196"/>
                  </a:lnTo>
                  <a:lnTo>
                    <a:pt x="139" y="218"/>
                  </a:lnTo>
                  <a:lnTo>
                    <a:pt x="158" y="239"/>
                  </a:lnTo>
                  <a:lnTo>
                    <a:pt x="160" y="248"/>
                  </a:lnTo>
                  <a:lnTo>
                    <a:pt x="153" y="255"/>
                  </a:lnTo>
                  <a:lnTo>
                    <a:pt x="158" y="270"/>
                  </a:lnTo>
                  <a:lnTo>
                    <a:pt x="160" y="286"/>
                  </a:lnTo>
                  <a:lnTo>
                    <a:pt x="148" y="288"/>
                  </a:lnTo>
                  <a:lnTo>
                    <a:pt x="146" y="296"/>
                  </a:lnTo>
                  <a:lnTo>
                    <a:pt x="130" y="305"/>
                  </a:lnTo>
                  <a:lnTo>
                    <a:pt x="108" y="286"/>
                  </a:lnTo>
                  <a:lnTo>
                    <a:pt x="75" y="277"/>
                  </a:lnTo>
                  <a:lnTo>
                    <a:pt x="45" y="260"/>
                  </a:lnTo>
                  <a:lnTo>
                    <a:pt x="30" y="260"/>
                  </a:lnTo>
                  <a:lnTo>
                    <a:pt x="52" y="213"/>
                  </a:lnTo>
                  <a:lnTo>
                    <a:pt x="54" y="156"/>
                  </a:lnTo>
                  <a:lnTo>
                    <a:pt x="45" y="140"/>
                  </a:lnTo>
                  <a:lnTo>
                    <a:pt x="45" y="121"/>
                  </a:lnTo>
                  <a:lnTo>
                    <a:pt x="9" y="121"/>
                  </a:lnTo>
                  <a:lnTo>
                    <a:pt x="2" y="114"/>
                  </a:lnTo>
                  <a:lnTo>
                    <a:pt x="0" y="97"/>
                  </a:lnTo>
                  <a:lnTo>
                    <a:pt x="9" y="97"/>
                  </a:lnTo>
                  <a:lnTo>
                    <a:pt x="19" y="104"/>
                  </a:lnTo>
                  <a:lnTo>
                    <a:pt x="30" y="95"/>
                  </a:lnTo>
                  <a:lnTo>
                    <a:pt x="30" y="85"/>
                  </a:lnTo>
                  <a:lnTo>
                    <a:pt x="42" y="69"/>
                  </a:lnTo>
                  <a:lnTo>
                    <a:pt x="42" y="48"/>
                  </a:lnTo>
                  <a:lnTo>
                    <a:pt x="47" y="36"/>
                  </a:lnTo>
                  <a:lnTo>
                    <a:pt x="30" y="12"/>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0" name="Freeform 112"/>
            <p:cNvSpPr>
              <a:spLocks/>
            </p:cNvSpPr>
            <p:nvPr/>
          </p:nvSpPr>
          <p:spPr bwMode="auto">
            <a:xfrm>
              <a:off x="3074" y="2217"/>
              <a:ext cx="153" cy="262"/>
            </a:xfrm>
            <a:custGeom>
              <a:avLst/>
              <a:gdLst>
                <a:gd name="T0" fmla="*/ 40 w 153"/>
                <a:gd name="T1" fmla="*/ 0 h 262"/>
                <a:gd name="T2" fmla="*/ 57 w 153"/>
                <a:gd name="T3" fmla="*/ 2 h 262"/>
                <a:gd name="T4" fmla="*/ 87 w 153"/>
                <a:gd name="T5" fmla="*/ 19 h 262"/>
                <a:gd name="T6" fmla="*/ 120 w 153"/>
                <a:gd name="T7" fmla="*/ 28 h 262"/>
                <a:gd name="T8" fmla="*/ 139 w 153"/>
                <a:gd name="T9" fmla="*/ 45 h 262"/>
                <a:gd name="T10" fmla="*/ 142 w 153"/>
                <a:gd name="T11" fmla="*/ 54 h 262"/>
                <a:gd name="T12" fmla="*/ 153 w 153"/>
                <a:gd name="T13" fmla="*/ 73 h 262"/>
                <a:gd name="T14" fmla="*/ 149 w 153"/>
                <a:gd name="T15" fmla="*/ 94 h 262"/>
                <a:gd name="T16" fmla="*/ 142 w 153"/>
                <a:gd name="T17" fmla="*/ 92 h 262"/>
                <a:gd name="T18" fmla="*/ 137 w 153"/>
                <a:gd name="T19" fmla="*/ 101 h 262"/>
                <a:gd name="T20" fmla="*/ 137 w 153"/>
                <a:gd name="T21" fmla="*/ 108 h 262"/>
                <a:gd name="T22" fmla="*/ 144 w 153"/>
                <a:gd name="T23" fmla="*/ 113 h 262"/>
                <a:gd name="T24" fmla="*/ 146 w 153"/>
                <a:gd name="T25" fmla="*/ 139 h 262"/>
                <a:gd name="T26" fmla="*/ 130 w 153"/>
                <a:gd name="T27" fmla="*/ 167 h 262"/>
                <a:gd name="T28" fmla="*/ 132 w 153"/>
                <a:gd name="T29" fmla="*/ 184 h 262"/>
                <a:gd name="T30" fmla="*/ 123 w 153"/>
                <a:gd name="T31" fmla="*/ 189 h 262"/>
                <a:gd name="T32" fmla="*/ 118 w 153"/>
                <a:gd name="T33" fmla="*/ 200 h 262"/>
                <a:gd name="T34" fmla="*/ 104 w 153"/>
                <a:gd name="T35" fmla="*/ 208 h 262"/>
                <a:gd name="T36" fmla="*/ 104 w 153"/>
                <a:gd name="T37" fmla="*/ 217 h 262"/>
                <a:gd name="T38" fmla="*/ 108 w 153"/>
                <a:gd name="T39" fmla="*/ 224 h 262"/>
                <a:gd name="T40" fmla="*/ 99 w 153"/>
                <a:gd name="T41" fmla="*/ 231 h 262"/>
                <a:gd name="T42" fmla="*/ 104 w 153"/>
                <a:gd name="T43" fmla="*/ 257 h 262"/>
                <a:gd name="T44" fmla="*/ 94 w 153"/>
                <a:gd name="T45" fmla="*/ 262 h 262"/>
                <a:gd name="T46" fmla="*/ 26 w 153"/>
                <a:gd name="T47" fmla="*/ 250 h 262"/>
                <a:gd name="T48" fmla="*/ 9 w 153"/>
                <a:gd name="T49" fmla="*/ 238 h 262"/>
                <a:gd name="T50" fmla="*/ 21 w 153"/>
                <a:gd name="T51" fmla="*/ 203 h 262"/>
                <a:gd name="T52" fmla="*/ 14 w 153"/>
                <a:gd name="T53" fmla="*/ 198 h 262"/>
                <a:gd name="T54" fmla="*/ 23 w 153"/>
                <a:gd name="T55" fmla="*/ 182 h 262"/>
                <a:gd name="T56" fmla="*/ 33 w 153"/>
                <a:gd name="T57" fmla="*/ 182 h 262"/>
                <a:gd name="T58" fmla="*/ 45 w 153"/>
                <a:gd name="T59" fmla="*/ 170 h 262"/>
                <a:gd name="T60" fmla="*/ 45 w 153"/>
                <a:gd name="T61" fmla="*/ 160 h 262"/>
                <a:gd name="T62" fmla="*/ 28 w 153"/>
                <a:gd name="T63" fmla="*/ 146 h 262"/>
                <a:gd name="T64" fmla="*/ 19 w 153"/>
                <a:gd name="T65" fmla="*/ 146 h 262"/>
                <a:gd name="T66" fmla="*/ 16 w 153"/>
                <a:gd name="T67" fmla="*/ 125 h 262"/>
                <a:gd name="T68" fmla="*/ 0 w 153"/>
                <a:gd name="T69" fmla="*/ 111 h 262"/>
                <a:gd name="T70" fmla="*/ 23 w 153"/>
                <a:gd name="T71" fmla="*/ 80 h 262"/>
                <a:gd name="T72" fmla="*/ 42 w 153"/>
                <a:gd name="T73" fmla="*/ 19 h 262"/>
                <a:gd name="T74" fmla="*/ 40 w 153"/>
                <a:gd name="T75" fmla="*/ 0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3"/>
                <a:gd name="T115" fmla="*/ 0 h 262"/>
                <a:gd name="T116" fmla="*/ 153 w 153"/>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3" h="262">
                  <a:moveTo>
                    <a:pt x="40" y="0"/>
                  </a:moveTo>
                  <a:lnTo>
                    <a:pt x="57" y="2"/>
                  </a:lnTo>
                  <a:lnTo>
                    <a:pt x="87" y="19"/>
                  </a:lnTo>
                  <a:lnTo>
                    <a:pt x="120" y="28"/>
                  </a:lnTo>
                  <a:lnTo>
                    <a:pt x="139" y="45"/>
                  </a:lnTo>
                  <a:lnTo>
                    <a:pt x="142" y="54"/>
                  </a:lnTo>
                  <a:lnTo>
                    <a:pt x="153" y="73"/>
                  </a:lnTo>
                  <a:lnTo>
                    <a:pt x="149" y="94"/>
                  </a:lnTo>
                  <a:lnTo>
                    <a:pt x="142" y="92"/>
                  </a:lnTo>
                  <a:lnTo>
                    <a:pt x="137" y="101"/>
                  </a:lnTo>
                  <a:lnTo>
                    <a:pt x="137" y="108"/>
                  </a:lnTo>
                  <a:lnTo>
                    <a:pt x="144" y="113"/>
                  </a:lnTo>
                  <a:lnTo>
                    <a:pt x="146" y="139"/>
                  </a:lnTo>
                  <a:lnTo>
                    <a:pt x="130" y="167"/>
                  </a:lnTo>
                  <a:lnTo>
                    <a:pt x="132" y="184"/>
                  </a:lnTo>
                  <a:lnTo>
                    <a:pt x="123" y="189"/>
                  </a:lnTo>
                  <a:lnTo>
                    <a:pt x="118" y="200"/>
                  </a:lnTo>
                  <a:lnTo>
                    <a:pt x="104" y="208"/>
                  </a:lnTo>
                  <a:lnTo>
                    <a:pt x="104" y="217"/>
                  </a:lnTo>
                  <a:lnTo>
                    <a:pt x="108" y="224"/>
                  </a:lnTo>
                  <a:lnTo>
                    <a:pt x="99" y="231"/>
                  </a:lnTo>
                  <a:lnTo>
                    <a:pt x="104" y="257"/>
                  </a:lnTo>
                  <a:lnTo>
                    <a:pt x="94" y="262"/>
                  </a:lnTo>
                  <a:lnTo>
                    <a:pt x="26" y="250"/>
                  </a:lnTo>
                  <a:lnTo>
                    <a:pt x="9" y="238"/>
                  </a:lnTo>
                  <a:lnTo>
                    <a:pt x="21" y="203"/>
                  </a:lnTo>
                  <a:lnTo>
                    <a:pt x="14" y="198"/>
                  </a:lnTo>
                  <a:lnTo>
                    <a:pt x="23" y="182"/>
                  </a:lnTo>
                  <a:lnTo>
                    <a:pt x="33" y="182"/>
                  </a:lnTo>
                  <a:lnTo>
                    <a:pt x="45" y="170"/>
                  </a:lnTo>
                  <a:lnTo>
                    <a:pt x="45" y="160"/>
                  </a:lnTo>
                  <a:lnTo>
                    <a:pt x="28" y="146"/>
                  </a:lnTo>
                  <a:lnTo>
                    <a:pt x="19" y="146"/>
                  </a:lnTo>
                  <a:lnTo>
                    <a:pt x="16" y="125"/>
                  </a:lnTo>
                  <a:lnTo>
                    <a:pt x="0" y="111"/>
                  </a:lnTo>
                  <a:lnTo>
                    <a:pt x="23" y="80"/>
                  </a:lnTo>
                  <a:lnTo>
                    <a:pt x="42" y="19"/>
                  </a:lnTo>
                  <a:lnTo>
                    <a:pt x="40"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1" name="Freeform 113"/>
            <p:cNvSpPr>
              <a:spLocks/>
            </p:cNvSpPr>
            <p:nvPr/>
          </p:nvSpPr>
          <p:spPr bwMode="auto">
            <a:xfrm>
              <a:off x="3020" y="2439"/>
              <a:ext cx="283" cy="219"/>
            </a:xfrm>
            <a:custGeom>
              <a:avLst/>
              <a:gdLst>
                <a:gd name="T0" fmla="*/ 82 w 283"/>
                <a:gd name="T1" fmla="*/ 28 h 219"/>
                <a:gd name="T2" fmla="*/ 148 w 283"/>
                <a:gd name="T3" fmla="*/ 40 h 219"/>
                <a:gd name="T4" fmla="*/ 158 w 283"/>
                <a:gd name="T5" fmla="*/ 35 h 219"/>
                <a:gd name="T6" fmla="*/ 153 w 283"/>
                <a:gd name="T7" fmla="*/ 9 h 219"/>
                <a:gd name="T8" fmla="*/ 162 w 283"/>
                <a:gd name="T9" fmla="*/ 0 h 219"/>
                <a:gd name="T10" fmla="*/ 191 w 283"/>
                <a:gd name="T11" fmla="*/ 4 h 219"/>
                <a:gd name="T12" fmla="*/ 196 w 283"/>
                <a:gd name="T13" fmla="*/ 11 h 219"/>
                <a:gd name="T14" fmla="*/ 221 w 283"/>
                <a:gd name="T15" fmla="*/ 14 h 219"/>
                <a:gd name="T16" fmla="*/ 231 w 283"/>
                <a:gd name="T17" fmla="*/ 33 h 219"/>
                <a:gd name="T18" fmla="*/ 252 w 283"/>
                <a:gd name="T19" fmla="*/ 16 h 219"/>
                <a:gd name="T20" fmla="*/ 262 w 283"/>
                <a:gd name="T21" fmla="*/ 16 h 219"/>
                <a:gd name="T22" fmla="*/ 276 w 283"/>
                <a:gd name="T23" fmla="*/ 52 h 219"/>
                <a:gd name="T24" fmla="*/ 276 w 283"/>
                <a:gd name="T25" fmla="*/ 85 h 219"/>
                <a:gd name="T26" fmla="*/ 278 w 283"/>
                <a:gd name="T27" fmla="*/ 122 h 219"/>
                <a:gd name="T28" fmla="*/ 283 w 283"/>
                <a:gd name="T29" fmla="*/ 139 h 219"/>
                <a:gd name="T30" fmla="*/ 278 w 283"/>
                <a:gd name="T31" fmla="*/ 148 h 219"/>
                <a:gd name="T32" fmla="*/ 273 w 283"/>
                <a:gd name="T33" fmla="*/ 158 h 219"/>
                <a:gd name="T34" fmla="*/ 273 w 283"/>
                <a:gd name="T35" fmla="*/ 184 h 219"/>
                <a:gd name="T36" fmla="*/ 250 w 283"/>
                <a:gd name="T37" fmla="*/ 212 h 219"/>
                <a:gd name="T38" fmla="*/ 224 w 283"/>
                <a:gd name="T39" fmla="*/ 205 h 219"/>
                <a:gd name="T40" fmla="*/ 217 w 283"/>
                <a:gd name="T41" fmla="*/ 198 h 219"/>
                <a:gd name="T42" fmla="*/ 193 w 283"/>
                <a:gd name="T43" fmla="*/ 219 h 219"/>
                <a:gd name="T44" fmla="*/ 177 w 283"/>
                <a:gd name="T45" fmla="*/ 205 h 219"/>
                <a:gd name="T46" fmla="*/ 167 w 283"/>
                <a:gd name="T47" fmla="*/ 205 h 219"/>
                <a:gd name="T48" fmla="*/ 158 w 283"/>
                <a:gd name="T49" fmla="*/ 179 h 219"/>
                <a:gd name="T50" fmla="*/ 136 w 283"/>
                <a:gd name="T51" fmla="*/ 163 h 219"/>
                <a:gd name="T52" fmla="*/ 125 w 283"/>
                <a:gd name="T53" fmla="*/ 160 h 219"/>
                <a:gd name="T54" fmla="*/ 101 w 283"/>
                <a:gd name="T55" fmla="*/ 160 h 219"/>
                <a:gd name="T56" fmla="*/ 61 w 283"/>
                <a:gd name="T57" fmla="*/ 184 h 219"/>
                <a:gd name="T58" fmla="*/ 51 w 283"/>
                <a:gd name="T59" fmla="*/ 191 h 219"/>
                <a:gd name="T60" fmla="*/ 28 w 283"/>
                <a:gd name="T61" fmla="*/ 203 h 219"/>
                <a:gd name="T62" fmla="*/ 18 w 283"/>
                <a:gd name="T63" fmla="*/ 203 h 219"/>
                <a:gd name="T64" fmla="*/ 11 w 283"/>
                <a:gd name="T65" fmla="*/ 198 h 219"/>
                <a:gd name="T66" fmla="*/ 16 w 283"/>
                <a:gd name="T67" fmla="*/ 191 h 219"/>
                <a:gd name="T68" fmla="*/ 16 w 283"/>
                <a:gd name="T69" fmla="*/ 172 h 219"/>
                <a:gd name="T70" fmla="*/ 4 w 283"/>
                <a:gd name="T71" fmla="*/ 151 h 219"/>
                <a:gd name="T72" fmla="*/ 0 w 283"/>
                <a:gd name="T73" fmla="*/ 141 h 219"/>
                <a:gd name="T74" fmla="*/ 2 w 283"/>
                <a:gd name="T75" fmla="*/ 134 h 219"/>
                <a:gd name="T76" fmla="*/ 4 w 283"/>
                <a:gd name="T77" fmla="*/ 125 h 219"/>
                <a:gd name="T78" fmla="*/ 0 w 283"/>
                <a:gd name="T79" fmla="*/ 118 h 219"/>
                <a:gd name="T80" fmla="*/ 2 w 283"/>
                <a:gd name="T81" fmla="*/ 106 h 219"/>
                <a:gd name="T82" fmla="*/ 42 w 283"/>
                <a:gd name="T83" fmla="*/ 89 h 219"/>
                <a:gd name="T84" fmla="*/ 56 w 283"/>
                <a:gd name="T85" fmla="*/ 82 h 219"/>
                <a:gd name="T86" fmla="*/ 51 w 283"/>
                <a:gd name="T87" fmla="*/ 75 h 219"/>
                <a:gd name="T88" fmla="*/ 51 w 283"/>
                <a:gd name="T89" fmla="*/ 66 h 219"/>
                <a:gd name="T90" fmla="*/ 63 w 283"/>
                <a:gd name="T91" fmla="*/ 61 h 219"/>
                <a:gd name="T92" fmla="*/ 70 w 283"/>
                <a:gd name="T93" fmla="*/ 42 h 219"/>
                <a:gd name="T94" fmla="*/ 82 w 283"/>
                <a:gd name="T95" fmla="*/ 28 h 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3"/>
                <a:gd name="T145" fmla="*/ 0 h 219"/>
                <a:gd name="T146" fmla="*/ 283 w 283"/>
                <a:gd name="T147" fmla="*/ 219 h 2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3" h="219">
                  <a:moveTo>
                    <a:pt x="82" y="28"/>
                  </a:moveTo>
                  <a:lnTo>
                    <a:pt x="148" y="40"/>
                  </a:lnTo>
                  <a:lnTo>
                    <a:pt x="158" y="35"/>
                  </a:lnTo>
                  <a:lnTo>
                    <a:pt x="153" y="9"/>
                  </a:lnTo>
                  <a:lnTo>
                    <a:pt x="162" y="0"/>
                  </a:lnTo>
                  <a:lnTo>
                    <a:pt x="191" y="4"/>
                  </a:lnTo>
                  <a:lnTo>
                    <a:pt x="196" y="11"/>
                  </a:lnTo>
                  <a:lnTo>
                    <a:pt x="221" y="14"/>
                  </a:lnTo>
                  <a:lnTo>
                    <a:pt x="231" y="33"/>
                  </a:lnTo>
                  <a:lnTo>
                    <a:pt x="252" y="16"/>
                  </a:lnTo>
                  <a:lnTo>
                    <a:pt x="262" y="16"/>
                  </a:lnTo>
                  <a:lnTo>
                    <a:pt x="276" y="52"/>
                  </a:lnTo>
                  <a:lnTo>
                    <a:pt x="276" y="85"/>
                  </a:lnTo>
                  <a:lnTo>
                    <a:pt x="278" y="122"/>
                  </a:lnTo>
                  <a:lnTo>
                    <a:pt x="283" y="139"/>
                  </a:lnTo>
                  <a:lnTo>
                    <a:pt x="278" y="148"/>
                  </a:lnTo>
                  <a:lnTo>
                    <a:pt x="273" y="158"/>
                  </a:lnTo>
                  <a:lnTo>
                    <a:pt x="273" y="184"/>
                  </a:lnTo>
                  <a:lnTo>
                    <a:pt x="250" y="212"/>
                  </a:lnTo>
                  <a:lnTo>
                    <a:pt x="224" y="205"/>
                  </a:lnTo>
                  <a:lnTo>
                    <a:pt x="217" y="198"/>
                  </a:lnTo>
                  <a:lnTo>
                    <a:pt x="193" y="219"/>
                  </a:lnTo>
                  <a:lnTo>
                    <a:pt x="177" y="205"/>
                  </a:lnTo>
                  <a:lnTo>
                    <a:pt x="167" y="205"/>
                  </a:lnTo>
                  <a:lnTo>
                    <a:pt x="158" y="179"/>
                  </a:lnTo>
                  <a:lnTo>
                    <a:pt x="136" y="163"/>
                  </a:lnTo>
                  <a:lnTo>
                    <a:pt x="125" y="160"/>
                  </a:lnTo>
                  <a:lnTo>
                    <a:pt x="101" y="160"/>
                  </a:lnTo>
                  <a:lnTo>
                    <a:pt x="61" y="184"/>
                  </a:lnTo>
                  <a:lnTo>
                    <a:pt x="51" y="191"/>
                  </a:lnTo>
                  <a:lnTo>
                    <a:pt x="28" y="203"/>
                  </a:lnTo>
                  <a:lnTo>
                    <a:pt x="18" y="203"/>
                  </a:lnTo>
                  <a:lnTo>
                    <a:pt x="11" y="198"/>
                  </a:lnTo>
                  <a:lnTo>
                    <a:pt x="16" y="191"/>
                  </a:lnTo>
                  <a:lnTo>
                    <a:pt x="16" y="172"/>
                  </a:lnTo>
                  <a:lnTo>
                    <a:pt x="4" y="151"/>
                  </a:lnTo>
                  <a:lnTo>
                    <a:pt x="0" y="141"/>
                  </a:lnTo>
                  <a:lnTo>
                    <a:pt x="2" y="134"/>
                  </a:lnTo>
                  <a:lnTo>
                    <a:pt x="4" y="125"/>
                  </a:lnTo>
                  <a:lnTo>
                    <a:pt x="0" y="118"/>
                  </a:lnTo>
                  <a:lnTo>
                    <a:pt x="2" y="106"/>
                  </a:lnTo>
                  <a:lnTo>
                    <a:pt x="42" y="89"/>
                  </a:lnTo>
                  <a:lnTo>
                    <a:pt x="56" y="82"/>
                  </a:lnTo>
                  <a:lnTo>
                    <a:pt x="51" y="75"/>
                  </a:lnTo>
                  <a:lnTo>
                    <a:pt x="51" y="66"/>
                  </a:lnTo>
                  <a:lnTo>
                    <a:pt x="63" y="61"/>
                  </a:lnTo>
                  <a:lnTo>
                    <a:pt x="70" y="42"/>
                  </a:lnTo>
                  <a:lnTo>
                    <a:pt x="82" y="28"/>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2" name="Freeform 114"/>
            <p:cNvSpPr>
              <a:spLocks/>
            </p:cNvSpPr>
            <p:nvPr/>
          </p:nvSpPr>
          <p:spPr bwMode="auto">
            <a:xfrm>
              <a:off x="3086" y="2637"/>
              <a:ext cx="193" cy="222"/>
            </a:xfrm>
            <a:custGeom>
              <a:avLst/>
              <a:gdLst>
                <a:gd name="T0" fmla="*/ 49 w 193"/>
                <a:gd name="T1" fmla="*/ 189 h 222"/>
                <a:gd name="T2" fmla="*/ 59 w 193"/>
                <a:gd name="T3" fmla="*/ 198 h 222"/>
                <a:gd name="T4" fmla="*/ 87 w 193"/>
                <a:gd name="T5" fmla="*/ 201 h 222"/>
                <a:gd name="T6" fmla="*/ 92 w 193"/>
                <a:gd name="T7" fmla="*/ 210 h 222"/>
                <a:gd name="T8" fmla="*/ 118 w 193"/>
                <a:gd name="T9" fmla="*/ 210 h 222"/>
                <a:gd name="T10" fmla="*/ 132 w 193"/>
                <a:gd name="T11" fmla="*/ 198 h 222"/>
                <a:gd name="T12" fmla="*/ 153 w 193"/>
                <a:gd name="T13" fmla="*/ 198 h 222"/>
                <a:gd name="T14" fmla="*/ 163 w 193"/>
                <a:gd name="T15" fmla="*/ 203 h 222"/>
                <a:gd name="T16" fmla="*/ 181 w 193"/>
                <a:gd name="T17" fmla="*/ 222 h 222"/>
                <a:gd name="T18" fmla="*/ 193 w 193"/>
                <a:gd name="T19" fmla="*/ 222 h 222"/>
                <a:gd name="T20" fmla="*/ 158 w 193"/>
                <a:gd name="T21" fmla="*/ 161 h 222"/>
                <a:gd name="T22" fmla="*/ 155 w 193"/>
                <a:gd name="T23" fmla="*/ 151 h 222"/>
                <a:gd name="T24" fmla="*/ 148 w 193"/>
                <a:gd name="T25" fmla="*/ 144 h 222"/>
                <a:gd name="T26" fmla="*/ 151 w 193"/>
                <a:gd name="T27" fmla="*/ 118 h 222"/>
                <a:gd name="T28" fmla="*/ 160 w 193"/>
                <a:gd name="T29" fmla="*/ 109 h 222"/>
                <a:gd name="T30" fmla="*/ 160 w 193"/>
                <a:gd name="T31" fmla="*/ 102 h 222"/>
                <a:gd name="T32" fmla="*/ 155 w 193"/>
                <a:gd name="T33" fmla="*/ 92 h 222"/>
                <a:gd name="T34" fmla="*/ 163 w 193"/>
                <a:gd name="T35" fmla="*/ 78 h 222"/>
                <a:gd name="T36" fmla="*/ 177 w 193"/>
                <a:gd name="T37" fmla="*/ 35 h 222"/>
                <a:gd name="T38" fmla="*/ 184 w 193"/>
                <a:gd name="T39" fmla="*/ 14 h 222"/>
                <a:gd name="T40" fmla="*/ 155 w 193"/>
                <a:gd name="T41" fmla="*/ 7 h 222"/>
                <a:gd name="T42" fmla="*/ 151 w 193"/>
                <a:gd name="T43" fmla="*/ 0 h 222"/>
                <a:gd name="T44" fmla="*/ 127 w 193"/>
                <a:gd name="T45" fmla="*/ 21 h 222"/>
                <a:gd name="T46" fmla="*/ 111 w 193"/>
                <a:gd name="T47" fmla="*/ 7 h 222"/>
                <a:gd name="T48" fmla="*/ 101 w 193"/>
                <a:gd name="T49" fmla="*/ 7 h 222"/>
                <a:gd name="T50" fmla="*/ 96 w 193"/>
                <a:gd name="T51" fmla="*/ 17 h 222"/>
                <a:gd name="T52" fmla="*/ 96 w 193"/>
                <a:gd name="T53" fmla="*/ 45 h 222"/>
                <a:gd name="T54" fmla="*/ 94 w 193"/>
                <a:gd name="T55" fmla="*/ 52 h 222"/>
                <a:gd name="T56" fmla="*/ 99 w 193"/>
                <a:gd name="T57" fmla="*/ 83 h 222"/>
                <a:gd name="T58" fmla="*/ 85 w 193"/>
                <a:gd name="T59" fmla="*/ 104 h 222"/>
                <a:gd name="T60" fmla="*/ 78 w 193"/>
                <a:gd name="T61" fmla="*/ 104 h 222"/>
                <a:gd name="T62" fmla="*/ 33 w 193"/>
                <a:gd name="T63" fmla="*/ 128 h 222"/>
                <a:gd name="T64" fmla="*/ 23 w 193"/>
                <a:gd name="T65" fmla="*/ 128 h 222"/>
                <a:gd name="T66" fmla="*/ 0 w 193"/>
                <a:gd name="T67" fmla="*/ 130 h 222"/>
                <a:gd name="T68" fmla="*/ 7 w 193"/>
                <a:gd name="T69" fmla="*/ 137 h 222"/>
                <a:gd name="T70" fmla="*/ 14 w 193"/>
                <a:gd name="T71" fmla="*/ 142 h 222"/>
                <a:gd name="T72" fmla="*/ 16 w 193"/>
                <a:gd name="T73" fmla="*/ 163 h 222"/>
                <a:gd name="T74" fmla="*/ 40 w 193"/>
                <a:gd name="T75" fmla="*/ 175 h 222"/>
                <a:gd name="T76" fmla="*/ 49 w 193"/>
                <a:gd name="T77" fmla="*/ 189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222"/>
                <a:gd name="T119" fmla="*/ 193 w 193"/>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222">
                  <a:moveTo>
                    <a:pt x="49" y="189"/>
                  </a:moveTo>
                  <a:lnTo>
                    <a:pt x="59" y="198"/>
                  </a:lnTo>
                  <a:lnTo>
                    <a:pt x="87" y="201"/>
                  </a:lnTo>
                  <a:lnTo>
                    <a:pt x="92" y="210"/>
                  </a:lnTo>
                  <a:lnTo>
                    <a:pt x="118" y="210"/>
                  </a:lnTo>
                  <a:lnTo>
                    <a:pt x="132" y="198"/>
                  </a:lnTo>
                  <a:lnTo>
                    <a:pt x="153" y="198"/>
                  </a:lnTo>
                  <a:lnTo>
                    <a:pt x="163" y="203"/>
                  </a:lnTo>
                  <a:lnTo>
                    <a:pt x="181" y="222"/>
                  </a:lnTo>
                  <a:lnTo>
                    <a:pt x="193" y="222"/>
                  </a:lnTo>
                  <a:lnTo>
                    <a:pt x="158" y="161"/>
                  </a:lnTo>
                  <a:lnTo>
                    <a:pt x="155" y="151"/>
                  </a:lnTo>
                  <a:lnTo>
                    <a:pt x="148" y="144"/>
                  </a:lnTo>
                  <a:lnTo>
                    <a:pt x="151" y="118"/>
                  </a:lnTo>
                  <a:lnTo>
                    <a:pt x="160" y="109"/>
                  </a:lnTo>
                  <a:lnTo>
                    <a:pt x="160" y="102"/>
                  </a:lnTo>
                  <a:lnTo>
                    <a:pt x="155" y="92"/>
                  </a:lnTo>
                  <a:lnTo>
                    <a:pt x="163" y="78"/>
                  </a:lnTo>
                  <a:lnTo>
                    <a:pt x="177" y="35"/>
                  </a:lnTo>
                  <a:lnTo>
                    <a:pt x="184" y="14"/>
                  </a:lnTo>
                  <a:lnTo>
                    <a:pt x="155" y="7"/>
                  </a:lnTo>
                  <a:lnTo>
                    <a:pt x="151" y="0"/>
                  </a:lnTo>
                  <a:lnTo>
                    <a:pt x="127" y="21"/>
                  </a:lnTo>
                  <a:lnTo>
                    <a:pt x="111" y="7"/>
                  </a:lnTo>
                  <a:lnTo>
                    <a:pt x="101" y="7"/>
                  </a:lnTo>
                  <a:lnTo>
                    <a:pt x="96" y="17"/>
                  </a:lnTo>
                  <a:lnTo>
                    <a:pt x="96" y="45"/>
                  </a:lnTo>
                  <a:lnTo>
                    <a:pt x="94" y="52"/>
                  </a:lnTo>
                  <a:lnTo>
                    <a:pt x="99" y="83"/>
                  </a:lnTo>
                  <a:lnTo>
                    <a:pt x="85" y="104"/>
                  </a:lnTo>
                  <a:lnTo>
                    <a:pt x="78" y="104"/>
                  </a:lnTo>
                  <a:lnTo>
                    <a:pt x="33" y="128"/>
                  </a:lnTo>
                  <a:lnTo>
                    <a:pt x="23" y="128"/>
                  </a:lnTo>
                  <a:lnTo>
                    <a:pt x="0" y="130"/>
                  </a:lnTo>
                  <a:lnTo>
                    <a:pt x="7" y="137"/>
                  </a:lnTo>
                  <a:lnTo>
                    <a:pt x="14" y="142"/>
                  </a:lnTo>
                  <a:lnTo>
                    <a:pt x="16" y="163"/>
                  </a:lnTo>
                  <a:lnTo>
                    <a:pt x="40" y="175"/>
                  </a:lnTo>
                  <a:lnTo>
                    <a:pt x="49" y="18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3" name="Freeform 115"/>
            <p:cNvSpPr>
              <a:spLocks/>
            </p:cNvSpPr>
            <p:nvPr/>
          </p:nvSpPr>
          <p:spPr bwMode="auto">
            <a:xfrm>
              <a:off x="3036" y="2597"/>
              <a:ext cx="151" cy="168"/>
            </a:xfrm>
            <a:custGeom>
              <a:avLst/>
              <a:gdLst>
                <a:gd name="T0" fmla="*/ 0 w 151"/>
                <a:gd name="T1" fmla="*/ 42 h 168"/>
                <a:gd name="T2" fmla="*/ 12 w 151"/>
                <a:gd name="T3" fmla="*/ 42 h 168"/>
                <a:gd name="T4" fmla="*/ 38 w 151"/>
                <a:gd name="T5" fmla="*/ 33 h 168"/>
                <a:gd name="T6" fmla="*/ 47 w 151"/>
                <a:gd name="T7" fmla="*/ 24 h 168"/>
                <a:gd name="T8" fmla="*/ 85 w 151"/>
                <a:gd name="T9" fmla="*/ 0 h 168"/>
                <a:gd name="T10" fmla="*/ 109 w 151"/>
                <a:gd name="T11" fmla="*/ 2 h 168"/>
                <a:gd name="T12" fmla="*/ 120 w 151"/>
                <a:gd name="T13" fmla="*/ 5 h 168"/>
                <a:gd name="T14" fmla="*/ 142 w 151"/>
                <a:gd name="T15" fmla="*/ 21 h 168"/>
                <a:gd name="T16" fmla="*/ 151 w 151"/>
                <a:gd name="T17" fmla="*/ 45 h 168"/>
                <a:gd name="T18" fmla="*/ 146 w 151"/>
                <a:gd name="T19" fmla="*/ 57 h 168"/>
                <a:gd name="T20" fmla="*/ 149 w 151"/>
                <a:gd name="T21" fmla="*/ 85 h 168"/>
                <a:gd name="T22" fmla="*/ 146 w 151"/>
                <a:gd name="T23" fmla="*/ 123 h 168"/>
                <a:gd name="T24" fmla="*/ 132 w 151"/>
                <a:gd name="T25" fmla="*/ 142 h 168"/>
                <a:gd name="T26" fmla="*/ 125 w 151"/>
                <a:gd name="T27" fmla="*/ 144 h 168"/>
                <a:gd name="T28" fmla="*/ 80 w 151"/>
                <a:gd name="T29" fmla="*/ 168 h 168"/>
                <a:gd name="T30" fmla="*/ 50 w 151"/>
                <a:gd name="T31" fmla="*/ 168 h 168"/>
                <a:gd name="T32" fmla="*/ 28 w 151"/>
                <a:gd name="T33" fmla="*/ 165 h 168"/>
                <a:gd name="T34" fmla="*/ 19 w 151"/>
                <a:gd name="T35" fmla="*/ 144 h 168"/>
                <a:gd name="T36" fmla="*/ 19 w 151"/>
                <a:gd name="T37" fmla="*/ 127 h 168"/>
                <a:gd name="T38" fmla="*/ 26 w 151"/>
                <a:gd name="T39" fmla="*/ 104 h 168"/>
                <a:gd name="T40" fmla="*/ 9 w 151"/>
                <a:gd name="T41" fmla="*/ 104 h 168"/>
                <a:gd name="T42" fmla="*/ 12 w 151"/>
                <a:gd name="T43" fmla="*/ 94 h 168"/>
                <a:gd name="T44" fmla="*/ 12 w 151"/>
                <a:gd name="T45" fmla="*/ 87 h 168"/>
                <a:gd name="T46" fmla="*/ 7 w 151"/>
                <a:gd name="T47" fmla="*/ 61 h 168"/>
                <a:gd name="T48" fmla="*/ 0 w 151"/>
                <a:gd name="T49" fmla="*/ 42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168"/>
                <a:gd name="T77" fmla="*/ 151 w 151"/>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168">
                  <a:moveTo>
                    <a:pt x="0" y="42"/>
                  </a:moveTo>
                  <a:lnTo>
                    <a:pt x="12" y="42"/>
                  </a:lnTo>
                  <a:lnTo>
                    <a:pt x="38" y="33"/>
                  </a:lnTo>
                  <a:lnTo>
                    <a:pt x="47" y="24"/>
                  </a:lnTo>
                  <a:lnTo>
                    <a:pt x="85" y="0"/>
                  </a:lnTo>
                  <a:lnTo>
                    <a:pt x="109" y="2"/>
                  </a:lnTo>
                  <a:lnTo>
                    <a:pt x="120" y="5"/>
                  </a:lnTo>
                  <a:lnTo>
                    <a:pt x="142" y="21"/>
                  </a:lnTo>
                  <a:lnTo>
                    <a:pt x="151" y="45"/>
                  </a:lnTo>
                  <a:lnTo>
                    <a:pt x="146" y="57"/>
                  </a:lnTo>
                  <a:lnTo>
                    <a:pt x="149" y="85"/>
                  </a:lnTo>
                  <a:lnTo>
                    <a:pt x="146" y="123"/>
                  </a:lnTo>
                  <a:lnTo>
                    <a:pt x="132" y="142"/>
                  </a:lnTo>
                  <a:lnTo>
                    <a:pt x="125" y="144"/>
                  </a:lnTo>
                  <a:lnTo>
                    <a:pt x="80" y="168"/>
                  </a:lnTo>
                  <a:lnTo>
                    <a:pt x="50" y="168"/>
                  </a:lnTo>
                  <a:lnTo>
                    <a:pt x="28" y="165"/>
                  </a:lnTo>
                  <a:lnTo>
                    <a:pt x="19" y="144"/>
                  </a:lnTo>
                  <a:lnTo>
                    <a:pt x="19" y="127"/>
                  </a:lnTo>
                  <a:lnTo>
                    <a:pt x="26" y="104"/>
                  </a:lnTo>
                  <a:lnTo>
                    <a:pt x="9" y="104"/>
                  </a:lnTo>
                  <a:lnTo>
                    <a:pt x="12" y="94"/>
                  </a:lnTo>
                  <a:lnTo>
                    <a:pt x="12" y="87"/>
                  </a:lnTo>
                  <a:lnTo>
                    <a:pt x="7" y="61"/>
                  </a:lnTo>
                  <a:lnTo>
                    <a:pt x="0" y="42"/>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4" name="Freeform 116"/>
            <p:cNvSpPr>
              <a:spLocks/>
            </p:cNvSpPr>
            <p:nvPr/>
          </p:nvSpPr>
          <p:spPr bwMode="auto">
            <a:xfrm>
              <a:off x="2909" y="2630"/>
              <a:ext cx="184" cy="196"/>
            </a:xfrm>
            <a:custGeom>
              <a:avLst/>
              <a:gdLst>
                <a:gd name="T0" fmla="*/ 127 w 184"/>
                <a:gd name="T1" fmla="*/ 9 h 196"/>
                <a:gd name="T2" fmla="*/ 120 w 184"/>
                <a:gd name="T3" fmla="*/ 5 h 196"/>
                <a:gd name="T4" fmla="*/ 101 w 184"/>
                <a:gd name="T5" fmla="*/ 0 h 196"/>
                <a:gd name="T6" fmla="*/ 89 w 184"/>
                <a:gd name="T7" fmla="*/ 0 h 196"/>
                <a:gd name="T8" fmla="*/ 80 w 184"/>
                <a:gd name="T9" fmla="*/ 21 h 196"/>
                <a:gd name="T10" fmla="*/ 68 w 184"/>
                <a:gd name="T11" fmla="*/ 35 h 196"/>
                <a:gd name="T12" fmla="*/ 59 w 184"/>
                <a:gd name="T13" fmla="*/ 35 h 196"/>
                <a:gd name="T14" fmla="*/ 54 w 184"/>
                <a:gd name="T15" fmla="*/ 40 h 196"/>
                <a:gd name="T16" fmla="*/ 47 w 184"/>
                <a:gd name="T17" fmla="*/ 59 h 196"/>
                <a:gd name="T18" fmla="*/ 35 w 184"/>
                <a:gd name="T19" fmla="*/ 61 h 196"/>
                <a:gd name="T20" fmla="*/ 23 w 184"/>
                <a:gd name="T21" fmla="*/ 59 h 196"/>
                <a:gd name="T22" fmla="*/ 0 w 184"/>
                <a:gd name="T23" fmla="*/ 80 h 196"/>
                <a:gd name="T24" fmla="*/ 0 w 184"/>
                <a:gd name="T25" fmla="*/ 109 h 196"/>
                <a:gd name="T26" fmla="*/ 14 w 184"/>
                <a:gd name="T27" fmla="*/ 109 h 196"/>
                <a:gd name="T28" fmla="*/ 30 w 184"/>
                <a:gd name="T29" fmla="*/ 116 h 196"/>
                <a:gd name="T30" fmla="*/ 26 w 184"/>
                <a:gd name="T31" fmla="*/ 137 h 196"/>
                <a:gd name="T32" fmla="*/ 28 w 184"/>
                <a:gd name="T33" fmla="*/ 163 h 196"/>
                <a:gd name="T34" fmla="*/ 30 w 184"/>
                <a:gd name="T35" fmla="*/ 179 h 196"/>
                <a:gd name="T36" fmla="*/ 35 w 184"/>
                <a:gd name="T37" fmla="*/ 191 h 196"/>
                <a:gd name="T38" fmla="*/ 47 w 184"/>
                <a:gd name="T39" fmla="*/ 196 h 196"/>
                <a:gd name="T40" fmla="*/ 63 w 184"/>
                <a:gd name="T41" fmla="*/ 177 h 196"/>
                <a:gd name="T42" fmla="*/ 85 w 184"/>
                <a:gd name="T43" fmla="*/ 170 h 196"/>
                <a:gd name="T44" fmla="*/ 94 w 184"/>
                <a:gd name="T45" fmla="*/ 163 h 196"/>
                <a:gd name="T46" fmla="*/ 96 w 184"/>
                <a:gd name="T47" fmla="*/ 149 h 196"/>
                <a:gd name="T48" fmla="*/ 111 w 184"/>
                <a:gd name="T49" fmla="*/ 142 h 196"/>
                <a:gd name="T50" fmla="*/ 127 w 184"/>
                <a:gd name="T51" fmla="*/ 142 h 196"/>
                <a:gd name="T52" fmla="*/ 146 w 184"/>
                <a:gd name="T53" fmla="*/ 151 h 196"/>
                <a:gd name="T54" fmla="*/ 172 w 184"/>
                <a:gd name="T55" fmla="*/ 153 h 196"/>
                <a:gd name="T56" fmla="*/ 184 w 184"/>
                <a:gd name="T57" fmla="*/ 153 h 196"/>
                <a:gd name="T58" fmla="*/ 184 w 184"/>
                <a:gd name="T59" fmla="*/ 144 h 196"/>
                <a:gd name="T60" fmla="*/ 177 w 184"/>
                <a:gd name="T61" fmla="*/ 135 h 196"/>
                <a:gd name="T62" fmla="*/ 155 w 184"/>
                <a:gd name="T63" fmla="*/ 132 h 196"/>
                <a:gd name="T64" fmla="*/ 146 w 184"/>
                <a:gd name="T65" fmla="*/ 109 h 196"/>
                <a:gd name="T66" fmla="*/ 146 w 184"/>
                <a:gd name="T67" fmla="*/ 92 h 196"/>
                <a:gd name="T68" fmla="*/ 151 w 184"/>
                <a:gd name="T69" fmla="*/ 71 h 196"/>
                <a:gd name="T70" fmla="*/ 136 w 184"/>
                <a:gd name="T71" fmla="*/ 71 h 196"/>
                <a:gd name="T72" fmla="*/ 139 w 184"/>
                <a:gd name="T73" fmla="*/ 57 h 196"/>
                <a:gd name="T74" fmla="*/ 134 w 184"/>
                <a:gd name="T75" fmla="*/ 28 h 196"/>
                <a:gd name="T76" fmla="*/ 127 w 184"/>
                <a:gd name="T77" fmla="*/ 9 h 1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4"/>
                <a:gd name="T118" fmla="*/ 0 h 196"/>
                <a:gd name="T119" fmla="*/ 184 w 184"/>
                <a:gd name="T120" fmla="*/ 196 h 1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4" h="196">
                  <a:moveTo>
                    <a:pt x="127" y="9"/>
                  </a:moveTo>
                  <a:lnTo>
                    <a:pt x="120" y="5"/>
                  </a:lnTo>
                  <a:lnTo>
                    <a:pt x="101" y="0"/>
                  </a:lnTo>
                  <a:lnTo>
                    <a:pt x="89" y="0"/>
                  </a:lnTo>
                  <a:lnTo>
                    <a:pt x="80" y="21"/>
                  </a:lnTo>
                  <a:lnTo>
                    <a:pt x="68" y="35"/>
                  </a:lnTo>
                  <a:lnTo>
                    <a:pt x="59" y="35"/>
                  </a:lnTo>
                  <a:lnTo>
                    <a:pt x="54" y="40"/>
                  </a:lnTo>
                  <a:lnTo>
                    <a:pt x="47" y="59"/>
                  </a:lnTo>
                  <a:lnTo>
                    <a:pt x="35" y="61"/>
                  </a:lnTo>
                  <a:lnTo>
                    <a:pt x="23" y="59"/>
                  </a:lnTo>
                  <a:lnTo>
                    <a:pt x="0" y="80"/>
                  </a:lnTo>
                  <a:lnTo>
                    <a:pt x="0" y="109"/>
                  </a:lnTo>
                  <a:lnTo>
                    <a:pt x="14" y="109"/>
                  </a:lnTo>
                  <a:lnTo>
                    <a:pt x="30" y="116"/>
                  </a:lnTo>
                  <a:lnTo>
                    <a:pt x="26" y="137"/>
                  </a:lnTo>
                  <a:lnTo>
                    <a:pt x="28" y="163"/>
                  </a:lnTo>
                  <a:lnTo>
                    <a:pt x="30" y="179"/>
                  </a:lnTo>
                  <a:lnTo>
                    <a:pt x="35" y="191"/>
                  </a:lnTo>
                  <a:lnTo>
                    <a:pt x="47" y="196"/>
                  </a:lnTo>
                  <a:lnTo>
                    <a:pt x="63" y="177"/>
                  </a:lnTo>
                  <a:lnTo>
                    <a:pt x="85" y="170"/>
                  </a:lnTo>
                  <a:lnTo>
                    <a:pt x="94" y="163"/>
                  </a:lnTo>
                  <a:lnTo>
                    <a:pt x="96" y="149"/>
                  </a:lnTo>
                  <a:lnTo>
                    <a:pt x="111" y="142"/>
                  </a:lnTo>
                  <a:lnTo>
                    <a:pt x="127" y="142"/>
                  </a:lnTo>
                  <a:lnTo>
                    <a:pt x="146" y="151"/>
                  </a:lnTo>
                  <a:lnTo>
                    <a:pt x="172" y="153"/>
                  </a:lnTo>
                  <a:lnTo>
                    <a:pt x="184" y="153"/>
                  </a:lnTo>
                  <a:lnTo>
                    <a:pt x="184" y="144"/>
                  </a:lnTo>
                  <a:lnTo>
                    <a:pt x="177" y="135"/>
                  </a:lnTo>
                  <a:lnTo>
                    <a:pt x="155" y="132"/>
                  </a:lnTo>
                  <a:lnTo>
                    <a:pt x="146" y="109"/>
                  </a:lnTo>
                  <a:lnTo>
                    <a:pt x="146" y="92"/>
                  </a:lnTo>
                  <a:lnTo>
                    <a:pt x="151" y="71"/>
                  </a:lnTo>
                  <a:lnTo>
                    <a:pt x="136" y="71"/>
                  </a:lnTo>
                  <a:lnTo>
                    <a:pt x="139" y="57"/>
                  </a:lnTo>
                  <a:lnTo>
                    <a:pt x="134" y="28"/>
                  </a:lnTo>
                  <a:lnTo>
                    <a:pt x="127" y="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5" name="Freeform 117"/>
            <p:cNvSpPr>
              <a:spLocks/>
            </p:cNvSpPr>
            <p:nvPr/>
          </p:nvSpPr>
          <p:spPr bwMode="auto">
            <a:xfrm>
              <a:off x="2953" y="2769"/>
              <a:ext cx="182" cy="95"/>
            </a:xfrm>
            <a:custGeom>
              <a:avLst/>
              <a:gdLst>
                <a:gd name="T0" fmla="*/ 0 w 182"/>
                <a:gd name="T1" fmla="*/ 55 h 95"/>
                <a:gd name="T2" fmla="*/ 17 w 182"/>
                <a:gd name="T3" fmla="*/ 38 h 95"/>
                <a:gd name="T4" fmla="*/ 38 w 182"/>
                <a:gd name="T5" fmla="*/ 31 h 95"/>
                <a:gd name="T6" fmla="*/ 50 w 182"/>
                <a:gd name="T7" fmla="*/ 22 h 95"/>
                <a:gd name="T8" fmla="*/ 50 w 182"/>
                <a:gd name="T9" fmla="*/ 7 h 95"/>
                <a:gd name="T10" fmla="*/ 64 w 182"/>
                <a:gd name="T11" fmla="*/ 0 h 95"/>
                <a:gd name="T12" fmla="*/ 83 w 182"/>
                <a:gd name="T13" fmla="*/ 3 h 95"/>
                <a:gd name="T14" fmla="*/ 102 w 182"/>
                <a:gd name="T15" fmla="*/ 12 h 95"/>
                <a:gd name="T16" fmla="*/ 137 w 182"/>
                <a:gd name="T17" fmla="*/ 14 h 95"/>
                <a:gd name="T18" fmla="*/ 140 w 182"/>
                <a:gd name="T19" fmla="*/ 5 h 95"/>
                <a:gd name="T20" fmla="*/ 147 w 182"/>
                <a:gd name="T21" fmla="*/ 10 h 95"/>
                <a:gd name="T22" fmla="*/ 149 w 182"/>
                <a:gd name="T23" fmla="*/ 31 h 95"/>
                <a:gd name="T24" fmla="*/ 170 w 182"/>
                <a:gd name="T25" fmla="*/ 43 h 95"/>
                <a:gd name="T26" fmla="*/ 180 w 182"/>
                <a:gd name="T27" fmla="*/ 57 h 95"/>
                <a:gd name="T28" fmla="*/ 182 w 182"/>
                <a:gd name="T29" fmla="*/ 90 h 95"/>
                <a:gd name="T30" fmla="*/ 156 w 182"/>
                <a:gd name="T31" fmla="*/ 90 h 95"/>
                <a:gd name="T32" fmla="*/ 140 w 182"/>
                <a:gd name="T33" fmla="*/ 95 h 95"/>
                <a:gd name="T34" fmla="*/ 118 w 182"/>
                <a:gd name="T35" fmla="*/ 95 h 95"/>
                <a:gd name="T36" fmla="*/ 92 w 182"/>
                <a:gd name="T37" fmla="*/ 92 h 95"/>
                <a:gd name="T38" fmla="*/ 50 w 182"/>
                <a:gd name="T39" fmla="*/ 78 h 95"/>
                <a:gd name="T40" fmla="*/ 41 w 182"/>
                <a:gd name="T41" fmla="*/ 83 h 95"/>
                <a:gd name="T42" fmla="*/ 15 w 182"/>
                <a:gd name="T43" fmla="*/ 81 h 95"/>
                <a:gd name="T44" fmla="*/ 5 w 182"/>
                <a:gd name="T45" fmla="*/ 71 h 95"/>
                <a:gd name="T46" fmla="*/ 0 w 182"/>
                <a:gd name="T47" fmla="*/ 55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95"/>
                <a:gd name="T74" fmla="*/ 182 w 182"/>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95">
                  <a:moveTo>
                    <a:pt x="0" y="55"/>
                  </a:moveTo>
                  <a:lnTo>
                    <a:pt x="17" y="38"/>
                  </a:lnTo>
                  <a:lnTo>
                    <a:pt x="38" y="31"/>
                  </a:lnTo>
                  <a:lnTo>
                    <a:pt x="50" y="22"/>
                  </a:lnTo>
                  <a:lnTo>
                    <a:pt x="50" y="7"/>
                  </a:lnTo>
                  <a:lnTo>
                    <a:pt x="64" y="0"/>
                  </a:lnTo>
                  <a:lnTo>
                    <a:pt x="83" y="3"/>
                  </a:lnTo>
                  <a:lnTo>
                    <a:pt x="102" y="12"/>
                  </a:lnTo>
                  <a:lnTo>
                    <a:pt x="137" y="14"/>
                  </a:lnTo>
                  <a:lnTo>
                    <a:pt x="140" y="5"/>
                  </a:lnTo>
                  <a:lnTo>
                    <a:pt x="147" y="10"/>
                  </a:lnTo>
                  <a:lnTo>
                    <a:pt x="149" y="31"/>
                  </a:lnTo>
                  <a:lnTo>
                    <a:pt x="170" y="43"/>
                  </a:lnTo>
                  <a:lnTo>
                    <a:pt x="180" y="57"/>
                  </a:lnTo>
                  <a:lnTo>
                    <a:pt x="182" y="90"/>
                  </a:lnTo>
                  <a:lnTo>
                    <a:pt x="156" y="90"/>
                  </a:lnTo>
                  <a:lnTo>
                    <a:pt x="140" y="95"/>
                  </a:lnTo>
                  <a:lnTo>
                    <a:pt x="118" y="95"/>
                  </a:lnTo>
                  <a:lnTo>
                    <a:pt x="92" y="92"/>
                  </a:lnTo>
                  <a:lnTo>
                    <a:pt x="50" y="78"/>
                  </a:lnTo>
                  <a:lnTo>
                    <a:pt x="41" y="83"/>
                  </a:lnTo>
                  <a:lnTo>
                    <a:pt x="15" y="81"/>
                  </a:lnTo>
                  <a:lnTo>
                    <a:pt x="5" y="71"/>
                  </a:lnTo>
                  <a:lnTo>
                    <a:pt x="0" y="55"/>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6" name="Freeform 118"/>
            <p:cNvSpPr>
              <a:spLocks/>
            </p:cNvSpPr>
            <p:nvPr/>
          </p:nvSpPr>
          <p:spPr bwMode="auto">
            <a:xfrm>
              <a:off x="3128" y="2826"/>
              <a:ext cx="156" cy="203"/>
            </a:xfrm>
            <a:custGeom>
              <a:avLst/>
              <a:gdLst>
                <a:gd name="T0" fmla="*/ 10 w 156"/>
                <a:gd name="T1" fmla="*/ 64 h 203"/>
                <a:gd name="T2" fmla="*/ 7 w 156"/>
                <a:gd name="T3" fmla="*/ 33 h 203"/>
                <a:gd name="T4" fmla="*/ 5 w 156"/>
                <a:gd name="T5" fmla="*/ 0 h 203"/>
                <a:gd name="T6" fmla="*/ 14 w 156"/>
                <a:gd name="T7" fmla="*/ 9 h 203"/>
                <a:gd name="T8" fmla="*/ 45 w 156"/>
                <a:gd name="T9" fmla="*/ 12 h 203"/>
                <a:gd name="T10" fmla="*/ 47 w 156"/>
                <a:gd name="T11" fmla="*/ 21 h 203"/>
                <a:gd name="T12" fmla="*/ 76 w 156"/>
                <a:gd name="T13" fmla="*/ 19 h 203"/>
                <a:gd name="T14" fmla="*/ 90 w 156"/>
                <a:gd name="T15" fmla="*/ 9 h 203"/>
                <a:gd name="T16" fmla="*/ 111 w 156"/>
                <a:gd name="T17" fmla="*/ 9 h 203"/>
                <a:gd name="T18" fmla="*/ 118 w 156"/>
                <a:gd name="T19" fmla="*/ 12 h 203"/>
                <a:gd name="T20" fmla="*/ 139 w 156"/>
                <a:gd name="T21" fmla="*/ 33 h 203"/>
                <a:gd name="T22" fmla="*/ 149 w 156"/>
                <a:gd name="T23" fmla="*/ 33 h 203"/>
                <a:gd name="T24" fmla="*/ 156 w 156"/>
                <a:gd name="T25" fmla="*/ 47 h 203"/>
                <a:gd name="T26" fmla="*/ 130 w 156"/>
                <a:gd name="T27" fmla="*/ 50 h 203"/>
                <a:gd name="T28" fmla="*/ 104 w 156"/>
                <a:gd name="T29" fmla="*/ 68 h 203"/>
                <a:gd name="T30" fmla="*/ 97 w 156"/>
                <a:gd name="T31" fmla="*/ 97 h 203"/>
                <a:gd name="T32" fmla="*/ 95 w 156"/>
                <a:gd name="T33" fmla="*/ 130 h 203"/>
                <a:gd name="T34" fmla="*/ 85 w 156"/>
                <a:gd name="T35" fmla="*/ 149 h 203"/>
                <a:gd name="T36" fmla="*/ 78 w 156"/>
                <a:gd name="T37" fmla="*/ 161 h 203"/>
                <a:gd name="T38" fmla="*/ 43 w 156"/>
                <a:gd name="T39" fmla="*/ 168 h 203"/>
                <a:gd name="T40" fmla="*/ 24 w 156"/>
                <a:gd name="T41" fmla="*/ 187 h 203"/>
                <a:gd name="T42" fmla="*/ 21 w 156"/>
                <a:gd name="T43" fmla="*/ 194 h 203"/>
                <a:gd name="T44" fmla="*/ 12 w 156"/>
                <a:gd name="T45" fmla="*/ 201 h 203"/>
                <a:gd name="T46" fmla="*/ 3 w 156"/>
                <a:gd name="T47" fmla="*/ 203 h 203"/>
                <a:gd name="T48" fmla="*/ 3 w 156"/>
                <a:gd name="T49" fmla="*/ 184 h 203"/>
                <a:gd name="T50" fmla="*/ 7 w 156"/>
                <a:gd name="T51" fmla="*/ 165 h 203"/>
                <a:gd name="T52" fmla="*/ 3 w 156"/>
                <a:gd name="T53" fmla="*/ 149 h 203"/>
                <a:gd name="T54" fmla="*/ 7 w 156"/>
                <a:gd name="T55" fmla="*/ 135 h 203"/>
                <a:gd name="T56" fmla="*/ 0 w 156"/>
                <a:gd name="T57" fmla="*/ 132 h 203"/>
                <a:gd name="T58" fmla="*/ 0 w 156"/>
                <a:gd name="T59" fmla="*/ 123 h 203"/>
                <a:gd name="T60" fmla="*/ 43 w 156"/>
                <a:gd name="T61" fmla="*/ 73 h 203"/>
                <a:gd name="T62" fmla="*/ 43 w 156"/>
                <a:gd name="T63" fmla="*/ 66 h 203"/>
                <a:gd name="T64" fmla="*/ 28 w 156"/>
                <a:gd name="T65" fmla="*/ 54 h 203"/>
                <a:gd name="T66" fmla="*/ 10 w 156"/>
                <a:gd name="T67" fmla="*/ 64 h 2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
                <a:gd name="T103" fmla="*/ 0 h 203"/>
                <a:gd name="T104" fmla="*/ 156 w 156"/>
                <a:gd name="T105" fmla="*/ 203 h 2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 h="203">
                  <a:moveTo>
                    <a:pt x="10" y="64"/>
                  </a:moveTo>
                  <a:lnTo>
                    <a:pt x="7" y="33"/>
                  </a:lnTo>
                  <a:lnTo>
                    <a:pt x="5" y="0"/>
                  </a:lnTo>
                  <a:lnTo>
                    <a:pt x="14" y="9"/>
                  </a:lnTo>
                  <a:lnTo>
                    <a:pt x="45" y="12"/>
                  </a:lnTo>
                  <a:lnTo>
                    <a:pt x="47" y="21"/>
                  </a:lnTo>
                  <a:lnTo>
                    <a:pt x="76" y="19"/>
                  </a:lnTo>
                  <a:lnTo>
                    <a:pt x="90" y="9"/>
                  </a:lnTo>
                  <a:lnTo>
                    <a:pt x="111" y="9"/>
                  </a:lnTo>
                  <a:lnTo>
                    <a:pt x="118" y="12"/>
                  </a:lnTo>
                  <a:lnTo>
                    <a:pt x="139" y="33"/>
                  </a:lnTo>
                  <a:lnTo>
                    <a:pt x="149" y="33"/>
                  </a:lnTo>
                  <a:lnTo>
                    <a:pt x="156" y="47"/>
                  </a:lnTo>
                  <a:lnTo>
                    <a:pt x="130" y="50"/>
                  </a:lnTo>
                  <a:lnTo>
                    <a:pt x="104" y="68"/>
                  </a:lnTo>
                  <a:lnTo>
                    <a:pt x="97" y="97"/>
                  </a:lnTo>
                  <a:lnTo>
                    <a:pt x="95" y="130"/>
                  </a:lnTo>
                  <a:lnTo>
                    <a:pt x="85" y="149"/>
                  </a:lnTo>
                  <a:lnTo>
                    <a:pt x="78" y="161"/>
                  </a:lnTo>
                  <a:lnTo>
                    <a:pt x="43" y="168"/>
                  </a:lnTo>
                  <a:lnTo>
                    <a:pt x="24" y="187"/>
                  </a:lnTo>
                  <a:lnTo>
                    <a:pt x="21" y="194"/>
                  </a:lnTo>
                  <a:lnTo>
                    <a:pt x="12" y="201"/>
                  </a:lnTo>
                  <a:lnTo>
                    <a:pt x="3" y="203"/>
                  </a:lnTo>
                  <a:lnTo>
                    <a:pt x="3" y="184"/>
                  </a:lnTo>
                  <a:lnTo>
                    <a:pt x="7" y="165"/>
                  </a:lnTo>
                  <a:lnTo>
                    <a:pt x="3" y="149"/>
                  </a:lnTo>
                  <a:lnTo>
                    <a:pt x="7" y="135"/>
                  </a:lnTo>
                  <a:lnTo>
                    <a:pt x="0" y="132"/>
                  </a:lnTo>
                  <a:lnTo>
                    <a:pt x="0" y="123"/>
                  </a:lnTo>
                  <a:lnTo>
                    <a:pt x="43" y="73"/>
                  </a:lnTo>
                  <a:lnTo>
                    <a:pt x="43" y="66"/>
                  </a:lnTo>
                  <a:lnTo>
                    <a:pt x="28" y="54"/>
                  </a:lnTo>
                  <a:lnTo>
                    <a:pt x="10" y="64"/>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7" name="Freeform 119"/>
            <p:cNvSpPr>
              <a:spLocks/>
            </p:cNvSpPr>
            <p:nvPr/>
          </p:nvSpPr>
          <p:spPr bwMode="auto">
            <a:xfrm>
              <a:off x="2994" y="2845"/>
              <a:ext cx="144" cy="52"/>
            </a:xfrm>
            <a:custGeom>
              <a:avLst/>
              <a:gdLst>
                <a:gd name="T0" fmla="*/ 0 w 144"/>
                <a:gd name="T1" fmla="*/ 5 h 52"/>
                <a:gd name="T2" fmla="*/ 9 w 144"/>
                <a:gd name="T3" fmla="*/ 0 h 52"/>
                <a:gd name="T4" fmla="*/ 51 w 144"/>
                <a:gd name="T5" fmla="*/ 14 h 52"/>
                <a:gd name="T6" fmla="*/ 75 w 144"/>
                <a:gd name="T7" fmla="*/ 19 h 52"/>
                <a:gd name="T8" fmla="*/ 99 w 144"/>
                <a:gd name="T9" fmla="*/ 19 h 52"/>
                <a:gd name="T10" fmla="*/ 113 w 144"/>
                <a:gd name="T11" fmla="*/ 14 h 52"/>
                <a:gd name="T12" fmla="*/ 139 w 144"/>
                <a:gd name="T13" fmla="*/ 14 h 52"/>
                <a:gd name="T14" fmla="*/ 144 w 144"/>
                <a:gd name="T15" fmla="*/ 45 h 52"/>
                <a:gd name="T16" fmla="*/ 118 w 144"/>
                <a:gd name="T17" fmla="*/ 47 h 52"/>
                <a:gd name="T18" fmla="*/ 99 w 144"/>
                <a:gd name="T19" fmla="*/ 52 h 52"/>
                <a:gd name="T20" fmla="*/ 63 w 144"/>
                <a:gd name="T21" fmla="*/ 52 h 52"/>
                <a:gd name="T22" fmla="*/ 30 w 144"/>
                <a:gd name="T23" fmla="*/ 47 h 52"/>
                <a:gd name="T24" fmla="*/ 28 w 144"/>
                <a:gd name="T25" fmla="*/ 40 h 52"/>
                <a:gd name="T26" fmla="*/ 21 w 144"/>
                <a:gd name="T27" fmla="*/ 33 h 52"/>
                <a:gd name="T28" fmla="*/ 2 w 144"/>
                <a:gd name="T29" fmla="*/ 16 h 52"/>
                <a:gd name="T30" fmla="*/ 0 w 144"/>
                <a:gd name="T31" fmla="*/ 5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52"/>
                <a:gd name="T50" fmla="*/ 144 w 144"/>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52">
                  <a:moveTo>
                    <a:pt x="0" y="5"/>
                  </a:moveTo>
                  <a:lnTo>
                    <a:pt x="9" y="0"/>
                  </a:lnTo>
                  <a:lnTo>
                    <a:pt x="51" y="14"/>
                  </a:lnTo>
                  <a:lnTo>
                    <a:pt x="75" y="19"/>
                  </a:lnTo>
                  <a:lnTo>
                    <a:pt x="99" y="19"/>
                  </a:lnTo>
                  <a:lnTo>
                    <a:pt x="113" y="14"/>
                  </a:lnTo>
                  <a:lnTo>
                    <a:pt x="139" y="14"/>
                  </a:lnTo>
                  <a:lnTo>
                    <a:pt x="144" y="45"/>
                  </a:lnTo>
                  <a:lnTo>
                    <a:pt x="118" y="47"/>
                  </a:lnTo>
                  <a:lnTo>
                    <a:pt x="99" y="52"/>
                  </a:lnTo>
                  <a:lnTo>
                    <a:pt x="63" y="52"/>
                  </a:lnTo>
                  <a:lnTo>
                    <a:pt x="30" y="47"/>
                  </a:lnTo>
                  <a:lnTo>
                    <a:pt x="28" y="40"/>
                  </a:lnTo>
                  <a:lnTo>
                    <a:pt x="21" y="33"/>
                  </a:lnTo>
                  <a:lnTo>
                    <a:pt x="2" y="16"/>
                  </a:lnTo>
                  <a:lnTo>
                    <a:pt x="0" y="5"/>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8" name="Freeform 120"/>
            <p:cNvSpPr>
              <a:spLocks/>
            </p:cNvSpPr>
            <p:nvPr/>
          </p:nvSpPr>
          <p:spPr bwMode="auto">
            <a:xfrm>
              <a:off x="3062" y="3050"/>
              <a:ext cx="17" cy="19"/>
            </a:xfrm>
            <a:custGeom>
              <a:avLst/>
              <a:gdLst>
                <a:gd name="T0" fmla="*/ 0 w 17"/>
                <a:gd name="T1" fmla="*/ 19 h 19"/>
                <a:gd name="T2" fmla="*/ 17 w 17"/>
                <a:gd name="T3" fmla="*/ 19 h 19"/>
                <a:gd name="T4" fmla="*/ 17 w 17"/>
                <a:gd name="T5" fmla="*/ 12 h 19"/>
                <a:gd name="T6" fmla="*/ 0 w 17"/>
                <a:gd name="T7" fmla="*/ 0 h 19"/>
                <a:gd name="T8" fmla="*/ 0 w 17"/>
                <a:gd name="T9" fmla="*/ 19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19"/>
                  </a:moveTo>
                  <a:lnTo>
                    <a:pt x="17" y="19"/>
                  </a:lnTo>
                  <a:lnTo>
                    <a:pt x="17" y="12"/>
                  </a:lnTo>
                  <a:lnTo>
                    <a:pt x="0" y="0"/>
                  </a:lnTo>
                  <a:lnTo>
                    <a:pt x="0" y="1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29" name="Freeform 121"/>
            <p:cNvSpPr>
              <a:spLocks/>
            </p:cNvSpPr>
            <p:nvPr/>
          </p:nvSpPr>
          <p:spPr bwMode="auto">
            <a:xfrm>
              <a:off x="3041" y="3090"/>
              <a:ext cx="2" cy="10"/>
            </a:xfrm>
            <a:custGeom>
              <a:avLst/>
              <a:gdLst>
                <a:gd name="T0" fmla="*/ 0 w 2"/>
                <a:gd name="T1" fmla="*/ 0 h 10"/>
                <a:gd name="T2" fmla="*/ 0 w 2"/>
                <a:gd name="T3" fmla="*/ 10 h 10"/>
                <a:gd name="T4" fmla="*/ 2 w 2"/>
                <a:gd name="T5" fmla="*/ 0 h 10"/>
                <a:gd name="T6" fmla="*/ 0 w 2"/>
                <a:gd name="T7" fmla="*/ 0 h 10"/>
                <a:gd name="T8" fmla="*/ 0 60000 65536"/>
                <a:gd name="T9" fmla="*/ 0 60000 65536"/>
                <a:gd name="T10" fmla="*/ 0 60000 65536"/>
                <a:gd name="T11" fmla="*/ 0 60000 65536"/>
                <a:gd name="T12" fmla="*/ 0 w 2"/>
                <a:gd name="T13" fmla="*/ 0 h 10"/>
                <a:gd name="T14" fmla="*/ 2 w 2"/>
                <a:gd name="T15" fmla="*/ 10 h 10"/>
              </a:gdLst>
              <a:ahLst/>
              <a:cxnLst>
                <a:cxn ang="T8">
                  <a:pos x="T0" y="T1"/>
                </a:cxn>
                <a:cxn ang="T9">
                  <a:pos x="T2" y="T3"/>
                </a:cxn>
                <a:cxn ang="T10">
                  <a:pos x="T4" y="T5"/>
                </a:cxn>
                <a:cxn ang="T11">
                  <a:pos x="T6" y="T7"/>
                </a:cxn>
              </a:cxnLst>
              <a:rect l="T12" t="T13" r="T14" b="T15"/>
              <a:pathLst>
                <a:path w="2" h="10">
                  <a:moveTo>
                    <a:pt x="0" y="0"/>
                  </a:moveTo>
                  <a:lnTo>
                    <a:pt x="0" y="10"/>
                  </a:lnTo>
                  <a:lnTo>
                    <a:pt x="2" y="0"/>
                  </a:lnTo>
                  <a:lnTo>
                    <a:pt x="0"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0" name="Freeform 122"/>
            <p:cNvSpPr>
              <a:spLocks/>
            </p:cNvSpPr>
            <p:nvPr/>
          </p:nvSpPr>
          <p:spPr bwMode="auto">
            <a:xfrm>
              <a:off x="3050" y="3100"/>
              <a:ext cx="10" cy="5"/>
            </a:xfrm>
            <a:custGeom>
              <a:avLst/>
              <a:gdLst>
                <a:gd name="T0" fmla="*/ 3 w 10"/>
                <a:gd name="T1" fmla="*/ 5 h 5"/>
                <a:gd name="T2" fmla="*/ 10 w 10"/>
                <a:gd name="T3" fmla="*/ 0 h 5"/>
                <a:gd name="T4" fmla="*/ 0 w 10"/>
                <a:gd name="T5" fmla="*/ 5 h 5"/>
                <a:gd name="T6" fmla="*/ 3 w 10"/>
                <a:gd name="T7" fmla="*/ 5 h 5"/>
                <a:gd name="T8" fmla="*/ 0 60000 65536"/>
                <a:gd name="T9" fmla="*/ 0 60000 65536"/>
                <a:gd name="T10" fmla="*/ 0 60000 65536"/>
                <a:gd name="T11" fmla="*/ 0 60000 65536"/>
                <a:gd name="T12" fmla="*/ 0 w 10"/>
                <a:gd name="T13" fmla="*/ 0 h 5"/>
                <a:gd name="T14" fmla="*/ 10 w 10"/>
                <a:gd name="T15" fmla="*/ 5 h 5"/>
              </a:gdLst>
              <a:ahLst/>
              <a:cxnLst>
                <a:cxn ang="T8">
                  <a:pos x="T0" y="T1"/>
                </a:cxn>
                <a:cxn ang="T9">
                  <a:pos x="T2" y="T3"/>
                </a:cxn>
                <a:cxn ang="T10">
                  <a:pos x="T4" y="T5"/>
                </a:cxn>
                <a:cxn ang="T11">
                  <a:pos x="T6" y="T7"/>
                </a:cxn>
              </a:cxnLst>
              <a:rect l="T12" t="T13" r="T14" b="T15"/>
              <a:pathLst>
                <a:path w="10" h="5">
                  <a:moveTo>
                    <a:pt x="3" y="5"/>
                  </a:moveTo>
                  <a:lnTo>
                    <a:pt x="10" y="0"/>
                  </a:lnTo>
                  <a:lnTo>
                    <a:pt x="0" y="5"/>
                  </a:lnTo>
                  <a:lnTo>
                    <a:pt x="3" y="5"/>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1" name="Freeform 123"/>
            <p:cNvSpPr>
              <a:spLocks/>
            </p:cNvSpPr>
            <p:nvPr/>
          </p:nvSpPr>
          <p:spPr bwMode="auto">
            <a:xfrm>
              <a:off x="2991" y="2890"/>
              <a:ext cx="147" cy="97"/>
            </a:xfrm>
            <a:custGeom>
              <a:avLst/>
              <a:gdLst>
                <a:gd name="T0" fmla="*/ 31 w 147"/>
                <a:gd name="T1" fmla="*/ 0 h 97"/>
                <a:gd name="T2" fmla="*/ 69 w 147"/>
                <a:gd name="T3" fmla="*/ 7 h 97"/>
                <a:gd name="T4" fmla="*/ 102 w 147"/>
                <a:gd name="T5" fmla="*/ 7 h 97"/>
                <a:gd name="T6" fmla="*/ 118 w 147"/>
                <a:gd name="T7" fmla="*/ 0 h 97"/>
                <a:gd name="T8" fmla="*/ 147 w 147"/>
                <a:gd name="T9" fmla="*/ 0 h 97"/>
                <a:gd name="T10" fmla="*/ 135 w 147"/>
                <a:gd name="T11" fmla="*/ 4 h 97"/>
                <a:gd name="T12" fmla="*/ 128 w 147"/>
                <a:gd name="T13" fmla="*/ 12 h 97"/>
                <a:gd name="T14" fmla="*/ 128 w 147"/>
                <a:gd name="T15" fmla="*/ 23 h 97"/>
                <a:gd name="T16" fmla="*/ 114 w 147"/>
                <a:gd name="T17" fmla="*/ 35 h 97"/>
                <a:gd name="T18" fmla="*/ 111 w 147"/>
                <a:gd name="T19" fmla="*/ 61 h 97"/>
                <a:gd name="T20" fmla="*/ 125 w 147"/>
                <a:gd name="T21" fmla="*/ 68 h 97"/>
                <a:gd name="T22" fmla="*/ 123 w 147"/>
                <a:gd name="T23" fmla="*/ 82 h 97"/>
                <a:gd name="T24" fmla="*/ 109 w 147"/>
                <a:gd name="T25" fmla="*/ 92 h 97"/>
                <a:gd name="T26" fmla="*/ 109 w 147"/>
                <a:gd name="T27" fmla="*/ 75 h 97"/>
                <a:gd name="T28" fmla="*/ 102 w 147"/>
                <a:gd name="T29" fmla="*/ 63 h 97"/>
                <a:gd name="T30" fmla="*/ 69 w 147"/>
                <a:gd name="T31" fmla="*/ 59 h 97"/>
                <a:gd name="T32" fmla="*/ 54 w 147"/>
                <a:gd name="T33" fmla="*/ 68 h 97"/>
                <a:gd name="T34" fmla="*/ 43 w 147"/>
                <a:gd name="T35" fmla="*/ 73 h 97"/>
                <a:gd name="T36" fmla="*/ 43 w 147"/>
                <a:gd name="T37" fmla="*/ 85 h 97"/>
                <a:gd name="T38" fmla="*/ 33 w 147"/>
                <a:gd name="T39" fmla="*/ 97 h 97"/>
                <a:gd name="T40" fmla="*/ 7 w 147"/>
                <a:gd name="T41" fmla="*/ 85 h 97"/>
                <a:gd name="T42" fmla="*/ 10 w 147"/>
                <a:gd name="T43" fmla="*/ 75 h 97"/>
                <a:gd name="T44" fmla="*/ 10 w 147"/>
                <a:gd name="T45" fmla="*/ 54 h 97"/>
                <a:gd name="T46" fmla="*/ 0 w 147"/>
                <a:gd name="T47" fmla="*/ 47 h 97"/>
                <a:gd name="T48" fmla="*/ 0 w 147"/>
                <a:gd name="T49" fmla="*/ 38 h 97"/>
                <a:gd name="T50" fmla="*/ 17 w 147"/>
                <a:gd name="T51" fmla="*/ 28 h 97"/>
                <a:gd name="T52" fmla="*/ 29 w 147"/>
                <a:gd name="T53" fmla="*/ 21 h 97"/>
                <a:gd name="T54" fmla="*/ 31 w 147"/>
                <a:gd name="T55" fmla="*/ 14 h 97"/>
                <a:gd name="T56" fmla="*/ 31 w 147"/>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7"/>
                <a:gd name="T88" fmla="*/ 0 h 97"/>
                <a:gd name="T89" fmla="*/ 147 w 147"/>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7" h="97">
                  <a:moveTo>
                    <a:pt x="31" y="0"/>
                  </a:moveTo>
                  <a:lnTo>
                    <a:pt x="69" y="7"/>
                  </a:lnTo>
                  <a:lnTo>
                    <a:pt x="102" y="7"/>
                  </a:lnTo>
                  <a:lnTo>
                    <a:pt x="118" y="0"/>
                  </a:lnTo>
                  <a:lnTo>
                    <a:pt x="147" y="0"/>
                  </a:lnTo>
                  <a:lnTo>
                    <a:pt x="135" y="4"/>
                  </a:lnTo>
                  <a:lnTo>
                    <a:pt x="128" y="12"/>
                  </a:lnTo>
                  <a:lnTo>
                    <a:pt x="128" y="23"/>
                  </a:lnTo>
                  <a:lnTo>
                    <a:pt x="114" y="35"/>
                  </a:lnTo>
                  <a:lnTo>
                    <a:pt x="111" y="61"/>
                  </a:lnTo>
                  <a:lnTo>
                    <a:pt x="125" y="68"/>
                  </a:lnTo>
                  <a:lnTo>
                    <a:pt x="123" y="82"/>
                  </a:lnTo>
                  <a:lnTo>
                    <a:pt x="109" y="92"/>
                  </a:lnTo>
                  <a:lnTo>
                    <a:pt x="109" y="75"/>
                  </a:lnTo>
                  <a:lnTo>
                    <a:pt x="102" y="63"/>
                  </a:lnTo>
                  <a:lnTo>
                    <a:pt x="69" y="59"/>
                  </a:lnTo>
                  <a:lnTo>
                    <a:pt x="54" y="68"/>
                  </a:lnTo>
                  <a:lnTo>
                    <a:pt x="43" y="73"/>
                  </a:lnTo>
                  <a:lnTo>
                    <a:pt x="43" y="85"/>
                  </a:lnTo>
                  <a:lnTo>
                    <a:pt x="33" y="97"/>
                  </a:lnTo>
                  <a:lnTo>
                    <a:pt x="7" y="85"/>
                  </a:lnTo>
                  <a:lnTo>
                    <a:pt x="10" y="75"/>
                  </a:lnTo>
                  <a:lnTo>
                    <a:pt x="10" y="54"/>
                  </a:lnTo>
                  <a:lnTo>
                    <a:pt x="0" y="47"/>
                  </a:lnTo>
                  <a:lnTo>
                    <a:pt x="0" y="38"/>
                  </a:lnTo>
                  <a:lnTo>
                    <a:pt x="17" y="28"/>
                  </a:lnTo>
                  <a:lnTo>
                    <a:pt x="29" y="21"/>
                  </a:lnTo>
                  <a:lnTo>
                    <a:pt x="31" y="14"/>
                  </a:lnTo>
                  <a:lnTo>
                    <a:pt x="31"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2" name="Freeform 124"/>
            <p:cNvSpPr>
              <a:spLocks/>
            </p:cNvSpPr>
            <p:nvPr/>
          </p:nvSpPr>
          <p:spPr bwMode="auto">
            <a:xfrm>
              <a:off x="2798" y="2328"/>
              <a:ext cx="318" cy="342"/>
            </a:xfrm>
            <a:custGeom>
              <a:avLst/>
              <a:gdLst>
                <a:gd name="T0" fmla="*/ 162 w 318"/>
                <a:gd name="T1" fmla="*/ 342 h 342"/>
                <a:gd name="T2" fmla="*/ 170 w 318"/>
                <a:gd name="T3" fmla="*/ 337 h 342"/>
                <a:gd name="T4" fmla="*/ 179 w 318"/>
                <a:gd name="T5" fmla="*/ 337 h 342"/>
                <a:gd name="T6" fmla="*/ 191 w 318"/>
                <a:gd name="T7" fmla="*/ 323 h 342"/>
                <a:gd name="T8" fmla="*/ 200 w 318"/>
                <a:gd name="T9" fmla="*/ 302 h 342"/>
                <a:gd name="T10" fmla="*/ 212 w 318"/>
                <a:gd name="T11" fmla="*/ 302 h 342"/>
                <a:gd name="T12" fmla="*/ 233 w 318"/>
                <a:gd name="T13" fmla="*/ 307 h 342"/>
                <a:gd name="T14" fmla="*/ 238 w 318"/>
                <a:gd name="T15" fmla="*/ 300 h 342"/>
                <a:gd name="T16" fmla="*/ 236 w 318"/>
                <a:gd name="T17" fmla="*/ 281 h 342"/>
                <a:gd name="T18" fmla="*/ 222 w 318"/>
                <a:gd name="T19" fmla="*/ 252 h 342"/>
                <a:gd name="T20" fmla="*/ 226 w 318"/>
                <a:gd name="T21" fmla="*/ 236 h 342"/>
                <a:gd name="T22" fmla="*/ 219 w 318"/>
                <a:gd name="T23" fmla="*/ 229 h 342"/>
                <a:gd name="T24" fmla="*/ 224 w 318"/>
                <a:gd name="T25" fmla="*/ 215 h 342"/>
                <a:gd name="T26" fmla="*/ 264 w 318"/>
                <a:gd name="T27" fmla="*/ 200 h 342"/>
                <a:gd name="T28" fmla="*/ 278 w 318"/>
                <a:gd name="T29" fmla="*/ 193 h 342"/>
                <a:gd name="T30" fmla="*/ 271 w 318"/>
                <a:gd name="T31" fmla="*/ 186 h 342"/>
                <a:gd name="T32" fmla="*/ 271 w 318"/>
                <a:gd name="T33" fmla="*/ 177 h 342"/>
                <a:gd name="T34" fmla="*/ 285 w 318"/>
                <a:gd name="T35" fmla="*/ 170 h 342"/>
                <a:gd name="T36" fmla="*/ 292 w 318"/>
                <a:gd name="T37" fmla="*/ 151 h 342"/>
                <a:gd name="T38" fmla="*/ 304 w 318"/>
                <a:gd name="T39" fmla="*/ 141 h 342"/>
                <a:gd name="T40" fmla="*/ 285 w 318"/>
                <a:gd name="T41" fmla="*/ 127 h 342"/>
                <a:gd name="T42" fmla="*/ 297 w 318"/>
                <a:gd name="T43" fmla="*/ 92 h 342"/>
                <a:gd name="T44" fmla="*/ 290 w 318"/>
                <a:gd name="T45" fmla="*/ 87 h 342"/>
                <a:gd name="T46" fmla="*/ 299 w 318"/>
                <a:gd name="T47" fmla="*/ 71 h 342"/>
                <a:gd name="T48" fmla="*/ 307 w 318"/>
                <a:gd name="T49" fmla="*/ 71 h 342"/>
                <a:gd name="T50" fmla="*/ 318 w 318"/>
                <a:gd name="T51" fmla="*/ 59 h 342"/>
                <a:gd name="T52" fmla="*/ 318 w 318"/>
                <a:gd name="T53" fmla="*/ 49 h 342"/>
                <a:gd name="T54" fmla="*/ 304 w 318"/>
                <a:gd name="T55" fmla="*/ 35 h 342"/>
                <a:gd name="T56" fmla="*/ 295 w 318"/>
                <a:gd name="T57" fmla="*/ 35 h 342"/>
                <a:gd name="T58" fmla="*/ 292 w 318"/>
                <a:gd name="T59" fmla="*/ 12 h 342"/>
                <a:gd name="T60" fmla="*/ 276 w 318"/>
                <a:gd name="T61" fmla="*/ 0 h 342"/>
                <a:gd name="T62" fmla="*/ 271 w 318"/>
                <a:gd name="T63" fmla="*/ 12 h 342"/>
                <a:gd name="T64" fmla="*/ 255 w 318"/>
                <a:gd name="T65" fmla="*/ 45 h 342"/>
                <a:gd name="T66" fmla="*/ 255 w 318"/>
                <a:gd name="T67" fmla="*/ 89 h 342"/>
                <a:gd name="T68" fmla="*/ 179 w 318"/>
                <a:gd name="T69" fmla="*/ 144 h 342"/>
                <a:gd name="T70" fmla="*/ 167 w 318"/>
                <a:gd name="T71" fmla="*/ 156 h 342"/>
                <a:gd name="T72" fmla="*/ 158 w 318"/>
                <a:gd name="T73" fmla="*/ 196 h 342"/>
                <a:gd name="T74" fmla="*/ 134 w 318"/>
                <a:gd name="T75" fmla="*/ 217 h 342"/>
                <a:gd name="T76" fmla="*/ 125 w 318"/>
                <a:gd name="T77" fmla="*/ 238 h 342"/>
                <a:gd name="T78" fmla="*/ 87 w 318"/>
                <a:gd name="T79" fmla="*/ 271 h 342"/>
                <a:gd name="T80" fmla="*/ 68 w 318"/>
                <a:gd name="T81" fmla="*/ 271 h 342"/>
                <a:gd name="T82" fmla="*/ 37 w 318"/>
                <a:gd name="T83" fmla="*/ 290 h 342"/>
                <a:gd name="T84" fmla="*/ 21 w 318"/>
                <a:gd name="T85" fmla="*/ 304 h 342"/>
                <a:gd name="T86" fmla="*/ 0 w 318"/>
                <a:gd name="T87" fmla="*/ 314 h 342"/>
                <a:gd name="T88" fmla="*/ 7 w 318"/>
                <a:gd name="T89" fmla="*/ 340 h 342"/>
                <a:gd name="T90" fmla="*/ 21 w 318"/>
                <a:gd name="T91" fmla="*/ 328 h 342"/>
                <a:gd name="T92" fmla="*/ 26 w 318"/>
                <a:gd name="T93" fmla="*/ 318 h 342"/>
                <a:gd name="T94" fmla="*/ 44 w 318"/>
                <a:gd name="T95" fmla="*/ 318 h 342"/>
                <a:gd name="T96" fmla="*/ 54 w 318"/>
                <a:gd name="T97" fmla="*/ 335 h 342"/>
                <a:gd name="T98" fmla="*/ 87 w 318"/>
                <a:gd name="T99" fmla="*/ 326 h 342"/>
                <a:gd name="T100" fmla="*/ 99 w 318"/>
                <a:gd name="T101" fmla="*/ 311 h 342"/>
                <a:gd name="T102" fmla="*/ 111 w 318"/>
                <a:gd name="T103" fmla="*/ 300 h 342"/>
                <a:gd name="T104" fmla="*/ 125 w 318"/>
                <a:gd name="T105" fmla="*/ 300 h 342"/>
                <a:gd name="T106" fmla="*/ 141 w 318"/>
                <a:gd name="T107" fmla="*/ 321 h 342"/>
                <a:gd name="T108" fmla="*/ 162 w 318"/>
                <a:gd name="T109" fmla="*/ 342 h 3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8"/>
                <a:gd name="T166" fmla="*/ 0 h 342"/>
                <a:gd name="T167" fmla="*/ 318 w 318"/>
                <a:gd name="T168" fmla="*/ 342 h 3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8" h="342">
                  <a:moveTo>
                    <a:pt x="162" y="342"/>
                  </a:moveTo>
                  <a:lnTo>
                    <a:pt x="170" y="337"/>
                  </a:lnTo>
                  <a:lnTo>
                    <a:pt x="179" y="337"/>
                  </a:lnTo>
                  <a:lnTo>
                    <a:pt x="191" y="323"/>
                  </a:lnTo>
                  <a:lnTo>
                    <a:pt x="200" y="302"/>
                  </a:lnTo>
                  <a:lnTo>
                    <a:pt x="212" y="302"/>
                  </a:lnTo>
                  <a:lnTo>
                    <a:pt x="233" y="307"/>
                  </a:lnTo>
                  <a:lnTo>
                    <a:pt x="238" y="300"/>
                  </a:lnTo>
                  <a:lnTo>
                    <a:pt x="236" y="281"/>
                  </a:lnTo>
                  <a:lnTo>
                    <a:pt x="222" y="252"/>
                  </a:lnTo>
                  <a:lnTo>
                    <a:pt x="226" y="236"/>
                  </a:lnTo>
                  <a:lnTo>
                    <a:pt x="219" y="229"/>
                  </a:lnTo>
                  <a:lnTo>
                    <a:pt x="224" y="215"/>
                  </a:lnTo>
                  <a:lnTo>
                    <a:pt x="264" y="200"/>
                  </a:lnTo>
                  <a:lnTo>
                    <a:pt x="278" y="193"/>
                  </a:lnTo>
                  <a:lnTo>
                    <a:pt x="271" y="186"/>
                  </a:lnTo>
                  <a:lnTo>
                    <a:pt x="271" y="177"/>
                  </a:lnTo>
                  <a:lnTo>
                    <a:pt x="285" y="170"/>
                  </a:lnTo>
                  <a:lnTo>
                    <a:pt x="292" y="151"/>
                  </a:lnTo>
                  <a:lnTo>
                    <a:pt x="304" y="141"/>
                  </a:lnTo>
                  <a:lnTo>
                    <a:pt x="285" y="127"/>
                  </a:lnTo>
                  <a:lnTo>
                    <a:pt x="297" y="92"/>
                  </a:lnTo>
                  <a:lnTo>
                    <a:pt x="290" y="87"/>
                  </a:lnTo>
                  <a:lnTo>
                    <a:pt x="299" y="71"/>
                  </a:lnTo>
                  <a:lnTo>
                    <a:pt x="307" y="71"/>
                  </a:lnTo>
                  <a:lnTo>
                    <a:pt x="318" y="59"/>
                  </a:lnTo>
                  <a:lnTo>
                    <a:pt x="318" y="49"/>
                  </a:lnTo>
                  <a:lnTo>
                    <a:pt x="304" y="35"/>
                  </a:lnTo>
                  <a:lnTo>
                    <a:pt x="295" y="35"/>
                  </a:lnTo>
                  <a:lnTo>
                    <a:pt x="292" y="12"/>
                  </a:lnTo>
                  <a:lnTo>
                    <a:pt x="276" y="0"/>
                  </a:lnTo>
                  <a:lnTo>
                    <a:pt x="271" y="12"/>
                  </a:lnTo>
                  <a:lnTo>
                    <a:pt x="255" y="45"/>
                  </a:lnTo>
                  <a:lnTo>
                    <a:pt x="255" y="89"/>
                  </a:lnTo>
                  <a:lnTo>
                    <a:pt x="179" y="144"/>
                  </a:lnTo>
                  <a:lnTo>
                    <a:pt x="167" y="156"/>
                  </a:lnTo>
                  <a:lnTo>
                    <a:pt x="158" y="196"/>
                  </a:lnTo>
                  <a:lnTo>
                    <a:pt x="134" y="217"/>
                  </a:lnTo>
                  <a:lnTo>
                    <a:pt x="125" y="238"/>
                  </a:lnTo>
                  <a:lnTo>
                    <a:pt x="87" y="271"/>
                  </a:lnTo>
                  <a:lnTo>
                    <a:pt x="68" y="271"/>
                  </a:lnTo>
                  <a:lnTo>
                    <a:pt x="37" y="290"/>
                  </a:lnTo>
                  <a:lnTo>
                    <a:pt x="21" y="304"/>
                  </a:lnTo>
                  <a:lnTo>
                    <a:pt x="0" y="314"/>
                  </a:lnTo>
                  <a:lnTo>
                    <a:pt x="7" y="340"/>
                  </a:lnTo>
                  <a:lnTo>
                    <a:pt x="21" y="328"/>
                  </a:lnTo>
                  <a:lnTo>
                    <a:pt x="26" y="318"/>
                  </a:lnTo>
                  <a:lnTo>
                    <a:pt x="44" y="318"/>
                  </a:lnTo>
                  <a:lnTo>
                    <a:pt x="54" y="335"/>
                  </a:lnTo>
                  <a:lnTo>
                    <a:pt x="87" y="326"/>
                  </a:lnTo>
                  <a:lnTo>
                    <a:pt x="99" y="311"/>
                  </a:lnTo>
                  <a:lnTo>
                    <a:pt x="111" y="300"/>
                  </a:lnTo>
                  <a:lnTo>
                    <a:pt x="125" y="300"/>
                  </a:lnTo>
                  <a:lnTo>
                    <a:pt x="141" y="321"/>
                  </a:lnTo>
                  <a:lnTo>
                    <a:pt x="162" y="342"/>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3" name="Freeform 125"/>
            <p:cNvSpPr>
              <a:spLocks/>
            </p:cNvSpPr>
            <p:nvPr/>
          </p:nvSpPr>
          <p:spPr bwMode="auto">
            <a:xfrm>
              <a:off x="2875" y="2382"/>
              <a:ext cx="50" cy="97"/>
            </a:xfrm>
            <a:custGeom>
              <a:avLst/>
              <a:gdLst>
                <a:gd name="T0" fmla="*/ 0 w 50"/>
                <a:gd name="T1" fmla="*/ 97 h 97"/>
                <a:gd name="T2" fmla="*/ 24 w 50"/>
                <a:gd name="T3" fmla="*/ 94 h 97"/>
                <a:gd name="T4" fmla="*/ 48 w 50"/>
                <a:gd name="T5" fmla="*/ 71 h 97"/>
                <a:gd name="T6" fmla="*/ 50 w 50"/>
                <a:gd name="T7" fmla="*/ 47 h 97"/>
                <a:gd name="T8" fmla="*/ 36 w 50"/>
                <a:gd name="T9" fmla="*/ 52 h 97"/>
                <a:gd name="T10" fmla="*/ 36 w 50"/>
                <a:gd name="T11" fmla="*/ 31 h 97"/>
                <a:gd name="T12" fmla="*/ 41 w 50"/>
                <a:gd name="T13" fmla="*/ 19 h 97"/>
                <a:gd name="T14" fmla="*/ 38 w 50"/>
                <a:gd name="T15" fmla="*/ 0 h 97"/>
                <a:gd name="T16" fmla="*/ 10 w 50"/>
                <a:gd name="T17" fmla="*/ 28 h 97"/>
                <a:gd name="T18" fmla="*/ 3 w 50"/>
                <a:gd name="T19" fmla="*/ 57 h 97"/>
                <a:gd name="T20" fmla="*/ 17 w 50"/>
                <a:gd name="T21" fmla="*/ 66 h 97"/>
                <a:gd name="T22" fmla="*/ 17 w 50"/>
                <a:gd name="T23" fmla="*/ 76 h 97"/>
                <a:gd name="T24" fmla="*/ 0 w 50"/>
                <a:gd name="T25" fmla="*/ 97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97"/>
                <a:gd name="T41" fmla="*/ 50 w 50"/>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97">
                  <a:moveTo>
                    <a:pt x="0" y="97"/>
                  </a:moveTo>
                  <a:lnTo>
                    <a:pt x="24" y="94"/>
                  </a:lnTo>
                  <a:lnTo>
                    <a:pt x="48" y="71"/>
                  </a:lnTo>
                  <a:lnTo>
                    <a:pt x="50" y="47"/>
                  </a:lnTo>
                  <a:lnTo>
                    <a:pt x="36" y="52"/>
                  </a:lnTo>
                  <a:lnTo>
                    <a:pt x="36" y="31"/>
                  </a:lnTo>
                  <a:lnTo>
                    <a:pt x="41" y="19"/>
                  </a:lnTo>
                  <a:lnTo>
                    <a:pt x="38" y="0"/>
                  </a:lnTo>
                  <a:lnTo>
                    <a:pt x="10" y="28"/>
                  </a:lnTo>
                  <a:lnTo>
                    <a:pt x="3" y="57"/>
                  </a:lnTo>
                  <a:lnTo>
                    <a:pt x="17" y="66"/>
                  </a:lnTo>
                  <a:lnTo>
                    <a:pt x="17" y="76"/>
                  </a:lnTo>
                  <a:lnTo>
                    <a:pt x="0" y="9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4" name="Freeform 126"/>
            <p:cNvSpPr>
              <a:spLocks/>
            </p:cNvSpPr>
            <p:nvPr/>
          </p:nvSpPr>
          <p:spPr bwMode="auto">
            <a:xfrm>
              <a:off x="2658" y="2639"/>
              <a:ext cx="147" cy="133"/>
            </a:xfrm>
            <a:custGeom>
              <a:avLst/>
              <a:gdLst>
                <a:gd name="T0" fmla="*/ 137 w 147"/>
                <a:gd name="T1" fmla="*/ 0 h 133"/>
                <a:gd name="T2" fmla="*/ 144 w 147"/>
                <a:gd name="T3" fmla="*/ 29 h 133"/>
                <a:gd name="T4" fmla="*/ 147 w 147"/>
                <a:gd name="T5" fmla="*/ 38 h 133"/>
                <a:gd name="T6" fmla="*/ 147 w 147"/>
                <a:gd name="T7" fmla="*/ 57 h 133"/>
                <a:gd name="T8" fmla="*/ 130 w 147"/>
                <a:gd name="T9" fmla="*/ 85 h 133"/>
                <a:gd name="T10" fmla="*/ 130 w 147"/>
                <a:gd name="T11" fmla="*/ 95 h 133"/>
                <a:gd name="T12" fmla="*/ 123 w 147"/>
                <a:gd name="T13" fmla="*/ 109 h 133"/>
                <a:gd name="T14" fmla="*/ 85 w 147"/>
                <a:gd name="T15" fmla="*/ 100 h 133"/>
                <a:gd name="T16" fmla="*/ 50 w 147"/>
                <a:gd name="T17" fmla="*/ 102 h 133"/>
                <a:gd name="T18" fmla="*/ 38 w 147"/>
                <a:gd name="T19" fmla="*/ 116 h 133"/>
                <a:gd name="T20" fmla="*/ 26 w 147"/>
                <a:gd name="T21" fmla="*/ 133 h 133"/>
                <a:gd name="T22" fmla="*/ 19 w 147"/>
                <a:gd name="T23" fmla="*/ 121 h 133"/>
                <a:gd name="T24" fmla="*/ 3 w 147"/>
                <a:gd name="T25" fmla="*/ 121 h 133"/>
                <a:gd name="T26" fmla="*/ 0 w 147"/>
                <a:gd name="T27" fmla="*/ 97 h 133"/>
                <a:gd name="T28" fmla="*/ 5 w 147"/>
                <a:gd name="T29" fmla="*/ 88 h 133"/>
                <a:gd name="T30" fmla="*/ 7 w 147"/>
                <a:gd name="T31" fmla="*/ 36 h 133"/>
                <a:gd name="T32" fmla="*/ 14 w 147"/>
                <a:gd name="T33" fmla="*/ 19 h 133"/>
                <a:gd name="T34" fmla="*/ 24 w 147"/>
                <a:gd name="T35" fmla="*/ 12 h 133"/>
                <a:gd name="T36" fmla="*/ 26 w 147"/>
                <a:gd name="T37" fmla="*/ 3 h 133"/>
                <a:gd name="T38" fmla="*/ 43 w 147"/>
                <a:gd name="T39" fmla="*/ 3 h 133"/>
                <a:gd name="T40" fmla="*/ 43 w 147"/>
                <a:gd name="T41" fmla="*/ 31 h 133"/>
                <a:gd name="T42" fmla="*/ 50 w 147"/>
                <a:gd name="T43" fmla="*/ 43 h 133"/>
                <a:gd name="T44" fmla="*/ 81 w 147"/>
                <a:gd name="T45" fmla="*/ 45 h 133"/>
                <a:gd name="T46" fmla="*/ 90 w 147"/>
                <a:gd name="T47" fmla="*/ 41 h 133"/>
                <a:gd name="T48" fmla="*/ 104 w 147"/>
                <a:gd name="T49" fmla="*/ 12 h 133"/>
                <a:gd name="T50" fmla="*/ 118 w 147"/>
                <a:gd name="T51" fmla="*/ 0 h 133"/>
                <a:gd name="T52" fmla="*/ 137 w 147"/>
                <a:gd name="T53" fmla="*/ 0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7"/>
                <a:gd name="T82" fmla="*/ 0 h 133"/>
                <a:gd name="T83" fmla="*/ 147 w 147"/>
                <a:gd name="T84" fmla="*/ 133 h 1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7" h="133">
                  <a:moveTo>
                    <a:pt x="137" y="0"/>
                  </a:moveTo>
                  <a:lnTo>
                    <a:pt x="144" y="29"/>
                  </a:lnTo>
                  <a:lnTo>
                    <a:pt x="147" y="38"/>
                  </a:lnTo>
                  <a:lnTo>
                    <a:pt x="147" y="57"/>
                  </a:lnTo>
                  <a:lnTo>
                    <a:pt x="130" y="85"/>
                  </a:lnTo>
                  <a:lnTo>
                    <a:pt x="130" y="95"/>
                  </a:lnTo>
                  <a:lnTo>
                    <a:pt x="123" y="109"/>
                  </a:lnTo>
                  <a:lnTo>
                    <a:pt x="85" y="100"/>
                  </a:lnTo>
                  <a:lnTo>
                    <a:pt x="50" y="102"/>
                  </a:lnTo>
                  <a:lnTo>
                    <a:pt x="38" y="116"/>
                  </a:lnTo>
                  <a:lnTo>
                    <a:pt x="26" y="133"/>
                  </a:lnTo>
                  <a:lnTo>
                    <a:pt x="19" y="121"/>
                  </a:lnTo>
                  <a:lnTo>
                    <a:pt x="3" y="121"/>
                  </a:lnTo>
                  <a:lnTo>
                    <a:pt x="0" y="97"/>
                  </a:lnTo>
                  <a:lnTo>
                    <a:pt x="5" y="88"/>
                  </a:lnTo>
                  <a:lnTo>
                    <a:pt x="7" y="36"/>
                  </a:lnTo>
                  <a:lnTo>
                    <a:pt x="14" y="19"/>
                  </a:lnTo>
                  <a:lnTo>
                    <a:pt x="24" y="12"/>
                  </a:lnTo>
                  <a:lnTo>
                    <a:pt x="26" y="3"/>
                  </a:lnTo>
                  <a:lnTo>
                    <a:pt x="43" y="3"/>
                  </a:lnTo>
                  <a:lnTo>
                    <a:pt x="43" y="31"/>
                  </a:lnTo>
                  <a:lnTo>
                    <a:pt x="50" y="43"/>
                  </a:lnTo>
                  <a:lnTo>
                    <a:pt x="81" y="45"/>
                  </a:lnTo>
                  <a:lnTo>
                    <a:pt x="90" y="41"/>
                  </a:lnTo>
                  <a:lnTo>
                    <a:pt x="104" y="12"/>
                  </a:lnTo>
                  <a:lnTo>
                    <a:pt x="118" y="0"/>
                  </a:lnTo>
                  <a:lnTo>
                    <a:pt x="137"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5" name="Freeform 127"/>
            <p:cNvSpPr>
              <a:spLocks/>
            </p:cNvSpPr>
            <p:nvPr/>
          </p:nvSpPr>
          <p:spPr bwMode="auto">
            <a:xfrm>
              <a:off x="2576" y="2533"/>
              <a:ext cx="172" cy="279"/>
            </a:xfrm>
            <a:custGeom>
              <a:avLst/>
              <a:gdLst>
                <a:gd name="T0" fmla="*/ 125 w 172"/>
                <a:gd name="T1" fmla="*/ 109 h 279"/>
                <a:gd name="T2" fmla="*/ 108 w 172"/>
                <a:gd name="T3" fmla="*/ 109 h 279"/>
                <a:gd name="T4" fmla="*/ 106 w 172"/>
                <a:gd name="T5" fmla="*/ 118 h 279"/>
                <a:gd name="T6" fmla="*/ 96 w 172"/>
                <a:gd name="T7" fmla="*/ 125 h 279"/>
                <a:gd name="T8" fmla="*/ 89 w 172"/>
                <a:gd name="T9" fmla="*/ 142 h 279"/>
                <a:gd name="T10" fmla="*/ 87 w 172"/>
                <a:gd name="T11" fmla="*/ 196 h 279"/>
                <a:gd name="T12" fmla="*/ 82 w 172"/>
                <a:gd name="T13" fmla="*/ 203 h 279"/>
                <a:gd name="T14" fmla="*/ 85 w 172"/>
                <a:gd name="T15" fmla="*/ 227 h 279"/>
                <a:gd name="T16" fmla="*/ 82 w 172"/>
                <a:gd name="T17" fmla="*/ 241 h 279"/>
                <a:gd name="T18" fmla="*/ 85 w 172"/>
                <a:gd name="T19" fmla="*/ 253 h 279"/>
                <a:gd name="T20" fmla="*/ 78 w 172"/>
                <a:gd name="T21" fmla="*/ 258 h 279"/>
                <a:gd name="T22" fmla="*/ 75 w 172"/>
                <a:gd name="T23" fmla="*/ 272 h 279"/>
                <a:gd name="T24" fmla="*/ 59 w 172"/>
                <a:gd name="T25" fmla="*/ 279 h 279"/>
                <a:gd name="T26" fmla="*/ 54 w 172"/>
                <a:gd name="T27" fmla="*/ 265 h 279"/>
                <a:gd name="T28" fmla="*/ 42 w 172"/>
                <a:gd name="T29" fmla="*/ 260 h 279"/>
                <a:gd name="T30" fmla="*/ 21 w 172"/>
                <a:gd name="T31" fmla="*/ 260 h 279"/>
                <a:gd name="T32" fmla="*/ 9 w 172"/>
                <a:gd name="T33" fmla="*/ 248 h 279"/>
                <a:gd name="T34" fmla="*/ 0 w 172"/>
                <a:gd name="T35" fmla="*/ 243 h 279"/>
                <a:gd name="T36" fmla="*/ 35 w 172"/>
                <a:gd name="T37" fmla="*/ 215 h 279"/>
                <a:gd name="T38" fmla="*/ 63 w 172"/>
                <a:gd name="T39" fmla="*/ 163 h 279"/>
                <a:gd name="T40" fmla="*/ 75 w 172"/>
                <a:gd name="T41" fmla="*/ 151 h 279"/>
                <a:gd name="T42" fmla="*/ 85 w 172"/>
                <a:gd name="T43" fmla="*/ 118 h 279"/>
                <a:gd name="T44" fmla="*/ 78 w 172"/>
                <a:gd name="T45" fmla="*/ 109 h 279"/>
                <a:gd name="T46" fmla="*/ 80 w 172"/>
                <a:gd name="T47" fmla="*/ 85 h 279"/>
                <a:gd name="T48" fmla="*/ 70 w 172"/>
                <a:gd name="T49" fmla="*/ 66 h 279"/>
                <a:gd name="T50" fmla="*/ 75 w 172"/>
                <a:gd name="T51" fmla="*/ 54 h 279"/>
                <a:gd name="T52" fmla="*/ 78 w 172"/>
                <a:gd name="T53" fmla="*/ 38 h 279"/>
                <a:gd name="T54" fmla="*/ 101 w 172"/>
                <a:gd name="T55" fmla="*/ 26 h 279"/>
                <a:gd name="T56" fmla="*/ 115 w 172"/>
                <a:gd name="T57" fmla="*/ 26 h 279"/>
                <a:gd name="T58" fmla="*/ 163 w 172"/>
                <a:gd name="T59" fmla="*/ 0 h 279"/>
                <a:gd name="T60" fmla="*/ 172 w 172"/>
                <a:gd name="T61" fmla="*/ 14 h 279"/>
                <a:gd name="T62" fmla="*/ 158 w 172"/>
                <a:gd name="T63" fmla="*/ 28 h 279"/>
                <a:gd name="T64" fmla="*/ 155 w 172"/>
                <a:gd name="T65" fmla="*/ 43 h 279"/>
                <a:gd name="T66" fmla="*/ 144 w 172"/>
                <a:gd name="T67" fmla="*/ 50 h 279"/>
                <a:gd name="T68" fmla="*/ 137 w 172"/>
                <a:gd name="T69" fmla="*/ 47 h 279"/>
                <a:gd name="T70" fmla="*/ 120 w 172"/>
                <a:gd name="T71" fmla="*/ 66 h 279"/>
                <a:gd name="T72" fmla="*/ 106 w 172"/>
                <a:gd name="T73" fmla="*/ 62 h 279"/>
                <a:gd name="T74" fmla="*/ 101 w 172"/>
                <a:gd name="T75" fmla="*/ 80 h 279"/>
                <a:gd name="T76" fmla="*/ 113 w 172"/>
                <a:gd name="T77" fmla="*/ 92 h 279"/>
                <a:gd name="T78" fmla="*/ 122 w 172"/>
                <a:gd name="T79" fmla="*/ 90 h 279"/>
                <a:gd name="T80" fmla="*/ 125 w 172"/>
                <a:gd name="T81" fmla="*/ 109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2"/>
                <a:gd name="T124" fmla="*/ 0 h 279"/>
                <a:gd name="T125" fmla="*/ 172 w 172"/>
                <a:gd name="T126" fmla="*/ 279 h 2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2" h="279">
                  <a:moveTo>
                    <a:pt x="125" y="109"/>
                  </a:moveTo>
                  <a:lnTo>
                    <a:pt x="108" y="109"/>
                  </a:lnTo>
                  <a:lnTo>
                    <a:pt x="106" y="118"/>
                  </a:lnTo>
                  <a:lnTo>
                    <a:pt x="96" y="125"/>
                  </a:lnTo>
                  <a:lnTo>
                    <a:pt x="89" y="142"/>
                  </a:lnTo>
                  <a:lnTo>
                    <a:pt x="87" y="196"/>
                  </a:lnTo>
                  <a:lnTo>
                    <a:pt x="82" y="203"/>
                  </a:lnTo>
                  <a:lnTo>
                    <a:pt x="85" y="227"/>
                  </a:lnTo>
                  <a:lnTo>
                    <a:pt x="82" y="241"/>
                  </a:lnTo>
                  <a:lnTo>
                    <a:pt x="85" y="253"/>
                  </a:lnTo>
                  <a:lnTo>
                    <a:pt x="78" y="258"/>
                  </a:lnTo>
                  <a:lnTo>
                    <a:pt x="75" y="272"/>
                  </a:lnTo>
                  <a:lnTo>
                    <a:pt x="59" y="279"/>
                  </a:lnTo>
                  <a:lnTo>
                    <a:pt x="54" y="265"/>
                  </a:lnTo>
                  <a:lnTo>
                    <a:pt x="42" y="260"/>
                  </a:lnTo>
                  <a:lnTo>
                    <a:pt x="21" y="260"/>
                  </a:lnTo>
                  <a:lnTo>
                    <a:pt x="9" y="248"/>
                  </a:lnTo>
                  <a:lnTo>
                    <a:pt x="0" y="243"/>
                  </a:lnTo>
                  <a:lnTo>
                    <a:pt x="35" y="215"/>
                  </a:lnTo>
                  <a:lnTo>
                    <a:pt x="63" y="163"/>
                  </a:lnTo>
                  <a:lnTo>
                    <a:pt x="75" y="151"/>
                  </a:lnTo>
                  <a:lnTo>
                    <a:pt x="85" y="118"/>
                  </a:lnTo>
                  <a:lnTo>
                    <a:pt x="78" y="109"/>
                  </a:lnTo>
                  <a:lnTo>
                    <a:pt x="80" y="85"/>
                  </a:lnTo>
                  <a:lnTo>
                    <a:pt x="70" y="66"/>
                  </a:lnTo>
                  <a:lnTo>
                    <a:pt x="75" y="54"/>
                  </a:lnTo>
                  <a:lnTo>
                    <a:pt x="78" y="38"/>
                  </a:lnTo>
                  <a:lnTo>
                    <a:pt x="101" y="26"/>
                  </a:lnTo>
                  <a:lnTo>
                    <a:pt x="115" y="26"/>
                  </a:lnTo>
                  <a:lnTo>
                    <a:pt x="163" y="0"/>
                  </a:lnTo>
                  <a:lnTo>
                    <a:pt x="172" y="14"/>
                  </a:lnTo>
                  <a:lnTo>
                    <a:pt x="158" y="28"/>
                  </a:lnTo>
                  <a:lnTo>
                    <a:pt x="155" y="43"/>
                  </a:lnTo>
                  <a:lnTo>
                    <a:pt x="144" y="50"/>
                  </a:lnTo>
                  <a:lnTo>
                    <a:pt x="137" y="47"/>
                  </a:lnTo>
                  <a:lnTo>
                    <a:pt x="120" y="66"/>
                  </a:lnTo>
                  <a:lnTo>
                    <a:pt x="106" y="62"/>
                  </a:lnTo>
                  <a:lnTo>
                    <a:pt x="101" y="80"/>
                  </a:lnTo>
                  <a:lnTo>
                    <a:pt x="113" y="92"/>
                  </a:lnTo>
                  <a:lnTo>
                    <a:pt x="122" y="90"/>
                  </a:lnTo>
                  <a:lnTo>
                    <a:pt x="125" y="10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6" name="Freeform 128"/>
            <p:cNvSpPr>
              <a:spLocks/>
            </p:cNvSpPr>
            <p:nvPr/>
          </p:nvSpPr>
          <p:spPr bwMode="auto">
            <a:xfrm>
              <a:off x="2453" y="2776"/>
              <a:ext cx="205" cy="177"/>
            </a:xfrm>
            <a:custGeom>
              <a:avLst/>
              <a:gdLst>
                <a:gd name="T0" fmla="*/ 123 w 205"/>
                <a:gd name="T1" fmla="*/ 0 h 177"/>
                <a:gd name="T2" fmla="*/ 132 w 205"/>
                <a:gd name="T3" fmla="*/ 5 h 177"/>
                <a:gd name="T4" fmla="*/ 141 w 205"/>
                <a:gd name="T5" fmla="*/ 17 h 177"/>
                <a:gd name="T6" fmla="*/ 163 w 205"/>
                <a:gd name="T7" fmla="*/ 17 h 177"/>
                <a:gd name="T8" fmla="*/ 175 w 205"/>
                <a:gd name="T9" fmla="*/ 22 h 177"/>
                <a:gd name="T10" fmla="*/ 182 w 205"/>
                <a:gd name="T11" fmla="*/ 38 h 177"/>
                <a:gd name="T12" fmla="*/ 205 w 205"/>
                <a:gd name="T13" fmla="*/ 76 h 177"/>
                <a:gd name="T14" fmla="*/ 203 w 205"/>
                <a:gd name="T15" fmla="*/ 92 h 177"/>
                <a:gd name="T16" fmla="*/ 170 w 205"/>
                <a:gd name="T17" fmla="*/ 97 h 177"/>
                <a:gd name="T18" fmla="*/ 141 w 205"/>
                <a:gd name="T19" fmla="*/ 97 h 177"/>
                <a:gd name="T20" fmla="*/ 125 w 205"/>
                <a:gd name="T21" fmla="*/ 116 h 177"/>
                <a:gd name="T22" fmla="*/ 118 w 205"/>
                <a:gd name="T23" fmla="*/ 118 h 177"/>
                <a:gd name="T24" fmla="*/ 113 w 205"/>
                <a:gd name="T25" fmla="*/ 126 h 177"/>
                <a:gd name="T26" fmla="*/ 104 w 205"/>
                <a:gd name="T27" fmla="*/ 133 h 177"/>
                <a:gd name="T28" fmla="*/ 64 w 205"/>
                <a:gd name="T29" fmla="*/ 149 h 177"/>
                <a:gd name="T30" fmla="*/ 59 w 205"/>
                <a:gd name="T31" fmla="*/ 173 h 177"/>
                <a:gd name="T32" fmla="*/ 52 w 205"/>
                <a:gd name="T33" fmla="*/ 177 h 177"/>
                <a:gd name="T34" fmla="*/ 42 w 205"/>
                <a:gd name="T35" fmla="*/ 170 h 177"/>
                <a:gd name="T36" fmla="*/ 9 w 205"/>
                <a:gd name="T37" fmla="*/ 163 h 177"/>
                <a:gd name="T38" fmla="*/ 5 w 205"/>
                <a:gd name="T39" fmla="*/ 152 h 177"/>
                <a:gd name="T40" fmla="*/ 0 w 205"/>
                <a:gd name="T41" fmla="*/ 130 h 177"/>
                <a:gd name="T42" fmla="*/ 9 w 205"/>
                <a:gd name="T43" fmla="*/ 133 h 177"/>
                <a:gd name="T44" fmla="*/ 16 w 205"/>
                <a:gd name="T45" fmla="*/ 135 h 177"/>
                <a:gd name="T46" fmla="*/ 19 w 205"/>
                <a:gd name="T47" fmla="*/ 144 h 177"/>
                <a:gd name="T48" fmla="*/ 28 w 205"/>
                <a:gd name="T49" fmla="*/ 144 h 177"/>
                <a:gd name="T50" fmla="*/ 28 w 205"/>
                <a:gd name="T51" fmla="*/ 140 h 177"/>
                <a:gd name="T52" fmla="*/ 35 w 205"/>
                <a:gd name="T53" fmla="*/ 140 h 177"/>
                <a:gd name="T54" fmla="*/ 35 w 205"/>
                <a:gd name="T55" fmla="*/ 149 h 177"/>
                <a:gd name="T56" fmla="*/ 47 w 205"/>
                <a:gd name="T57" fmla="*/ 147 h 177"/>
                <a:gd name="T58" fmla="*/ 47 w 205"/>
                <a:gd name="T59" fmla="*/ 135 h 177"/>
                <a:gd name="T60" fmla="*/ 54 w 205"/>
                <a:gd name="T61" fmla="*/ 137 h 177"/>
                <a:gd name="T62" fmla="*/ 61 w 205"/>
                <a:gd name="T63" fmla="*/ 133 h 177"/>
                <a:gd name="T64" fmla="*/ 61 w 205"/>
                <a:gd name="T65" fmla="*/ 123 h 177"/>
                <a:gd name="T66" fmla="*/ 73 w 205"/>
                <a:gd name="T67" fmla="*/ 121 h 177"/>
                <a:gd name="T68" fmla="*/ 85 w 205"/>
                <a:gd name="T69" fmla="*/ 114 h 177"/>
                <a:gd name="T70" fmla="*/ 85 w 205"/>
                <a:gd name="T71" fmla="*/ 102 h 177"/>
                <a:gd name="T72" fmla="*/ 94 w 205"/>
                <a:gd name="T73" fmla="*/ 102 h 177"/>
                <a:gd name="T74" fmla="*/ 104 w 205"/>
                <a:gd name="T75" fmla="*/ 111 h 177"/>
                <a:gd name="T76" fmla="*/ 101 w 205"/>
                <a:gd name="T77" fmla="*/ 88 h 177"/>
                <a:gd name="T78" fmla="*/ 85 w 205"/>
                <a:gd name="T79" fmla="*/ 52 h 177"/>
                <a:gd name="T80" fmla="*/ 85 w 205"/>
                <a:gd name="T81" fmla="*/ 43 h 177"/>
                <a:gd name="T82" fmla="*/ 108 w 205"/>
                <a:gd name="T83" fmla="*/ 7 h 177"/>
                <a:gd name="T84" fmla="*/ 123 w 205"/>
                <a:gd name="T85" fmla="*/ 0 h 1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5"/>
                <a:gd name="T130" fmla="*/ 0 h 177"/>
                <a:gd name="T131" fmla="*/ 205 w 205"/>
                <a:gd name="T132" fmla="*/ 177 h 17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5" h="177">
                  <a:moveTo>
                    <a:pt x="123" y="0"/>
                  </a:moveTo>
                  <a:lnTo>
                    <a:pt x="132" y="5"/>
                  </a:lnTo>
                  <a:lnTo>
                    <a:pt x="141" y="17"/>
                  </a:lnTo>
                  <a:lnTo>
                    <a:pt x="163" y="17"/>
                  </a:lnTo>
                  <a:lnTo>
                    <a:pt x="175" y="22"/>
                  </a:lnTo>
                  <a:lnTo>
                    <a:pt x="182" y="38"/>
                  </a:lnTo>
                  <a:lnTo>
                    <a:pt x="205" y="76"/>
                  </a:lnTo>
                  <a:lnTo>
                    <a:pt x="203" y="92"/>
                  </a:lnTo>
                  <a:lnTo>
                    <a:pt x="170" y="97"/>
                  </a:lnTo>
                  <a:lnTo>
                    <a:pt x="141" y="97"/>
                  </a:lnTo>
                  <a:lnTo>
                    <a:pt x="125" y="116"/>
                  </a:lnTo>
                  <a:lnTo>
                    <a:pt x="118" y="118"/>
                  </a:lnTo>
                  <a:lnTo>
                    <a:pt x="113" y="126"/>
                  </a:lnTo>
                  <a:lnTo>
                    <a:pt x="104" y="133"/>
                  </a:lnTo>
                  <a:lnTo>
                    <a:pt x="64" y="149"/>
                  </a:lnTo>
                  <a:lnTo>
                    <a:pt x="59" y="173"/>
                  </a:lnTo>
                  <a:lnTo>
                    <a:pt x="52" y="177"/>
                  </a:lnTo>
                  <a:lnTo>
                    <a:pt x="42" y="170"/>
                  </a:lnTo>
                  <a:lnTo>
                    <a:pt x="9" y="163"/>
                  </a:lnTo>
                  <a:lnTo>
                    <a:pt x="5" y="152"/>
                  </a:lnTo>
                  <a:lnTo>
                    <a:pt x="0" y="130"/>
                  </a:lnTo>
                  <a:lnTo>
                    <a:pt x="9" y="133"/>
                  </a:lnTo>
                  <a:lnTo>
                    <a:pt x="16" y="135"/>
                  </a:lnTo>
                  <a:lnTo>
                    <a:pt x="19" y="144"/>
                  </a:lnTo>
                  <a:lnTo>
                    <a:pt x="28" y="144"/>
                  </a:lnTo>
                  <a:lnTo>
                    <a:pt x="28" y="140"/>
                  </a:lnTo>
                  <a:lnTo>
                    <a:pt x="35" y="140"/>
                  </a:lnTo>
                  <a:lnTo>
                    <a:pt x="35" y="149"/>
                  </a:lnTo>
                  <a:lnTo>
                    <a:pt x="47" y="147"/>
                  </a:lnTo>
                  <a:lnTo>
                    <a:pt x="47" y="135"/>
                  </a:lnTo>
                  <a:lnTo>
                    <a:pt x="54" y="137"/>
                  </a:lnTo>
                  <a:lnTo>
                    <a:pt x="61" y="133"/>
                  </a:lnTo>
                  <a:lnTo>
                    <a:pt x="61" y="123"/>
                  </a:lnTo>
                  <a:lnTo>
                    <a:pt x="73" y="121"/>
                  </a:lnTo>
                  <a:lnTo>
                    <a:pt x="85" y="114"/>
                  </a:lnTo>
                  <a:lnTo>
                    <a:pt x="85" y="102"/>
                  </a:lnTo>
                  <a:lnTo>
                    <a:pt x="94" y="102"/>
                  </a:lnTo>
                  <a:lnTo>
                    <a:pt x="104" y="111"/>
                  </a:lnTo>
                  <a:lnTo>
                    <a:pt x="101" y="88"/>
                  </a:lnTo>
                  <a:lnTo>
                    <a:pt x="85" y="52"/>
                  </a:lnTo>
                  <a:lnTo>
                    <a:pt x="85" y="43"/>
                  </a:lnTo>
                  <a:lnTo>
                    <a:pt x="108" y="7"/>
                  </a:lnTo>
                  <a:lnTo>
                    <a:pt x="123"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7" name="Freeform 129"/>
            <p:cNvSpPr>
              <a:spLocks/>
            </p:cNvSpPr>
            <p:nvPr/>
          </p:nvSpPr>
          <p:spPr bwMode="auto">
            <a:xfrm>
              <a:off x="2875" y="2835"/>
              <a:ext cx="147" cy="144"/>
            </a:xfrm>
            <a:custGeom>
              <a:avLst/>
              <a:gdLst>
                <a:gd name="T0" fmla="*/ 81 w 147"/>
                <a:gd name="T1" fmla="*/ 5 h 144"/>
                <a:gd name="T2" fmla="*/ 90 w 147"/>
                <a:gd name="T3" fmla="*/ 15 h 144"/>
                <a:gd name="T4" fmla="*/ 119 w 147"/>
                <a:gd name="T5" fmla="*/ 15 h 144"/>
                <a:gd name="T6" fmla="*/ 121 w 147"/>
                <a:gd name="T7" fmla="*/ 26 h 144"/>
                <a:gd name="T8" fmla="*/ 147 w 147"/>
                <a:gd name="T9" fmla="*/ 48 h 144"/>
                <a:gd name="T10" fmla="*/ 147 w 147"/>
                <a:gd name="T11" fmla="*/ 57 h 144"/>
                <a:gd name="T12" fmla="*/ 147 w 147"/>
                <a:gd name="T13" fmla="*/ 69 h 144"/>
                <a:gd name="T14" fmla="*/ 145 w 147"/>
                <a:gd name="T15" fmla="*/ 76 h 144"/>
                <a:gd name="T16" fmla="*/ 114 w 147"/>
                <a:gd name="T17" fmla="*/ 93 h 144"/>
                <a:gd name="T18" fmla="*/ 114 w 147"/>
                <a:gd name="T19" fmla="*/ 100 h 144"/>
                <a:gd name="T20" fmla="*/ 102 w 147"/>
                <a:gd name="T21" fmla="*/ 100 h 144"/>
                <a:gd name="T22" fmla="*/ 85 w 147"/>
                <a:gd name="T23" fmla="*/ 104 h 144"/>
                <a:gd name="T24" fmla="*/ 69 w 147"/>
                <a:gd name="T25" fmla="*/ 104 h 144"/>
                <a:gd name="T26" fmla="*/ 60 w 147"/>
                <a:gd name="T27" fmla="*/ 97 h 144"/>
                <a:gd name="T28" fmla="*/ 48 w 147"/>
                <a:gd name="T29" fmla="*/ 97 h 144"/>
                <a:gd name="T30" fmla="*/ 48 w 147"/>
                <a:gd name="T31" fmla="*/ 135 h 144"/>
                <a:gd name="T32" fmla="*/ 38 w 147"/>
                <a:gd name="T33" fmla="*/ 144 h 144"/>
                <a:gd name="T34" fmla="*/ 26 w 147"/>
                <a:gd name="T35" fmla="*/ 130 h 144"/>
                <a:gd name="T36" fmla="*/ 24 w 147"/>
                <a:gd name="T37" fmla="*/ 118 h 144"/>
                <a:gd name="T38" fmla="*/ 10 w 147"/>
                <a:gd name="T39" fmla="*/ 118 h 144"/>
                <a:gd name="T40" fmla="*/ 10 w 147"/>
                <a:gd name="T41" fmla="*/ 100 h 144"/>
                <a:gd name="T42" fmla="*/ 8 w 147"/>
                <a:gd name="T43" fmla="*/ 85 h 144"/>
                <a:gd name="T44" fmla="*/ 8 w 147"/>
                <a:gd name="T45" fmla="*/ 67 h 144"/>
                <a:gd name="T46" fmla="*/ 0 w 147"/>
                <a:gd name="T47" fmla="*/ 59 h 144"/>
                <a:gd name="T48" fmla="*/ 0 w 147"/>
                <a:gd name="T49" fmla="*/ 43 h 144"/>
                <a:gd name="T50" fmla="*/ 0 w 147"/>
                <a:gd name="T51" fmla="*/ 22 h 144"/>
                <a:gd name="T52" fmla="*/ 26 w 147"/>
                <a:gd name="T53" fmla="*/ 0 h 144"/>
                <a:gd name="T54" fmla="*/ 36 w 147"/>
                <a:gd name="T55" fmla="*/ 5 h 144"/>
                <a:gd name="T56" fmla="*/ 57 w 147"/>
                <a:gd name="T57" fmla="*/ 10 h 144"/>
                <a:gd name="T58" fmla="*/ 81 w 147"/>
                <a:gd name="T59" fmla="*/ 5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7"/>
                <a:gd name="T91" fmla="*/ 0 h 144"/>
                <a:gd name="T92" fmla="*/ 147 w 147"/>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7" h="144">
                  <a:moveTo>
                    <a:pt x="81" y="5"/>
                  </a:moveTo>
                  <a:lnTo>
                    <a:pt x="90" y="15"/>
                  </a:lnTo>
                  <a:lnTo>
                    <a:pt x="119" y="15"/>
                  </a:lnTo>
                  <a:lnTo>
                    <a:pt x="121" y="26"/>
                  </a:lnTo>
                  <a:lnTo>
                    <a:pt x="147" y="48"/>
                  </a:lnTo>
                  <a:lnTo>
                    <a:pt x="147" y="57"/>
                  </a:lnTo>
                  <a:lnTo>
                    <a:pt x="147" y="69"/>
                  </a:lnTo>
                  <a:lnTo>
                    <a:pt x="145" y="76"/>
                  </a:lnTo>
                  <a:lnTo>
                    <a:pt x="114" y="93"/>
                  </a:lnTo>
                  <a:lnTo>
                    <a:pt x="114" y="100"/>
                  </a:lnTo>
                  <a:lnTo>
                    <a:pt x="102" y="100"/>
                  </a:lnTo>
                  <a:lnTo>
                    <a:pt x="85" y="104"/>
                  </a:lnTo>
                  <a:lnTo>
                    <a:pt x="69" y="104"/>
                  </a:lnTo>
                  <a:lnTo>
                    <a:pt x="60" y="97"/>
                  </a:lnTo>
                  <a:lnTo>
                    <a:pt x="48" y="97"/>
                  </a:lnTo>
                  <a:lnTo>
                    <a:pt x="48" y="135"/>
                  </a:lnTo>
                  <a:lnTo>
                    <a:pt x="38" y="144"/>
                  </a:lnTo>
                  <a:lnTo>
                    <a:pt x="26" y="130"/>
                  </a:lnTo>
                  <a:lnTo>
                    <a:pt x="24" y="118"/>
                  </a:lnTo>
                  <a:lnTo>
                    <a:pt x="10" y="118"/>
                  </a:lnTo>
                  <a:lnTo>
                    <a:pt x="10" y="100"/>
                  </a:lnTo>
                  <a:lnTo>
                    <a:pt x="8" y="85"/>
                  </a:lnTo>
                  <a:lnTo>
                    <a:pt x="8" y="67"/>
                  </a:lnTo>
                  <a:lnTo>
                    <a:pt x="0" y="59"/>
                  </a:lnTo>
                  <a:lnTo>
                    <a:pt x="0" y="43"/>
                  </a:lnTo>
                  <a:lnTo>
                    <a:pt x="0" y="22"/>
                  </a:lnTo>
                  <a:lnTo>
                    <a:pt x="26" y="0"/>
                  </a:lnTo>
                  <a:lnTo>
                    <a:pt x="36" y="5"/>
                  </a:lnTo>
                  <a:lnTo>
                    <a:pt x="57" y="10"/>
                  </a:lnTo>
                  <a:lnTo>
                    <a:pt x="81" y="5"/>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8" name="Freeform 130"/>
            <p:cNvSpPr>
              <a:spLocks/>
            </p:cNvSpPr>
            <p:nvPr/>
          </p:nvSpPr>
          <p:spPr bwMode="auto">
            <a:xfrm>
              <a:off x="2746" y="2628"/>
              <a:ext cx="214" cy="344"/>
            </a:xfrm>
            <a:custGeom>
              <a:avLst/>
              <a:gdLst>
                <a:gd name="T0" fmla="*/ 56 w 214"/>
                <a:gd name="T1" fmla="*/ 37 h 344"/>
                <a:gd name="T2" fmla="*/ 73 w 214"/>
                <a:gd name="T3" fmla="*/ 28 h 344"/>
                <a:gd name="T4" fmla="*/ 75 w 214"/>
                <a:gd name="T5" fmla="*/ 18 h 344"/>
                <a:gd name="T6" fmla="*/ 96 w 214"/>
                <a:gd name="T7" fmla="*/ 18 h 344"/>
                <a:gd name="T8" fmla="*/ 104 w 214"/>
                <a:gd name="T9" fmla="*/ 35 h 344"/>
                <a:gd name="T10" fmla="*/ 139 w 214"/>
                <a:gd name="T11" fmla="*/ 26 h 344"/>
                <a:gd name="T12" fmla="*/ 163 w 214"/>
                <a:gd name="T13" fmla="*/ 0 h 344"/>
                <a:gd name="T14" fmla="*/ 177 w 214"/>
                <a:gd name="T15" fmla="*/ 0 h 344"/>
                <a:gd name="T16" fmla="*/ 193 w 214"/>
                <a:gd name="T17" fmla="*/ 23 h 344"/>
                <a:gd name="T18" fmla="*/ 214 w 214"/>
                <a:gd name="T19" fmla="*/ 42 h 344"/>
                <a:gd name="T20" fmla="*/ 210 w 214"/>
                <a:gd name="T21" fmla="*/ 61 h 344"/>
                <a:gd name="T22" fmla="*/ 196 w 214"/>
                <a:gd name="T23" fmla="*/ 63 h 344"/>
                <a:gd name="T24" fmla="*/ 186 w 214"/>
                <a:gd name="T25" fmla="*/ 61 h 344"/>
                <a:gd name="T26" fmla="*/ 160 w 214"/>
                <a:gd name="T27" fmla="*/ 85 h 344"/>
                <a:gd name="T28" fmla="*/ 163 w 214"/>
                <a:gd name="T29" fmla="*/ 108 h 344"/>
                <a:gd name="T30" fmla="*/ 174 w 214"/>
                <a:gd name="T31" fmla="*/ 108 h 344"/>
                <a:gd name="T32" fmla="*/ 193 w 214"/>
                <a:gd name="T33" fmla="*/ 118 h 344"/>
                <a:gd name="T34" fmla="*/ 189 w 214"/>
                <a:gd name="T35" fmla="*/ 141 h 344"/>
                <a:gd name="T36" fmla="*/ 191 w 214"/>
                <a:gd name="T37" fmla="*/ 181 h 344"/>
                <a:gd name="T38" fmla="*/ 198 w 214"/>
                <a:gd name="T39" fmla="*/ 193 h 344"/>
                <a:gd name="T40" fmla="*/ 207 w 214"/>
                <a:gd name="T41" fmla="*/ 198 h 344"/>
                <a:gd name="T42" fmla="*/ 210 w 214"/>
                <a:gd name="T43" fmla="*/ 210 h 344"/>
                <a:gd name="T44" fmla="*/ 186 w 214"/>
                <a:gd name="T45" fmla="*/ 217 h 344"/>
                <a:gd name="T46" fmla="*/ 165 w 214"/>
                <a:gd name="T47" fmla="*/ 212 h 344"/>
                <a:gd name="T48" fmla="*/ 155 w 214"/>
                <a:gd name="T49" fmla="*/ 207 h 344"/>
                <a:gd name="T50" fmla="*/ 129 w 214"/>
                <a:gd name="T51" fmla="*/ 229 h 344"/>
                <a:gd name="T52" fmla="*/ 129 w 214"/>
                <a:gd name="T53" fmla="*/ 250 h 344"/>
                <a:gd name="T54" fmla="*/ 129 w 214"/>
                <a:gd name="T55" fmla="*/ 266 h 344"/>
                <a:gd name="T56" fmla="*/ 122 w 214"/>
                <a:gd name="T57" fmla="*/ 269 h 344"/>
                <a:gd name="T58" fmla="*/ 115 w 214"/>
                <a:gd name="T59" fmla="*/ 295 h 344"/>
                <a:gd name="T60" fmla="*/ 113 w 214"/>
                <a:gd name="T61" fmla="*/ 316 h 344"/>
                <a:gd name="T62" fmla="*/ 99 w 214"/>
                <a:gd name="T63" fmla="*/ 330 h 344"/>
                <a:gd name="T64" fmla="*/ 68 w 214"/>
                <a:gd name="T65" fmla="*/ 344 h 344"/>
                <a:gd name="T66" fmla="*/ 28 w 214"/>
                <a:gd name="T67" fmla="*/ 340 h 344"/>
                <a:gd name="T68" fmla="*/ 35 w 214"/>
                <a:gd name="T69" fmla="*/ 311 h 344"/>
                <a:gd name="T70" fmla="*/ 42 w 214"/>
                <a:gd name="T71" fmla="*/ 302 h 344"/>
                <a:gd name="T72" fmla="*/ 40 w 214"/>
                <a:gd name="T73" fmla="*/ 288 h 344"/>
                <a:gd name="T74" fmla="*/ 30 w 214"/>
                <a:gd name="T75" fmla="*/ 281 h 344"/>
                <a:gd name="T76" fmla="*/ 30 w 214"/>
                <a:gd name="T77" fmla="*/ 271 h 344"/>
                <a:gd name="T78" fmla="*/ 19 w 214"/>
                <a:gd name="T79" fmla="*/ 252 h 344"/>
                <a:gd name="T80" fmla="*/ 2 w 214"/>
                <a:gd name="T81" fmla="*/ 233 h 344"/>
                <a:gd name="T82" fmla="*/ 0 w 214"/>
                <a:gd name="T83" fmla="*/ 224 h 344"/>
                <a:gd name="T84" fmla="*/ 19 w 214"/>
                <a:gd name="T85" fmla="*/ 212 h 344"/>
                <a:gd name="T86" fmla="*/ 30 w 214"/>
                <a:gd name="T87" fmla="*/ 198 h 344"/>
                <a:gd name="T88" fmla="*/ 35 w 214"/>
                <a:gd name="T89" fmla="*/ 186 h 344"/>
                <a:gd name="T90" fmla="*/ 30 w 214"/>
                <a:gd name="T91" fmla="*/ 160 h 344"/>
                <a:gd name="T92" fmla="*/ 40 w 214"/>
                <a:gd name="T93" fmla="*/ 141 h 344"/>
                <a:gd name="T94" fmla="*/ 37 w 214"/>
                <a:gd name="T95" fmla="*/ 129 h 344"/>
                <a:gd name="T96" fmla="*/ 35 w 214"/>
                <a:gd name="T97" fmla="*/ 118 h 344"/>
                <a:gd name="T98" fmla="*/ 42 w 214"/>
                <a:gd name="T99" fmla="*/ 106 h 344"/>
                <a:gd name="T100" fmla="*/ 42 w 214"/>
                <a:gd name="T101" fmla="*/ 96 h 344"/>
                <a:gd name="T102" fmla="*/ 59 w 214"/>
                <a:gd name="T103" fmla="*/ 68 h 344"/>
                <a:gd name="T104" fmla="*/ 56 w 214"/>
                <a:gd name="T105" fmla="*/ 37 h 3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4"/>
                <a:gd name="T160" fmla="*/ 0 h 344"/>
                <a:gd name="T161" fmla="*/ 214 w 214"/>
                <a:gd name="T162" fmla="*/ 344 h 3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4" h="344">
                  <a:moveTo>
                    <a:pt x="56" y="37"/>
                  </a:moveTo>
                  <a:lnTo>
                    <a:pt x="73" y="28"/>
                  </a:lnTo>
                  <a:lnTo>
                    <a:pt x="75" y="18"/>
                  </a:lnTo>
                  <a:lnTo>
                    <a:pt x="96" y="18"/>
                  </a:lnTo>
                  <a:lnTo>
                    <a:pt x="104" y="35"/>
                  </a:lnTo>
                  <a:lnTo>
                    <a:pt x="139" y="26"/>
                  </a:lnTo>
                  <a:lnTo>
                    <a:pt x="163" y="0"/>
                  </a:lnTo>
                  <a:lnTo>
                    <a:pt x="177" y="0"/>
                  </a:lnTo>
                  <a:lnTo>
                    <a:pt x="193" y="23"/>
                  </a:lnTo>
                  <a:lnTo>
                    <a:pt x="214" y="42"/>
                  </a:lnTo>
                  <a:lnTo>
                    <a:pt x="210" y="61"/>
                  </a:lnTo>
                  <a:lnTo>
                    <a:pt x="196" y="63"/>
                  </a:lnTo>
                  <a:lnTo>
                    <a:pt x="186" y="61"/>
                  </a:lnTo>
                  <a:lnTo>
                    <a:pt x="160" y="85"/>
                  </a:lnTo>
                  <a:lnTo>
                    <a:pt x="163" y="108"/>
                  </a:lnTo>
                  <a:lnTo>
                    <a:pt x="174" y="108"/>
                  </a:lnTo>
                  <a:lnTo>
                    <a:pt x="193" y="118"/>
                  </a:lnTo>
                  <a:lnTo>
                    <a:pt x="189" y="141"/>
                  </a:lnTo>
                  <a:lnTo>
                    <a:pt x="191" y="181"/>
                  </a:lnTo>
                  <a:lnTo>
                    <a:pt x="198" y="193"/>
                  </a:lnTo>
                  <a:lnTo>
                    <a:pt x="207" y="198"/>
                  </a:lnTo>
                  <a:lnTo>
                    <a:pt x="210" y="210"/>
                  </a:lnTo>
                  <a:lnTo>
                    <a:pt x="186" y="217"/>
                  </a:lnTo>
                  <a:lnTo>
                    <a:pt x="165" y="212"/>
                  </a:lnTo>
                  <a:lnTo>
                    <a:pt x="155" y="207"/>
                  </a:lnTo>
                  <a:lnTo>
                    <a:pt x="129" y="229"/>
                  </a:lnTo>
                  <a:lnTo>
                    <a:pt x="129" y="250"/>
                  </a:lnTo>
                  <a:lnTo>
                    <a:pt x="129" y="266"/>
                  </a:lnTo>
                  <a:lnTo>
                    <a:pt x="122" y="269"/>
                  </a:lnTo>
                  <a:lnTo>
                    <a:pt x="115" y="295"/>
                  </a:lnTo>
                  <a:lnTo>
                    <a:pt x="113" y="316"/>
                  </a:lnTo>
                  <a:lnTo>
                    <a:pt x="99" y="330"/>
                  </a:lnTo>
                  <a:lnTo>
                    <a:pt x="68" y="344"/>
                  </a:lnTo>
                  <a:lnTo>
                    <a:pt x="28" y="340"/>
                  </a:lnTo>
                  <a:lnTo>
                    <a:pt x="35" y="311"/>
                  </a:lnTo>
                  <a:lnTo>
                    <a:pt x="42" y="302"/>
                  </a:lnTo>
                  <a:lnTo>
                    <a:pt x="40" y="288"/>
                  </a:lnTo>
                  <a:lnTo>
                    <a:pt x="30" y="281"/>
                  </a:lnTo>
                  <a:lnTo>
                    <a:pt x="30" y="271"/>
                  </a:lnTo>
                  <a:lnTo>
                    <a:pt x="19" y="252"/>
                  </a:lnTo>
                  <a:lnTo>
                    <a:pt x="2" y="233"/>
                  </a:lnTo>
                  <a:lnTo>
                    <a:pt x="0" y="224"/>
                  </a:lnTo>
                  <a:lnTo>
                    <a:pt x="19" y="212"/>
                  </a:lnTo>
                  <a:lnTo>
                    <a:pt x="30" y="198"/>
                  </a:lnTo>
                  <a:lnTo>
                    <a:pt x="35" y="186"/>
                  </a:lnTo>
                  <a:lnTo>
                    <a:pt x="30" y="160"/>
                  </a:lnTo>
                  <a:lnTo>
                    <a:pt x="40" y="141"/>
                  </a:lnTo>
                  <a:lnTo>
                    <a:pt x="37" y="129"/>
                  </a:lnTo>
                  <a:lnTo>
                    <a:pt x="35" y="118"/>
                  </a:lnTo>
                  <a:lnTo>
                    <a:pt x="42" y="106"/>
                  </a:lnTo>
                  <a:lnTo>
                    <a:pt x="42" y="96"/>
                  </a:lnTo>
                  <a:lnTo>
                    <a:pt x="59" y="68"/>
                  </a:lnTo>
                  <a:lnTo>
                    <a:pt x="56" y="3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39" name="Freeform 131"/>
            <p:cNvSpPr>
              <a:spLocks/>
            </p:cNvSpPr>
            <p:nvPr/>
          </p:nvSpPr>
          <p:spPr bwMode="auto">
            <a:xfrm>
              <a:off x="2578" y="2739"/>
              <a:ext cx="210" cy="243"/>
            </a:xfrm>
            <a:custGeom>
              <a:avLst/>
              <a:gdLst>
                <a:gd name="T0" fmla="*/ 0 w 210"/>
                <a:gd name="T1" fmla="*/ 153 h 243"/>
                <a:gd name="T2" fmla="*/ 16 w 210"/>
                <a:gd name="T3" fmla="*/ 137 h 243"/>
                <a:gd name="T4" fmla="*/ 42 w 210"/>
                <a:gd name="T5" fmla="*/ 134 h 243"/>
                <a:gd name="T6" fmla="*/ 76 w 210"/>
                <a:gd name="T7" fmla="*/ 129 h 243"/>
                <a:gd name="T8" fmla="*/ 80 w 210"/>
                <a:gd name="T9" fmla="*/ 111 h 243"/>
                <a:gd name="T10" fmla="*/ 54 w 210"/>
                <a:gd name="T11" fmla="*/ 73 h 243"/>
                <a:gd name="T12" fmla="*/ 73 w 210"/>
                <a:gd name="T13" fmla="*/ 63 h 243"/>
                <a:gd name="T14" fmla="*/ 73 w 210"/>
                <a:gd name="T15" fmla="*/ 52 h 243"/>
                <a:gd name="T16" fmla="*/ 83 w 210"/>
                <a:gd name="T17" fmla="*/ 47 h 243"/>
                <a:gd name="T18" fmla="*/ 80 w 210"/>
                <a:gd name="T19" fmla="*/ 35 h 243"/>
                <a:gd name="T20" fmla="*/ 80 w 210"/>
                <a:gd name="T21" fmla="*/ 21 h 243"/>
                <a:gd name="T22" fmla="*/ 99 w 210"/>
                <a:gd name="T23" fmla="*/ 21 h 243"/>
                <a:gd name="T24" fmla="*/ 106 w 210"/>
                <a:gd name="T25" fmla="*/ 33 h 243"/>
                <a:gd name="T26" fmla="*/ 118 w 210"/>
                <a:gd name="T27" fmla="*/ 14 h 243"/>
                <a:gd name="T28" fmla="*/ 127 w 210"/>
                <a:gd name="T29" fmla="*/ 2 h 243"/>
                <a:gd name="T30" fmla="*/ 165 w 210"/>
                <a:gd name="T31" fmla="*/ 0 h 243"/>
                <a:gd name="T32" fmla="*/ 203 w 210"/>
                <a:gd name="T33" fmla="*/ 9 h 243"/>
                <a:gd name="T34" fmla="*/ 208 w 210"/>
                <a:gd name="T35" fmla="*/ 30 h 243"/>
                <a:gd name="T36" fmla="*/ 196 w 210"/>
                <a:gd name="T37" fmla="*/ 52 h 243"/>
                <a:gd name="T38" fmla="*/ 201 w 210"/>
                <a:gd name="T39" fmla="*/ 75 h 243"/>
                <a:gd name="T40" fmla="*/ 198 w 210"/>
                <a:gd name="T41" fmla="*/ 87 h 243"/>
                <a:gd name="T42" fmla="*/ 184 w 210"/>
                <a:gd name="T43" fmla="*/ 103 h 243"/>
                <a:gd name="T44" fmla="*/ 168 w 210"/>
                <a:gd name="T45" fmla="*/ 113 h 243"/>
                <a:gd name="T46" fmla="*/ 170 w 210"/>
                <a:gd name="T47" fmla="*/ 120 h 243"/>
                <a:gd name="T48" fmla="*/ 187 w 210"/>
                <a:gd name="T49" fmla="*/ 141 h 243"/>
                <a:gd name="T50" fmla="*/ 198 w 210"/>
                <a:gd name="T51" fmla="*/ 158 h 243"/>
                <a:gd name="T52" fmla="*/ 198 w 210"/>
                <a:gd name="T53" fmla="*/ 170 h 243"/>
                <a:gd name="T54" fmla="*/ 208 w 210"/>
                <a:gd name="T55" fmla="*/ 179 h 243"/>
                <a:gd name="T56" fmla="*/ 210 w 210"/>
                <a:gd name="T57" fmla="*/ 191 h 243"/>
                <a:gd name="T58" fmla="*/ 203 w 210"/>
                <a:gd name="T59" fmla="*/ 200 h 243"/>
                <a:gd name="T60" fmla="*/ 196 w 210"/>
                <a:gd name="T61" fmla="*/ 229 h 243"/>
                <a:gd name="T62" fmla="*/ 168 w 210"/>
                <a:gd name="T63" fmla="*/ 229 h 243"/>
                <a:gd name="T64" fmla="*/ 135 w 210"/>
                <a:gd name="T65" fmla="*/ 219 h 243"/>
                <a:gd name="T66" fmla="*/ 109 w 210"/>
                <a:gd name="T67" fmla="*/ 205 h 243"/>
                <a:gd name="T68" fmla="*/ 76 w 210"/>
                <a:gd name="T69" fmla="*/ 210 h 243"/>
                <a:gd name="T70" fmla="*/ 59 w 210"/>
                <a:gd name="T71" fmla="*/ 233 h 243"/>
                <a:gd name="T72" fmla="*/ 59 w 210"/>
                <a:gd name="T73" fmla="*/ 243 h 243"/>
                <a:gd name="T74" fmla="*/ 52 w 210"/>
                <a:gd name="T75" fmla="*/ 243 h 243"/>
                <a:gd name="T76" fmla="*/ 42 w 210"/>
                <a:gd name="T77" fmla="*/ 233 h 243"/>
                <a:gd name="T78" fmla="*/ 28 w 210"/>
                <a:gd name="T79" fmla="*/ 231 h 243"/>
                <a:gd name="T80" fmla="*/ 24 w 210"/>
                <a:gd name="T81" fmla="*/ 196 h 243"/>
                <a:gd name="T82" fmla="*/ 0 w 210"/>
                <a:gd name="T83" fmla="*/ 153 h 2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0"/>
                <a:gd name="T127" fmla="*/ 0 h 243"/>
                <a:gd name="T128" fmla="*/ 210 w 210"/>
                <a:gd name="T129" fmla="*/ 243 h 2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0" h="243">
                  <a:moveTo>
                    <a:pt x="0" y="153"/>
                  </a:moveTo>
                  <a:lnTo>
                    <a:pt x="16" y="137"/>
                  </a:lnTo>
                  <a:lnTo>
                    <a:pt x="42" y="134"/>
                  </a:lnTo>
                  <a:lnTo>
                    <a:pt x="76" y="129"/>
                  </a:lnTo>
                  <a:lnTo>
                    <a:pt x="80" y="111"/>
                  </a:lnTo>
                  <a:lnTo>
                    <a:pt x="54" y="73"/>
                  </a:lnTo>
                  <a:lnTo>
                    <a:pt x="73" y="63"/>
                  </a:lnTo>
                  <a:lnTo>
                    <a:pt x="73" y="52"/>
                  </a:lnTo>
                  <a:lnTo>
                    <a:pt x="83" y="47"/>
                  </a:lnTo>
                  <a:lnTo>
                    <a:pt x="80" y="35"/>
                  </a:lnTo>
                  <a:lnTo>
                    <a:pt x="80" y="21"/>
                  </a:lnTo>
                  <a:lnTo>
                    <a:pt x="99" y="21"/>
                  </a:lnTo>
                  <a:lnTo>
                    <a:pt x="106" y="33"/>
                  </a:lnTo>
                  <a:lnTo>
                    <a:pt x="118" y="14"/>
                  </a:lnTo>
                  <a:lnTo>
                    <a:pt x="127" y="2"/>
                  </a:lnTo>
                  <a:lnTo>
                    <a:pt x="165" y="0"/>
                  </a:lnTo>
                  <a:lnTo>
                    <a:pt x="203" y="9"/>
                  </a:lnTo>
                  <a:lnTo>
                    <a:pt x="208" y="30"/>
                  </a:lnTo>
                  <a:lnTo>
                    <a:pt x="196" y="52"/>
                  </a:lnTo>
                  <a:lnTo>
                    <a:pt x="201" y="75"/>
                  </a:lnTo>
                  <a:lnTo>
                    <a:pt x="198" y="87"/>
                  </a:lnTo>
                  <a:lnTo>
                    <a:pt x="184" y="103"/>
                  </a:lnTo>
                  <a:lnTo>
                    <a:pt x="168" y="113"/>
                  </a:lnTo>
                  <a:lnTo>
                    <a:pt x="170" y="120"/>
                  </a:lnTo>
                  <a:lnTo>
                    <a:pt x="187" y="141"/>
                  </a:lnTo>
                  <a:lnTo>
                    <a:pt x="198" y="158"/>
                  </a:lnTo>
                  <a:lnTo>
                    <a:pt x="198" y="170"/>
                  </a:lnTo>
                  <a:lnTo>
                    <a:pt x="208" y="179"/>
                  </a:lnTo>
                  <a:lnTo>
                    <a:pt x="210" y="191"/>
                  </a:lnTo>
                  <a:lnTo>
                    <a:pt x="203" y="200"/>
                  </a:lnTo>
                  <a:lnTo>
                    <a:pt x="196" y="229"/>
                  </a:lnTo>
                  <a:lnTo>
                    <a:pt x="168" y="229"/>
                  </a:lnTo>
                  <a:lnTo>
                    <a:pt x="135" y="219"/>
                  </a:lnTo>
                  <a:lnTo>
                    <a:pt x="109" y="205"/>
                  </a:lnTo>
                  <a:lnTo>
                    <a:pt x="76" y="210"/>
                  </a:lnTo>
                  <a:lnTo>
                    <a:pt x="59" y="233"/>
                  </a:lnTo>
                  <a:lnTo>
                    <a:pt x="59" y="243"/>
                  </a:lnTo>
                  <a:lnTo>
                    <a:pt x="52" y="243"/>
                  </a:lnTo>
                  <a:lnTo>
                    <a:pt x="42" y="233"/>
                  </a:lnTo>
                  <a:lnTo>
                    <a:pt x="28" y="231"/>
                  </a:lnTo>
                  <a:lnTo>
                    <a:pt x="24" y="196"/>
                  </a:lnTo>
                  <a:lnTo>
                    <a:pt x="0" y="153"/>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0" name="Freeform 132"/>
            <p:cNvSpPr>
              <a:spLocks/>
            </p:cNvSpPr>
            <p:nvPr/>
          </p:nvSpPr>
          <p:spPr bwMode="auto">
            <a:xfrm>
              <a:off x="2767" y="2894"/>
              <a:ext cx="260" cy="196"/>
            </a:xfrm>
            <a:custGeom>
              <a:avLst/>
              <a:gdLst>
                <a:gd name="T0" fmla="*/ 47 w 260"/>
                <a:gd name="T1" fmla="*/ 78 h 196"/>
                <a:gd name="T2" fmla="*/ 75 w 260"/>
                <a:gd name="T3" fmla="*/ 62 h 196"/>
                <a:gd name="T4" fmla="*/ 92 w 260"/>
                <a:gd name="T5" fmla="*/ 50 h 196"/>
                <a:gd name="T6" fmla="*/ 94 w 260"/>
                <a:gd name="T7" fmla="*/ 29 h 196"/>
                <a:gd name="T8" fmla="*/ 104 w 260"/>
                <a:gd name="T9" fmla="*/ 3 h 196"/>
                <a:gd name="T10" fmla="*/ 108 w 260"/>
                <a:gd name="T11" fmla="*/ 0 h 196"/>
                <a:gd name="T12" fmla="*/ 113 w 260"/>
                <a:gd name="T13" fmla="*/ 8 h 196"/>
                <a:gd name="T14" fmla="*/ 116 w 260"/>
                <a:gd name="T15" fmla="*/ 26 h 196"/>
                <a:gd name="T16" fmla="*/ 118 w 260"/>
                <a:gd name="T17" fmla="*/ 43 h 196"/>
                <a:gd name="T18" fmla="*/ 118 w 260"/>
                <a:gd name="T19" fmla="*/ 59 h 196"/>
                <a:gd name="T20" fmla="*/ 130 w 260"/>
                <a:gd name="T21" fmla="*/ 59 h 196"/>
                <a:gd name="T22" fmla="*/ 132 w 260"/>
                <a:gd name="T23" fmla="*/ 71 h 196"/>
                <a:gd name="T24" fmla="*/ 146 w 260"/>
                <a:gd name="T25" fmla="*/ 85 h 196"/>
                <a:gd name="T26" fmla="*/ 156 w 260"/>
                <a:gd name="T27" fmla="*/ 76 h 196"/>
                <a:gd name="T28" fmla="*/ 156 w 260"/>
                <a:gd name="T29" fmla="*/ 38 h 196"/>
                <a:gd name="T30" fmla="*/ 168 w 260"/>
                <a:gd name="T31" fmla="*/ 38 h 196"/>
                <a:gd name="T32" fmla="*/ 177 w 260"/>
                <a:gd name="T33" fmla="*/ 45 h 196"/>
                <a:gd name="T34" fmla="*/ 193 w 260"/>
                <a:gd name="T35" fmla="*/ 45 h 196"/>
                <a:gd name="T36" fmla="*/ 208 w 260"/>
                <a:gd name="T37" fmla="*/ 41 h 196"/>
                <a:gd name="T38" fmla="*/ 222 w 260"/>
                <a:gd name="T39" fmla="*/ 41 h 196"/>
                <a:gd name="T40" fmla="*/ 231 w 260"/>
                <a:gd name="T41" fmla="*/ 50 h 196"/>
                <a:gd name="T42" fmla="*/ 231 w 260"/>
                <a:gd name="T43" fmla="*/ 71 h 196"/>
                <a:gd name="T44" fmla="*/ 231 w 260"/>
                <a:gd name="T45" fmla="*/ 78 h 196"/>
                <a:gd name="T46" fmla="*/ 255 w 260"/>
                <a:gd name="T47" fmla="*/ 93 h 196"/>
                <a:gd name="T48" fmla="*/ 253 w 260"/>
                <a:gd name="T49" fmla="*/ 121 h 196"/>
                <a:gd name="T50" fmla="*/ 260 w 260"/>
                <a:gd name="T51" fmla="*/ 135 h 196"/>
                <a:gd name="T52" fmla="*/ 236 w 260"/>
                <a:gd name="T53" fmla="*/ 173 h 196"/>
                <a:gd name="T54" fmla="*/ 236 w 260"/>
                <a:gd name="T55" fmla="*/ 187 h 196"/>
                <a:gd name="T56" fmla="*/ 224 w 260"/>
                <a:gd name="T57" fmla="*/ 187 h 196"/>
                <a:gd name="T58" fmla="*/ 217 w 260"/>
                <a:gd name="T59" fmla="*/ 196 h 196"/>
                <a:gd name="T60" fmla="*/ 210 w 260"/>
                <a:gd name="T61" fmla="*/ 196 h 196"/>
                <a:gd name="T62" fmla="*/ 205 w 260"/>
                <a:gd name="T63" fmla="*/ 173 h 196"/>
                <a:gd name="T64" fmla="*/ 203 w 260"/>
                <a:gd name="T65" fmla="*/ 116 h 196"/>
                <a:gd name="T66" fmla="*/ 217 w 260"/>
                <a:gd name="T67" fmla="*/ 114 h 196"/>
                <a:gd name="T68" fmla="*/ 201 w 260"/>
                <a:gd name="T69" fmla="*/ 95 h 196"/>
                <a:gd name="T70" fmla="*/ 177 w 260"/>
                <a:gd name="T71" fmla="*/ 97 h 196"/>
                <a:gd name="T72" fmla="*/ 163 w 260"/>
                <a:gd name="T73" fmla="*/ 111 h 196"/>
                <a:gd name="T74" fmla="*/ 160 w 260"/>
                <a:gd name="T75" fmla="*/ 128 h 196"/>
                <a:gd name="T76" fmla="*/ 137 w 260"/>
                <a:gd name="T77" fmla="*/ 137 h 196"/>
                <a:gd name="T78" fmla="*/ 127 w 260"/>
                <a:gd name="T79" fmla="*/ 168 h 196"/>
                <a:gd name="T80" fmla="*/ 118 w 260"/>
                <a:gd name="T81" fmla="*/ 175 h 196"/>
                <a:gd name="T82" fmla="*/ 113 w 260"/>
                <a:gd name="T83" fmla="*/ 196 h 196"/>
                <a:gd name="T84" fmla="*/ 90 w 260"/>
                <a:gd name="T85" fmla="*/ 187 h 196"/>
                <a:gd name="T86" fmla="*/ 66 w 260"/>
                <a:gd name="T87" fmla="*/ 189 h 196"/>
                <a:gd name="T88" fmla="*/ 54 w 260"/>
                <a:gd name="T89" fmla="*/ 196 h 196"/>
                <a:gd name="T90" fmla="*/ 26 w 260"/>
                <a:gd name="T91" fmla="*/ 187 h 196"/>
                <a:gd name="T92" fmla="*/ 0 w 260"/>
                <a:gd name="T93" fmla="*/ 187 h 196"/>
                <a:gd name="T94" fmla="*/ 0 w 260"/>
                <a:gd name="T95" fmla="*/ 156 h 196"/>
                <a:gd name="T96" fmla="*/ 19 w 260"/>
                <a:gd name="T97" fmla="*/ 142 h 196"/>
                <a:gd name="T98" fmla="*/ 49 w 260"/>
                <a:gd name="T99" fmla="*/ 95 h 196"/>
                <a:gd name="T100" fmla="*/ 47 w 260"/>
                <a:gd name="T101" fmla="*/ 78 h 1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0"/>
                <a:gd name="T154" fmla="*/ 0 h 196"/>
                <a:gd name="T155" fmla="*/ 260 w 260"/>
                <a:gd name="T156" fmla="*/ 196 h 1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0" h="196">
                  <a:moveTo>
                    <a:pt x="47" y="78"/>
                  </a:moveTo>
                  <a:lnTo>
                    <a:pt x="75" y="62"/>
                  </a:lnTo>
                  <a:lnTo>
                    <a:pt x="92" y="50"/>
                  </a:lnTo>
                  <a:lnTo>
                    <a:pt x="94" y="29"/>
                  </a:lnTo>
                  <a:lnTo>
                    <a:pt x="104" y="3"/>
                  </a:lnTo>
                  <a:lnTo>
                    <a:pt x="108" y="0"/>
                  </a:lnTo>
                  <a:lnTo>
                    <a:pt x="113" y="8"/>
                  </a:lnTo>
                  <a:lnTo>
                    <a:pt x="116" y="26"/>
                  </a:lnTo>
                  <a:lnTo>
                    <a:pt x="118" y="43"/>
                  </a:lnTo>
                  <a:lnTo>
                    <a:pt x="118" y="59"/>
                  </a:lnTo>
                  <a:lnTo>
                    <a:pt x="130" y="59"/>
                  </a:lnTo>
                  <a:lnTo>
                    <a:pt x="132" y="71"/>
                  </a:lnTo>
                  <a:lnTo>
                    <a:pt x="146" y="85"/>
                  </a:lnTo>
                  <a:lnTo>
                    <a:pt x="156" y="76"/>
                  </a:lnTo>
                  <a:lnTo>
                    <a:pt x="156" y="38"/>
                  </a:lnTo>
                  <a:lnTo>
                    <a:pt x="168" y="38"/>
                  </a:lnTo>
                  <a:lnTo>
                    <a:pt x="177" y="45"/>
                  </a:lnTo>
                  <a:lnTo>
                    <a:pt x="193" y="45"/>
                  </a:lnTo>
                  <a:lnTo>
                    <a:pt x="208" y="41"/>
                  </a:lnTo>
                  <a:lnTo>
                    <a:pt x="222" y="41"/>
                  </a:lnTo>
                  <a:lnTo>
                    <a:pt x="231" y="50"/>
                  </a:lnTo>
                  <a:lnTo>
                    <a:pt x="231" y="71"/>
                  </a:lnTo>
                  <a:lnTo>
                    <a:pt x="231" y="78"/>
                  </a:lnTo>
                  <a:lnTo>
                    <a:pt x="255" y="93"/>
                  </a:lnTo>
                  <a:lnTo>
                    <a:pt x="253" y="121"/>
                  </a:lnTo>
                  <a:lnTo>
                    <a:pt x="260" y="135"/>
                  </a:lnTo>
                  <a:lnTo>
                    <a:pt x="236" y="173"/>
                  </a:lnTo>
                  <a:lnTo>
                    <a:pt x="236" y="187"/>
                  </a:lnTo>
                  <a:lnTo>
                    <a:pt x="224" y="187"/>
                  </a:lnTo>
                  <a:lnTo>
                    <a:pt x="217" y="196"/>
                  </a:lnTo>
                  <a:lnTo>
                    <a:pt x="210" y="196"/>
                  </a:lnTo>
                  <a:lnTo>
                    <a:pt x="205" y="173"/>
                  </a:lnTo>
                  <a:lnTo>
                    <a:pt x="203" y="116"/>
                  </a:lnTo>
                  <a:lnTo>
                    <a:pt x="217" y="114"/>
                  </a:lnTo>
                  <a:lnTo>
                    <a:pt x="201" y="95"/>
                  </a:lnTo>
                  <a:lnTo>
                    <a:pt x="177" y="97"/>
                  </a:lnTo>
                  <a:lnTo>
                    <a:pt x="163" y="111"/>
                  </a:lnTo>
                  <a:lnTo>
                    <a:pt x="160" y="128"/>
                  </a:lnTo>
                  <a:lnTo>
                    <a:pt x="137" y="137"/>
                  </a:lnTo>
                  <a:lnTo>
                    <a:pt x="127" y="168"/>
                  </a:lnTo>
                  <a:lnTo>
                    <a:pt x="118" y="175"/>
                  </a:lnTo>
                  <a:lnTo>
                    <a:pt x="113" y="196"/>
                  </a:lnTo>
                  <a:lnTo>
                    <a:pt x="90" y="187"/>
                  </a:lnTo>
                  <a:lnTo>
                    <a:pt x="66" y="189"/>
                  </a:lnTo>
                  <a:lnTo>
                    <a:pt x="54" y="196"/>
                  </a:lnTo>
                  <a:lnTo>
                    <a:pt x="26" y="187"/>
                  </a:lnTo>
                  <a:lnTo>
                    <a:pt x="0" y="187"/>
                  </a:lnTo>
                  <a:lnTo>
                    <a:pt x="0" y="156"/>
                  </a:lnTo>
                  <a:lnTo>
                    <a:pt x="19" y="142"/>
                  </a:lnTo>
                  <a:lnTo>
                    <a:pt x="49" y="95"/>
                  </a:lnTo>
                  <a:lnTo>
                    <a:pt x="47" y="78"/>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1" name="Freeform 133"/>
            <p:cNvSpPr>
              <a:spLocks/>
            </p:cNvSpPr>
            <p:nvPr/>
          </p:nvSpPr>
          <p:spPr bwMode="auto">
            <a:xfrm>
              <a:off x="2632" y="2944"/>
              <a:ext cx="184" cy="151"/>
            </a:xfrm>
            <a:custGeom>
              <a:avLst/>
              <a:gdLst>
                <a:gd name="T0" fmla="*/ 0 w 184"/>
                <a:gd name="T1" fmla="*/ 38 h 151"/>
                <a:gd name="T2" fmla="*/ 5 w 184"/>
                <a:gd name="T3" fmla="*/ 35 h 151"/>
                <a:gd name="T4" fmla="*/ 5 w 184"/>
                <a:gd name="T5" fmla="*/ 28 h 151"/>
                <a:gd name="T6" fmla="*/ 22 w 184"/>
                <a:gd name="T7" fmla="*/ 5 h 151"/>
                <a:gd name="T8" fmla="*/ 55 w 184"/>
                <a:gd name="T9" fmla="*/ 0 h 151"/>
                <a:gd name="T10" fmla="*/ 81 w 184"/>
                <a:gd name="T11" fmla="*/ 14 h 151"/>
                <a:gd name="T12" fmla="*/ 114 w 184"/>
                <a:gd name="T13" fmla="*/ 24 h 151"/>
                <a:gd name="T14" fmla="*/ 142 w 184"/>
                <a:gd name="T15" fmla="*/ 24 h 151"/>
                <a:gd name="T16" fmla="*/ 182 w 184"/>
                <a:gd name="T17" fmla="*/ 28 h 151"/>
                <a:gd name="T18" fmla="*/ 184 w 184"/>
                <a:gd name="T19" fmla="*/ 47 h 151"/>
                <a:gd name="T20" fmla="*/ 154 w 184"/>
                <a:gd name="T21" fmla="*/ 94 h 151"/>
                <a:gd name="T22" fmla="*/ 135 w 184"/>
                <a:gd name="T23" fmla="*/ 106 h 151"/>
                <a:gd name="T24" fmla="*/ 135 w 184"/>
                <a:gd name="T25" fmla="*/ 137 h 151"/>
                <a:gd name="T26" fmla="*/ 116 w 184"/>
                <a:gd name="T27" fmla="*/ 137 h 151"/>
                <a:gd name="T28" fmla="*/ 83 w 184"/>
                <a:gd name="T29" fmla="*/ 151 h 151"/>
                <a:gd name="T30" fmla="*/ 71 w 184"/>
                <a:gd name="T31" fmla="*/ 151 h 151"/>
                <a:gd name="T32" fmla="*/ 71 w 184"/>
                <a:gd name="T33" fmla="*/ 144 h 151"/>
                <a:gd name="T34" fmla="*/ 107 w 184"/>
                <a:gd name="T35" fmla="*/ 123 h 151"/>
                <a:gd name="T36" fmla="*/ 104 w 184"/>
                <a:gd name="T37" fmla="*/ 113 h 151"/>
                <a:gd name="T38" fmla="*/ 69 w 184"/>
                <a:gd name="T39" fmla="*/ 116 h 151"/>
                <a:gd name="T40" fmla="*/ 62 w 184"/>
                <a:gd name="T41" fmla="*/ 111 h 151"/>
                <a:gd name="T42" fmla="*/ 59 w 184"/>
                <a:gd name="T43" fmla="*/ 97 h 151"/>
                <a:gd name="T44" fmla="*/ 52 w 184"/>
                <a:gd name="T45" fmla="*/ 113 h 151"/>
                <a:gd name="T46" fmla="*/ 57 w 184"/>
                <a:gd name="T47" fmla="*/ 130 h 151"/>
                <a:gd name="T48" fmla="*/ 40 w 184"/>
                <a:gd name="T49" fmla="*/ 123 h 151"/>
                <a:gd name="T50" fmla="*/ 40 w 184"/>
                <a:gd name="T51" fmla="*/ 109 h 151"/>
                <a:gd name="T52" fmla="*/ 33 w 184"/>
                <a:gd name="T53" fmla="*/ 97 h 151"/>
                <a:gd name="T54" fmla="*/ 33 w 184"/>
                <a:gd name="T55" fmla="*/ 85 h 151"/>
                <a:gd name="T56" fmla="*/ 47 w 184"/>
                <a:gd name="T57" fmla="*/ 69 h 151"/>
                <a:gd name="T58" fmla="*/ 38 w 184"/>
                <a:gd name="T59" fmla="*/ 61 h 151"/>
                <a:gd name="T60" fmla="*/ 19 w 184"/>
                <a:gd name="T61" fmla="*/ 69 h 151"/>
                <a:gd name="T62" fmla="*/ 0 w 184"/>
                <a:gd name="T63" fmla="*/ 38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
                <a:gd name="T97" fmla="*/ 0 h 151"/>
                <a:gd name="T98" fmla="*/ 184 w 184"/>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 h="151">
                  <a:moveTo>
                    <a:pt x="0" y="38"/>
                  </a:moveTo>
                  <a:lnTo>
                    <a:pt x="5" y="35"/>
                  </a:lnTo>
                  <a:lnTo>
                    <a:pt x="5" y="28"/>
                  </a:lnTo>
                  <a:lnTo>
                    <a:pt x="22" y="5"/>
                  </a:lnTo>
                  <a:lnTo>
                    <a:pt x="55" y="0"/>
                  </a:lnTo>
                  <a:lnTo>
                    <a:pt x="81" y="14"/>
                  </a:lnTo>
                  <a:lnTo>
                    <a:pt x="114" y="24"/>
                  </a:lnTo>
                  <a:lnTo>
                    <a:pt x="142" y="24"/>
                  </a:lnTo>
                  <a:lnTo>
                    <a:pt x="182" y="28"/>
                  </a:lnTo>
                  <a:lnTo>
                    <a:pt x="184" y="47"/>
                  </a:lnTo>
                  <a:lnTo>
                    <a:pt x="154" y="94"/>
                  </a:lnTo>
                  <a:lnTo>
                    <a:pt x="135" y="106"/>
                  </a:lnTo>
                  <a:lnTo>
                    <a:pt x="135" y="137"/>
                  </a:lnTo>
                  <a:lnTo>
                    <a:pt x="116" y="137"/>
                  </a:lnTo>
                  <a:lnTo>
                    <a:pt x="83" y="151"/>
                  </a:lnTo>
                  <a:lnTo>
                    <a:pt x="71" y="151"/>
                  </a:lnTo>
                  <a:lnTo>
                    <a:pt x="71" y="144"/>
                  </a:lnTo>
                  <a:lnTo>
                    <a:pt x="107" y="123"/>
                  </a:lnTo>
                  <a:lnTo>
                    <a:pt x="104" y="113"/>
                  </a:lnTo>
                  <a:lnTo>
                    <a:pt x="69" y="116"/>
                  </a:lnTo>
                  <a:lnTo>
                    <a:pt x="62" y="111"/>
                  </a:lnTo>
                  <a:lnTo>
                    <a:pt x="59" y="97"/>
                  </a:lnTo>
                  <a:lnTo>
                    <a:pt x="52" y="113"/>
                  </a:lnTo>
                  <a:lnTo>
                    <a:pt x="57" y="130"/>
                  </a:lnTo>
                  <a:lnTo>
                    <a:pt x="40" y="123"/>
                  </a:lnTo>
                  <a:lnTo>
                    <a:pt x="40" y="109"/>
                  </a:lnTo>
                  <a:lnTo>
                    <a:pt x="33" y="97"/>
                  </a:lnTo>
                  <a:lnTo>
                    <a:pt x="33" y="85"/>
                  </a:lnTo>
                  <a:lnTo>
                    <a:pt x="47" y="69"/>
                  </a:lnTo>
                  <a:lnTo>
                    <a:pt x="38" y="61"/>
                  </a:lnTo>
                  <a:lnTo>
                    <a:pt x="19" y="69"/>
                  </a:lnTo>
                  <a:lnTo>
                    <a:pt x="0" y="38"/>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2" name="Freeform 134"/>
            <p:cNvSpPr>
              <a:spLocks/>
            </p:cNvSpPr>
            <p:nvPr/>
          </p:nvSpPr>
          <p:spPr bwMode="auto">
            <a:xfrm>
              <a:off x="2514" y="2968"/>
              <a:ext cx="168" cy="300"/>
            </a:xfrm>
            <a:custGeom>
              <a:avLst/>
              <a:gdLst>
                <a:gd name="T0" fmla="*/ 92 w 168"/>
                <a:gd name="T1" fmla="*/ 0 h 300"/>
                <a:gd name="T2" fmla="*/ 106 w 168"/>
                <a:gd name="T3" fmla="*/ 4 h 300"/>
                <a:gd name="T4" fmla="*/ 114 w 168"/>
                <a:gd name="T5" fmla="*/ 14 h 300"/>
                <a:gd name="T6" fmla="*/ 121 w 168"/>
                <a:gd name="T7" fmla="*/ 14 h 300"/>
                <a:gd name="T8" fmla="*/ 135 w 168"/>
                <a:gd name="T9" fmla="*/ 42 h 300"/>
                <a:gd name="T10" fmla="*/ 128 w 168"/>
                <a:gd name="T11" fmla="*/ 54 h 300"/>
                <a:gd name="T12" fmla="*/ 123 w 168"/>
                <a:gd name="T13" fmla="*/ 82 h 300"/>
                <a:gd name="T14" fmla="*/ 109 w 168"/>
                <a:gd name="T15" fmla="*/ 94 h 300"/>
                <a:gd name="T16" fmla="*/ 106 w 168"/>
                <a:gd name="T17" fmla="*/ 118 h 300"/>
                <a:gd name="T18" fmla="*/ 130 w 168"/>
                <a:gd name="T19" fmla="*/ 137 h 300"/>
                <a:gd name="T20" fmla="*/ 149 w 168"/>
                <a:gd name="T21" fmla="*/ 148 h 300"/>
                <a:gd name="T22" fmla="*/ 168 w 168"/>
                <a:gd name="T23" fmla="*/ 160 h 300"/>
                <a:gd name="T24" fmla="*/ 165 w 168"/>
                <a:gd name="T25" fmla="*/ 186 h 300"/>
                <a:gd name="T26" fmla="*/ 149 w 168"/>
                <a:gd name="T27" fmla="*/ 191 h 300"/>
                <a:gd name="T28" fmla="*/ 154 w 168"/>
                <a:gd name="T29" fmla="*/ 181 h 300"/>
                <a:gd name="T30" fmla="*/ 130 w 168"/>
                <a:gd name="T31" fmla="*/ 181 h 300"/>
                <a:gd name="T32" fmla="*/ 92 w 168"/>
                <a:gd name="T33" fmla="*/ 200 h 300"/>
                <a:gd name="T34" fmla="*/ 78 w 168"/>
                <a:gd name="T35" fmla="*/ 200 h 300"/>
                <a:gd name="T36" fmla="*/ 73 w 168"/>
                <a:gd name="T37" fmla="*/ 205 h 300"/>
                <a:gd name="T38" fmla="*/ 73 w 168"/>
                <a:gd name="T39" fmla="*/ 217 h 300"/>
                <a:gd name="T40" fmla="*/ 62 w 168"/>
                <a:gd name="T41" fmla="*/ 222 h 300"/>
                <a:gd name="T42" fmla="*/ 64 w 168"/>
                <a:gd name="T43" fmla="*/ 248 h 300"/>
                <a:gd name="T44" fmla="*/ 38 w 168"/>
                <a:gd name="T45" fmla="*/ 266 h 300"/>
                <a:gd name="T46" fmla="*/ 26 w 168"/>
                <a:gd name="T47" fmla="*/ 300 h 300"/>
                <a:gd name="T48" fmla="*/ 0 w 168"/>
                <a:gd name="T49" fmla="*/ 278 h 300"/>
                <a:gd name="T50" fmla="*/ 3 w 168"/>
                <a:gd name="T51" fmla="*/ 262 h 300"/>
                <a:gd name="T52" fmla="*/ 17 w 168"/>
                <a:gd name="T53" fmla="*/ 252 h 300"/>
                <a:gd name="T54" fmla="*/ 17 w 168"/>
                <a:gd name="T55" fmla="*/ 238 h 300"/>
                <a:gd name="T56" fmla="*/ 36 w 168"/>
                <a:gd name="T57" fmla="*/ 224 h 300"/>
                <a:gd name="T58" fmla="*/ 36 w 168"/>
                <a:gd name="T59" fmla="*/ 193 h 300"/>
                <a:gd name="T60" fmla="*/ 38 w 168"/>
                <a:gd name="T61" fmla="*/ 179 h 300"/>
                <a:gd name="T62" fmla="*/ 31 w 168"/>
                <a:gd name="T63" fmla="*/ 172 h 300"/>
                <a:gd name="T64" fmla="*/ 31 w 168"/>
                <a:gd name="T65" fmla="*/ 158 h 300"/>
                <a:gd name="T66" fmla="*/ 52 w 168"/>
                <a:gd name="T67" fmla="*/ 156 h 300"/>
                <a:gd name="T68" fmla="*/ 59 w 168"/>
                <a:gd name="T69" fmla="*/ 151 h 300"/>
                <a:gd name="T70" fmla="*/ 52 w 168"/>
                <a:gd name="T71" fmla="*/ 134 h 300"/>
                <a:gd name="T72" fmla="*/ 40 w 168"/>
                <a:gd name="T73" fmla="*/ 132 h 300"/>
                <a:gd name="T74" fmla="*/ 31 w 168"/>
                <a:gd name="T75" fmla="*/ 120 h 300"/>
                <a:gd name="T76" fmla="*/ 31 w 168"/>
                <a:gd name="T77" fmla="*/ 104 h 300"/>
                <a:gd name="T78" fmla="*/ 24 w 168"/>
                <a:gd name="T79" fmla="*/ 99 h 300"/>
                <a:gd name="T80" fmla="*/ 29 w 168"/>
                <a:gd name="T81" fmla="*/ 87 h 300"/>
                <a:gd name="T82" fmla="*/ 40 w 168"/>
                <a:gd name="T83" fmla="*/ 73 h 300"/>
                <a:gd name="T84" fmla="*/ 62 w 168"/>
                <a:gd name="T85" fmla="*/ 73 h 300"/>
                <a:gd name="T86" fmla="*/ 73 w 168"/>
                <a:gd name="T87" fmla="*/ 63 h 300"/>
                <a:gd name="T88" fmla="*/ 80 w 168"/>
                <a:gd name="T89" fmla="*/ 49 h 300"/>
                <a:gd name="T90" fmla="*/ 88 w 168"/>
                <a:gd name="T91" fmla="*/ 45 h 300"/>
                <a:gd name="T92" fmla="*/ 88 w 168"/>
                <a:gd name="T93" fmla="*/ 21 h 300"/>
                <a:gd name="T94" fmla="*/ 92 w 168"/>
                <a:gd name="T95" fmla="*/ 0 h 3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00"/>
                <a:gd name="T146" fmla="*/ 168 w 168"/>
                <a:gd name="T147" fmla="*/ 300 h 3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00">
                  <a:moveTo>
                    <a:pt x="92" y="0"/>
                  </a:moveTo>
                  <a:lnTo>
                    <a:pt x="106" y="4"/>
                  </a:lnTo>
                  <a:lnTo>
                    <a:pt x="114" y="14"/>
                  </a:lnTo>
                  <a:lnTo>
                    <a:pt x="121" y="14"/>
                  </a:lnTo>
                  <a:lnTo>
                    <a:pt x="135" y="42"/>
                  </a:lnTo>
                  <a:lnTo>
                    <a:pt x="128" y="54"/>
                  </a:lnTo>
                  <a:lnTo>
                    <a:pt x="123" y="82"/>
                  </a:lnTo>
                  <a:lnTo>
                    <a:pt x="109" y="94"/>
                  </a:lnTo>
                  <a:lnTo>
                    <a:pt x="106" y="118"/>
                  </a:lnTo>
                  <a:lnTo>
                    <a:pt x="130" y="137"/>
                  </a:lnTo>
                  <a:lnTo>
                    <a:pt x="149" y="148"/>
                  </a:lnTo>
                  <a:lnTo>
                    <a:pt x="168" y="160"/>
                  </a:lnTo>
                  <a:lnTo>
                    <a:pt x="165" y="186"/>
                  </a:lnTo>
                  <a:lnTo>
                    <a:pt x="149" y="191"/>
                  </a:lnTo>
                  <a:lnTo>
                    <a:pt x="154" y="181"/>
                  </a:lnTo>
                  <a:lnTo>
                    <a:pt x="130" y="181"/>
                  </a:lnTo>
                  <a:lnTo>
                    <a:pt x="92" y="200"/>
                  </a:lnTo>
                  <a:lnTo>
                    <a:pt x="78" y="200"/>
                  </a:lnTo>
                  <a:lnTo>
                    <a:pt x="73" y="205"/>
                  </a:lnTo>
                  <a:lnTo>
                    <a:pt x="73" y="217"/>
                  </a:lnTo>
                  <a:lnTo>
                    <a:pt x="62" y="222"/>
                  </a:lnTo>
                  <a:lnTo>
                    <a:pt x="64" y="248"/>
                  </a:lnTo>
                  <a:lnTo>
                    <a:pt x="38" y="266"/>
                  </a:lnTo>
                  <a:lnTo>
                    <a:pt x="26" y="300"/>
                  </a:lnTo>
                  <a:lnTo>
                    <a:pt x="0" y="278"/>
                  </a:lnTo>
                  <a:lnTo>
                    <a:pt x="3" y="262"/>
                  </a:lnTo>
                  <a:lnTo>
                    <a:pt x="17" y="252"/>
                  </a:lnTo>
                  <a:lnTo>
                    <a:pt x="17" y="238"/>
                  </a:lnTo>
                  <a:lnTo>
                    <a:pt x="36" y="224"/>
                  </a:lnTo>
                  <a:lnTo>
                    <a:pt x="36" y="193"/>
                  </a:lnTo>
                  <a:lnTo>
                    <a:pt x="38" y="179"/>
                  </a:lnTo>
                  <a:lnTo>
                    <a:pt x="31" y="172"/>
                  </a:lnTo>
                  <a:lnTo>
                    <a:pt x="31" y="158"/>
                  </a:lnTo>
                  <a:lnTo>
                    <a:pt x="52" y="156"/>
                  </a:lnTo>
                  <a:lnTo>
                    <a:pt x="59" y="151"/>
                  </a:lnTo>
                  <a:lnTo>
                    <a:pt x="52" y="134"/>
                  </a:lnTo>
                  <a:lnTo>
                    <a:pt x="40" y="132"/>
                  </a:lnTo>
                  <a:lnTo>
                    <a:pt x="31" y="120"/>
                  </a:lnTo>
                  <a:lnTo>
                    <a:pt x="31" y="104"/>
                  </a:lnTo>
                  <a:lnTo>
                    <a:pt x="24" y="99"/>
                  </a:lnTo>
                  <a:lnTo>
                    <a:pt x="29" y="87"/>
                  </a:lnTo>
                  <a:lnTo>
                    <a:pt x="40" y="73"/>
                  </a:lnTo>
                  <a:lnTo>
                    <a:pt x="62" y="73"/>
                  </a:lnTo>
                  <a:lnTo>
                    <a:pt x="73" y="63"/>
                  </a:lnTo>
                  <a:lnTo>
                    <a:pt x="80" y="49"/>
                  </a:lnTo>
                  <a:lnTo>
                    <a:pt x="88" y="45"/>
                  </a:lnTo>
                  <a:lnTo>
                    <a:pt x="88" y="21"/>
                  </a:lnTo>
                  <a:lnTo>
                    <a:pt x="92"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3" name="Freeform 135"/>
            <p:cNvSpPr>
              <a:spLocks/>
            </p:cNvSpPr>
            <p:nvPr/>
          </p:nvSpPr>
          <p:spPr bwMode="auto">
            <a:xfrm>
              <a:off x="2505" y="2894"/>
              <a:ext cx="101" cy="163"/>
            </a:xfrm>
            <a:custGeom>
              <a:avLst/>
              <a:gdLst>
                <a:gd name="T0" fmla="*/ 0 w 101"/>
                <a:gd name="T1" fmla="*/ 59 h 163"/>
                <a:gd name="T2" fmla="*/ 7 w 101"/>
                <a:gd name="T3" fmla="*/ 55 h 163"/>
                <a:gd name="T4" fmla="*/ 9 w 101"/>
                <a:gd name="T5" fmla="*/ 31 h 163"/>
                <a:gd name="T6" fmla="*/ 52 w 101"/>
                <a:gd name="T7" fmla="*/ 15 h 163"/>
                <a:gd name="T8" fmla="*/ 61 w 101"/>
                <a:gd name="T9" fmla="*/ 8 h 163"/>
                <a:gd name="T10" fmla="*/ 66 w 101"/>
                <a:gd name="T11" fmla="*/ 0 h 163"/>
                <a:gd name="T12" fmla="*/ 73 w 101"/>
                <a:gd name="T13" fmla="*/ 0 h 163"/>
                <a:gd name="T14" fmla="*/ 97 w 101"/>
                <a:gd name="T15" fmla="*/ 43 h 163"/>
                <a:gd name="T16" fmla="*/ 101 w 101"/>
                <a:gd name="T17" fmla="*/ 76 h 163"/>
                <a:gd name="T18" fmla="*/ 97 w 101"/>
                <a:gd name="T19" fmla="*/ 95 h 163"/>
                <a:gd name="T20" fmla="*/ 97 w 101"/>
                <a:gd name="T21" fmla="*/ 121 h 163"/>
                <a:gd name="T22" fmla="*/ 89 w 101"/>
                <a:gd name="T23" fmla="*/ 123 h 163"/>
                <a:gd name="T24" fmla="*/ 82 w 101"/>
                <a:gd name="T25" fmla="*/ 137 h 163"/>
                <a:gd name="T26" fmla="*/ 71 w 101"/>
                <a:gd name="T27" fmla="*/ 147 h 163"/>
                <a:gd name="T28" fmla="*/ 49 w 101"/>
                <a:gd name="T29" fmla="*/ 147 h 163"/>
                <a:gd name="T30" fmla="*/ 35 w 101"/>
                <a:gd name="T31" fmla="*/ 163 h 163"/>
                <a:gd name="T32" fmla="*/ 19 w 101"/>
                <a:gd name="T33" fmla="*/ 147 h 163"/>
                <a:gd name="T34" fmla="*/ 4 w 101"/>
                <a:gd name="T35" fmla="*/ 111 h 163"/>
                <a:gd name="T36" fmla="*/ 0 w 101"/>
                <a:gd name="T37" fmla="*/ 59 h 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63"/>
                <a:gd name="T59" fmla="*/ 101 w 101"/>
                <a:gd name="T60" fmla="*/ 163 h 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63">
                  <a:moveTo>
                    <a:pt x="0" y="59"/>
                  </a:moveTo>
                  <a:lnTo>
                    <a:pt x="7" y="55"/>
                  </a:lnTo>
                  <a:lnTo>
                    <a:pt x="9" y="31"/>
                  </a:lnTo>
                  <a:lnTo>
                    <a:pt x="52" y="15"/>
                  </a:lnTo>
                  <a:lnTo>
                    <a:pt x="61" y="8"/>
                  </a:lnTo>
                  <a:lnTo>
                    <a:pt x="66" y="0"/>
                  </a:lnTo>
                  <a:lnTo>
                    <a:pt x="73" y="0"/>
                  </a:lnTo>
                  <a:lnTo>
                    <a:pt x="97" y="43"/>
                  </a:lnTo>
                  <a:lnTo>
                    <a:pt x="101" y="76"/>
                  </a:lnTo>
                  <a:lnTo>
                    <a:pt x="97" y="95"/>
                  </a:lnTo>
                  <a:lnTo>
                    <a:pt x="97" y="121"/>
                  </a:lnTo>
                  <a:lnTo>
                    <a:pt x="89" y="123"/>
                  </a:lnTo>
                  <a:lnTo>
                    <a:pt x="82" y="137"/>
                  </a:lnTo>
                  <a:lnTo>
                    <a:pt x="71" y="147"/>
                  </a:lnTo>
                  <a:lnTo>
                    <a:pt x="49" y="147"/>
                  </a:lnTo>
                  <a:lnTo>
                    <a:pt x="35" y="163"/>
                  </a:lnTo>
                  <a:lnTo>
                    <a:pt x="19" y="147"/>
                  </a:lnTo>
                  <a:lnTo>
                    <a:pt x="4" y="111"/>
                  </a:lnTo>
                  <a:lnTo>
                    <a:pt x="0" y="5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4" name="Freeform 136"/>
            <p:cNvSpPr>
              <a:spLocks/>
            </p:cNvSpPr>
            <p:nvPr/>
          </p:nvSpPr>
          <p:spPr bwMode="auto">
            <a:xfrm>
              <a:off x="2365" y="2876"/>
              <a:ext cx="175" cy="193"/>
            </a:xfrm>
            <a:custGeom>
              <a:avLst/>
              <a:gdLst>
                <a:gd name="T0" fmla="*/ 85 w 175"/>
                <a:gd name="T1" fmla="*/ 30 h 193"/>
                <a:gd name="T2" fmla="*/ 97 w 175"/>
                <a:gd name="T3" fmla="*/ 63 h 193"/>
                <a:gd name="T4" fmla="*/ 130 w 175"/>
                <a:gd name="T5" fmla="*/ 70 h 193"/>
                <a:gd name="T6" fmla="*/ 140 w 175"/>
                <a:gd name="T7" fmla="*/ 77 h 193"/>
                <a:gd name="T8" fmla="*/ 144 w 175"/>
                <a:gd name="T9" fmla="*/ 132 h 193"/>
                <a:gd name="T10" fmla="*/ 159 w 175"/>
                <a:gd name="T11" fmla="*/ 165 h 193"/>
                <a:gd name="T12" fmla="*/ 175 w 175"/>
                <a:gd name="T13" fmla="*/ 181 h 193"/>
                <a:gd name="T14" fmla="*/ 173 w 175"/>
                <a:gd name="T15" fmla="*/ 188 h 193"/>
                <a:gd name="T16" fmla="*/ 142 w 175"/>
                <a:gd name="T17" fmla="*/ 193 h 193"/>
                <a:gd name="T18" fmla="*/ 133 w 175"/>
                <a:gd name="T19" fmla="*/ 186 h 193"/>
                <a:gd name="T20" fmla="*/ 130 w 175"/>
                <a:gd name="T21" fmla="*/ 172 h 193"/>
                <a:gd name="T22" fmla="*/ 128 w 175"/>
                <a:gd name="T23" fmla="*/ 151 h 193"/>
                <a:gd name="T24" fmla="*/ 114 w 175"/>
                <a:gd name="T25" fmla="*/ 148 h 193"/>
                <a:gd name="T26" fmla="*/ 114 w 175"/>
                <a:gd name="T27" fmla="*/ 139 h 193"/>
                <a:gd name="T28" fmla="*/ 100 w 175"/>
                <a:gd name="T29" fmla="*/ 127 h 193"/>
                <a:gd name="T30" fmla="*/ 59 w 175"/>
                <a:gd name="T31" fmla="*/ 111 h 193"/>
                <a:gd name="T32" fmla="*/ 41 w 175"/>
                <a:gd name="T33" fmla="*/ 85 h 193"/>
                <a:gd name="T34" fmla="*/ 22 w 175"/>
                <a:gd name="T35" fmla="*/ 82 h 193"/>
                <a:gd name="T36" fmla="*/ 10 w 175"/>
                <a:gd name="T37" fmla="*/ 73 h 193"/>
                <a:gd name="T38" fmla="*/ 10 w 175"/>
                <a:gd name="T39" fmla="*/ 66 h 193"/>
                <a:gd name="T40" fmla="*/ 22 w 175"/>
                <a:gd name="T41" fmla="*/ 66 h 193"/>
                <a:gd name="T42" fmla="*/ 24 w 175"/>
                <a:gd name="T43" fmla="*/ 59 h 193"/>
                <a:gd name="T44" fmla="*/ 24 w 175"/>
                <a:gd name="T45" fmla="*/ 40 h 193"/>
                <a:gd name="T46" fmla="*/ 5 w 175"/>
                <a:gd name="T47" fmla="*/ 30 h 193"/>
                <a:gd name="T48" fmla="*/ 0 w 175"/>
                <a:gd name="T49" fmla="*/ 16 h 193"/>
                <a:gd name="T50" fmla="*/ 19 w 175"/>
                <a:gd name="T51" fmla="*/ 14 h 193"/>
                <a:gd name="T52" fmla="*/ 34 w 175"/>
                <a:gd name="T53" fmla="*/ 0 h 193"/>
                <a:gd name="T54" fmla="*/ 64 w 175"/>
                <a:gd name="T55" fmla="*/ 0 h 193"/>
                <a:gd name="T56" fmla="*/ 55 w 175"/>
                <a:gd name="T57" fmla="*/ 33 h 193"/>
                <a:gd name="T58" fmla="*/ 67 w 175"/>
                <a:gd name="T59" fmla="*/ 37 h 193"/>
                <a:gd name="T60" fmla="*/ 71 w 175"/>
                <a:gd name="T61" fmla="*/ 49 h 193"/>
                <a:gd name="T62" fmla="*/ 81 w 175"/>
                <a:gd name="T63" fmla="*/ 47 h 193"/>
                <a:gd name="T64" fmla="*/ 85 w 175"/>
                <a:gd name="T65" fmla="*/ 30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93"/>
                <a:gd name="T101" fmla="*/ 175 w 175"/>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93">
                  <a:moveTo>
                    <a:pt x="85" y="30"/>
                  </a:moveTo>
                  <a:lnTo>
                    <a:pt x="97" y="63"/>
                  </a:lnTo>
                  <a:lnTo>
                    <a:pt x="130" y="70"/>
                  </a:lnTo>
                  <a:lnTo>
                    <a:pt x="140" y="77"/>
                  </a:lnTo>
                  <a:lnTo>
                    <a:pt x="144" y="132"/>
                  </a:lnTo>
                  <a:lnTo>
                    <a:pt x="159" y="165"/>
                  </a:lnTo>
                  <a:lnTo>
                    <a:pt x="175" y="181"/>
                  </a:lnTo>
                  <a:lnTo>
                    <a:pt x="173" y="188"/>
                  </a:lnTo>
                  <a:lnTo>
                    <a:pt x="142" y="193"/>
                  </a:lnTo>
                  <a:lnTo>
                    <a:pt x="133" y="186"/>
                  </a:lnTo>
                  <a:lnTo>
                    <a:pt x="130" y="172"/>
                  </a:lnTo>
                  <a:lnTo>
                    <a:pt x="128" y="151"/>
                  </a:lnTo>
                  <a:lnTo>
                    <a:pt x="114" y="148"/>
                  </a:lnTo>
                  <a:lnTo>
                    <a:pt x="114" y="139"/>
                  </a:lnTo>
                  <a:lnTo>
                    <a:pt x="100" y="127"/>
                  </a:lnTo>
                  <a:lnTo>
                    <a:pt x="59" y="111"/>
                  </a:lnTo>
                  <a:lnTo>
                    <a:pt x="41" y="85"/>
                  </a:lnTo>
                  <a:lnTo>
                    <a:pt x="22" y="82"/>
                  </a:lnTo>
                  <a:lnTo>
                    <a:pt x="10" y="73"/>
                  </a:lnTo>
                  <a:lnTo>
                    <a:pt x="10" y="66"/>
                  </a:lnTo>
                  <a:lnTo>
                    <a:pt x="22" y="66"/>
                  </a:lnTo>
                  <a:lnTo>
                    <a:pt x="24" y="59"/>
                  </a:lnTo>
                  <a:lnTo>
                    <a:pt x="24" y="40"/>
                  </a:lnTo>
                  <a:lnTo>
                    <a:pt x="5" y="30"/>
                  </a:lnTo>
                  <a:lnTo>
                    <a:pt x="0" y="16"/>
                  </a:lnTo>
                  <a:lnTo>
                    <a:pt x="19" y="14"/>
                  </a:lnTo>
                  <a:lnTo>
                    <a:pt x="34" y="0"/>
                  </a:lnTo>
                  <a:lnTo>
                    <a:pt x="64" y="0"/>
                  </a:lnTo>
                  <a:lnTo>
                    <a:pt x="55" y="33"/>
                  </a:lnTo>
                  <a:lnTo>
                    <a:pt x="67" y="37"/>
                  </a:lnTo>
                  <a:lnTo>
                    <a:pt x="71" y="49"/>
                  </a:lnTo>
                  <a:lnTo>
                    <a:pt x="81" y="47"/>
                  </a:lnTo>
                  <a:lnTo>
                    <a:pt x="85" y="3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5" name="Freeform 137"/>
            <p:cNvSpPr>
              <a:spLocks/>
            </p:cNvSpPr>
            <p:nvPr/>
          </p:nvSpPr>
          <p:spPr bwMode="auto">
            <a:xfrm>
              <a:off x="2396" y="3013"/>
              <a:ext cx="111" cy="134"/>
            </a:xfrm>
            <a:custGeom>
              <a:avLst/>
              <a:gdLst>
                <a:gd name="T0" fmla="*/ 83 w 111"/>
                <a:gd name="T1" fmla="*/ 11 h 134"/>
                <a:gd name="T2" fmla="*/ 97 w 111"/>
                <a:gd name="T3" fmla="*/ 14 h 134"/>
                <a:gd name="T4" fmla="*/ 99 w 111"/>
                <a:gd name="T5" fmla="*/ 49 h 134"/>
                <a:gd name="T6" fmla="*/ 111 w 111"/>
                <a:gd name="T7" fmla="*/ 56 h 134"/>
                <a:gd name="T8" fmla="*/ 85 w 111"/>
                <a:gd name="T9" fmla="*/ 87 h 134"/>
                <a:gd name="T10" fmla="*/ 83 w 111"/>
                <a:gd name="T11" fmla="*/ 118 h 134"/>
                <a:gd name="T12" fmla="*/ 24 w 111"/>
                <a:gd name="T13" fmla="*/ 134 h 134"/>
                <a:gd name="T14" fmla="*/ 0 w 111"/>
                <a:gd name="T15" fmla="*/ 134 h 134"/>
                <a:gd name="T16" fmla="*/ 28 w 111"/>
                <a:gd name="T17" fmla="*/ 120 h 134"/>
                <a:gd name="T18" fmla="*/ 50 w 111"/>
                <a:gd name="T19" fmla="*/ 101 h 134"/>
                <a:gd name="T20" fmla="*/ 59 w 111"/>
                <a:gd name="T21" fmla="*/ 75 h 134"/>
                <a:gd name="T22" fmla="*/ 50 w 111"/>
                <a:gd name="T23" fmla="*/ 54 h 134"/>
                <a:gd name="T24" fmla="*/ 54 w 111"/>
                <a:gd name="T25" fmla="*/ 23 h 134"/>
                <a:gd name="T26" fmla="*/ 40 w 111"/>
                <a:gd name="T27" fmla="*/ 9 h 134"/>
                <a:gd name="T28" fmla="*/ 40 w 111"/>
                <a:gd name="T29" fmla="*/ 0 h 134"/>
                <a:gd name="T30" fmla="*/ 50 w 111"/>
                <a:gd name="T31" fmla="*/ 0 h 134"/>
                <a:gd name="T32" fmla="*/ 66 w 111"/>
                <a:gd name="T33" fmla="*/ 16 h 134"/>
                <a:gd name="T34" fmla="*/ 83 w 111"/>
                <a:gd name="T35" fmla="*/ 11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
                <a:gd name="T55" fmla="*/ 0 h 134"/>
                <a:gd name="T56" fmla="*/ 111 w 111"/>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 h="134">
                  <a:moveTo>
                    <a:pt x="83" y="11"/>
                  </a:moveTo>
                  <a:lnTo>
                    <a:pt x="97" y="14"/>
                  </a:lnTo>
                  <a:lnTo>
                    <a:pt x="99" y="49"/>
                  </a:lnTo>
                  <a:lnTo>
                    <a:pt x="111" y="56"/>
                  </a:lnTo>
                  <a:lnTo>
                    <a:pt x="85" y="87"/>
                  </a:lnTo>
                  <a:lnTo>
                    <a:pt x="83" y="118"/>
                  </a:lnTo>
                  <a:lnTo>
                    <a:pt x="24" y="134"/>
                  </a:lnTo>
                  <a:lnTo>
                    <a:pt x="0" y="134"/>
                  </a:lnTo>
                  <a:lnTo>
                    <a:pt x="28" y="120"/>
                  </a:lnTo>
                  <a:lnTo>
                    <a:pt x="50" y="101"/>
                  </a:lnTo>
                  <a:lnTo>
                    <a:pt x="59" y="75"/>
                  </a:lnTo>
                  <a:lnTo>
                    <a:pt x="50" y="54"/>
                  </a:lnTo>
                  <a:lnTo>
                    <a:pt x="54" y="23"/>
                  </a:lnTo>
                  <a:lnTo>
                    <a:pt x="40" y="9"/>
                  </a:lnTo>
                  <a:lnTo>
                    <a:pt x="40" y="0"/>
                  </a:lnTo>
                  <a:lnTo>
                    <a:pt x="50" y="0"/>
                  </a:lnTo>
                  <a:lnTo>
                    <a:pt x="66" y="16"/>
                  </a:lnTo>
                  <a:lnTo>
                    <a:pt x="83" y="11"/>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6" name="Freeform 138"/>
            <p:cNvSpPr>
              <a:spLocks/>
            </p:cNvSpPr>
            <p:nvPr/>
          </p:nvSpPr>
          <p:spPr bwMode="auto">
            <a:xfrm>
              <a:off x="2264" y="2890"/>
              <a:ext cx="215" cy="196"/>
            </a:xfrm>
            <a:custGeom>
              <a:avLst/>
              <a:gdLst>
                <a:gd name="T0" fmla="*/ 101 w 215"/>
                <a:gd name="T1" fmla="*/ 0 h 196"/>
                <a:gd name="T2" fmla="*/ 106 w 215"/>
                <a:gd name="T3" fmla="*/ 19 h 196"/>
                <a:gd name="T4" fmla="*/ 125 w 215"/>
                <a:gd name="T5" fmla="*/ 26 h 196"/>
                <a:gd name="T6" fmla="*/ 125 w 215"/>
                <a:gd name="T7" fmla="*/ 45 h 196"/>
                <a:gd name="T8" fmla="*/ 120 w 215"/>
                <a:gd name="T9" fmla="*/ 52 h 196"/>
                <a:gd name="T10" fmla="*/ 111 w 215"/>
                <a:gd name="T11" fmla="*/ 52 h 196"/>
                <a:gd name="T12" fmla="*/ 111 w 215"/>
                <a:gd name="T13" fmla="*/ 59 h 196"/>
                <a:gd name="T14" fmla="*/ 123 w 215"/>
                <a:gd name="T15" fmla="*/ 68 h 196"/>
                <a:gd name="T16" fmla="*/ 142 w 215"/>
                <a:gd name="T17" fmla="*/ 71 h 196"/>
                <a:gd name="T18" fmla="*/ 160 w 215"/>
                <a:gd name="T19" fmla="*/ 97 h 196"/>
                <a:gd name="T20" fmla="*/ 201 w 215"/>
                <a:gd name="T21" fmla="*/ 113 h 196"/>
                <a:gd name="T22" fmla="*/ 215 w 215"/>
                <a:gd name="T23" fmla="*/ 125 h 196"/>
                <a:gd name="T24" fmla="*/ 215 w 215"/>
                <a:gd name="T25" fmla="*/ 134 h 196"/>
                <a:gd name="T26" fmla="*/ 198 w 215"/>
                <a:gd name="T27" fmla="*/ 139 h 196"/>
                <a:gd name="T28" fmla="*/ 179 w 215"/>
                <a:gd name="T29" fmla="*/ 123 h 196"/>
                <a:gd name="T30" fmla="*/ 172 w 215"/>
                <a:gd name="T31" fmla="*/ 123 h 196"/>
                <a:gd name="T32" fmla="*/ 172 w 215"/>
                <a:gd name="T33" fmla="*/ 132 h 196"/>
                <a:gd name="T34" fmla="*/ 186 w 215"/>
                <a:gd name="T35" fmla="*/ 146 h 196"/>
                <a:gd name="T36" fmla="*/ 182 w 215"/>
                <a:gd name="T37" fmla="*/ 177 h 196"/>
                <a:gd name="T38" fmla="*/ 160 w 215"/>
                <a:gd name="T39" fmla="*/ 182 h 196"/>
                <a:gd name="T40" fmla="*/ 144 w 215"/>
                <a:gd name="T41" fmla="*/ 196 h 196"/>
                <a:gd name="T42" fmla="*/ 127 w 215"/>
                <a:gd name="T43" fmla="*/ 196 h 196"/>
                <a:gd name="T44" fmla="*/ 66 w 215"/>
                <a:gd name="T45" fmla="*/ 163 h 196"/>
                <a:gd name="T46" fmla="*/ 28 w 215"/>
                <a:gd name="T47" fmla="*/ 174 h 196"/>
                <a:gd name="T48" fmla="*/ 7 w 215"/>
                <a:gd name="T49" fmla="*/ 177 h 196"/>
                <a:gd name="T50" fmla="*/ 9 w 215"/>
                <a:gd name="T51" fmla="*/ 158 h 196"/>
                <a:gd name="T52" fmla="*/ 0 w 215"/>
                <a:gd name="T53" fmla="*/ 144 h 196"/>
                <a:gd name="T54" fmla="*/ 7 w 215"/>
                <a:gd name="T55" fmla="*/ 106 h 196"/>
                <a:gd name="T56" fmla="*/ 26 w 215"/>
                <a:gd name="T57" fmla="*/ 92 h 196"/>
                <a:gd name="T58" fmla="*/ 24 w 215"/>
                <a:gd name="T59" fmla="*/ 82 h 196"/>
                <a:gd name="T60" fmla="*/ 42 w 215"/>
                <a:gd name="T61" fmla="*/ 68 h 196"/>
                <a:gd name="T62" fmla="*/ 45 w 215"/>
                <a:gd name="T63" fmla="*/ 52 h 196"/>
                <a:gd name="T64" fmla="*/ 35 w 215"/>
                <a:gd name="T65" fmla="*/ 26 h 196"/>
                <a:gd name="T66" fmla="*/ 21 w 215"/>
                <a:gd name="T67" fmla="*/ 9 h 196"/>
                <a:gd name="T68" fmla="*/ 45 w 215"/>
                <a:gd name="T69" fmla="*/ 2 h 196"/>
                <a:gd name="T70" fmla="*/ 101 w 215"/>
                <a:gd name="T71" fmla="*/ 0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96"/>
                <a:gd name="T110" fmla="*/ 215 w 215"/>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96">
                  <a:moveTo>
                    <a:pt x="101" y="0"/>
                  </a:moveTo>
                  <a:lnTo>
                    <a:pt x="106" y="19"/>
                  </a:lnTo>
                  <a:lnTo>
                    <a:pt x="125" y="26"/>
                  </a:lnTo>
                  <a:lnTo>
                    <a:pt x="125" y="45"/>
                  </a:lnTo>
                  <a:lnTo>
                    <a:pt x="120" y="52"/>
                  </a:lnTo>
                  <a:lnTo>
                    <a:pt x="111" y="52"/>
                  </a:lnTo>
                  <a:lnTo>
                    <a:pt x="111" y="59"/>
                  </a:lnTo>
                  <a:lnTo>
                    <a:pt x="123" y="68"/>
                  </a:lnTo>
                  <a:lnTo>
                    <a:pt x="142" y="71"/>
                  </a:lnTo>
                  <a:lnTo>
                    <a:pt x="160" y="97"/>
                  </a:lnTo>
                  <a:lnTo>
                    <a:pt x="201" y="113"/>
                  </a:lnTo>
                  <a:lnTo>
                    <a:pt x="215" y="125"/>
                  </a:lnTo>
                  <a:lnTo>
                    <a:pt x="215" y="134"/>
                  </a:lnTo>
                  <a:lnTo>
                    <a:pt x="198" y="139"/>
                  </a:lnTo>
                  <a:lnTo>
                    <a:pt x="179" y="123"/>
                  </a:lnTo>
                  <a:lnTo>
                    <a:pt x="172" y="123"/>
                  </a:lnTo>
                  <a:lnTo>
                    <a:pt x="172" y="132"/>
                  </a:lnTo>
                  <a:lnTo>
                    <a:pt x="186" y="146"/>
                  </a:lnTo>
                  <a:lnTo>
                    <a:pt x="182" y="177"/>
                  </a:lnTo>
                  <a:lnTo>
                    <a:pt x="160" y="182"/>
                  </a:lnTo>
                  <a:lnTo>
                    <a:pt x="144" y="196"/>
                  </a:lnTo>
                  <a:lnTo>
                    <a:pt x="127" y="196"/>
                  </a:lnTo>
                  <a:lnTo>
                    <a:pt x="66" y="163"/>
                  </a:lnTo>
                  <a:lnTo>
                    <a:pt x="28" y="174"/>
                  </a:lnTo>
                  <a:lnTo>
                    <a:pt x="7" y="177"/>
                  </a:lnTo>
                  <a:lnTo>
                    <a:pt x="9" y="158"/>
                  </a:lnTo>
                  <a:lnTo>
                    <a:pt x="0" y="144"/>
                  </a:lnTo>
                  <a:lnTo>
                    <a:pt x="7" y="106"/>
                  </a:lnTo>
                  <a:lnTo>
                    <a:pt x="26" y="92"/>
                  </a:lnTo>
                  <a:lnTo>
                    <a:pt x="24" y="82"/>
                  </a:lnTo>
                  <a:lnTo>
                    <a:pt x="42" y="68"/>
                  </a:lnTo>
                  <a:lnTo>
                    <a:pt x="45" y="52"/>
                  </a:lnTo>
                  <a:lnTo>
                    <a:pt x="35" y="26"/>
                  </a:lnTo>
                  <a:lnTo>
                    <a:pt x="21" y="9"/>
                  </a:lnTo>
                  <a:lnTo>
                    <a:pt x="45" y="2"/>
                  </a:lnTo>
                  <a:lnTo>
                    <a:pt x="101"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7" name="Freeform 139"/>
            <p:cNvSpPr>
              <a:spLocks/>
            </p:cNvSpPr>
            <p:nvPr/>
          </p:nvSpPr>
          <p:spPr bwMode="auto">
            <a:xfrm>
              <a:off x="2328" y="3095"/>
              <a:ext cx="54" cy="73"/>
            </a:xfrm>
            <a:custGeom>
              <a:avLst/>
              <a:gdLst>
                <a:gd name="T0" fmla="*/ 0 w 54"/>
                <a:gd name="T1" fmla="*/ 52 h 73"/>
                <a:gd name="T2" fmla="*/ 16 w 54"/>
                <a:gd name="T3" fmla="*/ 38 h 73"/>
                <a:gd name="T4" fmla="*/ 16 w 54"/>
                <a:gd name="T5" fmla="*/ 26 h 73"/>
                <a:gd name="T6" fmla="*/ 49 w 54"/>
                <a:gd name="T7" fmla="*/ 0 h 73"/>
                <a:gd name="T8" fmla="*/ 54 w 54"/>
                <a:gd name="T9" fmla="*/ 10 h 73"/>
                <a:gd name="T10" fmla="*/ 42 w 54"/>
                <a:gd name="T11" fmla="*/ 21 h 73"/>
                <a:gd name="T12" fmla="*/ 45 w 54"/>
                <a:gd name="T13" fmla="*/ 62 h 73"/>
                <a:gd name="T14" fmla="*/ 23 w 54"/>
                <a:gd name="T15" fmla="*/ 73 h 73"/>
                <a:gd name="T16" fmla="*/ 0 w 54"/>
                <a:gd name="T17" fmla="*/ 5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73"/>
                <a:gd name="T29" fmla="*/ 54 w 54"/>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73">
                  <a:moveTo>
                    <a:pt x="0" y="52"/>
                  </a:moveTo>
                  <a:lnTo>
                    <a:pt x="16" y="38"/>
                  </a:lnTo>
                  <a:lnTo>
                    <a:pt x="16" y="26"/>
                  </a:lnTo>
                  <a:lnTo>
                    <a:pt x="49" y="0"/>
                  </a:lnTo>
                  <a:lnTo>
                    <a:pt x="54" y="10"/>
                  </a:lnTo>
                  <a:lnTo>
                    <a:pt x="42" y="21"/>
                  </a:lnTo>
                  <a:lnTo>
                    <a:pt x="45" y="62"/>
                  </a:lnTo>
                  <a:lnTo>
                    <a:pt x="23" y="73"/>
                  </a:lnTo>
                  <a:lnTo>
                    <a:pt x="0" y="52"/>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8" name="Freeform 140"/>
            <p:cNvSpPr>
              <a:spLocks/>
            </p:cNvSpPr>
            <p:nvPr/>
          </p:nvSpPr>
          <p:spPr bwMode="auto">
            <a:xfrm>
              <a:off x="2467" y="3064"/>
              <a:ext cx="106" cy="166"/>
            </a:xfrm>
            <a:custGeom>
              <a:avLst/>
              <a:gdLst>
                <a:gd name="T0" fmla="*/ 12 w 106"/>
                <a:gd name="T1" fmla="*/ 67 h 166"/>
                <a:gd name="T2" fmla="*/ 14 w 106"/>
                <a:gd name="T3" fmla="*/ 34 h 166"/>
                <a:gd name="T4" fmla="*/ 40 w 106"/>
                <a:gd name="T5" fmla="*/ 5 h 166"/>
                <a:gd name="T6" fmla="*/ 68 w 106"/>
                <a:gd name="T7" fmla="*/ 0 h 166"/>
                <a:gd name="T8" fmla="*/ 78 w 106"/>
                <a:gd name="T9" fmla="*/ 8 h 166"/>
                <a:gd name="T10" fmla="*/ 78 w 106"/>
                <a:gd name="T11" fmla="*/ 24 h 166"/>
                <a:gd name="T12" fmla="*/ 87 w 106"/>
                <a:gd name="T13" fmla="*/ 36 h 166"/>
                <a:gd name="T14" fmla="*/ 99 w 106"/>
                <a:gd name="T15" fmla="*/ 38 h 166"/>
                <a:gd name="T16" fmla="*/ 106 w 106"/>
                <a:gd name="T17" fmla="*/ 55 h 166"/>
                <a:gd name="T18" fmla="*/ 99 w 106"/>
                <a:gd name="T19" fmla="*/ 60 h 166"/>
                <a:gd name="T20" fmla="*/ 78 w 106"/>
                <a:gd name="T21" fmla="*/ 62 h 166"/>
                <a:gd name="T22" fmla="*/ 78 w 106"/>
                <a:gd name="T23" fmla="*/ 76 h 166"/>
                <a:gd name="T24" fmla="*/ 85 w 106"/>
                <a:gd name="T25" fmla="*/ 85 h 166"/>
                <a:gd name="T26" fmla="*/ 83 w 106"/>
                <a:gd name="T27" fmla="*/ 97 h 166"/>
                <a:gd name="T28" fmla="*/ 83 w 106"/>
                <a:gd name="T29" fmla="*/ 128 h 166"/>
                <a:gd name="T30" fmla="*/ 61 w 106"/>
                <a:gd name="T31" fmla="*/ 140 h 166"/>
                <a:gd name="T32" fmla="*/ 61 w 106"/>
                <a:gd name="T33" fmla="*/ 156 h 166"/>
                <a:gd name="T34" fmla="*/ 50 w 106"/>
                <a:gd name="T35" fmla="*/ 166 h 166"/>
                <a:gd name="T36" fmla="*/ 2 w 106"/>
                <a:gd name="T37" fmla="*/ 166 h 166"/>
                <a:gd name="T38" fmla="*/ 0 w 106"/>
                <a:gd name="T39" fmla="*/ 137 h 166"/>
                <a:gd name="T40" fmla="*/ 0 w 106"/>
                <a:gd name="T41" fmla="*/ 121 h 166"/>
                <a:gd name="T42" fmla="*/ 21 w 106"/>
                <a:gd name="T43" fmla="*/ 100 h 166"/>
                <a:gd name="T44" fmla="*/ 17 w 106"/>
                <a:gd name="T45" fmla="*/ 83 h 166"/>
                <a:gd name="T46" fmla="*/ 17 w 106"/>
                <a:gd name="T47" fmla="*/ 69 h 166"/>
                <a:gd name="T48" fmla="*/ 12 w 106"/>
                <a:gd name="T49" fmla="*/ 6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66"/>
                <a:gd name="T77" fmla="*/ 106 w 106"/>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66">
                  <a:moveTo>
                    <a:pt x="12" y="67"/>
                  </a:moveTo>
                  <a:lnTo>
                    <a:pt x="14" y="34"/>
                  </a:lnTo>
                  <a:lnTo>
                    <a:pt x="40" y="5"/>
                  </a:lnTo>
                  <a:lnTo>
                    <a:pt x="68" y="0"/>
                  </a:lnTo>
                  <a:lnTo>
                    <a:pt x="78" y="8"/>
                  </a:lnTo>
                  <a:lnTo>
                    <a:pt x="78" y="24"/>
                  </a:lnTo>
                  <a:lnTo>
                    <a:pt x="87" y="36"/>
                  </a:lnTo>
                  <a:lnTo>
                    <a:pt x="99" y="38"/>
                  </a:lnTo>
                  <a:lnTo>
                    <a:pt x="106" y="55"/>
                  </a:lnTo>
                  <a:lnTo>
                    <a:pt x="99" y="60"/>
                  </a:lnTo>
                  <a:lnTo>
                    <a:pt x="78" y="62"/>
                  </a:lnTo>
                  <a:lnTo>
                    <a:pt x="78" y="76"/>
                  </a:lnTo>
                  <a:lnTo>
                    <a:pt x="85" y="85"/>
                  </a:lnTo>
                  <a:lnTo>
                    <a:pt x="83" y="97"/>
                  </a:lnTo>
                  <a:lnTo>
                    <a:pt x="83" y="128"/>
                  </a:lnTo>
                  <a:lnTo>
                    <a:pt x="61" y="140"/>
                  </a:lnTo>
                  <a:lnTo>
                    <a:pt x="61" y="156"/>
                  </a:lnTo>
                  <a:lnTo>
                    <a:pt x="50" y="166"/>
                  </a:lnTo>
                  <a:lnTo>
                    <a:pt x="2" y="166"/>
                  </a:lnTo>
                  <a:lnTo>
                    <a:pt x="0" y="137"/>
                  </a:lnTo>
                  <a:lnTo>
                    <a:pt x="0" y="121"/>
                  </a:lnTo>
                  <a:lnTo>
                    <a:pt x="21" y="100"/>
                  </a:lnTo>
                  <a:lnTo>
                    <a:pt x="17" y="83"/>
                  </a:lnTo>
                  <a:lnTo>
                    <a:pt x="17" y="69"/>
                  </a:lnTo>
                  <a:lnTo>
                    <a:pt x="12" y="6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49" name="Freeform 141"/>
            <p:cNvSpPr>
              <a:spLocks/>
            </p:cNvSpPr>
            <p:nvPr/>
          </p:nvSpPr>
          <p:spPr bwMode="auto">
            <a:xfrm>
              <a:off x="2394" y="3131"/>
              <a:ext cx="144" cy="184"/>
            </a:xfrm>
            <a:custGeom>
              <a:avLst/>
              <a:gdLst>
                <a:gd name="T0" fmla="*/ 2 w 144"/>
                <a:gd name="T1" fmla="*/ 16 h 184"/>
                <a:gd name="T2" fmla="*/ 28 w 144"/>
                <a:gd name="T3" fmla="*/ 16 h 184"/>
                <a:gd name="T4" fmla="*/ 85 w 144"/>
                <a:gd name="T5" fmla="*/ 0 h 184"/>
                <a:gd name="T6" fmla="*/ 90 w 144"/>
                <a:gd name="T7" fmla="*/ 2 h 184"/>
                <a:gd name="T8" fmla="*/ 90 w 144"/>
                <a:gd name="T9" fmla="*/ 16 h 184"/>
                <a:gd name="T10" fmla="*/ 92 w 144"/>
                <a:gd name="T11" fmla="*/ 33 h 184"/>
                <a:gd name="T12" fmla="*/ 71 w 144"/>
                <a:gd name="T13" fmla="*/ 56 h 184"/>
                <a:gd name="T14" fmla="*/ 73 w 144"/>
                <a:gd name="T15" fmla="*/ 70 h 184"/>
                <a:gd name="T16" fmla="*/ 75 w 144"/>
                <a:gd name="T17" fmla="*/ 99 h 184"/>
                <a:gd name="T18" fmla="*/ 120 w 144"/>
                <a:gd name="T19" fmla="*/ 99 h 184"/>
                <a:gd name="T20" fmla="*/ 120 w 144"/>
                <a:gd name="T21" fmla="*/ 115 h 184"/>
                <a:gd name="T22" fmla="*/ 144 w 144"/>
                <a:gd name="T23" fmla="*/ 137 h 184"/>
                <a:gd name="T24" fmla="*/ 137 w 144"/>
                <a:gd name="T25" fmla="*/ 155 h 184"/>
                <a:gd name="T26" fmla="*/ 108 w 144"/>
                <a:gd name="T27" fmla="*/ 181 h 184"/>
                <a:gd name="T28" fmla="*/ 97 w 144"/>
                <a:gd name="T29" fmla="*/ 184 h 184"/>
                <a:gd name="T30" fmla="*/ 73 w 144"/>
                <a:gd name="T31" fmla="*/ 170 h 184"/>
                <a:gd name="T32" fmla="*/ 52 w 144"/>
                <a:gd name="T33" fmla="*/ 160 h 184"/>
                <a:gd name="T34" fmla="*/ 42 w 144"/>
                <a:gd name="T35" fmla="*/ 134 h 184"/>
                <a:gd name="T36" fmla="*/ 33 w 144"/>
                <a:gd name="T37" fmla="*/ 118 h 184"/>
                <a:gd name="T38" fmla="*/ 5 w 144"/>
                <a:gd name="T39" fmla="*/ 99 h 184"/>
                <a:gd name="T40" fmla="*/ 2 w 144"/>
                <a:gd name="T41" fmla="*/ 80 h 184"/>
                <a:gd name="T42" fmla="*/ 9 w 144"/>
                <a:gd name="T43" fmla="*/ 75 h 184"/>
                <a:gd name="T44" fmla="*/ 7 w 144"/>
                <a:gd name="T45" fmla="*/ 66 h 184"/>
                <a:gd name="T46" fmla="*/ 0 w 144"/>
                <a:gd name="T47" fmla="*/ 61 h 184"/>
                <a:gd name="T48" fmla="*/ 2 w 144"/>
                <a:gd name="T49" fmla="*/ 49 h 184"/>
                <a:gd name="T50" fmla="*/ 2 w 144"/>
                <a:gd name="T51" fmla="*/ 16 h 1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184"/>
                <a:gd name="T80" fmla="*/ 144 w 144"/>
                <a:gd name="T81" fmla="*/ 184 h 1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184">
                  <a:moveTo>
                    <a:pt x="2" y="16"/>
                  </a:moveTo>
                  <a:lnTo>
                    <a:pt x="28" y="16"/>
                  </a:lnTo>
                  <a:lnTo>
                    <a:pt x="85" y="0"/>
                  </a:lnTo>
                  <a:lnTo>
                    <a:pt x="90" y="2"/>
                  </a:lnTo>
                  <a:lnTo>
                    <a:pt x="90" y="16"/>
                  </a:lnTo>
                  <a:lnTo>
                    <a:pt x="92" y="33"/>
                  </a:lnTo>
                  <a:lnTo>
                    <a:pt x="71" y="56"/>
                  </a:lnTo>
                  <a:lnTo>
                    <a:pt x="73" y="70"/>
                  </a:lnTo>
                  <a:lnTo>
                    <a:pt x="75" y="99"/>
                  </a:lnTo>
                  <a:lnTo>
                    <a:pt x="120" y="99"/>
                  </a:lnTo>
                  <a:lnTo>
                    <a:pt x="120" y="115"/>
                  </a:lnTo>
                  <a:lnTo>
                    <a:pt x="144" y="137"/>
                  </a:lnTo>
                  <a:lnTo>
                    <a:pt x="137" y="155"/>
                  </a:lnTo>
                  <a:lnTo>
                    <a:pt x="108" y="181"/>
                  </a:lnTo>
                  <a:lnTo>
                    <a:pt x="97" y="184"/>
                  </a:lnTo>
                  <a:lnTo>
                    <a:pt x="73" y="170"/>
                  </a:lnTo>
                  <a:lnTo>
                    <a:pt x="52" y="160"/>
                  </a:lnTo>
                  <a:lnTo>
                    <a:pt x="42" y="134"/>
                  </a:lnTo>
                  <a:lnTo>
                    <a:pt x="33" y="118"/>
                  </a:lnTo>
                  <a:lnTo>
                    <a:pt x="5" y="99"/>
                  </a:lnTo>
                  <a:lnTo>
                    <a:pt x="2" y="80"/>
                  </a:lnTo>
                  <a:lnTo>
                    <a:pt x="9" y="75"/>
                  </a:lnTo>
                  <a:lnTo>
                    <a:pt x="7" y="66"/>
                  </a:lnTo>
                  <a:lnTo>
                    <a:pt x="0" y="61"/>
                  </a:lnTo>
                  <a:lnTo>
                    <a:pt x="2" y="49"/>
                  </a:lnTo>
                  <a:lnTo>
                    <a:pt x="2" y="16"/>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0" name="Freeform 142"/>
            <p:cNvSpPr>
              <a:spLocks/>
            </p:cNvSpPr>
            <p:nvPr/>
          </p:nvSpPr>
          <p:spPr bwMode="auto">
            <a:xfrm>
              <a:off x="2099" y="2899"/>
              <a:ext cx="210" cy="102"/>
            </a:xfrm>
            <a:custGeom>
              <a:avLst/>
              <a:gdLst>
                <a:gd name="T0" fmla="*/ 184 w 210"/>
                <a:gd name="T1" fmla="*/ 0 h 102"/>
                <a:gd name="T2" fmla="*/ 200 w 210"/>
                <a:gd name="T3" fmla="*/ 17 h 102"/>
                <a:gd name="T4" fmla="*/ 210 w 210"/>
                <a:gd name="T5" fmla="*/ 43 h 102"/>
                <a:gd name="T6" fmla="*/ 207 w 210"/>
                <a:gd name="T7" fmla="*/ 62 h 102"/>
                <a:gd name="T8" fmla="*/ 189 w 210"/>
                <a:gd name="T9" fmla="*/ 73 h 102"/>
                <a:gd name="T10" fmla="*/ 177 w 210"/>
                <a:gd name="T11" fmla="*/ 73 h 102"/>
                <a:gd name="T12" fmla="*/ 160 w 210"/>
                <a:gd name="T13" fmla="*/ 76 h 102"/>
                <a:gd name="T14" fmla="*/ 144 w 210"/>
                <a:gd name="T15" fmla="*/ 57 h 102"/>
                <a:gd name="T16" fmla="*/ 127 w 210"/>
                <a:gd name="T17" fmla="*/ 52 h 102"/>
                <a:gd name="T18" fmla="*/ 115 w 210"/>
                <a:gd name="T19" fmla="*/ 59 h 102"/>
                <a:gd name="T20" fmla="*/ 92 w 210"/>
                <a:gd name="T21" fmla="*/ 59 h 102"/>
                <a:gd name="T22" fmla="*/ 85 w 210"/>
                <a:gd name="T23" fmla="*/ 50 h 102"/>
                <a:gd name="T24" fmla="*/ 73 w 210"/>
                <a:gd name="T25" fmla="*/ 50 h 102"/>
                <a:gd name="T26" fmla="*/ 19 w 210"/>
                <a:gd name="T27" fmla="*/ 102 h 102"/>
                <a:gd name="T28" fmla="*/ 0 w 210"/>
                <a:gd name="T29" fmla="*/ 90 h 102"/>
                <a:gd name="T30" fmla="*/ 2 w 210"/>
                <a:gd name="T31" fmla="*/ 64 h 102"/>
                <a:gd name="T32" fmla="*/ 21 w 210"/>
                <a:gd name="T33" fmla="*/ 52 h 102"/>
                <a:gd name="T34" fmla="*/ 21 w 210"/>
                <a:gd name="T35" fmla="*/ 19 h 102"/>
                <a:gd name="T36" fmla="*/ 40 w 210"/>
                <a:gd name="T37" fmla="*/ 21 h 102"/>
                <a:gd name="T38" fmla="*/ 63 w 210"/>
                <a:gd name="T39" fmla="*/ 10 h 102"/>
                <a:gd name="T40" fmla="*/ 108 w 210"/>
                <a:gd name="T41" fmla="*/ 17 h 102"/>
                <a:gd name="T42" fmla="*/ 184 w 210"/>
                <a:gd name="T43" fmla="*/ 0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102"/>
                <a:gd name="T68" fmla="*/ 210 w 210"/>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102">
                  <a:moveTo>
                    <a:pt x="184" y="0"/>
                  </a:moveTo>
                  <a:lnTo>
                    <a:pt x="200" y="17"/>
                  </a:lnTo>
                  <a:lnTo>
                    <a:pt x="210" y="43"/>
                  </a:lnTo>
                  <a:lnTo>
                    <a:pt x="207" y="62"/>
                  </a:lnTo>
                  <a:lnTo>
                    <a:pt x="189" y="73"/>
                  </a:lnTo>
                  <a:lnTo>
                    <a:pt x="177" y="73"/>
                  </a:lnTo>
                  <a:lnTo>
                    <a:pt x="160" y="76"/>
                  </a:lnTo>
                  <a:lnTo>
                    <a:pt x="144" y="57"/>
                  </a:lnTo>
                  <a:lnTo>
                    <a:pt x="127" y="52"/>
                  </a:lnTo>
                  <a:lnTo>
                    <a:pt x="115" y="59"/>
                  </a:lnTo>
                  <a:lnTo>
                    <a:pt x="92" y="59"/>
                  </a:lnTo>
                  <a:lnTo>
                    <a:pt x="85" y="50"/>
                  </a:lnTo>
                  <a:lnTo>
                    <a:pt x="73" y="50"/>
                  </a:lnTo>
                  <a:lnTo>
                    <a:pt x="19" y="102"/>
                  </a:lnTo>
                  <a:lnTo>
                    <a:pt x="0" y="90"/>
                  </a:lnTo>
                  <a:lnTo>
                    <a:pt x="2" y="64"/>
                  </a:lnTo>
                  <a:lnTo>
                    <a:pt x="21" y="52"/>
                  </a:lnTo>
                  <a:lnTo>
                    <a:pt x="21" y="19"/>
                  </a:lnTo>
                  <a:lnTo>
                    <a:pt x="40" y="21"/>
                  </a:lnTo>
                  <a:lnTo>
                    <a:pt x="63" y="10"/>
                  </a:lnTo>
                  <a:lnTo>
                    <a:pt x="108" y="17"/>
                  </a:lnTo>
                  <a:lnTo>
                    <a:pt x="184"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1" name="Freeform 143"/>
            <p:cNvSpPr>
              <a:spLocks/>
            </p:cNvSpPr>
            <p:nvPr/>
          </p:nvSpPr>
          <p:spPr bwMode="auto">
            <a:xfrm>
              <a:off x="1862" y="2897"/>
              <a:ext cx="258" cy="238"/>
            </a:xfrm>
            <a:custGeom>
              <a:avLst/>
              <a:gdLst>
                <a:gd name="T0" fmla="*/ 258 w 258"/>
                <a:gd name="T1" fmla="*/ 21 h 238"/>
                <a:gd name="T2" fmla="*/ 258 w 258"/>
                <a:gd name="T3" fmla="*/ 54 h 238"/>
                <a:gd name="T4" fmla="*/ 239 w 258"/>
                <a:gd name="T5" fmla="*/ 66 h 238"/>
                <a:gd name="T6" fmla="*/ 237 w 258"/>
                <a:gd name="T7" fmla="*/ 92 h 238"/>
                <a:gd name="T8" fmla="*/ 194 w 258"/>
                <a:gd name="T9" fmla="*/ 87 h 238"/>
                <a:gd name="T10" fmla="*/ 175 w 258"/>
                <a:gd name="T11" fmla="*/ 94 h 238"/>
                <a:gd name="T12" fmla="*/ 170 w 258"/>
                <a:gd name="T13" fmla="*/ 101 h 238"/>
                <a:gd name="T14" fmla="*/ 170 w 258"/>
                <a:gd name="T15" fmla="*/ 108 h 238"/>
                <a:gd name="T16" fmla="*/ 159 w 258"/>
                <a:gd name="T17" fmla="*/ 125 h 238"/>
                <a:gd name="T18" fmla="*/ 140 w 258"/>
                <a:gd name="T19" fmla="*/ 137 h 238"/>
                <a:gd name="T20" fmla="*/ 116 w 258"/>
                <a:gd name="T21" fmla="*/ 139 h 238"/>
                <a:gd name="T22" fmla="*/ 102 w 258"/>
                <a:gd name="T23" fmla="*/ 144 h 238"/>
                <a:gd name="T24" fmla="*/ 93 w 258"/>
                <a:gd name="T25" fmla="*/ 141 h 238"/>
                <a:gd name="T26" fmla="*/ 76 w 258"/>
                <a:gd name="T27" fmla="*/ 153 h 238"/>
                <a:gd name="T28" fmla="*/ 64 w 258"/>
                <a:gd name="T29" fmla="*/ 189 h 238"/>
                <a:gd name="T30" fmla="*/ 60 w 258"/>
                <a:gd name="T31" fmla="*/ 208 h 238"/>
                <a:gd name="T32" fmla="*/ 55 w 258"/>
                <a:gd name="T33" fmla="*/ 229 h 238"/>
                <a:gd name="T34" fmla="*/ 41 w 258"/>
                <a:gd name="T35" fmla="*/ 229 h 238"/>
                <a:gd name="T36" fmla="*/ 15 w 258"/>
                <a:gd name="T37" fmla="*/ 238 h 238"/>
                <a:gd name="T38" fmla="*/ 19 w 258"/>
                <a:gd name="T39" fmla="*/ 217 h 238"/>
                <a:gd name="T40" fmla="*/ 19 w 258"/>
                <a:gd name="T41" fmla="*/ 203 h 238"/>
                <a:gd name="T42" fmla="*/ 12 w 258"/>
                <a:gd name="T43" fmla="*/ 191 h 238"/>
                <a:gd name="T44" fmla="*/ 0 w 258"/>
                <a:gd name="T45" fmla="*/ 179 h 238"/>
                <a:gd name="T46" fmla="*/ 0 w 258"/>
                <a:gd name="T47" fmla="*/ 163 h 238"/>
                <a:gd name="T48" fmla="*/ 22 w 258"/>
                <a:gd name="T49" fmla="*/ 160 h 238"/>
                <a:gd name="T50" fmla="*/ 93 w 258"/>
                <a:gd name="T51" fmla="*/ 99 h 238"/>
                <a:gd name="T52" fmla="*/ 114 w 258"/>
                <a:gd name="T53" fmla="*/ 87 h 238"/>
                <a:gd name="T54" fmla="*/ 130 w 258"/>
                <a:gd name="T55" fmla="*/ 64 h 238"/>
                <a:gd name="T56" fmla="*/ 156 w 258"/>
                <a:gd name="T57" fmla="*/ 52 h 238"/>
                <a:gd name="T58" fmla="*/ 168 w 258"/>
                <a:gd name="T59" fmla="*/ 40 h 238"/>
                <a:gd name="T60" fmla="*/ 161 w 258"/>
                <a:gd name="T61" fmla="*/ 23 h 238"/>
                <a:gd name="T62" fmla="*/ 227 w 258"/>
                <a:gd name="T63" fmla="*/ 0 h 238"/>
                <a:gd name="T64" fmla="*/ 253 w 258"/>
                <a:gd name="T65" fmla="*/ 5 h 238"/>
                <a:gd name="T66" fmla="*/ 258 w 258"/>
                <a:gd name="T67" fmla="*/ 21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8"/>
                <a:gd name="T104" fmla="*/ 258 w 258"/>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8">
                  <a:moveTo>
                    <a:pt x="258" y="21"/>
                  </a:moveTo>
                  <a:lnTo>
                    <a:pt x="258" y="54"/>
                  </a:lnTo>
                  <a:lnTo>
                    <a:pt x="239" y="66"/>
                  </a:lnTo>
                  <a:lnTo>
                    <a:pt x="237" y="92"/>
                  </a:lnTo>
                  <a:lnTo>
                    <a:pt x="194" y="87"/>
                  </a:lnTo>
                  <a:lnTo>
                    <a:pt x="175" y="94"/>
                  </a:lnTo>
                  <a:lnTo>
                    <a:pt x="170" y="101"/>
                  </a:lnTo>
                  <a:lnTo>
                    <a:pt x="170" y="108"/>
                  </a:lnTo>
                  <a:lnTo>
                    <a:pt x="159" y="125"/>
                  </a:lnTo>
                  <a:lnTo>
                    <a:pt x="140" y="137"/>
                  </a:lnTo>
                  <a:lnTo>
                    <a:pt x="116" y="139"/>
                  </a:lnTo>
                  <a:lnTo>
                    <a:pt x="102" y="144"/>
                  </a:lnTo>
                  <a:lnTo>
                    <a:pt x="93" y="141"/>
                  </a:lnTo>
                  <a:lnTo>
                    <a:pt x="76" y="153"/>
                  </a:lnTo>
                  <a:lnTo>
                    <a:pt x="64" y="189"/>
                  </a:lnTo>
                  <a:lnTo>
                    <a:pt x="60" y="208"/>
                  </a:lnTo>
                  <a:lnTo>
                    <a:pt x="55" y="229"/>
                  </a:lnTo>
                  <a:lnTo>
                    <a:pt x="41" y="229"/>
                  </a:lnTo>
                  <a:lnTo>
                    <a:pt x="15" y="238"/>
                  </a:lnTo>
                  <a:lnTo>
                    <a:pt x="19" y="217"/>
                  </a:lnTo>
                  <a:lnTo>
                    <a:pt x="19" y="203"/>
                  </a:lnTo>
                  <a:lnTo>
                    <a:pt x="12" y="191"/>
                  </a:lnTo>
                  <a:lnTo>
                    <a:pt x="0" y="179"/>
                  </a:lnTo>
                  <a:lnTo>
                    <a:pt x="0" y="163"/>
                  </a:lnTo>
                  <a:lnTo>
                    <a:pt x="22" y="160"/>
                  </a:lnTo>
                  <a:lnTo>
                    <a:pt x="93" y="99"/>
                  </a:lnTo>
                  <a:lnTo>
                    <a:pt x="114" y="87"/>
                  </a:lnTo>
                  <a:lnTo>
                    <a:pt x="130" y="64"/>
                  </a:lnTo>
                  <a:lnTo>
                    <a:pt x="156" y="52"/>
                  </a:lnTo>
                  <a:lnTo>
                    <a:pt x="168" y="40"/>
                  </a:lnTo>
                  <a:lnTo>
                    <a:pt x="161" y="23"/>
                  </a:lnTo>
                  <a:lnTo>
                    <a:pt x="227" y="0"/>
                  </a:lnTo>
                  <a:lnTo>
                    <a:pt x="253" y="5"/>
                  </a:lnTo>
                  <a:lnTo>
                    <a:pt x="258" y="21"/>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2" name="Freeform 144"/>
            <p:cNvSpPr>
              <a:spLocks/>
            </p:cNvSpPr>
            <p:nvPr/>
          </p:nvSpPr>
          <p:spPr bwMode="auto">
            <a:xfrm>
              <a:off x="2115" y="2949"/>
              <a:ext cx="173" cy="165"/>
            </a:xfrm>
            <a:custGeom>
              <a:avLst/>
              <a:gdLst>
                <a:gd name="T0" fmla="*/ 0 w 173"/>
                <a:gd name="T1" fmla="*/ 52 h 165"/>
                <a:gd name="T2" fmla="*/ 54 w 173"/>
                <a:gd name="T3" fmla="*/ 0 h 165"/>
                <a:gd name="T4" fmla="*/ 69 w 173"/>
                <a:gd name="T5" fmla="*/ 0 h 165"/>
                <a:gd name="T6" fmla="*/ 76 w 173"/>
                <a:gd name="T7" fmla="*/ 7 h 165"/>
                <a:gd name="T8" fmla="*/ 99 w 173"/>
                <a:gd name="T9" fmla="*/ 9 h 165"/>
                <a:gd name="T10" fmla="*/ 109 w 173"/>
                <a:gd name="T11" fmla="*/ 2 h 165"/>
                <a:gd name="T12" fmla="*/ 125 w 173"/>
                <a:gd name="T13" fmla="*/ 7 h 165"/>
                <a:gd name="T14" fmla="*/ 142 w 173"/>
                <a:gd name="T15" fmla="*/ 26 h 165"/>
                <a:gd name="T16" fmla="*/ 161 w 173"/>
                <a:gd name="T17" fmla="*/ 21 h 165"/>
                <a:gd name="T18" fmla="*/ 173 w 173"/>
                <a:gd name="T19" fmla="*/ 23 h 165"/>
                <a:gd name="T20" fmla="*/ 173 w 173"/>
                <a:gd name="T21" fmla="*/ 33 h 165"/>
                <a:gd name="T22" fmla="*/ 154 w 173"/>
                <a:gd name="T23" fmla="*/ 45 h 165"/>
                <a:gd name="T24" fmla="*/ 149 w 173"/>
                <a:gd name="T25" fmla="*/ 85 h 165"/>
                <a:gd name="T26" fmla="*/ 158 w 173"/>
                <a:gd name="T27" fmla="*/ 101 h 165"/>
                <a:gd name="T28" fmla="*/ 156 w 173"/>
                <a:gd name="T29" fmla="*/ 118 h 165"/>
                <a:gd name="T30" fmla="*/ 139 w 173"/>
                <a:gd name="T31" fmla="*/ 127 h 165"/>
                <a:gd name="T32" fmla="*/ 132 w 173"/>
                <a:gd name="T33" fmla="*/ 139 h 165"/>
                <a:gd name="T34" fmla="*/ 106 w 173"/>
                <a:gd name="T35" fmla="*/ 139 h 165"/>
                <a:gd name="T36" fmla="*/ 102 w 173"/>
                <a:gd name="T37" fmla="*/ 144 h 165"/>
                <a:gd name="T38" fmla="*/ 121 w 173"/>
                <a:gd name="T39" fmla="*/ 144 h 165"/>
                <a:gd name="T40" fmla="*/ 99 w 173"/>
                <a:gd name="T41" fmla="*/ 165 h 165"/>
                <a:gd name="T42" fmla="*/ 85 w 173"/>
                <a:gd name="T43" fmla="*/ 165 h 165"/>
                <a:gd name="T44" fmla="*/ 64 w 173"/>
                <a:gd name="T45" fmla="*/ 153 h 165"/>
                <a:gd name="T46" fmla="*/ 36 w 173"/>
                <a:gd name="T47" fmla="*/ 163 h 165"/>
                <a:gd name="T48" fmla="*/ 33 w 173"/>
                <a:gd name="T49" fmla="*/ 156 h 165"/>
                <a:gd name="T50" fmla="*/ 26 w 173"/>
                <a:gd name="T51" fmla="*/ 156 h 165"/>
                <a:gd name="T52" fmla="*/ 17 w 173"/>
                <a:gd name="T53" fmla="*/ 141 h 165"/>
                <a:gd name="T54" fmla="*/ 0 w 173"/>
                <a:gd name="T55" fmla="*/ 52 h 16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3"/>
                <a:gd name="T85" fmla="*/ 0 h 165"/>
                <a:gd name="T86" fmla="*/ 173 w 173"/>
                <a:gd name="T87" fmla="*/ 165 h 16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3" h="165">
                  <a:moveTo>
                    <a:pt x="0" y="52"/>
                  </a:moveTo>
                  <a:lnTo>
                    <a:pt x="54" y="0"/>
                  </a:lnTo>
                  <a:lnTo>
                    <a:pt x="69" y="0"/>
                  </a:lnTo>
                  <a:lnTo>
                    <a:pt x="76" y="7"/>
                  </a:lnTo>
                  <a:lnTo>
                    <a:pt x="99" y="9"/>
                  </a:lnTo>
                  <a:lnTo>
                    <a:pt x="109" y="2"/>
                  </a:lnTo>
                  <a:lnTo>
                    <a:pt x="125" y="7"/>
                  </a:lnTo>
                  <a:lnTo>
                    <a:pt x="142" y="26"/>
                  </a:lnTo>
                  <a:lnTo>
                    <a:pt x="161" y="21"/>
                  </a:lnTo>
                  <a:lnTo>
                    <a:pt x="173" y="23"/>
                  </a:lnTo>
                  <a:lnTo>
                    <a:pt x="173" y="33"/>
                  </a:lnTo>
                  <a:lnTo>
                    <a:pt x="154" y="45"/>
                  </a:lnTo>
                  <a:lnTo>
                    <a:pt x="149" y="85"/>
                  </a:lnTo>
                  <a:lnTo>
                    <a:pt x="158" y="101"/>
                  </a:lnTo>
                  <a:lnTo>
                    <a:pt x="156" y="118"/>
                  </a:lnTo>
                  <a:lnTo>
                    <a:pt x="139" y="127"/>
                  </a:lnTo>
                  <a:lnTo>
                    <a:pt x="132" y="139"/>
                  </a:lnTo>
                  <a:lnTo>
                    <a:pt x="106" y="139"/>
                  </a:lnTo>
                  <a:lnTo>
                    <a:pt x="102" y="144"/>
                  </a:lnTo>
                  <a:lnTo>
                    <a:pt x="121" y="144"/>
                  </a:lnTo>
                  <a:lnTo>
                    <a:pt x="99" y="165"/>
                  </a:lnTo>
                  <a:lnTo>
                    <a:pt x="85" y="165"/>
                  </a:lnTo>
                  <a:lnTo>
                    <a:pt x="64" y="153"/>
                  </a:lnTo>
                  <a:lnTo>
                    <a:pt x="36" y="163"/>
                  </a:lnTo>
                  <a:lnTo>
                    <a:pt x="33" y="156"/>
                  </a:lnTo>
                  <a:lnTo>
                    <a:pt x="26" y="156"/>
                  </a:lnTo>
                  <a:lnTo>
                    <a:pt x="17" y="141"/>
                  </a:lnTo>
                  <a:lnTo>
                    <a:pt x="0" y="52"/>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3" name="Freeform 145"/>
            <p:cNvSpPr>
              <a:spLocks/>
            </p:cNvSpPr>
            <p:nvPr/>
          </p:nvSpPr>
          <p:spPr bwMode="auto">
            <a:xfrm>
              <a:off x="1917" y="2984"/>
              <a:ext cx="224" cy="170"/>
            </a:xfrm>
            <a:custGeom>
              <a:avLst/>
              <a:gdLst>
                <a:gd name="T0" fmla="*/ 0 w 224"/>
                <a:gd name="T1" fmla="*/ 142 h 170"/>
                <a:gd name="T2" fmla="*/ 7 w 224"/>
                <a:gd name="T3" fmla="*/ 118 h 170"/>
                <a:gd name="T4" fmla="*/ 9 w 224"/>
                <a:gd name="T5" fmla="*/ 99 h 170"/>
                <a:gd name="T6" fmla="*/ 19 w 224"/>
                <a:gd name="T7" fmla="*/ 66 h 170"/>
                <a:gd name="T8" fmla="*/ 38 w 224"/>
                <a:gd name="T9" fmla="*/ 54 h 170"/>
                <a:gd name="T10" fmla="*/ 47 w 224"/>
                <a:gd name="T11" fmla="*/ 57 h 170"/>
                <a:gd name="T12" fmla="*/ 61 w 224"/>
                <a:gd name="T13" fmla="*/ 50 h 170"/>
                <a:gd name="T14" fmla="*/ 85 w 224"/>
                <a:gd name="T15" fmla="*/ 50 h 170"/>
                <a:gd name="T16" fmla="*/ 104 w 224"/>
                <a:gd name="T17" fmla="*/ 38 h 170"/>
                <a:gd name="T18" fmla="*/ 115 w 224"/>
                <a:gd name="T19" fmla="*/ 21 h 170"/>
                <a:gd name="T20" fmla="*/ 115 w 224"/>
                <a:gd name="T21" fmla="*/ 12 h 170"/>
                <a:gd name="T22" fmla="*/ 139 w 224"/>
                <a:gd name="T23" fmla="*/ 0 h 170"/>
                <a:gd name="T24" fmla="*/ 182 w 224"/>
                <a:gd name="T25" fmla="*/ 5 h 170"/>
                <a:gd name="T26" fmla="*/ 201 w 224"/>
                <a:gd name="T27" fmla="*/ 17 h 170"/>
                <a:gd name="T28" fmla="*/ 215 w 224"/>
                <a:gd name="T29" fmla="*/ 109 h 170"/>
                <a:gd name="T30" fmla="*/ 224 w 224"/>
                <a:gd name="T31" fmla="*/ 121 h 170"/>
                <a:gd name="T32" fmla="*/ 205 w 224"/>
                <a:gd name="T33" fmla="*/ 149 h 170"/>
                <a:gd name="T34" fmla="*/ 196 w 224"/>
                <a:gd name="T35" fmla="*/ 137 h 170"/>
                <a:gd name="T36" fmla="*/ 184 w 224"/>
                <a:gd name="T37" fmla="*/ 147 h 170"/>
                <a:gd name="T38" fmla="*/ 184 w 224"/>
                <a:gd name="T39" fmla="*/ 158 h 170"/>
                <a:gd name="T40" fmla="*/ 163 w 224"/>
                <a:gd name="T41" fmla="*/ 161 h 170"/>
                <a:gd name="T42" fmla="*/ 175 w 224"/>
                <a:gd name="T43" fmla="*/ 144 h 170"/>
                <a:gd name="T44" fmla="*/ 167 w 224"/>
                <a:gd name="T45" fmla="*/ 140 h 170"/>
                <a:gd name="T46" fmla="*/ 153 w 224"/>
                <a:gd name="T47" fmla="*/ 149 h 170"/>
                <a:gd name="T48" fmla="*/ 130 w 224"/>
                <a:gd name="T49" fmla="*/ 149 h 170"/>
                <a:gd name="T50" fmla="*/ 104 w 224"/>
                <a:gd name="T51" fmla="*/ 168 h 170"/>
                <a:gd name="T52" fmla="*/ 82 w 224"/>
                <a:gd name="T53" fmla="*/ 170 h 170"/>
                <a:gd name="T54" fmla="*/ 78 w 224"/>
                <a:gd name="T55" fmla="*/ 154 h 170"/>
                <a:gd name="T56" fmla="*/ 68 w 224"/>
                <a:gd name="T57" fmla="*/ 142 h 170"/>
                <a:gd name="T58" fmla="*/ 52 w 224"/>
                <a:gd name="T59" fmla="*/ 144 h 170"/>
                <a:gd name="T60" fmla="*/ 33 w 224"/>
                <a:gd name="T61" fmla="*/ 168 h 170"/>
                <a:gd name="T62" fmla="*/ 12 w 224"/>
                <a:gd name="T63" fmla="*/ 147 h 170"/>
                <a:gd name="T64" fmla="*/ 0 w 224"/>
                <a:gd name="T65" fmla="*/ 142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170"/>
                <a:gd name="T101" fmla="*/ 224 w 224"/>
                <a:gd name="T102" fmla="*/ 170 h 1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170">
                  <a:moveTo>
                    <a:pt x="0" y="142"/>
                  </a:moveTo>
                  <a:lnTo>
                    <a:pt x="7" y="118"/>
                  </a:lnTo>
                  <a:lnTo>
                    <a:pt x="9" y="99"/>
                  </a:lnTo>
                  <a:lnTo>
                    <a:pt x="19" y="66"/>
                  </a:lnTo>
                  <a:lnTo>
                    <a:pt x="38" y="54"/>
                  </a:lnTo>
                  <a:lnTo>
                    <a:pt x="47" y="57"/>
                  </a:lnTo>
                  <a:lnTo>
                    <a:pt x="61" y="50"/>
                  </a:lnTo>
                  <a:lnTo>
                    <a:pt x="85" y="50"/>
                  </a:lnTo>
                  <a:lnTo>
                    <a:pt x="104" y="38"/>
                  </a:lnTo>
                  <a:lnTo>
                    <a:pt x="115" y="21"/>
                  </a:lnTo>
                  <a:lnTo>
                    <a:pt x="115" y="12"/>
                  </a:lnTo>
                  <a:lnTo>
                    <a:pt x="139" y="0"/>
                  </a:lnTo>
                  <a:lnTo>
                    <a:pt x="182" y="5"/>
                  </a:lnTo>
                  <a:lnTo>
                    <a:pt x="201" y="17"/>
                  </a:lnTo>
                  <a:lnTo>
                    <a:pt x="215" y="109"/>
                  </a:lnTo>
                  <a:lnTo>
                    <a:pt x="224" y="121"/>
                  </a:lnTo>
                  <a:lnTo>
                    <a:pt x="205" y="149"/>
                  </a:lnTo>
                  <a:lnTo>
                    <a:pt x="196" y="137"/>
                  </a:lnTo>
                  <a:lnTo>
                    <a:pt x="184" y="147"/>
                  </a:lnTo>
                  <a:lnTo>
                    <a:pt x="184" y="158"/>
                  </a:lnTo>
                  <a:lnTo>
                    <a:pt x="163" y="161"/>
                  </a:lnTo>
                  <a:lnTo>
                    <a:pt x="175" y="144"/>
                  </a:lnTo>
                  <a:lnTo>
                    <a:pt x="167" y="140"/>
                  </a:lnTo>
                  <a:lnTo>
                    <a:pt x="153" y="149"/>
                  </a:lnTo>
                  <a:lnTo>
                    <a:pt x="130" y="149"/>
                  </a:lnTo>
                  <a:lnTo>
                    <a:pt x="104" y="168"/>
                  </a:lnTo>
                  <a:lnTo>
                    <a:pt x="82" y="170"/>
                  </a:lnTo>
                  <a:lnTo>
                    <a:pt x="78" y="154"/>
                  </a:lnTo>
                  <a:lnTo>
                    <a:pt x="68" y="142"/>
                  </a:lnTo>
                  <a:lnTo>
                    <a:pt x="52" y="144"/>
                  </a:lnTo>
                  <a:lnTo>
                    <a:pt x="33" y="168"/>
                  </a:lnTo>
                  <a:lnTo>
                    <a:pt x="12" y="147"/>
                  </a:lnTo>
                  <a:lnTo>
                    <a:pt x="0" y="142"/>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4" name="Freeform 146"/>
            <p:cNvSpPr>
              <a:spLocks/>
            </p:cNvSpPr>
            <p:nvPr/>
          </p:nvSpPr>
          <p:spPr bwMode="auto">
            <a:xfrm>
              <a:off x="2066" y="3142"/>
              <a:ext cx="11" cy="17"/>
            </a:xfrm>
            <a:custGeom>
              <a:avLst/>
              <a:gdLst>
                <a:gd name="T0" fmla="*/ 0 w 11"/>
                <a:gd name="T1" fmla="*/ 17 h 17"/>
                <a:gd name="T2" fmla="*/ 11 w 11"/>
                <a:gd name="T3" fmla="*/ 17 h 17"/>
                <a:gd name="T4" fmla="*/ 11 w 11"/>
                <a:gd name="T5" fmla="*/ 10 h 17"/>
                <a:gd name="T6" fmla="*/ 9 w 11"/>
                <a:gd name="T7" fmla="*/ 0 h 17"/>
                <a:gd name="T8" fmla="*/ 0 w 11"/>
                <a:gd name="T9" fmla="*/ 17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0" y="17"/>
                  </a:moveTo>
                  <a:lnTo>
                    <a:pt x="11" y="17"/>
                  </a:lnTo>
                  <a:lnTo>
                    <a:pt x="11" y="10"/>
                  </a:lnTo>
                  <a:lnTo>
                    <a:pt x="9" y="0"/>
                  </a:lnTo>
                  <a:lnTo>
                    <a:pt x="0" y="1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5" name="Freeform 147"/>
            <p:cNvSpPr>
              <a:spLocks/>
            </p:cNvSpPr>
            <p:nvPr/>
          </p:nvSpPr>
          <p:spPr bwMode="auto">
            <a:xfrm>
              <a:off x="1988" y="3159"/>
              <a:ext cx="14" cy="21"/>
            </a:xfrm>
            <a:custGeom>
              <a:avLst/>
              <a:gdLst>
                <a:gd name="T0" fmla="*/ 0 w 14"/>
                <a:gd name="T1" fmla="*/ 14 h 21"/>
                <a:gd name="T2" fmla="*/ 14 w 14"/>
                <a:gd name="T3" fmla="*/ 21 h 21"/>
                <a:gd name="T4" fmla="*/ 11 w 14"/>
                <a:gd name="T5" fmla="*/ 12 h 21"/>
                <a:gd name="T6" fmla="*/ 11 w 14"/>
                <a:gd name="T7" fmla="*/ 0 h 21"/>
                <a:gd name="T8" fmla="*/ 4 w 14"/>
                <a:gd name="T9" fmla="*/ 0 h 21"/>
                <a:gd name="T10" fmla="*/ 0 w 14"/>
                <a:gd name="T11" fmla="*/ 14 h 21"/>
                <a:gd name="T12" fmla="*/ 0 60000 65536"/>
                <a:gd name="T13" fmla="*/ 0 60000 65536"/>
                <a:gd name="T14" fmla="*/ 0 60000 65536"/>
                <a:gd name="T15" fmla="*/ 0 60000 65536"/>
                <a:gd name="T16" fmla="*/ 0 60000 65536"/>
                <a:gd name="T17" fmla="*/ 0 60000 65536"/>
                <a:gd name="T18" fmla="*/ 0 w 14"/>
                <a:gd name="T19" fmla="*/ 0 h 21"/>
                <a:gd name="T20" fmla="*/ 14 w 14"/>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4" h="21">
                  <a:moveTo>
                    <a:pt x="0" y="14"/>
                  </a:moveTo>
                  <a:lnTo>
                    <a:pt x="14" y="21"/>
                  </a:lnTo>
                  <a:lnTo>
                    <a:pt x="11" y="12"/>
                  </a:lnTo>
                  <a:lnTo>
                    <a:pt x="11" y="0"/>
                  </a:lnTo>
                  <a:lnTo>
                    <a:pt x="4" y="0"/>
                  </a:lnTo>
                  <a:lnTo>
                    <a:pt x="0" y="14"/>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6" name="Freeform 148"/>
            <p:cNvSpPr>
              <a:spLocks/>
            </p:cNvSpPr>
            <p:nvPr/>
          </p:nvSpPr>
          <p:spPr bwMode="auto">
            <a:xfrm>
              <a:off x="1735" y="3060"/>
              <a:ext cx="215" cy="172"/>
            </a:xfrm>
            <a:custGeom>
              <a:avLst/>
              <a:gdLst>
                <a:gd name="T0" fmla="*/ 127 w 215"/>
                <a:gd name="T1" fmla="*/ 0 h 172"/>
                <a:gd name="T2" fmla="*/ 125 w 215"/>
                <a:gd name="T3" fmla="*/ 16 h 172"/>
                <a:gd name="T4" fmla="*/ 139 w 215"/>
                <a:gd name="T5" fmla="*/ 28 h 172"/>
                <a:gd name="T6" fmla="*/ 146 w 215"/>
                <a:gd name="T7" fmla="*/ 42 h 172"/>
                <a:gd name="T8" fmla="*/ 146 w 215"/>
                <a:gd name="T9" fmla="*/ 54 h 172"/>
                <a:gd name="T10" fmla="*/ 139 w 215"/>
                <a:gd name="T11" fmla="*/ 73 h 172"/>
                <a:gd name="T12" fmla="*/ 168 w 215"/>
                <a:gd name="T13" fmla="*/ 66 h 172"/>
                <a:gd name="T14" fmla="*/ 182 w 215"/>
                <a:gd name="T15" fmla="*/ 66 h 172"/>
                <a:gd name="T16" fmla="*/ 196 w 215"/>
                <a:gd name="T17" fmla="*/ 71 h 172"/>
                <a:gd name="T18" fmla="*/ 215 w 215"/>
                <a:gd name="T19" fmla="*/ 92 h 172"/>
                <a:gd name="T20" fmla="*/ 210 w 215"/>
                <a:gd name="T21" fmla="*/ 101 h 172"/>
                <a:gd name="T22" fmla="*/ 210 w 215"/>
                <a:gd name="T23" fmla="*/ 113 h 172"/>
                <a:gd name="T24" fmla="*/ 212 w 215"/>
                <a:gd name="T25" fmla="*/ 130 h 172"/>
                <a:gd name="T26" fmla="*/ 198 w 215"/>
                <a:gd name="T27" fmla="*/ 141 h 172"/>
                <a:gd name="T28" fmla="*/ 196 w 215"/>
                <a:gd name="T29" fmla="*/ 165 h 172"/>
                <a:gd name="T30" fmla="*/ 187 w 215"/>
                <a:gd name="T31" fmla="*/ 172 h 172"/>
                <a:gd name="T32" fmla="*/ 187 w 215"/>
                <a:gd name="T33" fmla="*/ 149 h 172"/>
                <a:gd name="T34" fmla="*/ 163 w 215"/>
                <a:gd name="T35" fmla="*/ 141 h 172"/>
                <a:gd name="T36" fmla="*/ 153 w 215"/>
                <a:gd name="T37" fmla="*/ 132 h 172"/>
                <a:gd name="T38" fmla="*/ 142 w 215"/>
                <a:gd name="T39" fmla="*/ 137 h 172"/>
                <a:gd name="T40" fmla="*/ 142 w 215"/>
                <a:gd name="T41" fmla="*/ 118 h 172"/>
                <a:gd name="T42" fmla="*/ 111 w 215"/>
                <a:gd name="T43" fmla="*/ 130 h 172"/>
                <a:gd name="T44" fmla="*/ 106 w 215"/>
                <a:gd name="T45" fmla="*/ 125 h 172"/>
                <a:gd name="T46" fmla="*/ 92 w 215"/>
                <a:gd name="T47" fmla="*/ 125 h 172"/>
                <a:gd name="T48" fmla="*/ 87 w 215"/>
                <a:gd name="T49" fmla="*/ 130 h 172"/>
                <a:gd name="T50" fmla="*/ 83 w 215"/>
                <a:gd name="T51" fmla="*/ 118 h 172"/>
                <a:gd name="T52" fmla="*/ 68 w 215"/>
                <a:gd name="T53" fmla="*/ 137 h 172"/>
                <a:gd name="T54" fmla="*/ 50 w 215"/>
                <a:gd name="T55" fmla="*/ 134 h 172"/>
                <a:gd name="T56" fmla="*/ 35 w 215"/>
                <a:gd name="T57" fmla="*/ 111 h 172"/>
                <a:gd name="T58" fmla="*/ 12 w 215"/>
                <a:gd name="T59" fmla="*/ 130 h 172"/>
                <a:gd name="T60" fmla="*/ 0 w 215"/>
                <a:gd name="T61" fmla="*/ 94 h 172"/>
                <a:gd name="T62" fmla="*/ 9 w 215"/>
                <a:gd name="T63" fmla="*/ 89 h 172"/>
                <a:gd name="T64" fmla="*/ 7 w 215"/>
                <a:gd name="T65" fmla="*/ 78 h 172"/>
                <a:gd name="T66" fmla="*/ 2 w 215"/>
                <a:gd name="T67" fmla="*/ 66 h 172"/>
                <a:gd name="T68" fmla="*/ 26 w 215"/>
                <a:gd name="T69" fmla="*/ 42 h 172"/>
                <a:gd name="T70" fmla="*/ 38 w 215"/>
                <a:gd name="T71" fmla="*/ 40 h 172"/>
                <a:gd name="T72" fmla="*/ 50 w 215"/>
                <a:gd name="T73" fmla="*/ 49 h 172"/>
                <a:gd name="T74" fmla="*/ 54 w 215"/>
                <a:gd name="T75" fmla="*/ 42 h 172"/>
                <a:gd name="T76" fmla="*/ 64 w 215"/>
                <a:gd name="T77" fmla="*/ 49 h 172"/>
                <a:gd name="T78" fmla="*/ 80 w 215"/>
                <a:gd name="T79" fmla="*/ 47 h 172"/>
                <a:gd name="T80" fmla="*/ 94 w 215"/>
                <a:gd name="T81" fmla="*/ 35 h 172"/>
                <a:gd name="T82" fmla="*/ 99 w 215"/>
                <a:gd name="T83" fmla="*/ 26 h 172"/>
                <a:gd name="T84" fmla="*/ 120 w 215"/>
                <a:gd name="T85" fmla="*/ 2 h 172"/>
                <a:gd name="T86" fmla="*/ 127 w 215"/>
                <a:gd name="T87" fmla="*/ 0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5"/>
                <a:gd name="T133" fmla="*/ 0 h 172"/>
                <a:gd name="T134" fmla="*/ 215 w 215"/>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5" h="172">
                  <a:moveTo>
                    <a:pt x="127" y="0"/>
                  </a:moveTo>
                  <a:lnTo>
                    <a:pt x="125" y="16"/>
                  </a:lnTo>
                  <a:lnTo>
                    <a:pt x="139" y="28"/>
                  </a:lnTo>
                  <a:lnTo>
                    <a:pt x="146" y="42"/>
                  </a:lnTo>
                  <a:lnTo>
                    <a:pt x="146" y="54"/>
                  </a:lnTo>
                  <a:lnTo>
                    <a:pt x="139" y="73"/>
                  </a:lnTo>
                  <a:lnTo>
                    <a:pt x="168" y="66"/>
                  </a:lnTo>
                  <a:lnTo>
                    <a:pt x="182" y="66"/>
                  </a:lnTo>
                  <a:lnTo>
                    <a:pt x="196" y="71"/>
                  </a:lnTo>
                  <a:lnTo>
                    <a:pt x="215" y="92"/>
                  </a:lnTo>
                  <a:lnTo>
                    <a:pt x="210" y="101"/>
                  </a:lnTo>
                  <a:lnTo>
                    <a:pt x="210" y="113"/>
                  </a:lnTo>
                  <a:lnTo>
                    <a:pt x="212" y="130"/>
                  </a:lnTo>
                  <a:lnTo>
                    <a:pt x="198" y="141"/>
                  </a:lnTo>
                  <a:lnTo>
                    <a:pt x="196" y="165"/>
                  </a:lnTo>
                  <a:lnTo>
                    <a:pt x="187" y="172"/>
                  </a:lnTo>
                  <a:lnTo>
                    <a:pt x="187" y="149"/>
                  </a:lnTo>
                  <a:lnTo>
                    <a:pt x="163" y="141"/>
                  </a:lnTo>
                  <a:lnTo>
                    <a:pt x="153" y="132"/>
                  </a:lnTo>
                  <a:lnTo>
                    <a:pt x="142" y="137"/>
                  </a:lnTo>
                  <a:lnTo>
                    <a:pt x="142" y="118"/>
                  </a:lnTo>
                  <a:lnTo>
                    <a:pt x="111" y="130"/>
                  </a:lnTo>
                  <a:lnTo>
                    <a:pt x="106" y="125"/>
                  </a:lnTo>
                  <a:lnTo>
                    <a:pt x="92" y="125"/>
                  </a:lnTo>
                  <a:lnTo>
                    <a:pt x="87" y="130"/>
                  </a:lnTo>
                  <a:lnTo>
                    <a:pt x="83" y="118"/>
                  </a:lnTo>
                  <a:lnTo>
                    <a:pt x="68" y="137"/>
                  </a:lnTo>
                  <a:lnTo>
                    <a:pt x="50" y="134"/>
                  </a:lnTo>
                  <a:lnTo>
                    <a:pt x="35" y="111"/>
                  </a:lnTo>
                  <a:lnTo>
                    <a:pt x="12" y="130"/>
                  </a:lnTo>
                  <a:lnTo>
                    <a:pt x="0" y="94"/>
                  </a:lnTo>
                  <a:lnTo>
                    <a:pt x="9" y="89"/>
                  </a:lnTo>
                  <a:lnTo>
                    <a:pt x="7" y="78"/>
                  </a:lnTo>
                  <a:lnTo>
                    <a:pt x="2" y="66"/>
                  </a:lnTo>
                  <a:lnTo>
                    <a:pt x="26" y="42"/>
                  </a:lnTo>
                  <a:lnTo>
                    <a:pt x="38" y="40"/>
                  </a:lnTo>
                  <a:lnTo>
                    <a:pt x="50" y="49"/>
                  </a:lnTo>
                  <a:lnTo>
                    <a:pt x="54" y="42"/>
                  </a:lnTo>
                  <a:lnTo>
                    <a:pt x="64" y="49"/>
                  </a:lnTo>
                  <a:lnTo>
                    <a:pt x="80" y="47"/>
                  </a:lnTo>
                  <a:lnTo>
                    <a:pt x="94" y="35"/>
                  </a:lnTo>
                  <a:lnTo>
                    <a:pt x="99" y="26"/>
                  </a:lnTo>
                  <a:lnTo>
                    <a:pt x="120" y="2"/>
                  </a:lnTo>
                  <a:lnTo>
                    <a:pt x="127"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7" name="Freeform 149"/>
            <p:cNvSpPr>
              <a:spLocks/>
            </p:cNvSpPr>
            <p:nvPr/>
          </p:nvSpPr>
          <p:spPr bwMode="auto">
            <a:xfrm>
              <a:off x="1943" y="3204"/>
              <a:ext cx="40" cy="14"/>
            </a:xfrm>
            <a:custGeom>
              <a:avLst/>
              <a:gdLst>
                <a:gd name="T0" fmla="*/ 2 w 40"/>
                <a:gd name="T1" fmla="*/ 0 h 14"/>
                <a:gd name="T2" fmla="*/ 0 w 40"/>
                <a:gd name="T3" fmla="*/ 9 h 14"/>
                <a:gd name="T4" fmla="*/ 7 w 40"/>
                <a:gd name="T5" fmla="*/ 14 h 14"/>
                <a:gd name="T6" fmla="*/ 35 w 40"/>
                <a:gd name="T7" fmla="*/ 9 h 14"/>
                <a:gd name="T8" fmla="*/ 40 w 40"/>
                <a:gd name="T9" fmla="*/ 0 h 14"/>
                <a:gd name="T10" fmla="*/ 14 w 40"/>
                <a:gd name="T11" fmla="*/ 0 h 14"/>
                <a:gd name="T12" fmla="*/ 2 w 40"/>
                <a:gd name="T13" fmla="*/ 0 h 14"/>
                <a:gd name="T14" fmla="*/ 0 60000 65536"/>
                <a:gd name="T15" fmla="*/ 0 60000 65536"/>
                <a:gd name="T16" fmla="*/ 0 60000 65536"/>
                <a:gd name="T17" fmla="*/ 0 60000 65536"/>
                <a:gd name="T18" fmla="*/ 0 60000 65536"/>
                <a:gd name="T19" fmla="*/ 0 60000 65536"/>
                <a:gd name="T20" fmla="*/ 0 60000 65536"/>
                <a:gd name="T21" fmla="*/ 0 w 40"/>
                <a:gd name="T22" fmla="*/ 0 h 14"/>
                <a:gd name="T23" fmla="*/ 40 w 4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4">
                  <a:moveTo>
                    <a:pt x="2" y="0"/>
                  </a:moveTo>
                  <a:lnTo>
                    <a:pt x="0" y="9"/>
                  </a:lnTo>
                  <a:lnTo>
                    <a:pt x="7" y="14"/>
                  </a:lnTo>
                  <a:lnTo>
                    <a:pt x="35" y="9"/>
                  </a:lnTo>
                  <a:lnTo>
                    <a:pt x="40" y="0"/>
                  </a:lnTo>
                  <a:lnTo>
                    <a:pt x="14" y="0"/>
                  </a:lnTo>
                  <a:lnTo>
                    <a:pt x="2"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8" name="Freeform 150"/>
            <p:cNvSpPr>
              <a:spLocks/>
            </p:cNvSpPr>
            <p:nvPr/>
          </p:nvSpPr>
          <p:spPr bwMode="auto">
            <a:xfrm>
              <a:off x="2167" y="3159"/>
              <a:ext cx="163" cy="135"/>
            </a:xfrm>
            <a:custGeom>
              <a:avLst/>
              <a:gdLst>
                <a:gd name="T0" fmla="*/ 0 w 163"/>
                <a:gd name="T1" fmla="*/ 26 h 135"/>
                <a:gd name="T2" fmla="*/ 24 w 163"/>
                <a:gd name="T3" fmla="*/ 26 h 135"/>
                <a:gd name="T4" fmla="*/ 33 w 163"/>
                <a:gd name="T5" fmla="*/ 21 h 135"/>
                <a:gd name="T6" fmla="*/ 59 w 163"/>
                <a:gd name="T7" fmla="*/ 24 h 135"/>
                <a:gd name="T8" fmla="*/ 80 w 163"/>
                <a:gd name="T9" fmla="*/ 12 h 135"/>
                <a:gd name="T10" fmla="*/ 95 w 163"/>
                <a:gd name="T11" fmla="*/ 12 h 135"/>
                <a:gd name="T12" fmla="*/ 104 w 163"/>
                <a:gd name="T13" fmla="*/ 7 h 135"/>
                <a:gd name="T14" fmla="*/ 125 w 163"/>
                <a:gd name="T15" fmla="*/ 7 h 135"/>
                <a:gd name="T16" fmla="*/ 132 w 163"/>
                <a:gd name="T17" fmla="*/ 2 h 135"/>
                <a:gd name="T18" fmla="*/ 149 w 163"/>
                <a:gd name="T19" fmla="*/ 0 h 135"/>
                <a:gd name="T20" fmla="*/ 158 w 163"/>
                <a:gd name="T21" fmla="*/ 9 h 135"/>
                <a:gd name="T22" fmla="*/ 156 w 163"/>
                <a:gd name="T23" fmla="*/ 16 h 135"/>
                <a:gd name="T24" fmla="*/ 149 w 163"/>
                <a:gd name="T25" fmla="*/ 26 h 135"/>
                <a:gd name="T26" fmla="*/ 149 w 163"/>
                <a:gd name="T27" fmla="*/ 45 h 135"/>
                <a:gd name="T28" fmla="*/ 163 w 163"/>
                <a:gd name="T29" fmla="*/ 57 h 135"/>
                <a:gd name="T30" fmla="*/ 163 w 163"/>
                <a:gd name="T31" fmla="*/ 83 h 135"/>
                <a:gd name="T32" fmla="*/ 139 w 163"/>
                <a:gd name="T33" fmla="*/ 101 h 135"/>
                <a:gd name="T34" fmla="*/ 116 w 163"/>
                <a:gd name="T35" fmla="*/ 111 h 135"/>
                <a:gd name="T36" fmla="*/ 104 w 163"/>
                <a:gd name="T37" fmla="*/ 135 h 135"/>
                <a:gd name="T38" fmla="*/ 80 w 163"/>
                <a:gd name="T39" fmla="*/ 125 h 135"/>
                <a:gd name="T40" fmla="*/ 71 w 163"/>
                <a:gd name="T41" fmla="*/ 106 h 135"/>
                <a:gd name="T42" fmla="*/ 61 w 163"/>
                <a:gd name="T43" fmla="*/ 104 h 135"/>
                <a:gd name="T44" fmla="*/ 59 w 163"/>
                <a:gd name="T45" fmla="*/ 87 h 135"/>
                <a:gd name="T46" fmla="*/ 50 w 163"/>
                <a:gd name="T47" fmla="*/ 78 h 135"/>
                <a:gd name="T48" fmla="*/ 31 w 163"/>
                <a:gd name="T49" fmla="*/ 83 h 135"/>
                <a:gd name="T50" fmla="*/ 24 w 163"/>
                <a:gd name="T51" fmla="*/ 75 h 135"/>
                <a:gd name="T52" fmla="*/ 12 w 163"/>
                <a:gd name="T53" fmla="*/ 75 h 135"/>
                <a:gd name="T54" fmla="*/ 0 w 163"/>
                <a:gd name="T55" fmla="*/ 64 h 135"/>
                <a:gd name="T56" fmla="*/ 0 w 163"/>
                <a:gd name="T57" fmla="*/ 26 h 1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3"/>
                <a:gd name="T88" fmla="*/ 0 h 135"/>
                <a:gd name="T89" fmla="*/ 163 w 163"/>
                <a:gd name="T90" fmla="*/ 135 h 1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3" h="135">
                  <a:moveTo>
                    <a:pt x="0" y="26"/>
                  </a:moveTo>
                  <a:lnTo>
                    <a:pt x="24" y="26"/>
                  </a:lnTo>
                  <a:lnTo>
                    <a:pt x="33" y="21"/>
                  </a:lnTo>
                  <a:lnTo>
                    <a:pt x="59" y="24"/>
                  </a:lnTo>
                  <a:lnTo>
                    <a:pt x="80" y="12"/>
                  </a:lnTo>
                  <a:lnTo>
                    <a:pt x="95" y="12"/>
                  </a:lnTo>
                  <a:lnTo>
                    <a:pt x="104" y="7"/>
                  </a:lnTo>
                  <a:lnTo>
                    <a:pt x="125" y="7"/>
                  </a:lnTo>
                  <a:lnTo>
                    <a:pt x="132" y="2"/>
                  </a:lnTo>
                  <a:lnTo>
                    <a:pt x="149" y="0"/>
                  </a:lnTo>
                  <a:lnTo>
                    <a:pt x="158" y="9"/>
                  </a:lnTo>
                  <a:lnTo>
                    <a:pt x="156" y="16"/>
                  </a:lnTo>
                  <a:lnTo>
                    <a:pt x="149" y="26"/>
                  </a:lnTo>
                  <a:lnTo>
                    <a:pt x="149" y="45"/>
                  </a:lnTo>
                  <a:lnTo>
                    <a:pt x="163" y="57"/>
                  </a:lnTo>
                  <a:lnTo>
                    <a:pt x="163" y="83"/>
                  </a:lnTo>
                  <a:lnTo>
                    <a:pt x="139" y="101"/>
                  </a:lnTo>
                  <a:lnTo>
                    <a:pt x="116" y="111"/>
                  </a:lnTo>
                  <a:lnTo>
                    <a:pt x="104" y="135"/>
                  </a:lnTo>
                  <a:lnTo>
                    <a:pt x="80" y="125"/>
                  </a:lnTo>
                  <a:lnTo>
                    <a:pt x="71" y="106"/>
                  </a:lnTo>
                  <a:lnTo>
                    <a:pt x="61" y="104"/>
                  </a:lnTo>
                  <a:lnTo>
                    <a:pt x="59" y="87"/>
                  </a:lnTo>
                  <a:lnTo>
                    <a:pt x="50" y="78"/>
                  </a:lnTo>
                  <a:lnTo>
                    <a:pt x="31" y="83"/>
                  </a:lnTo>
                  <a:lnTo>
                    <a:pt x="24" y="75"/>
                  </a:lnTo>
                  <a:lnTo>
                    <a:pt x="12" y="75"/>
                  </a:lnTo>
                  <a:lnTo>
                    <a:pt x="0" y="64"/>
                  </a:lnTo>
                  <a:lnTo>
                    <a:pt x="0" y="26"/>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59" name="Freeform 151"/>
            <p:cNvSpPr>
              <a:spLocks/>
            </p:cNvSpPr>
            <p:nvPr/>
          </p:nvSpPr>
          <p:spPr bwMode="auto">
            <a:xfrm>
              <a:off x="2165" y="3128"/>
              <a:ext cx="132" cy="57"/>
            </a:xfrm>
            <a:custGeom>
              <a:avLst/>
              <a:gdLst>
                <a:gd name="T0" fmla="*/ 2 w 132"/>
                <a:gd name="T1" fmla="*/ 57 h 57"/>
                <a:gd name="T2" fmla="*/ 26 w 132"/>
                <a:gd name="T3" fmla="*/ 57 h 57"/>
                <a:gd name="T4" fmla="*/ 35 w 132"/>
                <a:gd name="T5" fmla="*/ 50 h 57"/>
                <a:gd name="T6" fmla="*/ 61 w 132"/>
                <a:gd name="T7" fmla="*/ 52 h 57"/>
                <a:gd name="T8" fmla="*/ 82 w 132"/>
                <a:gd name="T9" fmla="*/ 43 h 57"/>
                <a:gd name="T10" fmla="*/ 97 w 132"/>
                <a:gd name="T11" fmla="*/ 43 h 57"/>
                <a:gd name="T12" fmla="*/ 104 w 132"/>
                <a:gd name="T13" fmla="*/ 36 h 57"/>
                <a:gd name="T14" fmla="*/ 127 w 132"/>
                <a:gd name="T15" fmla="*/ 38 h 57"/>
                <a:gd name="T16" fmla="*/ 132 w 132"/>
                <a:gd name="T17" fmla="*/ 33 h 57"/>
                <a:gd name="T18" fmla="*/ 108 w 132"/>
                <a:gd name="T19" fmla="*/ 21 h 57"/>
                <a:gd name="T20" fmla="*/ 99 w 132"/>
                <a:gd name="T21" fmla="*/ 10 h 57"/>
                <a:gd name="T22" fmla="*/ 89 w 132"/>
                <a:gd name="T23" fmla="*/ 10 h 57"/>
                <a:gd name="T24" fmla="*/ 85 w 132"/>
                <a:gd name="T25" fmla="*/ 3 h 57"/>
                <a:gd name="T26" fmla="*/ 73 w 132"/>
                <a:gd name="T27" fmla="*/ 0 h 57"/>
                <a:gd name="T28" fmla="*/ 42 w 132"/>
                <a:gd name="T29" fmla="*/ 7 h 57"/>
                <a:gd name="T30" fmla="*/ 40 w 132"/>
                <a:gd name="T31" fmla="*/ 14 h 57"/>
                <a:gd name="T32" fmla="*/ 26 w 132"/>
                <a:gd name="T33" fmla="*/ 24 h 57"/>
                <a:gd name="T34" fmla="*/ 0 w 132"/>
                <a:gd name="T35" fmla="*/ 24 h 57"/>
                <a:gd name="T36" fmla="*/ 0 w 132"/>
                <a:gd name="T37" fmla="*/ 36 h 57"/>
                <a:gd name="T38" fmla="*/ 4 w 132"/>
                <a:gd name="T39" fmla="*/ 43 h 57"/>
                <a:gd name="T40" fmla="*/ 2 w 132"/>
                <a:gd name="T41" fmla="*/ 57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57"/>
                <a:gd name="T65" fmla="*/ 132 w 13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57">
                  <a:moveTo>
                    <a:pt x="2" y="57"/>
                  </a:moveTo>
                  <a:lnTo>
                    <a:pt x="26" y="57"/>
                  </a:lnTo>
                  <a:lnTo>
                    <a:pt x="35" y="50"/>
                  </a:lnTo>
                  <a:lnTo>
                    <a:pt x="61" y="52"/>
                  </a:lnTo>
                  <a:lnTo>
                    <a:pt x="82" y="43"/>
                  </a:lnTo>
                  <a:lnTo>
                    <a:pt x="97" y="43"/>
                  </a:lnTo>
                  <a:lnTo>
                    <a:pt x="104" y="36"/>
                  </a:lnTo>
                  <a:lnTo>
                    <a:pt x="127" y="38"/>
                  </a:lnTo>
                  <a:lnTo>
                    <a:pt x="132" y="33"/>
                  </a:lnTo>
                  <a:lnTo>
                    <a:pt x="108" y="21"/>
                  </a:lnTo>
                  <a:lnTo>
                    <a:pt x="99" y="10"/>
                  </a:lnTo>
                  <a:lnTo>
                    <a:pt x="89" y="10"/>
                  </a:lnTo>
                  <a:lnTo>
                    <a:pt x="85" y="3"/>
                  </a:lnTo>
                  <a:lnTo>
                    <a:pt x="73" y="0"/>
                  </a:lnTo>
                  <a:lnTo>
                    <a:pt x="42" y="7"/>
                  </a:lnTo>
                  <a:lnTo>
                    <a:pt x="40" y="14"/>
                  </a:lnTo>
                  <a:lnTo>
                    <a:pt x="26" y="24"/>
                  </a:lnTo>
                  <a:lnTo>
                    <a:pt x="0" y="24"/>
                  </a:lnTo>
                  <a:lnTo>
                    <a:pt x="0" y="36"/>
                  </a:lnTo>
                  <a:lnTo>
                    <a:pt x="4" y="43"/>
                  </a:lnTo>
                  <a:lnTo>
                    <a:pt x="2" y="5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0" name="Freeform 152"/>
            <p:cNvSpPr>
              <a:spLocks/>
            </p:cNvSpPr>
            <p:nvPr/>
          </p:nvSpPr>
          <p:spPr bwMode="auto">
            <a:xfrm>
              <a:off x="2259" y="3098"/>
              <a:ext cx="14" cy="16"/>
            </a:xfrm>
            <a:custGeom>
              <a:avLst/>
              <a:gdLst>
                <a:gd name="T0" fmla="*/ 0 w 14"/>
                <a:gd name="T1" fmla="*/ 16 h 16"/>
                <a:gd name="T2" fmla="*/ 12 w 14"/>
                <a:gd name="T3" fmla="*/ 14 h 16"/>
                <a:gd name="T4" fmla="*/ 14 w 14"/>
                <a:gd name="T5" fmla="*/ 7 h 16"/>
                <a:gd name="T6" fmla="*/ 12 w 14"/>
                <a:gd name="T7" fmla="*/ 0 h 16"/>
                <a:gd name="T8" fmla="*/ 3 w 14"/>
                <a:gd name="T9" fmla="*/ 0 h 16"/>
                <a:gd name="T10" fmla="*/ 0 w 14"/>
                <a:gd name="T11" fmla="*/ 16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0" y="16"/>
                  </a:moveTo>
                  <a:lnTo>
                    <a:pt x="12" y="14"/>
                  </a:lnTo>
                  <a:lnTo>
                    <a:pt x="14" y="7"/>
                  </a:lnTo>
                  <a:lnTo>
                    <a:pt x="12" y="0"/>
                  </a:lnTo>
                  <a:lnTo>
                    <a:pt x="3" y="0"/>
                  </a:lnTo>
                  <a:lnTo>
                    <a:pt x="0" y="16"/>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1" name="Freeform 153"/>
            <p:cNvSpPr>
              <a:spLocks/>
            </p:cNvSpPr>
            <p:nvPr/>
          </p:nvSpPr>
          <p:spPr bwMode="auto">
            <a:xfrm>
              <a:off x="1912" y="3178"/>
              <a:ext cx="255" cy="184"/>
            </a:xfrm>
            <a:custGeom>
              <a:avLst/>
              <a:gdLst>
                <a:gd name="T0" fmla="*/ 255 w 255"/>
                <a:gd name="T1" fmla="*/ 7 h 184"/>
                <a:gd name="T2" fmla="*/ 255 w 255"/>
                <a:gd name="T3" fmla="*/ 45 h 184"/>
                <a:gd name="T4" fmla="*/ 231 w 255"/>
                <a:gd name="T5" fmla="*/ 54 h 184"/>
                <a:gd name="T6" fmla="*/ 194 w 255"/>
                <a:gd name="T7" fmla="*/ 56 h 184"/>
                <a:gd name="T8" fmla="*/ 168 w 255"/>
                <a:gd name="T9" fmla="*/ 73 h 184"/>
                <a:gd name="T10" fmla="*/ 158 w 255"/>
                <a:gd name="T11" fmla="*/ 90 h 184"/>
                <a:gd name="T12" fmla="*/ 151 w 255"/>
                <a:gd name="T13" fmla="*/ 113 h 184"/>
                <a:gd name="T14" fmla="*/ 144 w 255"/>
                <a:gd name="T15" fmla="*/ 120 h 184"/>
                <a:gd name="T16" fmla="*/ 125 w 255"/>
                <a:gd name="T17" fmla="*/ 123 h 184"/>
                <a:gd name="T18" fmla="*/ 130 w 255"/>
                <a:gd name="T19" fmla="*/ 132 h 184"/>
                <a:gd name="T20" fmla="*/ 128 w 255"/>
                <a:gd name="T21" fmla="*/ 139 h 184"/>
                <a:gd name="T22" fmla="*/ 125 w 255"/>
                <a:gd name="T23" fmla="*/ 153 h 184"/>
                <a:gd name="T24" fmla="*/ 99 w 255"/>
                <a:gd name="T25" fmla="*/ 182 h 184"/>
                <a:gd name="T26" fmla="*/ 69 w 255"/>
                <a:gd name="T27" fmla="*/ 184 h 184"/>
                <a:gd name="T28" fmla="*/ 57 w 255"/>
                <a:gd name="T29" fmla="*/ 172 h 184"/>
                <a:gd name="T30" fmla="*/ 78 w 255"/>
                <a:gd name="T31" fmla="*/ 165 h 184"/>
                <a:gd name="T32" fmla="*/ 78 w 255"/>
                <a:gd name="T33" fmla="*/ 156 h 184"/>
                <a:gd name="T34" fmla="*/ 71 w 255"/>
                <a:gd name="T35" fmla="*/ 149 h 184"/>
                <a:gd name="T36" fmla="*/ 54 w 255"/>
                <a:gd name="T37" fmla="*/ 149 h 184"/>
                <a:gd name="T38" fmla="*/ 54 w 255"/>
                <a:gd name="T39" fmla="*/ 127 h 184"/>
                <a:gd name="T40" fmla="*/ 47 w 255"/>
                <a:gd name="T41" fmla="*/ 120 h 184"/>
                <a:gd name="T42" fmla="*/ 14 w 255"/>
                <a:gd name="T43" fmla="*/ 137 h 184"/>
                <a:gd name="T44" fmla="*/ 0 w 255"/>
                <a:gd name="T45" fmla="*/ 142 h 184"/>
                <a:gd name="T46" fmla="*/ 19 w 255"/>
                <a:gd name="T47" fmla="*/ 120 h 184"/>
                <a:gd name="T48" fmla="*/ 45 w 255"/>
                <a:gd name="T49" fmla="*/ 113 h 184"/>
                <a:gd name="T50" fmla="*/ 57 w 255"/>
                <a:gd name="T51" fmla="*/ 99 h 184"/>
                <a:gd name="T52" fmla="*/ 90 w 255"/>
                <a:gd name="T53" fmla="*/ 85 h 184"/>
                <a:gd name="T54" fmla="*/ 106 w 255"/>
                <a:gd name="T55" fmla="*/ 68 h 184"/>
                <a:gd name="T56" fmla="*/ 120 w 255"/>
                <a:gd name="T57" fmla="*/ 23 h 184"/>
                <a:gd name="T58" fmla="*/ 142 w 255"/>
                <a:gd name="T59" fmla="*/ 9 h 184"/>
                <a:gd name="T60" fmla="*/ 149 w 255"/>
                <a:gd name="T61" fmla="*/ 0 h 184"/>
                <a:gd name="T62" fmla="*/ 158 w 255"/>
                <a:gd name="T63" fmla="*/ 7 h 184"/>
                <a:gd name="T64" fmla="*/ 170 w 255"/>
                <a:gd name="T65" fmla="*/ 31 h 184"/>
                <a:gd name="T66" fmla="*/ 194 w 255"/>
                <a:gd name="T67" fmla="*/ 31 h 184"/>
                <a:gd name="T68" fmla="*/ 222 w 255"/>
                <a:gd name="T69" fmla="*/ 23 h 184"/>
                <a:gd name="T70" fmla="*/ 241 w 255"/>
                <a:gd name="T71" fmla="*/ 21 h 184"/>
                <a:gd name="T72" fmla="*/ 255 w 255"/>
                <a:gd name="T73" fmla="*/ 7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5"/>
                <a:gd name="T112" fmla="*/ 0 h 184"/>
                <a:gd name="T113" fmla="*/ 255 w 255"/>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5" h="184">
                  <a:moveTo>
                    <a:pt x="255" y="7"/>
                  </a:moveTo>
                  <a:lnTo>
                    <a:pt x="255" y="45"/>
                  </a:lnTo>
                  <a:lnTo>
                    <a:pt x="231" y="54"/>
                  </a:lnTo>
                  <a:lnTo>
                    <a:pt x="194" y="56"/>
                  </a:lnTo>
                  <a:lnTo>
                    <a:pt x="168" y="73"/>
                  </a:lnTo>
                  <a:lnTo>
                    <a:pt x="158" y="90"/>
                  </a:lnTo>
                  <a:lnTo>
                    <a:pt x="151" y="113"/>
                  </a:lnTo>
                  <a:lnTo>
                    <a:pt x="144" y="120"/>
                  </a:lnTo>
                  <a:lnTo>
                    <a:pt x="125" y="123"/>
                  </a:lnTo>
                  <a:lnTo>
                    <a:pt x="130" y="132"/>
                  </a:lnTo>
                  <a:lnTo>
                    <a:pt x="128" y="139"/>
                  </a:lnTo>
                  <a:lnTo>
                    <a:pt x="125" y="153"/>
                  </a:lnTo>
                  <a:lnTo>
                    <a:pt x="99" y="182"/>
                  </a:lnTo>
                  <a:lnTo>
                    <a:pt x="69" y="184"/>
                  </a:lnTo>
                  <a:lnTo>
                    <a:pt x="57" y="172"/>
                  </a:lnTo>
                  <a:lnTo>
                    <a:pt x="78" y="165"/>
                  </a:lnTo>
                  <a:lnTo>
                    <a:pt x="78" y="156"/>
                  </a:lnTo>
                  <a:lnTo>
                    <a:pt x="71" y="149"/>
                  </a:lnTo>
                  <a:lnTo>
                    <a:pt x="54" y="149"/>
                  </a:lnTo>
                  <a:lnTo>
                    <a:pt x="54" y="127"/>
                  </a:lnTo>
                  <a:lnTo>
                    <a:pt x="47" y="120"/>
                  </a:lnTo>
                  <a:lnTo>
                    <a:pt x="14" y="137"/>
                  </a:lnTo>
                  <a:lnTo>
                    <a:pt x="0" y="142"/>
                  </a:lnTo>
                  <a:lnTo>
                    <a:pt x="19" y="120"/>
                  </a:lnTo>
                  <a:lnTo>
                    <a:pt x="45" y="113"/>
                  </a:lnTo>
                  <a:lnTo>
                    <a:pt x="57" y="99"/>
                  </a:lnTo>
                  <a:lnTo>
                    <a:pt x="90" y="85"/>
                  </a:lnTo>
                  <a:lnTo>
                    <a:pt x="106" y="68"/>
                  </a:lnTo>
                  <a:lnTo>
                    <a:pt x="120" y="23"/>
                  </a:lnTo>
                  <a:lnTo>
                    <a:pt x="142" y="9"/>
                  </a:lnTo>
                  <a:lnTo>
                    <a:pt x="149" y="0"/>
                  </a:lnTo>
                  <a:lnTo>
                    <a:pt x="158" y="7"/>
                  </a:lnTo>
                  <a:lnTo>
                    <a:pt x="170" y="31"/>
                  </a:lnTo>
                  <a:lnTo>
                    <a:pt x="194" y="31"/>
                  </a:lnTo>
                  <a:lnTo>
                    <a:pt x="222" y="23"/>
                  </a:lnTo>
                  <a:lnTo>
                    <a:pt x="241" y="21"/>
                  </a:lnTo>
                  <a:lnTo>
                    <a:pt x="255" y="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2" name="Freeform 154"/>
            <p:cNvSpPr>
              <a:spLocks/>
            </p:cNvSpPr>
            <p:nvPr/>
          </p:nvSpPr>
          <p:spPr bwMode="auto">
            <a:xfrm>
              <a:off x="1976" y="3223"/>
              <a:ext cx="295" cy="222"/>
            </a:xfrm>
            <a:custGeom>
              <a:avLst/>
              <a:gdLst>
                <a:gd name="T0" fmla="*/ 5 w 295"/>
                <a:gd name="T1" fmla="*/ 139 h 222"/>
                <a:gd name="T2" fmla="*/ 38 w 295"/>
                <a:gd name="T3" fmla="*/ 134 h 222"/>
                <a:gd name="T4" fmla="*/ 61 w 295"/>
                <a:gd name="T5" fmla="*/ 108 h 222"/>
                <a:gd name="T6" fmla="*/ 66 w 295"/>
                <a:gd name="T7" fmla="*/ 87 h 222"/>
                <a:gd name="T8" fmla="*/ 61 w 295"/>
                <a:gd name="T9" fmla="*/ 78 h 222"/>
                <a:gd name="T10" fmla="*/ 80 w 295"/>
                <a:gd name="T11" fmla="*/ 78 h 222"/>
                <a:gd name="T12" fmla="*/ 90 w 295"/>
                <a:gd name="T13" fmla="*/ 66 h 222"/>
                <a:gd name="T14" fmla="*/ 94 w 295"/>
                <a:gd name="T15" fmla="*/ 42 h 222"/>
                <a:gd name="T16" fmla="*/ 104 w 295"/>
                <a:gd name="T17" fmla="*/ 30 h 222"/>
                <a:gd name="T18" fmla="*/ 130 w 295"/>
                <a:gd name="T19" fmla="*/ 9 h 222"/>
                <a:gd name="T20" fmla="*/ 167 w 295"/>
                <a:gd name="T21" fmla="*/ 9 h 222"/>
                <a:gd name="T22" fmla="*/ 191 w 295"/>
                <a:gd name="T23" fmla="*/ 0 h 222"/>
                <a:gd name="T24" fmla="*/ 203 w 295"/>
                <a:gd name="T25" fmla="*/ 11 h 222"/>
                <a:gd name="T26" fmla="*/ 217 w 295"/>
                <a:gd name="T27" fmla="*/ 11 h 222"/>
                <a:gd name="T28" fmla="*/ 222 w 295"/>
                <a:gd name="T29" fmla="*/ 19 h 222"/>
                <a:gd name="T30" fmla="*/ 241 w 295"/>
                <a:gd name="T31" fmla="*/ 14 h 222"/>
                <a:gd name="T32" fmla="*/ 252 w 295"/>
                <a:gd name="T33" fmla="*/ 26 h 222"/>
                <a:gd name="T34" fmla="*/ 252 w 295"/>
                <a:gd name="T35" fmla="*/ 40 h 222"/>
                <a:gd name="T36" fmla="*/ 262 w 295"/>
                <a:gd name="T37" fmla="*/ 42 h 222"/>
                <a:gd name="T38" fmla="*/ 271 w 295"/>
                <a:gd name="T39" fmla="*/ 61 h 222"/>
                <a:gd name="T40" fmla="*/ 295 w 295"/>
                <a:gd name="T41" fmla="*/ 68 h 222"/>
                <a:gd name="T42" fmla="*/ 281 w 295"/>
                <a:gd name="T43" fmla="*/ 92 h 222"/>
                <a:gd name="T44" fmla="*/ 271 w 295"/>
                <a:gd name="T45" fmla="*/ 125 h 222"/>
                <a:gd name="T46" fmla="*/ 241 w 295"/>
                <a:gd name="T47" fmla="*/ 87 h 222"/>
                <a:gd name="T48" fmla="*/ 224 w 295"/>
                <a:gd name="T49" fmla="*/ 73 h 222"/>
                <a:gd name="T50" fmla="*/ 212 w 295"/>
                <a:gd name="T51" fmla="*/ 68 h 222"/>
                <a:gd name="T52" fmla="*/ 184 w 295"/>
                <a:gd name="T53" fmla="*/ 71 h 222"/>
                <a:gd name="T54" fmla="*/ 160 w 295"/>
                <a:gd name="T55" fmla="*/ 92 h 222"/>
                <a:gd name="T56" fmla="*/ 132 w 295"/>
                <a:gd name="T57" fmla="*/ 101 h 222"/>
                <a:gd name="T58" fmla="*/ 130 w 295"/>
                <a:gd name="T59" fmla="*/ 122 h 222"/>
                <a:gd name="T60" fmla="*/ 104 w 295"/>
                <a:gd name="T61" fmla="*/ 153 h 222"/>
                <a:gd name="T62" fmla="*/ 104 w 295"/>
                <a:gd name="T63" fmla="*/ 163 h 222"/>
                <a:gd name="T64" fmla="*/ 87 w 295"/>
                <a:gd name="T65" fmla="*/ 160 h 222"/>
                <a:gd name="T66" fmla="*/ 85 w 295"/>
                <a:gd name="T67" fmla="*/ 179 h 222"/>
                <a:gd name="T68" fmla="*/ 78 w 295"/>
                <a:gd name="T69" fmla="*/ 186 h 222"/>
                <a:gd name="T70" fmla="*/ 78 w 295"/>
                <a:gd name="T71" fmla="*/ 205 h 222"/>
                <a:gd name="T72" fmla="*/ 87 w 295"/>
                <a:gd name="T73" fmla="*/ 222 h 222"/>
                <a:gd name="T74" fmla="*/ 73 w 295"/>
                <a:gd name="T75" fmla="*/ 207 h 222"/>
                <a:gd name="T76" fmla="*/ 61 w 295"/>
                <a:gd name="T77" fmla="*/ 207 h 222"/>
                <a:gd name="T78" fmla="*/ 49 w 295"/>
                <a:gd name="T79" fmla="*/ 215 h 222"/>
                <a:gd name="T80" fmla="*/ 28 w 295"/>
                <a:gd name="T81" fmla="*/ 203 h 222"/>
                <a:gd name="T82" fmla="*/ 28 w 295"/>
                <a:gd name="T83" fmla="*/ 193 h 222"/>
                <a:gd name="T84" fmla="*/ 35 w 295"/>
                <a:gd name="T85" fmla="*/ 189 h 222"/>
                <a:gd name="T86" fmla="*/ 33 w 295"/>
                <a:gd name="T87" fmla="*/ 174 h 222"/>
                <a:gd name="T88" fmla="*/ 2 w 295"/>
                <a:gd name="T89" fmla="*/ 174 h 222"/>
                <a:gd name="T90" fmla="*/ 0 w 295"/>
                <a:gd name="T91" fmla="*/ 160 h 222"/>
                <a:gd name="T92" fmla="*/ 5 w 295"/>
                <a:gd name="T93" fmla="*/ 139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
                <a:gd name="T142" fmla="*/ 0 h 222"/>
                <a:gd name="T143" fmla="*/ 295 w 295"/>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 h="222">
                  <a:moveTo>
                    <a:pt x="5" y="139"/>
                  </a:moveTo>
                  <a:lnTo>
                    <a:pt x="38" y="134"/>
                  </a:lnTo>
                  <a:lnTo>
                    <a:pt x="61" y="108"/>
                  </a:lnTo>
                  <a:lnTo>
                    <a:pt x="66" y="87"/>
                  </a:lnTo>
                  <a:lnTo>
                    <a:pt x="61" y="78"/>
                  </a:lnTo>
                  <a:lnTo>
                    <a:pt x="80" y="78"/>
                  </a:lnTo>
                  <a:lnTo>
                    <a:pt x="90" y="66"/>
                  </a:lnTo>
                  <a:lnTo>
                    <a:pt x="94" y="42"/>
                  </a:lnTo>
                  <a:lnTo>
                    <a:pt x="104" y="30"/>
                  </a:lnTo>
                  <a:lnTo>
                    <a:pt x="130" y="9"/>
                  </a:lnTo>
                  <a:lnTo>
                    <a:pt x="167" y="9"/>
                  </a:lnTo>
                  <a:lnTo>
                    <a:pt x="191" y="0"/>
                  </a:lnTo>
                  <a:lnTo>
                    <a:pt x="203" y="11"/>
                  </a:lnTo>
                  <a:lnTo>
                    <a:pt x="217" y="11"/>
                  </a:lnTo>
                  <a:lnTo>
                    <a:pt x="222" y="19"/>
                  </a:lnTo>
                  <a:lnTo>
                    <a:pt x="241" y="14"/>
                  </a:lnTo>
                  <a:lnTo>
                    <a:pt x="252" y="26"/>
                  </a:lnTo>
                  <a:lnTo>
                    <a:pt x="252" y="40"/>
                  </a:lnTo>
                  <a:lnTo>
                    <a:pt x="262" y="42"/>
                  </a:lnTo>
                  <a:lnTo>
                    <a:pt x="271" y="61"/>
                  </a:lnTo>
                  <a:lnTo>
                    <a:pt x="295" y="68"/>
                  </a:lnTo>
                  <a:lnTo>
                    <a:pt x="281" y="92"/>
                  </a:lnTo>
                  <a:lnTo>
                    <a:pt x="271" y="125"/>
                  </a:lnTo>
                  <a:lnTo>
                    <a:pt x="241" y="87"/>
                  </a:lnTo>
                  <a:lnTo>
                    <a:pt x="224" y="73"/>
                  </a:lnTo>
                  <a:lnTo>
                    <a:pt x="212" y="68"/>
                  </a:lnTo>
                  <a:lnTo>
                    <a:pt x="184" y="71"/>
                  </a:lnTo>
                  <a:lnTo>
                    <a:pt x="160" y="92"/>
                  </a:lnTo>
                  <a:lnTo>
                    <a:pt x="132" y="101"/>
                  </a:lnTo>
                  <a:lnTo>
                    <a:pt x="130" y="122"/>
                  </a:lnTo>
                  <a:lnTo>
                    <a:pt x="104" y="153"/>
                  </a:lnTo>
                  <a:lnTo>
                    <a:pt x="104" y="163"/>
                  </a:lnTo>
                  <a:lnTo>
                    <a:pt x="87" y="160"/>
                  </a:lnTo>
                  <a:lnTo>
                    <a:pt x="85" y="179"/>
                  </a:lnTo>
                  <a:lnTo>
                    <a:pt x="78" y="186"/>
                  </a:lnTo>
                  <a:lnTo>
                    <a:pt x="78" y="205"/>
                  </a:lnTo>
                  <a:lnTo>
                    <a:pt x="87" y="222"/>
                  </a:lnTo>
                  <a:lnTo>
                    <a:pt x="73" y="207"/>
                  </a:lnTo>
                  <a:lnTo>
                    <a:pt x="61" y="207"/>
                  </a:lnTo>
                  <a:lnTo>
                    <a:pt x="49" y="215"/>
                  </a:lnTo>
                  <a:lnTo>
                    <a:pt x="28" y="203"/>
                  </a:lnTo>
                  <a:lnTo>
                    <a:pt x="28" y="193"/>
                  </a:lnTo>
                  <a:lnTo>
                    <a:pt x="35" y="189"/>
                  </a:lnTo>
                  <a:lnTo>
                    <a:pt x="33" y="174"/>
                  </a:lnTo>
                  <a:lnTo>
                    <a:pt x="2" y="174"/>
                  </a:lnTo>
                  <a:lnTo>
                    <a:pt x="0" y="160"/>
                  </a:lnTo>
                  <a:lnTo>
                    <a:pt x="5" y="13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3" name="Freeform 155"/>
            <p:cNvSpPr>
              <a:spLocks/>
            </p:cNvSpPr>
            <p:nvPr/>
          </p:nvSpPr>
          <p:spPr bwMode="auto">
            <a:xfrm>
              <a:off x="1612" y="3192"/>
              <a:ext cx="165" cy="172"/>
            </a:xfrm>
            <a:custGeom>
              <a:avLst/>
              <a:gdLst>
                <a:gd name="T0" fmla="*/ 0 w 165"/>
                <a:gd name="T1" fmla="*/ 78 h 172"/>
                <a:gd name="T2" fmla="*/ 3 w 165"/>
                <a:gd name="T3" fmla="*/ 61 h 172"/>
                <a:gd name="T4" fmla="*/ 14 w 165"/>
                <a:gd name="T5" fmla="*/ 52 h 172"/>
                <a:gd name="T6" fmla="*/ 26 w 165"/>
                <a:gd name="T7" fmla="*/ 54 h 172"/>
                <a:gd name="T8" fmla="*/ 36 w 165"/>
                <a:gd name="T9" fmla="*/ 61 h 172"/>
                <a:gd name="T10" fmla="*/ 45 w 165"/>
                <a:gd name="T11" fmla="*/ 59 h 172"/>
                <a:gd name="T12" fmla="*/ 40 w 165"/>
                <a:gd name="T13" fmla="*/ 42 h 172"/>
                <a:gd name="T14" fmla="*/ 52 w 165"/>
                <a:gd name="T15" fmla="*/ 38 h 172"/>
                <a:gd name="T16" fmla="*/ 57 w 165"/>
                <a:gd name="T17" fmla="*/ 31 h 172"/>
                <a:gd name="T18" fmla="*/ 59 w 165"/>
                <a:gd name="T19" fmla="*/ 14 h 172"/>
                <a:gd name="T20" fmla="*/ 83 w 165"/>
                <a:gd name="T21" fmla="*/ 7 h 172"/>
                <a:gd name="T22" fmla="*/ 90 w 165"/>
                <a:gd name="T23" fmla="*/ 0 h 172"/>
                <a:gd name="T24" fmla="*/ 125 w 165"/>
                <a:gd name="T25" fmla="*/ 7 h 172"/>
                <a:gd name="T26" fmla="*/ 137 w 165"/>
                <a:gd name="T27" fmla="*/ 5 h 172"/>
                <a:gd name="T28" fmla="*/ 151 w 165"/>
                <a:gd name="T29" fmla="*/ 59 h 172"/>
                <a:gd name="T30" fmla="*/ 165 w 165"/>
                <a:gd name="T31" fmla="*/ 64 h 172"/>
                <a:gd name="T32" fmla="*/ 165 w 165"/>
                <a:gd name="T33" fmla="*/ 73 h 172"/>
                <a:gd name="T34" fmla="*/ 154 w 165"/>
                <a:gd name="T35" fmla="*/ 80 h 172"/>
                <a:gd name="T36" fmla="*/ 125 w 165"/>
                <a:gd name="T37" fmla="*/ 83 h 172"/>
                <a:gd name="T38" fmla="*/ 116 w 165"/>
                <a:gd name="T39" fmla="*/ 92 h 172"/>
                <a:gd name="T40" fmla="*/ 104 w 165"/>
                <a:gd name="T41" fmla="*/ 111 h 172"/>
                <a:gd name="T42" fmla="*/ 104 w 165"/>
                <a:gd name="T43" fmla="*/ 130 h 172"/>
                <a:gd name="T44" fmla="*/ 109 w 165"/>
                <a:gd name="T45" fmla="*/ 146 h 172"/>
                <a:gd name="T46" fmla="*/ 104 w 165"/>
                <a:gd name="T47" fmla="*/ 158 h 172"/>
                <a:gd name="T48" fmla="*/ 97 w 165"/>
                <a:gd name="T49" fmla="*/ 158 h 172"/>
                <a:gd name="T50" fmla="*/ 90 w 165"/>
                <a:gd name="T51" fmla="*/ 149 h 172"/>
                <a:gd name="T52" fmla="*/ 76 w 165"/>
                <a:gd name="T53" fmla="*/ 149 h 172"/>
                <a:gd name="T54" fmla="*/ 52 w 165"/>
                <a:gd name="T55" fmla="*/ 163 h 172"/>
                <a:gd name="T56" fmla="*/ 38 w 165"/>
                <a:gd name="T57" fmla="*/ 172 h 172"/>
                <a:gd name="T58" fmla="*/ 38 w 165"/>
                <a:gd name="T59" fmla="*/ 158 h 172"/>
                <a:gd name="T60" fmla="*/ 26 w 165"/>
                <a:gd name="T61" fmla="*/ 144 h 172"/>
                <a:gd name="T62" fmla="*/ 38 w 165"/>
                <a:gd name="T63" fmla="*/ 125 h 172"/>
                <a:gd name="T64" fmla="*/ 50 w 165"/>
                <a:gd name="T65" fmla="*/ 120 h 172"/>
                <a:gd name="T66" fmla="*/ 54 w 165"/>
                <a:gd name="T67" fmla="*/ 111 h 172"/>
                <a:gd name="T68" fmla="*/ 45 w 165"/>
                <a:gd name="T69" fmla="*/ 104 h 172"/>
                <a:gd name="T70" fmla="*/ 43 w 165"/>
                <a:gd name="T71" fmla="*/ 97 h 172"/>
                <a:gd name="T72" fmla="*/ 31 w 165"/>
                <a:gd name="T73" fmla="*/ 83 h 172"/>
                <a:gd name="T74" fmla="*/ 0 w 165"/>
                <a:gd name="T75" fmla="*/ 78 h 1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72"/>
                <a:gd name="T116" fmla="*/ 165 w 165"/>
                <a:gd name="T117" fmla="*/ 172 h 1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72">
                  <a:moveTo>
                    <a:pt x="0" y="78"/>
                  </a:moveTo>
                  <a:lnTo>
                    <a:pt x="3" y="61"/>
                  </a:lnTo>
                  <a:lnTo>
                    <a:pt x="14" y="52"/>
                  </a:lnTo>
                  <a:lnTo>
                    <a:pt x="26" y="54"/>
                  </a:lnTo>
                  <a:lnTo>
                    <a:pt x="36" y="61"/>
                  </a:lnTo>
                  <a:lnTo>
                    <a:pt x="45" y="59"/>
                  </a:lnTo>
                  <a:lnTo>
                    <a:pt x="40" y="42"/>
                  </a:lnTo>
                  <a:lnTo>
                    <a:pt x="52" y="38"/>
                  </a:lnTo>
                  <a:lnTo>
                    <a:pt x="57" y="31"/>
                  </a:lnTo>
                  <a:lnTo>
                    <a:pt x="59" y="14"/>
                  </a:lnTo>
                  <a:lnTo>
                    <a:pt x="83" y="7"/>
                  </a:lnTo>
                  <a:lnTo>
                    <a:pt x="90" y="0"/>
                  </a:lnTo>
                  <a:lnTo>
                    <a:pt x="125" y="7"/>
                  </a:lnTo>
                  <a:lnTo>
                    <a:pt x="137" y="5"/>
                  </a:lnTo>
                  <a:lnTo>
                    <a:pt x="151" y="59"/>
                  </a:lnTo>
                  <a:lnTo>
                    <a:pt x="165" y="64"/>
                  </a:lnTo>
                  <a:lnTo>
                    <a:pt x="165" y="73"/>
                  </a:lnTo>
                  <a:lnTo>
                    <a:pt x="154" y="80"/>
                  </a:lnTo>
                  <a:lnTo>
                    <a:pt x="125" y="83"/>
                  </a:lnTo>
                  <a:lnTo>
                    <a:pt x="116" y="92"/>
                  </a:lnTo>
                  <a:lnTo>
                    <a:pt x="104" y="111"/>
                  </a:lnTo>
                  <a:lnTo>
                    <a:pt x="104" y="130"/>
                  </a:lnTo>
                  <a:lnTo>
                    <a:pt x="109" y="146"/>
                  </a:lnTo>
                  <a:lnTo>
                    <a:pt x="104" y="158"/>
                  </a:lnTo>
                  <a:lnTo>
                    <a:pt x="97" y="158"/>
                  </a:lnTo>
                  <a:lnTo>
                    <a:pt x="90" y="149"/>
                  </a:lnTo>
                  <a:lnTo>
                    <a:pt x="76" y="149"/>
                  </a:lnTo>
                  <a:lnTo>
                    <a:pt x="52" y="163"/>
                  </a:lnTo>
                  <a:lnTo>
                    <a:pt x="38" y="172"/>
                  </a:lnTo>
                  <a:lnTo>
                    <a:pt x="38" y="158"/>
                  </a:lnTo>
                  <a:lnTo>
                    <a:pt x="26" y="144"/>
                  </a:lnTo>
                  <a:lnTo>
                    <a:pt x="38" y="125"/>
                  </a:lnTo>
                  <a:lnTo>
                    <a:pt x="50" y="120"/>
                  </a:lnTo>
                  <a:lnTo>
                    <a:pt x="54" y="111"/>
                  </a:lnTo>
                  <a:lnTo>
                    <a:pt x="45" y="104"/>
                  </a:lnTo>
                  <a:lnTo>
                    <a:pt x="43" y="97"/>
                  </a:lnTo>
                  <a:lnTo>
                    <a:pt x="31" y="83"/>
                  </a:lnTo>
                  <a:lnTo>
                    <a:pt x="0" y="78"/>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4" name="Freeform 156"/>
            <p:cNvSpPr>
              <a:spLocks/>
            </p:cNvSpPr>
            <p:nvPr/>
          </p:nvSpPr>
          <p:spPr bwMode="auto">
            <a:xfrm>
              <a:off x="1551" y="3263"/>
              <a:ext cx="115" cy="111"/>
            </a:xfrm>
            <a:custGeom>
              <a:avLst/>
              <a:gdLst>
                <a:gd name="T0" fmla="*/ 61 w 115"/>
                <a:gd name="T1" fmla="*/ 7 h 111"/>
                <a:gd name="T2" fmla="*/ 92 w 115"/>
                <a:gd name="T3" fmla="*/ 12 h 111"/>
                <a:gd name="T4" fmla="*/ 108 w 115"/>
                <a:gd name="T5" fmla="*/ 35 h 111"/>
                <a:gd name="T6" fmla="*/ 115 w 115"/>
                <a:gd name="T7" fmla="*/ 38 h 111"/>
                <a:gd name="T8" fmla="*/ 111 w 115"/>
                <a:gd name="T9" fmla="*/ 49 h 111"/>
                <a:gd name="T10" fmla="*/ 99 w 115"/>
                <a:gd name="T11" fmla="*/ 52 h 111"/>
                <a:gd name="T12" fmla="*/ 87 w 115"/>
                <a:gd name="T13" fmla="*/ 73 h 111"/>
                <a:gd name="T14" fmla="*/ 78 w 115"/>
                <a:gd name="T15" fmla="*/ 68 h 111"/>
                <a:gd name="T16" fmla="*/ 68 w 115"/>
                <a:gd name="T17" fmla="*/ 68 h 111"/>
                <a:gd name="T18" fmla="*/ 59 w 115"/>
                <a:gd name="T19" fmla="*/ 78 h 111"/>
                <a:gd name="T20" fmla="*/ 66 w 115"/>
                <a:gd name="T21" fmla="*/ 99 h 111"/>
                <a:gd name="T22" fmla="*/ 66 w 115"/>
                <a:gd name="T23" fmla="*/ 111 h 111"/>
                <a:gd name="T24" fmla="*/ 45 w 115"/>
                <a:gd name="T25" fmla="*/ 104 h 111"/>
                <a:gd name="T26" fmla="*/ 40 w 115"/>
                <a:gd name="T27" fmla="*/ 97 h 111"/>
                <a:gd name="T28" fmla="*/ 28 w 115"/>
                <a:gd name="T29" fmla="*/ 92 h 111"/>
                <a:gd name="T30" fmla="*/ 12 w 115"/>
                <a:gd name="T31" fmla="*/ 59 h 111"/>
                <a:gd name="T32" fmla="*/ 5 w 115"/>
                <a:gd name="T33" fmla="*/ 61 h 111"/>
                <a:gd name="T34" fmla="*/ 0 w 115"/>
                <a:gd name="T35" fmla="*/ 52 h 111"/>
                <a:gd name="T36" fmla="*/ 0 w 115"/>
                <a:gd name="T37" fmla="*/ 35 h 111"/>
                <a:gd name="T38" fmla="*/ 12 w 115"/>
                <a:gd name="T39" fmla="*/ 35 h 111"/>
                <a:gd name="T40" fmla="*/ 19 w 115"/>
                <a:gd name="T41" fmla="*/ 28 h 111"/>
                <a:gd name="T42" fmla="*/ 9 w 115"/>
                <a:gd name="T43" fmla="*/ 14 h 111"/>
                <a:gd name="T44" fmla="*/ 16 w 115"/>
                <a:gd name="T45" fmla="*/ 9 h 111"/>
                <a:gd name="T46" fmla="*/ 21 w 115"/>
                <a:gd name="T47" fmla="*/ 2 h 111"/>
                <a:gd name="T48" fmla="*/ 33 w 115"/>
                <a:gd name="T49" fmla="*/ 0 h 111"/>
                <a:gd name="T50" fmla="*/ 40 w 115"/>
                <a:gd name="T51" fmla="*/ 12 h 111"/>
                <a:gd name="T52" fmla="*/ 61 w 115"/>
                <a:gd name="T53" fmla="*/ 7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5"/>
                <a:gd name="T82" fmla="*/ 0 h 111"/>
                <a:gd name="T83" fmla="*/ 115 w 115"/>
                <a:gd name="T84" fmla="*/ 111 h 1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5" h="111">
                  <a:moveTo>
                    <a:pt x="61" y="7"/>
                  </a:moveTo>
                  <a:lnTo>
                    <a:pt x="92" y="12"/>
                  </a:lnTo>
                  <a:lnTo>
                    <a:pt x="108" y="35"/>
                  </a:lnTo>
                  <a:lnTo>
                    <a:pt x="115" y="38"/>
                  </a:lnTo>
                  <a:lnTo>
                    <a:pt x="111" y="49"/>
                  </a:lnTo>
                  <a:lnTo>
                    <a:pt x="99" y="52"/>
                  </a:lnTo>
                  <a:lnTo>
                    <a:pt x="87" y="73"/>
                  </a:lnTo>
                  <a:lnTo>
                    <a:pt x="78" y="68"/>
                  </a:lnTo>
                  <a:lnTo>
                    <a:pt x="68" y="68"/>
                  </a:lnTo>
                  <a:lnTo>
                    <a:pt x="59" y="78"/>
                  </a:lnTo>
                  <a:lnTo>
                    <a:pt x="66" y="99"/>
                  </a:lnTo>
                  <a:lnTo>
                    <a:pt x="66" y="111"/>
                  </a:lnTo>
                  <a:lnTo>
                    <a:pt x="45" y="104"/>
                  </a:lnTo>
                  <a:lnTo>
                    <a:pt x="40" y="97"/>
                  </a:lnTo>
                  <a:lnTo>
                    <a:pt x="28" y="92"/>
                  </a:lnTo>
                  <a:lnTo>
                    <a:pt x="12" y="59"/>
                  </a:lnTo>
                  <a:lnTo>
                    <a:pt x="5" y="61"/>
                  </a:lnTo>
                  <a:lnTo>
                    <a:pt x="0" y="52"/>
                  </a:lnTo>
                  <a:lnTo>
                    <a:pt x="0" y="35"/>
                  </a:lnTo>
                  <a:lnTo>
                    <a:pt x="12" y="35"/>
                  </a:lnTo>
                  <a:lnTo>
                    <a:pt x="19" y="28"/>
                  </a:lnTo>
                  <a:lnTo>
                    <a:pt x="9" y="14"/>
                  </a:lnTo>
                  <a:lnTo>
                    <a:pt x="16" y="9"/>
                  </a:lnTo>
                  <a:lnTo>
                    <a:pt x="21" y="2"/>
                  </a:lnTo>
                  <a:lnTo>
                    <a:pt x="33" y="0"/>
                  </a:lnTo>
                  <a:lnTo>
                    <a:pt x="40" y="12"/>
                  </a:lnTo>
                  <a:lnTo>
                    <a:pt x="61" y="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5" name="Freeform 157"/>
            <p:cNvSpPr>
              <a:spLocks/>
            </p:cNvSpPr>
            <p:nvPr/>
          </p:nvSpPr>
          <p:spPr bwMode="auto">
            <a:xfrm>
              <a:off x="1520" y="3289"/>
              <a:ext cx="118" cy="151"/>
            </a:xfrm>
            <a:custGeom>
              <a:avLst/>
              <a:gdLst>
                <a:gd name="T0" fmla="*/ 43 w 118"/>
                <a:gd name="T1" fmla="*/ 9 h 151"/>
                <a:gd name="T2" fmla="*/ 33 w 118"/>
                <a:gd name="T3" fmla="*/ 9 h 151"/>
                <a:gd name="T4" fmla="*/ 31 w 118"/>
                <a:gd name="T5" fmla="*/ 28 h 151"/>
                <a:gd name="T6" fmla="*/ 36 w 118"/>
                <a:gd name="T7" fmla="*/ 35 h 151"/>
                <a:gd name="T8" fmla="*/ 43 w 118"/>
                <a:gd name="T9" fmla="*/ 33 h 151"/>
                <a:gd name="T10" fmla="*/ 59 w 118"/>
                <a:gd name="T11" fmla="*/ 66 h 151"/>
                <a:gd name="T12" fmla="*/ 71 w 118"/>
                <a:gd name="T13" fmla="*/ 71 h 151"/>
                <a:gd name="T14" fmla="*/ 73 w 118"/>
                <a:gd name="T15" fmla="*/ 75 h 151"/>
                <a:gd name="T16" fmla="*/ 99 w 118"/>
                <a:gd name="T17" fmla="*/ 85 h 151"/>
                <a:gd name="T18" fmla="*/ 87 w 118"/>
                <a:gd name="T19" fmla="*/ 104 h 151"/>
                <a:gd name="T20" fmla="*/ 106 w 118"/>
                <a:gd name="T21" fmla="*/ 104 h 151"/>
                <a:gd name="T22" fmla="*/ 118 w 118"/>
                <a:gd name="T23" fmla="*/ 108 h 151"/>
                <a:gd name="T24" fmla="*/ 118 w 118"/>
                <a:gd name="T25" fmla="*/ 130 h 151"/>
                <a:gd name="T26" fmla="*/ 113 w 118"/>
                <a:gd name="T27" fmla="*/ 141 h 151"/>
                <a:gd name="T28" fmla="*/ 90 w 118"/>
                <a:gd name="T29" fmla="*/ 146 h 151"/>
                <a:gd name="T30" fmla="*/ 83 w 118"/>
                <a:gd name="T31" fmla="*/ 146 h 151"/>
                <a:gd name="T32" fmla="*/ 83 w 118"/>
                <a:gd name="T33" fmla="*/ 137 h 151"/>
                <a:gd name="T34" fmla="*/ 87 w 118"/>
                <a:gd name="T35" fmla="*/ 118 h 151"/>
                <a:gd name="T36" fmla="*/ 76 w 118"/>
                <a:gd name="T37" fmla="*/ 113 h 151"/>
                <a:gd name="T38" fmla="*/ 59 w 118"/>
                <a:gd name="T39" fmla="*/ 118 h 151"/>
                <a:gd name="T40" fmla="*/ 28 w 118"/>
                <a:gd name="T41" fmla="*/ 151 h 151"/>
                <a:gd name="T42" fmla="*/ 24 w 118"/>
                <a:gd name="T43" fmla="*/ 146 h 151"/>
                <a:gd name="T44" fmla="*/ 28 w 118"/>
                <a:gd name="T45" fmla="*/ 113 h 151"/>
                <a:gd name="T46" fmla="*/ 5 w 118"/>
                <a:gd name="T47" fmla="*/ 85 h 151"/>
                <a:gd name="T48" fmla="*/ 10 w 118"/>
                <a:gd name="T49" fmla="*/ 71 h 151"/>
                <a:gd name="T50" fmla="*/ 19 w 118"/>
                <a:gd name="T51" fmla="*/ 59 h 151"/>
                <a:gd name="T52" fmla="*/ 33 w 118"/>
                <a:gd name="T53" fmla="*/ 75 h 151"/>
                <a:gd name="T54" fmla="*/ 33 w 118"/>
                <a:gd name="T55" fmla="*/ 97 h 151"/>
                <a:gd name="T56" fmla="*/ 54 w 118"/>
                <a:gd name="T57" fmla="*/ 99 h 151"/>
                <a:gd name="T58" fmla="*/ 57 w 118"/>
                <a:gd name="T59" fmla="*/ 87 h 151"/>
                <a:gd name="T60" fmla="*/ 50 w 118"/>
                <a:gd name="T61" fmla="*/ 73 h 151"/>
                <a:gd name="T62" fmla="*/ 36 w 118"/>
                <a:gd name="T63" fmla="*/ 56 h 151"/>
                <a:gd name="T64" fmla="*/ 26 w 118"/>
                <a:gd name="T65" fmla="*/ 56 h 151"/>
                <a:gd name="T66" fmla="*/ 17 w 118"/>
                <a:gd name="T67" fmla="*/ 35 h 151"/>
                <a:gd name="T68" fmla="*/ 0 w 118"/>
                <a:gd name="T69" fmla="*/ 31 h 151"/>
                <a:gd name="T70" fmla="*/ 5 w 118"/>
                <a:gd name="T71" fmla="*/ 0 h 151"/>
                <a:gd name="T72" fmla="*/ 33 w 118"/>
                <a:gd name="T73" fmla="*/ 5 h 151"/>
                <a:gd name="T74" fmla="*/ 43 w 118"/>
                <a:gd name="T75" fmla="*/ 9 h 1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8"/>
                <a:gd name="T115" fmla="*/ 0 h 151"/>
                <a:gd name="T116" fmla="*/ 118 w 118"/>
                <a:gd name="T117" fmla="*/ 151 h 1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8" h="151">
                  <a:moveTo>
                    <a:pt x="43" y="9"/>
                  </a:moveTo>
                  <a:lnTo>
                    <a:pt x="33" y="9"/>
                  </a:lnTo>
                  <a:lnTo>
                    <a:pt x="31" y="28"/>
                  </a:lnTo>
                  <a:lnTo>
                    <a:pt x="36" y="35"/>
                  </a:lnTo>
                  <a:lnTo>
                    <a:pt x="43" y="33"/>
                  </a:lnTo>
                  <a:lnTo>
                    <a:pt x="59" y="66"/>
                  </a:lnTo>
                  <a:lnTo>
                    <a:pt x="71" y="71"/>
                  </a:lnTo>
                  <a:lnTo>
                    <a:pt x="73" y="75"/>
                  </a:lnTo>
                  <a:lnTo>
                    <a:pt x="99" y="85"/>
                  </a:lnTo>
                  <a:lnTo>
                    <a:pt x="87" y="104"/>
                  </a:lnTo>
                  <a:lnTo>
                    <a:pt x="106" y="104"/>
                  </a:lnTo>
                  <a:lnTo>
                    <a:pt x="118" y="108"/>
                  </a:lnTo>
                  <a:lnTo>
                    <a:pt x="118" y="130"/>
                  </a:lnTo>
                  <a:lnTo>
                    <a:pt x="113" y="141"/>
                  </a:lnTo>
                  <a:lnTo>
                    <a:pt x="90" y="146"/>
                  </a:lnTo>
                  <a:lnTo>
                    <a:pt x="83" y="146"/>
                  </a:lnTo>
                  <a:lnTo>
                    <a:pt x="83" y="137"/>
                  </a:lnTo>
                  <a:lnTo>
                    <a:pt x="87" y="118"/>
                  </a:lnTo>
                  <a:lnTo>
                    <a:pt x="76" y="113"/>
                  </a:lnTo>
                  <a:lnTo>
                    <a:pt x="59" y="118"/>
                  </a:lnTo>
                  <a:lnTo>
                    <a:pt x="28" y="151"/>
                  </a:lnTo>
                  <a:lnTo>
                    <a:pt x="24" y="146"/>
                  </a:lnTo>
                  <a:lnTo>
                    <a:pt x="28" y="113"/>
                  </a:lnTo>
                  <a:lnTo>
                    <a:pt x="5" y="85"/>
                  </a:lnTo>
                  <a:lnTo>
                    <a:pt x="10" y="71"/>
                  </a:lnTo>
                  <a:lnTo>
                    <a:pt x="19" y="59"/>
                  </a:lnTo>
                  <a:lnTo>
                    <a:pt x="33" y="75"/>
                  </a:lnTo>
                  <a:lnTo>
                    <a:pt x="33" y="97"/>
                  </a:lnTo>
                  <a:lnTo>
                    <a:pt x="54" y="99"/>
                  </a:lnTo>
                  <a:lnTo>
                    <a:pt x="57" y="87"/>
                  </a:lnTo>
                  <a:lnTo>
                    <a:pt x="50" y="73"/>
                  </a:lnTo>
                  <a:lnTo>
                    <a:pt x="36" y="56"/>
                  </a:lnTo>
                  <a:lnTo>
                    <a:pt x="26" y="56"/>
                  </a:lnTo>
                  <a:lnTo>
                    <a:pt x="17" y="35"/>
                  </a:lnTo>
                  <a:lnTo>
                    <a:pt x="0" y="31"/>
                  </a:lnTo>
                  <a:lnTo>
                    <a:pt x="5" y="0"/>
                  </a:lnTo>
                  <a:lnTo>
                    <a:pt x="33" y="5"/>
                  </a:lnTo>
                  <a:lnTo>
                    <a:pt x="43" y="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6" name="Freeform 158"/>
            <p:cNvSpPr>
              <a:spLocks/>
            </p:cNvSpPr>
            <p:nvPr/>
          </p:nvSpPr>
          <p:spPr bwMode="auto">
            <a:xfrm>
              <a:off x="1496" y="3284"/>
              <a:ext cx="26" cy="31"/>
            </a:xfrm>
            <a:custGeom>
              <a:avLst/>
              <a:gdLst>
                <a:gd name="T0" fmla="*/ 19 w 26"/>
                <a:gd name="T1" fmla="*/ 0 h 31"/>
                <a:gd name="T2" fmla="*/ 26 w 26"/>
                <a:gd name="T3" fmla="*/ 5 h 31"/>
                <a:gd name="T4" fmla="*/ 12 w 26"/>
                <a:gd name="T5" fmla="*/ 31 h 31"/>
                <a:gd name="T6" fmla="*/ 0 w 26"/>
                <a:gd name="T7" fmla="*/ 31 h 31"/>
                <a:gd name="T8" fmla="*/ 0 w 26"/>
                <a:gd name="T9" fmla="*/ 21 h 31"/>
                <a:gd name="T10" fmla="*/ 19 w 26"/>
                <a:gd name="T11" fmla="*/ 0 h 31"/>
                <a:gd name="T12" fmla="*/ 0 60000 65536"/>
                <a:gd name="T13" fmla="*/ 0 60000 65536"/>
                <a:gd name="T14" fmla="*/ 0 60000 65536"/>
                <a:gd name="T15" fmla="*/ 0 60000 65536"/>
                <a:gd name="T16" fmla="*/ 0 60000 65536"/>
                <a:gd name="T17" fmla="*/ 0 60000 65536"/>
                <a:gd name="T18" fmla="*/ 0 w 26"/>
                <a:gd name="T19" fmla="*/ 0 h 31"/>
                <a:gd name="T20" fmla="*/ 26 w 2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6" h="31">
                  <a:moveTo>
                    <a:pt x="19" y="0"/>
                  </a:moveTo>
                  <a:lnTo>
                    <a:pt x="26" y="5"/>
                  </a:lnTo>
                  <a:lnTo>
                    <a:pt x="12" y="31"/>
                  </a:lnTo>
                  <a:lnTo>
                    <a:pt x="0" y="31"/>
                  </a:lnTo>
                  <a:lnTo>
                    <a:pt x="0" y="21"/>
                  </a:lnTo>
                  <a:lnTo>
                    <a:pt x="19"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7" name="Freeform 159"/>
            <p:cNvSpPr>
              <a:spLocks/>
            </p:cNvSpPr>
            <p:nvPr/>
          </p:nvSpPr>
          <p:spPr bwMode="auto">
            <a:xfrm>
              <a:off x="1428" y="3343"/>
              <a:ext cx="21" cy="40"/>
            </a:xfrm>
            <a:custGeom>
              <a:avLst/>
              <a:gdLst>
                <a:gd name="T0" fmla="*/ 0 w 21"/>
                <a:gd name="T1" fmla="*/ 17 h 40"/>
                <a:gd name="T2" fmla="*/ 17 w 21"/>
                <a:gd name="T3" fmla="*/ 0 h 40"/>
                <a:gd name="T4" fmla="*/ 21 w 21"/>
                <a:gd name="T5" fmla="*/ 12 h 40"/>
                <a:gd name="T6" fmla="*/ 14 w 21"/>
                <a:gd name="T7" fmla="*/ 24 h 40"/>
                <a:gd name="T8" fmla="*/ 2 w 21"/>
                <a:gd name="T9" fmla="*/ 40 h 40"/>
                <a:gd name="T10" fmla="*/ 5 w 21"/>
                <a:gd name="T11" fmla="*/ 26 h 40"/>
                <a:gd name="T12" fmla="*/ 0 w 21"/>
                <a:gd name="T13" fmla="*/ 17 h 40"/>
                <a:gd name="T14" fmla="*/ 0 60000 65536"/>
                <a:gd name="T15" fmla="*/ 0 60000 65536"/>
                <a:gd name="T16" fmla="*/ 0 60000 65536"/>
                <a:gd name="T17" fmla="*/ 0 60000 65536"/>
                <a:gd name="T18" fmla="*/ 0 60000 65536"/>
                <a:gd name="T19" fmla="*/ 0 60000 65536"/>
                <a:gd name="T20" fmla="*/ 0 60000 65536"/>
                <a:gd name="T21" fmla="*/ 0 w 21"/>
                <a:gd name="T22" fmla="*/ 0 h 40"/>
                <a:gd name="T23" fmla="*/ 21 w 21"/>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40">
                  <a:moveTo>
                    <a:pt x="0" y="17"/>
                  </a:moveTo>
                  <a:lnTo>
                    <a:pt x="17" y="0"/>
                  </a:lnTo>
                  <a:lnTo>
                    <a:pt x="21" y="12"/>
                  </a:lnTo>
                  <a:lnTo>
                    <a:pt x="14" y="24"/>
                  </a:lnTo>
                  <a:lnTo>
                    <a:pt x="2" y="40"/>
                  </a:lnTo>
                  <a:lnTo>
                    <a:pt x="5" y="26"/>
                  </a:lnTo>
                  <a:lnTo>
                    <a:pt x="0" y="1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8" name="Freeform 160"/>
            <p:cNvSpPr>
              <a:spLocks/>
            </p:cNvSpPr>
            <p:nvPr/>
          </p:nvSpPr>
          <p:spPr bwMode="auto">
            <a:xfrm>
              <a:off x="1360" y="3390"/>
              <a:ext cx="44" cy="26"/>
            </a:xfrm>
            <a:custGeom>
              <a:avLst/>
              <a:gdLst>
                <a:gd name="T0" fmla="*/ 9 w 44"/>
                <a:gd name="T1" fmla="*/ 0 h 26"/>
                <a:gd name="T2" fmla="*/ 35 w 44"/>
                <a:gd name="T3" fmla="*/ 0 h 26"/>
                <a:gd name="T4" fmla="*/ 44 w 44"/>
                <a:gd name="T5" fmla="*/ 19 h 26"/>
                <a:gd name="T6" fmla="*/ 28 w 44"/>
                <a:gd name="T7" fmla="*/ 22 h 26"/>
                <a:gd name="T8" fmla="*/ 18 w 44"/>
                <a:gd name="T9" fmla="*/ 26 h 26"/>
                <a:gd name="T10" fmla="*/ 0 w 44"/>
                <a:gd name="T11" fmla="*/ 26 h 26"/>
                <a:gd name="T12" fmla="*/ 9 w 44"/>
                <a:gd name="T13" fmla="*/ 0 h 26"/>
                <a:gd name="T14" fmla="*/ 0 60000 65536"/>
                <a:gd name="T15" fmla="*/ 0 60000 65536"/>
                <a:gd name="T16" fmla="*/ 0 60000 65536"/>
                <a:gd name="T17" fmla="*/ 0 60000 65536"/>
                <a:gd name="T18" fmla="*/ 0 60000 65536"/>
                <a:gd name="T19" fmla="*/ 0 60000 65536"/>
                <a:gd name="T20" fmla="*/ 0 60000 65536"/>
                <a:gd name="T21" fmla="*/ 0 w 44"/>
                <a:gd name="T22" fmla="*/ 0 h 26"/>
                <a:gd name="T23" fmla="*/ 44 w 4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6">
                  <a:moveTo>
                    <a:pt x="9" y="0"/>
                  </a:moveTo>
                  <a:lnTo>
                    <a:pt x="35" y="0"/>
                  </a:lnTo>
                  <a:lnTo>
                    <a:pt x="44" y="19"/>
                  </a:lnTo>
                  <a:lnTo>
                    <a:pt x="28" y="22"/>
                  </a:lnTo>
                  <a:lnTo>
                    <a:pt x="18" y="26"/>
                  </a:lnTo>
                  <a:lnTo>
                    <a:pt x="0" y="26"/>
                  </a:lnTo>
                  <a:lnTo>
                    <a:pt x="9"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69" name="Freeform 161"/>
            <p:cNvSpPr>
              <a:spLocks/>
            </p:cNvSpPr>
            <p:nvPr/>
          </p:nvSpPr>
          <p:spPr bwMode="auto">
            <a:xfrm>
              <a:off x="1548" y="3194"/>
              <a:ext cx="12" cy="29"/>
            </a:xfrm>
            <a:custGeom>
              <a:avLst/>
              <a:gdLst>
                <a:gd name="T0" fmla="*/ 0 w 12"/>
                <a:gd name="T1" fmla="*/ 5 h 29"/>
                <a:gd name="T2" fmla="*/ 0 w 12"/>
                <a:gd name="T3" fmla="*/ 29 h 29"/>
                <a:gd name="T4" fmla="*/ 12 w 12"/>
                <a:gd name="T5" fmla="*/ 24 h 29"/>
                <a:gd name="T6" fmla="*/ 12 w 12"/>
                <a:gd name="T7" fmla="*/ 3 h 29"/>
                <a:gd name="T8" fmla="*/ 5 w 12"/>
                <a:gd name="T9" fmla="*/ 0 h 29"/>
                <a:gd name="T10" fmla="*/ 0 w 12"/>
                <a:gd name="T11" fmla="*/ 5 h 29"/>
                <a:gd name="T12" fmla="*/ 0 60000 65536"/>
                <a:gd name="T13" fmla="*/ 0 60000 65536"/>
                <a:gd name="T14" fmla="*/ 0 60000 65536"/>
                <a:gd name="T15" fmla="*/ 0 60000 65536"/>
                <a:gd name="T16" fmla="*/ 0 60000 65536"/>
                <a:gd name="T17" fmla="*/ 0 60000 65536"/>
                <a:gd name="T18" fmla="*/ 0 w 12"/>
                <a:gd name="T19" fmla="*/ 0 h 29"/>
                <a:gd name="T20" fmla="*/ 12 w 1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12" h="29">
                  <a:moveTo>
                    <a:pt x="0" y="5"/>
                  </a:moveTo>
                  <a:lnTo>
                    <a:pt x="0" y="29"/>
                  </a:lnTo>
                  <a:lnTo>
                    <a:pt x="12" y="24"/>
                  </a:lnTo>
                  <a:lnTo>
                    <a:pt x="12" y="3"/>
                  </a:lnTo>
                  <a:lnTo>
                    <a:pt x="5" y="0"/>
                  </a:lnTo>
                  <a:lnTo>
                    <a:pt x="0" y="5"/>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0" name="Freeform 162"/>
            <p:cNvSpPr>
              <a:spLocks/>
            </p:cNvSpPr>
            <p:nvPr/>
          </p:nvSpPr>
          <p:spPr bwMode="auto">
            <a:xfrm>
              <a:off x="1471" y="3107"/>
              <a:ext cx="30" cy="40"/>
            </a:xfrm>
            <a:custGeom>
              <a:avLst/>
              <a:gdLst>
                <a:gd name="T0" fmla="*/ 9 w 30"/>
                <a:gd name="T1" fmla="*/ 0 h 40"/>
                <a:gd name="T2" fmla="*/ 23 w 30"/>
                <a:gd name="T3" fmla="*/ 0 h 40"/>
                <a:gd name="T4" fmla="*/ 30 w 30"/>
                <a:gd name="T5" fmla="*/ 7 h 40"/>
                <a:gd name="T6" fmla="*/ 18 w 30"/>
                <a:gd name="T7" fmla="*/ 31 h 40"/>
                <a:gd name="T8" fmla="*/ 9 w 30"/>
                <a:gd name="T9" fmla="*/ 40 h 40"/>
                <a:gd name="T10" fmla="*/ 0 w 30"/>
                <a:gd name="T11" fmla="*/ 33 h 40"/>
                <a:gd name="T12" fmla="*/ 9 w 30"/>
                <a:gd name="T13" fmla="*/ 0 h 40"/>
                <a:gd name="T14" fmla="*/ 0 60000 65536"/>
                <a:gd name="T15" fmla="*/ 0 60000 65536"/>
                <a:gd name="T16" fmla="*/ 0 60000 65536"/>
                <a:gd name="T17" fmla="*/ 0 60000 65536"/>
                <a:gd name="T18" fmla="*/ 0 60000 65536"/>
                <a:gd name="T19" fmla="*/ 0 60000 65536"/>
                <a:gd name="T20" fmla="*/ 0 60000 65536"/>
                <a:gd name="T21" fmla="*/ 0 w 30"/>
                <a:gd name="T22" fmla="*/ 0 h 40"/>
                <a:gd name="T23" fmla="*/ 30 w 30"/>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40">
                  <a:moveTo>
                    <a:pt x="9" y="0"/>
                  </a:moveTo>
                  <a:lnTo>
                    <a:pt x="23" y="0"/>
                  </a:lnTo>
                  <a:lnTo>
                    <a:pt x="30" y="7"/>
                  </a:lnTo>
                  <a:lnTo>
                    <a:pt x="18" y="31"/>
                  </a:lnTo>
                  <a:lnTo>
                    <a:pt x="9" y="40"/>
                  </a:lnTo>
                  <a:lnTo>
                    <a:pt x="0" y="33"/>
                  </a:lnTo>
                  <a:lnTo>
                    <a:pt x="9" y="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1" name="Freeform 163"/>
            <p:cNvSpPr>
              <a:spLocks/>
            </p:cNvSpPr>
            <p:nvPr/>
          </p:nvSpPr>
          <p:spPr bwMode="auto">
            <a:xfrm>
              <a:off x="1489" y="3034"/>
              <a:ext cx="38" cy="68"/>
            </a:xfrm>
            <a:custGeom>
              <a:avLst/>
              <a:gdLst>
                <a:gd name="T0" fmla="*/ 0 w 38"/>
                <a:gd name="T1" fmla="*/ 59 h 68"/>
                <a:gd name="T2" fmla="*/ 15 w 38"/>
                <a:gd name="T3" fmla="*/ 59 h 68"/>
                <a:gd name="T4" fmla="*/ 15 w 38"/>
                <a:gd name="T5" fmla="*/ 68 h 68"/>
                <a:gd name="T6" fmla="*/ 19 w 38"/>
                <a:gd name="T7" fmla="*/ 42 h 68"/>
                <a:gd name="T8" fmla="*/ 33 w 38"/>
                <a:gd name="T9" fmla="*/ 33 h 68"/>
                <a:gd name="T10" fmla="*/ 38 w 38"/>
                <a:gd name="T11" fmla="*/ 23 h 68"/>
                <a:gd name="T12" fmla="*/ 36 w 38"/>
                <a:gd name="T13" fmla="*/ 4 h 68"/>
                <a:gd name="T14" fmla="*/ 29 w 38"/>
                <a:gd name="T15" fmla="*/ 0 h 68"/>
                <a:gd name="T16" fmla="*/ 12 w 38"/>
                <a:gd name="T17" fmla="*/ 7 h 68"/>
                <a:gd name="T18" fmla="*/ 12 w 38"/>
                <a:gd name="T19" fmla="*/ 26 h 68"/>
                <a:gd name="T20" fmla="*/ 0 w 38"/>
                <a:gd name="T21" fmla="*/ 59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68"/>
                <a:gd name="T35" fmla="*/ 38 w 38"/>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68">
                  <a:moveTo>
                    <a:pt x="0" y="59"/>
                  </a:moveTo>
                  <a:lnTo>
                    <a:pt x="15" y="59"/>
                  </a:lnTo>
                  <a:lnTo>
                    <a:pt x="15" y="68"/>
                  </a:lnTo>
                  <a:lnTo>
                    <a:pt x="19" y="42"/>
                  </a:lnTo>
                  <a:lnTo>
                    <a:pt x="33" y="33"/>
                  </a:lnTo>
                  <a:lnTo>
                    <a:pt x="38" y="23"/>
                  </a:lnTo>
                  <a:lnTo>
                    <a:pt x="36" y="4"/>
                  </a:lnTo>
                  <a:lnTo>
                    <a:pt x="29" y="0"/>
                  </a:lnTo>
                  <a:lnTo>
                    <a:pt x="12" y="7"/>
                  </a:lnTo>
                  <a:lnTo>
                    <a:pt x="12" y="26"/>
                  </a:lnTo>
                  <a:lnTo>
                    <a:pt x="0" y="5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2" name="Freeform 164"/>
            <p:cNvSpPr>
              <a:spLocks/>
            </p:cNvSpPr>
            <p:nvPr/>
          </p:nvSpPr>
          <p:spPr bwMode="auto">
            <a:xfrm>
              <a:off x="1619" y="3338"/>
              <a:ext cx="161" cy="199"/>
            </a:xfrm>
            <a:custGeom>
              <a:avLst/>
              <a:gdLst>
                <a:gd name="T0" fmla="*/ 31 w 161"/>
                <a:gd name="T1" fmla="*/ 26 h 199"/>
                <a:gd name="T2" fmla="*/ 47 w 161"/>
                <a:gd name="T3" fmla="*/ 15 h 199"/>
                <a:gd name="T4" fmla="*/ 69 w 161"/>
                <a:gd name="T5" fmla="*/ 3 h 199"/>
                <a:gd name="T6" fmla="*/ 83 w 161"/>
                <a:gd name="T7" fmla="*/ 5 h 199"/>
                <a:gd name="T8" fmla="*/ 88 w 161"/>
                <a:gd name="T9" fmla="*/ 10 h 199"/>
                <a:gd name="T10" fmla="*/ 99 w 161"/>
                <a:gd name="T11" fmla="*/ 12 h 199"/>
                <a:gd name="T12" fmla="*/ 104 w 161"/>
                <a:gd name="T13" fmla="*/ 22 h 199"/>
                <a:gd name="T14" fmla="*/ 121 w 161"/>
                <a:gd name="T15" fmla="*/ 17 h 199"/>
                <a:gd name="T16" fmla="*/ 118 w 161"/>
                <a:gd name="T17" fmla="*/ 5 h 199"/>
                <a:gd name="T18" fmla="*/ 128 w 161"/>
                <a:gd name="T19" fmla="*/ 0 h 199"/>
                <a:gd name="T20" fmla="*/ 142 w 161"/>
                <a:gd name="T21" fmla="*/ 3 h 199"/>
                <a:gd name="T22" fmla="*/ 151 w 161"/>
                <a:gd name="T23" fmla="*/ 19 h 199"/>
                <a:gd name="T24" fmla="*/ 158 w 161"/>
                <a:gd name="T25" fmla="*/ 24 h 199"/>
                <a:gd name="T26" fmla="*/ 158 w 161"/>
                <a:gd name="T27" fmla="*/ 41 h 199"/>
                <a:gd name="T28" fmla="*/ 161 w 161"/>
                <a:gd name="T29" fmla="*/ 71 h 199"/>
                <a:gd name="T30" fmla="*/ 135 w 161"/>
                <a:gd name="T31" fmla="*/ 97 h 199"/>
                <a:gd name="T32" fmla="*/ 125 w 161"/>
                <a:gd name="T33" fmla="*/ 104 h 199"/>
                <a:gd name="T34" fmla="*/ 123 w 161"/>
                <a:gd name="T35" fmla="*/ 126 h 199"/>
                <a:gd name="T36" fmla="*/ 125 w 161"/>
                <a:gd name="T37" fmla="*/ 147 h 199"/>
                <a:gd name="T38" fmla="*/ 128 w 161"/>
                <a:gd name="T39" fmla="*/ 168 h 199"/>
                <a:gd name="T40" fmla="*/ 123 w 161"/>
                <a:gd name="T41" fmla="*/ 189 h 199"/>
                <a:gd name="T42" fmla="*/ 107 w 161"/>
                <a:gd name="T43" fmla="*/ 192 h 199"/>
                <a:gd name="T44" fmla="*/ 99 w 161"/>
                <a:gd name="T45" fmla="*/ 199 h 199"/>
                <a:gd name="T46" fmla="*/ 66 w 161"/>
                <a:gd name="T47" fmla="*/ 199 h 199"/>
                <a:gd name="T48" fmla="*/ 55 w 161"/>
                <a:gd name="T49" fmla="*/ 185 h 199"/>
                <a:gd name="T50" fmla="*/ 0 w 161"/>
                <a:gd name="T51" fmla="*/ 189 h 199"/>
                <a:gd name="T52" fmla="*/ 47 w 161"/>
                <a:gd name="T53" fmla="*/ 137 h 199"/>
                <a:gd name="T54" fmla="*/ 47 w 161"/>
                <a:gd name="T55" fmla="*/ 126 h 199"/>
                <a:gd name="T56" fmla="*/ 64 w 161"/>
                <a:gd name="T57" fmla="*/ 102 h 199"/>
                <a:gd name="T58" fmla="*/ 38 w 161"/>
                <a:gd name="T59" fmla="*/ 95 h 199"/>
                <a:gd name="T60" fmla="*/ 52 w 161"/>
                <a:gd name="T61" fmla="*/ 81 h 199"/>
                <a:gd name="T62" fmla="*/ 66 w 161"/>
                <a:gd name="T63" fmla="*/ 81 h 199"/>
                <a:gd name="T64" fmla="*/ 64 w 161"/>
                <a:gd name="T65" fmla="*/ 71 h 199"/>
                <a:gd name="T66" fmla="*/ 43 w 161"/>
                <a:gd name="T67" fmla="*/ 52 h 199"/>
                <a:gd name="T68" fmla="*/ 33 w 161"/>
                <a:gd name="T69" fmla="*/ 43 h 199"/>
                <a:gd name="T70" fmla="*/ 31 w 161"/>
                <a:gd name="T71" fmla="*/ 26 h 1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
                <a:gd name="T109" fmla="*/ 0 h 199"/>
                <a:gd name="T110" fmla="*/ 161 w 161"/>
                <a:gd name="T111" fmla="*/ 199 h 1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 h="199">
                  <a:moveTo>
                    <a:pt x="31" y="26"/>
                  </a:moveTo>
                  <a:lnTo>
                    <a:pt x="47" y="15"/>
                  </a:lnTo>
                  <a:lnTo>
                    <a:pt x="69" y="3"/>
                  </a:lnTo>
                  <a:lnTo>
                    <a:pt x="83" y="5"/>
                  </a:lnTo>
                  <a:lnTo>
                    <a:pt x="88" y="10"/>
                  </a:lnTo>
                  <a:lnTo>
                    <a:pt x="99" y="12"/>
                  </a:lnTo>
                  <a:lnTo>
                    <a:pt x="104" y="22"/>
                  </a:lnTo>
                  <a:lnTo>
                    <a:pt x="121" y="17"/>
                  </a:lnTo>
                  <a:lnTo>
                    <a:pt x="118" y="5"/>
                  </a:lnTo>
                  <a:lnTo>
                    <a:pt x="128" y="0"/>
                  </a:lnTo>
                  <a:lnTo>
                    <a:pt x="142" y="3"/>
                  </a:lnTo>
                  <a:lnTo>
                    <a:pt x="151" y="19"/>
                  </a:lnTo>
                  <a:lnTo>
                    <a:pt x="158" y="24"/>
                  </a:lnTo>
                  <a:lnTo>
                    <a:pt x="158" y="41"/>
                  </a:lnTo>
                  <a:lnTo>
                    <a:pt x="161" y="71"/>
                  </a:lnTo>
                  <a:lnTo>
                    <a:pt x="135" y="97"/>
                  </a:lnTo>
                  <a:lnTo>
                    <a:pt x="125" y="104"/>
                  </a:lnTo>
                  <a:lnTo>
                    <a:pt x="123" y="126"/>
                  </a:lnTo>
                  <a:lnTo>
                    <a:pt x="125" y="147"/>
                  </a:lnTo>
                  <a:lnTo>
                    <a:pt x="128" y="168"/>
                  </a:lnTo>
                  <a:lnTo>
                    <a:pt x="123" y="189"/>
                  </a:lnTo>
                  <a:lnTo>
                    <a:pt x="107" y="192"/>
                  </a:lnTo>
                  <a:lnTo>
                    <a:pt x="99" y="199"/>
                  </a:lnTo>
                  <a:lnTo>
                    <a:pt x="66" y="199"/>
                  </a:lnTo>
                  <a:lnTo>
                    <a:pt x="55" y="185"/>
                  </a:lnTo>
                  <a:lnTo>
                    <a:pt x="0" y="189"/>
                  </a:lnTo>
                  <a:lnTo>
                    <a:pt x="47" y="137"/>
                  </a:lnTo>
                  <a:lnTo>
                    <a:pt x="47" y="126"/>
                  </a:lnTo>
                  <a:lnTo>
                    <a:pt x="64" y="102"/>
                  </a:lnTo>
                  <a:lnTo>
                    <a:pt x="38" y="95"/>
                  </a:lnTo>
                  <a:lnTo>
                    <a:pt x="52" y="81"/>
                  </a:lnTo>
                  <a:lnTo>
                    <a:pt x="66" y="81"/>
                  </a:lnTo>
                  <a:lnTo>
                    <a:pt x="64" y="71"/>
                  </a:lnTo>
                  <a:lnTo>
                    <a:pt x="43" y="52"/>
                  </a:lnTo>
                  <a:lnTo>
                    <a:pt x="33" y="43"/>
                  </a:lnTo>
                  <a:lnTo>
                    <a:pt x="31" y="26"/>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3" name="Freeform 165"/>
            <p:cNvSpPr>
              <a:spLocks/>
            </p:cNvSpPr>
            <p:nvPr/>
          </p:nvSpPr>
          <p:spPr bwMode="auto">
            <a:xfrm>
              <a:off x="1617" y="3454"/>
              <a:ext cx="31" cy="26"/>
            </a:xfrm>
            <a:custGeom>
              <a:avLst/>
              <a:gdLst>
                <a:gd name="T0" fmla="*/ 0 w 31"/>
                <a:gd name="T1" fmla="*/ 7 h 26"/>
                <a:gd name="T2" fmla="*/ 31 w 31"/>
                <a:gd name="T3" fmla="*/ 0 h 26"/>
                <a:gd name="T4" fmla="*/ 31 w 31"/>
                <a:gd name="T5" fmla="*/ 10 h 26"/>
                <a:gd name="T6" fmla="*/ 24 w 31"/>
                <a:gd name="T7" fmla="*/ 17 h 26"/>
                <a:gd name="T8" fmla="*/ 24 w 31"/>
                <a:gd name="T9" fmla="*/ 26 h 26"/>
                <a:gd name="T10" fmla="*/ 2 w 31"/>
                <a:gd name="T11" fmla="*/ 21 h 26"/>
                <a:gd name="T12" fmla="*/ 0 w 31"/>
                <a:gd name="T13" fmla="*/ 7 h 26"/>
                <a:gd name="T14" fmla="*/ 0 60000 65536"/>
                <a:gd name="T15" fmla="*/ 0 60000 65536"/>
                <a:gd name="T16" fmla="*/ 0 60000 65536"/>
                <a:gd name="T17" fmla="*/ 0 60000 65536"/>
                <a:gd name="T18" fmla="*/ 0 60000 65536"/>
                <a:gd name="T19" fmla="*/ 0 60000 65536"/>
                <a:gd name="T20" fmla="*/ 0 60000 65536"/>
                <a:gd name="T21" fmla="*/ 0 w 31"/>
                <a:gd name="T22" fmla="*/ 0 h 26"/>
                <a:gd name="T23" fmla="*/ 31 w 31"/>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6">
                  <a:moveTo>
                    <a:pt x="0" y="7"/>
                  </a:moveTo>
                  <a:lnTo>
                    <a:pt x="31" y="0"/>
                  </a:lnTo>
                  <a:lnTo>
                    <a:pt x="31" y="10"/>
                  </a:lnTo>
                  <a:lnTo>
                    <a:pt x="24" y="17"/>
                  </a:lnTo>
                  <a:lnTo>
                    <a:pt x="24" y="26"/>
                  </a:lnTo>
                  <a:lnTo>
                    <a:pt x="2" y="21"/>
                  </a:lnTo>
                  <a:lnTo>
                    <a:pt x="0" y="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4" name="Freeform 166"/>
            <p:cNvSpPr>
              <a:spLocks/>
            </p:cNvSpPr>
            <p:nvPr/>
          </p:nvSpPr>
          <p:spPr bwMode="auto">
            <a:xfrm>
              <a:off x="1574" y="3447"/>
              <a:ext cx="36" cy="61"/>
            </a:xfrm>
            <a:custGeom>
              <a:avLst/>
              <a:gdLst>
                <a:gd name="T0" fmla="*/ 10 w 36"/>
                <a:gd name="T1" fmla="*/ 2 h 61"/>
                <a:gd name="T2" fmla="*/ 24 w 36"/>
                <a:gd name="T3" fmla="*/ 0 h 61"/>
                <a:gd name="T4" fmla="*/ 33 w 36"/>
                <a:gd name="T5" fmla="*/ 5 h 61"/>
                <a:gd name="T6" fmla="*/ 36 w 36"/>
                <a:gd name="T7" fmla="*/ 40 h 61"/>
                <a:gd name="T8" fmla="*/ 10 w 36"/>
                <a:gd name="T9" fmla="*/ 61 h 61"/>
                <a:gd name="T10" fmla="*/ 0 w 36"/>
                <a:gd name="T11" fmla="*/ 61 h 61"/>
                <a:gd name="T12" fmla="*/ 0 w 36"/>
                <a:gd name="T13" fmla="*/ 52 h 61"/>
                <a:gd name="T14" fmla="*/ 10 w 36"/>
                <a:gd name="T15" fmla="*/ 47 h 61"/>
                <a:gd name="T16" fmla="*/ 3 w 36"/>
                <a:gd name="T17" fmla="*/ 38 h 61"/>
                <a:gd name="T18" fmla="*/ 3 w 36"/>
                <a:gd name="T19" fmla="*/ 21 h 61"/>
                <a:gd name="T20" fmla="*/ 10 w 36"/>
                <a:gd name="T21" fmla="*/ 2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61"/>
                <a:gd name="T35" fmla="*/ 36 w 36"/>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61">
                  <a:moveTo>
                    <a:pt x="10" y="2"/>
                  </a:moveTo>
                  <a:lnTo>
                    <a:pt x="24" y="0"/>
                  </a:lnTo>
                  <a:lnTo>
                    <a:pt x="33" y="5"/>
                  </a:lnTo>
                  <a:lnTo>
                    <a:pt x="36" y="40"/>
                  </a:lnTo>
                  <a:lnTo>
                    <a:pt x="10" y="61"/>
                  </a:lnTo>
                  <a:lnTo>
                    <a:pt x="0" y="61"/>
                  </a:lnTo>
                  <a:lnTo>
                    <a:pt x="0" y="52"/>
                  </a:lnTo>
                  <a:lnTo>
                    <a:pt x="10" y="47"/>
                  </a:lnTo>
                  <a:lnTo>
                    <a:pt x="3" y="38"/>
                  </a:lnTo>
                  <a:lnTo>
                    <a:pt x="3" y="21"/>
                  </a:lnTo>
                  <a:lnTo>
                    <a:pt x="10" y="2"/>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5" name="Freeform 167"/>
            <p:cNvSpPr>
              <a:spLocks/>
            </p:cNvSpPr>
            <p:nvPr/>
          </p:nvSpPr>
          <p:spPr bwMode="auto">
            <a:xfrm>
              <a:off x="1716" y="3249"/>
              <a:ext cx="187" cy="181"/>
            </a:xfrm>
            <a:custGeom>
              <a:avLst/>
              <a:gdLst>
                <a:gd name="T0" fmla="*/ 2 w 187"/>
                <a:gd name="T1" fmla="*/ 99 h 181"/>
                <a:gd name="T2" fmla="*/ 5 w 187"/>
                <a:gd name="T3" fmla="*/ 89 h 181"/>
                <a:gd name="T4" fmla="*/ 0 w 187"/>
                <a:gd name="T5" fmla="*/ 75 h 181"/>
                <a:gd name="T6" fmla="*/ 2 w 187"/>
                <a:gd name="T7" fmla="*/ 54 h 181"/>
                <a:gd name="T8" fmla="*/ 12 w 187"/>
                <a:gd name="T9" fmla="*/ 33 h 181"/>
                <a:gd name="T10" fmla="*/ 24 w 187"/>
                <a:gd name="T11" fmla="*/ 26 h 181"/>
                <a:gd name="T12" fmla="*/ 52 w 187"/>
                <a:gd name="T13" fmla="*/ 23 h 181"/>
                <a:gd name="T14" fmla="*/ 61 w 187"/>
                <a:gd name="T15" fmla="*/ 14 h 181"/>
                <a:gd name="T16" fmla="*/ 61 w 187"/>
                <a:gd name="T17" fmla="*/ 7 h 181"/>
                <a:gd name="T18" fmla="*/ 76 w 187"/>
                <a:gd name="T19" fmla="*/ 16 h 181"/>
                <a:gd name="T20" fmla="*/ 104 w 187"/>
                <a:gd name="T21" fmla="*/ 16 h 181"/>
                <a:gd name="T22" fmla="*/ 121 w 187"/>
                <a:gd name="T23" fmla="*/ 0 h 181"/>
                <a:gd name="T24" fmla="*/ 132 w 187"/>
                <a:gd name="T25" fmla="*/ 0 h 181"/>
                <a:gd name="T26" fmla="*/ 149 w 187"/>
                <a:gd name="T27" fmla="*/ 21 h 181"/>
                <a:gd name="T28" fmla="*/ 149 w 187"/>
                <a:gd name="T29" fmla="*/ 40 h 181"/>
                <a:gd name="T30" fmla="*/ 142 w 187"/>
                <a:gd name="T31" fmla="*/ 49 h 181"/>
                <a:gd name="T32" fmla="*/ 123 w 187"/>
                <a:gd name="T33" fmla="*/ 61 h 181"/>
                <a:gd name="T34" fmla="*/ 111 w 187"/>
                <a:gd name="T35" fmla="*/ 61 h 181"/>
                <a:gd name="T36" fmla="*/ 113 w 187"/>
                <a:gd name="T37" fmla="*/ 73 h 181"/>
                <a:gd name="T38" fmla="*/ 168 w 187"/>
                <a:gd name="T39" fmla="*/ 85 h 181"/>
                <a:gd name="T40" fmla="*/ 163 w 187"/>
                <a:gd name="T41" fmla="*/ 111 h 181"/>
                <a:gd name="T42" fmla="*/ 184 w 187"/>
                <a:gd name="T43" fmla="*/ 120 h 181"/>
                <a:gd name="T44" fmla="*/ 170 w 187"/>
                <a:gd name="T45" fmla="*/ 134 h 181"/>
                <a:gd name="T46" fmla="*/ 187 w 187"/>
                <a:gd name="T47" fmla="*/ 146 h 181"/>
                <a:gd name="T48" fmla="*/ 180 w 187"/>
                <a:gd name="T49" fmla="*/ 156 h 181"/>
                <a:gd name="T50" fmla="*/ 180 w 187"/>
                <a:gd name="T51" fmla="*/ 167 h 181"/>
                <a:gd name="T52" fmla="*/ 168 w 187"/>
                <a:gd name="T53" fmla="*/ 167 h 181"/>
                <a:gd name="T54" fmla="*/ 161 w 187"/>
                <a:gd name="T55" fmla="*/ 181 h 181"/>
                <a:gd name="T56" fmla="*/ 154 w 187"/>
                <a:gd name="T57" fmla="*/ 163 h 181"/>
                <a:gd name="T58" fmla="*/ 132 w 187"/>
                <a:gd name="T59" fmla="*/ 165 h 181"/>
                <a:gd name="T60" fmla="*/ 104 w 187"/>
                <a:gd name="T61" fmla="*/ 170 h 181"/>
                <a:gd name="T62" fmla="*/ 99 w 187"/>
                <a:gd name="T63" fmla="*/ 158 h 181"/>
                <a:gd name="T64" fmla="*/ 64 w 187"/>
                <a:gd name="T65" fmla="*/ 153 h 181"/>
                <a:gd name="T66" fmla="*/ 61 w 187"/>
                <a:gd name="T67" fmla="*/ 113 h 181"/>
                <a:gd name="T68" fmla="*/ 54 w 187"/>
                <a:gd name="T69" fmla="*/ 108 h 181"/>
                <a:gd name="T70" fmla="*/ 45 w 187"/>
                <a:gd name="T71" fmla="*/ 92 h 181"/>
                <a:gd name="T72" fmla="*/ 31 w 187"/>
                <a:gd name="T73" fmla="*/ 89 h 181"/>
                <a:gd name="T74" fmla="*/ 21 w 187"/>
                <a:gd name="T75" fmla="*/ 94 h 181"/>
                <a:gd name="T76" fmla="*/ 24 w 187"/>
                <a:gd name="T77" fmla="*/ 106 h 181"/>
                <a:gd name="T78" fmla="*/ 7 w 187"/>
                <a:gd name="T79" fmla="*/ 111 h 181"/>
                <a:gd name="T80" fmla="*/ 2 w 187"/>
                <a:gd name="T81" fmla="*/ 99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
                <a:gd name="T124" fmla="*/ 0 h 181"/>
                <a:gd name="T125" fmla="*/ 187 w 187"/>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 h="181">
                  <a:moveTo>
                    <a:pt x="2" y="99"/>
                  </a:moveTo>
                  <a:lnTo>
                    <a:pt x="5" y="89"/>
                  </a:lnTo>
                  <a:lnTo>
                    <a:pt x="0" y="75"/>
                  </a:lnTo>
                  <a:lnTo>
                    <a:pt x="2" y="54"/>
                  </a:lnTo>
                  <a:lnTo>
                    <a:pt x="12" y="33"/>
                  </a:lnTo>
                  <a:lnTo>
                    <a:pt x="24" y="26"/>
                  </a:lnTo>
                  <a:lnTo>
                    <a:pt x="52" y="23"/>
                  </a:lnTo>
                  <a:lnTo>
                    <a:pt x="61" y="14"/>
                  </a:lnTo>
                  <a:lnTo>
                    <a:pt x="61" y="7"/>
                  </a:lnTo>
                  <a:lnTo>
                    <a:pt x="76" y="16"/>
                  </a:lnTo>
                  <a:lnTo>
                    <a:pt x="104" y="16"/>
                  </a:lnTo>
                  <a:lnTo>
                    <a:pt x="121" y="0"/>
                  </a:lnTo>
                  <a:lnTo>
                    <a:pt x="132" y="0"/>
                  </a:lnTo>
                  <a:lnTo>
                    <a:pt x="149" y="21"/>
                  </a:lnTo>
                  <a:lnTo>
                    <a:pt x="149" y="40"/>
                  </a:lnTo>
                  <a:lnTo>
                    <a:pt x="142" y="49"/>
                  </a:lnTo>
                  <a:lnTo>
                    <a:pt x="123" y="61"/>
                  </a:lnTo>
                  <a:lnTo>
                    <a:pt x="111" y="61"/>
                  </a:lnTo>
                  <a:lnTo>
                    <a:pt x="113" y="73"/>
                  </a:lnTo>
                  <a:lnTo>
                    <a:pt x="168" y="85"/>
                  </a:lnTo>
                  <a:lnTo>
                    <a:pt x="163" y="111"/>
                  </a:lnTo>
                  <a:lnTo>
                    <a:pt x="184" y="120"/>
                  </a:lnTo>
                  <a:lnTo>
                    <a:pt x="170" y="134"/>
                  </a:lnTo>
                  <a:lnTo>
                    <a:pt x="187" y="146"/>
                  </a:lnTo>
                  <a:lnTo>
                    <a:pt x="180" y="156"/>
                  </a:lnTo>
                  <a:lnTo>
                    <a:pt x="180" y="167"/>
                  </a:lnTo>
                  <a:lnTo>
                    <a:pt x="168" y="167"/>
                  </a:lnTo>
                  <a:lnTo>
                    <a:pt x="161" y="181"/>
                  </a:lnTo>
                  <a:lnTo>
                    <a:pt x="154" y="163"/>
                  </a:lnTo>
                  <a:lnTo>
                    <a:pt x="132" y="165"/>
                  </a:lnTo>
                  <a:lnTo>
                    <a:pt x="104" y="170"/>
                  </a:lnTo>
                  <a:lnTo>
                    <a:pt x="99" y="158"/>
                  </a:lnTo>
                  <a:lnTo>
                    <a:pt x="64" y="153"/>
                  </a:lnTo>
                  <a:lnTo>
                    <a:pt x="61" y="113"/>
                  </a:lnTo>
                  <a:lnTo>
                    <a:pt x="54" y="108"/>
                  </a:lnTo>
                  <a:lnTo>
                    <a:pt x="45" y="92"/>
                  </a:lnTo>
                  <a:lnTo>
                    <a:pt x="31" y="89"/>
                  </a:lnTo>
                  <a:lnTo>
                    <a:pt x="21" y="94"/>
                  </a:lnTo>
                  <a:lnTo>
                    <a:pt x="24" y="106"/>
                  </a:lnTo>
                  <a:lnTo>
                    <a:pt x="7" y="111"/>
                  </a:lnTo>
                  <a:lnTo>
                    <a:pt x="2" y="99"/>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6" name="Freeform 168"/>
            <p:cNvSpPr>
              <a:spLocks/>
            </p:cNvSpPr>
            <p:nvPr/>
          </p:nvSpPr>
          <p:spPr bwMode="auto">
            <a:xfrm>
              <a:off x="1685" y="3402"/>
              <a:ext cx="192" cy="274"/>
            </a:xfrm>
            <a:custGeom>
              <a:avLst/>
              <a:gdLst>
                <a:gd name="T0" fmla="*/ 0 w 192"/>
                <a:gd name="T1" fmla="*/ 135 h 274"/>
                <a:gd name="T2" fmla="*/ 33 w 192"/>
                <a:gd name="T3" fmla="*/ 135 h 274"/>
                <a:gd name="T4" fmla="*/ 43 w 192"/>
                <a:gd name="T5" fmla="*/ 128 h 274"/>
                <a:gd name="T6" fmla="*/ 57 w 192"/>
                <a:gd name="T7" fmla="*/ 125 h 274"/>
                <a:gd name="T8" fmla="*/ 62 w 192"/>
                <a:gd name="T9" fmla="*/ 104 h 274"/>
                <a:gd name="T10" fmla="*/ 62 w 192"/>
                <a:gd name="T11" fmla="*/ 80 h 274"/>
                <a:gd name="T12" fmla="*/ 59 w 192"/>
                <a:gd name="T13" fmla="*/ 59 h 274"/>
                <a:gd name="T14" fmla="*/ 59 w 192"/>
                <a:gd name="T15" fmla="*/ 40 h 274"/>
                <a:gd name="T16" fmla="*/ 95 w 192"/>
                <a:gd name="T17" fmla="*/ 10 h 274"/>
                <a:gd name="T18" fmla="*/ 95 w 192"/>
                <a:gd name="T19" fmla="*/ 0 h 274"/>
                <a:gd name="T20" fmla="*/ 130 w 192"/>
                <a:gd name="T21" fmla="*/ 7 h 274"/>
                <a:gd name="T22" fmla="*/ 135 w 192"/>
                <a:gd name="T23" fmla="*/ 17 h 274"/>
                <a:gd name="T24" fmla="*/ 185 w 192"/>
                <a:gd name="T25" fmla="*/ 10 h 274"/>
                <a:gd name="T26" fmla="*/ 192 w 192"/>
                <a:gd name="T27" fmla="*/ 28 h 274"/>
                <a:gd name="T28" fmla="*/ 163 w 192"/>
                <a:gd name="T29" fmla="*/ 57 h 274"/>
                <a:gd name="T30" fmla="*/ 168 w 192"/>
                <a:gd name="T31" fmla="*/ 71 h 274"/>
                <a:gd name="T32" fmla="*/ 156 w 192"/>
                <a:gd name="T33" fmla="*/ 80 h 274"/>
                <a:gd name="T34" fmla="*/ 133 w 192"/>
                <a:gd name="T35" fmla="*/ 132 h 274"/>
                <a:gd name="T36" fmla="*/ 133 w 192"/>
                <a:gd name="T37" fmla="*/ 156 h 274"/>
                <a:gd name="T38" fmla="*/ 114 w 192"/>
                <a:gd name="T39" fmla="*/ 189 h 274"/>
                <a:gd name="T40" fmla="*/ 123 w 192"/>
                <a:gd name="T41" fmla="*/ 201 h 274"/>
                <a:gd name="T42" fmla="*/ 102 w 192"/>
                <a:gd name="T43" fmla="*/ 260 h 274"/>
                <a:gd name="T44" fmla="*/ 90 w 192"/>
                <a:gd name="T45" fmla="*/ 274 h 274"/>
                <a:gd name="T46" fmla="*/ 71 w 192"/>
                <a:gd name="T47" fmla="*/ 262 h 274"/>
                <a:gd name="T48" fmla="*/ 64 w 192"/>
                <a:gd name="T49" fmla="*/ 262 h 274"/>
                <a:gd name="T50" fmla="*/ 64 w 192"/>
                <a:gd name="T51" fmla="*/ 248 h 274"/>
                <a:gd name="T52" fmla="*/ 67 w 192"/>
                <a:gd name="T53" fmla="*/ 232 h 274"/>
                <a:gd name="T54" fmla="*/ 45 w 192"/>
                <a:gd name="T55" fmla="*/ 224 h 274"/>
                <a:gd name="T56" fmla="*/ 38 w 192"/>
                <a:gd name="T57" fmla="*/ 217 h 274"/>
                <a:gd name="T58" fmla="*/ 41 w 192"/>
                <a:gd name="T59" fmla="*/ 203 h 274"/>
                <a:gd name="T60" fmla="*/ 26 w 192"/>
                <a:gd name="T61" fmla="*/ 194 h 274"/>
                <a:gd name="T62" fmla="*/ 24 w 192"/>
                <a:gd name="T63" fmla="*/ 182 h 274"/>
                <a:gd name="T64" fmla="*/ 0 w 192"/>
                <a:gd name="T65" fmla="*/ 135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2"/>
                <a:gd name="T100" fmla="*/ 0 h 274"/>
                <a:gd name="T101" fmla="*/ 192 w 19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2" h="274">
                  <a:moveTo>
                    <a:pt x="0" y="135"/>
                  </a:moveTo>
                  <a:lnTo>
                    <a:pt x="33" y="135"/>
                  </a:lnTo>
                  <a:lnTo>
                    <a:pt x="43" y="128"/>
                  </a:lnTo>
                  <a:lnTo>
                    <a:pt x="57" y="125"/>
                  </a:lnTo>
                  <a:lnTo>
                    <a:pt x="62" y="104"/>
                  </a:lnTo>
                  <a:lnTo>
                    <a:pt x="62" y="80"/>
                  </a:lnTo>
                  <a:lnTo>
                    <a:pt x="59" y="59"/>
                  </a:lnTo>
                  <a:lnTo>
                    <a:pt x="59" y="40"/>
                  </a:lnTo>
                  <a:lnTo>
                    <a:pt x="95" y="10"/>
                  </a:lnTo>
                  <a:lnTo>
                    <a:pt x="95" y="0"/>
                  </a:lnTo>
                  <a:lnTo>
                    <a:pt x="130" y="7"/>
                  </a:lnTo>
                  <a:lnTo>
                    <a:pt x="135" y="17"/>
                  </a:lnTo>
                  <a:lnTo>
                    <a:pt x="185" y="10"/>
                  </a:lnTo>
                  <a:lnTo>
                    <a:pt x="192" y="28"/>
                  </a:lnTo>
                  <a:lnTo>
                    <a:pt x="163" y="57"/>
                  </a:lnTo>
                  <a:lnTo>
                    <a:pt x="168" y="71"/>
                  </a:lnTo>
                  <a:lnTo>
                    <a:pt x="156" y="80"/>
                  </a:lnTo>
                  <a:lnTo>
                    <a:pt x="133" y="132"/>
                  </a:lnTo>
                  <a:lnTo>
                    <a:pt x="133" y="156"/>
                  </a:lnTo>
                  <a:lnTo>
                    <a:pt x="114" y="189"/>
                  </a:lnTo>
                  <a:lnTo>
                    <a:pt x="123" y="201"/>
                  </a:lnTo>
                  <a:lnTo>
                    <a:pt x="102" y="260"/>
                  </a:lnTo>
                  <a:lnTo>
                    <a:pt x="90" y="274"/>
                  </a:lnTo>
                  <a:lnTo>
                    <a:pt x="71" y="262"/>
                  </a:lnTo>
                  <a:lnTo>
                    <a:pt x="64" y="262"/>
                  </a:lnTo>
                  <a:lnTo>
                    <a:pt x="64" y="248"/>
                  </a:lnTo>
                  <a:lnTo>
                    <a:pt x="67" y="232"/>
                  </a:lnTo>
                  <a:lnTo>
                    <a:pt x="45" y="224"/>
                  </a:lnTo>
                  <a:lnTo>
                    <a:pt x="38" y="217"/>
                  </a:lnTo>
                  <a:lnTo>
                    <a:pt x="41" y="203"/>
                  </a:lnTo>
                  <a:lnTo>
                    <a:pt x="26" y="194"/>
                  </a:lnTo>
                  <a:lnTo>
                    <a:pt x="24" y="182"/>
                  </a:lnTo>
                  <a:lnTo>
                    <a:pt x="0" y="135"/>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7" name="Freeform 169"/>
            <p:cNvSpPr>
              <a:spLocks/>
            </p:cNvSpPr>
            <p:nvPr/>
          </p:nvSpPr>
          <p:spPr bwMode="auto">
            <a:xfrm>
              <a:off x="1591" y="3523"/>
              <a:ext cx="161" cy="219"/>
            </a:xfrm>
            <a:custGeom>
              <a:avLst/>
              <a:gdLst>
                <a:gd name="T0" fmla="*/ 28 w 161"/>
                <a:gd name="T1" fmla="*/ 4 h 219"/>
                <a:gd name="T2" fmla="*/ 83 w 161"/>
                <a:gd name="T3" fmla="*/ 0 h 219"/>
                <a:gd name="T4" fmla="*/ 92 w 161"/>
                <a:gd name="T5" fmla="*/ 14 h 219"/>
                <a:gd name="T6" fmla="*/ 118 w 161"/>
                <a:gd name="T7" fmla="*/ 59 h 219"/>
                <a:gd name="T8" fmla="*/ 118 w 161"/>
                <a:gd name="T9" fmla="*/ 73 h 219"/>
                <a:gd name="T10" fmla="*/ 132 w 161"/>
                <a:gd name="T11" fmla="*/ 80 h 219"/>
                <a:gd name="T12" fmla="*/ 132 w 161"/>
                <a:gd name="T13" fmla="*/ 96 h 219"/>
                <a:gd name="T14" fmla="*/ 137 w 161"/>
                <a:gd name="T15" fmla="*/ 103 h 219"/>
                <a:gd name="T16" fmla="*/ 161 w 161"/>
                <a:gd name="T17" fmla="*/ 111 h 219"/>
                <a:gd name="T18" fmla="*/ 156 w 161"/>
                <a:gd name="T19" fmla="*/ 129 h 219"/>
                <a:gd name="T20" fmla="*/ 156 w 161"/>
                <a:gd name="T21" fmla="*/ 141 h 219"/>
                <a:gd name="T22" fmla="*/ 146 w 161"/>
                <a:gd name="T23" fmla="*/ 141 h 219"/>
                <a:gd name="T24" fmla="*/ 137 w 161"/>
                <a:gd name="T25" fmla="*/ 153 h 219"/>
                <a:gd name="T26" fmla="*/ 151 w 161"/>
                <a:gd name="T27" fmla="*/ 177 h 219"/>
                <a:gd name="T28" fmla="*/ 127 w 161"/>
                <a:gd name="T29" fmla="*/ 188 h 219"/>
                <a:gd name="T30" fmla="*/ 125 w 161"/>
                <a:gd name="T31" fmla="*/ 200 h 219"/>
                <a:gd name="T32" fmla="*/ 85 w 161"/>
                <a:gd name="T33" fmla="*/ 219 h 219"/>
                <a:gd name="T34" fmla="*/ 80 w 161"/>
                <a:gd name="T35" fmla="*/ 210 h 219"/>
                <a:gd name="T36" fmla="*/ 94 w 161"/>
                <a:gd name="T37" fmla="*/ 191 h 219"/>
                <a:gd name="T38" fmla="*/ 101 w 161"/>
                <a:gd name="T39" fmla="*/ 167 h 219"/>
                <a:gd name="T40" fmla="*/ 99 w 161"/>
                <a:gd name="T41" fmla="*/ 146 h 219"/>
                <a:gd name="T42" fmla="*/ 85 w 161"/>
                <a:gd name="T43" fmla="*/ 137 h 219"/>
                <a:gd name="T44" fmla="*/ 78 w 161"/>
                <a:gd name="T45" fmla="*/ 118 h 219"/>
                <a:gd name="T46" fmla="*/ 78 w 161"/>
                <a:gd name="T47" fmla="*/ 106 h 219"/>
                <a:gd name="T48" fmla="*/ 97 w 161"/>
                <a:gd name="T49" fmla="*/ 113 h 219"/>
                <a:gd name="T50" fmla="*/ 106 w 161"/>
                <a:gd name="T51" fmla="*/ 103 h 219"/>
                <a:gd name="T52" fmla="*/ 106 w 161"/>
                <a:gd name="T53" fmla="*/ 92 h 219"/>
                <a:gd name="T54" fmla="*/ 90 w 161"/>
                <a:gd name="T55" fmla="*/ 87 h 219"/>
                <a:gd name="T56" fmla="*/ 80 w 161"/>
                <a:gd name="T57" fmla="*/ 89 h 219"/>
                <a:gd name="T58" fmla="*/ 66 w 161"/>
                <a:gd name="T59" fmla="*/ 106 h 219"/>
                <a:gd name="T60" fmla="*/ 54 w 161"/>
                <a:gd name="T61" fmla="*/ 134 h 219"/>
                <a:gd name="T62" fmla="*/ 61 w 161"/>
                <a:gd name="T63" fmla="*/ 151 h 219"/>
                <a:gd name="T64" fmla="*/ 73 w 161"/>
                <a:gd name="T65" fmla="*/ 177 h 219"/>
                <a:gd name="T66" fmla="*/ 73 w 161"/>
                <a:gd name="T67" fmla="*/ 186 h 219"/>
                <a:gd name="T68" fmla="*/ 64 w 161"/>
                <a:gd name="T69" fmla="*/ 193 h 219"/>
                <a:gd name="T70" fmla="*/ 42 w 161"/>
                <a:gd name="T71" fmla="*/ 174 h 219"/>
                <a:gd name="T72" fmla="*/ 12 w 161"/>
                <a:gd name="T73" fmla="*/ 170 h 219"/>
                <a:gd name="T74" fmla="*/ 0 w 161"/>
                <a:gd name="T75" fmla="*/ 151 h 219"/>
                <a:gd name="T76" fmla="*/ 0 w 161"/>
                <a:gd name="T77" fmla="*/ 141 h 219"/>
                <a:gd name="T78" fmla="*/ 19 w 161"/>
                <a:gd name="T79" fmla="*/ 134 h 219"/>
                <a:gd name="T80" fmla="*/ 26 w 161"/>
                <a:gd name="T81" fmla="*/ 125 h 219"/>
                <a:gd name="T82" fmla="*/ 28 w 161"/>
                <a:gd name="T83" fmla="*/ 111 h 219"/>
                <a:gd name="T84" fmla="*/ 26 w 161"/>
                <a:gd name="T85" fmla="*/ 87 h 219"/>
                <a:gd name="T86" fmla="*/ 9 w 161"/>
                <a:gd name="T87" fmla="*/ 75 h 219"/>
                <a:gd name="T88" fmla="*/ 12 w 161"/>
                <a:gd name="T89" fmla="*/ 16 h 219"/>
                <a:gd name="T90" fmla="*/ 16 w 161"/>
                <a:gd name="T91" fmla="*/ 4 h 219"/>
                <a:gd name="T92" fmla="*/ 28 w 161"/>
                <a:gd name="T93" fmla="*/ 4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1"/>
                <a:gd name="T142" fmla="*/ 0 h 219"/>
                <a:gd name="T143" fmla="*/ 161 w 161"/>
                <a:gd name="T144" fmla="*/ 219 h 2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1" h="219">
                  <a:moveTo>
                    <a:pt x="28" y="4"/>
                  </a:moveTo>
                  <a:lnTo>
                    <a:pt x="83" y="0"/>
                  </a:lnTo>
                  <a:lnTo>
                    <a:pt x="92" y="14"/>
                  </a:lnTo>
                  <a:lnTo>
                    <a:pt x="118" y="59"/>
                  </a:lnTo>
                  <a:lnTo>
                    <a:pt x="118" y="73"/>
                  </a:lnTo>
                  <a:lnTo>
                    <a:pt x="132" y="80"/>
                  </a:lnTo>
                  <a:lnTo>
                    <a:pt x="132" y="96"/>
                  </a:lnTo>
                  <a:lnTo>
                    <a:pt x="137" y="103"/>
                  </a:lnTo>
                  <a:lnTo>
                    <a:pt x="161" y="111"/>
                  </a:lnTo>
                  <a:lnTo>
                    <a:pt x="156" y="129"/>
                  </a:lnTo>
                  <a:lnTo>
                    <a:pt x="156" y="141"/>
                  </a:lnTo>
                  <a:lnTo>
                    <a:pt x="146" y="141"/>
                  </a:lnTo>
                  <a:lnTo>
                    <a:pt x="137" y="153"/>
                  </a:lnTo>
                  <a:lnTo>
                    <a:pt x="151" y="177"/>
                  </a:lnTo>
                  <a:lnTo>
                    <a:pt x="127" y="188"/>
                  </a:lnTo>
                  <a:lnTo>
                    <a:pt x="125" y="200"/>
                  </a:lnTo>
                  <a:lnTo>
                    <a:pt x="85" y="219"/>
                  </a:lnTo>
                  <a:lnTo>
                    <a:pt x="80" y="210"/>
                  </a:lnTo>
                  <a:lnTo>
                    <a:pt x="94" y="191"/>
                  </a:lnTo>
                  <a:lnTo>
                    <a:pt x="101" y="167"/>
                  </a:lnTo>
                  <a:lnTo>
                    <a:pt x="99" y="146"/>
                  </a:lnTo>
                  <a:lnTo>
                    <a:pt x="85" y="137"/>
                  </a:lnTo>
                  <a:lnTo>
                    <a:pt x="78" y="118"/>
                  </a:lnTo>
                  <a:lnTo>
                    <a:pt x="78" y="106"/>
                  </a:lnTo>
                  <a:lnTo>
                    <a:pt x="97" y="113"/>
                  </a:lnTo>
                  <a:lnTo>
                    <a:pt x="106" y="103"/>
                  </a:lnTo>
                  <a:lnTo>
                    <a:pt x="106" y="92"/>
                  </a:lnTo>
                  <a:lnTo>
                    <a:pt x="90" y="87"/>
                  </a:lnTo>
                  <a:lnTo>
                    <a:pt x="80" y="89"/>
                  </a:lnTo>
                  <a:lnTo>
                    <a:pt x="66" y="106"/>
                  </a:lnTo>
                  <a:lnTo>
                    <a:pt x="54" y="134"/>
                  </a:lnTo>
                  <a:lnTo>
                    <a:pt x="61" y="151"/>
                  </a:lnTo>
                  <a:lnTo>
                    <a:pt x="73" y="177"/>
                  </a:lnTo>
                  <a:lnTo>
                    <a:pt x="73" y="186"/>
                  </a:lnTo>
                  <a:lnTo>
                    <a:pt x="64" y="193"/>
                  </a:lnTo>
                  <a:lnTo>
                    <a:pt x="42" y="174"/>
                  </a:lnTo>
                  <a:lnTo>
                    <a:pt x="12" y="170"/>
                  </a:lnTo>
                  <a:lnTo>
                    <a:pt x="0" y="151"/>
                  </a:lnTo>
                  <a:lnTo>
                    <a:pt x="0" y="141"/>
                  </a:lnTo>
                  <a:lnTo>
                    <a:pt x="19" y="134"/>
                  </a:lnTo>
                  <a:lnTo>
                    <a:pt x="26" y="125"/>
                  </a:lnTo>
                  <a:lnTo>
                    <a:pt x="28" y="111"/>
                  </a:lnTo>
                  <a:lnTo>
                    <a:pt x="26" y="87"/>
                  </a:lnTo>
                  <a:lnTo>
                    <a:pt x="9" y="75"/>
                  </a:lnTo>
                  <a:lnTo>
                    <a:pt x="12" y="16"/>
                  </a:lnTo>
                  <a:lnTo>
                    <a:pt x="16" y="4"/>
                  </a:lnTo>
                  <a:lnTo>
                    <a:pt x="28" y="4"/>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8" name="Freeform 170"/>
            <p:cNvSpPr>
              <a:spLocks/>
            </p:cNvSpPr>
            <p:nvPr/>
          </p:nvSpPr>
          <p:spPr bwMode="auto">
            <a:xfrm>
              <a:off x="1695" y="3785"/>
              <a:ext cx="38" cy="80"/>
            </a:xfrm>
            <a:custGeom>
              <a:avLst/>
              <a:gdLst>
                <a:gd name="T0" fmla="*/ 0 w 38"/>
                <a:gd name="T1" fmla="*/ 80 h 80"/>
                <a:gd name="T2" fmla="*/ 16 w 38"/>
                <a:gd name="T3" fmla="*/ 75 h 80"/>
                <a:gd name="T4" fmla="*/ 21 w 38"/>
                <a:gd name="T5" fmla="*/ 49 h 80"/>
                <a:gd name="T6" fmla="*/ 28 w 38"/>
                <a:gd name="T7" fmla="*/ 42 h 80"/>
                <a:gd name="T8" fmla="*/ 35 w 38"/>
                <a:gd name="T9" fmla="*/ 14 h 80"/>
                <a:gd name="T10" fmla="*/ 38 w 38"/>
                <a:gd name="T11" fmla="*/ 0 h 80"/>
                <a:gd name="T12" fmla="*/ 28 w 38"/>
                <a:gd name="T13" fmla="*/ 0 h 80"/>
                <a:gd name="T14" fmla="*/ 12 w 38"/>
                <a:gd name="T15" fmla="*/ 26 h 80"/>
                <a:gd name="T16" fmla="*/ 12 w 38"/>
                <a:gd name="T17" fmla="*/ 45 h 80"/>
                <a:gd name="T18" fmla="*/ 0 w 38"/>
                <a:gd name="T19" fmla="*/ 61 h 80"/>
                <a:gd name="T20" fmla="*/ 0 w 38"/>
                <a:gd name="T21" fmla="*/ 8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80"/>
                <a:gd name="T35" fmla="*/ 38 w 3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80">
                  <a:moveTo>
                    <a:pt x="0" y="80"/>
                  </a:moveTo>
                  <a:lnTo>
                    <a:pt x="16" y="75"/>
                  </a:lnTo>
                  <a:lnTo>
                    <a:pt x="21" y="49"/>
                  </a:lnTo>
                  <a:lnTo>
                    <a:pt x="28" y="42"/>
                  </a:lnTo>
                  <a:lnTo>
                    <a:pt x="35" y="14"/>
                  </a:lnTo>
                  <a:lnTo>
                    <a:pt x="38" y="0"/>
                  </a:lnTo>
                  <a:lnTo>
                    <a:pt x="28" y="0"/>
                  </a:lnTo>
                  <a:lnTo>
                    <a:pt x="12" y="26"/>
                  </a:lnTo>
                  <a:lnTo>
                    <a:pt x="12" y="45"/>
                  </a:lnTo>
                  <a:lnTo>
                    <a:pt x="0" y="61"/>
                  </a:lnTo>
                  <a:lnTo>
                    <a:pt x="0" y="8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79" name="Freeform 171"/>
            <p:cNvSpPr>
              <a:spLocks/>
            </p:cNvSpPr>
            <p:nvPr/>
          </p:nvSpPr>
          <p:spPr bwMode="auto">
            <a:xfrm>
              <a:off x="1612" y="3846"/>
              <a:ext cx="45" cy="43"/>
            </a:xfrm>
            <a:custGeom>
              <a:avLst/>
              <a:gdLst>
                <a:gd name="T0" fmla="*/ 0 w 45"/>
                <a:gd name="T1" fmla="*/ 14 h 43"/>
                <a:gd name="T2" fmla="*/ 21 w 45"/>
                <a:gd name="T3" fmla="*/ 0 h 43"/>
                <a:gd name="T4" fmla="*/ 45 w 45"/>
                <a:gd name="T5" fmla="*/ 14 h 43"/>
                <a:gd name="T6" fmla="*/ 45 w 45"/>
                <a:gd name="T7" fmla="*/ 28 h 43"/>
                <a:gd name="T8" fmla="*/ 33 w 45"/>
                <a:gd name="T9" fmla="*/ 43 h 43"/>
                <a:gd name="T10" fmla="*/ 12 w 45"/>
                <a:gd name="T11" fmla="*/ 43 h 43"/>
                <a:gd name="T12" fmla="*/ 0 w 45"/>
                <a:gd name="T13" fmla="*/ 14 h 43"/>
                <a:gd name="T14" fmla="*/ 0 60000 65536"/>
                <a:gd name="T15" fmla="*/ 0 60000 65536"/>
                <a:gd name="T16" fmla="*/ 0 60000 65536"/>
                <a:gd name="T17" fmla="*/ 0 60000 65536"/>
                <a:gd name="T18" fmla="*/ 0 60000 65536"/>
                <a:gd name="T19" fmla="*/ 0 60000 65536"/>
                <a:gd name="T20" fmla="*/ 0 60000 65536"/>
                <a:gd name="T21" fmla="*/ 0 w 45"/>
                <a:gd name="T22" fmla="*/ 0 h 43"/>
                <a:gd name="T23" fmla="*/ 45 w 4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3">
                  <a:moveTo>
                    <a:pt x="0" y="14"/>
                  </a:moveTo>
                  <a:lnTo>
                    <a:pt x="21" y="0"/>
                  </a:lnTo>
                  <a:lnTo>
                    <a:pt x="45" y="14"/>
                  </a:lnTo>
                  <a:lnTo>
                    <a:pt x="45" y="28"/>
                  </a:lnTo>
                  <a:lnTo>
                    <a:pt x="33" y="43"/>
                  </a:lnTo>
                  <a:lnTo>
                    <a:pt x="12" y="43"/>
                  </a:lnTo>
                  <a:lnTo>
                    <a:pt x="0" y="14"/>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80" name="Freeform 172"/>
            <p:cNvSpPr>
              <a:spLocks/>
            </p:cNvSpPr>
            <p:nvPr/>
          </p:nvSpPr>
          <p:spPr bwMode="auto">
            <a:xfrm>
              <a:off x="1388" y="4217"/>
              <a:ext cx="87" cy="57"/>
            </a:xfrm>
            <a:custGeom>
              <a:avLst/>
              <a:gdLst>
                <a:gd name="T0" fmla="*/ 0 w 87"/>
                <a:gd name="T1" fmla="*/ 40 h 57"/>
                <a:gd name="T2" fmla="*/ 21 w 87"/>
                <a:gd name="T3" fmla="*/ 57 h 57"/>
                <a:gd name="T4" fmla="*/ 42 w 87"/>
                <a:gd name="T5" fmla="*/ 52 h 57"/>
                <a:gd name="T6" fmla="*/ 42 w 87"/>
                <a:gd name="T7" fmla="*/ 40 h 57"/>
                <a:gd name="T8" fmla="*/ 87 w 87"/>
                <a:gd name="T9" fmla="*/ 9 h 57"/>
                <a:gd name="T10" fmla="*/ 87 w 87"/>
                <a:gd name="T11" fmla="*/ 0 h 57"/>
                <a:gd name="T12" fmla="*/ 12 w 87"/>
                <a:gd name="T13" fmla="*/ 21 h 57"/>
                <a:gd name="T14" fmla="*/ 12 w 87"/>
                <a:gd name="T15" fmla="*/ 33 h 57"/>
                <a:gd name="T16" fmla="*/ 0 w 87"/>
                <a:gd name="T17" fmla="*/ 4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57"/>
                <a:gd name="T29" fmla="*/ 87 w 8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57">
                  <a:moveTo>
                    <a:pt x="0" y="40"/>
                  </a:moveTo>
                  <a:lnTo>
                    <a:pt x="21" y="57"/>
                  </a:lnTo>
                  <a:lnTo>
                    <a:pt x="42" y="52"/>
                  </a:lnTo>
                  <a:lnTo>
                    <a:pt x="42" y="40"/>
                  </a:lnTo>
                  <a:lnTo>
                    <a:pt x="87" y="9"/>
                  </a:lnTo>
                  <a:lnTo>
                    <a:pt x="87" y="0"/>
                  </a:lnTo>
                  <a:lnTo>
                    <a:pt x="12" y="21"/>
                  </a:lnTo>
                  <a:lnTo>
                    <a:pt x="12" y="33"/>
                  </a:lnTo>
                  <a:lnTo>
                    <a:pt x="0" y="40"/>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81" name="Freeform 173"/>
            <p:cNvSpPr>
              <a:spLocks/>
            </p:cNvSpPr>
            <p:nvPr/>
          </p:nvSpPr>
          <p:spPr bwMode="auto">
            <a:xfrm>
              <a:off x="1386" y="4269"/>
              <a:ext cx="25" cy="19"/>
            </a:xfrm>
            <a:custGeom>
              <a:avLst/>
              <a:gdLst>
                <a:gd name="T0" fmla="*/ 0 w 25"/>
                <a:gd name="T1" fmla="*/ 12 h 19"/>
                <a:gd name="T2" fmla="*/ 25 w 25"/>
                <a:gd name="T3" fmla="*/ 19 h 19"/>
                <a:gd name="T4" fmla="*/ 2 w 25"/>
                <a:gd name="T5" fmla="*/ 0 h 19"/>
                <a:gd name="T6" fmla="*/ 0 w 25"/>
                <a:gd name="T7" fmla="*/ 12 h 19"/>
                <a:gd name="T8" fmla="*/ 0 60000 65536"/>
                <a:gd name="T9" fmla="*/ 0 60000 65536"/>
                <a:gd name="T10" fmla="*/ 0 60000 65536"/>
                <a:gd name="T11" fmla="*/ 0 60000 65536"/>
                <a:gd name="T12" fmla="*/ 0 w 25"/>
                <a:gd name="T13" fmla="*/ 0 h 19"/>
                <a:gd name="T14" fmla="*/ 25 w 25"/>
                <a:gd name="T15" fmla="*/ 19 h 19"/>
              </a:gdLst>
              <a:ahLst/>
              <a:cxnLst>
                <a:cxn ang="T8">
                  <a:pos x="T0" y="T1"/>
                </a:cxn>
                <a:cxn ang="T9">
                  <a:pos x="T2" y="T3"/>
                </a:cxn>
                <a:cxn ang="T10">
                  <a:pos x="T4" y="T5"/>
                </a:cxn>
                <a:cxn ang="T11">
                  <a:pos x="T6" y="T7"/>
                </a:cxn>
              </a:cxnLst>
              <a:rect l="T12" t="T13" r="T14" b="T15"/>
              <a:pathLst>
                <a:path w="25" h="19">
                  <a:moveTo>
                    <a:pt x="0" y="12"/>
                  </a:moveTo>
                  <a:lnTo>
                    <a:pt x="25" y="19"/>
                  </a:lnTo>
                  <a:lnTo>
                    <a:pt x="2" y="0"/>
                  </a:lnTo>
                  <a:lnTo>
                    <a:pt x="0" y="12"/>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82" name="Freeform 174"/>
            <p:cNvSpPr>
              <a:spLocks/>
            </p:cNvSpPr>
            <p:nvPr/>
          </p:nvSpPr>
          <p:spPr bwMode="auto">
            <a:xfrm>
              <a:off x="1515" y="4248"/>
              <a:ext cx="12" cy="11"/>
            </a:xfrm>
            <a:custGeom>
              <a:avLst/>
              <a:gdLst>
                <a:gd name="T0" fmla="*/ 0 w 12"/>
                <a:gd name="T1" fmla="*/ 7 h 11"/>
                <a:gd name="T2" fmla="*/ 7 w 12"/>
                <a:gd name="T3" fmla="*/ 11 h 11"/>
                <a:gd name="T4" fmla="*/ 12 w 12"/>
                <a:gd name="T5" fmla="*/ 0 h 11"/>
                <a:gd name="T6" fmla="*/ 0 w 12"/>
                <a:gd name="T7" fmla="*/ 7 h 11"/>
                <a:gd name="T8" fmla="*/ 0 60000 65536"/>
                <a:gd name="T9" fmla="*/ 0 60000 65536"/>
                <a:gd name="T10" fmla="*/ 0 60000 65536"/>
                <a:gd name="T11" fmla="*/ 0 60000 65536"/>
                <a:gd name="T12" fmla="*/ 0 w 12"/>
                <a:gd name="T13" fmla="*/ 0 h 11"/>
                <a:gd name="T14" fmla="*/ 12 w 12"/>
                <a:gd name="T15" fmla="*/ 11 h 11"/>
              </a:gdLst>
              <a:ahLst/>
              <a:cxnLst>
                <a:cxn ang="T8">
                  <a:pos x="T0" y="T1"/>
                </a:cxn>
                <a:cxn ang="T9">
                  <a:pos x="T2" y="T3"/>
                </a:cxn>
                <a:cxn ang="T10">
                  <a:pos x="T4" y="T5"/>
                </a:cxn>
                <a:cxn ang="T11">
                  <a:pos x="T6" y="T7"/>
                </a:cxn>
              </a:cxnLst>
              <a:rect l="T12" t="T13" r="T14" b="T15"/>
              <a:pathLst>
                <a:path w="12" h="11">
                  <a:moveTo>
                    <a:pt x="0" y="7"/>
                  </a:moveTo>
                  <a:lnTo>
                    <a:pt x="7" y="11"/>
                  </a:lnTo>
                  <a:lnTo>
                    <a:pt x="12" y="0"/>
                  </a:lnTo>
                  <a:lnTo>
                    <a:pt x="0" y="7"/>
                  </a:lnTo>
                  <a:close/>
                </a:path>
              </a:pathLst>
            </a:custGeom>
            <a:grp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grpSp>
      <p:grpSp>
        <p:nvGrpSpPr>
          <p:cNvPr id="87" name="Groupe 98"/>
          <p:cNvGrpSpPr/>
          <p:nvPr/>
        </p:nvGrpSpPr>
        <p:grpSpPr>
          <a:xfrm>
            <a:off x="2895600" y="1828800"/>
            <a:ext cx="1180620" cy="340279"/>
            <a:chOff x="6946835" y="2988000"/>
            <a:chExt cx="1180620" cy="340279"/>
          </a:xfrm>
        </p:grpSpPr>
        <p:sp>
          <p:nvSpPr>
            <p:cNvPr id="83" name="Rectangle 183"/>
            <p:cNvSpPr>
              <a:spLocks noChangeArrowheads="1"/>
            </p:cNvSpPr>
            <p:nvPr/>
          </p:nvSpPr>
          <p:spPr bwMode="auto">
            <a:xfrm>
              <a:off x="7308000" y="2988000"/>
              <a:ext cx="819455" cy="246221"/>
            </a:xfrm>
            <a:prstGeom prst="rect">
              <a:avLst/>
            </a:prstGeom>
            <a:noFill/>
            <a:ln w="9525">
              <a:noFill/>
              <a:miter lim="800000"/>
              <a:headEnd/>
              <a:tailEnd/>
            </a:ln>
          </p:spPr>
          <p:txBody>
            <a:bodyPr wrap="none" lIns="0" tIns="0" rIns="0" bIns="0">
              <a:spAutoFit/>
            </a:bodyPr>
            <a:lstStyle/>
            <a:p>
              <a:pPr defTabSz="957263">
                <a:lnSpc>
                  <a:spcPct val="100000"/>
                </a:lnSpc>
                <a:spcBef>
                  <a:spcPct val="0"/>
                </a:spcBef>
              </a:pPr>
              <a:r>
                <a:rPr kumimoji="0" lang="en-GB" altLang="ja-JP" sz="1600" b="1" dirty="0"/>
                <a:t>Rokkasho</a:t>
              </a:r>
            </a:p>
          </p:txBody>
        </p:sp>
        <p:grpSp>
          <p:nvGrpSpPr>
            <p:cNvPr id="89" name="Group 188"/>
            <p:cNvGrpSpPr>
              <a:grpSpLocks/>
            </p:cNvGrpSpPr>
            <p:nvPr/>
          </p:nvGrpSpPr>
          <p:grpSpPr bwMode="auto">
            <a:xfrm>
              <a:off x="6946835" y="2997507"/>
              <a:ext cx="390856" cy="330772"/>
              <a:chOff x="3650" y="1890"/>
              <a:chExt cx="260" cy="238"/>
            </a:xfrm>
          </p:grpSpPr>
          <p:sp>
            <p:nvSpPr>
              <p:cNvPr id="85" name="Freeform 186"/>
              <p:cNvSpPr>
                <a:spLocks/>
              </p:cNvSpPr>
              <p:nvPr/>
            </p:nvSpPr>
            <p:spPr bwMode="auto">
              <a:xfrm>
                <a:off x="3650" y="1890"/>
                <a:ext cx="260" cy="238"/>
              </a:xfrm>
              <a:custGeom>
                <a:avLst/>
                <a:gdLst>
                  <a:gd name="T0" fmla="*/ 9 w 260"/>
                  <a:gd name="T1" fmla="*/ 205 h 238"/>
                  <a:gd name="T2" fmla="*/ 9 w 260"/>
                  <a:gd name="T3" fmla="*/ 191 h 238"/>
                  <a:gd name="T4" fmla="*/ 0 w 260"/>
                  <a:gd name="T5" fmla="*/ 186 h 238"/>
                  <a:gd name="T6" fmla="*/ 5 w 260"/>
                  <a:gd name="T7" fmla="*/ 167 h 238"/>
                  <a:gd name="T8" fmla="*/ 19 w 260"/>
                  <a:gd name="T9" fmla="*/ 153 h 238"/>
                  <a:gd name="T10" fmla="*/ 52 w 260"/>
                  <a:gd name="T11" fmla="*/ 144 h 238"/>
                  <a:gd name="T12" fmla="*/ 59 w 260"/>
                  <a:gd name="T13" fmla="*/ 106 h 238"/>
                  <a:gd name="T14" fmla="*/ 66 w 260"/>
                  <a:gd name="T15" fmla="*/ 99 h 238"/>
                  <a:gd name="T16" fmla="*/ 66 w 260"/>
                  <a:gd name="T17" fmla="*/ 89 h 238"/>
                  <a:gd name="T18" fmla="*/ 59 w 260"/>
                  <a:gd name="T19" fmla="*/ 85 h 238"/>
                  <a:gd name="T20" fmla="*/ 64 w 260"/>
                  <a:gd name="T21" fmla="*/ 54 h 238"/>
                  <a:gd name="T22" fmla="*/ 85 w 260"/>
                  <a:gd name="T23" fmla="*/ 61 h 238"/>
                  <a:gd name="T24" fmla="*/ 99 w 260"/>
                  <a:gd name="T25" fmla="*/ 59 h 238"/>
                  <a:gd name="T26" fmla="*/ 113 w 260"/>
                  <a:gd name="T27" fmla="*/ 120 h 238"/>
                  <a:gd name="T28" fmla="*/ 127 w 260"/>
                  <a:gd name="T29" fmla="*/ 130 h 238"/>
                  <a:gd name="T30" fmla="*/ 146 w 260"/>
                  <a:gd name="T31" fmla="*/ 118 h 238"/>
                  <a:gd name="T32" fmla="*/ 146 w 260"/>
                  <a:gd name="T33" fmla="*/ 97 h 238"/>
                  <a:gd name="T34" fmla="*/ 168 w 260"/>
                  <a:gd name="T35" fmla="*/ 108 h 238"/>
                  <a:gd name="T36" fmla="*/ 179 w 260"/>
                  <a:gd name="T37" fmla="*/ 120 h 238"/>
                  <a:gd name="T38" fmla="*/ 191 w 260"/>
                  <a:gd name="T39" fmla="*/ 113 h 238"/>
                  <a:gd name="T40" fmla="*/ 189 w 260"/>
                  <a:gd name="T41" fmla="*/ 92 h 238"/>
                  <a:gd name="T42" fmla="*/ 201 w 260"/>
                  <a:gd name="T43" fmla="*/ 78 h 238"/>
                  <a:gd name="T44" fmla="*/ 198 w 260"/>
                  <a:gd name="T45" fmla="*/ 56 h 238"/>
                  <a:gd name="T46" fmla="*/ 184 w 260"/>
                  <a:gd name="T47" fmla="*/ 45 h 238"/>
                  <a:gd name="T48" fmla="*/ 168 w 260"/>
                  <a:gd name="T49" fmla="*/ 59 h 238"/>
                  <a:gd name="T50" fmla="*/ 146 w 260"/>
                  <a:gd name="T51" fmla="*/ 61 h 238"/>
                  <a:gd name="T52" fmla="*/ 127 w 260"/>
                  <a:gd name="T53" fmla="*/ 71 h 238"/>
                  <a:gd name="T54" fmla="*/ 127 w 260"/>
                  <a:gd name="T55" fmla="*/ 45 h 238"/>
                  <a:gd name="T56" fmla="*/ 132 w 260"/>
                  <a:gd name="T57" fmla="*/ 21 h 238"/>
                  <a:gd name="T58" fmla="*/ 146 w 260"/>
                  <a:gd name="T59" fmla="*/ 0 h 238"/>
                  <a:gd name="T60" fmla="*/ 165 w 260"/>
                  <a:gd name="T61" fmla="*/ 0 h 238"/>
                  <a:gd name="T62" fmla="*/ 194 w 260"/>
                  <a:gd name="T63" fmla="*/ 26 h 238"/>
                  <a:gd name="T64" fmla="*/ 222 w 260"/>
                  <a:gd name="T65" fmla="*/ 21 h 238"/>
                  <a:gd name="T66" fmla="*/ 215 w 260"/>
                  <a:gd name="T67" fmla="*/ 71 h 238"/>
                  <a:gd name="T68" fmla="*/ 222 w 260"/>
                  <a:gd name="T69" fmla="*/ 85 h 238"/>
                  <a:gd name="T70" fmla="*/ 222 w 260"/>
                  <a:gd name="T71" fmla="*/ 137 h 238"/>
                  <a:gd name="T72" fmla="*/ 236 w 260"/>
                  <a:gd name="T73" fmla="*/ 177 h 238"/>
                  <a:gd name="T74" fmla="*/ 257 w 260"/>
                  <a:gd name="T75" fmla="*/ 186 h 238"/>
                  <a:gd name="T76" fmla="*/ 260 w 260"/>
                  <a:gd name="T77" fmla="*/ 193 h 238"/>
                  <a:gd name="T78" fmla="*/ 248 w 260"/>
                  <a:gd name="T79" fmla="*/ 198 h 238"/>
                  <a:gd name="T80" fmla="*/ 245 w 260"/>
                  <a:gd name="T81" fmla="*/ 205 h 238"/>
                  <a:gd name="T82" fmla="*/ 208 w 260"/>
                  <a:gd name="T83" fmla="*/ 215 h 238"/>
                  <a:gd name="T84" fmla="*/ 165 w 260"/>
                  <a:gd name="T85" fmla="*/ 238 h 238"/>
                  <a:gd name="T86" fmla="*/ 156 w 260"/>
                  <a:gd name="T87" fmla="*/ 231 h 238"/>
                  <a:gd name="T88" fmla="*/ 156 w 260"/>
                  <a:gd name="T89" fmla="*/ 200 h 238"/>
                  <a:gd name="T90" fmla="*/ 127 w 260"/>
                  <a:gd name="T91" fmla="*/ 196 h 238"/>
                  <a:gd name="T92" fmla="*/ 109 w 260"/>
                  <a:gd name="T93" fmla="*/ 207 h 238"/>
                  <a:gd name="T94" fmla="*/ 66 w 260"/>
                  <a:gd name="T95" fmla="*/ 196 h 238"/>
                  <a:gd name="T96" fmla="*/ 52 w 260"/>
                  <a:gd name="T97" fmla="*/ 203 h 238"/>
                  <a:gd name="T98" fmla="*/ 24 w 260"/>
                  <a:gd name="T99" fmla="*/ 200 h 238"/>
                  <a:gd name="T100" fmla="*/ 9 w 260"/>
                  <a:gd name="T101" fmla="*/ 205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0"/>
                  <a:gd name="T154" fmla="*/ 0 h 238"/>
                  <a:gd name="T155" fmla="*/ 260 w 260"/>
                  <a:gd name="T156" fmla="*/ 238 h 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0" h="238">
                    <a:moveTo>
                      <a:pt x="9" y="205"/>
                    </a:moveTo>
                    <a:lnTo>
                      <a:pt x="9" y="191"/>
                    </a:lnTo>
                    <a:lnTo>
                      <a:pt x="0" y="186"/>
                    </a:lnTo>
                    <a:lnTo>
                      <a:pt x="5" y="167"/>
                    </a:lnTo>
                    <a:lnTo>
                      <a:pt x="19" y="153"/>
                    </a:lnTo>
                    <a:lnTo>
                      <a:pt x="52" y="144"/>
                    </a:lnTo>
                    <a:lnTo>
                      <a:pt x="59" y="106"/>
                    </a:lnTo>
                    <a:lnTo>
                      <a:pt x="66" y="99"/>
                    </a:lnTo>
                    <a:lnTo>
                      <a:pt x="66" y="89"/>
                    </a:lnTo>
                    <a:lnTo>
                      <a:pt x="59" y="85"/>
                    </a:lnTo>
                    <a:lnTo>
                      <a:pt x="64" y="54"/>
                    </a:lnTo>
                    <a:lnTo>
                      <a:pt x="85" y="61"/>
                    </a:lnTo>
                    <a:lnTo>
                      <a:pt x="99" y="59"/>
                    </a:lnTo>
                    <a:lnTo>
                      <a:pt x="113" y="120"/>
                    </a:lnTo>
                    <a:lnTo>
                      <a:pt x="127" y="130"/>
                    </a:lnTo>
                    <a:lnTo>
                      <a:pt x="146" y="118"/>
                    </a:lnTo>
                    <a:lnTo>
                      <a:pt x="146" y="97"/>
                    </a:lnTo>
                    <a:lnTo>
                      <a:pt x="168" y="108"/>
                    </a:lnTo>
                    <a:lnTo>
                      <a:pt x="179" y="120"/>
                    </a:lnTo>
                    <a:lnTo>
                      <a:pt x="191" y="113"/>
                    </a:lnTo>
                    <a:lnTo>
                      <a:pt x="189" y="92"/>
                    </a:lnTo>
                    <a:lnTo>
                      <a:pt x="201" y="78"/>
                    </a:lnTo>
                    <a:lnTo>
                      <a:pt x="198" y="56"/>
                    </a:lnTo>
                    <a:lnTo>
                      <a:pt x="184" y="45"/>
                    </a:lnTo>
                    <a:lnTo>
                      <a:pt x="168" y="59"/>
                    </a:lnTo>
                    <a:lnTo>
                      <a:pt x="146" y="61"/>
                    </a:lnTo>
                    <a:lnTo>
                      <a:pt x="127" y="71"/>
                    </a:lnTo>
                    <a:lnTo>
                      <a:pt x="127" y="45"/>
                    </a:lnTo>
                    <a:lnTo>
                      <a:pt x="132" y="21"/>
                    </a:lnTo>
                    <a:lnTo>
                      <a:pt x="146" y="0"/>
                    </a:lnTo>
                    <a:lnTo>
                      <a:pt x="165" y="0"/>
                    </a:lnTo>
                    <a:lnTo>
                      <a:pt x="194" y="26"/>
                    </a:lnTo>
                    <a:lnTo>
                      <a:pt x="222" y="21"/>
                    </a:lnTo>
                    <a:lnTo>
                      <a:pt x="215" y="71"/>
                    </a:lnTo>
                    <a:lnTo>
                      <a:pt x="222" y="85"/>
                    </a:lnTo>
                    <a:lnTo>
                      <a:pt x="222" y="137"/>
                    </a:lnTo>
                    <a:lnTo>
                      <a:pt x="236" y="177"/>
                    </a:lnTo>
                    <a:lnTo>
                      <a:pt x="257" y="186"/>
                    </a:lnTo>
                    <a:lnTo>
                      <a:pt x="260" y="193"/>
                    </a:lnTo>
                    <a:lnTo>
                      <a:pt x="248" y="198"/>
                    </a:lnTo>
                    <a:lnTo>
                      <a:pt x="245" y="205"/>
                    </a:lnTo>
                    <a:lnTo>
                      <a:pt x="208" y="215"/>
                    </a:lnTo>
                    <a:lnTo>
                      <a:pt x="165" y="238"/>
                    </a:lnTo>
                    <a:lnTo>
                      <a:pt x="156" y="231"/>
                    </a:lnTo>
                    <a:lnTo>
                      <a:pt x="156" y="200"/>
                    </a:lnTo>
                    <a:lnTo>
                      <a:pt x="127" y="196"/>
                    </a:lnTo>
                    <a:lnTo>
                      <a:pt x="109" y="207"/>
                    </a:lnTo>
                    <a:lnTo>
                      <a:pt x="66" y="196"/>
                    </a:lnTo>
                    <a:lnTo>
                      <a:pt x="52" y="203"/>
                    </a:lnTo>
                    <a:lnTo>
                      <a:pt x="24" y="200"/>
                    </a:lnTo>
                    <a:lnTo>
                      <a:pt x="9" y="205"/>
                    </a:lnTo>
                    <a:close/>
                  </a:path>
                </a:pathLst>
              </a:custGeom>
              <a:solidFill>
                <a:schemeClr val="accent1"/>
              </a:solid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86" name="Oval 181"/>
              <p:cNvSpPr>
                <a:spLocks noChangeArrowheads="1"/>
              </p:cNvSpPr>
              <p:nvPr/>
            </p:nvSpPr>
            <p:spPr bwMode="auto">
              <a:xfrm>
                <a:off x="3851" y="1978"/>
                <a:ext cx="23" cy="23"/>
              </a:xfrm>
              <a:prstGeom prst="ellipse">
                <a:avLst/>
              </a:prstGeom>
              <a:solidFill>
                <a:schemeClr val="bg1"/>
              </a:solid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grpSp>
      </p:grpSp>
      <p:grpSp>
        <p:nvGrpSpPr>
          <p:cNvPr id="92" name="Groupe 104"/>
          <p:cNvGrpSpPr/>
          <p:nvPr/>
        </p:nvGrpSpPr>
        <p:grpSpPr>
          <a:xfrm>
            <a:off x="2895095" y="3048000"/>
            <a:ext cx="820661" cy="308896"/>
            <a:chOff x="6839721" y="4206228"/>
            <a:chExt cx="820661" cy="308896"/>
          </a:xfrm>
        </p:grpSpPr>
        <p:sp>
          <p:nvSpPr>
            <p:cNvPr id="88" name="Rectangle 182"/>
            <p:cNvSpPr>
              <a:spLocks noChangeArrowheads="1"/>
            </p:cNvSpPr>
            <p:nvPr/>
          </p:nvSpPr>
          <p:spPr bwMode="auto">
            <a:xfrm>
              <a:off x="7200000" y="4248000"/>
              <a:ext cx="460382" cy="246221"/>
            </a:xfrm>
            <a:prstGeom prst="rect">
              <a:avLst/>
            </a:prstGeom>
            <a:noFill/>
            <a:ln w="9525">
              <a:noFill/>
              <a:miter lim="800000"/>
              <a:headEnd/>
              <a:tailEnd/>
            </a:ln>
          </p:spPr>
          <p:txBody>
            <a:bodyPr wrap="none" lIns="0" tIns="0" rIns="0" bIns="0">
              <a:spAutoFit/>
            </a:bodyPr>
            <a:lstStyle/>
            <a:p>
              <a:pPr defTabSz="957263">
                <a:lnSpc>
                  <a:spcPct val="100000"/>
                </a:lnSpc>
                <a:spcBef>
                  <a:spcPct val="0"/>
                </a:spcBef>
              </a:pPr>
              <a:r>
                <a:rPr kumimoji="0" lang="en-GB" altLang="ja-JP" sz="1600" b="1" dirty="0"/>
                <a:t>Oarai</a:t>
              </a:r>
            </a:p>
          </p:txBody>
        </p:sp>
        <p:grpSp>
          <p:nvGrpSpPr>
            <p:cNvPr id="93" name="Group 189"/>
            <p:cNvGrpSpPr>
              <a:grpSpLocks/>
            </p:cNvGrpSpPr>
            <p:nvPr/>
          </p:nvGrpSpPr>
          <p:grpSpPr bwMode="auto">
            <a:xfrm>
              <a:off x="6839721" y="4206228"/>
              <a:ext cx="300781" cy="308896"/>
              <a:chOff x="3465" y="2615"/>
              <a:chExt cx="200" cy="222"/>
            </a:xfrm>
          </p:grpSpPr>
          <p:sp>
            <p:nvSpPr>
              <p:cNvPr id="90" name="Freeform 187"/>
              <p:cNvSpPr>
                <a:spLocks/>
              </p:cNvSpPr>
              <p:nvPr/>
            </p:nvSpPr>
            <p:spPr bwMode="auto">
              <a:xfrm>
                <a:off x="3465" y="2615"/>
                <a:ext cx="193" cy="222"/>
              </a:xfrm>
              <a:custGeom>
                <a:avLst/>
                <a:gdLst>
                  <a:gd name="T0" fmla="*/ 49 w 193"/>
                  <a:gd name="T1" fmla="*/ 189 h 222"/>
                  <a:gd name="T2" fmla="*/ 59 w 193"/>
                  <a:gd name="T3" fmla="*/ 198 h 222"/>
                  <a:gd name="T4" fmla="*/ 87 w 193"/>
                  <a:gd name="T5" fmla="*/ 201 h 222"/>
                  <a:gd name="T6" fmla="*/ 92 w 193"/>
                  <a:gd name="T7" fmla="*/ 210 h 222"/>
                  <a:gd name="T8" fmla="*/ 118 w 193"/>
                  <a:gd name="T9" fmla="*/ 210 h 222"/>
                  <a:gd name="T10" fmla="*/ 132 w 193"/>
                  <a:gd name="T11" fmla="*/ 198 h 222"/>
                  <a:gd name="T12" fmla="*/ 153 w 193"/>
                  <a:gd name="T13" fmla="*/ 198 h 222"/>
                  <a:gd name="T14" fmla="*/ 163 w 193"/>
                  <a:gd name="T15" fmla="*/ 203 h 222"/>
                  <a:gd name="T16" fmla="*/ 181 w 193"/>
                  <a:gd name="T17" fmla="*/ 222 h 222"/>
                  <a:gd name="T18" fmla="*/ 193 w 193"/>
                  <a:gd name="T19" fmla="*/ 222 h 222"/>
                  <a:gd name="T20" fmla="*/ 158 w 193"/>
                  <a:gd name="T21" fmla="*/ 161 h 222"/>
                  <a:gd name="T22" fmla="*/ 155 w 193"/>
                  <a:gd name="T23" fmla="*/ 151 h 222"/>
                  <a:gd name="T24" fmla="*/ 148 w 193"/>
                  <a:gd name="T25" fmla="*/ 144 h 222"/>
                  <a:gd name="T26" fmla="*/ 151 w 193"/>
                  <a:gd name="T27" fmla="*/ 118 h 222"/>
                  <a:gd name="T28" fmla="*/ 160 w 193"/>
                  <a:gd name="T29" fmla="*/ 109 h 222"/>
                  <a:gd name="T30" fmla="*/ 160 w 193"/>
                  <a:gd name="T31" fmla="*/ 102 h 222"/>
                  <a:gd name="T32" fmla="*/ 155 w 193"/>
                  <a:gd name="T33" fmla="*/ 92 h 222"/>
                  <a:gd name="T34" fmla="*/ 163 w 193"/>
                  <a:gd name="T35" fmla="*/ 78 h 222"/>
                  <a:gd name="T36" fmla="*/ 177 w 193"/>
                  <a:gd name="T37" fmla="*/ 35 h 222"/>
                  <a:gd name="T38" fmla="*/ 184 w 193"/>
                  <a:gd name="T39" fmla="*/ 14 h 222"/>
                  <a:gd name="T40" fmla="*/ 155 w 193"/>
                  <a:gd name="T41" fmla="*/ 7 h 222"/>
                  <a:gd name="T42" fmla="*/ 151 w 193"/>
                  <a:gd name="T43" fmla="*/ 0 h 222"/>
                  <a:gd name="T44" fmla="*/ 127 w 193"/>
                  <a:gd name="T45" fmla="*/ 21 h 222"/>
                  <a:gd name="T46" fmla="*/ 111 w 193"/>
                  <a:gd name="T47" fmla="*/ 7 h 222"/>
                  <a:gd name="T48" fmla="*/ 101 w 193"/>
                  <a:gd name="T49" fmla="*/ 7 h 222"/>
                  <a:gd name="T50" fmla="*/ 96 w 193"/>
                  <a:gd name="T51" fmla="*/ 17 h 222"/>
                  <a:gd name="T52" fmla="*/ 96 w 193"/>
                  <a:gd name="T53" fmla="*/ 45 h 222"/>
                  <a:gd name="T54" fmla="*/ 94 w 193"/>
                  <a:gd name="T55" fmla="*/ 52 h 222"/>
                  <a:gd name="T56" fmla="*/ 99 w 193"/>
                  <a:gd name="T57" fmla="*/ 83 h 222"/>
                  <a:gd name="T58" fmla="*/ 85 w 193"/>
                  <a:gd name="T59" fmla="*/ 104 h 222"/>
                  <a:gd name="T60" fmla="*/ 78 w 193"/>
                  <a:gd name="T61" fmla="*/ 104 h 222"/>
                  <a:gd name="T62" fmla="*/ 33 w 193"/>
                  <a:gd name="T63" fmla="*/ 128 h 222"/>
                  <a:gd name="T64" fmla="*/ 23 w 193"/>
                  <a:gd name="T65" fmla="*/ 128 h 222"/>
                  <a:gd name="T66" fmla="*/ 0 w 193"/>
                  <a:gd name="T67" fmla="*/ 130 h 222"/>
                  <a:gd name="T68" fmla="*/ 7 w 193"/>
                  <a:gd name="T69" fmla="*/ 137 h 222"/>
                  <a:gd name="T70" fmla="*/ 14 w 193"/>
                  <a:gd name="T71" fmla="*/ 142 h 222"/>
                  <a:gd name="T72" fmla="*/ 16 w 193"/>
                  <a:gd name="T73" fmla="*/ 163 h 222"/>
                  <a:gd name="T74" fmla="*/ 40 w 193"/>
                  <a:gd name="T75" fmla="*/ 175 h 222"/>
                  <a:gd name="T76" fmla="*/ 49 w 193"/>
                  <a:gd name="T77" fmla="*/ 189 h 2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3"/>
                  <a:gd name="T118" fmla="*/ 0 h 222"/>
                  <a:gd name="T119" fmla="*/ 193 w 193"/>
                  <a:gd name="T120" fmla="*/ 222 h 2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3" h="222">
                    <a:moveTo>
                      <a:pt x="49" y="189"/>
                    </a:moveTo>
                    <a:lnTo>
                      <a:pt x="59" y="198"/>
                    </a:lnTo>
                    <a:lnTo>
                      <a:pt x="87" y="201"/>
                    </a:lnTo>
                    <a:lnTo>
                      <a:pt x="92" y="210"/>
                    </a:lnTo>
                    <a:lnTo>
                      <a:pt x="118" y="210"/>
                    </a:lnTo>
                    <a:lnTo>
                      <a:pt x="132" y="198"/>
                    </a:lnTo>
                    <a:lnTo>
                      <a:pt x="153" y="198"/>
                    </a:lnTo>
                    <a:lnTo>
                      <a:pt x="163" y="203"/>
                    </a:lnTo>
                    <a:lnTo>
                      <a:pt x="181" y="222"/>
                    </a:lnTo>
                    <a:lnTo>
                      <a:pt x="193" y="222"/>
                    </a:lnTo>
                    <a:lnTo>
                      <a:pt x="158" y="161"/>
                    </a:lnTo>
                    <a:lnTo>
                      <a:pt x="155" y="151"/>
                    </a:lnTo>
                    <a:lnTo>
                      <a:pt x="148" y="144"/>
                    </a:lnTo>
                    <a:lnTo>
                      <a:pt x="151" y="118"/>
                    </a:lnTo>
                    <a:lnTo>
                      <a:pt x="160" y="109"/>
                    </a:lnTo>
                    <a:lnTo>
                      <a:pt x="160" y="102"/>
                    </a:lnTo>
                    <a:lnTo>
                      <a:pt x="155" y="92"/>
                    </a:lnTo>
                    <a:lnTo>
                      <a:pt x="163" y="78"/>
                    </a:lnTo>
                    <a:lnTo>
                      <a:pt x="177" y="35"/>
                    </a:lnTo>
                    <a:lnTo>
                      <a:pt x="184" y="14"/>
                    </a:lnTo>
                    <a:lnTo>
                      <a:pt x="155" y="7"/>
                    </a:lnTo>
                    <a:lnTo>
                      <a:pt x="151" y="0"/>
                    </a:lnTo>
                    <a:lnTo>
                      <a:pt x="127" y="21"/>
                    </a:lnTo>
                    <a:lnTo>
                      <a:pt x="111" y="7"/>
                    </a:lnTo>
                    <a:lnTo>
                      <a:pt x="101" y="7"/>
                    </a:lnTo>
                    <a:lnTo>
                      <a:pt x="96" y="17"/>
                    </a:lnTo>
                    <a:lnTo>
                      <a:pt x="96" y="45"/>
                    </a:lnTo>
                    <a:lnTo>
                      <a:pt x="94" y="52"/>
                    </a:lnTo>
                    <a:lnTo>
                      <a:pt x="99" y="83"/>
                    </a:lnTo>
                    <a:lnTo>
                      <a:pt x="85" y="104"/>
                    </a:lnTo>
                    <a:lnTo>
                      <a:pt x="78" y="104"/>
                    </a:lnTo>
                    <a:lnTo>
                      <a:pt x="33" y="128"/>
                    </a:lnTo>
                    <a:lnTo>
                      <a:pt x="23" y="128"/>
                    </a:lnTo>
                    <a:lnTo>
                      <a:pt x="0" y="130"/>
                    </a:lnTo>
                    <a:lnTo>
                      <a:pt x="7" y="137"/>
                    </a:lnTo>
                    <a:lnTo>
                      <a:pt x="14" y="142"/>
                    </a:lnTo>
                    <a:lnTo>
                      <a:pt x="16" y="163"/>
                    </a:lnTo>
                    <a:lnTo>
                      <a:pt x="40" y="175"/>
                    </a:lnTo>
                    <a:lnTo>
                      <a:pt x="49" y="189"/>
                    </a:lnTo>
                    <a:close/>
                  </a:path>
                </a:pathLst>
              </a:custGeom>
              <a:solidFill>
                <a:schemeClr val="accent6"/>
              </a:solid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sp>
            <p:nvSpPr>
              <p:cNvPr id="91" name="Oval 180"/>
              <p:cNvSpPr>
                <a:spLocks noChangeArrowheads="1"/>
              </p:cNvSpPr>
              <p:nvPr/>
            </p:nvSpPr>
            <p:spPr bwMode="auto">
              <a:xfrm>
                <a:off x="3642" y="2734"/>
                <a:ext cx="23" cy="23"/>
              </a:xfrm>
              <a:prstGeom prst="ellipse">
                <a:avLst/>
              </a:prstGeom>
              <a:solidFill>
                <a:schemeClr val="bg1"/>
              </a:solidFill>
              <a:ln w="6350">
                <a:solidFill>
                  <a:srgbClr val="000000"/>
                </a:solidFill>
                <a:miter lim="800000"/>
                <a:headEnd/>
                <a:tailEnd/>
              </a:ln>
            </p:spPr>
            <p:txBody>
              <a:bodyPr lIns="95780" tIns="47890" rIns="95780" bIns="47890"/>
              <a:lstStyle/>
              <a:p>
                <a:pPr defTabSz="957263">
                  <a:lnSpc>
                    <a:spcPct val="100000"/>
                  </a:lnSpc>
                  <a:spcBef>
                    <a:spcPct val="0"/>
                  </a:spcBef>
                </a:pPr>
                <a:endParaRPr kumimoji="0" lang="en-GB" altLang="ja-JP" sz="1300">
                  <a:latin typeface="Calibri" pitchFamily="34" charset="0"/>
                </a:endParaRPr>
              </a:p>
            </p:txBody>
          </p:sp>
        </p:grpSp>
      </p:grpSp>
      <p:cxnSp>
        <p:nvCxnSpPr>
          <p:cNvPr id="97" name="Connecteur droit avec flèche 96"/>
          <p:cNvCxnSpPr/>
          <p:nvPr/>
        </p:nvCxnSpPr>
        <p:spPr>
          <a:xfrm rot="10800000" flipV="1">
            <a:off x="3962400" y="1371600"/>
            <a:ext cx="13716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par>
                          <p:cTn id="18" fill="hold">
                            <p:stCondLst>
                              <p:cond delay="500"/>
                            </p:stCondLst>
                            <p:childTnLst>
                              <p:par>
                                <p:cTn id="19" presetID="15" presetClass="entr" presetSubtype="0" fill="hold"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p:cTn id="21" dur="1000" fill="hold"/>
                                        <p:tgtEl>
                                          <p:spTgt spid="87"/>
                                        </p:tgtEl>
                                        <p:attrNameLst>
                                          <p:attrName>ppt_w</p:attrName>
                                        </p:attrNameLst>
                                      </p:cBhvr>
                                      <p:tavLst>
                                        <p:tav tm="0">
                                          <p:val>
                                            <p:fltVal val="0"/>
                                          </p:val>
                                        </p:tav>
                                        <p:tav tm="100000">
                                          <p:val>
                                            <p:strVal val="#ppt_w"/>
                                          </p:val>
                                        </p:tav>
                                      </p:tavLst>
                                    </p:anim>
                                    <p:anim calcmode="lin" valueType="num">
                                      <p:cBhvr>
                                        <p:cTn id="22" dur="1000" fill="hold"/>
                                        <p:tgtEl>
                                          <p:spTgt spid="87"/>
                                        </p:tgtEl>
                                        <p:attrNameLst>
                                          <p:attrName>ppt_h</p:attrName>
                                        </p:attrNameLst>
                                      </p:cBhvr>
                                      <p:tavLst>
                                        <p:tav tm="0">
                                          <p:val>
                                            <p:fltVal val="0"/>
                                          </p:val>
                                        </p:tav>
                                        <p:tav tm="100000">
                                          <p:val>
                                            <p:strVal val="#ppt_h"/>
                                          </p:val>
                                        </p:tav>
                                      </p:tavLst>
                                    </p:anim>
                                    <p:anim calcmode="lin" valueType="num">
                                      <p:cBhvr>
                                        <p:cTn id="23"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right)">
                                      <p:cBhvr>
                                        <p:cTn id="28" dur="500"/>
                                        <p:tgtEl>
                                          <p:spTgt spid="97"/>
                                        </p:tgtEl>
                                      </p:cBhvr>
                                    </p:animEffect>
                                  </p:childTnLst>
                                </p:cTn>
                              </p:par>
                            </p:childTnLst>
                          </p:cTn>
                        </p:par>
                        <p:par>
                          <p:cTn id="29" fill="hold">
                            <p:stCondLst>
                              <p:cond delay="2000"/>
                            </p:stCondLst>
                            <p:childTnLst>
                              <p:par>
                                <p:cTn id="30" presetID="53"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2500"/>
                            </p:stCondLst>
                            <p:childTnLst>
                              <p:par>
                                <p:cTn id="36" presetID="15" presetClass="entr" presetSubtype="0"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 calcmode="lin" valueType="num">
                                      <p:cBhvr>
                                        <p:cTn id="38" dur="1000" fill="hold"/>
                                        <p:tgtEl>
                                          <p:spTgt spid="92"/>
                                        </p:tgtEl>
                                        <p:attrNameLst>
                                          <p:attrName>ppt_w</p:attrName>
                                        </p:attrNameLst>
                                      </p:cBhvr>
                                      <p:tavLst>
                                        <p:tav tm="0">
                                          <p:val>
                                            <p:fltVal val="0"/>
                                          </p:val>
                                        </p:tav>
                                        <p:tav tm="100000">
                                          <p:val>
                                            <p:strVal val="#ppt_w"/>
                                          </p:val>
                                        </p:tav>
                                      </p:tavLst>
                                    </p:anim>
                                    <p:anim calcmode="lin" valueType="num">
                                      <p:cBhvr>
                                        <p:cTn id="39" dur="1000" fill="hold"/>
                                        <p:tgtEl>
                                          <p:spTgt spid="92"/>
                                        </p:tgtEl>
                                        <p:attrNameLst>
                                          <p:attrName>ppt_h</p:attrName>
                                        </p:attrNameLst>
                                      </p:cBhvr>
                                      <p:tavLst>
                                        <p:tav tm="0">
                                          <p:val>
                                            <p:fltVal val="0"/>
                                          </p:val>
                                        </p:tav>
                                        <p:tav tm="100000">
                                          <p:val>
                                            <p:strVal val="#ppt_h"/>
                                          </p:val>
                                        </p:tav>
                                      </p:tavLst>
                                    </p:anim>
                                    <p:anim calcmode="lin" valueType="num">
                                      <p:cBhvr>
                                        <p:cTn id="40" dur="1000" fill="hold"/>
                                        <p:tgtEl>
                                          <p:spTgt spid="9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92"/>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3500"/>
                            </p:stCondLst>
                            <p:childTnLst>
                              <p:par>
                                <p:cTn id="43" presetID="53"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Effect transition="in" filter="fade">
                                      <p:cBhvr>
                                        <p:cTn id="4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85800" y="609600"/>
            <a:ext cx="8001000" cy="609600"/>
          </a:xfrm>
        </p:spPr>
        <p:txBody>
          <a:bodyPr/>
          <a:lstStyle/>
          <a:p>
            <a:pPr eaLnBrk="1" hangingPunct="1"/>
            <a:r>
              <a:rPr lang="en-US" sz="3200" b="0" dirty="0" smtClean="0"/>
              <a:t>IFMIF Li loop baseline concept (2003)</a:t>
            </a:r>
          </a:p>
        </p:txBody>
      </p:sp>
      <p:grpSp>
        <p:nvGrpSpPr>
          <p:cNvPr id="4" name="グループ化 42"/>
          <p:cNvGrpSpPr>
            <a:grpSpLocks noGrp="1"/>
          </p:cNvGrpSpPr>
          <p:nvPr>
            <p:ph type="body" idx="4294967295"/>
          </p:nvPr>
        </p:nvGrpSpPr>
        <p:grpSpPr bwMode="auto">
          <a:xfrm>
            <a:off x="457200" y="1524000"/>
            <a:ext cx="5105400" cy="4038600"/>
            <a:chOff x="2092325" y="2041525"/>
            <a:chExt cx="5805488" cy="4057650"/>
          </a:xfrm>
        </p:grpSpPr>
        <p:pic>
          <p:nvPicPr>
            <p:cNvPr id="5" name="Picture 791" descr="パワポから色修正 のコピー"/>
            <p:cNvPicPr>
              <a:picLocks noChangeAspect="1" noChangeArrowheads="1"/>
            </p:cNvPicPr>
            <p:nvPr/>
          </p:nvPicPr>
          <p:blipFill>
            <a:blip r:embed="rId3" cstate="print"/>
            <a:srcRect/>
            <a:stretch>
              <a:fillRect/>
            </a:stretch>
          </p:blipFill>
          <p:spPr bwMode="auto">
            <a:xfrm>
              <a:off x="2092325" y="2041525"/>
              <a:ext cx="5805488" cy="4053682"/>
            </a:xfrm>
            <a:prstGeom prst="rect">
              <a:avLst/>
            </a:prstGeom>
            <a:noFill/>
            <a:ln w="9525">
              <a:noFill/>
              <a:miter lim="800000"/>
              <a:headEnd/>
              <a:tailEnd/>
            </a:ln>
          </p:spPr>
        </p:pic>
        <p:sp>
          <p:nvSpPr>
            <p:cNvPr id="6" name="Text Box 792"/>
            <p:cNvSpPr txBox="1">
              <a:spLocks noChangeAspect="1" noChangeArrowheads="1"/>
            </p:cNvSpPr>
            <p:nvPr/>
          </p:nvSpPr>
          <p:spPr bwMode="auto">
            <a:xfrm>
              <a:off x="2651125" y="2481263"/>
              <a:ext cx="4419599" cy="339725"/>
            </a:xfrm>
            <a:prstGeom prst="rect">
              <a:avLst/>
            </a:prstGeom>
            <a:noFill/>
            <a:ln w="9525">
              <a:noFill/>
              <a:miter lim="800000"/>
              <a:headEnd/>
              <a:tailEnd/>
            </a:ln>
          </p:spPr>
          <p:txBody>
            <a:bodyPr>
              <a:spAutoFit/>
            </a:bodyPr>
            <a:lstStyle/>
            <a:p>
              <a:pPr>
                <a:spcBef>
                  <a:spcPct val="50000"/>
                </a:spcBef>
                <a:defRPr/>
              </a:pPr>
              <a:endParaRPr lang="ja-JP" altLang="ja-JP" sz="1600" b="1" dirty="0">
                <a:latin typeface="+mn-lt"/>
              </a:endParaRPr>
            </a:p>
          </p:txBody>
        </p:sp>
        <p:sp>
          <p:nvSpPr>
            <p:cNvPr id="7" name="Text Box 793"/>
            <p:cNvSpPr txBox="1">
              <a:spLocks noChangeAspect="1" noChangeArrowheads="1"/>
            </p:cNvSpPr>
            <p:nvPr/>
          </p:nvSpPr>
          <p:spPr bwMode="auto">
            <a:xfrm>
              <a:off x="3733800" y="3076575"/>
              <a:ext cx="1362075" cy="339725"/>
            </a:xfrm>
            <a:prstGeom prst="rect">
              <a:avLst/>
            </a:prstGeom>
            <a:noFill/>
            <a:ln w="9525">
              <a:noFill/>
              <a:miter lim="800000"/>
              <a:headEnd/>
              <a:tailEnd/>
            </a:ln>
          </p:spPr>
          <p:txBody>
            <a:bodyPr wrap="none">
              <a:spAutoFit/>
            </a:bodyPr>
            <a:lstStyle/>
            <a:p>
              <a:pPr>
                <a:defRPr/>
              </a:pPr>
              <a:r>
                <a:rPr lang="en-US" altLang="ja-JP" sz="1600" b="1" dirty="0">
                  <a:latin typeface="+mn-lt"/>
                  <a:ea typeface="ＤＦ平成ゴシック体W7" pitchFamily="1" charset="-128"/>
                </a:rPr>
                <a:t>Quench Tank</a:t>
              </a:r>
              <a:endParaRPr lang="en-US" altLang="ja-JP" sz="1600" b="1" dirty="0">
                <a:latin typeface="+mn-lt"/>
              </a:endParaRPr>
            </a:p>
          </p:txBody>
        </p:sp>
        <p:sp>
          <p:nvSpPr>
            <p:cNvPr id="8" name="Line 794"/>
            <p:cNvSpPr>
              <a:spLocks noChangeShapeType="1"/>
            </p:cNvSpPr>
            <p:nvPr/>
          </p:nvSpPr>
          <p:spPr bwMode="auto">
            <a:xfrm flipV="1">
              <a:off x="5024437" y="3057525"/>
              <a:ext cx="528637" cy="193675"/>
            </a:xfrm>
            <a:prstGeom prst="line">
              <a:avLst/>
            </a:prstGeom>
            <a:noFill/>
            <a:ln w="19050">
              <a:solidFill>
                <a:schemeClr val="tx1"/>
              </a:solidFill>
              <a:round/>
              <a:headEnd/>
              <a:tailEnd type="triangle" w="med" len="med"/>
            </a:ln>
          </p:spPr>
          <p:txBody>
            <a:bodyPr wrap="none" anchor="ctr"/>
            <a:lstStyle/>
            <a:p>
              <a:pPr>
                <a:defRPr/>
              </a:pPr>
              <a:endParaRPr lang="ja-JP" altLang="en-US" sz="1600" dirty="0">
                <a:latin typeface="+mn-lt"/>
              </a:endParaRPr>
            </a:p>
          </p:txBody>
        </p:sp>
        <p:sp>
          <p:nvSpPr>
            <p:cNvPr id="9" name="Text Box 795"/>
            <p:cNvSpPr txBox="1">
              <a:spLocks noChangeAspect="1" noChangeArrowheads="1"/>
            </p:cNvSpPr>
            <p:nvPr/>
          </p:nvSpPr>
          <p:spPr bwMode="auto">
            <a:xfrm>
              <a:off x="3632200" y="2684463"/>
              <a:ext cx="1635125" cy="339725"/>
            </a:xfrm>
            <a:prstGeom prst="rect">
              <a:avLst/>
            </a:prstGeom>
            <a:noFill/>
            <a:ln w="9525">
              <a:noFill/>
              <a:miter lim="800000"/>
              <a:headEnd/>
              <a:tailEnd/>
            </a:ln>
          </p:spPr>
          <p:txBody>
            <a:bodyPr wrap="none">
              <a:spAutoFit/>
            </a:bodyPr>
            <a:lstStyle/>
            <a:p>
              <a:pPr>
                <a:defRPr/>
              </a:pPr>
              <a:r>
                <a:rPr lang="en-US" altLang="ja-JP" sz="1600" b="1" dirty="0">
                  <a:latin typeface="+mn-lt"/>
                  <a:ea typeface="ＤＦ平成ゴシック体W7" pitchFamily="1" charset="-128"/>
                </a:rPr>
                <a:t>Deuteron Beams</a:t>
              </a:r>
              <a:endParaRPr lang="en-US" altLang="ja-JP" sz="1600" b="1" dirty="0">
                <a:latin typeface="+mn-lt"/>
              </a:endParaRPr>
            </a:p>
          </p:txBody>
        </p:sp>
        <p:sp>
          <p:nvSpPr>
            <p:cNvPr id="10" name="Line 796"/>
            <p:cNvSpPr>
              <a:spLocks noChangeShapeType="1"/>
            </p:cNvSpPr>
            <p:nvPr/>
          </p:nvSpPr>
          <p:spPr bwMode="auto">
            <a:xfrm flipV="1">
              <a:off x="4481513" y="2219325"/>
              <a:ext cx="474662" cy="552450"/>
            </a:xfrm>
            <a:prstGeom prst="line">
              <a:avLst/>
            </a:prstGeom>
            <a:noFill/>
            <a:ln w="19050">
              <a:solidFill>
                <a:schemeClr val="tx1"/>
              </a:solidFill>
              <a:round/>
              <a:headEnd/>
              <a:tailEnd type="triangle" w="med" len="med"/>
            </a:ln>
          </p:spPr>
          <p:txBody>
            <a:bodyPr wrap="none" anchor="ctr"/>
            <a:lstStyle/>
            <a:p>
              <a:pPr>
                <a:defRPr/>
              </a:pPr>
              <a:endParaRPr lang="ja-JP" altLang="en-US" sz="1600" dirty="0">
                <a:latin typeface="+mn-lt"/>
              </a:endParaRPr>
            </a:p>
          </p:txBody>
        </p:sp>
        <p:sp>
          <p:nvSpPr>
            <p:cNvPr id="11" name="Line 797"/>
            <p:cNvSpPr>
              <a:spLocks noChangeShapeType="1"/>
            </p:cNvSpPr>
            <p:nvPr/>
          </p:nvSpPr>
          <p:spPr bwMode="auto">
            <a:xfrm flipV="1">
              <a:off x="4491038" y="2373313"/>
              <a:ext cx="533400" cy="392112"/>
            </a:xfrm>
            <a:prstGeom prst="line">
              <a:avLst/>
            </a:prstGeom>
            <a:noFill/>
            <a:ln w="19050">
              <a:solidFill>
                <a:schemeClr val="tx1"/>
              </a:solidFill>
              <a:round/>
              <a:headEnd/>
              <a:tailEnd type="triangle" w="med" len="med"/>
            </a:ln>
          </p:spPr>
          <p:txBody>
            <a:bodyPr wrap="none" anchor="ctr"/>
            <a:lstStyle/>
            <a:p>
              <a:pPr>
                <a:defRPr/>
              </a:pPr>
              <a:endParaRPr lang="ja-JP" altLang="en-US" sz="1600" dirty="0">
                <a:latin typeface="+mn-lt"/>
              </a:endParaRPr>
            </a:p>
          </p:txBody>
        </p:sp>
        <p:sp>
          <p:nvSpPr>
            <p:cNvPr id="12" name="Text Box 800"/>
            <p:cNvSpPr txBox="1">
              <a:spLocks noChangeAspect="1" noChangeArrowheads="1"/>
            </p:cNvSpPr>
            <p:nvPr/>
          </p:nvSpPr>
          <p:spPr bwMode="auto">
            <a:xfrm>
              <a:off x="5945187" y="3448050"/>
              <a:ext cx="1089025" cy="339725"/>
            </a:xfrm>
            <a:prstGeom prst="rect">
              <a:avLst/>
            </a:prstGeom>
            <a:noFill/>
            <a:ln w="9525">
              <a:noFill/>
              <a:miter lim="800000"/>
              <a:headEnd/>
              <a:tailEnd/>
            </a:ln>
          </p:spPr>
          <p:txBody>
            <a:bodyPr wrap="none">
              <a:spAutoFit/>
            </a:bodyPr>
            <a:lstStyle/>
            <a:p>
              <a:pPr>
                <a:defRPr/>
              </a:pPr>
              <a:r>
                <a:rPr lang="en-US" altLang="ja-JP" sz="1600" b="1" dirty="0">
                  <a:latin typeface="+mn-lt"/>
                  <a:ea typeface="ＤＦ平成ゴシック体W7" pitchFamily="1" charset="-128"/>
                </a:rPr>
                <a:t>EM Pump</a:t>
              </a:r>
              <a:endParaRPr lang="en-US" altLang="ja-JP" sz="1600" b="1" dirty="0">
                <a:latin typeface="+mn-lt"/>
              </a:endParaRPr>
            </a:p>
          </p:txBody>
        </p:sp>
        <p:sp>
          <p:nvSpPr>
            <p:cNvPr id="13" name="Line 801"/>
            <p:cNvSpPr>
              <a:spLocks noChangeAspect="1" noChangeShapeType="1"/>
            </p:cNvSpPr>
            <p:nvPr/>
          </p:nvSpPr>
          <p:spPr bwMode="auto">
            <a:xfrm flipH="1">
              <a:off x="6121399" y="3746500"/>
              <a:ext cx="252413" cy="404813"/>
            </a:xfrm>
            <a:prstGeom prst="line">
              <a:avLst/>
            </a:prstGeom>
            <a:noFill/>
            <a:ln w="19050">
              <a:solidFill>
                <a:schemeClr val="tx1"/>
              </a:solidFill>
              <a:round/>
              <a:headEnd/>
              <a:tailEnd type="triangle" w="med" len="med"/>
            </a:ln>
          </p:spPr>
          <p:txBody>
            <a:bodyPr wrap="none" anchor="ctr"/>
            <a:lstStyle/>
            <a:p>
              <a:pPr>
                <a:defRPr/>
              </a:pPr>
              <a:endParaRPr lang="ja-JP" altLang="en-US" sz="1600" dirty="0">
                <a:latin typeface="+mn-lt"/>
              </a:endParaRPr>
            </a:p>
          </p:txBody>
        </p:sp>
        <p:sp>
          <p:nvSpPr>
            <p:cNvPr id="14" name="Text Box 802"/>
            <p:cNvSpPr txBox="1">
              <a:spLocks noChangeAspect="1" noChangeArrowheads="1"/>
            </p:cNvSpPr>
            <p:nvPr/>
          </p:nvSpPr>
          <p:spPr bwMode="auto">
            <a:xfrm>
              <a:off x="4479925" y="5051425"/>
              <a:ext cx="2028825" cy="339725"/>
            </a:xfrm>
            <a:prstGeom prst="rect">
              <a:avLst/>
            </a:prstGeom>
            <a:noFill/>
            <a:ln w="9525">
              <a:noFill/>
              <a:miter lim="800000"/>
              <a:headEnd/>
              <a:tailEnd/>
            </a:ln>
          </p:spPr>
          <p:txBody>
            <a:bodyPr wrap="none">
              <a:spAutoFit/>
            </a:bodyPr>
            <a:lstStyle/>
            <a:p>
              <a:pPr>
                <a:defRPr/>
              </a:pPr>
              <a:r>
                <a:rPr lang="en-US" altLang="ja-JP" sz="1600" b="1" dirty="0">
                  <a:latin typeface="+mn-lt"/>
                  <a:ea typeface="ＤＦ平成ゴシック体W7" pitchFamily="1" charset="-128"/>
                </a:rPr>
                <a:t>HX(Li / Organic Oil)</a:t>
              </a:r>
              <a:endParaRPr lang="en-US" altLang="ja-JP" sz="1600" b="1" dirty="0">
                <a:latin typeface="+mn-lt"/>
              </a:endParaRPr>
            </a:p>
          </p:txBody>
        </p:sp>
        <p:sp>
          <p:nvSpPr>
            <p:cNvPr id="15" name="Line 803"/>
            <p:cNvSpPr>
              <a:spLocks noChangeAspect="1" noChangeShapeType="1"/>
            </p:cNvSpPr>
            <p:nvPr/>
          </p:nvSpPr>
          <p:spPr bwMode="auto">
            <a:xfrm flipV="1">
              <a:off x="5351462" y="4708525"/>
              <a:ext cx="250825" cy="341313"/>
            </a:xfrm>
            <a:prstGeom prst="line">
              <a:avLst/>
            </a:prstGeom>
            <a:noFill/>
            <a:ln w="19050">
              <a:solidFill>
                <a:schemeClr val="tx1"/>
              </a:solidFill>
              <a:round/>
              <a:headEnd/>
              <a:tailEnd type="triangle" w="med" len="med"/>
            </a:ln>
          </p:spPr>
          <p:txBody>
            <a:bodyPr wrap="none" anchor="ctr"/>
            <a:lstStyle/>
            <a:p>
              <a:pPr>
                <a:defRPr/>
              </a:pPr>
              <a:endParaRPr lang="ja-JP" altLang="en-US" sz="1600" dirty="0">
                <a:latin typeface="+mn-lt"/>
              </a:endParaRPr>
            </a:p>
          </p:txBody>
        </p:sp>
        <p:sp>
          <p:nvSpPr>
            <p:cNvPr id="16" name="Text Box 804"/>
            <p:cNvSpPr txBox="1">
              <a:spLocks noChangeAspect="1" noChangeArrowheads="1"/>
            </p:cNvSpPr>
            <p:nvPr/>
          </p:nvSpPr>
          <p:spPr bwMode="auto">
            <a:xfrm>
              <a:off x="2386013" y="3606800"/>
              <a:ext cx="1227137" cy="338138"/>
            </a:xfrm>
            <a:prstGeom prst="rect">
              <a:avLst/>
            </a:prstGeom>
            <a:noFill/>
            <a:ln w="9525">
              <a:noFill/>
              <a:miter lim="800000"/>
              <a:headEnd/>
              <a:tailEnd/>
            </a:ln>
          </p:spPr>
          <p:txBody>
            <a:bodyPr wrap="none">
              <a:spAutoFit/>
            </a:bodyPr>
            <a:lstStyle/>
            <a:p>
              <a:pPr>
                <a:defRPr/>
              </a:pPr>
              <a:r>
                <a:rPr lang="en-US" altLang="ja-JP" sz="1600" b="1" dirty="0">
                  <a:latin typeface="+mn-lt"/>
                  <a:ea typeface="ＤＦ平成ゴシック体W7" pitchFamily="1" charset="-128"/>
                </a:rPr>
                <a:t>Dump Tank</a:t>
              </a:r>
            </a:p>
          </p:txBody>
        </p:sp>
        <p:sp>
          <p:nvSpPr>
            <p:cNvPr id="17" name="Line 805"/>
            <p:cNvSpPr>
              <a:spLocks noChangeAspect="1" noChangeShapeType="1"/>
            </p:cNvSpPr>
            <p:nvPr/>
          </p:nvSpPr>
          <p:spPr bwMode="auto">
            <a:xfrm>
              <a:off x="3529013" y="3917950"/>
              <a:ext cx="479425" cy="306388"/>
            </a:xfrm>
            <a:prstGeom prst="line">
              <a:avLst/>
            </a:prstGeom>
            <a:noFill/>
            <a:ln w="19050">
              <a:solidFill>
                <a:schemeClr val="tx1"/>
              </a:solidFill>
              <a:round/>
              <a:headEnd/>
              <a:tailEnd type="triangle" w="med" len="med"/>
            </a:ln>
          </p:spPr>
          <p:txBody>
            <a:bodyPr wrap="none" anchor="ctr"/>
            <a:lstStyle/>
            <a:p>
              <a:pPr>
                <a:defRPr/>
              </a:pPr>
              <a:endParaRPr lang="ja-JP" altLang="en-US" sz="1600" dirty="0">
                <a:latin typeface="+mn-lt"/>
              </a:endParaRPr>
            </a:p>
          </p:txBody>
        </p:sp>
        <p:sp>
          <p:nvSpPr>
            <p:cNvPr id="18" name="Text Box 806"/>
            <p:cNvSpPr txBox="1">
              <a:spLocks noChangeAspect="1" noChangeArrowheads="1"/>
            </p:cNvSpPr>
            <p:nvPr/>
          </p:nvSpPr>
          <p:spPr bwMode="auto">
            <a:xfrm>
              <a:off x="5153024" y="5759450"/>
              <a:ext cx="2378075" cy="339725"/>
            </a:xfrm>
            <a:prstGeom prst="rect">
              <a:avLst/>
            </a:prstGeom>
            <a:noFill/>
            <a:ln w="9525">
              <a:noFill/>
              <a:miter lim="800000"/>
              <a:headEnd/>
              <a:tailEnd/>
            </a:ln>
          </p:spPr>
          <p:txBody>
            <a:bodyPr wrap="none">
              <a:spAutoFit/>
            </a:bodyPr>
            <a:lstStyle/>
            <a:p>
              <a:pPr>
                <a:defRPr/>
              </a:pPr>
              <a:r>
                <a:rPr lang="en-US" altLang="ja-JP" sz="1600" b="1" dirty="0">
                  <a:latin typeface="+mn-lt"/>
                  <a:ea typeface="ＤＦ平成ゴシック体W7" pitchFamily="1" charset="-128"/>
                </a:rPr>
                <a:t>HX(Organic Oil / Water)</a:t>
              </a:r>
              <a:endParaRPr lang="en-US" altLang="ja-JP" sz="1600" b="1" dirty="0">
                <a:latin typeface="+mn-lt"/>
              </a:endParaRPr>
            </a:p>
          </p:txBody>
        </p:sp>
        <p:sp>
          <p:nvSpPr>
            <p:cNvPr id="19" name="Line 807"/>
            <p:cNvSpPr>
              <a:spLocks noChangeShapeType="1"/>
            </p:cNvSpPr>
            <p:nvPr/>
          </p:nvSpPr>
          <p:spPr bwMode="auto">
            <a:xfrm flipH="1" flipV="1">
              <a:off x="5184774" y="5541963"/>
              <a:ext cx="200025" cy="261937"/>
            </a:xfrm>
            <a:prstGeom prst="line">
              <a:avLst/>
            </a:prstGeom>
            <a:noFill/>
            <a:ln w="19050">
              <a:solidFill>
                <a:schemeClr val="tx1"/>
              </a:solidFill>
              <a:round/>
              <a:headEnd/>
              <a:tailEnd type="triangle" w="med" len="med"/>
            </a:ln>
          </p:spPr>
          <p:txBody>
            <a:bodyPr wrap="none" anchor="ctr"/>
            <a:lstStyle/>
            <a:p>
              <a:pPr>
                <a:defRPr/>
              </a:pPr>
              <a:endParaRPr lang="ja-JP" altLang="en-US" sz="1600" dirty="0">
                <a:latin typeface="+mn-lt"/>
              </a:endParaRPr>
            </a:p>
          </p:txBody>
        </p:sp>
        <p:sp>
          <p:nvSpPr>
            <p:cNvPr id="20" name="Text Box 808"/>
            <p:cNvSpPr txBox="1">
              <a:spLocks noChangeAspect="1" noChangeArrowheads="1"/>
            </p:cNvSpPr>
            <p:nvPr/>
          </p:nvSpPr>
          <p:spPr bwMode="auto">
            <a:xfrm>
              <a:off x="5759449" y="3114675"/>
              <a:ext cx="727075" cy="307975"/>
            </a:xfrm>
            <a:prstGeom prst="rect">
              <a:avLst/>
            </a:prstGeom>
            <a:noFill/>
            <a:ln w="9525">
              <a:noFill/>
              <a:miter lim="800000"/>
              <a:headEnd/>
              <a:tailEnd/>
            </a:ln>
          </p:spPr>
          <p:txBody>
            <a:bodyPr wrap="none">
              <a:spAutoFit/>
            </a:bodyPr>
            <a:lstStyle/>
            <a:p>
              <a:pPr>
                <a:defRPr/>
              </a:pPr>
              <a:r>
                <a:rPr lang="en-US" altLang="ja-JP" sz="1400" b="1" dirty="0">
                  <a:solidFill>
                    <a:schemeClr val="accent2"/>
                  </a:solidFill>
                  <a:latin typeface="+mn-lt"/>
                  <a:ea typeface="ＤＦ平成ゴシック体W7" pitchFamily="1" charset="-128"/>
                </a:rPr>
                <a:t>Li flow</a:t>
              </a:r>
              <a:endParaRPr lang="en-US" altLang="ja-JP" sz="1400" b="1" dirty="0">
                <a:solidFill>
                  <a:schemeClr val="accent2"/>
                </a:solidFill>
                <a:latin typeface="+mn-lt"/>
              </a:endParaRPr>
            </a:p>
          </p:txBody>
        </p:sp>
        <p:sp>
          <p:nvSpPr>
            <p:cNvPr id="21" name="Line 809"/>
            <p:cNvSpPr>
              <a:spLocks noChangeAspect="1" noChangeShapeType="1"/>
            </p:cNvSpPr>
            <p:nvPr/>
          </p:nvSpPr>
          <p:spPr bwMode="auto">
            <a:xfrm flipV="1">
              <a:off x="5846762" y="2797175"/>
              <a:ext cx="0" cy="557213"/>
            </a:xfrm>
            <a:prstGeom prst="line">
              <a:avLst/>
            </a:prstGeom>
            <a:noFill/>
            <a:ln w="38100">
              <a:solidFill>
                <a:schemeClr val="accent2"/>
              </a:solidFill>
              <a:round/>
              <a:headEnd/>
              <a:tailEnd type="triangle" w="med" len="med"/>
            </a:ln>
          </p:spPr>
          <p:txBody>
            <a:bodyPr wrap="none" anchor="ctr"/>
            <a:lstStyle/>
            <a:p>
              <a:pPr>
                <a:defRPr/>
              </a:pPr>
              <a:endParaRPr lang="ja-JP" altLang="en-US" sz="1600" dirty="0">
                <a:latin typeface="+mn-lt"/>
              </a:endParaRPr>
            </a:p>
          </p:txBody>
        </p:sp>
        <p:sp>
          <p:nvSpPr>
            <p:cNvPr id="22" name="Line 810"/>
            <p:cNvSpPr>
              <a:spLocks noChangeAspect="1" noChangeShapeType="1"/>
            </p:cNvSpPr>
            <p:nvPr/>
          </p:nvSpPr>
          <p:spPr bwMode="auto">
            <a:xfrm flipH="1">
              <a:off x="5002212" y="3484563"/>
              <a:ext cx="377825" cy="120650"/>
            </a:xfrm>
            <a:prstGeom prst="line">
              <a:avLst/>
            </a:prstGeom>
            <a:noFill/>
            <a:ln w="38100">
              <a:solidFill>
                <a:schemeClr val="accent2"/>
              </a:solidFill>
              <a:round/>
              <a:headEnd/>
              <a:tailEnd type="triangle" w="med" len="med"/>
            </a:ln>
          </p:spPr>
          <p:txBody>
            <a:bodyPr wrap="none" anchor="ctr"/>
            <a:lstStyle/>
            <a:p>
              <a:pPr>
                <a:defRPr/>
              </a:pPr>
              <a:endParaRPr lang="ja-JP" altLang="en-US" sz="1600" dirty="0">
                <a:latin typeface="+mn-lt"/>
              </a:endParaRPr>
            </a:p>
          </p:txBody>
        </p:sp>
        <p:sp>
          <p:nvSpPr>
            <p:cNvPr id="23" name="Line 811"/>
            <p:cNvSpPr>
              <a:spLocks noChangeAspect="1" noChangeShapeType="1"/>
            </p:cNvSpPr>
            <p:nvPr/>
          </p:nvSpPr>
          <p:spPr bwMode="auto">
            <a:xfrm flipV="1">
              <a:off x="5338762" y="3873500"/>
              <a:ext cx="366712" cy="246063"/>
            </a:xfrm>
            <a:prstGeom prst="line">
              <a:avLst/>
            </a:prstGeom>
            <a:noFill/>
            <a:ln w="38100">
              <a:solidFill>
                <a:schemeClr val="accent2"/>
              </a:solidFill>
              <a:round/>
              <a:headEnd/>
              <a:tailEnd type="triangle" w="med" len="med"/>
            </a:ln>
          </p:spPr>
          <p:txBody>
            <a:bodyPr wrap="none" anchor="ctr"/>
            <a:lstStyle/>
            <a:p>
              <a:pPr>
                <a:defRPr/>
              </a:pPr>
              <a:endParaRPr lang="ja-JP" altLang="en-US" sz="1600" dirty="0">
                <a:latin typeface="+mn-lt"/>
              </a:endParaRPr>
            </a:p>
          </p:txBody>
        </p:sp>
        <p:sp>
          <p:nvSpPr>
            <p:cNvPr id="24" name="Text Box 812"/>
            <p:cNvSpPr txBox="1">
              <a:spLocks noChangeAspect="1" noChangeArrowheads="1"/>
            </p:cNvSpPr>
            <p:nvPr/>
          </p:nvSpPr>
          <p:spPr bwMode="auto">
            <a:xfrm>
              <a:off x="6754812" y="5473700"/>
              <a:ext cx="1082675" cy="339725"/>
            </a:xfrm>
            <a:prstGeom prst="rect">
              <a:avLst/>
            </a:prstGeom>
            <a:noFill/>
            <a:ln w="9525">
              <a:noFill/>
              <a:miter lim="800000"/>
              <a:headEnd/>
              <a:tailEnd/>
            </a:ln>
          </p:spPr>
          <p:txBody>
            <a:bodyPr wrap="none">
              <a:spAutoFit/>
            </a:bodyPr>
            <a:lstStyle/>
            <a:p>
              <a:pPr algn="ctr">
                <a:defRPr/>
              </a:pPr>
              <a:r>
                <a:rPr lang="en-US" altLang="ja-JP" sz="1600" b="1" dirty="0">
                  <a:latin typeface="+mn-lt"/>
                  <a:ea typeface="ＤＦ平成ゴシック体W7" pitchFamily="1" charset="-128"/>
                </a:rPr>
                <a:t>Cold Trap</a:t>
              </a:r>
            </a:p>
          </p:txBody>
        </p:sp>
        <p:sp>
          <p:nvSpPr>
            <p:cNvPr id="25" name="Text Box 814"/>
            <p:cNvSpPr txBox="1">
              <a:spLocks noChangeAspect="1" noChangeArrowheads="1"/>
            </p:cNvSpPr>
            <p:nvPr/>
          </p:nvSpPr>
          <p:spPr bwMode="auto">
            <a:xfrm>
              <a:off x="5735637" y="5362575"/>
              <a:ext cx="1176337" cy="339725"/>
            </a:xfrm>
            <a:prstGeom prst="rect">
              <a:avLst/>
            </a:prstGeom>
            <a:noFill/>
            <a:ln w="9525">
              <a:noFill/>
              <a:miter lim="800000"/>
              <a:headEnd/>
              <a:tailEnd/>
            </a:ln>
          </p:spPr>
          <p:txBody>
            <a:bodyPr wrap="none">
              <a:spAutoFit/>
            </a:bodyPr>
            <a:lstStyle/>
            <a:p>
              <a:pPr algn="ctr">
                <a:defRPr/>
              </a:pPr>
              <a:r>
                <a:rPr lang="en-US" altLang="ja-JP" sz="1600" b="1" dirty="0">
                  <a:latin typeface="+mn-lt"/>
                  <a:ea typeface="ＤＦ平成ゴシック体W7" pitchFamily="1" charset="-128"/>
                </a:rPr>
                <a:t>T Hot Trap</a:t>
              </a:r>
            </a:p>
          </p:txBody>
        </p:sp>
        <p:sp>
          <p:nvSpPr>
            <p:cNvPr id="26" name="Line 815"/>
            <p:cNvSpPr>
              <a:spLocks noChangeShapeType="1"/>
            </p:cNvSpPr>
            <p:nvPr/>
          </p:nvSpPr>
          <p:spPr bwMode="auto">
            <a:xfrm flipH="1" flipV="1">
              <a:off x="7172324" y="4962525"/>
              <a:ext cx="223838" cy="563563"/>
            </a:xfrm>
            <a:prstGeom prst="line">
              <a:avLst/>
            </a:prstGeom>
            <a:noFill/>
            <a:ln w="19050">
              <a:solidFill>
                <a:schemeClr val="tx1"/>
              </a:solidFill>
              <a:round/>
              <a:headEnd/>
              <a:tailEnd type="triangle" w="med" len="med"/>
            </a:ln>
          </p:spPr>
          <p:txBody>
            <a:bodyPr/>
            <a:lstStyle/>
            <a:p>
              <a:pPr>
                <a:defRPr/>
              </a:pPr>
              <a:endParaRPr lang="ja-JP" altLang="en-US" sz="1600" dirty="0">
                <a:latin typeface="+mn-lt"/>
              </a:endParaRPr>
            </a:p>
          </p:txBody>
        </p:sp>
        <p:sp>
          <p:nvSpPr>
            <p:cNvPr id="27" name="Line 816"/>
            <p:cNvSpPr>
              <a:spLocks noChangeShapeType="1"/>
            </p:cNvSpPr>
            <p:nvPr/>
          </p:nvSpPr>
          <p:spPr bwMode="auto">
            <a:xfrm flipV="1">
              <a:off x="6340474" y="4648200"/>
              <a:ext cx="744538" cy="774700"/>
            </a:xfrm>
            <a:prstGeom prst="line">
              <a:avLst/>
            </a:prstGeom>
            <a:noFill/>
            <a:ln w="19050">
              <a:solidFill>
                <a:schemeClr val="tx1"/>
              </a:solidFill>
              <a:round/>
              <a:headEnd/>
              <a:tailEnd type="triangle" w="med" len="med"/>
            </a:ln>
          </p:spPr>
          <p:txBody>
            <a:bodyPr/>
            <a:lstStyle/>
            <a:p>
              <a:pPr>
                <a:defRPr/>
              </a:pPr>
              <a:endParaRPr lang="ja-JP" altLang="en-US" sz="1600" dirty="0">
                <a:latin typeface="+mn-lt"/>
              </a:endParaRPr>
            </a:p>
          </p:txBody>
        </p:sp>
      </p:grpSp>
      <p:graphicFrame>
        <p:nvGraphicFramePr>
          <p:cNvPr id="30" name="Table 29"/>
          <p:cNvGraphicFramePr>
            <a:graphicFrameLocks noGrp="1"/>
          </p:cNvGraphicFramePr>
          <p:nvPr/>
        </p:nvGraphicFramePr>
        <p:xfrm>
          <a:off x="5562600" y="1905000"/>
          <a:ext cx="3429000" cy="2966720"/>
        </p:xfrm>
        <a:graphic>
          <a:graphicData uri="http://schemas.openxmlformats.org/drawingml/2006/table">
            <a:tbl>
              <a:tblPr firstRow="1" bandRow="1">
                <a:tableStyleId>{5C22544A-7EE6-4342-B048-85BDC9FD1C3A}</a:tableStyleId>
              </a:tblPr>
              <a:tblGrid>
                <a:gridCol w="2312581"/>
                <a:gridCol w="1116419"/>
              </a:tblGrid>
              <a:tr h="370840">
                <a:tc>
                  <a:txBody>
                    <a:bodyPr/>
                    <a:lstStyle/>
                    <a:p>
                      <a:r>
                        <a:rPr lang="de-DE" sz="1600" dirty="0" err="1" smtClean="0">
                          <a:solidFill>
                            <a:schemeClr val="tx1"/>
                          </a:solidFill>
                        </a:rPr>
                        <a:t>Loop</a:t>
                      </a:r>
                      <a:r>
                        <a:rPr lang="de-DE" sz="1600" dirty="0" smtClean="0">
                          <a:solidFill>
                            <a:schemeClr val="tx1"/>
                          </a:solidFill>
                        </a:rPr>
                        <a:t> </a:t>
                      </a:r>
                      <a:r>
                        <a:rPr lang="de-DE" sz="1600" dirty="0" err="1" smtClean="0">
                          <a:solidFill>
                            <a:schemeClr val="tx1"/>
                          </a:solidFill>
                        </a:rPr>
                        <a:t>properties</a:t>
                      </a:r>
                      <a:endParaRPr lang="de-DE" sz="1600" dirty="0">
                        <a:solidFill>
                          <a:schemeClr val="tx1"/>
                        </a:solidFill>
                      </a:endParaRPr>
                    </a:p>
                  </a:txBody>
                  <a:tcPr/>
                </a:tc>
                <a:tc>
                  <a:txBody>
                    <a:bodyPr/>
                    <a:lstStyle/>
                    <a:p>
                      <a:endParaRPr lang="de-DE" sz="1600" dirty="0">
                        <a:solidFill>
                          <a:schemeClr val="tx1"/>
                        </a:solidFill>
                      </a:endParaRPr>
                    </a:p>
                  </a:txBody>
                  <a:tcPr/>
                </a:tc>
              </a:tr>
              <a:tr h="370840">
                <a:tc>
                  <a:txBody>
                    <a:bodyPr/>
                    <a:lstStyle/>
                    <a:p>
                      <a:r>
                        <a:rPr lang="de-DE" sz="1600" dirty="0" smtClean="0">
                          <a:solidFill>
                            <a:schemeClr val="tx1"/>
                          </a:solidFill>
                        </a:rPr>
                        <a:t>Li </a:t>
                      </a:r>
                      <a:r>
                        <a:rPr lang="de-DE" sz="1600" dirty="0" err="1" smtClean="0">
                          <a:solidFill>
                            <a:schemeClr val="tx1"/>
                          </a:solidFill>
                        </a:rPr>
                        <a:t>inventory</a:t>
                      </a:r>
                      <a:endParaRPr lang="de-DE" sz="1600" dirty="0">
                        <a:solidFill>
                          <a:schemeClr val="tx1"/>
                        </a:solidFill>
                      </a:endParaRPr>
                    </a:p>
                  </a:txBody>
                  <a:tcPr/>
                </a:tc>
                <a:tc>
                  <a:txBody>
                    <a:bodyPr/>
                    <a:lstStyle/>
                    <a:p>
                      <a:r>
                        <a:rPr lang="de-DE" sz="1600" dirty="0" smtClean="0">
                          <a:solidFill>
                            <a:schemeClr val="tx1"/>
                          </a:solidFill>
                        </a:rPr>
                        <a:t>4.5 to</a:t>
                      </a:r>
                      <a:endParaRPr lang="de-DE" sz="1600" dirty="0">
                        <a:solidFill>
                          <a:schemeClr val="tx1"/>
                        </a:solidFill>
                      </a:endParaRPr>
                    </a:p>
                  </a:txBody>
                  <a:tcPr/>
                </a:tc>
              </a:tr>
              <a:tr h="370840">
                <a:tc>
                  <a:txBody>
                    <a:bodyPr/>
                    <a:lstStyle/>
                    <a:p>
                      <a:r>
                        <a:rPr lang="de-DE" sz="1600" dirty="0" smtClean="0">
                          <a:solidFill>
                            <a:schemeClr val="tx1"/>
                          </a:solidFill>
                        </a:rPr>
                        <a:t>Li </a:t>
                      </a:r>
                      <a:r>
                        <a:rPr lang="de-DE" sz="1600" dirty="0" err="1" smtClean="0">
                          <a:solidFill>
                            <a:schemeClr val="tx1"/>
                          </a:solidFill>
                        </a:rPr>
                        <a:t>flow</a:t>
                      </a:r>
                      <a:r>
                        <a:rPr lang="de-DE" sz="1600" dirty="0" smtClean="0">
                          <a:solidFill>
                            <a:schemeClr val="tx1"/>
                          </a:solidFill>
                        </a:rPr>
                        <a:t> rate</a:t>
                      </a:r>
                      <a:endParaRPr lang="de-DE" sz="1600" dirty="0">
                        <a:solidFill>
                          <a:schemeClr val="tx1"/>
                        </a:solidFill>
                      </a:endParaRPr>
                    </a:p>
                  </a:txBody>
                  <a:tcPr/>
                </a:tc>
                <a:tc>
                  <a:txBody>
                    <a:bodyPr/>
                    <a:lstStyle/>
                    <a:p>
                      <a:r>
                        <a:rPr lang="de-DE" sz="1600" dirty="0" smtClean="0">
                          <a:solidFill>
                            <a:schemeClr val="tx1"/>
                          </a:solidFill>
                        </a:rPr>
                        <a:t>130</a:t>
                      </a:r>
                      <a:r>
                        <a:rPr lang="de-DE" sz="1600" baseline="0" dirty="0" smtClean="0">
                          <a:solidFill>
                            <a:schemeClr val="tx1"/>
                          </a:solidFill>
                        </a:rPr>
                        <a:t> l/s</a:t>
                      </a:r>
                      <a:endParaRPr lang="de-DE" sz="1600" dirty="0">
                        <a:solidFill>
                          <a:schemeClr val="tx1"/>
                        </a:solidFill>
                      </a:endParaRPr>
                    </a:p>
                  </a:txBody>
                  <a:tcPr/>
                </a:tc>
              </a:tr>
              <a:tr h="370840">
                <a:tc>
                  <a:txBody>
                    <a:bodyPr/>
                    <a:lstStyle/>
                    <a:p>
                      <a:r>
                        <a:rPr lang="de-DE" sz="1600" dirty="0" err="1" smtClean="0">
                          <a:solidFill>
                            <a:schemeClr val="tx1"/>
                          </a:solidFill>
                        </a:rPr>
                        <a:t>Piping</a:t>
                      </a:r>
                      <a:endParaRPr lang="de-DE" sz="1600" dirty="0">
                        <a:solidFill>
                          <a:schemeClr val="tx1"/>
                        </a:solidFill>
                      </a:endParaRPr>
                    </a:p>
                  </a:txBody>
                  <a:tcPr/>
                </a:tc>
                <a:tc>
                  <a:txBody>
                    <a:bodyPr/>
                    <a:lstStyle/>
                    <a:p>
                      <a:r>
                        <a:rPr lang="de-DE" sz="1600" dirty="0" smtClean="0">
                          <a:solidFill>
                            <a:schemeClr val="tx1"/>
                          </a:solidFill>
                        </a:rPr>
                        <a:t>8/10“</a:t>
                      </a:r>
                      <a:endParaRPr lang="de-DE" sz="1600" dirty="0">
                        <a:solidFill>
                          <a:schemeClr val="tx1"/>
                        </a:solidFill>
                      </a:endParaRPr>
                    </a:p>
                  </a:txBody>
                  <a:tcPr/>
                </a:tc>
              </a:tr>
              <a:tr h="370840">
                <a:tc>
                  <a:txBody>
                    <a:bodyPr/>
                    <a:lstStyle/>
                    <a:p>
                      <a:r>
                        <a:rPr lang="de-DE" sz="1600" dirty="0" err="1" smtClean="0">
                          <a:solidFill>
                            <a:schemeClr val="tx1"/>
                          </a:solidFill>
                        </a:rPr>
                        <a:t>Operating</a:t>
                      </a:r>
                      <a:r>
                        <a:rPr lang="de-DE" sz="1600" dirty="0" smtClean="0">
                          <a:solidFill>
                            <a:schemeClr val="tx1"/>
                          </a:solidFill>
                        </a:rPr>
                        <a:t> </a:t>
                      </a:r>
                      <a:r>
                        <a:rPr lang="de-DE" sz="1600" dirty="0" err="1" smtClean="0">
                          <a:solidFill>
                            <a:schemeClr val="tx1"/>
                          </a:solidFill>
                        </a:rPr>
                        <a:t>temperature</a:t>
                      </a:r>
                      <a:endParaRPr lang="de-DE" sz="1600" dirty="0">
                        <a:solidFill>
                          <a:schemeClr val="tx1"/>
                        </a:solidFill>
                      </a:endParaRPr>
                    </a:p>
                  </a:txBody>
                  <a:tcPr/>
                </a:tc>
                <a:tc>
                  <a:txBody>
                    <a:bodyPr/>
                    <a:lstStyle/>
                    <a:p>
                      <a:r>
                        <a:rPr lang="de-DE" sz="1600" dirty="0" smtClean="0">
                          <a:solidFill>
                            <a:schemeClr val="tx1"/>
                          </a:solidFill>
                        </a:rPr>
                        <a:t>250-350C</a:t>
                      </a:r>
                      <a:endParaRPr lang="de-DE" sz="1600" dirty="0">
                        <a:solidFill>
                          <a:schemeClr val="tx1"/>
                        </a:solidFill>
                      </a:endParaRPr>
                    </a:p>
                  </a:txBody>
                  <a:tcPr/>
                </a:tc>
              </a:tr>
              <a:tr h="370840">
                <a:tc>
                  <a:txBody>
                    <a:bodyPr/>
                    <a:lstStyle/>
                    <a:p>
                      <a:r>
                        <a:rPr lang="de-DE" sz="1600" dirty="0" err="1" smtClean="0">
                          <a:solidFill>
                            <a:schemeClr val="tx1"/>
                          </a:solidFill>
                        </a:rPr>
                        <a:t>Heat</a:t>
                      </a:r>
                      <a:r>
                        <a:rPr lang="de-DE" sz="1600" dirty="0" smtClean="0">
                          <a:solidFill>
                            <a:schemeClr val="tx1"/>
                          </a:solidFill>
                        </a:rPr>
                        <a:t> to </a:t>
                      </a:r>
                      <a:r>
                        <a:rPr lang="de-DE" sz="1600" dirty="0" err="1" smtClean="0">
                          <a:solidFill>
                            <a:schemeClr val="tx1"/>
                          </a:solidFill>
                        </a:rPr>
                        <a:t>be</a:t>
                      </a:r>
                      <a:r>
                        <a:rPr lang="de-DE" sz="1600" dirty="0" smtClean="0">
                          <a:solidFill>
                            <a:schemeClr val="tx1"/>
                          </a:solidFill>
                        </a:rPr>
                        <a:t> </a:t>
                      </a:r>
                      <a:r>
                        <a:rPr lang="de-DE" sz="1600" dirty="0" err="1" smtClean="0">
                          <a:solidFill>
                            <a:schemeClr val="tx1"/>
                          </a:solidFill>
                        </a:rPr>
                        <a:t>removed</a:t>
                      </a:r>
                      <a:endParaRPr lang="de-DE" sz="1600" dirty="0">
                        <a:solidFill>
                          <a:schemeClr val="tx1"/>
                        </a:solidFill>
                      </a:endParaRPr>
                    </a:p>
                  </a:txBody>
                  <a:tcPr/>
                </a:tc>
                <a:tc>
                  <a:txBody>
                    <a:bodyPr/>
                    <a:lstStyle/>
                    <a:p>
                      <a:r>
                        <a:rPr lang="de-DE" sz="1600" dirty="0" smtClean="0">
                          <a:solidFill>
                            <a:schemeClr val="tx1"/>
                          </a:solidFill>
                        </a:rPr>
                        <a:t>10 MW</a:t>
                      </a:r>
                      <a:endParaRPr lang="de-DE" sz="1600" dirty="0">
                        <a:solidFill>
                          <a:schemeClr val="tx1"/>
                        </a:solidFill>
                      </a:endParaRPr>
                    </a:p>
                  </a:txBody>
                  <a:tcPr/>
                </a:tc>
              </a:tr>
              <a:tr h="370840">
                <a:tc>
                  <a:txBody>
                    <a:bodyPr/>
                    <a:lstStyle/>
                    <a:p>
                      <a:r>
                        <a:rPr lang="de-DE" sz="1600" dirty="0" err="1" smtClean="0">
                          <a:solidFill>
                            <a:schemeClr val="tx1"/>
                          </a:solidFill>
                        </a:rPr>
                        <a:t>Secondary</a:t>
                      </a:r>
                      <a:r>
                        <a:rPr lang="de-DE" sz="1600" dirty="0" smtClean="0">
                          <a:solidFill>
                            <a:schemeClr val="tx1"/>
                          </a:solidFill>
                        </a:rPr>
                        <a:t> </a:t>
                      </a:r>
                      <a:r>
                        <a:rPr lang="de-DE" sz="1600" dirty="0" err="1" smtClean="0">
                          <a:solidFill>
                            <a:schemeClr val="tx1"/>
                          </a:solidFill>
                        </a:rPr>
                        <a:t>cooling</a:t>
                      </a:r>
                      <a:endParaRPr lang="de-DE" sz="1600" dirty="0">
                        <a:solidFill>
                          <a:schemeClr val="tx1"/>
                        </a:solidFill>
                      </a:endParaRPr>
                    </a:p>
                  </a:txBody>
                  <a:tcPr/>
                </a:tc>
                <a:tc>
                  <a:txBody>
                    <a:bodyPr/>
                    <a:lstStyle/>
                    <a:p>
                      <a:r>
                        <a:rPr lang="de-DE" sz="1600" dirty="0" err="1" smtClean="0">
                          <a:solidFill>
                            <a:schemeClr val="tx1"/>
                          </a:solidFill>
                        </a:rPr>
                        <a:t>oil</a:t>
                      </a:r>
                      <a:endParaRPr lang="de-DE" sz="1600" dirty="0">
                        <a:solidFill>
                          <a:schemeClr val="tx1"/>
                        </a:solidFill>
                      </a:endParaRPr>
                    </a:p>
                  </a:txBody>
                  <a:tcPr/>
                </a:tc>
              </a:tr>
              <a:tr h="370840">
                <a:tc>
                  <a:txBody>
                    <a:bodyPr/>
                    <a:lstStyle/>
                    <a:p>
                      <a:r>
                        <a:rPr lang="de-DE" sz="1600" dirty="0" err="1" smtClean="0">
                          <a:solidFill>
                            <a:schemeClr val="tx1"/>
                          </a:solidFill>
                        </a:rPr>
                        <a:t>Tertiary</a:t>
                      </a:r>
                      <a:r>
                        <a:rPr lang="de-DE" sz="1600" dirty="0" smtClean="0">
                          <a:solidFill>
                            <a:schemeClr val="tx1"/>
                          </a:solidFill>
                        </a:rPr>
                        <a:t> </a:t>
                      </a:r>
                      <a:r>
                        <a:rPr lang="de-DE" sz="1600" dirty="0" err="1" smtClean="0">
                          <a:solidFill>
                            <a:schemeClr val="tx1"/>
                          </a:solidFill>
                        </a:rPr>
                        <a:t>cooling</a:t>
                      </a:r>
                      <a:r>
                        <a:rPr lang="de-DE" sz="1600" dirty="0" smtClean="0">
                          <a:solidFill>
                            <a:schemeClr val="tx1"/>
                          </a:solidFill>
                        </a:rPr>
                        <a:t> </a:t>
                      </a:r>
                      <a:endParaRPr lang="de-DE" sz="1600" dirty="0">
                        <a:solidFill>
                          <a:schemeClr val="tx1"/>
                        </a:solidFill>
                      </a:endParaRPr>
                    </a:p>
                  </a:txBody>
                  <a:tcPr/>
                </a:tc>
                <a:tc>
                  <a:txBody>
                    <a:bodyPr/>
                    <a:lstStyle/>
                    <a:p>
                      <a:r>
                        <a:rPr lang="de-DE" sz="1600" dirty="0" err="1" smtClean="0">
                          <a:solidFill>
                            <a:schemeClr val="tx1"/>
                          </a:solidFill>
                        </a:rPr>
                        <a:t>water</a:t>
                      </a:r>
                      <a:endParaRPr lang="de-DE" sz="1600" dirty="0">
                        <a:solidFill>
                          <a:schemeClr val="tx1"/>
                        </a:solidFill>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09600"/>
            <a:ext cx="7916863" cy="719138"/>
          </a:xfrm>
        </p:spPr>
        <p:txBody>
          <a:bodyPr rtlCol="0">
            <a:normAutofit/>
          </a:bodyPr>
          <a:lstStyle/>
          <a:p>
            <a:pPr fontAlgn="auto">
              <a:spcAft>
                <a:spcPts val="0"/>
              </a:spcAft>
              <a:defRPr/>
            </a:pPr>
            <a:r>
              <a:rPr lang="en-US" altLang="ja-JP" dirty="0" err="1" smtClean="0"/>
              <a:t>ELiTe</a:t>
            </a:r>
            <a:r>
              <a:rPr lang="en-US" altLang="ja-JP" dirty="0" smtClean="0"/>
              <a:t> loop layout</a:t>
            </a:r>
            <a:endParaRPr lang="ja-JP" altLang="ja-JP" dirty="0"/>
          </a:p>
        </p:txBody>
      </p:sp>
      <p:sp>
        <p:nvSpPr>
          <p:cNvPr id="3" name="スライド番号プレースホルダ 2"/>
          <p:cNvSpPr>
            <a:spLocks noGrp="1"/>
          </p:cNvSpPr>
          <p:nvPr>
            <p:ph type="sldNum" sz="quarter" idx="12"/>
          </p:nvPr>
        </p:nvSpPr>
        <p:spPr/>
        <p:txBody>
          <a:bodyPr/>
          <a:lstStyle/>
          <a:p>
            <a:pPr>
              <a:defRPr/>
            </a:pPr>
            <a:fld id="{7CA0E890-E154-4757-8F9E-68346C61C0AF}" type="slidenum">
              <a:rPr lang="ja-JP" altLang="en-US"/>
              <a:pPr>
                <a:defRPr/>
              </a:pPr>
              <a:t>8</a:t>
            </a:fld>
            <a:endParaRPr lang="ja-JP" altLang="en-US"/>
          </a:p>
        </p:txBody>
      </p:sp>
      <p:pic>
        <p:nvPicPr>
          <p:cNvPr id="5124" name="図 4" descr="Figure1"/>
          <p:cNvPicPr>
            <a:picLocks noChangeAspect="1" noChangeArrowheads="1"/>
          </p:cNvPicPr>
          <p:nvPr/>
        </p:nvPicPr>
        <p:blipFill>
          <a:blip r:embed="rId4" cstate="print"/>
          <a:srcRect/>
          <a:stretch>
            <a:fillRect/>
          </a:stretch>
        </p:blipFill>
        <p:spPr bwMode="auto">
          <a:xfrm>
            <a:off x="4495800" y="1219200"/>
            <a:ext cx="3548573" cy="2362200"/>
          </a:xfrm>
          <a:prstGeom prst="rect">
            <a:avLst/>
          </a:prstGeom>
          <a:noFill/>
          <a:ln w="9525">
            <a:noFill/>
            <a:miter lim="800000"/>
            <a:headEnd/>
            <a:tailEnd/>
          </a:ln>
        </p:spPr>
      </p:pic>
      <p:pic>
        <p:nvPicPr>
          <p:cNvPr id="18433" name="図 299" descr="D:\IFMIF-EVEDA LF Tasks\LF1 EVEDA Li LOOP\Reports LF1\Detail Design Report\作業用\Ver3\Chapter 6 Layout and Mount\6.3Mount and Lyout\作業用\左側面図.tif"/>
          <p:cNvPicPr>
            <a:picLocks noChangeAspect="1" noChangeArrowheads="1"/>
          </p:cNvPicPr>
          <p:nvPr/>
        </p:nvPicPr>
        <p:blipFill>
          <a:blip r:embed="rId5" cstate="print"/>
          <a:srcRect/>
          <a:stretch>
            <a:fillRect/>
          </a:stretch>
        </p:blipFill>
        <p:spPr bwMode="auto">
          <a:xfrm>
            <a:off x="304800" y="1219200"/>
            <a:ext cx="3465221" cy="3429000"/>
          </a:xfrm>
          <a:prstGeom prst="rect">
            <a:avLst/>
          </a:prstGeom>
          <a:noFill/>
          <a:ln w="9525">
            <a:noFill/>
            <a:miter lim="800000"/>
            <a:headEnd/>
            <a:tailEnd/>
          </a:ln>
        </p:spPr>
      </p:pic>
      <p:graphicFrame>
        <p:nvGraphicFramePr>
          <p:cNvPr id="6" name="Table 5"/>
          <p:cNvGraphicFramePr>
            <a:graphicFrameLocks noGrp="1"/>
          </p:cNvGraphicFramePr>
          <p:nvPr/>
        </p:nvGraphicFramePr>
        <p:xfrm>
          <a:off x="4495800" y="3810000"/>
          <a:ext cx="3810000" cy="2743200"/>
        </p:xfrm>
        <a:graphic>
          <a:graphicData uri="http://schemas.openxmlformats.org/drawingml/2006/table">
            <a:tbl>
              <a:tblPr firstRow="1" bandRow="1">
                <a:tableStyleId>{5C22544A-7EE6-4342-B048-85BDC9FD1C3A}</a:tableStyleId>
              </a:tblPr>
              <a:tblGrid>
                <a:gridCol w="2350851"/>
                <a:gridCol w="1459149"/>
              </a:tblGrid>
              <a:tr h="152400">
                <a:tc>
                  <a:txBody>
                    <a:bodyPr/>
                    <a:lstStyle/>
                    <a:p>
                      <a:r>
                        <a:rPr lang="de-DE" sz="1400" b="0" dirty="0" smtClean="0">
                          <a:solidFill>
                            <a:schemeClr val="tx1"/>
                          </a:solidFill>
                        </a:rPr>
                        <a:t>Li </a:t>
                      </a:r>
                      <a:r>
                        <a:rPr lang="de-DE" sz="1400" b="0" dirty="0" err="1" smtClean="0">
                          <a:solidFill>
                            <a:schemeClr val="tx1"/>
                          </a:solidFill>
                        </a:rPr>
                        <a:t>inventory</a:t>
                      </a:r>
                      <a:endParaRPr lang="de-DE" sz="1400" b="0" dirty="0">
                        <a:solidFill>
                          <a:schemeClr val="tx1"/>
                        </a:solidFill>
                      </a:endParaRPr>
                    </a:p>
                  </a:txBody>
                  <a:tcPr>
                    <a:solidFill>
                      <a:schemeClr val="accent2">
                        <a:lumMod val="20000"/>
                        <a:lumOff val="80000"/>
                      </a:schemeClr>
                    </a:solidFill>
                  </a:tcPr>
                </a:tc>
                <a:tc>
                  <a:txBody>
                    <a:bodyPr/>
                    <a:lstStyle/>
                    <a:p>
                      <a:r>
                        <a:rPr lang="de-DE" sz="1400" b="0" dirty="0" smtClean="0">
                          <a:solidFill>
                            <a:schemeClr val="tx1"/>
                          </a:solidFill>
                        </a:rPr>
                        <a:t>2.5 to</a:t>
                      </a:r>
                      <a:endParaRPr lang="de-DE" sz="1400" b="0" dirty="0">
                        <a:solidFill>
                          <a:schemeClr val="tx1"/>
                        </a:solidFill>
                      </a:endParaRPr>
                    </a:p>
                  </a:txBody>
                  <a:tcPr>
                    <a:solidFill>
                      <a:schemeClr val="accent2">
                        <a:lumMod val="20000"/>
                        <a:lumOff val="80000"/>
                      </a:schemeClr>
                    </a:solidFill>
                  </a:tcPr>
                </a:tc>
              </a:tr>
              <a:tr h="152400">
                <a:tc>
                  <a:txBody>
                    <a:bodyPr/>
                    <a:lstStyle/>
                    <a:p>
                      <a:r>
                        <a:rPr lang="de-DE" sz="1400" dirty="0" smtClean="0">
                          <a:solidFill>
                            <a:schemeClr val="tx1"/>
                          </a:solidFill>
                        </a:rPr>
                        <a:t>Li </a:t>
                      </a:r>
                      <a:r>
                        <a:rPr lang="de-DE" sz="1400" dirty="0" err="1" smtClean="0">
                          <a:solidFill>
                            <a:schemeClr val="tx1"/>
                          </a:solidFill>
                        </a:rPr>
                        <a:t>flow</a:t>
                      </a:r>
                      <a:r>
                        <a:rPr lang="de-DE" sz="1400" dirty="0" smtClean="0">
                          <a:solidFill>
                            <a:schemeClr val="tx1"/>
                          </a:solidFill>
                        </a:rPr>
                        <a:t> rate</a:t>
                      </a:r>
                      <a:endParaRPr lang="de-DE" sz="1400" dirty="0">
                        <a:solidFill>
                          <a:schemeClr val="tx1"/>
                        </a:solidFill>
                      </a:endParaRPr>
                    </a:p>
                  </a:txBody>
                  <a:tcPr/>
                </a:tc>
                <a:tc>
                  <a:txBody>
                    <a:bodyPr/>
                    <a:lstStyle/>
                    <a:p>
                      <a:r>
                        <a:rPr lang="de-DE" sz="1400" dirty="0" smtClean="0">
                          <a:solidFill>
                            <a:schemeClr val="tx1"/>
                          </a:solidFill>
                        </a:rPr>
                        <a:t>50</a:t>
                      </a:r>
                      <a:r>
                        <a:rPr lang="de-DE" sz="1400" baseline="0" dirty="0" smtClean="0">
                          <a:solidFill>
                            <a:schemeClr val="tx1"/>
                          </a:solidFill>
                        </a:rPr>
                        <a:t> l/s</a:t>
                      </a:r>
                      <a:endParaRPr lang="de-DE" sz="1400" dirty="0">
                        <a:solidFill>
                          <a:schemeClr val="tx1"/>
                        </a:solidFill>
                      </a:endParaRPr>
                    </a:p>
                  </a:txBody>
                  <a:tcPr/>
                </a:tc>
              </a:tr>
              <a:tr h="152400">
                <a:tc>
                  <a:txBody>
                    <a:bodyPr/>
                    <a:lstStyle/>
                    <a:p>
                      <a:r>
                        <a:rPr lang="de-DE" sz="1400" dirty="0" err="1" smtClean="0">
                          <a:solidFill>
                            <a:schemeClr val="tx1"/>
                          </a:solidFill>
                        </a:rPr>
                        <a:t>Piping</a:t>
                      </a:r>
                      <a:endParaRPr lang="de-DE" sz="1400" dirty="0">
                        <a:solidFill>
                          <a:schemeClr val="tx1"/>
                        </a:solidFill>
                      </a:endParaRPr>
                    </a:p>
                  </a:txBody>
                  <a:tcPr/>
                </a:tc>
                <a:tc>
                  <a:txBody>
                    <a:bodyPr/>
                    <a:lstStyle/>
                    <a:p>
                      <a:r>
                        <a:rPr lang="de-DE" sz="1400" dirty="0" smtClean="0">
                          <a:solidFill>
                            <a:schemeClr val="tx1"/>
                          </a:solidFill>
                        </a:rPr>
                        <a:t>6/8“</a:t>
                      </a:r>
                      <a:endParaRPr lang="de-DE" sz="1400" dirty="0">
                        <a:solidFill>
                          <a:schemeClr val="tx1"/>
                        </a:solidFill>
                      </a:endParaRPr>
                    </a:p>
                  </a:txBody>
                  <a:tcPr/>
                </a:tc>
              </a:tr>
              <a:tr h="152400">
                <a:tc>
                  <a:txBody>
                    <a:bodyPr/>
                    <a:lstStyle/>
                    <a:p>
                      <a:r>
                        <a:rPr lang="de-DE" sz="1400" dirty="0" smtClean="0">
                          <a:solidFill>
                            <a:schemeClr val="tx1"/>
                          </a:solidFill>
                        </a:rPr>
                        <a:t>Design </a:t>
                      </a:r>
                      <a:r>
                        <a:rPr lang="de-DE" sz="1400" dirty="0" err="1" smtClean="0">
                          <a:solidFill>
                            <a:schemeClr val="tx1"/>
                          </a:solidFill>
                        </a:rPr>
                        <a:t>pressure</a:t>
                      </a:r>
                      <a:endParaRPr lang="de-DE" sz="1400" dirty="0">
                        <a:solidFill>
                          <a:schemeClr val="tx1"/>
                        </a:solidFill>
                      </a:endParaRPr>
                    </a:p>
                  </a:txBody>
                  <a:tcPr/>
                </a:tc>
                <a:tc>
                  <a:txBody>
                    <a:bodyPr/>
                    <a:lstStyle/>
                    <a:p>
                      <a:r>
                        <a:rPr lang="de-DE" sz="1400" dirty="0" smtClean="0">
                          <a:solidFill>
                            <a:schemeClr val="tx1"/>
                          </a:solidFill>
                        </a:rPr>
                        <a:t>7.5 bar(g)</a:t>
                      </a:r>
                      <a:endParaRPr lang="de-DE" sz="1400" dirty="0">
                        <a:solidFill>
                          <a:schemeClr val="tx1"/>
                        </a:solidFill>
                      </a:endParaRPr>
                    </a:p>
                  </a:txBody>
                  <a:tcPr/>
                </a:tc>
              </a:tr>
              <a:tr h="152400">
                <a:tc>
                  <a:txBody>
                    <a:bodyPr/>
                    <a:lstStyle/>
                    <a:p>
                      <a:r>
                        <a:rPr lang="de-DE" sz="1400" dirty="0" smtClean="0">
                          <a:solidFill>
                            <a:schemeClr val="tx1"/>
                          </a:solidFill>
                        </a:rPr>
                        <a:t>Design </a:t>
                      </a:r>
                      <a:r>
                        <a:rPr lang="de-DE" sz="1400" dirty="0" err="1" smtClean="0">
                          <a:solidFill>
                            <a:schemeClr val="tx1"/>
                          </a:solidFill>
                        </a:rPr>
                        <a:t>temperature</a:t>
                      </a:r>
                      <a:endParaRPr lang="de-DE" sz="1400" dirty="0">
                        <a:solidFill>
                          <a:schemeClr val="tx1"/>
                        </a:solidFill>
                      </a:endParaRPr>
                    </a:p>
                  </a:txBody>
                  <a:tcPr/>
                </a:tc>
                <a:tc>
                  <a:txBody>
                    <a:bodyPr/>
                    <a:lstStyle/>
                    <a:p>
                      <a:r>
                        <a:rPr lang="de-DE" sz="1400" dirty="0" smtClean="0">
                          <a:solidFill>
                            <a:schemeClr val="tx1"/>
                          </a:solidFill>
                        </a:rPr>
                        <a:t>400C</a:t>
                      </a:r>
                      <a:endParaRPr lang="de-DE" sz="1400" dirty="0">
                        <a:solidFill>
                          <a:schemeClr val="tx1"/>
                        </a:solidFill>
                      </a:endParaRPr>
                    </a:p>
                  </a:txBody>
                  <a:tcPr/>
                </a:tc>
              </a:tr>
              <a:tr h="152400">
                <a:tc>
                  <a:txBody>
                    <a:bodyPr/>
                    <a:lstStyle/>
                    <a:p>
                      <a:r>
                        <a:rPr lang="de-DE" sz="1400" dirty="0" err="1" smtClean="0">
                          <a:solidFill>
                            <a:schemeClr val="tx1"/>
                          </a:solidFill>
                        </a:rPr>
                        <a:t>Operating</a:t>
                      </a:r>
                      <a:r>
                        <a:rPr lang="de-DE" sz="1400" dirty="0" smtClean="0">
                          <a:solidFill>
                            <a:schemeClr val="tx1"/>
                          </a:solidFill>
                        </a:rPr>
                        <a:t> </a:t>
                      </a:r>
                      <a:r>
                        <a:rPr lang="de-DE" sz="1400" dirty="0" err="1" smtClean="0">
                          <a:solidFill>
                            <a:schemeClr val="tx1"/>
                          </a:solidFill>
                        </a:rPr>
                        <a:t>temperature</a:t>
                      </a:r>
                      <a:endParaRPr lang="de-DE" sz="1400" dirty="0">
                        <a:solidFill>
                          <a:schemeClr val="tx1"/>
                        </a:solidFill>
                      </a:endParaRPr>
                    </a:p>
                  </a:txBody>
                  <a:tcPr/>
                </a:tc>
                <a:tc>
                  <a:txBody>
                    <a:bodyPr/>
                    <a:lstStyle/>
                    <a:p>
                      <a:r>
                        <a:rPr lang="de-DE" sz="1400" dirty="0" smtClean="0">
                          <a:solidFill>
                            <a:schemeClr val="tx1"/>
                          </a:solidFill>
                        </a:rPr>
                        <a:t>250-350C</a:t>
                      </a:r>
                      <a:endParaRPr lang="de-DE" sz="1400" dirty="0">
                        <a:solidFill>
                          <a:schemeClr val="tx1"/>
                        </a:solidFill>
                      </a:endParaRPr>
                    </a:p>
                  </a:txBody>
                  <a:tcPr/>
                </a:tc>
              </a:tr>
              <a:tr h="152400">
                <a:tc>
                  <a:txBody>
                    <a:bodyPr/>
                    <a:lstStyle/>
                    <a:p>
                      <a:r>
                        <a:rPr lang="de-DE" sz="1400" dirty="0" err="1" smtClean="0">
                          <a:solidFill>
                            <a:schemeClr val="tx1"/>
                          </a:solidFill>
                        </a:rPr>
                        <a:t>Heat</a:t>
                      </a:r>
                      <a:r>
                        <a:rPr lang="de-DE" sz="1400" dirty="0" smtClean="0">
                          <a:solidFill>
                            <a:schemeClr val="tx1"/>
                          </a:solidFill>
                        </a:rPr>
                        <a:t> to </a:t>
                      </a:r>
                      <a:r>
                        <a:rPr lang="de-DE" sz="1400" dirty="0" err="1" smtClean="0">
                          <a:solidFill>
                            <a:schemeClr val="tx1"/>
                          </a:solidFill>
                        </a:rPr>
                        <a:t>be</a:t>
                      </a:r>
                      <a:r>
                        <a:rPr lang="de-DE" sz="1400" dirty="0" smtClean="0">
                          <a:solidFill>
                            <a:schemeClr val="tx1"/>
                          </a:solidFill>
                        </a:rPr>
                        <a:t> </a:t>
                      </a:r>
                      <a:r>
                        <a:rPr lang="de-DE" sz="1400" dirty="0" err="1" smtClean="0">
                          <a:solidFill>
                            <a:schemeClr val="tx1"/>
                          </a:solidFill>
                        </a:rPr>
                        <a:t>removed</a:t>
                      </a:r>
                      <a:endParaRPr lang="de-DE" sz="1400" dirty="0">
                        <a:solidFill>
                          <a:schemeClr val="tx1"/>
                        </a:solidFill>
                      </a:endParaRPr>
                    </a:p>
                  </a:txBody>
                  <a:tcPr/>
                </a:tc>
                <a:tc>
                  <a:txBody>
                    <a:bodyPr/>
                    <a:lstStyle/>
                    <a:p>
                      <a:r>
                        <a:rPr lang="de-DE" sz="1400" dirty="0" smtClean="0">
                          <a:solidFill>
                            <a:schemeClr val="tx1"/>
                          </a:solidFill>
                        </a:rPr>
                        <a:t>150 kW</a:t>
                      </a:r>
                      <a:endParaRPr lang="de-DE" sz="1400" dirty="0">
                        <a:solidFill>
                          <a:schemeClr val="tx1"/>
                        </a:solidFill>
                      </a:endParaRPr>
                    </a:p>
                  </a:txBody>
                  <a:tcPr/>
                </a:tc>
              </a:tr>
              <a:tr h="218440">
                <a:tc>
                  <a:txBody>
                    <a:bodyPr/>
                    <a:lstStyle/>
                    <a:p>
                      <a:r>
                        <a:rPr lang="de-DE" sz="1400" dirty="0" smtClean="0">
                          <a:solidFill>
                            <a:schemeClr val="tx1"/>
                          </a:solidFill>
                        </a:rPr>
                        <a:t>Design </a:t>
                      </a:r>
                      <a:r>
                        <a:rPr lang="de-DE" sz="1400" dirty="0" err="1" smtClean="0">
                          <a:solidFill>
                            <a:schemeClr val="tx1"/>
                          </a:solidFill>
                        </a:rPr>
                        <a:t>acceleration</a:t>
                      </a:r>
                      <a:endParaRPr lang="de-DE" sz="1400" dirty="0">
                        <a:solidFill>
                          <a:schemeClr val="tx1"/>
                        </a:solidFill>
                      </a:endParaRPr>
                    </a:p>
                  </a:txBody>
                  <a:tcPr/>
                </a:tc>
                <a:tc>
                  <a:txBody>
                    <a:bodyPr/>
                    <a:lstStyle/>
                    <a:p>
                      <a:r>
                        <a:rPr lang="de-DE" sz="1400" dirty="0" smtClean="0">
                          <a:solidFill>
                            <a:schemeClr val="tx1"/>
                          </a:solidFill>
                        </a:rPr>
                        <a:t>0.36g h/0.24g v</a:t>
                      </a:r>
                      <a:endParaRPr lang="de-DE" sz="1400" dirty="0">
                        <a:solidFill>
                          <a:schemeClr val="tx1"/>
                        </a:solidFill>
                      </a:endParaRPr>
                    </a:p>
                  </a:txBody>
                  <a:tcPr/>
                </a:tc>
              </a:tr>
              <a:tr h="218440">
                <a:tc>
                  <a:txBody>
                    <a:bodyPr/>
                    <a:lstStyle/>
                    <a:p>
                      <a:r>
                        <a:rPr lang="de-DE" sz="1400" dirty="0" err="1" smtClean="0">
                          <a:solidFill>
                            <a:schemeClr val="tx1"/>
                          </a:solidFill>
                        </a:rPr>
                        <a:t>Structural</a:t>
                      </a:r>
                      <a:r>
                        <a:rPr lang="de-DE" sz="1400" dirty="0" smtClean="0">
                          <a:solidFill>
                            <a:schemeClr val="tx1"/>
                          </a:solidFill>
                        </a:rPr>
                        <a:t> material</a:t>
                      </a:r>
                      <a:endParaRPr lang="de-DE" sz="1400" dirty="0">
                        <a:solidFill>
                          <a:schemeClr val="tx1"/>
                        </a:solidFill>
                      </a:endParaRPr>
                    </a:p>
                  </a:txBody>
                  <a:tcPr/>
                </a:tc>
                <a:tc>
                  <a:txBody>
                    <a:bodyPr/>
                    <a:lstStyle/>
                    <a:p>
                      <a:r>
                        <a:rPr lang="de-DE" sz="1400" dirty="0" smtClean="0">
                          <a:solidFill>
                            <a:schemeClr val="tx1"/>
                          </a:solidFill>
                        </a:rPr>
                        <a:t>AISI 304</a:t>
                      </a:r>
                      <a:endParaRPr lang="de-DE" sz="1400" dirty="0">
                        <a:solidFill>
                          <a:schemeClr val="tx1"/>
                        </a:solidFill>
                      </a:endParaRPr>
                    </a:p>
                  </a:txBody>
                  <a:tcPr/>
                </a:tc>
              </a:tr>
            </a:tbl>
          </a:graphicData>
        </a:graphic>
      </p:graphicFrame>
      <p:sp>
        <p:nvSpPr>
          <p:cNvPr id="7" name="TextBox 6"/>
          <p:cNvSpPr txBox="1"/>
          <p:nvPr/>
        </p:nvSpPr>
        <p:spPr>
          <a:xfrm>
            <a:off x="304800" y="4724400"/>
            <a:ext cx="4038600" cy="1600438"/>
          </a:xfrm>
          <a:prstGeom prst="rect">
            <a:avLst/>
          </a:prstGeom>
          <a:noFill/>
        </p:spPr>
        <p:txBody>
          <a:bodyPr wrap="square" rtlCol="0">
            <a:spAutoFit/>
          </a:bodyPr>
          <a:lstStyle/>
          <a:p>
            <a:pPr>
              <a:buFont typeface="Arial" pitchFamily="34" charset="0"/>
              <a:buChar char="•"/>
            </a:pPr>
            <a:r>
              <a:rPr lang="de-DE" sz="1400" dirty="0" smtClean="0">
                <a:latin typeface="+mn-lt"/>
              </a:rPr>
              <a:t> </a:t>
            </a:r>
            <a:r>
              <a:rPr lang="de-DE" sz="1400" dirty="0" err="1" smtClean="0">
                <a:latin typeface="+mn-lt"/>
              </a:rPr>
              <a:t>Scaling</a:t>
            </a:r>
            <a:r>
              <a:rPr lang="de-DE" sz="1400" dirty="0" smtClean="0">
                <a:latin typeface="+mn-lt"/>
              </a:rPr>
              <a:t> in </a:t>
            </a:r>
            <a:r>
              <a:rPr lang="de-DE" sz="1400" dirty="0" err="1" smtClean="0">
                <a:latin typeface="+mn-lt"/>
              </a:rPr>
              <a:t>flow</a:t>
            </a:r>
            <a:r>
              <a:rPr lang="de-DE" sz="1400" dirty="0" smtClean="0">
                <a:latin typeface="+mn-lt"/>
              </a:rPr>
              <a:t> rate 1:2.6</a:t>
            </a:r>
          </a:p>
          <a:p>
            <a:pPr>
              <a:buFont typeface="Arial" pitchFamily="34" charset="0"/>
              <a:buChar char="•"/>
            </a:pPr>
            <a:r>
              <a:rPr lang="de-DE" sz="1400" dirty="0" smtClean="0">
                <a:latin typeface="+mn-lt"/>
              </a:rPr>
              <a:t> NPSH </a:t>
            </a:r>
            <a:r>
              <a:rPr lang="de-DE" sz="1400" dirty="0" err="1" smtClean="0">
                <a:latin typeface="+mn-lt"/>
              </a:rPr>
              <a:t>requires</a:t>
            </a:r>
            <a:r>
              <a:rPr lang="de-DE" sz="1400" dirty="0" smtClean="0">
                <a:latin typeface="+mn-lt"/>
              </a:rPr>
              <a:t> </a:t>
            </a:r>
            <a:r>
              <a:rPr lang="de-DE" sz="1400" dirty="0" err="1" smtClean="0">
                <a:latin typeface="+mn-lt"/>
              </a:rPr>
              <a:t>similar</a:t>
            </a:r>
            <a:r>
              <a:rPr lang="de-DE" sz="1400" dirty="0" smtClean="0">
                <a:latin typeface="+mn-lt"/>
              </a:rPr>
              <a:t> </a:t>
            </a:r>
            <a:r>
              <a:rPr lang="de-DE" sz="1400" dirty="0" err="1" smtClean="0">
                <a:latin typeface="+mn-lt"/>
              </a:rPr>
              <a:t>height</a:t>
            </a:r>
            <a:r>
              <a:rPr lang="de-DE" sz="1400" dirty="0" smtClean="0">
                <a:latin typeface="+mn-lt"/>
              </a:rPr>
              <a:t> as IFMIF</a:t>
            </a:r>
          </a:p>
          <a:p>
            <a:pPr>
              <a:buFont typeface="Arial" pitchFamily="34" charset="0"/>
              <a:buChar char="•"/>
            </a:pPr>
            <a:r>
              <a:rPr lang="de-DE" sz="1400" dirty="0" smtClean="0">
                <a:latin typeface="+mn-lt"/>
              </a:rPr>
              <a:t> Air cooler, no </a:t>
            </a:r>
            <a:r>
              <a:rPr lang="de-DE" sz="1400" dirty="0" err="1" smtClean="0">
                <a:latin typeface="+mn-lt"/>
              </a:rPr>
              <a:t>secondary</a:t>
            </a:r>
            <a:r>
              <a:rPr lang="de-DE" sz="1400" dirty="0" smtClean="0">
                <a:latin typeface="+mn-lt"/>
              </a:rPr>
              <a:t> </a:t>
            </a:r>
            <a:r>
              <a:rPr lang="de-DE" sz="1400" dirty="0" err="1" smtClean="0">
                <a:latin typeface="+mn-lt"/>
              </a:rPr>
              <a:t>loops</a:t>
            </a:r>
            <a:endParaRPr lang="de-DE" sz="1400" dirty="0" smtClean="0">
              <a:latin typeface="+mn-lt"/>
            </a:endParaRPr>
          </a:p>
          <a:p>
            <a:pPr>
              <a:buFont typeface="Arial" pitchFamily="34" charset="0"/>
              <a:buChar char="•"/>
            </a:pPr>
            <a:r>
              <a:rPr lang="de-DE" sz="1400" dirty="0" smtClean="0">
                <a:latin typeface="+mn-lt"/>
              </a:rPr>
              <a:t> </a:t>
            </a:r>
            <a:r>
              <a:rPr lang="de-DE" sz="1400" dirty="0" err="1" smtClean="0">
                <a:latin typeface="+mn-lt"/>
              </a:rPr>
              <a:t>Bypass</a:t>
            </a:r>
            <a:r>
              <a:rPr lang="de-DE" sz="1400" dirty="0" smtClean="0">
                <a:latin typeface="+mn-lt"/>
              </a:rPr>
              <a:t> </a:t>
            </a:r>
            <a:r>
              <a:rPr lang="de-DE" sz="1400" dirty="0" err="1" smtClean="0">
                <a:latin typeface="+mn-lt"/>
              </a:rPr>
              <a:t>branch</a:t>
            </a:r>
            <a:r>
              <a:rPr lang="de-DE" sz="1400" dirty="0" smtClean="0">
                <a:latin typeface="+mn-lt"/>
              </a:rPr>
              <a:t> </a:t>
            </a:r>
            <a:r>
              <a:rPr lang="de-DE" sz="1400" dirty="0" err="1" smtClean="0">
                <a:latin typeface="+mn-lt"/>
              </a:rPr>
              <a:t>for</a:t>
            </a:r>
            <a:r>
              <a:rPr lang="de-DE" sz="1400" dirty="0" smtClean="0">
                <a:latin typeface="+mn-lt"/>
              </a:rPr>
              <a:t> </a:t>
            </a:r>
            <a:r>
              <a:rPr lang="de-DE" sz="1400" dirty="0" err="1" smtClean="0">
                <a:latin typeface="+mn-lt"/>
              </a:rPr>
              <a:t>target</a:t>
            </a:r>
            <a:r>
              <a:rPr lang="de-DE" sz="1400" dirty="0" smtClean="0">
                <a:latin typeface="+mn-lt"/>
              </a:rPr>
              <a:t> </a:t>
            </a:r>
            <a:r>
              <a:rPr lang="de-DE" sz="1400" dirty="0" err="1" smtClean="0">
                <a:latin typeface="+mn-lt"/>
              </a:rPr>
              <a:t>assembly</a:t>
            </a:r>
            <a:r>
              <a:rPr lang="de-DE" sz="1400" dirty="0" smtClean="0">
                <a:latin typeface="+mn-lt"/>
              </a:rPr>
              <a:t> to </a:t>
            </a:r>
            <a:r>
              <a:rPr lang="de-DE" sz="1400" dirty="0" err="1" smtClean="0">
                <a:latin typeface="+mn-lt"/>
              </a:rPr>
              <a:t>facilitate</a:t>
            </a:r>
            <a:r>
              <a:rPr lang="de-DE" sz="1400" dirty="0" smtClean="0">
                <a:latin typeface="+mn-lt"/>
              </a:rPr>
              <a:t> start of </a:t>
            </a:r>
            <a:r>
              <a:rPr lang="de-DE" sz="1400" dirty="0" err="1" smtClean="0">
                <a:latin typeface="+mn-lt"/>
              </a:rPr>
              <a:t>flow</a:t>
            </a:r>
            <a:r>
              <a:rPr lang="de-DE" sz="1400" dirty="0" smtClean="0">
                <a:latin typeface="+mn-lt"/>
              </a:rPr>
              <a:t> </a:t>
            </a:r>
            <a:r>
              <a:rPr lang="de-DE" sz="1400" dirty="0" err="1" smtClean="0">
                <a:latin typeface="+mn-lt"/>
              </a:rPr>
              <a:t>through</a:t>
            </a:r>
            <a:r>
              <a:rPr lang="de-DE" sz="1400" dirty="0" smtClean="0">
                <a:latin typeface="+mn-lt"/>
              </a:rPr>
              <a:t> </a:t>
            </a:r>
            <a:r>
              <a:rPr lang="de-DE" sz="1400" dirty="0" err="1" smtClean="0">
                <a:latin typeface="+mn-lt"/>
              </a:rPr>
              <a:t>target</a:t>
            </a:r>
            <a:r>
              <a:rPr lang="de-DE" sz="1400" dirty="0" smtClean="0">
                <a:latin typeface="+mn-lt"/>
              </a:rPr>
              <a:t> </a:t>
            </a:r>
            <a:r>
              <a:rPr lang="de-DE" sz="1400" dirty="0" err="1" smtClean="0">
                <a:latin typeface="+mn-lt"/>
              </a:rPr>
              <a:t>assembly</a:t>
            </a:r>
            <a:endParaRPr lang="de-DE" sz="1400" dirty="0" smtClean="0">
              <a:latin typeface="+mn-lt"/>
            </a:endParaRPr>
          </a:p>
          <a:p>
            <a:pPr>
              <a:buFont typeface="Arial" pitchFamily="34" charset="0"/>
              <a:buChar char="•"/>
            </a:pPr>
            <a:r>
              <a:rPr lang="de-DE" sz="1400" dirty="0" smtClean="0">
                <a:latin typeface="+mn-lt"/>
              </a:rPr>
              <a:t> </a:t>
            </a:r>
            <a:r>
              <a:rPr lang="de-DE" sz="1400" dirty="0" err="1" smtClean="0">
                <a:latin typeface="+mn-lt"/>
              </a:rPr>
              <a:t>Purification</a:t>
            </a:r>
            <a:r>
              <a:rPr lang="de-DE" sz="1400" dirty="0" smtClean="0">
                <a:latin typeface="+mn-lt"/>
              </a:rPr>
              <a:t> </a:t>
            </a:r>
            <a:r>
              <a:rPr lang="de-DE" sz="1400" dirty="0" err="1" smtClean="0">
                <a:latin typeface="+mn-lt"/>
              </a:rPr>
              <a:t>system</a:t>
            </a:r>
            <a:r>
              <a:rPr lang="de-DE" sz="1400" dirty="0" smtClean="0">
                <a:latin typeface="+mn-lt"/>
              </a:rPr>
              <a:t>  </a:t>
            </a:r>
            <a:r>
              <a:rPr lang="de-DE" sz="1400" dirty="0" err="1" smtClean="0">
                <a:latin typeface="+mn-lt"/>
              </a:rPr>
              <a:t>integrated</a:t>
            </a:r>
            <a:r>
              <a:rPr lang="de-DE" sz="1400" dirty="0" smtClean="0">
                <a:latin typeface="+mn-lt"/>
              </a:rPr>
              <a:t> in </a:t>
            </a:r>
            <a:r>
              <a:rPr lang="de-DE" sz="1400" dirty="0" err="1" smtClean="0">
                <a:latin typeface="+mn-lt"/>
              </a:rPr>
              <a:t>main</a:t>
            </a:r>
            <a:r>
              <a:rPr lang="de-DE" sz="1400" dirty="0" smtClean="0">
                <a:latin typeface="+mn-lt"/>
              </a:rPr>
              <a:t> </a:t>
            </a:r>
            <a:r>
              <a:rPr lang="de-DE" sz="1400" dirty="0" err="1" smtClean="0">
                <a:latin typeface="+mn-lt"/>
              </a:rPr>
              <a:t>structure</a:t>
            </a:r>
            <a:endParaRPr lang="de-DE" sz="1400" dirty="0" smtClean="0">
              <a:latin typeface="+mn-lt"/>
            </a:endParaRPr>
          </a:p>
          <a:p>
            <a:pPr>
              <a:buFont typeface="Arial" pitchFamily="34" charset="0"/>
              <a:buChar char="•"/>
            </a:pPr>
            <a:r>
              <a:rPr lang="de-DE" sz="1400" dirty="0" smtClean="0">
                <a:latin typeface="+mn-lt"/>
              </a:rPr>
              <a:t> </a:t>
            </a:r>
            <a:r>
              <a:rPr lang="de-DE" sz="1400" dirty="0" err="1" smtClean="0">
                <a:latin typeface="+mn-lt"/>
              </a:rPr>
              <a:t>Purification</a:t>
            </a:r>
            <a:r>
              <a:rPr lang="de-DE" sz="1400" dirty="0" smtClean="0">
                <a:latin typeface="+mn-lt"/>
              </a:rPr>
              <a:t> </a:t>
            </a:r>
            <a:r>
              <a:rPr lang="de-DE" sz="1400" dirty="0" err="1" smtClean="0">
                <a:latin typeface="+mn-lt"/>
              </a:rPr>
              <a:t>branch</a:t>
            </a:r>
            <a:r>
              <a:rPr lang="de-DE" sz="1400" dirty="0" smtClean="0">
                <a:latin typeface="+mn-lt"/>
              </a:rPr>
              <a:t> </a:t>
            </a:r>
            <a:r>
              <a:rPr lang="de-DE" sz="1400" dirty="0" err="1" smtClean="0">
                <a:latin typeface="+mn-lt"/>
              </a:rPr>
              <a:t>with</a:t>
            </a:r>
            <a:r>
              <a:rPr lang="de-DE" sz="1400" dirty="0" smtClean="0">
                <a:latin typeface="+mn-lt"/>
              </a:rPr>
              <a:t> </a:t>
            </a:r>
            <a:r>
              <a:rPr lang="de-DE" sz="1400" dirty="0" err="1" smtClean="0">
                <a:latin typeface="+mn-lt"/>
              </a:rPr>
              <a:t>small</a:t>
            </a:r>
            <a:r>
              <a:rPr lang="de-DE" sz="1400" dirty="0" smtClean="0">
                <a:latin typeface="+mn-lt"/>
              </a:rPr>
              <a:t> EMP (10 l/s)</a:t>
            </a:r>
            <a:endParaRPr lang="de-DE" sz="1400" dirty="0">
              <a:latin typeface="+mn-lt"/>
            </a:endParaRPr>
          </a:p>
        </p:txBody>
      </p:sp>
      <p:graphicFrame>
        <p:nvGraphicFramePr>
          <p:cNvPr id="18436" name="Object 4"/>
          <p:cNvGraphicFramePr>
            <a:graphicFrameLocks noChangeAspect="1"/>
          </p:cNvGraphicFramePr>
          <p:nvPr/>
        </p:nvGraphicFramePr>
        <p:xfrm>
          <a:off x="533400" y="6372225"/>
          <a:ext cx="1457325" cy="485775"/>
        </p:xfrm>
        <a:graphic>
          <a:graphicData uri="http://schemas.openxmlformats.org/presentationml/2006/ole">
            <p:oleObj spid="_x0000_s18436" name="Package" r:id="rId6" imgW="1457280" imgH="485640" progId="Package">
              <p:embed/>
            </p:oleObj>
          </a:graphicData>
        </a:graphic>
      </p:graphicFrame>
      <p:graphicFrame>
        <p:nvGraphicFramePr>
          <p:cNvPr id="18437" name="Object 5"/>
          <p:cNvGraphicFramePr>
            <a:graphicFrameLocks noChangeAspect="1"/>
          </p:cNvGraphicFramePr>
          <p:nvPr/>
        </p:nvGraphicFramePr>
        <p:xfrm>
          <a:off x="1981200" y="6372225"/>
          <a:ext cx="1457325" cy="485775"/>
        </p:xfrm>
        <a:graphic>
          <a:graphicData uri="http://schemas.openxmlformats.org/presentationml/2006/ole">
            <p:oleObj spid="_x0000_s18437" name="Package" r:id="rId7" imgW="1457280" imgH="485640" progId="Package">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85800" y="609600"/>
            <a:ext cx="8001000" cy="609600"/>
          </a:xfrm>
        </p:spPr>
        <p:txBody>
          <a:bodyPr/>
          <a:lstStyle/>
          <a:p>
            <a:pPr eaLnBrk="1" hangingPunct="1"/>
            <a:r>
              <a:rPr lang="en-US" sz="3200" b="0" dirty="0" smtClean="0"/>
              <a:t>Target assembly concepts</a:t>
            </a:r>
          </a:p>
        </p:txBody>
      </p:sp>
      <p:pic>
        <p:nvPicPr>
          <p:cNvPr id="16385" name="Picture 1" descr="EVEDA_TA_02.jpg"/>
          <p:cNvPicPr>
            <a:picLocks noChangeAspect="1" noChangeArrowheads="1"/>
          </p:cNvPicPr>
          <p:nvPr/>
        </p:nvPicPr>
        <p:blipFill>
          <a:blip r:embed="rId3" cstate="print"/>
          <a:srcRect l="21964" t="2844" b="5421"/>
          <a:stretch>
            <a:fillRect/>
          </a:stretch>
        </p:blipFill>
        <p:spPr bwMode="auto">
          <a:xfrm>
            <a:off x="762000" y="1447800"/>
            <a:ext cx="1285875" cy="2476500"/>
          </a:xfrm>
          <a:prstGeom prst="rect">
            <a:avLst/>
          </a:prstGeom>
          <a:noFill/>
          <a:ln w="9525">
            <a:noFill/>
            <a:miter lim="800000"/>
            <a:headEnd/>
            <a:tailEnd/>
          </a:ln>
        </p:spPr>
      </p:pic>
      <p:pic>
        <p:nvPicPr>
          <p:cNvPr id="16386" name="Picture 2" descr="assemblato"/>
          <p:cNvPicPr>
            <a:picLocks noChangeAspect="1" noChangeArrowheads="1"/>
          </p:cNvPicPr>
          <p:nvPr/>
        </p:nvPicPr>
        <p:blipFill>
          <a:blip r:embed="rId4" cstate="print"/>
          <a:srcRect/>
          <a:stretch>
            <a:fillRect/>
          </a:stretch>
        </p:blipFill>
        <p:spPr bwMode="auto">
          <a:xfrm>
            <a:off x="2209800" y="1447800"/>
            <a:ext cx="1390650" cy="1943100"/>
          </a:xfrm>
          <a:prstGeom prst="rect">
            <a:avLst/>
          </a:prstGeom>
          <a:noFill/>
          <a:ln w="9525">
            <a:noFill/>
            <a:miter lim="800000"/>
            <a:headEnd/>
            <a:tailEnd/>
          </a:ln>
        </p:spPr>
      </p:pic>
      <p:sp>
        <p:nvSpPr>
          <p:cNvPr id="5" name="TextBox 4"/>
          <p:cNvSpPr txBox="1"/>
          <p:nvPr/>
        </p:nvSpPr>
        <p:spPr>
          <a:xfrm>
            <a:off x="3657600" y="1447800"/>
            <a:ext cx="5334000" cy="2400657"/>
          </a:xfrm>
          <a:prstGeom prst="rect">
            <a:avLst/>
          </a:prstGeom>
          <a:noFill/>
        </p:spPr>
        <p:txBody>
          <a:bodyPr wrap="square" rtlCol="0">
            <a:spAutoFit/>
          </a:bodyPr>
          <a:lstStyle/>
          <a:p>
            <a:r>
              <a:rPr lang="de-DE" sz="1600" dirty="0" err="1" smtClean="0">
                <a:latin typeface="+mn-lt"/>
              </a:rPr>
              <a:t>The</a:t>
            </a:r>
            <a:r>
              <a:rPr lang="de-DE" sz="1600" dirty="0" smtClean="0">
                <a:latin typeface="+mn-lt"/>
              </a:rPr>
              <a:t> </a:t>
            </a:r>
            <a:r>
              <a:rPr lang="de-DE" sz="1600" dirty="0" err="1" smtClean="0">
                <a:latin typeface="+mn-lt"/>
              </a:rPr>
              <a:t>target</a:t>
            </a:r>
            <a:r>
              <a:rPr lang="de-DE" sz="1600" dirty="0" smtClean="0">
                <a:latin typeface="+mn-lt"/>
              </a:rPr>
              <a:t> </a:t>
            </a:r>
            <a:r>
              <a:rPr lang="de-DE" sz="1600" dirty="0" err="1" smtClean="0">
                <a:latin typeface="+mn-lt"/>
              </a:rPr>
              <a:t>assembly</a:t>
            </a:r>
            <a:r>
              <a:rPr lang="de-DE" sz="1600" dirty="0" smtClean="0">
                <a:latin typeface="+mn-lt"/>
              </a:rPr>
              <a:t> </a:t>
            </a:r>
            <a:r>
              <a:rPr lang="de-DE" sz="1600" dirty="0" err="1" smtClean="0">
                <a:latin typeface="+mn-lt"/>
              </a:rPr>
              <a:t>conditions</a:t>
            </a:r>
            <a:r>
              <a:rPr lang="de-DE" sz="1600" dirty="0" smtClean="0">
                <a:latin typeface="+mn-lt"/>
              </a:rPr>
              <a:t> and </a:t>
            </a:r>
            <a:r>
              <a:rPr lang="de-DE" sz="1600" dirty="0" err="1" smtClean="0">
                <a:latin typeface="+mn-lt"/>
              </a:rPr>
              <a:t>shapes</a:t>
            </a:r>
            <a:r>
              <a:rPr lang="de-DE" sz="1600" dirty="0" smtClean="0">
                <a:latin typeface="+mn-lt"/>
              </a:rPr>
              <a:t> </a:t>
            </a:r>
            <a:r>
              <a:rPr lang="de-DE" sz="1600" dirty="0" err="1" smtClean="0">
                <a:latin typeface="+mn-lt"/>
              </a:rPr>
              <a:t>the</a:t>
            </a:r>
            <a:r>
              <a:rPr lang="de-DE" sz="1600" dirty="0" smtClean="0">
                <a:latin typeface="+mn-lt"/>
              </a:rPr>
              <a:t> </a:t>
            </a:r>
            <a:r>
              <a:rPr lang="de-DE" sz="1600" dirty="0" err="1" smtClean="0">
                <a:latin typeface="+mn-lt"/>
              </a:rPr>
              <a:t>flow</a:t>
            </a:r>
            <a:r>
              <a:rPr lang="de-DE" sz="1600" dirty="0" smtClean="0">
                <a:latin typeface="+mn-lt"/>
              </a:rPr>
              <a:t> to form a 260 mm </a:t>
            </a:r>
            <a:r>
              <a:rPr lang="de-DE" sz="1600" dirty="0" err="1" smtClean="0">
                <a:latin typeface="+mn-lt"/>
              </a:rPr>
              <a:t>wide</a:t>
            </a:r>
            <a:r>
              <a:rPr lang="de-DE" sz="1600" dirty="0" smtClean="0">
                <a:latin typeface="+mn-lt"/>
              </a:rPr>
              <a:t>, 25 mm </a:t>
            </a:r>
            <a:r>
              <a:rPr lang="de-DE" sz="1600" dirty="0" err="1" smtClean="0">
                <a:latin typeface="+mn-lt"/>
              </a:rPr>
              <a:t>thick</a:t>
            </a:r>
            <a:r>
              <a:rPr lang="de-DE" sz="1600" dirty="0" smtClean="0">
                <a:latin typeface="+mn-lt"/>
              </a:rPr>
              <a:t> Li </a:t>
            </a:r>
            <a:r>
              <a:rPr lang="de-DE" sz="1600" dirty="0" err="1" smtClean="0">
                <a:latin typeface="+mn-lt"/>
              </a:rPr>
              <a:t>jet</a:t>
            </a:r>
            <a:r>
              <a:rPr lang="de-DE" sz="1600" dirty="0" smtClean="0">
                <a:latin typeface="+mn-lt"/>
              </a:rPr>
              <a:t> </a:t>
            </a:r>
            <a:r>
              <a:rPr lang="de-DE" sz="1600" dirty="0" err="1" smtClean="0">
                <a:latin typeface="+mn-lt"/>
              </a:rPr>
              <a:t>flowing</a:t>
            </a:r>
            <a:r>
              <a:rPr lang="de-DE" sz="1600" dirty="0" smtClean="0">
                <a:latin typeface="+mn-lt"/>
              </a:rPr>
              <a:t> in an </a:t>
            </a:r>
            <a:r>
              <a:rPr lang="de-DE" sz="1600" dirty="0" err="1" smtClean="0">
                <a:latin typeface="+mn-lt"/>
              </a:rPr>
              <a:t>concavely</a:t>
            </a:r>
            <a:r>
              <a:rPr lang="de-DE" sz="1600" dirty="0" smtClean="0">
                <a:latin typeface="+mn-lt"/>
              </a:rPr>
              <a:t> </a:t>
            </a:r>
            <a:r>
              <a:rPr lang="de-DE" sz="1600" dirty="0" err="1" smtClean="0">
                <a:latin typeface="+mn-lt"/>
              </a:rPr>
              <a:t>shaped</a:t>
            </a:r>
            <a:r>
              <a:rPr lang="de-DE" sz="1600" dirty="0" smtClean="0">
                <a:latin typeface="+mn-lt"/>
              </a:rPr>
              <a:t> </a:t>
            </a:r>
            <a:r>
              <a:rPr lang="de-DE" sz="1600" dirty="0" err="1" smtClean="0">
                <a:latin typeface="+mn-lt"/>
              </a:rPr>
              <a:t>open</a:t>
            </a:r>
            <a:r>
              <a:rPr lang="de-DE" sz="1600" dirty="0" smtClean="0">
                <a:latin typeface="+mn-lt"/>
              </a:rPr>
              <a:t> </a:t>
            </a:r>
            <a:r>
              <a:rPr lang="de-DE" sz="1600" dirty="0" err="1" smtClean="0">
                <a:latin typeface="+mn-lt"/>
              </a:rPr>
              <a:t>channel</a:t>
            </a:r>
            <a:r>
              <a:rPr lang="de-DE" sz="1600" dirty="0" smtClean="0">
                <a:latin typeface="+mn-lt"/>
              </a:rPr>
              <a:t> </a:t>
            </a:r>
          </a:p>
          <a:p>
            <a:r>
              <a:rPr lang="de-DE" sz="1600" dirty="0" err="1" smtClean="0">
                <a:latin typeface="+mn-lt"/>
              </a:rPr>
              <a:t>Three</a:t>
            </a:r>
            <a:r>
              <a:rPr lang="de-DE" sz="1600" dirty="0" smtClean="0">
                <a:latin typeface="+mn-lt"/>
              </a:rPr>
              <a:t> </a:t>
            </a:r>
            <a:r>
              <a:rPr lang="de-DE" sz="1600" dirty="0" err="1" smtClean="0">
                <a:latin typeface="+mn-lt"/>
              </a:rPr>
              <a:t>concepts</a:t>
            </a:r>
            <a:r>
              <a:rPr lang="de-DE" sz="1600" dirty="0" smtClean="0">
                <a:latin typeface="+mn-lt"/>
              </a:rPr>
              <a:t> </a:t>
            </a:r>
            <a:r>
              <a:rPr lang="de-DE" sz="1600" dirty="0" err="1" smtClean="0">
                <a:latin typeface="+mn-lt"/>
              </a:rPr>
              <a:t>have</a:t>
            </a:r>
            <a:r>
              <a:rPr lang="de-DE" sz="1600" dirty="0" smtClean="0">
                <a:latin typeface="+mn-lt"/>
              </a:rPr>
              <a:t> </a:t>
            </a:r>
            <a:r>
              <a:rPr lang="de-DE" sz="1600" dirty="0" err="1" smtClean="0">
                <a:latin typeface="+mn-lt"/>
              </a:rPr>
              <a:t>been</a:t>
            </a:r>
            <a:r>
              <a:rPr lang="de-DE" sz="1600" dirty="0" smtClean="0">
                <a:latin typeface="+mn-lt"/>
              </a:rPr>
              <a:t> </a:t>
            </a:r>
            <a:r>
              <a:rPr lang="de-DE" sz="1600" dirty="0" err="1" smtClean="0">
                <a:latin typeface="+mn-lt"/>
              </a:rPr>
              <a:t>developed</a:t>
            </a:r>
            <a:r>
              <a:rPr lang="de-DE" sz="1600" dirty="0" smtClean="0">
                <a:latin typeface="+mn-lt"/>
              </a:rPr>
              <a:t> in </a:t>
            </a:r>
            <a:r>
              <a:rPr lang="de-DE" sz="1600" dirty="0" err="1" smtClean="0">
                <a:latin typeface="+mn-lt"/>
              </a:rPr>
              <a:t>the</a:t>
            </a:r>
            <a:r>
              <a:rPr lang="de-DE" sz="1600" dirty="0" smtClean="0">
                <a:latin typeface="+mn-lt"/>
              </a:rPr>
              <a:t> </a:t>
            </a:r>
            <a:r>
              <a:rPr lang="de-DE" sz="1600" dirty="0" err="1" smtClean="0">
                <a:latin typeface="+mn-lt"/>
              </a:rPr>
              <a:t>past</a:t>
            </a:r>
            <a:endParaRPr lang="de-DE" sz="1600" dirty="0" smtClean="0">
              <a:latin typeface="+mn-lt"/>
            </a:endParaRPr>
          </a:p>
          <a:p>
            <a:pPr>
              <a:buFont typeface="Arial" pitchFamily="34" charset="0"/>
              <a:buChar char="•"/>
            </a:pPr>
            <a:r>
              <a:rPr lang="de-DE" sz="1400" dirty="0" smtClean="0">
                <a:latin typeface="+mn-lt"/>
              </a:rPr>
              <a:t> TA </a:t>
            </a:r>
            <a:r>
              <a:rPr lang="de-DE" sz="1400" dirty="0" err="1" smtClean="0">
                <a:latin typeface="+mn-lt"/>
              </a:rPr>
              <a:t>with</a:t>
            </a:r>
            <a:r>
              <a:rPr lang="de-DE" sz="1400" dirty="0" smtClean="0">
                <a:latin typeface="+mn-lt"/>
              </a:rPr>
              <a:t> </a:t>
            </a:r>
            <a:r>
              <a:rPr lang="de-DE" sz="1400" dirty="0" err="1" smtClean="0">
                <a:latin typeface="+mn-lt"/>
              </a:rPr>
              <a:t>integrated</a:t>
            </a:r>
            <a:r>
              <a:rPr lang="de-DE" sz="1400" dirty="0" smtClean="0">
                <a:latin typeface="+mn-lt"/>
              </a:rPr>
              <a:t> </a:t>
            </a:r>
            <a:r>
              <a:rPr lang="de-DE" sz="1400" dirty="0" err="1" smtClean="0">
                <a:latin typeface="+mn-lt"/>
              </a:rPr>
              <a:t>backwall</a:t>
            </a:r>
            <a:r>
              <a:rPr lang="de-DE" sz="1400" dirty="0" smtClean="0">
                <a:latin typeface="+mn-lt"/>
              </a:rPr>
              <a:t> (</a:t>
            </a:r>
            <a:r>
              <a:rPr lang="de-DE" sz="1400" dirty="0" err="1" smtClean="0">
                <a:latin typeface="+mn-lt"/>
              </a:rPr>
              <a:t>tested</a:t>
            </a:r>
            <a:r>
              <a:rPr lang="de-DE" sz="1400" dirty="0" smtClean="0">
                <a:latin typeface="+mn-lt"/>
              </a:rPr>
              <a:t> in ELS, ISTC)</a:t>
            </a:r>
          </a:p>
          <a:p>
            <a:pPr>
              <a:buFont typeface="Arial" pitchFamily="34" charset="0"/>
              <a:buChar char="•"/>
            </a:pPr>
            <a:r>
              <a:rPr lang="de-DE" sz="1400" dirty="0" smtClean="0">
                <a:latin typeface="+mn-lt"/>
              </a:rPr>
              <a:t> </a:t>
            </a:r>
            <a:r>
              <a:rPr lang="de-DE" sz="1400" dirty="0" err="1" smtClean="0">
                <a:latin typeface="+mn-lt"/>
              </a:rPr>
              <a:t>Lipseal</a:t>
            </a:r>
            <a:r>
              <a:rPr lang="de-DE" sz="1400" dirty="0" smtClean="0">
                <a:latin typeface="+mn-lt"/>
              </a:rPr>
              <a:t> </a:t>
            </a:r>
            <a:r>
              <a:rPr lang="de-DE" sz="1400" dirty="0" err="1" smtClean="0">
                <a:latin typeface="+mn-lt"/>
              </a:rPr>
              <a:t>welded</a:t>
            </a:r>
            <a:r>
              <a:rPr lang="de-DE" sz="1400" dirty="0" smtClean="0">
                <a:latin typeface="+mn-lt"/>
              </a:rPr>
              <a:t> and </a:t>
            </a:r>
            <a:r>
              <a:rPr lang="de-DE" sz="1400" dirty="0" err="1" smtClean="0">
                <a:latin typeface="+mn-lt"/>
              </a:rPr>
              <a:t>clamped</a:t>
            </a:r>
            <a:r>
              <a:rPr lang="de-DE" sz="1400" dirty="0" smtClean="0">
                <a:latin typeface="+mn-lt"/>
              </a:rPr>
              <a:t> </a:t>
            </a:r>
            <a:r>
              <a:rPr lang="de-DE" sz="1400" dirty="0" err="1" smtClean="0">
                <a:latin typeface="+mn-lt"/>
              </a:rPr>
              <a:t>backplate</a:t>
            </a:r>
            <a:r>
              <a:rPr lang="de-DE" sz="1400" dirty="0" smtClean="0">
                <a:latin typeface="+mn-lt"/>
              </a:rPr>
              <a:t> </a:t>
            </a:r>
            <a:r>
              <a:rPr lang="de-DE" sz="1400" dirty="0" err="1" smtClean="0">
                <a:latin typeface="+mn-lt"/>
              </a:rPr>
              <a:t>concept</a:t>
            </a:r>
            <a:endParaRPr lang="de-DE" sz="1400" dirty="0" smtClean="0">
              <a:latin typeface="+mn-lt"/>
            </a:endParaRPr>
          </a:p>
          <a:p>
            <a:pPr>
              <a:buFont typeface="Arial" pitchFamily="34" charset="0"/>
              <a:buChar char="•"/>
            </a:pPr>
            <a:r>
              <a:rPr lang="de-DE" sz="1400" dirty="0" smtClean="0">
                <a:latin typeface="+mn-lt"/>
              </a:rPr>
              <a:t> </a:t>
            </a:r>
            <a:r>
              <a:rPr lang="de-DE" sz="1400" dirty="0" err="1" smtClean="0">
                <a:latin typeface="+mn-lt"/>
              </a:rPr>
              <a:t>Bayonet</a:t>
            </a:r>
            <a:r>
              <a:rPr lang="de-DE" sz="1400" dirty="0" smtClean="0">
                <a:latin typeface="+mn-lt"/>
              </a:rPr>
              <a:t> </a:t>
            </a:r>
            <a:r>
              <a:rPr lang="de-DE" sz="1400" dirty="0" err="1" smtClean="0">
                <a:latin typeface="+mn-lt"/>
              </a:rPr>
              <a:t>backplate</a:t>
            </a:r>
            <a:r>
              <a:rPr lang="de-DE" sz="1400" dirty="0" smtClean="0">
                <a:latin typeface="+mn-lt"/>
              </a:rPr>
              <a:t> </a:t>
            </a:r>
            <a:r>
              <a:rPr lang="de-DE" sz="1400" dirty="0" err="1" smtClean="0">
                <a:latin typeface="+mn-lt"/>
              </a:rPr>
              <a:t>concept</a:t>
            </a:r>
            <a:endParaRPr lang="de-DE" sz="1400" dirty="0" smtClean="0">
              <a:latin typeface="+mn-lt"/>
            </a:endParaRPr>
          </a:p>
          <a:p>
            <a:r>
              <a:rPr lang="de-DE" sz="1600" dirty="0" err="1" smtClean="0">
                <a:latin typeface="+mn-lt"/>
              </a:rPr>
              <a:t>Two</a:t>
            </a:r>
            <a:r>
              <a:rPr lang="de-DE" sz="1600" dirty="0" smtClean="0">
                <a:latin typeface="+mn-lt"/>
              </a:rPr>
              <a:t> </a:t>
            </a:r>
            <a:r>
              <a:rPr lang="de-DE" sz="1600" dirty="0" err="1" smtClean="0">
                <a:latin typeface="+mn-lt"/>
              </a:rPr>
              <a:t>concepts</a:t>
            </a:r>
            <a:r>
              <a:rPr lang="de-DE" sz="1600" dirty="0" smtClean="0">
                <a:latin typeface="+mn-lt"/>
              </a:rPr>
              <a:t> </a:t>
            </a:r>
            <a:r>
              <a:rPr lang="de-DE" sz="1600" dirty="0" err="1" smtClean="0">
                <a:latin typeface="+mn-lt"/>
              </a:rPr>
              <a:t>are</a:t>
            </a:r>
            <a:r>
              <a:rPr lang="de-DE" sz="1600" dirty="0" smtClean="0">
                <a:latin typeface="+mn-lt"/>
              </a:rPr>
              <a:t> </a:t>
            </a:r>
            <a:r>
              <a:rPr lang="de-DE" sz="1600" dirty="0" err="1" smtClean="0">
                <a:latin typeface="+mn-lt"/>
              </a:rPr>
              <a:t>realized</a:t>
            </a:r>
            <a:r>
              <a:rPr lang="de-DE" sz="1600" dirty="0" smtClean="0">
                <a:latin typeface="+mn-lt"/>
              </a:rPr>
              <a:t> and </a:t>
            </a:r>
            <a:r>
              <a:rPr lang="de-DE" sz="1600" dirty="0" err="1" smtClean="0">
                <a:latin typeface="+mn-lt"/>
              </a:rPr>
              <a:t>tested</a:t>
            </a:r>
            <a:r>
              <a:rPr lang="de-DE" sz="1600" dirty="0" smtClean="0">
                <a:latin typeface="+mn-lt"/>
              </a:rPr>
              <a:t> in </a:t>
            </a:r>
            <a:r>
              <a:rPr lang="de-DE" sz="1600" dirty="0" err="1" smtClean="0">
                <a:latin typeface="+mn-lt"/>
              </a:rPr>
              <a:t>the</a:t>
            </a:r>
            <a:r>
              <a:rPr lang="de-DE" sz="1600" dirty="0" smtClean="0">
                <a:latin typeface="+mn-lt"/>
              </a:rPr>
              <a:t> ELiTe </a:t>
            </a:r>
            <a:r>
              <a:rPr lang="de-DE" sz="1600" dirty="0" err="1" smtClean="0">
                <a:latin typeface="+mn-lt"/>
              </a:rPr>
              <a:t>loop</a:t>
            </a:r>
            <a:endParaRPr lang="de-DE" sz="1600" dirty="0" smtClean="0">
              <a:latin typeface="+mn-lt"/>
            </a:endParaRPr>
          </a:p>
          <a:p>
            <a:pPr>
              <a:buFont typeface="Arial" pitchFamily="34" charset="0"/>
              <a:buChar char="•"/>
            </a:pPr>
            <a:r>
              <a:rPr lang="de-DE" sz="1400" dirty="0" smtClean="0">
                <a:latin typeface="+mn-lt"/>
              </a:rPr>
              <a:t> </a:t>
            </a:r>
            <a:r>
              <a:rPr lang="de-DE" sz="1400" dirty="0" err="1" smtClean="0">
                <a:latin typeface="+mn-lt"/>
              </a:rPr>
              <a:t>Integrated</a:t>
            </a:r>
            <a:r>
              <a:rPr lang="de-DE" sz="1400" dirty="0" smtClean="0">
                <a:latin typeface="+mn-lt"/>
              </a:rPr>
              <a:t> </a:t>
            </a:r>
            <a:r>
              <a:rPr lang="de-DE" sz="1400" dirty="0" err="1" smtClean="0">
                <a:latin typeface="+mn-lt"/>
              </a:rPr>
              <a:t>backwall</a:t>
            </a:r>
            <a:r>
              <a:rPr lang="de-DE" sz="1400" dirty="0" smtClean="0">
                <a:latin typeface="+mn-lt"/>
              </a:rPr>
              <a:t> TA </a:t>
            </a:r>
            <a:r>
              <a:rPr lang="de-DE" sz="1400" dirty="0" err="1" smtClean="0">
                <a:latin typeface="+mn-lt"/>
              </a:rPr>
              <a:t>made</a:t>
            </a:r>
            <a:r>
              <a:rPr lang="de-DE" sz="1400" dirty="0" smtClean="0">
                <a:latin typeface="+mn-lt"/>
              </a:rPr>
              <a:t> of </a:t>
            </a:r>
            <a:r>
              <a:rPr lang="de-DE" sz="1400" dirty="0" err="1" smtClean="0">
                <a:latin typeface="+mn-lt"/>
              </a:rPr>
              <a:t>stainless</a:t>
            </a:r>
            <a:r>
              <a:rPr lang="de-DE" sz="1400" dirty="0" smtClean="0">
                <a:latin typeface="+mn-lt"/>
              </a:rPr>
              <a:t> </a:t>
            </a:r>
            <a:r>
              <a:rPr lang="de-DE" sz="1400" dirty="0" err="1" smtClean="0">
                <a:latin typeface="+mn-lt"/>
              </a:rPr>
              <a:t>steel</a:t>
            </a:r>
            <a:endParaRPr lang="de-DE" sz="1400" dirty="0" smtClean="0">
              <a:latin typeface="+mn-lt"/>
            </a:endParaRPr>
          </a:p>
          <a:p>
            <a:pPr>
              <a:buFont typeface="Arial" pitchFamily="34" charset="0"/>
              <a:buChar char="•"/>
            </a:pPr>
            <a:r>
              <a:rPr lang="de-DE" sz="1400" dirty="0" smtClean="0">
                <a:latin typeface="+mn-lt"/>
              </a:rPr>
              <a:t> </a:t>
            </a:r>
            <a:r>
              <a:rPr lang="de-DE" sz="1400" dirty="0" err="1" smtClean="0">
                <a:latin typeface="+mn-lt"/>
              </a:rPr>
              <a:t>Bayonet</a:t>
            </a:r>
            <a:r>
              <a:rPr lang="de-DE" sz="1400" dirty="0" smtClean="0">
                <a:latin typeface="+mn-lt"/>
              </a:rPr>
              <a:t> </a:t>
            </a:r>
            <a:r>
              <a:rPr lang="de-DE" sz="1400" dirty="0" err="1" smtClean="0">
                <a:latin typeface="+mn-lt"/>
              </a:rPr>
              <a:t>backplate</a:t>
            </a:r>
            <a:r>
              <a:rPr lang="de-DE" sz="1400" dirty="0" smtClean="0">
                <a:latin typeface="+mn-lt"/>
              </a:rPr>
              <a:t> </a:t>
            </a:r>
            <a:r>
              <a:rPr lang="de-DE" sz="1400" dirty="0" err="1" smtClean="0">
                <a:latin typeface="+mn-lt"/>
              </a:rPr>
              <a:t>concept</a:t>
            </a:r>
            <a:r>
              <a:rPr lang="de-DE" sz="1400" dirty="0" smtClean="0">
                <a:latin typeface="+mn-lt"/>
              </a:rPr>
              <a:t> </a:t>
            </a:r>
            <a:r>
              <a:rPr lang="de-DE" sz="1400" dirty="0" err="1" smtClean="0">
                <a:latin typeface="+mn-lt"/>
              </a:rPr>
              <a:t>made</a:t>
            </a:r>
            <a:r>
              <a:rPr lang="de-DE" sz="1400" dirty="0" smtClean="0">
                <a:latin typeface="+mn-lt"/>
              </a:rPr>
              <a:t> of F82H/</a:t>
            </a:r>
            <a:r>
              <a:rPr lang="de-DE" sz="1400" dirty="0" err="1" smtClean="0">
                <a:latin typeface="+mn-lt"/>
              </a:rPr>
              <a:t>Eurofer</a:t>
            </a:r>
            <a:endParaRPr lang="de-DE" sz="1400" dirty="0">
              <a:latin typeface="+mn-lt"/>
            </a:endParaRPr>
          </a:p>
        </p:txBody>
      </p:sp>
      <p:pic>
        <p:nvPicPr>
          <p:cNvPr id="16388" name="Picture 4"/>
          <p:cNvPicPr>
            <a:picLocks noChangeAspect="1" noChangeArrowheads="1"/>
          </p:cNvPicPr>
          <p:nvPr/>
        </p:nvPicPr>
        <p:blipFill>
          <a:blip r:embed="rId5" cstate="print"/>
          <a:srcRect/>
          <a:stretch>
            <a:fillRect/>
          </a:stretch>
        </p:blipFill>
        <p:spPr bwMode="auto">
          <a:xfrm>
            <a:off x="762000" y="3962400"/>
            <a:ext cx="1268904" cy="2438400"/>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4267200" y="3886200"/>
          <a:ext cx="4648200" cy="2743200"/>
        </p:xfrm>
        <a:graphic>
          <a:graphicData uri="http://schemas.openxmlformats.org/drawingml/2006/table">
            <a:tbl>
              <a:tblPr firstRow="1" bandRow="1">
                <a:tableStyleId>{5C22544A-7EE6-4342-B048-85BDC9FD1C3A}</a:tableStyleId>
              </a:tblPr>
              <a:tblGrid>
                <a:gridCol w="2868038"/>
                <a:gridCol w="1780162"/>
              </a:tblGrid>
              <a:tr h="228600">
                <a:tc>
                  <a:txBody>
                    <a:bodyPr/>
                    <a:lstStyle/>
                    <a:p>
                      <a:r>
                        <a:rPr lang="de-DE" sz="1400" b="0" dirty="0" smtClean="0">
                          <a:solidFill>
                            <a:schemeClr val="tx1"/>
                          </a:solidFill>
                        </a:rPr>
                        <a:t>Li </a:t>
                      </a:r>
                      <a:r>
                        <a:rPr lang="de-DE" sz="1400" b="0" dirty="0" err="1" smtClean="0">
                          <a:solidFill>
                            <a:schemeClr val="tx1"/>
                          </a:solidFill>
                        </a:rPr>
                        <a:t>jet</a:t>
                      </a:r>
                      <a:r>
                        <a:rPr lang="de-DE" sz="1400" b="0" dirty="0" smtClean="0">
                          <a:solidFill>
                            <a:schemeClr val="tx1"/>
                          </a:solidFill>
                        </a:rPr>
                        <a:t> </a:t>
                      </a:r>
                      <a:r>
                        <a:rPr lang="de-DE" sz="1400" b="0" dirty="0" err="1" smtClean="0">
                          <a:solidFill>
                            <a:schemeClr val="tx1"/>
                          </a:solidFill>
                        </a:rPr>
                        <a:t>width</a:t>
                      </a:r>
                      <a:endParaRPr lang="de-DE" sz="1400" b="0" dirty="0">
                        <a:solidFill>
                          <a:schemeClr val="tx1"/>
                        </a:solidFill>
                      </a:endParaRPr>
                    </a:p>
                  </a:txBody>
                  <a:tcPr>
                    <a:solidFill>
                      <a:schemeClr val="accent2">
                        <a:lumMod val="20000"/>
                        <a:lumOff val="80000"/>
                      </a:schemeClr>
                    </a:solidFill>
                  </a:tcPr>
                </a:tc>
                <a:tc>
                  <a:txBody>
                    <a:bodyPr/>
                    <a:lstStyle/>
                    <a:p>
                      <a:r>
                        <a:rPr lang="de-DE" sz="1400" b="0" dirty="0" smtClean="0">
                          <a:solidFill>
                            <a:schemeClr val="tx1"/>
                          </a:solidFill>
                        </a:rPr>
                        <a:t>100 mm</a:t>
                      </a:r>
                      <a:endParaRPr lang="de-DE" sz="1400" b="0" dirty="0">
                        <a:solidFill>
                          <a:schemeClr val="tx1"/>
                        </a:solidFill>
                      </a:endParaRPr>
                    </a:p>
                  </a:txBody>
                  <a:tcPr>
                    <a:solidFill>
                      <a:schemeClr val="accent2">
                        <a:lumMod val="20000"/>
                        <a:lumOff val="80000"/>
                      </a:schemeClr>
                    </a:solidFill>
                  </a:tcPr>
                </a:tc>
              </a:tr>
              <a:tr h="152400">
                <a:tc>
                  <a:txBody>
                    <a:bodyPr/>
                    <a:lstStyle/>
                    <a:p>
                      <a:r>
                        <a:rPr lang="de-DE" sz="1400" dirty="0" smtClean="0">
                          <a:solidFill>
                            <a:schemeClr val="tx1"/>
                          </a:solidFill>
                        </a:rPr>
                        <a:t>Li </a:t>
                      </a:r>
                      <a:r>
                        <a:rPr lang="de-DE" sz="1400" dirty="0" err="1" smtClean="0">
                          <a:solidFill>
                            <a:schemeClr val="tx1"/>
                          </a:solidFill>
                        </a:rPr>
                        <a:t>jet</a:t>
                      </a:r>
                      <a:r>
                        <a:rPr lang="de-DE" sz="1400" dirty="0" smtClean="0">
                          <a:solidFill>
                            <a:schemeClr val="tx1"/>
                          </a:solidFill>
                        </a:rPr>
                        <a:t> </a:t>
                      </a:r>
                      <a:r>
                        <a:rPr lang="de-DE" sz="1400" dirty="0" err="1" smtClean="0">
                          <a:solidFill>
                            <a:schemeClr val="tx1"/>
                          </a:solidFill>
                        </a:rPr>
                        <a:t>height</a:t>
                      </a:r>
                      <a:endParaRPr lang="de-DE" sz="1400" dirty="0">
                        <a:solidFill>
                          <a:schemeClr val="tx1"/>
                        </a:solidFill>
                      </a:endParaRPr>
                    </a:p>
                  </a:txBody>
                  <a:tcPr/>
                </a:tc>
                <a:tc>
                  <a:txBody>
                    <a:bodyPr/>
                    <a:lstStyle/>
                    <a:p>
                      <a:r>
                        <a:rPr lang="de-DE" sz="1400" dirty="0" smtClean="0">
                          <a:solidFill>
                            <a:schemeClr val="tx1"/>
                          </a:solidFill>
                        </a:rPr>
                        <a:t>25±1 mm</a:t>
                      </a:r>
                      <a:endParaRPr lang="de-DE" sz="1400" dirty="0">
                        <a:solidFill>
                          <a:schemeClr val="tx1"/>
                        </a:solidFill>
                      </a:endParaRPr>
                    </a:p>
                  </a:txBody>
                  <a:tcPr/>
                </a:tc>
              </a:tr>
              <a:tr h="152400">
                <a:tc>
                  <a:txBody>
                    <a:bodyPr/>
                    <a:lstStyle/>
                    <a:p>
                      <a:r>
                        <a:rPr lang="de-DE" sz="1400" dirty="0" err="1" smtClean="0">
                          <a:solidFill>
                            <a:schemeClr val="tx1"/>
                          </a:solidFill>
                        </a:rPr>
                        <a:t>Flow</a:t>
                      </a:r>
                      <a:r>
                        <a:rPr lang="de-DE" sz="1400" dirty="0" smtClean="0">
                          <a:solidFill>
                            <a:schemeClr val="tx1"/>
                          </a:solidFill>
                        </a:rPr>
                        <a:t> </a:t>
                      </a:r>
                      <a:r>
                        <a:rPr lang="de-DE" sz="1400" dirty="0" err="1" smtClean="0">
                          <a:solidFill>
                            <a:schemeClr val="tx1"/>
                          </a:solidFill>
                        </a:rPr>
                        <a:t>channel</a:t>
                      </a:r>
                      <a:r>
                        <a:rPr lang="de-DE" sz="1400" dirty="0" smtClean="0">
                          <a:solidFill>
                            <a:schemeClr val="tx1"/>
                          </a:solidFill>
                        </a:rPr>
                        <a:t> </a:t>
                      </a:r>
                      <a:r>
                        <a:rPr lang="de-DE" sz="1400" dirty="0" err="1" smtClean="0">
                          <a:solidFill>
                            <a:schemeClr val="tx1"/>
                          </a:solidFill>
                        </a:rPr>
                        <a:t>curvature</a:t>
                      </a:r>
                      <a:endParaRPr lang="de-DE" sz="1400" dirty="0">
                        <a:solidFill>
                          <a:schemeClr val="tx1"/>
                        </a:solidFill>
                      </a:endParaRPr>
                    </a:p>
                  </a:txBody>
                  <a:tcPr/>
                </a:tc>
                <a:tc>
                  <a:txBody>
                    <a:bodyPr/>
                    <a:lstStyle/>
                    <a:p>
                      <a:r>
                        <a:rPr lang="de-DE" sz="1400" dirty="0" smtClean="0">
                          <a:solidFill>
                            <a:schemeClr val="tx1"/>
                          </a:solidFill>
                        </a:rPr>
                        <a:t>250 mm </a:t>
                      </a:r>
                      <a:r>
                        <a:rPr lang="de-DE" sz="1400" dirty="0" smtClean="0">
                          <a:solidFill>
                            <a:schemeClr val="tx1"/>
                          </a:solidFill>
                          <a:sym typeface="Wingdings" pitchFamily="2" charset="2"/>
                        </a:rPr>
                        <a:t> 7 m</a:t>
                      </a:r>
                      <a:endParaRPr lang="de-DE" sz="1400" dirty="0">
                        <a:solidFill>
                          <a:schemeClr val="tx1"/>
                        </a:solidFill>
                      </a:endParaRPr>
                    </a:p>
                  </a:txBody>
                  <a:tcPr/>
                </a:tc>
              </a:tr>
              <a:tr h="152400">
                <a:tc>
                  <a:txBody>
                    <a:bodyPr/>
                    <a:lstStyle/>
                    <a:p>
                      <a:r>
                        <a:rPr lang="de-DE" sz="1400" dirty="0" err="1" smtClean="0">
                          <a:solidFill>
                            <a:schemeClr val="tx1"/>
                          </a:solidFill>
                        </a:rPr>
                        <a:t>Flow</a:t>
                      </a:r>
                      <a:r>
                        <a:rPr lang="de-DE" sz="1400" dirty="0" smtClean="0">
                          <a:solidFill>
                            <a:schemeClr val="tx1"/>
                          </a:solidFill>
                        </a:rPr>
                        <a:t> </a:t>
                      </a:r>
                      <a:r>
                        <a:rPr lang="de-DE" sz="1400" dirty="0" err="1" smtClean="0">
                          <a:solidFill>
                            <a:schemeClr val="tx1"/>
                          </a:solidFill>
                        </a:rPr>
                        <a:t>veolcity</a:t>
                      </a:r>
                      <a:endParaRPr lang="de-DE" sz="1400" dirty="0">
                        <a:solidFill>
                          <a:schemeClr val="tx1"/>
                        </a:solidFill>
                      </a:endParaRPr>
                    </a:p>
                  </a:txBody>
                  <a:tcPr/>
                </a:tc>
                <a:tc>
                  <a:txBody>
                    <a:bodyPr/>
                    <a:lstStyle/>
                    <a:p>
                      <a:r>
                        <a:rPr lang="de-DE" sz="1400" dirty="0" smtClean="0">
                          <a:solidFill>
                            <a:schemeClr val="tx1"/>
                          </a:solidFill>
                        </a:rPr>
                        <a:t>10-20 m/s</a:t>
                      </a:r>
                      <a:endParaRPr lang="de-DE" sz="1400" dirty="0">
                        <a:solidFill>
                          <a:schemeClr val="tx1"/>
                        </a:solidFill>
                      </a:endParaRPr>
                    </a:p>
                  </a:txBody>
                  <a:tcPr/>
                </a:tc>
              </a:tr>
              <a:tr h="152400">
                <a:tc>
                  <a:txBody>
                    <a:bodyPr/>
                    <a:lstStyle/>
                    <a:p>
                      <a:r>
                        <a:rPr lang="de-DE" sz="1400" dirty="0" err="1" smtClean="0">
                          <a:solidFill>
                            <a:schemeClr val="tx1"/>
                          </a:solidFill>
                        </a:rPr>
                        <a:t>Nozzle</a:t>
                      </a:r>
                      <a:endParaRPr lang="de-DE" sz="1400" dirty="0">
                        <a:solidFill>
                          <a:schemeClr val="tx1"/>
                        </a:solidFill>
                      </a:endParaRPr>
                    </a:p>
                  </a:txBody>
                  <a:tcPr/>
                </a:tc>
                <a:tc>
                  <a:txBody>
                    <a:bodyPr/>
                    <a:lstStyle/>
                    <a:p>
                      <a:r>
                        <a:rPr lang="de-DE" sz="1400" dirty="0" err="1" smtClean="0">
                          <a:solidFill>
                            <a:schemeClr val="tx1"/>
                          </a:solidFill>
                        </a:rPr>
                        <a:t>Shima</a:t>
                      </a:r>
                      <a:r>
                        <a:rPr lang="de-DE" sz="1400" dirty="0" smtClean="0">
                          <a:solidFill>
                            <a:schemeClr val="tx1"/>
                          </a:solidFill>
                        </a:rPr>
                        <a:t> </a:t>
                      </a:r>
                      <a:r>
                        <a:rPr lang="de-DE" sz="1400" dirty="0" err="1" smtClean="0">
                          <a:solidFill>
                            <a:schemeClr val="tx1"/>
                          </a:solidFill>
                        </a:rPr>
                        <a:t>two</a:t>
                      </a:r>
                      <a:r>
                        <a:rPr lang="de-DE" sz="1400" dirty="0" smtClean="0">
                          <a:solidFill>
                            <a:schemeClr val="tx1"/>
                          </a:solidFill>
                        </a:rPr>
                        <a:t> </a:t>
                      </a:r>
                      <a:r>
                        <a:rPr lang="de-DE" sz="1400" dirty="0" err="1" smtClean="0">
                          <a:solidFill>
                            <a:schemeClr val="tx1"/>
                          </a:solidFill>
                        </a:rPr>
                        <a:t>stage</a:t>
                      </a:r>
                      <a:endParaRPr lang="de-DE" sz="1400" dirty="0">
                        <a:solidFill>
                          <a:schemeClr val="tx1"/>
                        </a:solidFill>
                      </a:endParaRPr>
                    </a:p>
                  </a:txBody>
                  <a:tcPr/>
                </a:tc>
              </a:tr>
              <a:tr h="152400">
                <a:tc>
                  <a:txBody>
                    <a:bodyPr/>
                    <a:lstStyle/>
                    <a:p>
                      <a:r>
                        <a:rPr lang="de-DE" sz="1400" dirty="0" err="1" smtClean="0">
                          <a:solidFill>
                            <a:schemeClr val="tx1"/>
                          </a:solidFill>
                        </a:rPr>
                        <a:t>Nozzle</a:t>
                      </a:r>
                      <a:r>
                        <a:rPr lang="de-DE" sz="1400" dirty="0" smtClean="0">
                          <a:solidFill>
                            <a:schemeClr val="tx1"/>
                          </a:solidFill>
                        </a:rPr>
                        <a:t> </a:t>
                      </a:r>
                      <a:r>
                        <a:rPr lang="de-DE" sz="1400" dirty="0" err="1" smtClean="0">
                          <a:solidFill>
                            <a:schemeClr val="tx1"/>
                          </a:solidFill>
                        </a:rPr>
                        <a:t>reduction</a:t>
                      </a:r>
                      <a:r>
                        <a:rPr lang="de-DE" sz="1400" dirty="0" smtClean="0">
                          <a:solidFill>
                            <a:schemeClr val="tx1"/>
                          </a:solidFill>
                        </a:rPr>
                        <a:t> </a:t>
                      </a:r>
                      <a:r>
                        <a:rPr lang="de-DE" sz="1400" dirty="0" err="1" smtClean="0">
                          <a:solidFill>
                            <a:schemeClr val="tx1"/>
                          </a:solidFill>
                        </a:rPr>
                        <a:t>ratio</a:t>
                      </a:r>
                      <a:endParaRPr lang="de-DE" sz="1400" dirty="0">
                        <a:solidFill>
                          <a:schemeClr val="tx1"/>
                        </a:solidFill>
                      </a:endParaRPr>
                    </a:p>
                  </a:txBody>
                  <a:tcPr/>
                </a:tc>
                <a:tc>
                  <a:txBody>
                    <a:bodyPr/>
                    <a:lstStyle/>
                    <a:p>
                      <a:r>
                        <a:rPr lang="de-DE" sz="1400" dirty="0" smtClean="0">
                          <a:solidFill>
                            <a:schemeClr val="tx1"/>
                          </a:solidFill>
                        </a:rPr>
                        <a:t>10:2.5.:1</a:t>
                      </a:r>
                      <a:endParaRPr lang="de-DE" sz="1400" dirty="0">
                        <a:solidFill>
                          <a:schemeClr val="tx1"/>
                        </a:solidFill>
                      </a:endParaRPr>
                    </a:p>
                  </a:txBody>
                  <a:tcPr/>
                </a:tc>
              </a:tr>
              <a:tr h="152400">
                <a:tc>
                  <a:txBody>
                    <a:bodyPr/>
                    <a:lstStyle/>
                    <a:p>
                      <a:r>
                        <a:rPr lang="de-DE" sz="1400" dirty="0" err="1" smtClean="0">
                          <a:solidFill>
                            <a:schemeClr val="tx1"/>
                          </a:solidFill>
                        </a:rPr>
                        <a:t>Nozzle</a:t>
                      </a:r>
                      <a:r>
                        <a:rPr lang="de-DE" sz="1400" dirty="0" smtClean="0">
                          <a:solidFill>
                            <a:schemeClr val="tx1"/>
                          </a:solidFill>
                        </a:rPr>
                        <a:t> and </a:t>
                      </a:r>
                      <a:r>
                        <a:rPr lang="de-DE" sz="1400" dirty="0" err="1" smtClean="0">
                          <a:solidFill>
                            <a:schemeClr val="tx1"/>
                          </a:solidFill>
                        </a:rPr>
                        <a:t>channel</a:t>
                      </a:r>
                      <a:r>
                        <a:rPr lang="de-DE" sz="1400" dirty="0" smtClean="0">
                          <a:solidFill>
                            <a:schemeClr val="tx1"/>
                          </a:solidFill>
                        </a:rPr>
                        <a:t> </a:t>
                      </a:r>
                      <a:r>
                        <a:rPr lang="de-DE" sz="1400" dirty="0" err="1" smtClean="0">
                          <a:solidFill>
                            <a:schemeClr val="tx1"/>
                          </a:solidFill>
                        </a:rPr>
                        <a:t>roughness</a:t>
                      </a:r>
                      <a:endParaRPr lang="de-DE" sz="1400" dirty="0">
                        <a:solidFill>
                          <a:schemeClr val="tx1"/>
                        </a:solidFill>
                      </a:endParaRPr>
                    </a:p>
                  </a:txBody>
                  <a:tcPr/>
                </a:tc>
                <a:tc>
                  <a:txBody>
                    <a:bodyPr/>
                    <a:lstStyle/>
                    <a:p>
                      <a:r>
                        <a:rPr lang="de-DE" sz="1400" dirty="0" smtClean="0">
                          <a:solidFill>
                            <a:schemeClr val="tx1"/>
                          </a:solidFill>
                        </a:rPr>
                        <a:t>&lt;</a:t>
                      </a:r>
                      <a:r>
                        <a:rPr lang="de-DE" sz="1400" baseline="0" dirty="0" smtClean="0">
                          <a:solidFill>
                            <a:schemeClr val="tx1"/>
                          </a:solidFill>
                        </a:rPr>
                        <a:t> 3 </a:t>
                      </a:r>
                      <a:r>
                        <a:rPr lang="de-DE" sz="1400" baseline="0" dirty="0" smtClean="0">
                          <a:solidFill>
                            <a:schemeClr val="tx1"/>
                          </a:solidFill>
                          <a:latin typeface="Symbol" pitchFamily="18" charset="2"/>
                        </a:rPr>
                        <a:t>m</a:t>
                      </a:r>
                      <a:r>
                        <a:rPr lang="de-DE" sz="1400" baseline="0" dirty="0" smtClean="0">
                          <a:solidFill>
                            <a:schemeClr val="tx1"/>
                          </a:solidFill>
                        </a:rPr>
                        <a:t>m</a:t>
                      </a:r>
                      <a:endParaRPr lang="de-DE" sz="1400" dirty="0">
                        <a:solidFill>
                          <a:schemeClr val="tx1"/>
                        </a:solidFill>
                      </a:endParaRPr>
                    </a:p>
                  </a:txBody>
                  <a:tcPr/>
                </a:tc>
              </a:tr>
              <a:tr h="218440">
                <a:tc>
                  <a:txBody>
                    <a:bodyPr/>
                    <a:lstStyle/>
                    <a:p>
                      <a:r>
                        <a:rPr lang="de-DE" sz="1400" dirty="0" err="1" smtClean="0">
                          <a:solidFill>
                            <a:schemeClr val="tx1"/>
                          </a:solidFill>
                        </a:rPr>
                        <a:t>Vacuum</a:t>
                      </a:r>
                      <a:r>
                        <a:rPr lang="de-DE" sz="1400" dirty="0" smtClean="0">
                          <a:solidFill>
                            <a:schemeClr val="tx1"/>
                          </a:solidFill>
                        </a:rPr>
                        <a:t> </a:t>
                      </a:r>
                      <a:r>
                        <a:rPr lang="de-DE" sz="1400" dirty="0" err="1" smtClean="0">
                          <a:solidFill>
                            <a:schemeClr val="tx1"/>
                          </a:solidFill>
                        </a:rPr>
                        <a:t>pressure</a:t>
                      </a:r>
                      <a:endParaRPr lang="de-DE" sz="1400" dirty="0">
                        <a:solidFill>
                          <a:schemeClr val="tx1"/>
                        </a:solidFill>
                      </a:endParaRPr>
                    </a:p>
                  </a:txBody>
                  <a:tcPr/>
                </a:tc>
                <a:tc>
                  <a:txBody>
                    <a:bodyPr/>
                    <a:lstStyle/>
                    <a:p>
                      <a:r>
                        <a:rPr lang="de-DE" sz="1400" dirty="0" smtClean="0">
                          <a:solidFill>
                            <a:schemeClr val="tx1"/>
                          </a:solidFill>
                        </a:rPr>
                        <a:t>10</a:t>
                      </a:r>
                      <a:r>
                        <a:rPr lang="de-DE" sz="1400" baseline="30000" dirty="0" smtClean="0">
                          <a:solidFill>
                            <a:schemeClr val="tx1"/>
                          </a:solidFill>
                        </a:rPr>
                        <a:t>-4</a:t>
                      </a:r>
                      <a:r>
                        <a:rPr lang="de-DE" sz="1400" dirty="0" smtClean="0">
                          <a:solidFill>
                            <a:schemeClr val="tx1"/>
                          </a:solidFill>
                        </a:rPr>
                        <a:t> to 10</a:t>
                      </a:r>
                      <a:r>
                        <a:rPr lang="de-DE" sz="1400" baseline="30000" dirty="0" smtClean="0">
                          <a:solidFill>
                            <a:schemeClr val="tx1"/>
                          </a:solidFill>
                        </a:rPr>
                        <a:t>-3</a:t>
                      </a:r>
                      <a:r>
                        <a:rPr lang="de-DE" sz="1400" dirty="0" smtClean="0">
                          <a:solidFill>
                            <a:schemeClr val="tx1"/>
                          </a:solidFill>
                        </a:rPr>
                        <a:t> Pa</a:t>
                      </a:r>
                      <a:endParaRPr lang="de-DE" sz="1400" dirty="0">
                        <a:solidFill>
                          <a:schemeClr val="tx1"/>
                        </a:solidFill>
                      </a:endParaRPr>
                    </a:p>
                  </a:txBody>
                  <a:tcPr/>
                </a:tc>
              </a:tr>
              <a:tr h="218440">
                <a:tc>
                  <a:txBody>
                    <a:bodyPr/>
                    <a:lstStyle/>
                    <a:p>
                      <a:r>
                        <a:rPr lang="de-DE" sz="1400" dirty="0" smtClean="0">
                          <a:solidFill>
                            <a:schemeClr val="tx1"/>
                          </a:solidFill>
                        </a:rPr>
                        <a:t>Argon </a:t>
                      </a:r>
                      <a:r>
                        <a:rPr lang="de-DE" sz="1400" dirty="0" err="1" smtClean="0">
                          <a:solidFill>
                            <a:schemeClr val="tx1"/>
                          </a:solidFill>
                        </a:rPr>
                        <a:t>pressure</a:t>
                      </a:r>
                      <a:endParaRPr lang="de-DE" sz="1400" dirty="0">
                        <a:solidFill>
                          <a:schemeClr val="tx1"/>
                        </a:solidFill>
                      </a:endParaRPr>
                    </a:p>
                  </a:txBody>
                  <a:tcPr/>
                </a:tc>
                <a:tc>
                  <a:txBody>
                    <a:bodyPr/>
                    <a:lstStyle/>
                    <a:p>
                      <a:r>
                        <a:rPr lang="de-DE" sz="1400" dirty="0" smtClean="0">
                          <a:solidFill>
                            <a:schemeClr val="tx1"/>
                          </a:solidFill>
                        </a:rPr>
                        <a:t>&lt; 0.1 </a:t>
                      </a:r>
                      <a:r>
                        <a:rPr lang="de-DE" sz="1400" dirty="0" err="1" smtClean="0">
                          <a:solidFill>
                            <a:schemeClr val="tx1"/>
                          </a:solidFill>
                        </a:rPr>
                        <a:t>Mpa</a:t>
                      </a:r>
                      <a:r>
                        <a:rPr lang="de-DE" sz="1400" dirty="0" smtClean="0">
                          <a:solidFill>
                            <a:schemeClr val="tx1"/>
                          </a:solidFill>
                        </a:rPr>
                        <a:t>(a)</a:t>
                      </a:r>
                      <a:endParaRPr lang="de-DE" sz="1400" dirty="0">
                        <a:solidFill>
                          <a:schemeClr val="tx1"/>
                        </a:solidFill>
                      </a:endParaRPr>
                    </a:p>
                  </a:txBody>
                  <a:tcPr/>
                </a:tc>
              </a:tr>
            </a:tbl>
          </a:graphicData>
        </a:graphic>
      </p:graphicFrame>
      <p:pic>
        <p:nvPicPr>
          <p:cNvPr id="9" name="Picture 2" descr="D:\IFMIF-EVEDA LF Tasks\LF1 EVEDA Li LOOP\技術資料\080_工事記録\Liループ建設記録+立会検査記録\工事記録写真（定点、作業風景）H22.8\H22.8.30\Liループ写真2010-8-30圧縮版\現場状況 (15).jpg"/>
          <p:cNvPicPr>
            <a:picLocks noChangeAspect="1" noChangeArrowheads="1"/>
          </p:cNvPicPr>
          <p:nvPr/>
        </p:nvPicPr>
        <p:blipFill>
          <a:blip r:embed="rId6" cstate="print"/>
          <a:srcRect/>
          <a:stretch>
            <a:fillRect/>
          </a:stretch>
        </p:blipFill>
        <p:spPr bwMode="auto">
          <a:xfrm rot="10800000">
            <a:off x="2133600" y="3810000"/>
            <a:ext cx="1776600" cy="2667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resentation">
  <a:themeElements>
    <a:clrScheme name="CEA, ITER à Cadarache 8">
      <a:dk1>
        <a:srgbClr val="000000"/>
      </a:dk1>
      <a:lt1>
        <a:srgbClr val="FFFFFF"/>
      </a:lt1>
      <a:dk2>
        <a:srgbClr val="000000"/>
      </a:dk2>
      <a:lt2>
        <a:srgbClr val="808080"/>
      </a:lt2>
      <a:accent1>
        <a:srgbClr val="CCECFF"/>
      </a:accent1>
      <a:accent2>
        <a:srgbClr val="6699FF"/>
      </a:accent2>
      <a:accent3>
        <a:srgbClr val="FFFFFF"/>
      </a:accent3>
      <a:accent4>
        <a:srgbClr val="000000"/>
      </a:accent4>
      <a:accent5>
        <a:srgbClr val="E2F4FF"/>
      </a:accent5>
      <a:accent6>
        <a:srgbClr val="5C8AE7"/>
      </a:accent6>
      <a:hlink>
        <a:srgbClr val="CC00CC"/>
      </a:hlink>
      <a:folHlink>
        <a:srgbClr val="B2B2B2"/>
      </a:folHlink>
    </a:clrScheme>
    <a:fontScheme name="CEA, ITER à Cadarach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EA, ITER à Cadarach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EA, ITER à Cadarach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EA, ITER à Cadarach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EA, ITER à Cadarach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EA, ITER à Cadarach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EA, ITER à Cadarach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EA, ITER à Cadarach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EA, ITER à Cadarache 8">
        <a:dk1>
          <a:srgbClr val="000000"/>
        </a:dk1>
        <a:lt1>
          <a:srgbClr val="FFFFFF"/>
        </a:lt1>
        <a:dk2>
          <a:srgbClr val="000000"/>
        </a:dk2>
        <a:lt2>
          <a:srgbClr val="808080"/>
        </a:lt2>
        <a:accent1>
          <a:srgbClr val="CCECFF"/>
        </a:accent1>
        <a:accent2>
          <a:srgbClr val="6699FF"/>
        </a:accent2>
        <a:accent3>
          <a:srgbClr val="FFFFFF"/>
        </a:accent3>
        <a:accent4>
          <a:srgbClr val="000000"/>
        </a:accent4>
        <a:accent5>
          <a:srgbClr val="E2F4FF"/>
        </a:accent5>
        <a:accent6>
          <a:srgbClr val="5C8AE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5</TotalTime>
  <Words>1682</Words>
  <Application>Microsoft Office PowerPoint</Application>
  <PresentationFormat>On-screen Show (4:3)</PresentationFormat>
  <Paragraphs>322</Paragraphs>
  <Slides>22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Presentation</vt:lpstr>
      <vt:lpstr>Package</vt:lpstr>
      <vt:lpstr>The IFMIF Target Facility Engineering Design and the Validation of Key Issues within the IFMIF/EVEDA Project</vt:lpstr>
      <vt:lpstr>Outline of talk</vt:lpstr>
      <vt:lpstr>IFMIF “Artist View” (CDR, 2003)</vt:lpstr>
      <vt:lpstr>Principle of IFMIF</vt:lpstr>
      <vt:lpstr>Objectives of the IFMIF/EVEDA Project</vt:lpstr>
      <vt:lpstr>Engineering Validation &amp; Engineering Design Activities</vt:lpstr>
      <vt:lpstr>IFMIF Li loop baseline concept (2003)</vt:lpstr>
      <vt:lpstr>ELiTe loop layout</vt:lpstr>
      <vt:lpstr>Target assembly concepts</vt:lpstr>
      <vt:lpstr>Slide 10</vt:lpstr>
      <vt:lpstr>Lithium Purification in IFMIF and Validation</vt:lpstr>
      <vt:lpstr>IFMIF cold trap and ELiTe validation</vt:lpstr>
      <vt:lpstr>IFMIF nitrogen trap and ELiTe validation</vt:lpstr>
      <vt:lpstr>Development and qualification of N getter material</vt:lpstr>
      <vt:lpstr>IFMIF hydrogen trap and ELiTe validation</vt:lpstr>
      <vt:lpstr>Development and qualification of H getter material</vt:lpstr>
      <vt:lpstr>ELiTe safety measures to control spill and fire</vt:lpstr>
      <vt:lpstr>ELiTe safety measures to control spill and fire</vt:lpstr>
      <vt:lpstr>Qualification of fire extinguishant</vt:lpstr>
      <vt:lpstr>IFMIF safety measures</vt:lpstr>
      <vt:lpstr>IFMIF safety measures</vt:lpstr>
      <vt:lpstr>Summary and conclusions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keywords>IFMIF EVEDA</cp:keywords>
  <cp:lastModifiedBy>Common</cp:lastModifiedBy>
  <cp:revision>132</cp:revision>
  <cp:lastPrinted>2002-05-28T12:54:19Z</cp:lastPrinted>
  <dcterms:created xsi:type="dcterms:W3CDTF">2008-09-05T08:16:08Z</dcterms:created>
  <dcterms:modified xsi:type="dcterms:W3CDTF">2011-04-28T12:29:31Z</dcterms:modified>
  <cp:category>Presentation</cp:category>
</cp:coreProperties>
</file>