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8" r:id="rId2"/>
    <p:sldId id="257" r:id="rId3"/>
    <p:sldId id="256" r:id="rId4"/>
    <p:sldId id="271" r:id="rId5"/>
    <p:sldId id="278" r:id="rId6"/>
    <p:sldId id="265" r:id="rId7"/>
    <p:sldId id="266" r:id="rId8"/>
    <p:sldId id="262" r:id="rId9"/>
    <p:sldId id="263" r:id="rId10"/>
    <p:sldId id="268" r:id="rId11"/>
    <p:sldId id="269" r:id="rId12"/>
    <p:sldId id="270" r:id="rId13"/>
    <p:sldId id="275" r:id="rId14"/>
    <p:sldId id="282" r:id="rId15"/>
    <p:sldId id="279" r:id="rId16"/>
    <p:sldId id="277" r:id="rId17"/>
    <p:sldId id="281" r:id="rId18"/>
    <p:sldId id="280" r:id="rId19"/>
    <p:sldId id="259" r:id="rId20"/>
    <p:sldId id="260" r:id="rId21"/>
    <p:sldId id="261" r:id="rId22"/>
    <p:sldId id="276" r:id="rId23"/>
    <p:sldId id="272" r:id="rId24"/>
    <p:sldId id="27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55FF"/>
    <a:srgbClr val="187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7183" autoAdjust="0"/>
  </p:normalViewPr>
  <p:slideViewPr>
    <p:cSldViewPr snapToGrid="0" snapToObjects="1">
      <p:cViewPr>
        <p:scale>
          <a:sx n="150" d="100"/>
          <a:sy n="150" d="100"/>
        </p:scale>
        <p:origin x="-70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FB439-991E-0343-AED3-5DFC548D896F}" type="datetimeFigureOut">
              <a:rPr lang="en-US" smtClean="0"/>
              <a:t>5/15/14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0D1A6-3D83-9540-9B27-2C1670B685F0}" type="slidenum">
              <a:rPr lang="en-US" smtClean="0"/>
              <a:t>‹#›</a:t>
            </a:fld>
            <a:endParaRPr lang="en-US"/>
          </a:p>
        </p:txBody>
      </p:sp>
    </p:spTree>
    <p:extLst>
      <p:ext uri="{BB962C8B-B14F-4D97-AF65-F5344CB8AC3E}">
        <p14:creationId xmlns:p14="http://schemas.microsoft.com/office/powerpoint/2010/main" val="7055531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8691BE-D2D6-459D-83B3-3A4D4066A4C2}" type="slidenum">
              <a:rPr lang="it-IT" smtClean="0">
                <a:solidFill>
                  <a:srgbClr val="000000"/>
                </a:solidFill>
              </a:rPr>
              <a:pPr fontAlgn="base">
                <a:spcBef>
                  <a:spcPct val="0"/>
                </a:spcBef>
                <a:spcAft>
                  <a:spcPct val="0"/>
                </a:spcAft>
                <a:defRPr/>
              </a:pPr>
              <a:t>6</a:t>
            </a:fld>
            <a:endParaRPr lang="it-IT" smtClean="0">
              <a:solidFill>
                <a:srgbClr val="000000"/>
              </a:solidFill>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41C10008-8998-F14A-AE44-E47CCA1C23D8}" type="slidenum">
              <a:rPr lang="en-US" b="0" i="0">
                <a:solidFill>
                  <a:schemeClr val="tx1"/>
                </a:solidFill>
                <a:latin typeface="Times New Roman" charset="0"/>
              </a:rPr>
              <a:pPr eaLnBrk="1" hangingPunct="1"/>
              <a:t>22</a:t>
            </a:fld>
            <a:endParaRPr lang="en-US" b="0" i="0">
              <a:solidFill>
                <a:schemeClr val="tx1"/>
              </a:solidFill>
              <a:latin typeface="Times New Roman"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17:00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064D47E-3F87-AC4F-B6EF-141E4BE89D00}" type="slidenum">
              <a:rPr lang="en-US" b="0" i="0">
                <a:solidFill>
                  <a:schemeClr val="tx1"/>
                </a:solidFill>
                <a:latin typeface="Times New Roman" charset="0"/>
              </a:rPr>
              <a:pPr eaLnBrk="1" hangingPunct="1"/>
              <a:t>23</a:t>
            </a:fld>
            <a:endParaRPr lang="en-US" b="0" i="0">
              <a:solidFill>
                <a:schemeClr val="tx1"/>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B992A3C5-0590-614B-BD4B-B4430A19A311}" type="slidenum">
              <a:rPr lang="en-US" b="0" i="0">
                <a:solidFill>
                  <a:schemeClr val="tx1"/>
                </a:solidFill>
                <a:latin typeface="Times New Roman" charset="0"/>
              </a:rPr>
              <a:pPr eaLnBrk="1" hangingPunct="1"/>
              <a:t>24</a:t>
            </a:fld>
            <a:endParaRPr lang="en-US" b="0" i="0">
              <a:solidFill>
                <a:schemeClr val="tx1"/>
              </a:solidFill>
              <a:latin typeface="Times New Roman"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21:00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54806-392A-F841-8E54-BDC914FD47FE}" type="datetimeFigureOut">
              <a:rPr lang="en-US" smtClean="0"/>
              <a:t>5/15/14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284592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54806-392A-F841-8E54-BDC914FD47FE}" type="datetimeFigureOut">
              <a:rPr lang="en-US" smtClean="0"/>
              <a:t>5/15/14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382727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54806-392A-F841-8E54-BDC914FD47FE}" type="datetimeFigureOut">
              <a:rPr lang="en-US" smtClean="0"/>
              <a:t>5/15/14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109082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54806-392A-F841-8E54-BDC914FD47FE}" type="datetimeFigureOut">
              <a:rPr lang="en-US" smtClean="0"/>
              <a:t>5/15/14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701089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54806-392A-F841-8E54-BDC914FD47FE}" type="datetimeFigureOut">
              <a:rPr lang="en-US" smtClean="0"/>
              <a:t>5/15/14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1865756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54806-392A-F841-8E54-BDC914FD47FE}" type="datetimeFigureOut">
              <a:rPr lang="en-US" smtClean="0"/>
              <a:t>5/15/14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1326230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54806-392A-F841-8E54-BDC914FD47FE}" type="datetimeFigureOut">
              <a:rPr lang="en-US" smtClean="0"/>
              <a:t>5/15/14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23259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54806-392A-F841-8E54-BDC914FD47FE}" type="datetimeFigureOut">
              <a:rPr lang="en-US" smtClean="0"/>
              <a:t>5/15/14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133751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54806-392A-F841-8E54-BDC914FD47FE}" type="datetimeFigureOut">
              <a:rPr lang="en-US" smtClean="0"/>
              <a:t>5/15/14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269574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54806-392A-F841-8E54-BDC914FD47FE}" type="datetimeFigureOut">
              <a:rPr lang="en-US" smtClean="0"/>
              <a:t>5/15/14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2647205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54806-392A-F841-8E54-BDC914FD47FE}" type="datetimeFigureOut">
              <a:rPr lang="en-US" smtClean="0"/>
              <a:t>5/15/14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5BE15-7173-7745-8C3D-72C5EAE0AE4D}" type="slidenum">
              <a:rPr lang="en-US" smtClean="0"/>
              <a:t>‹#›</a:t>
            </a:fld>
            <a:endParaRPr lang="en-US"/>
          </a:p>
        </p:txBody>
      </p:sp>
    </p:spTree>
    <p:extLst>
      <p:ext uri="{BB962C8B-B14F-4D97-AF65-F5344CB8AC3E}">
        <p14:creationId xmlns:p14="http://schemas.microsoft.com/office/powerpoint/2010/main" val="33067750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54806-392A-F841-8E54-BDC914FD47FE}" type="datetimeFigureOut">
              <a:rPr lang="en-US" smtClean="0"/>
              <a:t>5/15/14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5BE15-7173-7745-8C3D-72C5EAE0AE4D}" type="slidenum">
              <a:rPr lang="en-US" smtClean="0"/>
              <a:t>‹#›</a:t>
            </a:fld>
            <a:endParaRPr lang="en-US"/>
          </a:p>
        </p:txBody>
      </p:sp>
    </p:spTree>
    <p:extLst>
      <p:ext uri="{BB962C8B-B14F-4D97-AF65-F5344CB8AC3E}">
        <p14:creationId xmlns:p14="http://schemas.microsoft.com/office/powerpoint/2010/main" val="1315868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oleObject" Target="file:///\\localhost\Users\mono\Desktop\Recent%20Files\PSI2014\MOno%20Poster\%3f%3f%3f" TargetMode="External"/><Relationship Id="rId8" Type="http://schemas.openxmlformats.org/officeDocument/2006/relationships/image" Target="../media/image19.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oleObject" Target="../embeddings/oleObject3.bin"/><Relationship Id="rId5" Type="http://schemas.openxmlformats.org/officeDocument/2006/relationships/image" Target="../media/image53.wmf"/><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jpeg"/><Relationship Id="rId5" Type="http://schemas.openxmlformats.org/officeDocument/2006/relationships/oleObject" Target="../embeddings/oleObject1.bin"/><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2.em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9"/>
            <a:ext cx="9144000" cy="1143000"/>
          </a:xfrm>
        </p:spPr>
        <p:txBody>
          <a:bodyPr>
            <a:noAutofit/>
          </a:bodyPr>
          <a:lstStyle/>
          <a:p>
            <a:r>
              <a:rPr lang="en-US" sz="2400" b="1" dirty="0" smtClean="0"/>
              <a:t>The Present Status and Future Perspective of the Application of Liquid Metals as Plasma-Facing Materials in Magnetic Fusion Devices</a:t>
            </a:r>
            <a:br>
              <a:rPr lang="en-US" sz="2400" b="1" dirty="0" smtClean="0"/>
            </a:br>
            <a:r>
              <a:rPr lang="en-US" sz="1800" b="1" dirty="0" smtClean="0">
                <a:solidFill>
                  <a:srgbClr val="0555FF"/>
                </a:solidFill>
              </a:rPr>
              <a:t>The ISLA group: Y. </a:t>
            </a:r>
            <a:r>
              <a:rPr lang="en-US" sz="1800" b="1" dirty="0" err="1" smtClean="0">
                <a:solidFill>
                  <a:srgbClr val="0555FF"/>
                </a:solidFill>
              </a:rPr>
              <a:t>Hirooka</a:t>
            </a:r>
            <a:r>
              <a:rPr lang="en-US" sz="1800" b="1" dirty="0" smtClean="0">
                <a:solidFill>
                  <a:srgbClr val="0555FF"/>
                </a:solidFill>
              </a:rPr>
              <a:t> (NIFS, Japan), G. </a:t>
            </a:r>
            <a:r>
              <a:rPr lang="en-US" sz="1800" b="1" dirty="0" err="1" smtClean="0">
                <a:solidFill>
                  <a:srgbClr val="0555FF"/>
                </a:solidFill>
              </a:rPr>
              <a:t>Mazzitelli</a:t>
            </a:r>
            <a:r>
              <a:rPr lang="en-US" sz="1800" b="1" dirty="0" smtClean="0">
                <a:solidFill>
                  <a:srgbClr val="0555FF"/>
                </a:solidFill>
              </a:rPr>
              <a:t> (ENEA, Italy), S. </a:t>
            </a:r>
            <a:r>
              <a:rPr lang="en-US" sz="1800" b="1" dirty="0" err="1" smtClean="0">
                <a:solidFill>
                  <a:srgbClr val="0555FF"/>
                </a:solidFill>
              </a:rPr>
              <a:t>Mirnov</a:t>
            </a:r>
            <a:r>
              <a:rPr lang="en-US" sz="1800" b="1" dirty="0" smtClean="0">
                <a:solidFill>
                  <a:srgbClr val="0555FF"/>
                </a:solidFill>
              </a:rPr>
              <a:t> (TRINITI, Russia), </a:t>
            </a:r>
            <a:r>
              <a:rPr lang="en-US" sz="1800" b="1" u="sng" dirty="0" smtClean="0">
                <a:solidFill>
                  <a:srgbClr val="0555FF"/>
                </a:solidFill>
              </a:rPr>
              <a:t>M. Ono </a:t>
            </a:r>
            <a:r>
              <a:rPr lang="en-US" sz="1800" b="1" dirty="0" smtClean="0">
                <a:solidFill>
                  <a:srgbClr val="0555FF"/>
                </a:solidFill>
              </a:rPr>
              <a:t>(PPPL, USA), M. Shimada (JAEA, Japan) and F.L. </a:t>
            </a:r>
            <a:r>
              <a:rPr lang="en-US" sz="1800" b="1" dirty="0" err="1" smtClean="0">
                <a:solidFill>
                  <a:srgbClr val="0555FF"/>
                </a:solidFill>
              </a:rPr>
              <a:t>Tabarés</a:t>
            </a:r>
            <a:r>
              <a:rPr lang="en-US" sz="1800" b="1" dirty="0" smtClean="0">
                <a:solidFill>
                  <a:srgbClr val="0555FF"/>
                </a:solidFill>
              </a:rPr>
              <a:t> (CIEMAT, Spain)</a:t>
            </a:r>
            <a:endParaRPr lang="en-US" sz="1800" b="1" dirty="0">
              <a:solidFill>
                <a:srgbClr val="0555FF"/>
              </a:solidFill>
            </a:endParaRPr>
          </a:p>
        </p:txBody>
      </p:sp>
      <p:sp>
        <p:nvSpPr>
          <p:cNvPr id="3" name="Content Placeholder 2"/>
          <p:cNvSpPr>
            <a:spLocks noGrp="1"/>
          </p:cNvSpPr>
          <p:nvPr>
            <p:ph idx="1"/>
          </p:nvPr>
        </p:nvSpPr>
        <p:spPr>
          <a:xfrm>
            <a:off x="170813" y="1316619"/>
            <a:ext cx="8837719" cy="4525963"/>
          </a:xfrm>
        </p:spPr>
        <p:txBody>
          <a:bodyPr>
            <a:noAutofit/>
          </a:bodyPr>
          <a:lstStyle/>
          <a:p>
            <a:pPr marL="0" indent="0">
              <a:buNone/>
            </a:pPr>
            <a:r>
              <a:rPr lang="en-US" sz="1800" dirty="0"/>
              <a:t>	It has widely been recognized in the magnetic fusion research community that plasma-wall boundary control plays an important role in determining core plasma confinement [1, 2].  For the boundary control in fusion experiments, a variety of wall conditioning techniques have been developed to improve plasma confinement.  </a:t>
            </a:r>
          </a:p>
          <a:p>
            <a:pPr marL="0" indent="0">
              <a:buNone/>
            </a:pPr>
            <a:r>
              <a:rPr lang="en-US" sz="1800" dirty="0"/>
              <a:t>	Among all these techniques, lithium coating on plasma-facing components has been found to be most effective in improving plasma cleanliness as well as energy confinement.  Unfortunately, it is also true that, as plasma operation proceeds, solid lithium coatings become saturated with implanted hydrogen isotopes, forming lithium hydride, which then requires plasma shutdown for wall re-conditioning.</a:t>
            </a:r>
          </a:p>
          <a:p>
            <a:pPr marL="0" indent="0">
              <a:buNone/>
            </a:pPr>
            <a:r>
              <a:rPr lang="en-US" sz="1800" dirty="0"/>
              <a:t>	To avoid surface saturation, several innovative concepts have been developed over the past decade. </a:t>
            </a:r>
            <a:r>
              <a:rPr lang="en-US" sz="1800" dirty="0" smtClean="0"/>
              <a:t> As such, the application of liquid metals as plasma-facing materials continues to expand and to improve via problem solving.  This </a:t>
            </a:r>
            <a:r>
              <a:rPr lang="en-US" sz="1800" dirty="0"/>
              <a:t>paper reviews some of the important findings in recent fusion and laboratory experiments, and provides a future perspective of the plasma-wall boundary control by innovative liquid metal application concepts.</a:t>
            </a:r>
          </a:p>
          <a:p>
            <a:pPr marL="0" indent="0">
              <a:buNone/>
            </a:pPr>
            <a:r>
              <a:rPr lang="en-US" sz="1800" b="1" dirty="0"/>
              <a:t>REFERENCES</a:t>
            </a:r>
            <a:endParaRPr lang="en-US" sz="1800" dirty="0"/>
          </a:p>
          <a:p>
            <a:pPr marL="0" indent="0">
              <a:buNone/>
            </a:pPr>
            <a:r>
              <a:rPr lang="en-US" sz="1800" dirty="0"/>
              <a:t>[1] Y. </a:t>
            </a:r>
            <a:r>
              <a:rPr lang="en-US" sz="1800" dirty="0" err="1"/>
              <a:t>Hirooka</a:t>
            </a:r>
            <a:r>
              <a:rPr lang="en-US" sz="1800" dirty="0"/>
              <a:t> et al. (Ed.); Proc. 1</a:t>
            </a:r>
            <a:r>
              <a:rPr lang="en-US" sz="1800" baseline="30000" dirty="0"/>
              <a:t>st</a:t>
            </a:r>
            <a:r>
              <a:rPr lang="en-US" sz="1800" dirty="0"/>
              <a:t> ISLA, Fusion Eng. and Des. </a:t>
            </a:r>
            <a:r>
              <a:rPr lang="en-US" sz="1800" b="1" dirty="0"/>
              <a:t>85</a:t>
            </a:r>
            <a:r>
              <a:rPr lang="en-US" sz="1800" dirty="0"/>
              <a:t>(2010) issue 6.</a:t>
            </a:r>
          </a:p>
          <a:p>
            <a:pPr marL="0" indent="0">
              <a:buNone/>
            </a:pPr>
            <a:r>
              <a:rPr lang="en-US" sz="1800" dirty="0"/>
              <a:t>[2] M. Ono (Ed.); Proc. 2</a:t>
            </a:r>
            <a:r>
              <a:rPr lang="en-US" sz="1800" baseline="30000" dirty="0"/>
              <a:t>nd</a:t>
            </a:r>
            <a:r>
              <a:rPr lang="en-US" sz="1800" dirty="0"/>
              <a:t> ISLA, Fusion Eng. and Des. </a:t>
            </a:r>
            <a:r>
              <a:rPr lang="en-US" sz="1800" b="1" dirty="0"/>
              <a:t>87</a:t>
            </a:r>
            <a:r>
              <a:rPr lang="en-US" sz="1800" dirty="0"/>
              <a:t>(2012) issue 10.</a:t>
            </a:r>
          </a:p>
          <a:p>
            <a:pPr marL="0" indent="0">
              <a:buNone/>
            </a:pPr>
            <a:endParaRPr lang="en-US" sz="1800" dirty="0"/>
          </a:p>
        </p:txBody>
      </p:sp>
    </p:spTree>
    <p:extLst>
      <p:ext uri="{BB962C8B-B14F-4D97-AF65-F5344CB8AC3E}">
        <p14:creationId xmlns:p14="http://schemas.microsoft.com/office/powerpoint/2010/main" val="129917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98"/>
          <p:cNvGrpSpPr>
            <a:grpSpLocks/>
          </p:cNvGrpSpPr>
          <p:nvPr/>
        </p:nvGrpSpPr>
        <p:grpSpPr bwMode="auto">
          <a:xfrm>
            <a:off x="85725" y="38100"/>
            <a:ext cx="8943975" cy="6710363"/>
            <a:chOff x="54" y="24"/>
            <a:chExt cx="5634" cy="4227"/>
          </a:xfrm>
        </p:grpSpPr>
        <p:sp>
          <p:nvSpPr>
            <p:cNvPr id="51211" name="Rectangle 4"/>
            <p:cNvSpPr>
              <a:spLocks noChangeArrowheads="1"/>
            </p:cNvSpPr>
            <p:nvPr/>
          </p:nvSpPr>
          <p:spPr bwMode="auto">
            <a:xfrm>
              <a:off x="89" y="33"/>
              <a:ext cx="5599" cy="4214"/>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GB" u="none">
                <a:solidFill>
                  <a:srgbClr val="000000"/>
                </a:solidFill>
                <a:latin typeface="Calibri" charset="0"/>
              </a:endParaRPr>
            </a:p>
          </p:txBody>
        </p:sp>
        <p:sp>
          <p:nvSpPr>
            <p:cNvPr id="51212" name="Rectangle 5"/>
            <p:cNvSpPr>
              <a:spLocks noChangeArrowheads="1"/>
            </p:cNvSpPr>
            <p:nvPr/>
          </p:nvSpPr>
          <p:spPr bwMode="auto">
            <a:xfrm>
              <a:off x="158" y="436"/>
              <a:ext cx="5513" cy="37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85750" indent="-285750" defTabSz="457200">
                <a:buFont typeface="Arial" charset="0"/>
                <a:buChar char="•"/>
              </a:pPr>
              <a:endParaRPr lang="en-GB" u="none">
                <a:solidFill>
                  <a:srgbClr val="000000"/>
                </a:solidFill>
                <a:latin typeface="Calibri" charset="0"/>
              </a:endParaRPr>
            </a:p>
          </p:txBody>
        </p:sp>
        <p:sp>
          <p:nvSpPr>
            <p:cNvPr id="51213" name="Rectangle 190"/>
            <p:cNvSpPr>
              <a:spLocks noChangeArrowheads="1"/>
            </p:cNvSpPr>
            <p:nvPr/>
          </p:nvSpPr>
          <p:spPr bwMode="auto">
            <a:xfrm>
              <a:off x="92" y="3974"/>
              <a:ext cx="1496" cy="273"/>
            </a:xfrm>
            <a:prstGeom prst="rect">
              <a:avLst/>
            </a:prstGeom>
            <a:solidFill>
              <a:schemeClr val="bg1"/>
            </a:solidFill>
            <a:ln w="9525">
              <a:solidFill>
                <a:srgbClr val="A50021"/>
              </a:solidFill>
              <a:miter lim="800000"/>
              <a:headEnd/>
              <a:tailEnd/>
            </a:ln>
          </p:spPr>
          <p:txBody>
            <a:bodyPr wrap="none" anchor="ctr"/>
            <a:lstStyle/>
            <a:p>
              <a:pPr defTabSz="457200"/>
              <a:endParaRPr lang="en-US" u="none">
                <a:solidFill>
                  <a:srgbClr val="000000"/>
                </a:solidFill>
                <a:latin typeface="Calibri" charset="0"/>
              </a:endParaRPr>
            </a:p>
          </p:txBody>
        </p:sp>
        <p:grpSp>
          <p:nvGrpSpPr>
            <p:cNvPr id="51214" name="Group 189"/>
            <p:cNvGrpSpPr>
              <a:grpSpLocks noChangeAspect="1"/>
            </p:cNvGrpSpPr>
            <p:nvPr/>
          </p:nvGrpSpPr>
          <p:grpSpPr bwMode="auto">
            <a:xfrm>
              <a:off x="92" y="4002"/>
              <a:ext cx="1476" cy="249"/>
              <a:chOff x="295" y="2024"/>
              <a:chExt cx="2056" cy="347"/>
            </a:xfrm>
          </p:grpSpPr>
          <p:pic>
            <p:nvPicPr>
              <p:cNvPr id="51216" name="Picture 186" descr="CIEM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 y="2024"/>
                <a:ext cx="696"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87" descr="logo_mici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 y="2024"/>
                <a:ext cx="137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15" name="Rectangle 193"/>
            <p:cNvSpPr>
              <a:spLocks noChangeAspect="1" noChangeArrowheads="1"/>
            </p:cNvSpPr>
            <p:nvPr/>
          </p:nvSpPr>
          <p:spPr bwMode="auto">
            <a:xfrm>
              <a:off x="54" y="24"/>
              <a:ext cx="603" cy="4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u="none">
                <a:solidFill>
                  <a:srgbClr val="000000"/>
                </a:solidFill>
                <a:latin typeface="Calibri" charset="0"/>
              </a:endParaRPr>
            </a:p>
          </p:txBody>
        </p:sp>
      </p:grpSp>
      <p:sp>
        <p:nvSpPr>
          <p:cNvPr id="51202" name="Rectangle 2"/>
          <p:cNvSpPr>
            <a:spLocks noChangeArrowheads="1"/>
          </p:cNvSpPr>
          <p:nvPr/>
        </p:nvSpPr>
        <p:spPr bwMode="auto">
          <a:xfrm>
            <a:off x="1979613" y="1125538"/>
            <a:ext cx="6875462"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a:endParaRPr lang="en-GB" u="none">
              <a:solidFill>
                <a:srgbClr val="FFFFFF"/>
              </a:solidFill>
              <a:latin typeface="Calibri" charset="0"/>
            </a:endParaRPr>
          </a:p>
        </p:txBody>
      </p:sp>
      <p:pic>
        <p:nvPicPr>
          <p:cNvPr id="51203" name="Picture 20" descr="The TJ-II heliac at CIEMAT, in Madr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38" y="52388"/>
            <a:ext cx="9271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3"/>
          <p:cNvSpPr>
            <a:spLocks noChangeArrowheads="1"/>
          </p:cNvSpPr>
          <p:nvPr/>
        </p:nvSpPr>
        <p:spPr bwMode="auto">
          <a:xfrm>
            <a:off x="1098629" y="44519"/>
            <a:ext cx="8099746" cy="707886"/>
          </a:xfrm>
          <a:prstGeom prst="rect">
            <a:avLst/>
          </a:prstGeom>
          <a:solidFill>
            <a:srgbClr val="FFFFFF"/>
          </a:solidFill>
          <a:ln>
            <a:noFill/>
          </a:ln>
          <a:extLst/>
        </p:spPr>
        <p:txBody>
          <a:bodyPr wrap="square" anchor="ctr">
            <a:spAutoFit/>
          </a:bodyPr>
          <a:lstStyle/>
          <a:p>
            <a:pPr algn="ctr"/>
            <a:r>
              <a:rPr lang="en-US" sz="2000" b="1" dirty="0">
                <a:solidFill>
                  <a:srgbClr val="FF0000"/>
                </a:solidFill>
              </a:rPr>
              <a:t>TJ-II experiments for testing lithium as a possible PFC for a Fusion Reactor</a:t>
            </a:r>
            <a:br>
              <a:rPr lang="en-US" sz="2000" b="1" dirty="0">
                <a:solidFill>
                  <a:srgbClr val="FF0000"/>
                </a:solidFill>
              </a:rPr>
            </a:br>
            <a:r>
              <a:rPr lang="en-US" sz="2000" b="1" u="none" dirty="0" smtClean="0">
                <a:latin typeface="Calibri" charset="0"/>
              </a:rPr>
              <a:t>CPS</a:t>
            </a:r>
            <a:r>
              <a:rPr lang="en-US" sz="2000" b="1" u="none" dirty="0">
                <a:latin typeface="Calibri" charset="0"/>
              </a:rPr>
              <a:t>-LLL in TJ-II: </a:t>
            </a:r>
            <a:r>
              <a:rPr lang="en-US" sz="2000" b="1" u="none" dirty="0" smtClean="0">
                <a:latin typeface="Calibri" charset="0"/>
              </a:rPr>
              <a:t>Description  </a:t>
            </a:r>
            <a:r>
              <a:rPr lang="es-ES" sz="2000" b="1" dirty="0"/>
              <a:t>F. </a:t>
            </a:r>
            <a:r>
              <a:rPr lang="es-ES" sz="2000" b="1" dirty="0" err="1" smtClean="0"/>
              <a:t>Tabarés</a:t>
            </a:r>
            <a:r>
              <a:rPr lang="es-ES" sz="2000" b="1" dirty="0" smtClean="0"/>
              <a:t> et al., </a:t>
            </a:r>
            <a:endParaRPr lang="en-US" sz="2000" b="1" u="none" dirty="0">
              <a:latin typeface="Calibri" charset="0"/>
            </a:endParaRPr>
          </a:p>
        </p:txBody>
      </p:sp>
      <p:sp>
        <p:nvSpPr>
          <p:cNvPr id="51205" name="Marcador de contenido 2"/>
          <p:cNvSpPr txBox="1">
            <a:spLocks/>
          </p:cNvSpPr>
          <p:nvPr/>
        </p:nvSpPr>
        <p:spPr bwMode="auto">
          <a:xfrm>
            <a:off x="609600" y="609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sz="2400" u="sng">
                <a:solidFill>
                  <a:schemeClr val="tx1"/>
                </a:solidFill>
                <a:latin typeface="Arial" charset="0"/>
                <a:ea typeface="ＭＳ Ｐゴシック" charset="0"/>
                <a:cs typeface="ＭＳ Ｐゴシック" charset="0"/>
              </a:defRPr>
            </a:lvl1pPr>
            <a:lvl2pPr marL="742950" indent="-285750" defTabSz="457200" eaLnBrk="0" hangingPunct="0">
              <a:defRPr sz="2400" u="sng">
                <a:solidFill>
                  <a:schemeClr val="tx1"/>
                </a:solidFill>
                <a:latin typeface="Arial" charset="0"/>
                <a:ea typeface="ＭＳ Ｐゴシック" charset="0"/>
              </a:defRPr>
            </a:lvl2pPr>
            <a:lvl3pPr marL="1143000" indent="-228600" defTabSz="457200" eaLnBrk="0" hangingPunct="0">
              <a:defRPr sz="2400" u="sng">
                <a:solidFill>
                  <a:schemeClr val="tx1"/>
                </a:solidFill>
                <a:latin typeface="Arial" charset="0"/>
                <a:ea typeface="ＭＳ Ｐゴシック" charset="0"/>
              </a:defRPr>
            </a:lvl3pPr>
            <a:lvl4pPr marL="1600200" indent="-228600" defTabSz="457200" eaLnBrk="0" hangingPunct="0">
              <a:defRPr sz="2400" u="sng">
                <a:solidFill>
                  <a:schemeClr val="tx1"/>
                </a:solidFill>
                <a:latin typeface="Arial" charset="0"/>
                <a:ea typeface="ＭＳ Ｐゴシック" charset="0"/>
              </a:defRPr>
            </a:lvl4pPr>
            <a:lvl5pPr marL="2057400" indent="-228600" defTabSz="457200" eaLnBrk="0" hangingPunct="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a:spcBef>
                <a:spcPct val="20000"/>
              </a:spcBef>
              <a:buFontTx/>
              <a:buChar char="•"/>
            </a:pPr>
            <a:r>
              <a:rPr lang="en-GB" u="none">
                <a:solidFill>
                  <a:srgbClr val="000000"/>
                </a:solidFill>
                <a:latin typeface="Calibri" charset="0"/>
              </a:rPr>
              <a:t>LLL in TJ-II (Red Star) installation achieved in 2012</a:t>
            </a:r>
          </a:p>
        </p:txBody>
      </p:sp>
      <p:graphicFrame>
        <p:nvGraphicFramePr>
          <p:cNvPr id="51206" name="Object 2"/>
          <p:cNvGraphicFramePr>
            <a:graphicFrameLocks noChangeAspect="1"/>
          </p:cNvGraphicFramePr>
          <p:nvPr/>
        </p:nvGraphicFramePr>
        <p:xfrm>
          <a:off x="3886200" y="1066800"/>
          <a:ext cx="4914900" cy="5105400"/>
        </p:xfrm>
        <a:graphic>
          <a:graphicData uri="http://schemas.openxmlformats.org/presentationml/2006/ole">
            <mc:AlternateContent xmlns:mc="http://schemas.openxmlformats.org/markup-compatibility/2006">
              <mc:Choice xmlns:v="urn:schemas-microsoft-com:vml" Requires="v">
                <p:oleObj spid="_x0000_s5160" name="Document" r:id="rId7" imgW="5765588" imgH="6819649" progId="Word.Document.12">
                  <p:link updateAutomatic="1"/>
                </p:oleObj>
              </mc:Choice>
              <mc:Fallback>
                <p:oleObj name="Document" r:id="rId7" imgW="5765588" imgH="6819649"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1066800"/>
                        <a:ext cx="4914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7" name="Oval 185"/>
          <p:cNvSpPr>
            <a:spLocks noChangeArrowheads="1"/>
          </p:cNvSpPr>
          <p:nvPr/>
        </p:nvSpPr>
        <p:spPr bwMode="auto">
          <a:xfrm>
            <a:off x="2130425" y="2498725"/>
            <a:ext cx="3175" cy="4763"/>
          </a:xfrm>
          <a:prstGeom prst="ellipse">
            <a:avLst/>
          </a:prstGeom>
          <a:solidFill>
            <a:srgbClr val="000000"/>
          </a:solidFill>
          <a:ln w="1588">
            <a:solidFill>
              <a:srgbClr val="000000"/>
            </a:solidFill>
            <a:round/>
            <a:headEnd/>
            <a:tailEnd/>
          </a:ln>
        </p:spPr>
        <p:txBody>
          <a:bodyPr/>
          <a:lstStyle/>
          <a:p>
            <a:pPr defTabSz="457200"/>
            <a:endParaRPr lang="en-GB" u="none">
              <a:solidFill>
                <a:srgbClr val="000000"/>
              </a:solidFill>
              <a:latin typeface="Calibri" charset="0"/>
            </a:endParaRPr>
          </a:p>
        </p:txBody>
      </p:sp>
      <p:pic>
        <p:nvPicPr>
          <p:cNvPr id="51208" name="Imagen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9575" y="1168400"/>
            <a:ext cx="301942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Imagen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3810000"/>
            <a:ext cx="276225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Marcador de pie de página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defRPr>
            </a:lvl2pPr>
            <a:lvl3pPr marL="1143000" indent="-228600" eaLnBrk="0" hangingPunct="0">
              <a:defRPr sz="2400" u="sng">
                <a:solidFill>
                  <a:schemeClr val="tx1"/>
                </a:solidFill>
                <a:latin typeface="Arial" charset="0"/>
                <a:ea typeface="ＭＳ Ｐゴシック" charset="0"/>
              </a:defRPr>
            </a:lvl3pPr>
            <a:lvl4pPr marL="1600200" indent="-228600" eaLnBrk="0" hangingPunct="0">
              <a:defRPr sz="2400" u="sng">
                <a:solidFill>
                  <a:schemeClr val="tx1"/>
                </a:solidFill>
                <a:latin typeface="Arial" charset="0"/>
                <a:ea typeface="ＭＳ Ｐゴシック" charset="0"/>
              </a:defRPr>
            </a:lvl4pPr>
            <a:lvl5pPr marL="2057400" indent="-228600" eaLnBrk="0" hangingPunct="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eaLnBrk="1" hangingPunct="1"/>
            <a:r>
              <a:rPr lang="en-US" sz="1400" b="1" u="none">
                <a:solidFill>
                  <a:srgbClr val="1F497D"/>
                </a:solidFill>
              </a:rPr>
              <a:t>ISLA-3, Frascati. Oct.2013</a:t>
            </a:r>
          </a:p>
        </p:txBody>
      </p:sp>
      <p:sp>
        <p:nvSpPr>
          <p:cNvPr id="20" name="Rectangle 1027"/>
          <p:cNvSpPr>
            <a:spLocks noChangeArrowheads="1"/>
          </p:cNvSpPr>
          <p:nvPr/>
        </p:nvSpPr>
        <p:spPr bwMode="auto">
          <a:xfrm>
            <a:off x="3486010" y="4513358"/>
            <a:ext cx="5516703" cy="2120387"/>
          </a:xfrm>
          <a:prstGeom prst="rect">
            <a:avLst/>
          </a:prstGeom>
          <a:solidFill>
            <a:srgbClr val="FFFFFF"/>
          </a:solidFill>
          <a:ln>
            <a:noFill/>
          </a:ln>
        </p:spPr>
        <p:txBody>
          <a:bodyPr/>
          <a:lstStyle/>
          <a:p>
            <a:pPr marL="342900" indent="-342900" defTabSz="457200">
              <a:buFontTx/>
              <a:buChar char="•"/>
            </a:pPr>
            <a:r>
              <a:rPr lang="en-US" altLang="ja-JP" sz="1400" i="1" u="none" dirty="0">
                <a:solidFill>
                  <a:srgbClr val="000000"/>
                </a:solidFill>
                <a:latin typeface="Calibri" charset="0"/>
              </a:rPr>
              <a:t>Two equivalent LLL installed in lower vertical ports of opposite sections of TJ-II. </a:t>
            </a:r>
            <a:endParaRPr lang="en-US" altLang="ja-JP" sz="1400" i="1" u="none" dirty="0">
              <a:solidFill>
                <a:srgbClr val="FF3300"/>
              </a:solidFill>
              <a:latin typeface="Calibri" charset="0"/>
            </a:endParaRPr>
          </a:p>
          <a:p>
            <a:pPr marL="342900" indent="-342900" defTabSz="457200">
              <a:buFontTx/>
              <a:buChar char="•"/>
            </a:pPr>
            <a:r>
              <a:rPr lang="en-US" altLang="ja-JP" sz="1400" i="1" u="none" dirty="0" smtClean="0">
                <a:solidFill>
                  <a:srgbClr val="000000"/>
                </a:solidFill>
                <a:latin typeface="Calibri" charset="0"/>
              </a:rPr>
              <a:t>Special </a:t>
            </a:r>
            <a:r>
              <a:rPr lang="en-US" altLang="ja-JP" sz="1400" i="1" u="none" dirty="0">
                <a:solidFill>
                  <a:srgbClr val="000000"/>
                </a:solidFill>
                <a:latin typeface="Calibri" charset="0"/>
              </a:rPr>
              <a:t>vacuum volume equipped with two vacuum gates, own pumping system, heater of the walls and mass-spectrometer provides: </a:t>
            </a:r>
          </a:p>
          <a:p>
            <a:pPr marL="342900" indent="-342900" defTabSz="457200"/>
            <a:r>
              <a:rPr lang="en-US" altLang="ja-JP" sz="1400" i="1" u="none" dirty="0">
                <a:solidFill>
                  <a:srgbClr val="000000"/>
                </a:solidFill>
                <a:latin typeface="Calibri" charset="0"/>
              </a:rPr>
              <a:t>	- allows for TDS studies on hydrogen  sorption – desorption study on liquid lithium at several T’s</a:t>
            </a:r>
            <a:endParaRPr lang="en-US" altLang="ja-JP" sz="1400" i="1" u="none" dirty="0">
              <a:solidFill>
                <a:srgbClr val="FF3300"/>
              </a:solidFill>
              <a:latin typeface="Calibri" charset="0"/>
            </a:endParaRPr>
          </a:p>
          <a:p>
            <a:pPr marL="342900" indent="-342900" defTabSz="457200">
              <a:buFontTx/>
              <a:buChar char="•"/>
            </a:pPr>
            <a:r>
              <a:rPr lang="en-US" altLang="ja-JP" sz="1400" i="1" u="none" dirty="0">
                <a:solidFill>
                  <a:srgbClr val="000000"/>
                </a:solidFill>
                <a:latin typeface="Calibri" charset="0"/>
              </a:rPr>
              <a:t>Electrically insulated from vacuum chamber</a:t>
            </a:r>
            <a:r>
              <a:rPr lang="en-US" altLang="ja-JP" sz="1400" i="1" u="none" dirty="0">
                <a:solidFill>
                  <a:srgbClr val="FF0000"/>
                </a:solidFill>
                <a:latin typeface="Calibri" charset="0"/>
              </a:rPr>
              <a:t>,  possibility for biasing </a:t>
            </a:r>
          </a:p>
          <a:p>
            <a:pPr marL="342900" indent="-342900" defTabSz="457200">
              <a:buFontTx/>
              <a:buChar char="•"/>
            </a:pPr>
            <a:r>
              <a:rPr lang="en-US" altLang="ja-JP" sz="1400" i="1" u="none" dirty="0">
                <a:solidFill>
                  <a:srgbClr val="000000"/>
                </a:solidFill>
                <a:latin typeface="Calibri" charset="0"/>
              </a:rPr>
              <a:t>LLL is provided with temperature control</a:t>
            </a:r>
            <a:r>
              <a:rPr lang="ru-RU" altLang="ja-JP" sz="1400" u="none" dirty="0">
                <a:solidFill>
                  <a:srgbClr val="000000"/>
                </a:solidFill>
                <a:latin typeface="Calibri" charset="0"/>
              </a:rPr>
              <a:t> </a:t>
            </a:r>
            <a:r>
              <a:rPr lang="en-US" altLang="ja-JP" sz="1400" u="none" dirty="0">
                <a:solidFill>
                  <a:srgbClr val="000000"/>
                </a:solidFill>
                <a:latin typeface="Calibri" charset="0"/>
              </a:rPr>
              <a:t> </a:t>
            </a:r>
            <a:r>
              <a:rPr lang="en-US" altLang="ja-JP" sz="1400" i="1" u="none" dirty="0">
                <a:solidFill>
                  <a:srgbClr val="000000"/>
                </a:solidFill>
                <a:latin typeface="Calibri" charset="0"/>
              </a:rPr>
              <a:t>in the range of 20-550</a:t>
            </a:r>
            <a:r>
              <a:rPr lang="en-US" altLang="ja-JP" sz="1400" i="1" u="none" baseline="30000" dirty="0">
                <a:solidFill>
                  <a:srgbClr val="000000"/>
                </a:solidFill>
                <a:latin typeface="Calibri" charset="0"/>
              </a:rPr>
              <a:t>o</a:t>
            </a:r>
            <a:r>
              <a:rPr lang="en-US" altLang="ja-JP" sz="1400" i="1" u="none" dirty="0">
                <a:solidFill>
                  <a:srgbClr val="000000"/>
                </a:solidFill>
                <a:latin typeface="Calibri" charset="0"/>
              </a:rPr>
              <a:t>C. </a:t>
            </a:r>
          </a:p>
        </p:txBody>
      </p:sp>
    </p:spTree>
    <p:extLst>
      <p:ext uri="{BB962C8B-B14F-4D97-AF65-F5344CB8AC3E}">
        <p14:creationId xmlns:p14="http://schemas.microsoft.com/office/powerpoint/2010/main" val="24576752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827" y="1626044"/>
            <a:ext cx="4247143" cy="245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Rectangle 2"/>
          <p:cNvSpPr>
            <a:spLocks noGrp="1" noChangeArrowheads="1"/>
          </p:cNvSpPr>
          <p:nvPr>
            <p:ph type="title"/>
          </p:nvPr>
        </p:nvSpPr>
        <p:spPr>
          <a:xfrm>
            <a:off x="0" y="-206767"/>
            <a:ext cx="9144000" cy="1143000"/>
          </a:xfrm>
        </p:spPr>
        <p:txBody>
          <a:bodyPr>
            <a:normAutofit/>
          </a:bodyPr>
          <a:lstStyle/>
          <a:p>
            <a:r>
              <a:rPr lang="en-US" sz="2000" b="1" dirty="0"/>
              <a:t>Lithium wall conditioning experiments on RFX-mod reversed field </a:t>
            </a:r>
            <a:r>
              <a:rPr lang="en-US" sz="2000" b="1" dirty="0">
                <a:solidFill>
                  <a:srgbClr val="FF0000"/>
                </a:solidFill>
              </a:rPr>
              <a:t>pinch</a:t>
            </a:r>
            <a:r>
              <a:rPr lang="en-US" sz="2000" b="1" dirty="0"/>
              <a:t> experiment</a:t>
            </a:r>
            <a:br>
              <a:rPr lang="en-US" sz="2000" b="1" dirty="0"/>
            </a:br>
            <a:r>
              <a:rPr lang="en-US" sz="2000" b="1" dirty="0"/>
              <a:t>by PP. </a:t>
            </a:r>
            <a:r>
              <a:rPr lang="en-US" sz="2000" b="1" dirty="0" err="1" smtClean="0"/>
              <a:t>Innocente</a:t>
            </a:r>
            <a:r>
              <a:rPr lang="en-US" sz="2000" b="1" dirty="0"/>
              <a:t> </a:t>
            </a:r>
            <a:r>
              <a:rPr lang="en-US" sz="2000" b="1" dirty="0" smtClean="0"/>
              <a:t>et al., </a:t>
            </a:r>
          </a:p>
        </p:txBody>
      </p:sp>
      <p:pic>
        <p:nvPicPr>
          <p:cNvPr id="8" name="Picture 4" descr="C:\Documents and Settings\innocente\Desktop\Image_elica.jpg"/>
          <p:cNvPicPr>
            <a:picLocks noChangeAspect="1" noChangeArrowheads="1"/>
          </p:cNvPicPr>
          <p:nvPr/>
        </p:nvPicPr>
        <p:blipFill>
          <a:blip r:embed="rId3" cstate="print"/>
          <a:srcRect l="26137" t="4622" b="49663"/>
          <a:stretch>
            <a:fillRect/>
          </a:stretch>
        </p:blipFill>
        <p:spPr bwMode="auto">
          <a:xfrm>
            <a:off x="5181441" y="1059543"/>
            <a:ext cx="3979226" cy="4528457"/>
          </a:xfrm>
          <a:prstGeom prst="rect">
            <a:avLst/>
          </a:prstGeom>
          <a:noFill/>
        </p:spPr>
      </p:pic>
      <p:sp>
        <p:nvSpPr>
          <p:cNvPr id="9" name="Text Box 16"/>
          <p:cNvSpPr txBox="1">
            <a:spLocks noChangeArrowheads="1"/>
          </p:cNvSpPr>
          <p:nvPr/>
        </p:nvSpPr>
        <p:spPr bwMode="auto">
          <a:xfrm>
            <a:off x="0" y="870857"/>
            <a:ext cx="5050971" cy="6065379"/>
          </a:xfrm>
          <a:prstGeom prst="rect">
            <a:avLst/>
          </a:prstGeom>
          <a:noFill/>
          <a:ln w="9525">
            <a:noFill/>
            <a:round/>
            <a:headEnd/>
            <a:tailEnd/>
          </a:ln>
        </p:spPr>
        <p:txBody>
          <a:bodyPr wrap="square" lIns="90000" tIns="46800" rIns="90000" bIns="46800">
            <a:spAutoFit/>
          </a:bodyPr>
          <a:lstStyle/>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r>
              <a:rPr lang="en-US" sz="2000" b="1" dirty="0" smtClean="0">
                <a:solidFill>
                  <a:srgbClr val="C00000"/>
                </a:solidFill>
              </a:rPr>
              <a:t>On RFP configuration e</a:t>
            </a:r>
            <a:r>
              <a:rPr lang="en-US" sz="2000" b="1" dirty="0" smtClean="0">
                <a:solidFill>
                  <a:srgbClr val="C00000"/>
                </a:solidFill>
                <a:sym typeface="Wingdings" pitchFamily="2" charset="2"/>
              </a:rPr>
              <a:t>dge field lines are nearly poloidal </a:t>
            </a: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sym typeface="Wingdings" pitchFamily="2" charset="2"/>
            </a:endParaRP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sym typeface="Wingdings" pitchFamily="2" charset="2"/>
            </a:endParaRP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sym typeface="Wingdings" pitchFamily="2" charset="2"/>
            </a:endParaRP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sym typeface="Wingdings" pitchFamily="2" charset="2"/>
            </a:endParaRP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sym typeface="Wingdings" pitchFamily="2" charset="2"/>
            </a:endParaRP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sym typeface="Wingdings" pitchFamily="2" charset="2"/>
            </a:endParaRP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b="1" dirty="0" smtClean="0">
              <a:solidFill>
                <a:srgbClr val="C00000"/>
              </a:solidFill>
            </a:endParaRPr>
          </a:p>
          <a:p>
            <a:pPr marL="265113" indent="-265113" algn="l" defTabSz="449263" eaLnBrk="1" hangingPunct="1">
              <a:spcAft>
                <a:spcPts val="600"/>
              </a:spcAft>
              <a:buSzPct val="100000"/>
              <a:buFont typeface="Wingdings"/>
              <a:buChar char="è"/>
              <a:tabLst>
                <a:tab pos="714375" algn="l"/>
                <a:tab pos="5389563" algn="l"/>
                <a:tab pos="5838825" algn="l"/>
                <a:tab pos="6288088" algn="l"/>
                <a:tab pos="6737350" algn="l"/>
                <a:tab pos="7186613" algn="l"/>
                <a:tab pos="7635875" algn="l"/>
                <a:tab pos="8085138" algn="l"/>
                <a:tab pos="8534400" algn="l"/>
                <a:tab pos="8983663" algn="l"/>
              </a:tabLst>
            </a:pPr>
            <a:r>
              <a:rPr lang="en-US" b="1" dirty="0" smtClean="0">
                <a:solidFill>
                  <a:srgbClr val="FF0000"/>
                </a:solidFill>
                <a:sym typeface="Wingdings" pitchFamily="2" charset="2"/>
              </a:rPr>
              <a:t>Poor toroidal distribution of ablated lithium</a:t>
            </a:r>
            <a:r>
              <a:rPr lang="en-US" b="1" dirty="0" smtClean="0">
                <a:sym typeface="Wingdings" pitchFamily="2" charset="2"/>
              </a:rPr>
              <a:t> </a:t>
            </a:r>
          </a:p>
          <a:p>
            <a:pPr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r>
              <a:rPr lang="en-US" sz="2000" b="1" dirty="0" smtClean="0">
                <a:sym typeface="Wingdings" pitchFamily="2" charset="2"/>
              </a:rPr>
              <a:t>Partial solutions:</a:t>
            </a:r>
          </a:p>
          <a:p>
            <a:pPr marL="363538" indent="-363538"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r>
              <a:rPr lang="en-US" b="1" dirty="0" smtClean="0">
                <a:solidFill>
                  <a:srgbClr val="009900"/>
                </a:solidFill>
                <a:sym typeface="Wingdings" pitchFamily="2" charset="2"/>
              </a:rPr>
              <a:t>1)	High edge toroidal field</a:t>
            </a:r>
            <a:endParaRPr lang="en-US" b="1" dirty="0" smtClean="0">
              <a:sym typeface="Wingdings" pitchFamily="2" charset="2"/>
            </a:endParaRPr>
          </a:p>
          <a:p>
            <a:pPr marL="363538" indent="-363538" algn="l" defTabSz="449263" eaLnBrk="1" hangingPunct="1">
              <a:spcAft>
                <a:spcPts val="600"/>
              </a:spcAft>
              <a:buSzPct val="100000"/>
              <a:tabLst>
                <a:tab pos="714375" algn="l"/>
                <a:tab pos="5389563" algn="l"/>
                <a:tab pos="5838825" algn="l"/>
                <a:tab pos="6288088" algn="l"/>
                <a:tab pos="6737350" algn="l"/>
                <a:tab pos="7186613" algn="l"/>
                <a:tab pos="7635875" algn="l"/>
                <a:tab pos="8085138" algn="l"/>
                <a:tab pos="8534400" algn="l"/>
                <a:tab pos="8983663" algn="l"/>
              </a:tabLst>
            </a:pPr>
            <a:r>
              <a:rPr lang="en-US" b="1" dirty="0" smtClean="0">
                <a:solidFill>
                  <a:srgbClr val="0000FF"/>
                </a:solidFill>
                <a:sym typeface="Wingdings" pitchFamily="2" charset="2"/>
              </a:rPr>
              <a:t>2)	Externally </a:t>
            </a:r>
            <a:r>
              <a:rPr lang="en-US" b="1" dirty="0">
                <a:solidFill>
                  <a:srgbClr val="0000FF"/>
                </a:solidFill>
                <a:sym typeface="Wingdings" pitchFamily="2" charset="2"/>
              </a:rPr>
              <a:t>induced </a:t>
            </a:r>
            <a:r>
              <a:rPr lang="en-US" b="1" dirty="0" smtClean="0">
                <a:solidFill>
                  <a:srgbClr val="0000FF"/>
                </a:solidFill>
                <a:sym typeface="Wingdings" pitchFamily="2" charset="2"/>
              </a:rPr>
              <a:t>stationary helical deformation intersecting LCPS (to move Li along the helical)</a:t>
            </a:r>
            <a:endParaRPr lang="en-US" b="1" dirty="0">
              <a:solidFill>
                <a:srgbClr val="FF0000"/>
              </a:solidFill>
              <a:sym typeface="Wingdings" pitchFamily="2" charset="2"/>
            </a:endParaRPr>
          </a:p>
          <a:p>
            <a:pPr marL="182563" indent="-182563" algn="l" defTabSz="449263" eaLnBrk="1" hangingPunct="1">
              <a:buSzPct val="100000"/>
              <a:tabLst>
                <a:tab pos="714375" algn="l"/>
                <a:tab pos="5389563" algn="l"/>
                <a:tab pos="5838825" algn="l"/>
                <a:tab pos="6288088" algn="l"/>
                <a:tab pos="6737350" algn="l"/>
                <a:tab pos="7186613" algn="l"/>
                <a:tab pos="7635875" algn="l"/>
                <a:tab pos="8085138" algn="l"/>
                <a:tab pos="8534400" algn="l"/>
                <a:tab pos="8983663" algn="l"/>
              </a:tabLst>
            </a:pPr>
            <a:endParaRPr lang="en-US" sz="2000" dirty="0"/>
          </a:p>
        </p:txBody>
      </p:sp>
      <p:sp>
        <p:nvSpPr>
          <p:cNvPr id="10" name="AutoShape 19"/>
          <p:cNvSpPr>
            <a:spLocks noChangeArrowheads="1"/>
          </p:cNvSpPr>
          <p:nvPr/>
        </p:nvSpPr>
        <p:spPr bwMode="auto">
          <a:xfrm rot="18937151">
            <a:off x="4599285" y="4381758"/>
            <a:ext cx="2938398" cy="5143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lgn="ctr">
            <a:noFill/>
            <a:miter lim="800000"/>
            <a:headEnd/>
            <a:tailEnd/>
          </a:ln>
          <a:effectLst/>
        </p:spPr>
        <p:txBody>
          <a:bodyPr wrap="none" anchor="ctr"/>
          <a:lstStyle/>
          <a:p>
            <a:endParaRPr lang="en-US"/>
          </a:p>
        </p:txBody>
      </p:sp>
      <p:sp>
        <p:nvSpPr>
          <p:cNvPr id="13" name="Rounded Rectangle 12"/>
          <p:cNvSpPr/>
          <p:nvPr/>
        </p:nvSpPr>
        <p:spPr bwMode="auto">
          <a:xfrm>
            <a:off x="7153275" y="3467100"/>
            <a:ext cx="190500" cy="123825"/>
          </a:xfrm>
          <a:prstGeom prst="roundRect">
            <a:avLst/>
          </a:prstGeom>
          <a:solidFill>
            <a:srgbClr val="009900"/>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 name="Rectangle 1"/>
          <p:cNvSpPr/>
          <p:nvPr/>
        </p:nvSpPr>
        <p:spPr>
          <a:xfrm>
            <a:off x="5181441" y="5742679"/>
            <a:ext cx="3526213" cy="369332"/>
          </a:xfrm>
          <a:prstGeom prst="rect">
            <a:avLst/>
          </a:prstGeom>
        </p:spPr>
        <p:txBody>
          <a:bodyPr wrap="none">
            <a:spAutoFit/>
          </a:bodyPr>
          <a:lstStyle/>
          <a:p>
            <a:r>
              <a:rPr lang="en-US" b="1" dirty="0"/>
              <a:t>LCPS as Liquid Lithium Limiter (LLL)</a:t>
            </a:r>
            <a:endParaRPr lang="en-US" dirty="0"/>
          </a:p>
        </p:txBody>
      </p:sp>
    </p:spTree>
    <p:extLst>
      <p:ext uri="{BB962C8B-B14F-4D97-AF65-F5344CB8AC3E}">
        <p14:creationId xmlns:p14="http://schemas.microsoft.com/office/powerpoint/2010/main" val="28462796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4"/>
          <p:cNvPicPr>
            <a:picLocks noChangeAspect="1" noChangeArrowheads="1"/>
          </p:cNvPicPr>
          <p:nvPr/>
        </p:nvPicPr>
        <p:blipFill>
          <a:blip r:embed="rId2" cstate="print"/>
          <a:srcRect/>
          <a:stretch>
            <a:fillRect/>
          </a:stretch>
        </p:blipFill>
        <p:spPr bwMode="auto">
          <a:xfrm>
            <a:off x="4211960" y="1124744"/>
            <a:ext cx="4748213" cy="1725612"/>
          </a:xfrm>
          <a:prstGeom prst="rect">
            <a:avLst/>
          </a:prstGeom>
          <a:noFill/>
          <a:ln w="9525" algn="ctr">
            <a:noFill/>
            <a:miter lim="800000"/>
            <a:headEnd/>
            <a:tailEnd/>
          </a:ln>
        </p:spPr>
      </p:pic>
      <p:pic>
        <p:nvPicPr>
          <p:cNvPr id="8194" name="Picture 2"/>
          <p:cNvPicPr>
            <a:picLocks noGrp="1" noChangeAspect="1" noChangeArrowheads="1"/>
          </p:cNvPicPr>
          <p:nvPr>
            <p:ph sz="quarter" idx="1"/>
          </p:nvPr>
        </p:nvPicPr>
        <p:blipFill>
          <a:blip r:embed="rId3" cstate="print"/>
          <a:stretch>
            <a:fillRect/>
          </a:stretch>
        </p:blipFill>
        <p:spPr>
          <a:xfrm>
            <a:off x="3485111" y="2239270"/>
            <a:ext cx="2173778" cy="2896985"/>
          </a:xfrm>
          <a:noFill/>
        </p:spPr>
      </p:pic>
      <p:pic>
        <p:nvPicPr>
          <p:cNvPr id="8195" name="Picture 3"/>
          <p:cNvPicPr>
            <a:picLocks noChangeAspect="1" noChangeArrowheads="1"/>
          </p:cNvPicPr>
          <p:nvPr/>
        </p:nvPicPr>
        <p:blipFill>
          <a:blip r:embed="rId4" cstate="print"/>
          <a:srcRect/>
          <a:stretch>
            <a:fillRect/>
          </a:stretch>
        </p:blipFill>
        <p:spPr bwMode="auto">
          <a:xfrm>
            <a:off x="2500313" y="4000500"/>
            <a:ext cx="2693987" cy="2514600"/>
          </a:xfrm>
          <a:prstGeom prst="rect">
            <a:avLst/>
          </a:prstGeom>
          <a:noFill/>
          <a:ln w="9525" algn="ctr">
            <a:noFill/>
            <a:miter lim="800000"/>
            <a:headEnd/>
            <a:tailEnd/>
          </a:ln>
        </p:spPr>
      </p:pic>
      <p:sp>
        <p:nvSpPr>
          <p:cNvPr id="6" name="Овал 5"/>
          <p:cNvSpPr/>
          <p:nvPr/>
        </p:nvSpPr>
        <p:spPr>
          <a:xfrm rot="910867">
            <a:off x="3771900" y="5000625"/>
            <a:ext cx="381000" cy="588963"/>
          </a:xfrm>
          <a:prstGeom prst="ellipse">
            <a:avLst/>
          </a:prstGeom>
          <a:solidFill>
            <a:srgbClr val="FF0000">
              <a:alpha val="2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197" name="Line 4"/>
          <p:cNvSpPr>
            <a:spLocks noChangeShapeType="1"/>
          </p:cNvSpPr>
          <p:nvPr/>
        </p:nvSpPr>
        <p:spPr bwMode="auto">
          <a:xfrm>
            <a:off x="3643313" y="3571875"/>
            <a:ext cx="360362" cy="1798638"/>
          </a:xfrm>
          <a:prstGeom prst="line">
            <a:avLst/>
          </a:prstGeom>
          <a:noFill/>
          <a:ln w="31750">
            <a:solidFill>
              <a:srgbClr val="FF0000"/>
            </a:solidFill>
            <a:round/>
            <a:headEnd/>
            <a:tailEnd type="triangle" w="med" len="med"/>
          </a:ln>
        </p:spPr>
        <p:txBody>
          <a:bodyPr/>
          <a:lstStyle/>
          <a:p>
            <a:endParaRPr lang="ru-RU"/>
          </a:p>
        </p:txBody>
      </p:sp>
      <p:sp>
        <p:nvSpPr>
          <p:cNvPr id="8198" name="Line 4"/>
          <p:cNvSpPr>
            <a:spLocks noChangeShapeType="1"/>
          </p:cNvSpPr>
          <p:nvPr/>
        </p:nvSpPr>
        <p:spPr bwMode="auto">
          <a:xfrm flipH="1" flipV="1">
            <a:off x="1214438" y="3786188"/>
            <a:ext cx="1714500" cy="1000125"/>
          </a:xfrm>
          <a:prstGeom prst="line">
            <a:avLst/>
          </a:prstGeom>
          <a:noFill/>
          <a:ln w="31750">
            <a:solidFill>
              <a:srgbClr val="FF0000"/>
            </a:solidFill>
            <a:round/>
            <a:headEnd/>
            <a:tailEnd type="triangle" w="med" len="med"/>
          </a:ln>
        </p:spPr>
        <p:txBody>
          <a:bodyPr/>
          <a:lstStyle/>
          <a:p>
            <a:endParaRPr lang="ru-RU"/>
          </a:p>
        </p:txBody>
      </p:sp>
      <p:sp>
        <p:nvSpPr>
          <p:cNvPr id="8199" name="Прямоугольник 8"/>
          <p:cNvSpPr>
            <a:spLocks noChangeArrowheads="1"/>
          </p:cNvSpPr>
          <p:nvPr/>
        </p:nvSpPr>
        <p:spPr bwMode="auto">
          <a:xfrm>
            <a:off x="611560" y="2905780"/>
            <a:ext cx="2771800" cy="523220"/>
          </a:xfrm>
          <a:prstGeom prst="rect">
            <a:avLst/>
          </a:prstGeom>
          <a:noFill/>
          <a:ln w="9525">
            <a:noFill/>
            <a:miter lim="800000"/>
            <a:headEnd/>
            <a:tailEnd/>
          </a:ln>
        </p:spPr>
        <p:txBody>
          <a:bodyPr wrap="square">
            <a:spAutoFit/>
          </a:bodyPr>
          <a:lstStyle/>
          <a:p>
            <a:pPr algn="ctr"/>
            <a:r>
              <a:rPr lang="en-US" sz="1400" b="1" dirty="0">
                <a:solidFill>
                  <a:srgbClr val="000099"/>
                </a:solidFill>
                <a:latin typeface="Calibri" pitchFamily="34" charset="0"/>
              </a:rPr>
              <a:t>Module of lithium divertor will be placed on one of </a:t>
            </a:r>
            <a:r>
              <a:rPr lang="en-US" sz="1400" b="1" dirty="0" smtClean="0">
                <a:solidFill>
                  <a:srgbClr val="000099"/>
                </a:solidFill>
                <a:latin typeface="Calibri" pitchFamily="34" charset="0"/>
              </a:rPr>
              <a:t>the ports </a:t>
            </a:r>
            <a:r>
              <a:rPr lang="en-US" sz="1400" b="1" dirty="0">
                <a:solidFill>
                  <a:srgbClr val="000099"/>
                </a:solidFill>
                <a:latin typeface="Calibri" pitchFamily="34" charset="0"/>
              </a:rPr>
              <a:t>of KTM</a:t>
            </a:r>
            <a:endParaRPr lang="ru-RU" sz="1400" b="1" dirty="0">
              <a:solidFill>
                <a:srgbClr val="000099"/>
              </a:solidFill>
              <a:latin typeface="Calibri" pitchFamily="34" charset="0"/>
            </a:endParaRPr>
          </a:p>
        </p:txBody>
      </p:sp>
      <p:sp>
        <p:nvSpPr>
          <p:cNvPr id="8201" name="Прямоугольник 11"/>
          <p:cNvSpPr>
            <a:spLocks noChangeArrowheads="1"/>
          </p:cNvSpPr>
          <p:nvPr/>
        </p:nvSpPr>
        <p:spPr bwMode="auto">
          <a:xfrm>
            <a:off x="5436096" y="2564904"/>
            <a:ext cx="1369286" cy="307777"/>
          </a:xfrm>
          <a:prstGeom prst="rect">
            <a:avLst/>
          </a:prstGeom>
          <a:noFill/>
          <a:ln w="9525">
            <a:noFill/>
            <a:miter lim="800000"/>
            <a:headEnd/>
            <a:tailEnd/>
          </a:ln>
        </p:spPr>
        <p:txBody>
          <a:bodyPr wrap="none">
            <a:spAutoFit/>
          </a:bodyPr>
          <a:lstStyle/>
          <a:p>
            <a:r>
              <a:rPr lang="en-US" sz="1400" b="1" dirty="0">
                <a:solidFill>
                  <a:srgbClr val="000099"/>
                </a:solidFill>
                <a:latin typeface="Calibri" pitchFamily="34" charset="0"/>
              </a:rPr>
              <a:t>Cooling channel</a:t>
            </a:r>
            <a:endParaRPr lang="ru-RU" sz="1400" b="1" dirty="0">
              <a:solidFill>
                <a:srgbClr val="000099"/>
              </a:solidFill>
              <a:latin typeface="Calibri" pitchFamily="34" charset="0"/>
            </a:endParaRPr>
          </a:p>
        </p:txBody>
      </p:sp>
      <p:sp>
        <p:nvSpPr>
          <p:cNvPr id="8202" name="Line 25"/>
          <p:cNvSpPr>
            <a:spLocks noChangeShapeType="1"/>
          </p:cNvSpPr>
          <p:nvPr/>
        </p:nvSpPr>
        <p:spPr bwMode="auto">
          <a:xfrm flipH="1" flipV="1">
            <a:off x="5429256" y="1643050"/>
            <a:ext cx="285750" cy="785813"/>
          </a:xfrm>
          <a:prstGeom prst="line">
            <a:avLst/>
          </a:prstGeom>
          <a:noFill/>
          <a:ln w="19050">
            <a:solidFill>
              <a:srgbClr val="FF0000"/>
            </a:solidFill>
            <a:round/>
            <a:headEnd/>
            <a:tailEnd type="triangle" w="med" len="med"/>
          </a:ln>
        </p:spPr>
        <p:txBody>
          <a:bodyPr/>
          <a:lstStyle/>
          <a:p>
            <a:endParaRPr lang="ru-RU"/>
          </a:p>
        </p:txBody>
      </p:sp>
      <p:sp>
        <p:nvSpPr>
          <p:cNvPr id="8203" name="Line 23"/>
          <p:cNvSpPr>
            <a:spLocks noChangeShapeType="1"/>
          </p:cNvSpPr>
          <p:nvPr/>
        </p:nvSpPr>
        <p:spPr bwMode="auto">
          <a:xfrm>
            <a:off x="5643570" y="2357430"/>
            <a:ext cx="1443038" cy="46037"/>
          </a:xfrm>
          <a:prstGeom prst="line">
            <a:avLst/>
          </a:prstGeom>
          <a:noFill/>
          <a:ln w="19050">
            <a:solidFill>
              <a:srgbClr val="FF0000"/>
            </a:solidFill>
            <a:round/>
            <a:headEnd/>
            <a:tailEnd type="triangle" w="med" len="med"/>
          </a:ln>
        </p:spPr>
        <p:txBody>
          <a:bodyPr/>
          <a:lstStyle/>
          <a:p>
            <a:endParaRPr lang="ru-RU"/>
          </a:p>
        </p:txBody>
      </p:sp>
      <p:sp>
        <p:nvSpPr>
          <p:cNvPr id="8204" name="Прямоугольник 14"/>
          <p:cNvSpPr>
            <a:spLocks noChangeArrowheads="1"/>
          </p:cNvSpPr>
          <p:nvPr/>
        </p:nvSpPr>
        <p:spPr bwMode="auto">
          <a:xfrm>
            <a:off x="7286644" y="1643050"/>
            <a:ext cx="1621854" cy="307777"/>
          </a:xfrm>
          <a:prstGeom prst="rect">
            <a:avLst/>
          </a:prstGeom>
          <a:noFill/>
          <a:ln w="9525">
            <a:noFill/>
            <a:miter lim="800000"/>
            <a:headEnd/>
            <a:tailEnd/>
          </a:ln>
        </p:spPr>
        <p:txBody>
          <a:bodyPr wrap="none">
            <a:spAutoFit/>
          </a:bodyPr>
          <a:lstStyle/>
          <a:p>
            <a:r>
              <a:rPr lang="en-US" sz="1400" b="1" dirty="0">
                <a:solidFill>
                  <a:srgbClr val="000099"/>
                </a:solidFill>
                <a:latin typeface="Calibri" pitchFamily="34" charset="0"/>
              </a:rPr>
              <a:t>Na-K flow direction</a:t>
            </a:r>
            <a:endParaRPr lang="ru-RU" sz="1400" b="1" dirty="0">
              <a:solidFill>
                <a:srgbClr val="000099"/>
              </a:solidFill>
              <a:latin typeface="Calibri" pitchFamily="34" charset="0"/>
            </a:endParaRPr>
          </a:p>
        </p:txBody>
      </p:sp>
      <p:sp>
        <p:nvSpPr>
          <p:cNvPr id="8206" name="Line 10"/>
          <p:cNvSpPr>
            <a:spLocks noChangeShapeType="1"/>
          </p:cNvSpPr>
          <p:nvPr/>
        </p:nvSpPr>
        <p:spPr bwMode="auto">
          <a:xfrm>
            <a:off x="8601075" y="2428868"/>
            <a:ext cx="542925" cy="150813"/>
          </a:xfrm>
          <a:prstGeom prst="line">
            <a:avLst/>
          </a:prstGeom>
          <a:noFill/>
          <a:ln w="63500">
            <a:solidFill>
              <a:srgbClr val="008000"/>
            </a:solidFill>
            <a:round/>
            <a:headEnd/>
            <a:tailEnd type="triangle" w="med" len="med"/>
          </a:ln>
        </p:spPr>
        <p:txBody>
          <a:bodyPr/>
          <a:lstStyle/>
          <a:p>
            <a:endParaRPr lang="ru-RU"/>
          </a:p>
        </p:txBody>
      </p:sp>
      <p:sp>
        <p:nvSpPr>
          <p:cNvPr id="8207" name="Line 9"/>
          <p:cNvSpPr>
            <a:spLocks noChangeShapeType="1"/>
          </p:cNvSpPr>
          <p:nvPr/>
        </p:nvSpPr>
        <p:spPr bwMode="auto">
          <a:xfrm flipH="1" flipV="1">
            <a:off x="8358214" y="2643182"/>
            <a:ext cx="665162" cy="201613"/>
          </a:xfrm>
          <a:prstGeom prst="line">
            <a:avLst/>
          </a:prstGeom>
          <a:noFill/>
          <a:ln w="63500">
            <a:solidFill>
              <a:srgbClr val="008000"/>
            </a:solidFill>
            <a:round/>
            <a:headEnd/>
            <a:tailEnd type="triangle" w="med" len="med"/>
          </a:ln>
        </p:spPr>
        <p:txBody>
          <a:bodyPr/>
          <a:lstStyle/>
          <a:p>
            <a:endParaRPr lang="ru-RU"/>
          </a:p>
        </p:txBody>
      </p:sp>
      <p:sp>
        <p:nvSpPr>
          <p:cNvPr id="8208" name="Прямоугольник 18"/>
          <p:cNvSpPr>
            <a:spLocks noChangeArrowheads="1"/>
          </p:cNvSpPr>
          <p:nvPr/>
        </p:nvSpPr>
        <p:spPr bwMode="auto">
          <a:xfrm>
            <a:off x="7786710" y="3000372"/>
            <a:ext cx="787400" cy="369888"/>
          </a:xfrm>
          <a:prstGeom prst="rect">
            <a:avLst/>
          </a:prstGeom>
          <a:noFill/>
          <a:ln w="9525">
            <a:noFill/>
            <a:miter lim="800000"/>
            <a:headEnd/>
            <a:tailEnd/>
          </a:ln>
        </p:spPr>
        <p:txBody>
          <a:bodyPr wrap="none">
            <a:spAutoFit/>
          </a:bodyPr>
          <a:lstStyle/>
          <a:p>
            <a:r>
              <a:rPr lang="en-US" b="1" dirty="0">
                <a:solidFill>
                  <a:srgbClr val="000099"/>
                </a:solidFill>
                <a:latin typeface="Calibri" pitchFamily="34" charset="0"/>
              </a:rPr>
              <a:t>Na-K </a:t>
            </a:r>
            <a:endParaRPr lang="ru-RU" dirty="0">
              <a:latin typeface="Calibri" pitchFamily="34" charset="0"/>
            </a:endParaRPr>
          </a:p>
        </p:txBody>
      </p:sp>
      <p:pic>
        <p:nvPicPr>
          <p:cNvPr id="8209" name="Picture 3" descr="Сборка сегмента_5 и опоры_2"/>
          <p:cNvPicPr>
            <a:picLocks noChangeAspect="1" noChangeArrowheads="1"/>
          </p:cNvPicPr>
          <p:nvPr/>
        </p:nvPicPr>
        <p:blipFill>
          <a:blip r:embed="rId5" cstate="print">
            <a:lum contrast="12000"/>
          </a:blip>
          <a:srcRect/>
          <a:stretch>
            <a:fillRect/>
          </a:stretch>
        </p:blipFill>
        <p:spPr bwMode="auto">
          <a:xfrm>
            <a:off x="5318125" y="5072063"/>
            <a:ext cx="3825875" cy="974725"/>
          </a:xfrm>
          <a:prstGeom prst="rect">
            <a:avLst/>
          </a:prstGeom>
          <a:noFill/>
          <a:ln w="9525">
            <a:noFill/>
            <a:miter lim="800000"/>
            <a:headEnd/>
            <a:tailEnd/>
          </a:ln>
        </p:spPr>
      </p:pic>
      <p:sp>
        <p:nvSpPr>
          <p:cNvPr id="8210" name="Line 9"/>
          <p:cNvSpPr>
            <a:spLocks noChangeShapeType="1"/>
          </p:cNvSpPr>
          <p:nvPr/>
        </p:nvSpPr>
        <p:spPr bwMode="auto">
          <a:xfrm flipH="1" flipV="1">
            <a:off x="4071938" y="5357813"/>
            <a:ext cx="1285875" cy="214312"/>
          </a:xfrm>
          <a:prstGeom prst="line">
            <a:avLst/>
          </a:prstGeom>
          <a:noFill/>
          <a:ln w="63500">
            <a:solidFill>
              <a:srgbClr val="008000"/>
            </a:solidFill>
            <a:round/>
            <a:headEnd/>
            <a:tailEnd type="triangle" w="med" len="med"/>
          </a:ln>
        </p:spPr>
        <p:txBody>
          <a:bodyPr/>
          <a:lstStyle/>
          <a:p>
            <a:endParaRPr lang="ru-RU"/>
          </a:p>
        </p:txBody>
      </p:sp>
      <p:sp>
        <p:nvSpPr>
          <p:cNvPr id="8211" name="Прямоугольник 22"/>
          <p:cNvSpPr>
            <a:spLocks noChangeArrowheads="1"/>
          </p:cNvSpPr>
          <p:nvPr/>
        </p:nvSpPr>
        <p:spPr bwMode="auto">
          <a:xfrm>
            <a:off x="642910" y="1196752"/>
            <a:ext cx="3571900" cy="1077218"/>
          </a:xfrm>
          <a:prstGeom prst="rect">
            <a:avLst/>
          </a:prstGeom>
          <a:noFill/>
          <a:ln w="9525">
            <a:noFill/>
            <a:miter lim="800000"/>
            <a:headEnd/>
            <a:tailEnd/>
          </a:ln>
        </p:spPr>
        <p:txBody>
          <a:bodyPr wrap="square">
            <a:spAutoFit/>
          </a:bodyPr>
          <a:lstStyle/>
          <a:p>
            <a:pPr algn="just"/>
            <a:r>
              <a:rPr lang="en-US" sz="1600" dirty="0">
                <a:solidFill>
                  <a:srgbClr val="000099"/>
                </a:solidFill>
                <a:latin typeface="Calibri" pitchFamily="34" charset="0"/>
              </a:rPr>
              <a:t>The lithium divertor module design with the simple scheme of heat-transfer media </a:t>
            </a:r>
            <a:r>
              <a:rPr lang="en-US" sz="1600" dirty="0" smtClean="0">
                <a:solidFill>
                  <a:srgbClr val="000099"/>
                </a:solidFill>
                <a:latin typeface="Calibri" pitchFamily="34" charset="0"/>
              </a:rPr>
              <a:t>(Na-K</a:t>
            </a:r>
            <a:r>
              <a:rPr lang="en-US" sz="1600" dirty="0">
                <a:solidFill>
                  <a:srgbClr val="000099"/>
                </a:solidFill>
                <a:latin typeface="Calibri" pitchFamily="34" charset="0"/>
              </a:rPr>
              <a:t>) circulation has been chosen</a:t>
            </a:r>
            <a:endParaRPr lang="ru-RU" sz="1600" dirty="0">
              <a:latin typeface="Calibri" pitchFamily="34" charset="0"/>
            </a:endParaRPr>
          </a:p>
        </p:txBody>
      </p:sp>
      <p:sp>
        <p:nvSpPr>
          <p:cNvPr id="21" name="Заголовок 1"/>
          <p:cNvSpPr txBox="1">
            <a:spLocks/>
          </p:cNvSpPr>
          <p:nvPr/>
        </p:nvSpPr>
        <p:spPr>
          <a:xfrm>
            <a:off x="0" y="0"/>
            <a:ext cx="9023376" cy="92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FF0000"/>
                </a:solidFill>
              </a:rPr>
              <a:t>TESTS OF MODULES OF LITHIUM DIVERTOR ON BASIS OF CAPILLARY-POROUS SYSTEM AT THE EXPERIMENTAL COMPLEX TOKAMAK KTM </a:t>
            </a:r>
            <a:endParaRPr lang="ru-RU" sz="2800" dirty="0">
              <a:solidFill>
                <a:srgbClr val="FF0000"/>
              </a:solidFill>
            </a:endParaRPr>
          </a:p>
        </p:txBody>
      </p:sp>
      <p:sp>
        <p:nvSpPr>
          <p:cNvPr id="22" name="Подзаголовок 2"/>
          <p:cNvSpPr txBox="1">
            <a:spLocks/>
          </p:cNvSpPr>
          <p:nvPr/>
        </p:nvSpPr>
        <p:spPr>
          <a:xfrm>
            <a:off x="5804782" y="6279174"/>
            <a:ext cx="3339218" cy="471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err="1" smtClean="0">
                <a:solidFill>
                  <a:srgbClr val="0070C0"/>
                </a:solidFill>
              </a:rPr>
              <a:t>Tazhibayeva</a:t>
            </a:r>
            <a:r>
              <a:rPr lang="en-US" sz="1800" b="1" dirty="0" smtClean="0">
                <a:solidFill>
                  <a:srgbClr val="0070C0"/>
                </a:solidFill>
              </a:rPr>
              <a:t>, I. </a:t>
            </a:r>
            <a:r>
              <a:rPr lang="en-US" sz="1800" b="1" dirty="0" err="1" smtClean="0">
                <a:solidFill>
                  <a:srgbClr val="0070C0"/>
                </a:solidFill>
              </a:rPr>
              <a:t>Lyublinski</a:t>
            </a:r>
            <a:r>
              <a:rPr lang="en-US" sz="1800" b="1" dirty="0" smtClean="0">
                <a:solidFill>
                  <a:srgbClr val="0070C0"/>
                </a:solidFill>
              </a:rPr>
              <a:t>, et al.  </a:t>
            </a:r>
            <a:endParaRPr lang="en-US" sz="1800" b="1" baseline="30000" dirty="0" smtClean="0"/>
          </a:p>
          <a:p>
            <a:pPr marL="571500" indent="-571500">
              <a:buFont typeface="Arial"/>
              <a:buAutoNum type="romanUcPeriod"/>
            </a:pPr>
            <a:endParaRPr lang="en-US" sz="1800" b="1" baseline="30000" dirty="0" smtClean="0"/>
          </a:p>
          <a:p>
            <a:pPr marL="571500" indent="-571500">
              <a:buFont typeface="Arial"/>
              <a:buAutoNum type="romanUcPeriod"/>
            </a:pPr>
            <a:endParaRPr lang="ru-RU" sz="1800" b="1" dirty="0" smtClean="0"/>
          </a:p>
          <a:p>
            <a:endParaRPr lang="ru-RU" sz="1800" b="1" dirty="0"/>
          </a:p>
        </p:txBody>
      </p:sp>
    </p:spTree>
    <p:extLst>
      <p:ext uri="{BB962C8B-B14F-4D97-AF65-F5344CB8AC3E}">
        <p14:creationId xmlns:p14="http://schemas.microsoft.com/office/powerpoint/2010/main" val="37875913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500"/>
            <a:ext cx="8977586" cy="1143000"/>
          </a:xfrm>
        </p:spPr>
        <p:txBody>
          <a:bodyPr>
            <a:noAutofit/>
          </a:bodyPr>
          <a:lstStyle/>
          <a:p>
            <a:r>
              <a:rPr lang="en-US" sz="2400" b="1" dirty="0" smtClean="0">
                <a:solidFill>
                  <a:srgbClr val="FF0000"/>
                </a:solidFill>
              </a:rPr>
              <a:t>Liquid </a:t>
            </a:r>
            <a:r>
              <a:rPr lang="en-US" sz="2400" b="1" dirty="0">
                <a:solidFill>
                  <a:srgbClr val="FF0000"/>
                </a:solidFill>
              </a:rPr>
              <a:t>stirring effects on hydrogen and helium recycling from molten lithium under steady state plasma </a:t>
            </a:r>
            <a:r>
              <a:rPr lang="en-US" sz="2400" b="1" dirty="0" smtClean="0">
                <a:solidFill>
                  <a:srgbClr val="FF0000"/>
                </a:solidFill>
              </a:rPr>
              <a:t>bombardment</a:t>
            </a:r>
            <a:br>
              <a:rPr lang="en-US" sz="2400" b="1" dirty="0" smtClean="0">
                <a:solidFill>
                  <a:srgbClr val="FF0000"/>
                </a:solidFill>
              </a:rPr>
            </a:br>
            <a:r>
              <a:rPr lang="en-US" sz="2400" b="1" dirty="0" smtClean="0"/>
              <a:t>by Y. </a:t>
            </a:r>
            <a:r>
              <a:rPr lang="en-US" sz="2400" b="1" dirty="0" err="1" smtClean="0"/>
              <a:t>Hirooka</a:t>
            </a:r>
            <a:r>
              <a:rPr lang="en-US" sz="2400" b="1" dirty="0" smtClean="0"/>
              <a:t> et al.,  </a:t>
            </a:r>
            <a:endParaRPr lang="en-US" sz="2400" b="1" dirty="0"/>
          </a:p>
        </p:txBody>
      </p:sp>
      <p:sp>
        <p:nvSpPr>
          <p:cNvPr id="3" name="Content Placeholder 2"/>
          <p:cNvSpPr>
            <a:spLocks noGrp="1"/>
          </p:cNvSpPr>
          <p:nvPr>
            <p:ph idx="1"/>
          </p:nvPr>
        </p:nvSpPr>
        <p:spPr>
          <a:xfrm>
            <a:off x="26270" y="6081561"/>
            <a:ext cx="5220138" cy="2130972"/>
          </a:xfrm>
        </p:spPr>
        <p:txBody>
          <a:bodyPr>
            <a:normAutofit/>
          </a:bodyPr>
          <a:lstStyle/>
          <a:p>
            <a:pPr marL="0" indent="0">
              <a:buNone/>
            </a:pPr>
            <a:r>
              <a:rPr lang="en-US" sz="1800" dirty="0"/>
              <a:t>L</a:t>
            </a:r>
            <a:r>
              <a:rPr lang="en-US" sz="1800" dirty="0" smtClean="0"/>
              <a:t>iquid </a:t>
            </a:r>
            <a:r>
              <a:rPr lang="en-US" sz="1800" dirty="0"/>
              <a:t>stirring can </a:t>
            </a:r>
            <a:r>
              <a:rPr lang="en-US" sz="1800" b="1" dirty="0"/>
              <a:t>de-saturate near-surface H </a:t>
            </a:r>
            <a:r>
              <a:rPr lang="en-US" sz="1800" dirty="0"/>
              <a:t>and </a:t>
            </a:r>
            <a:r>
              <a:rPr lang="en-US" sz="1800" b="1" dirty="0"/>
              <a:t>break solid impurity layers to restore H-</a:t>
            </a:r>
            <a:r>
              <a:rPr lang="en-US" sz="1800" b="1" dirty="0" smtClean="0"/>
              <a:t>absorptivity</a:t>
            </a:r>
            <a:r>
              <a:rPr lang="en-US" sz="1800" dirty="0" smtClean="0"/>
              <a:t>. </a:t>
            </a:r>
            <a:endParaRPr lang="en-US" sz="1800" dirty="0"/>
          </a:p>
        </p:txBody>
      </p:sp>
      <p:pic>
        <p:nvPicPr>
          <p:cNvPr id="4" name="Picture 3"/>
          <p:cNvPicPr>
            <a:picLocks noChangeAspect="1"/>
          </p:cNvPicPr>
          <p:nvPr/>
        </p:nvPicPr>
        <p:blipFill>
          <a:blip r:embed="rId2"/>
          <a:stretch>
            <a:fillRect/>
          </a:stretch>
        </p:blipFill>
        <p:spPr>
          <a:xfrm>
            <a:off x="157655" y="1571259"/>
            <a:ext cx="4712138" cy="1718167"/>
          </a:xfrm>
          <a:prstGeom prst="rect">
            <a:avLst/>
          </a:prstGeom>
        </p:spPr>
      </p:pic>
      <p:sp>
        <p:nvSpPr>
          <p:cNvPr id="5" name="Rectangle 4"/>
          <p:cNvSpPr/>
          <p:nvPr/>
        </p:nvSpPr>
        <p:spPr>
          <a:xfrm>
            <a:off x="595586" y="924928"/>
            <a:ext cx="4572000" cy="707886"/>
          </a:xfrm>
          <a:prstGeom prst="rect">
            <a:avLst/>
          </a:prstGeom>
        </p:spPr>
        <p:txBody>
          <a:bodyPr>
            <a:spAutoFit/>
          </a:bodyPr>
          <a:lstStyle/>
          <a:p>
            <a:endParaRPr lang="en-US" sz="2000" dirty="0">
              <a:solidFill>
                <a:srgbClr val="FF0000"/>
              </a:solidFill>
            </a:endParaRPr>
          </a:p>
          <a:p>
            <a:r>
              <a:rPr lang="en-US" sz="2000" b="1" dirty="0">
                <a:solidFill>
                  <a:srgbClr val="FF0000"/>
                </a:solidFill>
              </a:rPr>
              <a:t>Active liquid metal stirring setup </a:t>
            </a:r>
            <a:endParaRPr lang="en-US" sz="2000" dirty="0">
              <a:solidFill>
                <a:srgbClr val="FF0000"/>
              </a:solidFill>
            </a:endParaRPr>
          </a:p>
        </p:txBody>
      </p:sp>
      <p:sp>
        <p:nvSpPr>
          <p:cNvPr id="6" name="Rectangle 5"/>
          <p:cNvSpPr/>
          <p:nvPr/>
        </p:nvSpPr>
        <p:spPr>
          <a:xfrm>
            <a:off x="595586" y="3150210"/>
            <a:ext cx="4572000" cy="646331"/>
          </a:xfrm>
          <a:prstGeom prst="rect">
            <a:avLst/>
          </a:prstGeom>
        </p:spPr>
        <p:txBody>
          <a:bodyPr>
            <a:spAutoFit/>
          </a:bodyPr>
          <a:lstStyle/>
          <a:p>
            <a:endParaRPr lang="en-US" dirty="0"/>
          </a:p>
          <a:p>
            <a:r>
              <a:rPr lang="en-US" b="1" dirty="0"/>
              <a:t>Liquid stirring effects on H-recycling </a:t>
            </a:r>
            <a:endParaRPr lang="en-US" dirty="0"/>
          </a:p>
        </p:txBody>
      </p:sp>
      <p:sp>
        <p:nvSpPr>
          <p:cNvPr id="7" name="Rectangle 6"/>
          <p:cNvSpPr/>
          <p:nvPr/>
        </p:nvSpPr>
        <p:spPr>
          <a:xfrm>
            <a:off x="4992413" y="1486394"/>
            <a:ext cx="4572000" cy="646331"/>
          </a:xfrm>
          <a:prstGeom prst="rect">
            <a:avLst/>
          </a:prstGeom>
        </p:spPr>
        <p:txBody>
          <a:bodyPr>
            <a:spAutoFit/>
          </a:bodyPr>
          <a:lstStyle/>
          <a:p>
            <a:endParaRPr lang="en-US" dirty="0"/>
          </a:p>
          <a:p>
            <a:r>
              <a:rPr lang="en-US" b="1" dirty="0"/>
              <a:t>Liquid stirring effects on He-recycling </a:t>
            </a:r>
            <a:endParaRPr lang="en-US" dirty="0"/>
          </a:p>
        </p:txBody>
      </p:sp>
      <p:pic>
        <p:nvPicPr>
          <p:cNvPr id="8" name="Picture 7"/>
          <p:cNvPicPr>
            <a:picLocks noChangeAspect="1"/>
          </p:cNvPicPr>
          <p:nvPr/>
        </p:nvPicPr>
        <p:blipFill>
          <a:blip r:embed="rId3"/>
          <a:stretch>
            <a:fillRect/>
          </a:stretch>
        </p:blipFill>
        <p:spPr>
          <a:xfrm>
            <a:off x="4869793" y="2438954"/>
            <a:ext cx="3803869" cy="2471127"/>
          </a:xfrm>
          <a:prstGeom prst="rect">
            <a:avLst/>
          </a:prstGeom>
        </p:spPr>
      </p:pic>
      <p:pic>
        <p:nvPicPr>
          <p:cNvPr id="9" name="Picture 8"/>
          <p:cNvPicPr>
            <a:picLocks noChangeAspect="1"/>
          </p:cNvPicPr>
          <p:nvPr/>
        </p:nvPicPr>
        <p:blipFill>
          <a:blip r:embed="rId4"/>
          <a:stretch>
            <a:fillRect/>
          </a:stretch>
        </p:blipFill>
        <p:spPr>
          <a:xfrm>
            <a:off x="289034" y="3858173"/>
            <a:ext cx="4510689" cy="2357315"/>
          </a:xfrm>
          <a:prstGeom prst="rect">
            <a:avLst/>
          </a:prstGeom>
        </p:spPr>
      </p:pic>
      <p:sp>
        <p:nvSpPr>
          <p:cNvPr id="10" name="Rectangle 9"/>
          <p:cNvSpPr/>
          <p:nvPr/>
        </p:nvSpPr>
        <p:spPr>
          <a:xfrm>
            <a:off x="5088758" y="4727926"/>
            <a:ext cx="3976414" cy="1754327"/>
          </a:xfrm>
          <a:prstGeom prst="rect">
            <a:avLst/>
          </a:prstGeom>
        </p:spPr>
        <p:txBody>
          <a:bodyPr wrap="square">
            <a:spAutoFit/>
          </a:bodyPr>
          <a:lstStyle/>
          <a:p>
            <a:endParaRPr lang="en-US" b="1" dirty="0"/>
          </a:p>
          <a:p>
            <a:r>
              <a:rPr lang="en-US" b="1" dirty="0"/>
              <a:t>Liquid stirring </a:t>
            </a:r>
            <a:endParaRPr lang="en-US" b="1" dirty="0" smtClean="0"/>
          </a:p>
          <a:p>
            <a:r>
              <a:rPr lang="en-US" b="1" dirty="0" smtClean="0"/>
              <a:t>⇒</a:t>
            </a:r>
            <a:r>
              <a:rPr lang="en-US" b="1" dirty="0"/>
              <a:t>decrease in surface temperature </a:t>
            </a:r>
          </a:p>
          <a:p>
            <a:r>
              <a:rPr lang="en-US" b="1" dirty="0"/>
              <a:t>⇒decrease in (He-solubility in Li + Li-vapor pressure) </a:t>
            </a:r>
          </a:p>
          <a:p>
            <a:r>
              <a:rPr lang="en-US" b="1" dirty="0"/>
              <a:t>⇒increase in He-I + decrease in Li-I </a:t>
            </a:r>
          </a:p>
        </p:txBody>
      </p:sp>
    </p:spTree>
    <p:extLst>
      <p:ext uri="{BB962C8B-B14F-4D97-AF65-F5344CB8AC3E}">
        <p14:creationId xmlns:p14="http://schemas.microsoft.com/office/powerpoint/2010/main" val="427660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883" y="393166"/>
            <a:ext cx="4284133" cy="1394728"/>
          </a:xfrm>
        </p:spPr>
        <p:txBody>
          <a:bodyPr>
            <a:normAutofit/>
          </a:bodyPr>
          <a:lstStyle/>
          <a:p>
            <a:r>
              <a:rPr lang="en-US" sz="1800" b="1" dirty="0" smtClean="0">
                <a:solidFill>
                  <a:srgbClr val="FF0000"/>
                </a:solidFill>
              </a:rPr>
              <a:t>Anomalous secondary electron emission (SEE) yields founds for Li</a:t>
            </a:r>
            <a:r>
              <a:rPr lang="en-US" sz="1800" b="1" dirty="0">
                <a:solidFill>
                  <a:srgbClr val="FF0000"/>
                </a:solidFill>
              </a:rPr>
              <a:t> </a:t>
            </a:r>
            <a:r>
              <a:rPr lang="en-US" sz="1800" b="1" dirty="0" smtClean="0">
                <a:solidFill>
                  <a:srgbClr val="FF0000"/>
                </a:solidFill>
              </a:rPr>
              <a:t>coating</a:t>
            </a:r>
            <a:endParaRPr lang="en-US" sz="1800" b="1" dirty="0">
              <a:solidFill>
                <a:srgbClr val="FF0000"/>
              </a:solidFill>
            </a:endParaRPr>
          </a:p>
        </p:txBody>
      </p:sp>
      <p:sp>
        <p:nvSpPr>
          <p:cNvPr id="5" name="Rectangle 4"/>
          <p:cNvSpPr/>
          <p:nvPr/>
        </p:nvSpPr>
        <p:spPr>
          <a:xfrm>
            <a:off x="5159335" y="6361667"/>
            <a:ext cx="3646927" cy="369332"/>
          </a:xfrm>
          <a:prstGeom prst="rect">
            <a:avLst/>
          </a:prstGeom>
        </p:spPr>
        <p:txBody>
          <a:bodyPr wrap="none">
            <a:spAutoFit/>
          </a:bodyPr>
          <a:lstStyle/>
          <a:p>
            <a:r>
              <a:rPr lang="en-US" dirty="0"/>
              <a:t>E. </a:t>
            </a:r>
            <a:r>
              <a:rPr lang="en-US" dirty="0" err="1" smtClean="0"/>
              <a:t>Oyarzabal</a:t>
            </a:r>
            <a:r>
              <a:rPr lang="en-US" dirty="0" smtClean="0"/>
              <a:t>, </a:t>
            </a:r>
            <a:r>
              <a:rPr lang="en-US" dirty="0"/>
              <a:t>A.B. Martín-</a:t>
            </a:r>
            <a:r>
              <a:rPr lang="en-US" dirty="0" err="1"/>
              <a:t>Rojo</a:t>
            </a:r>
            <a:r>
              <a:rPr lang="en-US" dirty="0" smtClean="0"/>
              <a:t>, et al., </a:t>
            </a:r>
            <a:endParaRPr lang="en-US" dirty="0"/>
          </a:p>
        </p:txBody>
      </p:sp>
      <p:sp>
        <p:nvSpPr>
          <p:cNvPr id="6" name="Rectangle 5"/>
          <p:cNvSpPr/>
          <p:nvPr/>
        </p:nvSpPr>
        <p:spPr>
          <a:xfrm>
            <a:off x="1091065" y="3901058"/>
            <a:ext cx="2580341" cy="369332"/>
          </a:xfrm>
          <a:prstGeom prst="rect">
            <a:avLst/>
          </a:prstGeom>
        </p:spPr>
        <p:txBody>
          <a:bodyPr wrap="none">
            <a:spAutoFit/>
          </a:bodyPr>
          <a:lstStyle/>
          <a:p>
            <a:r>
              <a:rPr lang="en-US" dirty="0"/>
              <a:t>V. A. </a:t>
            </a:r>
            <a:r>
              <a:rPr lang="en-US" dirty="0" err="1"/>
              <a:t>Soukhanovskii</a:t>
            </a:r>
            <a:r>
              <a:rPr lang="en-US" dirty="0"/>
              <a:t> </a:t>
            </a:r>
            <a:r>
              <a:rPr lang="en-US" dirty="0" smtClean="0"/>
              <a:t>et al., </a:t>
            </a:r>
            <a:endParaRPr lang="en-US" dirty="0"/>
          </a:p>
        </p:txBody>
      </p:sp>
      <p:pic>
        <p:nvPicPr>
          <p:cNvPr id="7" name="Picture 6"/>
          <p:cNvPicPr>
            <a:picLocks noChangeAspect="1"/>
          </p:cNvPicPr>
          <p:nvPr/>
        </p:nvPicPr>
        <p:blipFill>
          <a:blip r:embed="rId2"/>
          <a:stretch>
            <a:fillRect/>
          </a:stretch>
        </p:blipFill>
        <p:spPr>
          <a:xfrm>
            <a:off x="4826001" y="1389964"/>
            <a:ext cx="3980261" cy="2398089"/>
          </a:xfrm>
          <a:prstGeom prst="rect">
            <a:avLst/>
          </a:prstGeom>
        </p:spPr>
      </p:pic>
      <p:sp>
        <p:nvSpPr>
          <p:cNvPr id="10" name="Rectangle 9"/>
          <p:cNvSpPr/>
          <p:nvPr/>
        </p:nvSpPr>
        <p:spPr>
          <a:xfrm>
            <a:off x="4927600" y="3706248"/>
            <a:ext cx="4216399" cy="1200329"/>
          </a:xfrm>
          <a:prstGeom prst="rect">
            <a:avLst/>
          </a:prstGeom>
        </p:spPr>
        <p:txBody>
          <a:bodyPr wrap="square">
            <a:spAutoFit/>
          </a:bodyPr>
          <a:lstStyle/>
          <a:p>
            <a:r>
              <a:rPr lang="en-US" dirty="0"/>
              <a:t>Results of the Li, SS and W SEE Yields vs. mean electron energy of </a:t>
            </a:r>
            <a:r>
              <a:rPr lang="en-US" dirty="0" smtClean="0"/>
              <a:t>the </a:t>
            </a:r>
            <a:r>
              <a:rPr lang="en-US" dirty="0" err="1" smtClean="0"/>
              <a:t>suprathermal</a:t>
            </a:r>
            <a:r>
              <a:rPr lang="en-US" dirty="0" smtClean="0"/>
              <a:t> </a:t>
            </a:r>
            <a:r>
              <a:rPr lang="en-US" dirty="0"/>
              <a:t>electrons arriving to the targets at each bias.</a:t>
            </a:r>
            <a:endParaRPr lang="en-US" dirty="0"/>
          </a:p>
        </p:txBody>
      </p:sp>
      <p:pic>
        <p:nvPicPr>
          <p:cNvPr id="11" name="Picture 10"/>
          <p:cNvPicPr>
            <a:picLocks noChangeAspect="1"/>
          </p:cNvPicPr>
          <p:nvPr/>
        </p:nvPicPr>
        <p:blipFill>
          <a:blip r:embed="rId3"/>
          <a:stretch>
            <a:fillRect/>
          </a:stretch>
        </p:blipFill>
        <p:spPr>
          <a:xfrm>
            <a:off x="4927600" y="4906577"/>
            <a:ext cx="4216400" cy="1215486"/>
          </a:xfrm>
          <a:prstGeom prst="rect">
            <a:avLst/>
          </a:prstGeom>
        </p:spPr>
      </p:pic>
      <p:sp>
        <p:nvSpPr>
          <p:cNvPr id="12" name="TextBox 11"/>
          <p:cNvSpPr txBox="1"/>
          <p:nvPr/>
        </p:nvSpPr>
        <p:spPr>
          <a:xfrm>
            <a:off x="1561200" y="-50802"/>
            <a:ext cx="6546534" cy="646331"/>
          </a:xfrm>
          <a:prstGeom prst="rect">
            <a:avLst/>
          </a:prstGeom>
          <a:noFill/>
        </p:spPr>
        <p:txBody>
          <a:bodyPr wrap="none" rtlCol="0">
            <a:spAutoFit/>
          </a:bodyPr>
          <a:lstStyle/>
          <a:p>
            <a:r>
              <a:rPr lang="en-US" sz="3600" b="1" dirty="0" smtClean="0">
                <a:solidFill>
                  <a:srgbClr val="FF0000"/>
                </a:solidFill>
              </a:rPr>
              <a:t>Li surface properties investigated</a:t>
            </a:r>
            <a:endParaRPr lang="en-US" sz="3600" b="1" dirty="0">
              <a:solidFill>
                <a:srgbClr val="FF0000"/>
              </a:solidFill>
            </a:endParaRPr>
          </a:p>
        </p:txBody>
      </p:sp>
      <p:grpSp>
        <p:nvGrpSpPr>
          <p:cNvPr id="17" name="Group 16"/>
          <p:cNvGrpSpPr/>
          <p:nvPr/>
        </p:nvGrpSpPr>
        <p:grpSpPr>
          <a:xfrm>
            <a:off x="596901" y="1535318"/>
            <a:ext cx="3137180" cy="2435538"/>
            <a:chOff x="944035" y="2296241"/>
            <a:chExt cx="2695497" cy="2092639"/>
          </a:xfrm>
        </p:grpSpPr>
        <p:pic>
          <p:nvPicPr>
            <p:cNvPr id="14" name="Picture 13"/>
            <p:cNvPicPr>
              <a:picLocks noChangeAspect="1"/>
            </p:cNvPicPr>
            <p:nvPr/>
          </p:nvPicPr>
          <p:blipFill>
            <a:blip r:embed="rId4"/>
            <a:stretch>
              <a:fillRect/>
            </a:stretch>
          </p:blipFill>
          <p:spPr>
            <a:xfrm>
              <a:off x="989465" y="3023615"/>
              <a:ext cx="2650067" cy="1365265"/>
            </a:xfrm>
            <a:prstGeom prst="rect">
              <a:avLst/>
            </a:prstGeom>
          </p:spPr>
        </p:pic>
        <p:pic>
          <p:nvPicPr>
            <p:cNvPr id="15" name="Picture 14"/>
            <p:cNvPicPr>
              <a:picLocks noChangeAspect="1"/>
            </p:cNvPicPr>
            <p:nvPr/>
          </p:nvPicPr>
          <p:blipFill>
            <a:blip r:embed="rId5"/>
            <a:stretch>
              <a:fillRect/>
            </a:stretch>
          </p:blipFill>
          <p:spPr>
            <a:xfrm>
              <a:off x="944035" y="2296241"/>
              <a:ext cx="2695497" cy="722654"/>
            </a:xfrm>
            <a:prstGeom prst="rect">
              <a:avLst/>
            </a:prstGeom>
          </p:spPr>
        </p:pic>
      </p:grpSp>
      <p:sp>
        <p:nvSpPr>
          <p:cNvPr id="16" name="Rectangle 15"/>
          <p:cNvSpPr/>
          <p:nvPr/>
        </p:nvSpPr>
        <p:spPr>
          <a:xfrm>
            <a:off x="194715" y="755930"/>
            <a:ext cx="4538151" cy="646331"/>
          </a:xfrm>
          <a:prstGeom prst="rect">
            <a:avLst/>
          </a:prstGeom>
        </p:spPr>
        <p:txBody>
          <a:bodyPr wrap="square">
            <a:spAutoFit/>
          </a:bodyPr>
          <a:lstStyle/>
          <a:p>
            <a:r>
              <a:rPr lang="en-US" b="1" dirty="0">
                <a:solidFill>
                  <a:srgbClr val="FF0000"/>
                </a:solidFill>
              </a:rPr>
              <a:t>A supersonic gas jet was used to demonstrate </a:t>
            </a:r>
            <a:r>
              <a:rPr lang="en-US" b="1" dirty="0" smtClean="0">
                <a:solidFill>
                  <a:srgbClr val="FF0000"/>
                </a:solidFill>
              </a:rPr>
              <a:t>strong </a:t>
            </a:r>
            <a:r>
              <a:rPr lang="en-US" b="1" dirty="0" err="1" smtClean="0">
                <a:solidFill>
                  <a:srgbClr val="FF0000"/>
                </a:solidFill>
              </a:rPr>
              <a:t>divertor</a:t>
            </a:r>
            <a:r>
              <a:rPr lang="en-US" b="1" dirty="0" smtClean="0">
                <a:solidFill>
                  <a:srgbClr val="FF0000"/>
                </a:solidFill>
              </a:rPr>
              <a:t> </a:t>
            </a:r>
            <a:r>
              <a:rPr lang="en-US" b="1" dirty="0">
                <a:solidFill>
                  <a:srgbClr val="FF0000"/>
                </a:solidFill>
              </a:rPr>
              <a:t>pumping by lithium coatings</a:t>
            </a:r>
            <a:endParaRPr lang="en-US" dirty="0">
              <a:solidFill>
                <a:srgbClr val="FF0000"/>
              </a:solidFill>
            </a:endParaRPr>
          </a:p>
        </p:txBody>
      </p:sp>
      <p:sp>
        <p:nvSpPr>
          <p:cNvPr id="18" name="Rectangle 17"/>
          <p:cNvSpPr/>
          <p:nvPr/>
        </p:nvSpPr>
        <p:spPr>
          <a:xfrm>
            <a:off x="160866" y="4270390"/>
            <a:ext cx="4572000" cy="646331"/>
          </a:xfrm>
          <a:prstGeom prst="rect">
            <a:avLst/>
          </a:prstGeom>
        </p:spPr>
        <p:txBody>
          <a:bodyPr>
            <a:spAutoFit/>
          </a:bodyPr>
          <a:lstStyle/>
          <a:p>
            <a:r>
              <a:rPr lang="en-US" b="1" dirty="0"/>
              <a:t>A</a:t>
            </a:r>
            <a:r>
              <a:rPr lang="en-US" b="1" dirty="0" smtClean="0"/>
              <a:t> </a:t>
            </a:r>
            <a:r>
              <a:rPr lang="en-US" b="1" dirty="0"/>
              <a:t>new mechanism of deuterium retention by</a:t>
            </a:r>
          </a:p>
          <a:p>
            <a:r>
              <a:rPr lang="en-US" b="1" dirty="0"/>
              <a:t>lithium coatings on graphite was proposed</a:t>
            </a:r>
            <a:endParaRPr lang="en-US" dirty="0"/>
          </a:p>
        </p:txBody>
      </p:sp>
      <p:sp>
        <p:nvSpPr>
          <p:cNvPr id="19" name="Rectangle 18"/>
          <p:cNvSpPr/>
          <p:nvPr/>
        </p:nvSpPr>
        <p:spPr>
          <a:xfrm>
            <a:off x="254001" y="4916721"/>
            <a:ext cx="4572000" cy="1477328"/>
          </a:xfrm>
          <a:prstGeom prst="rect">
            <a:avLst/>
          </a:prstGeom>
        </p:spPr>
        <p:txBody>
          <a:bodyPr>
            <a:spAutoFit/>
          </a:bodyPr>
          <a:lstStyle/>
          <a:p>
            <a:r>
              <a:rPr lang="en-US" dirty="0"/>
              <a:t>Li-O-C-D chemistry</a:t>
            </a:r>
          </a:p>
          <a:p>
            <a:r>
              <a:rPr lang="en-US" dirty="0"/>
              <a:t>• D is bound by O and CO</a:t>
            </a:r>
          </a:p>
          <a:p>
            <a:r>
              <a:rPr lang="en-US" dirty="0"/>
              <a:t>• Carbon sputtering reduced</a:t>
            </a:r>
          </a:p>
          <a:p>
            <a:r>
              <a:rPr lang="en-US" dirty="0"/>
              <a:t>• Deuterium </a:t>
            </a:r>
            <a:r>
              <a:rPr lang="en-US" dirty="0" smtClean="0"/>
              <a:t>recycling reduced</a:t>
            </a:r>
          </a:p>
          <a:p>
            <a:r>
              <a:rPr lang="en-US" dirty="0" smtClean="0"/>
              <a:t>• Lithium </a:t>
            </a:r>
            <a:r>
              <a:rPr lang="en-US" dirty="0"/>
              <a:t>brings oxygen </a:t>
            </a:r>
            <a:r>
              <a:rPr lang="en-US" dirty="0" smtClean="0"/>
              <a:t>to surface</a:t>
            </a:r>
            <a:endParaRPr lang="en-US" dirty="0"/>
          </a:p>
        </p:txBody>
      </p:sp>
      <p:sp>
        <p:nvSpPr>
          <p:cNvPr id="20" name="Rectangle 19"/>
          <p:cNvSpPr/>
          <p:nvPr/>
        </p:nvSpPr>
        <p:spPr>
          <a:xfrm>
            <a:off x="739735" y="6373040"/>
            <a:ext cx="4572000" cy="369332"/>
          </a:xfrm>
          <a:prstGeom prst="rect">
            <a:avLst/>
          </a:prstGeom>
        </p:spPr>
        <p:txBody>
          <a:bodyPr>
            <a:spAutoFit/>
          </a:bodyPr>
          <a:lstStyle/>
          <a:p>
            <a:r>
              <a:rPr lang="en-US" dirty="0"/>
              <a:t>J. P. </a:t>
            </a:r>
            <a:r>
              <a:rPr lang="en-US" dirty="0" err="1"/>
              <a:t>Allain</a:t>
            </a:r>
            <a:r>
              <a:rPr lang="en-US" dirty="0"/>
              <a:t> and </a:t>
            </a:r>
            <a:r>
              <a:rPr lang="en-US" dirty="0" smtClean="0"/>
              <a:t>P</a:t>
            </a:r>
            <a:r>
              <a:rPr lang="en-US" dirty="0"/>
              <a:t>. S. </a:t>
            </a:r>
            <a:r>
              <a:rPr lang="en-US" dirty="0" err="1"/>
              <a:t>Krstic</a:t>
            </a:r>
            <a:r>
              <a:rPr lang="en-US" dirty="0"/>
              <a:t> et. al, </a:t>
            </a:r>
            <a:endParaRPr lang="en-US" dirty="0"/>
          </a:p>
        </p:txBody>
      </p:sp>
    </p:spTree>
    <p:extLst>
      <p:ext uri="{BB962C8B-B14F-4D97-AF65-F5344CB8AC3E}">
        <p14:creationId xmlns:p14="http://schemas.microsoft.com/office/powerpoint/2010/main" val="4226217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633"/>
            <a:ext cx="9144000" cy="1143000"/>
          </a:xfrm>
        </p:spPr>
        <p:txBody>
          <a:bodyPr>
            <a:normAutofit/>
          </a:bodyPr>
          <a:lstStyle/>
          <a:p>
            <a:r>
              <a:rPr lang="en-US" sz="3600" b="1" dirty="0" smtClean="0">
                <a:solidFill>
                  <a:srgbClr val="FF0000"/>
                </a:solidFill>
              </a:rPr>
              <a:t>Li Transport Physics Investigated in NSTX</a:t>
            </a:r>
            <a:br>
              <a:rPr lang="en-US" sz="3600" b="1" dirty="0" smtClean="0">
                <a:solidFill>
                  <a:srgbClr val="FF0000"/>
                </a:solidFill>
              </a:rPr>
            </a:br>
            <a:r>
              <a:rPr lang="en-US" sz="2200" b="1" dirty="0" smtClean="0">
                <a:solidFill>
                  <a:srgbClr val="0555FF"/>
                </a:solidFill>
              </a:rPr>
              <a:t>Showing strong lithium </a:t>
            </a:r>
            <a:r>
              <a:rPr lang="en-US" sz="2200" b="1" dirty="0" err="1" smtClean="0">
                <a:solidFill>
                  <a:srgbClr val="0555FF"/>
                </a:solidFill>
              </a:rPr>
              <a:t>divertor</a:t>
            </a:r>
            <a:r>
              <a:rPr lang="en-US" sz="2200" b="1" dirty="0" smtClean="0">
                <a:solidFill>
                  <a:srgbClr val="0555FF"/>
                </a:solidFill>
              </a:rPr>
              <a:t> retention and small penetration factors</a:t>
            </a:r>
            <a:endParaRPr lang="en-US" sz="2700" b="1" dirty="0">
              <a:solidFill>
                <a:srgbClr val="FF0000"/>
              </a:solidFill>
            </a:endParaRPr>
          </a:p>
        </p:txBody>
      </p:sp>
      <p:pic>
        <p:nvPicPr>
          <p:cNvPr id="4" name="Content Placeholder 3"/>
          <p:cNvPicPr>
            <a:picLocks noGrp="1" noChangeAspect="1"/>
          </p:cNvPicPr>
          <p:nvPr>
            <p:ph idx="1"/>
          </p:nvPr>
        </p:nvPicPr>
        <p:blipFill rotWithShape="1">
          <a:blip r:embed="rId2"/>
          <a:srcRect t="-1276" b="-16162"/>
          <a:stretch/>
        </p:blipFill>
        <p:spPr>
          <a:xfrm>
            <a:off x="50800" y="2237125"/>
            <a:ext cx="3238500" cy="4343400"/>
          </a:xfrm>
        </p:spPr>
      </p:pic>
      <p:sp>
        <p:nvSpPr>
          <p:cNvPr id="5" name="Rectangle 4"/>
          <p:cNvSpPr/>
          <p:nvPr/>
        </p:nvSpPr>
        <p:spPr>
          <a:xfrm>
            <a:off x="101600" y="5657195"/>
            <a:ext cx="3975100" cy="923330"/>
          </a:xfrm>
          <a:prstGeom prst="rect">
            <a:avLst/>
          </a:prstGeom>
        </p:spPr>
        <p:txBody>
          <a:bodyPr wrap="square">
            <a:spAutoFit/>
          </a:bodyPr>
          <a:lstStyle/>
          <a:p>
            <a:endParaRPr lang="en-US" dirty="0" smtClean="0"/>
          </a:p>
          <a:p>
            <a:r>
              <a:rPr lang="en-US" b="1" i="1" dirty="0" smtClean="0"/>
              <a:t>s </a:t>
            </a:r>
            <a:r>
              <a:rPr lang="en-US" dirty="0" smtClean="0"/>
              <a:t>distance from </a:t>
            </a:r>
            <a:r>
              <a:rPr lang="en-US" dirty="0" err="1" smtClean="0"/>
              <a:t>midplane</a:t>
            </a:r>
            <a:r>
              <a:rPr lang="en-US" dirty="0" smtClean="0"/>
              <a:t> </a:t>
            </a:r>
          </a:p>
          <a:p>
            <a:r>
              <a:rPr lang="en-US" b="1" i="1" dirty="0" smtClean="0"/>
              <a:t>LC </a:t>
            </a:r>
            <a:r>
              <a:rPr lang="en-US" dirty="0" err="1" smtClean="0"/>
              <a:t>midplane</a:t>
            </a:r>
            <a:r>
              <a:rPr lang="en-US" dirty="0" smtClean="0"/>
              <a:t>-target connection length </a:t>
            </a:r>
            <a:endParaRPr lang="en-US" dirty="0"/>
          </a:p>
        </p:txBody>
      </p:sp>
      <p:sp>
        <p:nvSpPr>
          <p:cNvPr id="6" name="Rectangle 5"/>
          <p:cNvSpPr/>
          <p:nvPr/>
        </p:nvSpPr>
        <p:spPr>
          <a:xfrm>
            <a:off x="114300" y="941367"/>
            <a:ext cx="3962400" cy="1477328"/>
          </a:xfrm>
          <a:prstGeom prst="rect">
            <a:avLst/>
          </a:prstGeom>
        </p:spPr>
        <p:txBody>
          <a:bodyPr wrap="square">
            <a:spAutoFit/>
          </a:bodyPr>
          <a:lstStyle/>
          <a:p>
            <a:r>
              <a:rPr lang="en-US" b="1" dirty="0" smtClean="0"/>
              <a:t>Stronger </a:t>
            </a:r>
            <a:r>
              <a:rPr lang="en-US" b="1" dirty="0" err="1"/>
              <a:t>divertor</a:t>
            </a:r>
            <a:r>
              <a:rPr lang="en-US" b="1" dirty="0"/>
              <a:t> retention (</a:t>
            </a:r>
            <a:r>
              <a:rPr lang="en-US" b="1" dirty="0" err="1"/>
              <a:t>n</a:t>
            </a:r>
            <a:r>
              <a:rPr lang="en-US" b="1" baseline="-25000" dirty="0" err="1"/>
              <a:t>min</a:t>
            </a:r>
            <a:r>
              <a:rPr lang="en-US" b="1" dirty="0"/>
              <a:t>/</a:t>
            </a:r>
            <a:r>
              <a:rPr lang="en-US" b="1" dirty="0" err="1"/>
              <a:t>n</a:t>
            </a:r>
            <a:r>
              <a:rPr lang="en-US" b="1" baseline="-25000" dirty="0" err="1"/>
              <a:t>target</a:t>
            </a:r>
            <a:r>
              <a:rPr lang="en-US" b="1" dirty="0"/>
              <a:t>) for </a:t>
            </a:r>
            <a:r>
              <a:rPr lang="en-US" b="1" dirty="0" smtClean="0"/>
              <a:t>Li </a:t>
            </a:r>
            <a:r>
              <a:rPr lang="en-US" b="1" dirty="0"/>
              <a:t>than </a:t>
            </a:r>
            <a:r>
              <a:rPr lang="en-US" b="1" dirty="0" smtClean="0"/>
              <a:t>carbon</a:t>
            </a:r>
          </a:p>
          <a:p>
            <a:r>
              <a:rPr lang="en-US" b="1" dirty="0" smtClean="0"/>
              <a:t> </a:t>
            </a:r>
            <a:r>
              <a:rPr lang="en-US" b="1" dirty="0">
                <a:solidFill>
                  <a:srgbClr val="0555FF"/>
                </a:solidFill>
              </a:rPr>
              <a:t>- controlled by difference in source </a:t>
            </a:r>
            <a:r>
              <a:rPr lang="en-US" b="1" dirty="0" smtClean="0">
                <a:solidFill>
                  <a:srgbClr val="0555FF"/>
                </a:solidFill>
              </a:rPr>
              <a:t>profile</a:t>
            </a:r>
          </a:p>
          <a:p>
            <a:r>
              <a:rPr lang="en-US" b="1" dirty="0" smtClean="0">
                <a:solidFill>
                  <a:srgbClr val="0555FF"/>
                </a:solidFill>
              </a:rPr>
              <a:t> </a:t>
            </a:r>
            <a:r>
              <a:rPr lang="en-US" b="1" dirty="0">
                <a:solidFill>
                  <a:srgbClr val="0555FF"/>
                </a:solidFill>
              </a:rPr>
              <a:t>- due to short ionization </a:t>
            </a:r>
            <a:r>
              <a:rPr lang="en-US" b="1" baseline="-25000" dirty="0" err="1">
                <a:solidFill>
                  <a:srgbClr val="0555FF"/>
                </a:solidFill>
              </a:rPr>
              <a:t>mfp</a:t>
            </a:r>
            <a:r>
              <a:rPr lang="en-US" b="1" dirty="0">
                <a:solidFill>
                  <a:srgbClr val="0555FF"/>
                </a:solidFill>
              </a:rPr>
              <a:t> </a:t>
            </a:r>
          </a:p>
        </p:txBody>
      </p:sp>
      <p:sp>
        <p:nvSpPr>
          <p:cNvPr id="7" name="Rectangle 6"/>
          <p:cNvSpPr/>
          <p:nvPr/>
        </p:nvSpPr>
        <p:spPr>
          <a:xfrm>
            <a:off x="3390900" y="6515100"/>
            <a:ext cx="4279900" cy="369332"/>
          </a:xfrm>
          <a:prstGeom prst="rect">
            <a:avLst/>
          </a:prstGeom>
        </p:spPr>
        <p:txBody>
          <a:bodyPr wrap="square">
            <a:spAutoFit/>
          </a:bodyPr>
          <a:lstStyle/>
          <a:p>
            <a:r>
              <a:rPr lang="en-US" dirty="0" smtClean="0"/>
              <a:t>F</a:t>
            </a:r>
            <a:r>
              <a:rPr lang="en-US" dirty="0"/>
              <a:t>. </a:t>
            </a:r>
            <a:r>
              <a:rPr lang="en-US" dirty="0" err="1"/>
              <a:t>Scotti</a:t>
            </a:r>
            <a:r>
              <a:rPr lang="en-US" dirty="0" smtClean="0"/>
              <a:t>, V. A. </a:t>
            </a:r>
            <a:r>
              <a:rPr lang="en-US" dirty="0" err="1" smtClean="0"/>
              <a:t>Soukhanovskii</a:t>
            </a:r>
            <a:r>
              <a:rPr lang="en-US" dirty="0" smtClean="0"/>
              <a:t>  </a:t>
            </a:r>
            <a:r>
              <a:rPr lang="en-US" dirty="0"/>
              <a:t>NF 2013 </a:t>
            </a:r>
          </a:p>
        </p:txBody>
      </p:sp>
      <p:sp>
        <p:nvSpPr>
          <p:cNvPr id="8" name="Rectangle 7"/>
          <p:cNvSpPr/>
          <p:nvPr/>
        </p:nvSpPr>
        <p:spPr>
          <a:xfrm>
            <a:off x="4292600" y="1028700"/>
            <a:ext cx="2451100" cy="1754327"/>
          </a:xfrm>
          <a:prstGeom prst="rect">
            <a:avLst/>
          </a:prstGeom>
        </p:spPr>
        <p:txBody>
          <a:bodyPr wrap="square">
            <a:spAutoFit/>
          </a:bodyPr>
          <a:lstStyle/>
          <a:p>
            <a:endParaRPr lang="en-US" b="1" dirty="0"/>
          </a:p>
          <a:p>
            <a:r>
              <a:rPr lang="en-US" b="1" dirty="0"/>
              <a:t>2D multi-fluid UEDGE simulations performed to investigate reasons for small lithium penetration factors </a:t>
            </a:r>
          </a:p>
        </p:txBody>
      </p:sp>
      <p:pic>
        <p:nvPicPr>
          <p:cNvPr id="10" name="Picture 9"/>
          <p:cNvPicPr>
            <a:picLocks noChangeAspect="1"/>
          </p:cNvPicPr>
          <p:nvPr/>
        </p:nvPicPr>
        <p:blipFill>
          <a:blip r:embed="rId3"/>
          <a:stretch>
            <a:fillRect/>
          </a:stretch>
        </p:blipFill>
        <p:spPr>
          <a:xfrm>
            <a:off x="4076700" y="3461489"/>
            <a:ext cx="2490422" cy="3020512"/>
          </a:xfrm>
          <a:prstGeom prst="rect">
            <a:avLst/>
          </a:prstGeom>
        </p:spPr>
      </p:pic>
      <p:pic>
        <p:nvPicPr>
          <p:cNvPr id="11" name="Picture 10"/>
          <p:cNvPicPr>
            <a:picLocks noChangeAspect="1"/>
          </p:cNvPicPr>
          <p:nvPr/>
        </p:nvPicPr>
        <p:blipFill>
          <a:blip r:embed="rId4"/>
          <a:stretch>
            <a:fillRect/>
          </a:stretch>
        </p:blipFill>
        <p:spPr>
          <a:xfrm>
            <a:off x="6489700" y="3487383"/>
            <a:ext cx="2463800" cy="2994618"/>
          </a:xfrm>
          <a:prstGeom prst="rect">
            <a:avLst/>
          </a:prstGeom>
        </p:spPr>
      </p:pic>
      <p:pic>
        <p:nvPicPr>
          <p:cNvPr id="12" name="Picture 11"/>
          <p:cNvPicPr>
            <a:picLocks noChangeAspect="1"/>
          </p:cNvPicPr>
          <p:nvPr/>
        </p:nvPicPr>
        <p:blipFill>
          <a:blip r:embed="rId5"/>
          <a:stretch>
            <a:fillRect/>
          </a:stretch>
        </p:blipFill>
        <p:spPr>
          <a:xfrm>
            <a:off x="6567122" y="1028700"/>
            <a:ext cx="2132745" cy="2432789"/>
          </a:xfrm>
          <a:prstGeom prst="rect">
            <a:avLst/>
          </a:prstGeom>
        </p:spPr>
      </p:pic>
    </p:spTree>
    <p:extLst>
      <p:ext uri="{BB962C8B-B14F-4D97-AF65-F5344CB8AC3E}">
        <p14:creationId xmlns:p14="http://schemas.microsoft.com/office/powerpoint/2010/main" val="163118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512"/>
            <a:ext cx="9144000" cy="1143000"/>
          </a:xfrm>
        </p:spPr>
        <p:txBody>
          <a:bodyPr>
            <a:noAutofit/>
          </a:bodyPr>
          <a:lstStyle/>
          <a:p>
            <a:r>
              <a:rPr lang="en-US" sz="2800" b="1" dirty="0">
                <a:solidFill>
                  <a:srgbClr val="FF0000"/>
                </a:solidFill>
              </a:rPr>
              <a:t>Magnum-PSI linear plasma device ideal for testing model</a:t>
            </a:r>
            <a:endParaRPr lang="en-US" sz="2800" dirty="0">
              <a:solidFill>
                <a:srgbClr val="FF0000"/>
              </a:solidFill>
            </a:endParaRPr>
          </a:p>
        </p:txBody>
      </p:sp>
      <p:pic>
        <p:nvPicPr>
          <p:cNvPr id="4" name="Content Placeholder 3"/>
          <p:cNvPicPr>
            <a:picLocks noGrp="1" noChangeAspect="1"/>
          </p:cNvPicPr>
          <p:nvPr>
            <p:ph idx="1"/>
          </p:nvPr>
        </p:nvPicPr>
        <p:blipFill rotWithShape="1">
          <a:blip r:embed="rId2"/>
          <a:srcRect l="1426" r="1408"/>
          <a:stretch/>
        </p:blipFill>
        <p:spPr>
          <a:xfrm>
            <a:off x="561087" y="584617"/>
            <a:ext cx="4080764" cy="1942832"/>
          </a:xfrm>
        </p:spPr>
      </p:pic>
      <p:pic>
        <p:nvPicPr>
          <p:cNvPr id="5" name="Picture 4"/>
          <p:cNvPicPr>
            <a:picLocks noChangeAspect="1"/>
          </p:cNvPicPr>
          <p:nvPr/>
        </p:nvPicPr>
        <p:blipFill>
          <a:blip r:embed="rId3"/>
          <a:stretch>
            <a:fillRect/>
          </a:stretch>
        </p:blipFill>
        <p:spPr>
          <a:xfrm>
            <a:off x="561087" y="2622996"/>
            <a:ext cx="3441700" cy="2981101"/>
          </a:xfrm>
          <a:prstGeom prst="rect">
            <a:avLst/>
          </a:prstGeom>
        </p:spPr>
      </p:pic>
      <p:sp>
        <p:nvSpPr>
          <p:cNvPr id="6" name="Rectangle 5"/>
          <p:cNvSpPr/>
          <p:nvPr/>
        </p:nvSpPr>
        <p:spPr>
          <a:xfrm>
            <a:off x="122936" y="5438997"/>
            <a:ext cx="4690364" cy="1200329"/>
          </a:xfrm>
          <a:prstGeom prst="rect">
            <a:avLst/>
          </a:prstGeom>
        </p:spPr>
        <p:txBody>
          <a:bodyPr wrap="square">
            <a:spAutoFit/>
          </a:bodyPr>
          <a:lstStyle/>
          <a:p>
            <a:r>
              <a:rPr lang="en-US" dirty="0" smtClean="0"/>
              <a:t>• Three </a:t>
            </a:r>
            <a:r>
              <a:rPr lang="en-US" dirty="0"/>
              <a:t>different </a:t>
            </a:r>
            <a:r>
              <a:rPr lang="en-US" dirty="0" smtClean="0"/>
              <a:t>erosion "</a:t>
            </a:r>
            <a:r>
              <a:rPr lang="en-US" dirty="0"/>
              <a:t>regimes" observed </a:t>
            </a:r>
            <a:r>
              <a:rPr lang="en-US" dirty="0" smtClean="0"/>
              <a:t>for Li</a:t>
            </a:r>
            <a:r>
              <a:rPr lang="en-US" dirty="0"/>
              <a:t>-coated TZM Mo</a:t>
            </a:r>
          </a:p>
          <a:p>
            <a:r>
              <a:rPr lang="en-US" dirty="0" smtClean="0"/>
              <a:t>• </a:t>
            </a:r>
            <a:r>
              <a:rPr lang="en-US" dirty="0"/>
              <a:t>Even high-yield </a:t>
            </a:r>
            <a:r>
              <a:rPr lang="en-US" dirty="0" smtClean="0"/>
              <a:t>regime shows </a:t>
            </a:r>
            <a:r>
              <a:rPr lang="en-US" dirty="0"/>
              <a:t>significantly less</a:t>
            </a:r>
          </a:p>
          <a:p>
            <a:r>
              <a:rPr lang="en-US" dirty="0"/>
              <a:t>erosion than Langmuir </a:t>
            </a:r>
            <a:r>
              <a:rPr lang="en-US" dirty="0" err="1" smtClean="0"/>
              <a:t>lawevaporation</a:t>
            </a:r>
            <a:r>
              <a:rPr lang="en-US" dirty="0" smtClean="0"/>
              <a:t> </a:t>
            </a:r>
            <a:r>
              <a:rPr lang="en-US" dirty="0"/>
              <a:t>+ TRIM</a:t>
            </a:r>
          </a:p>
        </p:txBody>
      </p:sp>
      <p:sp>
        <p:nvSpPr>
          <p:cNvPr id="7" name="TextBox 6"/>
          <p:cNvSpPr txBox="1"/>
          <p:nvPr/>
        </p:nvSpPr>
        <p:spPr>
          <a:xfrm>
            <a:off x="2070100" y="6488668"/>
            <a:ext cx="1998639" cy="369332"/>
          </a:xfrm>
          <a:prstGeom prst="rect">
            <a:avLst/>
          </a:prstGeom>
          <a:noFill/>
        </p:spPr>
        <p:txBody>
          <a:bodyPr wrap="none" rtlCol="0">
            <a:spAutoFit/>
          </a:bodyPr>
          <a:lstStyle/>
          <a:p>
            <a:r>
              <a:rPr lang="en-US" dirty="0" smtClean="0"/>
              <a:t>Tyler Abrams et al., </a:t>
            </a:r>
            <a:endParaRPr lang="en-US" dirty="0"/>
          </a:p>
        </p:txBody>
      </p:sp>
      <p:sp>
        <p:nvSpPr>
          <p:cNvPr id="8" name="Rectangle 7"/>
          <p:cNvSpPr/>
          <p:nvPr/>
        </p:nvSpPr>
        <p:spPr>
          <a:xfrm>
            <a:off x="5134633" y="390823"/>
            <a:ext cx="3810000" cy="923330"/>
          </a:xfrm>
          <a:prstGeom prst="rect">
            <a:avLst/>
          </a:prstGeom>
        </p:spPr>
        <p:txBody>
          <a:bodyPr wrap="square">
            <a:spAutoFit/>
          </a:bodyPr>
          <a:lstStyle/>
          <a:p>
            <a:endParaRPr lang="en-US" dirty="0"/>
          </a:p>
          <a:p>
            <a:r>
              <a:rPr lang="en-US" b="1" dirty="0"/>
              <a:t>Picture of vapor-cloud PMI already showing rich physics </a:t>
            </a:r>
            <a:endParaRPr lang="en-US" dirty="0"/>
          </a:p>
        </p:txBody>
      </p:sp>
      <p:pic>
        <p:nvPicPr>
          <p:cNvPr id="9" name="Picture 8"/>
          <p:cNvPicPr>
            <a:picLocks noChangeAspect="1"/>
          </p:cNvPicPr>
          <p:nvPr/>
        </p:nvPicPr>
        <p:blipFill>
          <a:blip r:embed="rId4"/>
          <a:stretch>
            <a:fillRect/>
          </a:stretch>
        </p:blipFill>
        <p:spPr>
          <a:xfrm>
            <a:off x="5134633" y="1314153"/>
            <a:ext cx="3674133" cy="1781398"/>
          </a:xfrm>
          <a:prstGeom prst="rect">
            <a:avLst/>
          </a:prstGeom>
        </p:spPr>
      </p:pic>
      <p:sp>
        <p:nvSpPr>
          <p:cNvPr id="10" name="TextBox 9"/>
          <p:cNvSpPr txBox="1"/>
          <p:nvPr/>
        </p:nvSpPr>
        <p:spPr>
          <a:xfrm>
            <a:off x="4974513" y="3164681"/>
            <a:ext cx="4330699" cy="3693319"/>
          </a:xfrm>
          <a:prstGeom prst="rect">
            <a:avLst/>
          </a:prstGeom>
          <a:noFill/>
        </p:spPr>
        <p:txBody>
          <a:bodyPr wrap="square" rtlCol="0">
            <a:spAutoFit/>
          </a:bodyPr>
          <a:lstStyle/>
          <a:p>
            <a:r>
              <a:rPr lang="en-US" dirty="0" smtClean="0"/>
              <a:t>• </a:t>
            </a:r>
            <a:r>
              <a:rPr lang="en-US" dirty="0"/>
              <a:t>Observation of reduced current to target consistent with </a:t>
            </a:r>
          </a:p>
          <a:p>
            <a:r>
              <a:rPr lang="en-US" dirty="0" smtClean="0">
                <a:solidFill>
                  <a:srgbClr val="0555FF"/>
                </a:solidFill>
              </a:rPr>
              <a:t>- Increased </a:t>
            </a:r>
            <a:r>
              <a:rPr lang="en-US" dirty="0">
                <a:solidFill>
                  <a:srgbClr val="0555FF"/>
                </a:solidFill>
              </a:rPr>
              <a:t>effective ion mass due to large lithium fraction </a:t>
            </a:r>
          </a:p>
          <a:p>
            <a:r>
              <a:rPr lang="en-US" dirty="0" smtClean="0">
                <a:solidFill>
                  <a:srgbClr val="0555FF"/>
                </a:solidFill>
              </a:rPr>
              <a:t>-  </a:t>
            </a:r>
            <a:r>
              <a:rPr lang="en-US" dirty="0">
                <a:solidFill>
                  <a:srgbClr val="0555FF"/>
                </a:solidFill>
              </a:rPr>
              <a:t>Increased neutral particle bombardment </a:t>
            </a:r>
          </a:p>
          <a:p>
            <a:r>
              <a:rPr lang="en-US" dirty="0" smtClean="0"/>
              <a:t>• </a:t>
            </a:r>
            <a:r>
              <a:rPr lang="en-US" dirty="0"/>
              <a:t>Increased heating to the target consistent with </a:t>
            </a:r>
          </a:p>
          <a:p>
            <a:r>
              <a:rPr lang="en-US" dirty="0" smtClean="0">
                <a:solidFill>
                  <a:srgbClr val="0555FF"/>
                </a:solidFill>
              </a:rPr>
              <a:t>-  </a:t>
            </a:r>
            <a:r>
              <a:rPr lang="en-US" dirty="0">
                <a:solidFill>
                  <a:srgbClr val="0555FF"/>
                </a:solidFill>
              </a:rPr>
              <a:t>Increased plasma and neutral energy deposition due to replacement of high-Z target with low-Z lithium surface </a:t>
            </a:r>
          </a:p>
          <a:p>
            <a:r>
              <a:rPr lang="en-US" dirty="0" smtClean="0">
                <a:solidFill>
                  <a:srgbClr val="0555FF"/>
                </a:solidFill>
              </a:rPr>
              <a:t>- </a:t>
            </a:r>
            <a:r>
              <a:rPr lang="en-US" dirty="0">
                <a:solidFill>
                  <a:srgbClr val="0555FF"/>
                </a:solidFill>
              </a:rPr>
              <a:t>Requires increased neutral particle flux due to decreased ion bombardment </a:t>
            </a:r>
          </a:p>
          <a:p>
            <a:endParaRPr lang="en-US" dirty="0"/>
          </a:p>
        </p:txBody>
      </p:sp>
      <p:sp>
        <p:nvSpPr>
          <p:cNvPr id="11" name="TextBox 10"/>
          <p:cNvSpPr txBox="1"/>
          <p:nvPr/>
        </p:nvSpPr>
        <p:spPr>
          <a:xfrm>
            <a:off x="5956300" y="6488668"/>
            <a:ext cx="2082496" cy="369332"/>
          </a:xfrm>
          <a:prstGeom prst="rect">
            <a:avLst/>
          </a:prstGeom>
          <a:noFill/>
        </p:spPr>
        <p:txBody>
          <a:bodyPr wrap="none" rtlCol="0">
            <a:spAutoFit/>
          </a:bodyPr>
          <a:lstStyle/>
          <a:p>
            <a:r>
              <a:rPr lang="en-US" dirty="0" smtClean="0"/>
              <a:t>Mike </a:t>
            </a:r>
            <a:r>
              <a:rPr lang="en-US" dirty="0" err="1" smtClean="0"/>
              <a:t>Jaworski</a:t>
            </a:r>
            <a:r>
              <a:rPr lang="en-US" dirty="0" smtClean="0"/>
              <a:t> et al., </a:t>
            </a:r>
            <a:endParaRPr lang="en-US" dirty="0"/>
          </a:p>
        </p:txBody>
      </p:sp>
    </p:spTree>
    <p:extLst>
      <p:ext uri="{BB962C8B-B14F-4D97-AF65-F5344CB8AC3E}">
        <p14:creationId xmlns:p14="http://schemas.microsoft.com/office/powerpoint/2010/main" val="1897082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b="1" dirty="0" smtClean="0">
                <a:solidFill>
                  <a:srgbClr val="FF0000"/>
                </a:solidFill>
              </a:rPr>
              <a:t>Development </a:t>
            </a:r>
            <a:r>
              <a:rPr lang="en-US" sz="3600" b="1" dirty="0">
                <a:solidFill>
                  <a:srgbClr val="FF0000"/>
                </a:solidFill>
              </a:rPr>
              <a:t>of Lithium Safety Handling Technology under IFMIF-EVEDA </a:t>
            </a:r>
            <a:endParaRPr lang="en-US" sz="3600" dirty="0">
              <a:solidFill>
                <a:srgbClr val="FF0000"/>
              </a:solidFill>
            </a:endParaRPr>
          </a:p>
        </p:txBody>
      </p:sp>
      <p:pic>
        <p:nvPicPr>
          <p:cNvPr id="4" name="Content Placeholder 3"/>
          <p:cNvPicPr>
            <a:picLocks noGrp="1" noChangeAspect="1"/>
          </p:cNvPicPr>
          <p:nvPr>
            <p:ph idx="1"/>
          </p:nvPr>
        </p:nvPicPr>
        <p:blipFill>
          <a:blip r:embed="rId2"/>
          <a:srcRect t="29376" b="29376"/>
          <a:stretch>
            <a:fillRect/>
          </a:stretch>
        </p:blipFill>
        <p:spPr>
          <a:xfrm>
            <a:off x="5320252" y="1143000"/>
            <a:ext cx="3823748" cy="2102914"/>
          </a:xfrm>
        </p:spPr>
      </p:pic>
      <p:sp>
        <p:nvSpPr>
          <p:cNvPr id="5" name="TextBox 4"/>
          <p:cNvSpPr txBox="1"/>
          <p:nvPr/>
        </p:nvSpPr>
        <p:spPr>
          <a:xfrm>
            <a:off x="5880100" y="6488668"/>
            <a:ext cx="3168806" cy="369332"/>
          </a:xfrm>
          <a:prstGeom prst="rect">
            <a:avLst/>
          </a:prstGeom>
          <a:noFill/>
        </p:spPr>
        <p:txBody>
          <a:bodyPr wrap="none" rtlCol="0">
            <a:spAutoFit/>
          </a:bodyPr>
          <a:lstStyle/>
          <a:p>
            <a:r>
              <a:rPr lang="en-US" dirty="0" smtClean="0"/>
              <a:t>T. Furukawa and E. </a:t>
            </a:r>
            <a:r>
              <a:rPr lang="en-US" dirty="0" err="1" smtClean="0"/>
              <a:t>Wakai</a:t>
            </a:r>
            <a:r>
              <a:rPr lang="en-US" dirty="0" smtClean="0"/>
              <a:t> et al., </a:t>
            </a:r>
            <a:endParaRPr lang="en-US" dirty="0"/>
          </a:p>
        </p:txBody>
      </p:sp>
      <p:pic>
        <p:nvPicPr>
          <p:cNvPr id="6" name="Picture 5"/>
          <p:cNvPicPr>
            <a:picLocks noChangeAspect="1"/>
          </p:cNvPicPr>
          <p:nvPr/>
        </p:nvPicPr>
        <p:blipFill>
          <a:blip r:embed="rId3"/>
          <a:stretch>
            <a:fillRect/>
          </a:stretch>
        </p:blipFill>
        <p:spPr>
          <a:xfrm>
            <a:off x="38100" y="4044606"/>
            <a:ext cx="9144000" cy="2444062"/>
          </a:xfrm>
          <a:prstGeom prst="rect">
            <a:avLst/>
          </a:prstGeom>
        </p:spPr>
      </p:pic>
      <p:pic>
        <p:nvPicPr>
          <p:cNvPr id="7" name="Picture 6"/>
          <p:cNvPicPr>
            <a:picLocks noChangeAspect="1"/>
          </p:cNvPicPr>
          <p:nvPr/>
        </p:nvPicPr>
        <p:blipFill>
          <a:blip r:embed="rId4"/>
          <a:stretch>
            <a:fillRect/>
          </a:stretch>
        </p:blipFill>
        <p:spPr>
          <a:xfrm>
            <a:off x="38100" y="3245914"/>
            <a:ext cx="9144000" cy="798692"/>
          </a:xfrm>
          <a:prstGeom prst="rect">
            <a:avLst/>
          </a:prstGeom>
        </p:spPr>
      </p:pic>
      <p:sp>
        <p:nvSpPr>
          <p:cNvPr id="8" name="TextBox 7"/>
          <p:cNvSpPr txBox="1"/>
          <p:nvPr/>
        </p:nvSpPr>
        <p:spPr>
          <a:xfrm>
            <a:off x="139701" y="1143000"/>
            <a:ext cx="5320251" cy="2031325"/>
          </a:xfrm>
          <a:prstGeom prst="rect">
            <a:avLst/>
          </a:prstGeom>
          <a:noFill/>
        </p:spPr>
        <p:txBody>
          <a:bodyPr wrap="square" rtlCol="0">
            <a:spAutoFit/>
          </a:bodyPr>
          <a:lstStyle/>
          <a:p>
            <a:r>
              <a:rPr lang="en-US" b="1" dirty="0" smtClean="0"/>
              <a:t>Objective </a:t>
            </a:r>
            <a:endParaRPr lang="en-US" dirty="0"/>
          </a:p>
          <a:p>
            <a:r>
              <a:rPr lang="en-US" dirty="0"/>
              <a:t>To dedicate data needed for design relating safety and lithium treatment and impurity monitoring. </a:t>
            </a:r>
          </a:p>
          <a:p>
            <a:r>
              <a:rPr lang="en-US" b="1" dirty="0"/>
              <a:t>Research works </a:t>
            </a:r>
            <a:endParaRPr lang="en-US" dirty="0"/>
          </a:p>
          <a:p>
            <a:r>
              <a:rPr lang="en-US" dirty="0">
                <a:latin typeface="Wingdings"/>
              </a:rPr>
              <a:t></a:t>
            </a:r>
            <a:r>
              <a:rPr lang="en-US" b="1" dirty="0"/>
              <a:t>Experiments of Li chemical reaction </a:t>
            </a:r>
            <a:endParaRPr lang="en-US" dirty="0"/>
          </a:p>
          <a:p>
            <a:r>
              <a:rPr lang="en-US" dirty="0" smtClean="0">
                <a:latin typeface="Wingdings"/>
              </a:rPr>
              <a:t></a:t>
            </a:r>
            <a:r>
              <a:rPr lang="en-US" b="1" dirty="0"/>
              <a:t>Chemical analysis of impurity in Li </a:t>
            </a:r>
            <a:endParaRPr lang="en-US" dirty="0"/>
          </a:p>
          <a:p>
            <a:r>
              <a:rPr lang="en-US" dirty="0" smtClean="0">
                <a:latin typeface="Wingdings"/>
              </a:rPr>
              <a:t></a:t>
            </a:r>
            <a:r>
              <a:rPr lang="en-US" b="1" dirty="0"/>
              <a:t>Experiments of Li fire </a:t>
            </a:r>
            <a:endParaRPr lang="en-US" dirty="0"/>
          </a:p>
        </p:txBody>
      </p:sp>
    </p:spTree>
    <p:extLst>
      <p:ext uri="{BB962C8B-B14F-4D97-AF65-F5344CB8AC3E}">
        <p14:creationId xmlns:p14="http://schemas.microsoft.com/office/powerpoint/2010/main" val="176631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15" y="0"/>
            <a:ext cx="8889759" cy="1143000"/>
          </a:xfrm>
        </p:spPr>
        <p:txBody>
          <a:bodyPr>
            <a:noAutofit/>
          </a:bodyPr>
          <a:lstStyle/>
          <a:p>
            <a:r>
              <a:rPr lang="en-US" sz="3200" b="1" dirty="0" smtClean="0">
                <a:solidFill>
                  <a:srgbClr val="FF0000"/>
                </a:solidFill>
              </a:rPr>
              <a:t>Actively-Supplied, Capillary-Restrained System</a:t>
            </a:r>
            <a:br>
              <a:rPr lang="en-US" sz="3200" b="1" dirty="0" smtClean="0">
                <a:solidFill>
                  <a:srgbClr val="FF0000"/>
                </a:solidFill>
              </a:rPr>
            </a:br>
            <a:r>
              <a:rPr lang="en-US" sz="3200" b="1" dirty="0" smtClean="0">
                <a:solidFill>
                  <a:srgbClr val="0555FF"/>
                </a:solidFill>
              </a:rPr>
              <a:t>An Approach to a Liquid Metal PFC</a:t>
            </a:r>
            <a:endParaRPr lang="en-US" sz="3200" b="1" dirty="0">
              <a:solidFill>
                <a:srgbClr val="FF0000"/>
              </a:solidFill>
            </a:endParaRPr>
          </a:p>
        </p:txBody>
      </p:sp>
      <p:sp>
        <p:nvSpPr>
          <p:cNvPr id="9" name="TextBox 8"/>
          <p:cNvSpPr txBox="1"/>
          <p:nvPr/>
        </p:nvSpPr>
        <p:spPr>
          <a:xfrm>
            <a:off x="3841196" y="6425168"/>
            <a:ext cx="1868007" cy="369332"/>
          </a:xfrm>
          <a:prstGeom prst="rect">
            <a:avLst/>
          </a:prstGeom>
          <a:noFill/>
        </p:spPr>
        <p:txBody>
          <a:bodyPr wrap="none" rtlCol="0">
            <a:spAutoFit/>
          </a:bodyPr>
          <a:lstStyle/>
          <a:p>
            <a:r>
              <a:rPr lang="en-US" dirty="0" smtClean="0"/>
              <a:t>M. </a:t>
            </a:r>
            <a:r>
              <a:rPr lang="en-US" dirty="0" err="1" smtClean="0"/>
              <a:t>Jaworski</a:t>
            </a:r>
            <a:r>
              <a:rPr lang="en-US" dirty="0" smtClean="0"/>
              <a:t> et al., </a:t>
            </a:r>
            <a:endParaRPr lang="en-US" dirty="0"/>
          </a:p>
        </p:txBody>
      </p:sp>
      <p:pic>
        <p:nvPicPr>
          <p:cNvPr id="10" name="Picture 9"/>
          <p:cNvPicPr>
            <a:picLocks noChangeAspect="1"/>
          </p:cNvPicPr>
          <p:nvPr/>
        </p:nvPicPr>
        <p:blipFill>
          <a:blip r:embed="rId2"/>
          <a:stretch>
            <a:fillRect/>
          </a:stretch>
        </p:blipFill>
        <p:spPr>
          <a:xfrm>
            <a:off x="5709203" y="3702600"/>
            <a:ext cx="2660097" cy="2997724"/>
          </a:xfrm>
          <a:prstGeom prst="rect">
            <a:avLst/>
          </a:prstGeom>
        </p:spPr>
      </p:pic>
      <p:sp>
        <p:nvSpPr>
          <p:cNvPr id="11" name="Content Placeholder 10"/>
          <p:cNvSpPr>
            <a:spLocks noGrp="1"/>
          </p:cNvSpPr>
          <p:nvPr>
            <p:ph idx="1"/>
          </p:nvPr>
        </p:nvSpPr>
        <p:spPr>
          <a:xfrm>
            <a:off x="304800" y="825501"/>
            <a:ext cx="4470400" cy="2628900"/>
          </a:xfrm>
        </p:spPr>
        <p:txBody>
          <a:bodyPr>
            <a:normAutofit/>
          </a:bodyPr>
          <a:lstStyle/>
          <a:p>
            <a:pPr marL="0" indent="0">
              <a:buNone/>
            </a:pPr>
            <a:endParaRPr lang="en-US" sz="1800" dirty="0"/>
          </a:p>
          <a:p>
            <a:r>
              <a:rPr lang="en-US" sz="1800" dirty="0"/>
              <a:t>Closely connected primary coolant and liquid lithium reservoir/supply structure </a:t>
            </a:r>
          </a:p>
          <a:p>
            <a:r>
              <a:rPr lang="en-US" sz="1800" dirty="0" smtClean="0"/>
              <a:t>Continuous </a:t>
            </a:r>
            <a:r>
              <a:rPr lang="en-US" sz="1800" dirty="0"/>
              <a:t>flow to the surface to flush </a:t>
            </a:r>
            <a:r>
              <a:rPr lang="en-US" sz="1800" dirty="0" err="1"/>
              <a:t>gettered</a:t>
            </a:r>
            <a:r>
              <a:rPr lang="en-US" sz="1800" dirty="0"/>
              <a:t> material and maintain wetted surfaces (substrate protection) </a:t>
            </a:r>
          </a:p>
          <a:p>
            <a:r>
              <a:rPr lang="en-US" sz="1800" dirty="0" smtClean="0"/>
              <a:t>Multiple </a:t>
            </a:r>
            <a:r>
              <a:rPr lang="en-US" sz="1800" dirty="0"/>
              <a:t>coolant options exist (T-tube impinging jets shown as example) </a:t>
            </a:r>
          </a:p>
          <a:p>
            <a:endParaRPr lang="en-US" sz="1800" dirty="0"/>
          </a:p>
        </p:txBody>
      </p:sp>
      <p:pic>
        <p:nvPicPr>
          <p:cNvPr id="12" name="Content Placeholder 7"/>
          <p:cNvPicPr>
            <a:picLocks noChangeAspect="1"/>
          </p:cNvPicPr>
          <p:nvPr/>
        </p:nvPicPr>
        <p:blipFill rotWithShape="1">
          <a:blip r:embed="rId3"/>
          <a:srcRect t="1903" b="3461"/>
          <a:stretch/>
        </p:blipFill>
        <p:spPr>
          <a:xfrm>
            <a:off x="4775200" y="1143000"/>
            <a:ext cx="3911600" cy="2629464"/>
          </a:xfrm>
          <a:prstGeom prst="rect">
            <a:avLst/>
          </a:prstGeom>
        </p:spPr>
      </p:pic>
      <p:sp>
        <p:nvSpPr>
          <p:cNvPr id="13" name="TextBox 12"/>
          <p:cNvSpPr txBox="1"/>
          <p:nvPr/>
        </p:nvSpPr>
        <p:spPr>
          <a:xfrm>
            <a:off x="304800" y="3785165"/>
            <a:ext cx="5188502" cy="3139321"/>
          </a:xfrm>
          <a:prstGeom prst="rect">
            <a:avLst/>
          </a:prstGeom>
          <a:noFill/>
        </p:spPr>
        <p:txBody>
          <a:bodyPr wrap="square" rtlCol="0">
            <a:spAutoFit/>
          </a:bodyPr>
          <a:lstStyle/>
          <a:p>
            <a:r>
              <a:rPr lang="en-US" dirty="0" smtClean="0"/>
              <a:t>• T</a:t>
            </a:r>
            <a:r>
              <a:rPr lang="en-US" dirty="0"/>
              <a:t>-tube1 uses impinging gas jets to increase local heat transfer coefficient </a:t>
            </a:r>
          </a:p>
          <a:p>
            <a:pPr lvl="1"/>
            <a:r>
              <a:rPr lang="en-US" dirty="0"/>
              <a:t>• Altered T-tube for these simulations to have: </a:t>
            </a:r>
          </a:p>
          <a:p>
            <a:pPr lvl="1"/>
            <a:r>
              <a:rPr lang="en-US" dirty="0"/>
              <a:t>• Smaller radius </a:t>
            </a:r>
          </a:p>
          <a:p>
            <a:pPr lvl="1"/>
            <a:r>
              <a:rPr lang="en-US" dirty="0"/>
              <a:t>• Steel structure, s-CO2 coolant </a:t>
            </a:r>
            <a:r>
              <a:rPr lang="en-US" b="1" dirty="0"/>
              <a:t>(No tungsten) </a:t>
            </a:r>
            <a:endParaRPr lang="en-US" dirty="0"/>
          </a:p>
          <a:p>
            <a:pPr lvl="1"/>
            <a:r>
              <a:rPr lang="en-US" dirty="0"/>
              <a:t>• 10 MW/m2 incident </a:t>
            </a:r>
          </a:p>
          <a:p>
            <a:pPr lvl="1"/>
            <a:r>
              <a:rPr lang="en-US" dirty="0"/>
              <a:t>• Consistent with strength limits of ODS-RAFM steel </a:t>
            </a:r>
          </a:p>
          <a:p>
            <a:r>
              <a:rPr lang="en-US" dirty="0"/>
              <a:t>• Previous studies considered &lt;400C as limit for hydrogen retention </a:t>
            </a:r>
          </a:p>
          <a:p>
            <a:endParaRPr lang="en-US" dirty="0"/>
          </a:p>
        </p:txBody>
      </p:sp>
    </p:spTree>
    <p:extLst>
      <p:ext uri="{BB962C8B-B14F-4D97-AF65-F5344CB8AC3E}">
        <p14:creationId xmlns:p14="http://schemas.microsoft.com/office/powerpoint/2010/main" val="1922224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916" y="470259"/>
            <a:ext cx="3281593" cy="1292905"/>
          </a:xfrm>
        </p:spPr>
        <p:txBody>
          <a:bodyPr>
            <a:noAutofit/>
          </a:bodyPr>
          <a:lstStyle/>
          <a:p>
            <a:r>
              <a:rPr lang="en-US" sz="1800" dirty="0"/>
              <a:t/>
            </a:r>
            <a:br>
              <a:rPr lang="en-US" sz="1800" dirty="0"/>
            </a:br>
            <a:r>
              <a:rPr lang="en-US" sz="1800" dirty="0"/>
              <a:t> </a:t>
            </a:r>
            <a:r>
              <a:rPr lang="en-US" sz="2000" b="1" dirty="0" smtClean="0">
                <a:solidFill>
                  <a:srgbClr val="FF0000"/>
                </a:solidFill>
              </a:rPr>
              <a:t>Actively c</a:t>
            </a:r>
            <a:r>
              <a:rPr lang="en-US" sz="2000" b="1" dirty="0" smtClean="0">
                <a:solidFill>
                  <a:srgbClr val="FF0000"/>
                </a:solidFill>
              </a:rPr>
              <a:t>irculated </a:t>
            </a:r>
            <a:r>
              <a:rPr lang="en-US" sz="2000" b="1" dirty="0">
                <a:solidFill>
                  <a:srgbClr val="FF0000"/>
                </a:solidFill>
              </a:rPr>
              <a:t>liquid metal </a:t>
            </a:r>
            <a:r>
              <a:rPr lang="en-US" sz="2000" b="1" dirty="0" err="1">
                <a:solidFill>
                  <a:srgbClr val="FF0000"/>
                </a:solidFill>
              </a:rPr>
              <a:t>divertor</a:t>
            </a:r>
            <a:r>
              <a:rPr lang="en-US" sz="2000" b="1" dirty="0">
                <a:solidFill>
                  <a:srgbClr val="FF0000"/>
                </a:solidFill>
              </a:rPr>
              <a:t> </a:t>
            </a:r>
            <a:r>
              <a:rPr lang="en-US" sz="2000" dirty="0"/>
              <a:t/>
            </a:r>
            <a:br>
              <a:rPr lang="en-US" sz="2000" dirty="0"/>
            </a:br>
            <a:r>
              <a:rPr lang="en-US" sz="1800" b="1" dirty="0" err="1"/>
              <a:t>Michiya</a:t>
            </a:r>
            <a:r>
              <a:rPr lang="en-US" sz="1800" b="1" dirty="0"/>
              <a:t> </a:t>
            </a:r>
            <a:r>
              <a:rPr lang="en-US" sz="1800" b="1" dirty="0" smtClean="0"/>
              <a:t>Shimada, </a:t>
            </a:r>
            <a:r>
              <a:rPr lang="en-US" sz="1800" b="1" dirty="0"/>
              <a:t>Yoshi </a:t>
            </a:r>
            <a:r>
              <a:rPr lang="en-US" sz="1800" b="1" dirty="0" err="1" smtClean="0"/>
              <a:t>Hirooka</a:t>
            </a:r>
            <a:endParaRPr lang="en-US" sz="1800" b="1" dirty="0"/>
          </a:p>
        </p:txBody>
      </p:sp>
      <p:pic>
        <p:nvPicPr>
          <p:cNvPr id="4" name="Picture 3"/>
          <p:cNvPicPr>
            <a:picLocks noChangeAspect="1"/>
          </p:cNvPicPr>
          <p:nvPr/>
        </p:nvPicPr>
        <p:blipFill>
          <a:blip r:embed="rId2"/>
          <a:stretch>
            <a:fillRect/>
          </a:stretch>
        </p:blipFill>
        <p:spPr>
          <a:xfrm>
            <a:off x="6106808" y="1693230"/>
            <a:ext cx="2746442" cy="4882564"/>
          </a:xfrm>
          <a:prstGeom prst="rect">
            <a:avLst/>
          </a:prstGeom>
        </p:spPr>
      </p:pic>
      <p:sp>
        <p:nvSpPr>
          <p:cNvPr id="3" name="TextBox 2"/>
          <p:cNvSpPr txBox="1"/>
          <p:nvPr/>
        </p:nvSpPr>
        <p:spPr>
          <a:xfrm>
            <a:off x="634976" y="-75820"/>
            <a:ext cx="8307533" cy="646331"/>
          </a:xfrm>
          <a:prstGeom prst="rect">
            <a:avLst/>
          </a:prstGeom>
          <a:noFill/>
        </p:spPr>
        <p:txBody>
          <a:bodyPr wrap="none" rtlCol="0">
            <a:spAutoFit/>
          </a:bodyPr>
          <a:lstStyle/>
          <a:p>
            <a:r>
              <a:rPr lang="en-US" sz="3600" b="1" dirty="0" smtClean="0">
                <a:solidFill>
                  <a:srgbClr val="FF0000"/>
                </a:solidFill>
              </a:rPr>
              <a:t>Innovative Liquid Lithium/Metal PFC Ideas</a:t>
            </a:r>
            <a:endParaRPr lang="en-US" sz="3600" b="1" dirty="0">
              <a:solidFill>
                <a:srgbClr val="FF0000"/>
              </a:solidFill>
            </a:endParaRPr>
          </a:p>
        </p:txBody>
      </p:sp>
      <p:pic>
        <p:nvPicPr>
          <p:cNvPr id="7"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985" y="1116712"/>
            <a:ext cx="2706349" cy="307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016" y="4196094"/>
            <a:ext cx="2704206" cy="202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27"/>
          <p:cNvSpPr/>
          <p:nvPr/>
        </p:nvSpPr>
        <p:spPr>
          <a:xfrm>
            <a:off x="448709" y="747380"/>
            <a:ext cx="4961491" cy="400110"/>
          </a:xfrm>
          <a:prstGeom prst="rect">
            <a:avLst/>
          </a:prstGeom>
        </p:spPr>
        <p:txBody>
          <a:bodyPr wrap="square">
            <a:spAutoFit/>
          </a:bodyPr>
          <a:lstStyle/>
          <a:p>
            <a:r>
              <a:rPr lang="en-US" altLang="zh-CN" b="1" dirty="0">
                <a:solidFill>
                  <a:srgbClr val="0070C0"/>
                </a:solidFill>
              </a:rPr>
              <a:t> </a:t>
            </a:r>
            <a:r>
              <a:rPr lang="en-US" altLang="zh-CN" sz="2000" b="1" dirty="0">
                <a:solidFill>
                  <a:srgbClr val="FF0066"/>
                </a:solidFill>
                <a:ea typeface="华文楷体" charset="0"/>
                <a:cs typeface="Times New Roman" charset="0"/>
              </a:rPr>
              <a:t>FLLL with slowly moved thin Li </a:t>
            </a:r>
            <a:r>
              <a:rPr lang="en-US" altLang="zh-CN" sz="2000" b="1" dirty="0" smtClean="0">
                <a:solidFill>
                  <a:srgbClr val="FF0066"/>
                </a:solidFill>
                <a:ea typeface="华文楷体" charset="0"/>
                <a:cs typeface="Times New Roman" charset="0"/>
              </a:rPr>
              <a:t>film on EAST</a:t>
            </a:r>
            <a:endParaRPr lang="zh-CN" altLang="en-US" sz="2000" b="1" dirty="0">
              <a:solidFill>
                <a:srgbClr val="0070C0"/>
              </a:solidFill>
            </a:endParaRPr>
          </a:p>
        </p:txBody>
      </p:sp>
      <p:sp>
        <p:nvSpPr>
          <p:cNvPr id="10" name="TextBox 9"/>
          <p:cNvSpPr txBox="1"/>
          <p:nvPr/>
        </p:nvSpPr>
        <p:spPr>
          <a:xfrm>
            <a:off x="1293016" y="6206462"/>
            <a:ext cx="2843860" cy="369332"/>
          </a:xfrm>
          <a:prstGeom prst="rect">
            <a:avLst/>
          </a:prstGeom>
          <a:noFill/>
        </p:spPr>
        <p:txBody>
          <a:bodyPr wrap="none" rtlCol="0">
            <a:spAutoFit/>
          </a:bodyPr>
          <a:lstStyle/>
          <a:p>
            <a:r>
              <a:rPr lang="en-US" altLang="zh-CN" b="1" dirty="0" smtClean="0"/>
              <a:t>With L. </a:t>
            </a:r>
            <a:r>
              <a:rPr lang="en-US" altLang="zh-CN" b="1" dirty="0" err="1" smtClean="0"/>
              <a:t>Zakharov</a:t>
            </a:r>
            <a:r>
              <a:rPr lang="en-US" altLang="zh-CN" b="1" dirty="0" smtClean="0"/>
              <a:t> from </a:t>
            </a:r>
            <a:r>
              <a:rPr lang="en-US" altLang="zh-CN" b="1" dirty="0"/>
              <a:t>PPPL</a:t>
            </a:r>
            <a:endParaRPr lang="en-US" dirty="0"/>
          </a:p>
        </p:txBody>
      </p:sp>
    </p:spTree>
    <p:extLst>
      <p:ext uri="{BB962C8B-B14F-4D97-AF65-F5344CB8AC3E}">
        <p14:creationId xmlns:p14="http://schemas.microsoft.com/office/powerpoint/2010/main" val="45319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04300" cy="1417638"/>
          </a:xfrm>
          <a:noFill/>
          <a:ln>
            <a:solidFill>
              <a:srgbClr val="0555FF"/>
            </a:solidFill>
          </a:ln>
        </p:spPr>
        <p:txBody>
          <a:bodyPr>
            <a:normAutofit fontScale="90000"/>
          </a:bodyPr>
          <a:lstStyle/>
          <a:p>
            <a:r>
              <a:rPr lang="en-US" sz="3600" dirty="0" smtClean="0">
                <a:solidFill>
                  <a:srgbClr val="187AFF"/>
                </a:solidFill>
              </a:rPr>
              <a:t>3</a:t>
            </a:r>
            <a:r>
              <a:rPr lang="en-US" sz="3600" baseline="30000" dirty="0" smtClean="0">
                <a:solidFill>
                  <a:srgbClr val="187AFF"/>
                </a:solidFill>
              </a:rPr>
              <a:t>rd</a:t>
            </a:r>
            <a:r>
              <a:rPr lang="en-US" sz="3600" dirty="0" smtClean="0">
                <a:solidFill>
                  <a:srgbClr val="187AFF"/>
                </a:solidFill>
              </a:rPr>
              <a:t> International Symposium on Lithium Applications for Fusion Devices</a:t>
            </a:r>
            <a:br>
              <a:rPr lang="en-US" sz="3600" dirty="0" smtClean="0">
                <a:solidFill>
                  <a:srgbClr val="187AFF"/>
                </a:solidFill>
              </a:rPr>
            </a:br>
            <a:r>
              <a:rPr lang="en-US" sz="3600" dirty="0" smtClean="0"/>
              <a:t>ENEA, </a:t>
            </a:r>
            <a:r>
              <a:rPr lang="en-US" sz="3600" dirty="0" err="1" smtClean="0"/>
              <a:t>Frascati</a:t>
            </a:r>
            <a:r>
              <a:rPr lang="en-US" sz="3600" dirty="0" smtClean="0"/>
              <a:t>, October 9-11, 2013</a:t>
            </a:r>
            <a:endParaRPr lang="en-US" sz="3600" dirty="0"/>
          </a:p>
        </p:txBody>
      </p:sp>
      <p:pic>
        <p:nvPicPr>
          <p:cNvPr id="4" name="Picture 3"/>
          <p:cNvPicPr>
            <a:picLocks noChangeAspect="1"/>
          </p:cNvPicPr>
          <p:nvPr/>
        </p:nvPicPr>
        <p:blipFill>
          <a:blip r:embed="rId2"/>
          <a:stretch>
            <a:fillRect/>
          </a:stretch>
        </p:blipFill>
        <p:spPr>
          <a:xfrm>
            <a:off x="0" y="1408051"/>
            <a:ext cx="9004300" cy="4051300"/>
          </a:xfrm>
          <a:prstGeom prst="rect">
            <a:avLst/>
          </a:prstGeom>
        </p:spPr>
      </p:pic>
      <p:sp>
        <p:nvSpPr>
          <p:cNvPr id="5" name="TextBox 4"/>
          <p:cNvSpPr txBox="1"/>
          <p:nvPr/>
        </p:nvSpPr>
        <p:spPr>
          <a:xfrm>
            <a:off x="76453" y="5366574"/>
            <a:ext cx="8969347" cy="1754327"/>
          </a:xfrm>
          <a:prstGeom prst="rect">
            <a:avLst/>
          </a:prstGeom>
          <a:noFill/>
        </p:spPr>
        <p:txBody>
          <a:bodyPr wrap="square" rtlCol="0">
            <a:spAutoFit/>
          </a:bodyPr>
          <a:lstStyle/>
          <a:p>
            <a:r>
              <a:rPr lang="en-US" dirty="0"/>
              <a:t>ISLA-2013 </a:t>
            </a:r>
            <a:r>
              <a:rPr lang="en-US" dirty="0" smtClean="0"/>
              <a:t>- The </a:t>
            </a:r>
            <a:r>
              <a:rPr lang="en-US" dirty="0"/>
              <a:t>largest and most important meeting dedicated to liquid metal application for the magnetic fusion research. Overall, 45 presentation plus 5 posters were given representing 28 institutions from 11 countries. </a:t>
            </a:r>
            <a:r>
              <a:rPr lang="en-US" dirty="0" smtClean="0"/>
              <a:t> Sessions </a:t>
            </a:r>
            <a:r>
              <a:rPr lang="en-US" dirty="0"/>
              <a:t>were devoted </a:t>
            </a:r>
            <a:r>
              <a:rPr lang="en-US" dirty="0" smtClean="0"/>
              <a:t>to</a:t>
            </a:r>
            <a:r>
              <a:rPr lang="en-US" dirty="0"/>
              <a:t> </a:t>
            </a:r>
            <a:r>
              <a:rPr lang="en-US" dirty="0" smtClean="0"/>
              <a:t> Lithium (Li) </a:t>
            </a:r>
            <a:r>
              <a:rPr lang="en-US" dirty="0"/>
              <a:t>in magnetic confinement </a:t>
            </a:r>
            <a:r>
              <a:rPr lang="en-US" dirty="0" smtClean="0"/>
              <a:t>experiments, liquid </a:t>
            </a:r>
            <a:r>
              <a:rPr lang="en-US" dirty="0"/>
              <a:t>lithium </a:t>
            </a:r>
            <a:r>
              <a:rPr lang="en-US" dirty="0" smtClean="0"/>
              <a:t>(LL) technology</a:t>
            </a:r>
            <a:r>
              <a:rPr lang="en-US" dirty="0"/>
              <a:t>, </a:t>
            </a:r>
            <a:r>
              <a:rPr lang="en-US" dirty="0" smtClean="0"/>
              <a:t>Li laboratory </a:t>
            </a:r>
            <a:r>
              <a:rPr lang="en-US" dirty="0"/>
              <a:t>test stands, </a:t>
            </a:r>
            <a:r>
              <a:rPr lang="en-US" dirty="0" smtClean="0"/>
              <a:t>Li theory </a:t>
            </a:r>
            <a:r>
              <a:rPr lang="en-US" dirty="0"/>
              <a:t>/ modeling / comments, </a:t>
            </a:r>
            <a:r>
              <a:rPr lang="en-US" dirty="0" smtClean="0"/>
              <a:t>Innovative Li </a:t>
            </a:r>
            <a:r>
              <a:rPr lang="en-US" dirty="0"/>
              <a:t>applications, and </a:t>
            </a:r>
            <a:r>
              <a:rPr lang="en-US" dirty="0" smtClean="0"/>
              <a:t>Li-</a:t>
            </a:r>
            <a:r>
              <a:rPr lang="en-US" dirty="0"/>
              <a:t>safety and </a:t>
            </a:r>
            <a:r>
              <a:rPr lang="en-US" dirty="0" smtClean="0"/>
              <a:t>Li </a:t>
            </a:r>
            <a:r>
              <a:rPr lang="en-US" dirty="0"/>
              <a:t>handling.</a:t>
            </a:r>
          </a:p>
          <a:p>
            <a:endParaRPr lang="en-US" dirty="0"/>
          </a:p>
        </p:txBody>
      </p:sp>
    </p:spTree>
    <p:extLst>
      <p:ext uri="{BB962C8B-B14F-4D97-AF65-F5344CB8AC3E}">
        <p14:creationId xmlns:p14="http://schemas.microsoft.com/office/powerpoint/2010/main" val="207853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724675" y="930268"/>
            <a:ext cx="3231669" cy="5485746"/>
          </a:xfrm>
          <a:prstGeom prst="roundRect">
            <a:avLst/>
          </a:prstGeom>
          <a:solidFill>
            <a:srgbClr val="00B8FF">
              <a:alpha val="59000"/>
            </a:srgb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503972"/>
            <a:endParaRPr lang="it-IT" sz="2000"/>
          </a:p>
        </p:txBody>
      </p:sp>
      <p:pic>
        <p:nvPicPr>
          <p:cNvPr id="5" name="Picture 4" descr="Figure003.png"/>
          <p:cNvPicPr>
            <a:picLocks noChangeAspect="1"/>
          </p:cNvPicPr>
          <p:nvPr/>
        </p:nvPicPr>
        <p:blipFill>
          <a:blip r:embed="rId3"/>
          <a:stretch>
            <a:fillRect/>
          </a:stretch>
        </p:blipFill>
        <p:spPr>
          <a:xfrm>
            <a:off x="5861022" y="1679249"/>
            <a:ext cx="2978574" cy="4329155"/>
          </a:xfrm>
          <a:prstGeom prst="rect">
            <a:avLst/>
          </a:prstGeom>
        </p:spPr>
      </p:pic>
      <p:sp>
        <p:nvSpPr>
          <p:cNvPr id="6" name="Title 1"/>
          <p:cNvSpPr txBox="1">
            <a:spLocks/>
          </p:cNvSpPr>
          <p:nvPr/>
        </p:nvSpPr>
        <p:spPr>
          <a:xfrm>
            <a:off x="0" y="24260"/>
            <a:ext cx="8783212" cy="66610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err="1" smtClean="0">
                <a:solidFill>
                  <a:srgbClr val="FF0000"/>
                </a:solidFill>
              </a:rPr>
              <a:t>LiMIT</a:t>
            </a:r>
            <a:r>
              <a:rPr lang="it-IT" dirty="0" smtClean="0">
                <a:solidFill>
                  <a:srgbClr val="FF0000"/>
                </a:solidFill>
              </a:rPr>
              <a:t>: “</a:t>
            </a:r>
            <a:r>
              <a:rPr lang="it-IT" dirty="0" err="1" smtClean="0">
                <a:solidFill>
                  <a:srgbClr val="FF0000"/>
                </a:solidFill>
              </a:rPr>
              <a:t>Lithium</a:t>
            </a:r>
            <a:r>
              <a:rPr lang="it-IT" dirty="0" smtClean="0">
                <a:solidFill>
                  <a:srgbClr val="FF0000"/>
                </a:solidFill>
              </a:rPr>
              <a:t>/Metal </a:t>
            </a:r>
            <a:r>
              <a:rPr lang="it-IT" dirty="0" err="1" smtClean="0">
                <a:solidFill>
                  <a:srgbClr val="FF0000"/>
                </a:solidFill>
              </a:rPr>
              <a:t>Infused</a:t>
            </a:r>
            <a:r>
              <a:rPr lang="it-IT" dirty="0" smtClean="0">
                <a:solidFill>
                  <a:srgbClr val="FF0000"/>
                </a:solidFill>
              </a:rPr>
              <a:t> Trenches”</a:t>
            </a:r>
            <a:endParaRPr lang="it-IT" dirty="0">
              <a:solidFill>
                <a:srgbClr val="FF0000"/>
              </a:solidFill>
            </a:endParaRPr>
          </a:p>
        </p:txBody>
      </p:sp>
      <p:sp>
        <p:nvSpPr>
          <p:cNvPr id="7" name="TextBox 6"/>
          <p:cNvSpPr txBox="1"/>
          <p:nvPr/>
        </p:nvSpPr>
        <p:spPr>
          <a:xfrm>
            <a:off x="6847965" y="930268"/>
            <a:ext cx="1551304" cy="301770"/>
          </a:xfrm>
          <a:prstGeom prst="rect">
            <a:avLst/>
          </a:prstGeom>
          <a:noFill/>
        </p:spPr>
        <p:txBody>
          <a:bodyPr wrap="square" lIns="100728" tIns="50366" rIns="100728" bIns="50366" rtlCol="0">
            <a:spAutoFit/>
          </a:bodyPr>
          <a:lstStyle/>
          <a:p>
            <a:r>
              <a:rPr lang="en-US" sz="1300" b="1" dirty="0">
                <a:solidFill>
                  <a:schemeClr val="tx1"/>
                </a:solidFill>
                <a:latin typeface="Arial"/>
                <a:cs typeface="Arial"/>
              </a:rPr>
              <a:t>Magnetic Field</a:t>
            </a:r>
          </a:p>
        </p:txBody>
      </p:sp>
      <p:grpSp>
        <p:nvGrpSpPr>
          <p:cNvPr id="8" name="Group 7"/>
          <p:cNvGrpSpPr/>
          <p:nvPr/>
        </p:nvGrpSpPr>
        <p:grpSpPr>
          <a:xfrm>
            <a:off x="7108695" y="2251881"/>
            <a:ext cx="1843148" cy="921743"/>
            <a:chOff x="6478982" y="2429117"/>
            <a:chExt cx="1868774" cy="934657"/>
          </a:xfrm>
        </p:grpSpPr>
        <p:grpSp>
          <p:nvGrpSpPr>
            <p:cNvPr id="9" name="Group 8"/>
            <p:cNvGrpSpPr/>
            <p:nvPr/>
          </p:nvGrpSpPr>
          <p:grpSpPr>
            <a:xfrm>
              <a:off x="6478982" y="2605188"/>
              <a:ext cx="749102" cy="758586"/>
              <a:chOff x="6478982" y="2605188"/>
              <a:chExt cx="749102" cy="758586"/>
            </a:xfrm>
          </p:grpSpPr>
          <p:graphicFrame>
            <p:nvGraphicFramePr>
              <p:cNvPr id="11" name="Object 10"/>
              <p:cNvGraphicFramePr>
                <a:graphicFrameLocks noChangeAspect="1"/>
              </p:cNvGraphicFramePr>
              <p:nvPr>
                <p:extLst>
                  <p:ext uri="{D42A27DB-BD31-4B8C-83A1-F6EECF244321}">
                    <p14:modId xmlns:p14="http://schemas.microsoft.com/office/powerpoint/2010/main" val="835523961"/>
                  </p:ext>
                </p:extLst>
              </p:nvPr>
            </p:nvGraphicFramePr>
            <p:xfrm>
              <a:off x="6608561" y="2733788"/>
              <a:ext cx="535459" cy="510908"/>
            </p:xfrm>
            <a:graphic>
              <a:graphicData uri="http://schemas.openxmlformats.org/presentationml/2006/ole">
                <mc:AlternateContent xmlns:mc="http://schemas.openxmlformats.org/markup-compatibility/2006">
                  <mc:Choice xmlns:v="urn:schemas-microsoft-com:vml" Requires="v">
                    <p:oleObj spid="_x0000_s1076" name="Equation" r:id="rId4" imgW="3657600" imgH="3657600" progId="Equation.3">
                      <p:embed/>
                    </p:oleObj>
                  </mc:Choice>
                  <mc:Fallback>
                    <p:oleObj name="Equation" r:id="rId4" imgW="3657600" imgH="365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561" y="2733788"/>
                            <a:ext cx="535459" cy="5109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Oval 11"/>
              <p:cNvSpPr/>
              <p:nvPr/>
            </p:nvSpPr>
            <p:spPr bwMode="auto">
              <a:xfrm>
                <a:off x="6478982" y="2605188"/>
                <a:ext cx="749102" cy="758586"/>
              </a:xfrm>
              <a:prstGeom prst="ellipse">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03972"/>
                <a:endParaRPr lang="en-US" sz="2000"/>
              </a:p>
            </p:txBody>
          </p:sp>
        </p:grpSp>
        <p:sp>
          <p:nvSpPr>
            <p:cNvPr id="10" name="TextBox 9"/>
            <p:cNvSpPr txBox="1"/>
            <p:nvPr/>
          </p:nvSpPr>
          <p:spPr>
            <a:xfrm>
              <a:off x="7256224" y="2429117"/>
              <a:ext cx="1091532" cy="771898"/>
            </a:xfrm>
            <a:prstGeom prst="rect">
              <a:avLst/>
            </a:prstGeom>
            <a:noFill/>
          </p:spPr>
          <p:txBody>
            <a:bodyPr wrap="square" rtlCol="0">
              <a:spAutoFit/>
            </a:bodyPr>
            <a:lstStyle/>
            <a:p>
              <a:r>
                <a:rPr lang="en-US" sz="5300" b="1" dirty="0">
                  <a:solidFill>
                    <a:schemeClr val="tx1"/>
                  </a:solidFill>
                </a:rPr>
                <a:t>F</a:t>
              </a:r>
            </a:p>
          </p:txBody>
        </p:sp>
      </p:gr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2036" t="12900" r="11332" b="22027"/>
          <a:stretch/>
        </p:blipFill>
        <p:spPr>
          <a:xfrm>
            <a:off x="180331" y="4439211"/>
            <a:ext cx="4133530" cy="2346477"/>
          </a:xfrm>
          <a:prstGeom prst="rect">
            <a:avLst/>
          </a:prstGeom>
        </p:spPr>
      </p:pic>
      <p:sp>
        <p:nvSpPr>
          <p:cNvPr id="14" name="Right Arrow 13"/>
          <p:cNvSpPr/>
          <p:nvPr/>
        </p:nvSpPr>
        <p:spPr bwMode="auto">
          <a:xfrm>
            <a:off x="6930249" y="1193540"/>
            <a:ext cx="1052171" cy="290494"/>
          </a:xfrm>
          <a:prstGeom prst="rightArrow">
            <a:avLst>
              <a:gd name="adj1" fmla="val 50000"/>
              <a:gd name="adj2" fmla="val 82336"/>
            </a:avLst>
          </a:prstGeom>
          <a:noFill/>
          <a:ln w="1587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503972"/>
            <a:endParaRPr lang="it-IT" sz="2000"/>
          </a:p>
        </p:txBody>
      </p:sp>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16458" t="13571" r="13928" b="12857"/>
          <a:stretch/>
        </p:blipFill>
        <p:spPr>
          <a:xfrm>
            <a:off x="348342" y="860100"/>
            <a:ext cx="3989538" cy="3161961"/>
          </a:xfrm>
          <a:prstGeom prst="rect">
            <a:avLst/>
          </a:prstGeom>
        </p:spPr>
      </p:pic>
      <p:sp>
        <p:nvSpPr>
          <p:cNvPr id="16" name="Oval 15"/>
          <p:cNvSpPr/>
          <p:nvPr/>
        </p:nvSpPr>
        <p:spPr bwMode="auto">
          <a:xfrm>
            <a:off x="3204519" y="2358206"/>
            <a:ext cx="150310" cy="293486"/>
          </a:xfrm>
          <a:prstGeom prst="ellipse">
            <a:avLst/>
          </a:prstGeom>
          <a:solidFill>
            <a:srgbClr val="00B8FF">
              <a:alpha val="24000"/>
            </a:srgb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503972"/>
            <a:endParaRPr lang="it-IT" sz="2000"/>
          </a:p>
        </p:txBody>
      </p:sp>
      <p:cxnSp>
        <p:nvCxnSpPr>
          <p:cNvPr id="17" name="Straight Connector 16"/>
          <p:cNvCxnSpPr>
            <a:stCxn id="16" idx="7"/>
          </p:cNvCxnSpPr>
          <p:nvPr/>
        </p:nvCxnSpPr>
        <p:spPr bwMode="auto">
          <a:xfrm flipV="1">
            <a:off x="3332817" y="1434247"/>
            <a:ext cx="2391859" cy="96693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 name="Straight Connector 17"/>
          <p:cNvCxnSpPr>
            <a:stCxn id="16" idx="5"/>
          </p:cNvCxnSpPr>
          <p:nvPr/>
        </p:nvCxnSpPr>
        <p:spPr bwMode="auto">
          <a:xfrm>
            <a:off x="3332817" y="2608712"/>
            <a:ext cx="2391861" cy="3613330"/>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9" name="Picture 18" descr="Figure004.png"/>
          <p:cNvPicPr>
            <a:picLocks noChangeAspect="1"/>
          </p:cNvPicPr>
          <p:nvPr/>
        </p:nvPicPr>
        <p:blipFill>
          <a:blip r:embed="rId8"/>
          <a:stretch>
            <a:fillRect/>
          </a:stretch>
        </p:blipFill>
        <p:spPr>
          <a:xfrm>
            <a:off x="4716192" y="2447211"/>
            <a:ext cx="1428324" cy="1874199"/>
          </a:xfrm>
          <a:prstGeom prst="rect">
            <a:avLst/>
          </a:prstGeom>
          <a:ln w="12700">
            <a:solidFill>
              <a:schemeClr val="tx1"/>
            </a:solidFill>
          </a:ln>
          <a:effectLst>
            <a:outerShdw blurRad="50800" dist="38100" dir="2700000">
              <a:srgbClr val="000000">
                <a:alpha val="43000"/>
              </a:srgbClr>
            </a:outerShdw>
          </a:effectLst>
        </p:spPr>
      </p:pic>
      <p:sp>
        <p:nvSpPr>
          <p:cNvPr id="20" name="Rectangle 19"/>
          <p:cNvSpPr/>
          <p:nvPr/>
        </p:nvSpPr>
        <p:spPr>
          <a:xfrm>
            <a:off x="2344101" y="515802"/>
            <a:ext cx="4323342" cy="369332"/>
          </a:xfrm>
          <a:prstGeom prst="rect">
            <a:avLst/>
          </a:prstGeom>
        </p:spPr>
        <p:txBody>
          <a:bodyPr wrap="square">
            <a:spAutoFit/>
          </a:bodyPr>
          <a:lstStyle/>
          <a:p>
            <a:r>
              <a:rPr lang="en-US" altLang="zh-CN" b="1" dirty="0"/>
              <a:t>David N. </a:t>
            </a:r>
            <a:r>
              <a:rPr lang="en-US" altLang="zh-CN" b="1" dirty="0" err="1"/>
              <a:t>Ruzic</a:t>
            </a:r>
            <a:r>
              <a:rPr lang="en-US" altLang="zh-CN" b="1" dirty="0"/>
              <a:t> </a:t>
            </a:r>
            <a:r>
              <a:rPr lang="en-US" altLang="zh-CN" b="1" dirty="0" smtClean="0"/>
              <a:t> and </a:t>
            </a:r>
            <a:r>
              <a:rPr lang="en-US" altLang="zh-CN" b="1" dirty="0"/>
              <a:t>the CPMI Fusion </a:t>
            </a:r>
            <a:r>
              <a:rPr lang="en-US" altLang="zh-CN" b="1" dirty="0" smtClean="0"/>
              <a:t>Group</a:t>
            </a:r>
            <a:endParaRPr lang="en-US" altLang="zh-CN" b="1" baseline="30000" dirty="0">
              <a:solidFill>
                <a:srgbClr val="22228B"/>
              </a:solidFill>
            </a:endParaRPr>
          </a:p>
        </p:txBody>
      </p:sp>
      <p:sp>
        <p:nvSpPr>
          <p:cNvPr id="21" name="Subtitle 1"/>
          <p:cNvSpPr txBox="1">
            <a:spLocks/>
          </p:cNvSpPr>
          <p:nvPr/>
        </p:nvSpPr>
        <p:spPr>
          <a:xfrm>
            <a:off x="3908295" y="6406928"/>
            <a:ext cx="4719238" cy="3787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800" b="1" dirty="0" err="1" smtClean="0"/>
              <a:t>WenyuXu</a:t>
            </a:r>
            <a:r>
              <a:rPr lang="en-US" altLang="zh-CN" sz="1800" b="1" dirty="0" smtClean="0"/>
              <a:t>, </a:t>
            </a:r>
            <a:r>
              <a:rPr lang="en-US" altLang="zh-CN" sz="1800" b="1" dirty="0" err="1" smtClean="0"/>
              <a:t>Davide</a:t>
            </a:r>
            <a:r>
              <a:rPr lang="en-US" altLang="zh-CN" sz="1800" b="1" dirty="0" smtClean="0"/>
              <a:t> </a:t>
            </a:r>
            <a:r>
              <a:rPr lang="en-US" altLang="zh-CN" sz="1800" b="1" dirty="0" err="1" smtClean="0"/>
              <a:t>Curreli</a:t>
            </a:r>
            <a:r>
              <a:rPr lang="en-US" altLang="zh-CN" sz="1800" b="1" u="sng" dirty="0" smtClean="0"/>
              <a:t> </a:t>
            </a:r>
            <a:r>
              <a:rPr lang="en-US" altLang="zh-CN" sz="1800" b="1" dirty="0" smtClean="0"/>
              <a:t>and David N. </a:t>
            </a:r>
            <a:r>
              <a:rPr lang="en-US" altLang="zh-CN" sz="1800" b="1" dirty="0" err="1" smtClean="0"/>
              <a:t>Ruzic</a:t>
            </a:r>
            <a:endParaRPr lang="en-US" altLang="zh-CN" sz="1800" b="1" dirty="0" smtClean="0"/>
          </a:p>
          <a:p>
            <a:endParaRPr lang="en-US" altLang="zh-CN" sz="1800" b="1" dirty="0" smtClean="0"/>
          </a:p>
          <a:p>
            <a:endParaRPr lang="en-US" altLang="zh-CN" sz="1800" b="1" dirty="0" smtClean="0"/>
          </a:p>
          <a:p>
            <a:endParaRPr lang="en-US" altLang="zh-CN" sz="1800" b="1" dirty="0" smtClean="0"/>
          </a:p>
        </p:txBody>
      </p:sp>
    </p:spTree>
    <p:extLst>
      <p:ext uri="{BB962C8B-B14F-4D97-AF65-F5344CB8AC3E}">
        <p14:creationId xmlns:p14="http://schemas.microsoft.com/office/powerpoint/2010/main" val="570119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045993" y="-10426468"/>
            <a:ext cx="184666"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29" y="1083988"/>
            <a:ext cx="4836518" cy="335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715434" y="4115861"/>
            <a:ext cx="2908300" cy="2133600"/>
          </a:xfrm>
          <a:prstGeom prst="rect">
            <a:avLst/>
          </a:prstGeom>
        </p:spPr>
      </p:pic>
      <p:sp>
        <p:nvSpPr>
          <p:cNvPr id="3" name="Rectangle 2"/>
          <p:cNvSpPr/>
          <p:nvPr/>
        </p:nvSpPr>
        <p:spPr>
          <a:xfrm>
            <a:off x="3300729" y="6193801"/>
            <a:ext cx="3713990" cy="369332"/>
          </a:xfrm>
          <a:prstGeom prst="rect">
            <a:avLst/>
          </a:prstGeom>
        </p:spPr>
        <p:txBody>
          <a:bodyPr wrap="none">
            <a:spAutoFit/>
          </a:bodyPr>
          <a:lstStyle/>
          <a:p>
            <a:r>
              <a:rPr lang="en-US" dirty="0">
                <a:solidFill>
                  <a:srgbClr val="FF0000"/>
                </a:solidFill>
              </a:rPr>
              <a:t>A. L. </a:t>
            </a:r>
            <a:r>
              <a:rPr lang="en-US" dirty="0" err="1">
                <a:solidFill>
                  <a:srgbClr val="FF0000"/>
                </a:solidFill>
              </a:rPr>
              <a:t>Roquemore</a:t>
            </a:r>
            <a:r>
              <a:rPr lang="en-US" dirty="0">
                <a:solidFill>
                  <a:srgbClr val="FF0000"/>
                </a:solidFill>
              </a:rPr>
              <a:t>, D. </a:t>
            </a:r>
            <a:r>
              <a:rPr lang="en-US" dirty="0" err="1">
                <a:solidFill>
                  <a:srgbClr val="FF0000"/>
                </a:solidFill>
              </a:rPr>
              <a:t>Andruczyk</a:t>
            </a:r>
            <a:r>
              <a:rPr lang="en-US" dirty="0" smtClean="0">
                <a:solidFill>
                  <a:srgbClr val="FF0000"/>
                </a:solidFill>
              </a:rPr>
              <a:t>, et al.,  </a:t>
            </a:r>
            <a:endParaRPr lang="en-US" dirty="0"/>
          </a:p>
        </p:txBody>
      </p:sp>
      <p:pic>
        <p:nvPicPr>
          <p:cNvPr id="8" name="Content Placeholder 13" descr="Drizzle.png"/>
          <p:cNvPicPr>
            <a:picLocks noGrp="1" noChangeAspect="1"/>
          </p:cNvPicPr>
          <p:nvPr>
            <p:ph sz="half" idx="4294967295"/>
          </p:nvPr>
        </p:nvPicPr>
        <p:blipFill>
          <a:blip r:embed="rId4" cstate="print"/>
          <a:srcRect t="212" b="-794"/>
          <a:stretch>
            <a:fillRect/>
          </a:stretch>
        </p:blipFill>
        <p:spPr>
          <a:xfrm>
            <a:off x="4869747" y="1279437"/>
            <a:ext cx="4173296" cy="4410678"/>
          </a:xfrm>
          <a:prstGeom prst="rect">
            <a:avLst/>
          </a:prstGeom>
        </p:spPr>
      </p:pic>
      <p:sp>
        <p:nvSpPr>
          <p:cNvPr id="4" name="Rectangle 3"/>
          <p:cNvSpPr/>
          <p:nvPr/>
        </p:nvSpPr>
        <p:spPr>
          <a:xfrm>
            <a:off x="5775594" y="787655"/>
            <a:ext cx="2571212" cy="369332"/>
          </a:xfrm>
          <a:prstGeom prst="rect">
            <a:avLst/>
          </a:prstGeom>
        </p:spPr>
        <p:txBody>
          <a:bodyPr wrap="none">
            <a:spAutoFit/>
          </a:bodyPr>
          <a:lstStyle/>
          <a:p>
            <a:r>
              <a:rPr lang="en-US" dirty="0">
                <a:solidFill>
                  <a:srgbClr val="3366FF"/>
                </a:solidFill>
                <a:latin typeface="Arial" charset="0"/>
              </a:rPr>
              <a:t>Liquid  Li Pellet Dripper </a:t>
            </a:r>
            <a:endParaRPr lang="en-US" dirty="0"/>
          </a:p>
        </p:txBody>
      </p:sp>
      <p:sp>
        <p:nvSpPr>
          <p:cNvPr id="5" name="Rectangle 4"/>
          <p:cNvSpPr/>
          <p:nvPr/>
        </p:nvSpPr>
        <p:spPr>
          <a:xfrm>
            <a:off x="838500" y="787655"/>
            <a:ext cx="3352200" cy="369332"/>
          </a:xfrm>
          <a:prstGeom prst="rect">
            <a:avLst/>
          </a:prstGeom>
        </p:spPr>
        <p:txBody>
          <a:bodyPr wrap="none">
            <a:spAutoFit/>
          </a:bodyPr>
          <a:lstStyle/>
          <a:p>
            <a:r>
              <a:rPr lang="en-US" b="1" dirty="0">
                <a:solidFill>
                  <a:schemeClr val="accent2"/>
                </a:solidFill>
              </a:rPr>
              <a:t>E-beam Lithium Flash Evaporator</a:t>
            </a:r>
            <a:endParaRPr lang="en-US" dirty="0"/>
          </a:p>
        </p:txBody>
      </p:sp>
      <p:sp>
        <p:nvSpPr>
          <p:cNvPr id="2" name="TextBox 1"/>
          <p:cNvSpPr txBox="1"/>
          <p:nvPr/>
        </p:nvSpPr>
        <p:spPr>
          <a:xfrm>
            <a:off x="2581929" y="97953"/>
            <a:ext cx="4272273" cy="523220"/>
          </a:xfrm>
          <a:prstGeom prst="rect">
            <a:avLst/>
          </a:prstGeom>
          <a:noFill/>
        </p:spPr>
        <p:txBody>
          <a:bodyPr wrap="none" rtlCol="0">
            <a:spAutoFit/>
          </a:bodyPr>
          <a:lstStyle/>
          <a:p>
            <a:r>
              <a:rPr lang="en-US" sz="2800" b="1" dirty="0" smtClean="0">
                <a:solidFill>
                  <a:srgbClr val="FF0000"/>
                </a:solidFill>
              </a:rPr>
              <a:t>NSTX-U Liquid Lithium R&amp;D</a:t>
            </a:r>
            <a:endParaRPr lang="en-US" sz="2800" b="1" dirty="0">
              <a:solidFill>
                <a:srgbClr val="FF0000"/>
              </a:solidFill>
            </a:endParaRPr>
          </a:p>
        </p:txBody>
      </p:sp>
    </p:spTree>
    <p:extLst>
      <p:ext uri="{BB962C8B-B14F-4D97-AF65-F5344CB8AC3E}">
        <p14:creationId xmlns:p14="http://schemas.microsoft.com/office/powerpoint/2010/main" val="28526698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3"/>
          <p:cNvSpPr>
            <a:spLocks noGrp="1"/>
          </p:cNvSpPr>
          <p:nvPr>
            <p:ph type="sldNum" sz="quarter" idx="12"/>
          </p:nvPr>
        </p:nvSpPr>
        <p:spPr>
          <a:xfrm>
            <a:off x="7239000" y="65151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F8910186-5E6E-E84B-B68D-C6E55EB25F62}" type="slidenum">
              <a:rPr lang="en-US" sz="1400" b="0" i="0">
                <a:solidFill>
                  <a:schemeClr val="accent2"/>
                </a:solidFill>
                <a:latin typeface="Times" charset="0"/>
              </a:rPr>
              <a:pPr/>
              <a:t>22</a:t>
            </a:fld>
            <a:endParaRPr lang="en-US" sz="1400" b="0" i="0">
              <a:solidFill>
                <a:schemeClr val="accent2"/>
              </a:solidFill>
              <a:latin typeface="Times" charset="0"/>
            </a:endParaRPr>
          </a:p>
        </p:txBody>
      </p:sp>
      <p:sp>
        <p:nvSpPr>
          <p:cNvPr id="58370" name="Rectangle 3"/>
          <p:cNvSpPr>
            <a:spLocks noGrp="1" noChangeArrowheads="1"/>
          </p:cNvSpPr>
          <p:nvPr>
            <p:ph type="body" idx="1"/>
          </p:nvPr>
        </p:nvSpPr>
        <p:spPr>
          <a:xfrm>
            <a:off x="381000" y="1101728"/>
            <a:ext cx="8585200" cy="5113337"/>
          </a:xfrm>
        </p:spPr>
        <p:txBody>
          <a:bodyPr>
            <a:normAutofit fontScale="92500" lnSpcReduction="10000"/>
          </a:bodyPr>
          <a:lstStyle/>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Handling high </a:t>
            </a:r>
            <a:r>
              <a:rPr lang="en-US" sz="2000" b="1" dirty="0" err="1">
                <a:latin typeface="Arial" charset="0"/>
                <a:ea typeface="ＭＳ Ｐゴシック" charset="0"/>
                <a:cs typeface="ＭＳ Ｐゴシック" charset="0"/>
              </a:rPr>
              <a:t>divertor</a:t>
            </a:r>
            <a:r>
              <a:rPr lang="en-US" sz="2000" b="1" dirty="0">
                <a:latin typeface="Arial" charset="0"/>
                <a:ea typeface="ＭＳ Ｐゴシック" charset="0"/>
                <a:cs typeface="ＭＳ Ｐゴシック" charset="0"/>
              </a:rPr>
              <a:t> heat </a:t>
            </a:r>
            <a:r>
              <a:rPr lang="en-US" sz="2000" b="1" dirty="0" smtClean="0">
                <a:latin typeface="Arial" charset="0"/>
                <a:ea typeface="ＭＳ Ｐゴシック" charset="0"/>
                <a:cs typeface="ＭＳ Ｐゴシック" charset="0"/>
              </a:rPr>
              <a:t>flux – </a:t>
            </a:r>
            <a:r>
              <a:rPr lang="en-US" sz="2000" b="1" dirty="0" smtClean="0">
                <a:solidFill>
                  <a:srgbClr val="FF0000"/>
                </a:solidFill>
                <a:latin typeface="Arial" charset="0"/>
                <a:ea typeface="ＭＳ Ｐゴシック" charset="0"/>
                <a:cs typeface="ＭＳ Ｐゴシック" charset="0"/>
              </a:rPr>
              <a:t>Vapor shielding and high Li radiation to reduce heat flux to acceptable level ~ 5 MW/m2</a:t>
            </a:r>
            <a:endParaRPr lang="en-US" sz="2000" b="1" dirty="0">
              <a:latin typeface="Arial" charset="0"/>
              <a:ea typeface="ＭＳ Ｐゴシック" charset="0"/>
              <a:cs typeface="ＭＳ Ｐゴシック" charset="0"/>
            </a:endParaRPr>
          </a:p>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Removal of deuterium, tritium, and impurities from liquid </a:t>
            </a:r>
            <a:r>
              <a:rPr lang="en-US" sz="2000" b="1" dirty="0" smtClean="0">
                <a:latin typeface="Arial" charset="0"/>
                <a:ea typeface="ＭＳ Ｐゴシック" charset="0"/>
                <a:cs typeface="ＭＳ Ｐゴシック" charset="0"/>
              </a:rPr>
              <a:t>lithium – </a:t>
            </a:r>
            <a:r>
              <a:rPr lang="en-US" sz="2000" b="1" dirty="0" smtClean="0">
                <a:solidFill>
                  <a:srgbClr val="FF0000"/>
                </a:solidFill>
                <a:latin typeface="Arial" charset="0"/>
                <a:ea typeface="ＭＳ Ｐゴシック" charset="0"/>
                <a:cs typeface="ＭＳ Ｐゴシック" charset="0"/>
              </a:rPr>
              <a:t>External lithium loop</a:t>
            </a:r>
            <a:endParaRPr lang="en-US" sz="2000" b="1" dirty="0">
              <a:latin typeface="Arial" charset="0"/>
              <a:ea typeface="ＭＳ Ｐゴシック" charset="0"/>
              <a:cs typeface="ＭＳ Ｐゴシック" charset="0"/>
            </a:endParaRPr>
          </a:p>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Removal of high steady-state heat flux from </a:t>
            </a:r>
            <a:r>
              <a:rPr lang="en-US" sz="2000" b="1" dirty="0" err="1" smtClean="0">
                <a:latin typeface="Arial" charset="0"/>
                <a:ea typeface="ＭＳ Ｐゴシック" charset="0"/>
                <a:cs typeface="ＭＳ Ｐゴシック" charset="0"/>
              </a:rPr>
              <a:t>divertor</a:t>
            </a:r>
            <a:r>
              <a:rPr lang="en-US" sz="2000" b="1" dirty="0" smtClean="0">
                <a:latin typeface="Arial" charset="0"/>
                <a:ea typeface="ＭＳ Ｐゴシック" charset="0"/>
                <a:cs typeface="ＭＳ Ｐゴシック" charset="0"/>
              </a:rPr>
              <a:t> – </a:t>
            </a:r>
            <a:r>
              <a:rPr lang="en-US" sz="2000" b="1" dirty="0" smtClean="0">
                <a:solidFill>
                  <a:srgbClr val="FF0000"/>
                </a:solidFill>
                <a:latin typeface="Arial" charset="0"/>
                <a:ea typeface="ＭＳ Ｐゴシック" charset="0"/>
                <a:cs typeface="ＭＳ Ｐゴシック" charset="0"/>
              </a:rPr>
              <a:t>High Li radiation to spread heat flux over </a:t>
            </a:r>
            <a:r>
              <a:rPr lang="en-US" sz="2000" b="1" dirty="0" err="1" smtClean="0">
                <a:solidFill>
                  <a:srgbClr val="FF0000"/>
                </a:solidFill>
                <a:latin typeface="Arial" charset="0"/>
                <a:ea typeface="ＭＳ Ｐゴシック" charset="0"/>
                <a:cs typeface="ＭＳ Ｐゴシック" charset="0"/>
              </a:rPr>
              <a:t>divertor</a:t>
            </a:r>
            <a:r>
              <a:rPr lang="en-US" sz="2000" b="1" dirty="0" smtClean="0">
                <a:solidFill>
                  <a:srgbClr val="FF0000"/>
                </a:solidFill>
                <a:latin typeface="Arial" charset="0"/>
                <a:ea typeface="ＭＳ Ｐゴシック" charset="0"/>
                <a:cs typeface="ＭＳ Ｐゴシック" charset="0"/>
              </a:rPr>
              <a:t> chamber</a:t>
            </a:r>
            <a:r>
              <a:rPr lang="en-US" sz="2000" b="1" dirty="0" smtClean="0">
                <a:latin typeface="Arial" charset="0"/>
                <a:ea typeface="ＭＳ Ｐゴシック" charset="0"/>
                <a:cs typeface="ＭＳ Ｐゴシック" charset="0"/>
              </a:rPr>
              <a:t> </a:t>
            </a:r>
            <a:endParaRPr lang="en-US" sz="2000" b="1" dirty="0">
              <a:latin typeface="Arial" charset="0"/>
              <a:ea typeface="ＭＳ Ｐゴシック" charset="0"/>
              <a:cs typeface="ＭＳ Ｐゴシック" charset="0"/>
            </a:endParaRPr>
          </a:p>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Flowing of liquid lithium in magnetic </a:t>
            </a:r>
            <a:r>
              <a:rPr lang="en-US" sz="2000" b="1" dirty="0" smtClean="0">
                <a:latin typeface="Arial" charset="0"/>
                <a:ea typeface="ＭＳ Ｐゴシック" charset="0"/>
                <a:cs typeface="ＭＳ Ｐゴシック" charset="0"/>
              </a:rPr>
              <a:t>fields – </a:t>
            </a:r>
            <a:r>
              <a:rPr lang="en-US" sz="2000" b="1" dirty="0" smtClean="0">
                <a:solidFill>
                  <a:srgbClr val="FF0000"/>
                </a:solidFill>
                <a:latin typeface="Arial" charset="0"/>
                <a:ea typeface="ＭＳ Ｐゴシック" charset="0"/>
                <a:cs typeface="ＭＳ Ｐゴシック" charset="0"/>
              </a:rPr>
              <a:t>1 l/s flow is modest </a:t>
            </a:r>
            <a:r>
              <a:rPr lang="en-US" sz="2000" b="1" dirty="0" smtClean="0">
                <a:latin typeface="Arial" charset="0"/>
                <a:ea typeface="ＭＳ Ｐゴシック" charset="0"/>
                <a:cs typeface="ＭＳ Ｐゴシック" charset="0"/>
              </a:rPr>
              <a:t> </a:t>
            </a:r>
            <a:endParaRPr lang="en-US" sz="2000" b="1" dirty="0">
              <a:latin typeface="Arial" charset="0"/>
              <a:ea typeface="ＭＳ Ｐゴシック" charset="0"/>
              <a:cs typeface="ＭＳ Ｐゴシック" charset="0"/>
            </a:endParaRPr>
          </a:p>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Longer term corrosion of internal components by liquid </a:t>
            </a:r>
            <a:r>
              <a:rPr lang="en-US" sz="2000" b="1" dirty="0" smtClean="0">
                <a:latin typeface="Arial" charset="0"/>
                <a:ea typeface="ＭＳ Ｐゴシック" charset="0"/>
                <a:cs typeface="ＭＳ Ｐゴシック" charset="0"/>
              </a:rPr>
              <a:t>lithium – </a:t>
            </a:r>
            <a:r>
              <a:rPr lang="en-US" sz="2000" b="1" dirty="0" smtClean="0">
                <a:solidFill>
                  <a:srgbClr val="FF0000"/>
                </a:solidFill>
                <a:latin typeface="Arial" charset="0"/>
                <a:ea typeface="ＭＳ Ｐゴシック" charset="0"/>
                <a:cs typeface="ＭＳ Ｐゴシック" charset="0"/>
              </a:rPr>
              <a:t>Engineering R&amp;D required, IFMIF</a:t>
            </a:r>
            <a:endParaRPr lang="en-US" sz="2000" b="1" dirty="0">
              <a:latin typeface="Arial" charset="0"/>
              <a:ea typeface="ＭＳ Ｐゴシック" charset="0"/>
              <a:cs typeface="ＭＳ Ｐゴシック" charset="0"/>
            </a:endParaRPr>
          </a:p>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Safety of flowing liquid lithium</a:t>
            </a:r>
            <a:r>
              <a:rPr lang="en-US" sz="2000" b="1" dirty="0" smtClean="0">
                <a:latin typeface="Arial" charset="0"/>
                <a:ea typeface="ＭＳ Ｐゴシック" charset="0"/>
                <a:cs typeface="ＭＳ Ｐゴシック" charset="0"/>
              </a:rPr>
              <a:t>, - Leverage experience from </a:t>
            </a:r>
            <a:r>
              <a:rPr lang="en-US" sz="2000" b="1" dirty="0" smtClean="0">
                <a:solidFill>
                  <a:srgbClr val="FF0000"/>
                </a:solidFill>
                <a:latin typeface="Arial" charset="0"/>
                <a:ea typeface="ＭＳ Ｐゴシック" charset="0"/>
                <a:cs typeface="ＭＳ Ｐゴシック" charset="0"/>
              </a:rPr>
              <a:t>IFMIF</a:t>
            </a:r>
            <a:r>
              <a:rPr lang="en-US" sz="2000" b="1" dirty="0" smtClean="0">
                <a:latin typeface="Arial" charset="0"/>
                <a:ea typeface="ＭＳ Ｐゴシック" charset="0"/>
                <a:cs typeface="ＭＳ Ｐゴシック" charset="0"/>
              </a:rPr>
              <a:t> and </a:t>
            </a:r>
            <a:endParaRPr lang="en-US" sz="2000" b="1" dirty="0">
              <a:latin typeface="Arial" charset="0"/>
              <a:ea typeface="ＭＳ Ｐゴシック" charset="0"/>
              <a:cs typeface="ＭＳ Ｐゴシック" charset="0"/>
            </a:endParaRPr>
          </a:p>
          <a:p>
            <a:pPr marL="512763" indent="-512763">
              <a:spcBef>
                <a:spcPts val="163"/>
              </a:spcBef>
              <a:spcAft>
                <a:spcPts val="1200"/>
              </a:spcAft>
              <a:buFontTx/>
              <a:buAutoNum type="arabicPeriod"/>
            </a:pPr>
            <a:r>
              <a:rPr lang="en-US" sz="2000" b="1" dirty="0">
                <a:latin typeface="Arial" charset="0"/>
                <a:ea typeface="ＭＳ Ｐゴシック" charset="0"/>
                <a:cs typeface="ＭＳ Ｐゴシック" charset="0"/>
              </a:rPr>
              <a:t>Compatibility of liquid lithium with a hot </a:t>
            </a:r>
            <a:r>
              <a:rPr lang="en-US" sz="2000" b="1" dirty="0" smtClean="0">
                <a:latin typeface="Arial" charset="0"/>
                <a:ea typeface="ＭＳ Ｐゴシック" charset="0"/>
                <a:cs typeface="ＭＳ Ｐゴシック" charset="0"/>
              </a:rPr>
              <a:t>reactor first wall – </a:t>
            </a:r>
            <a:r>
              <a:rPr lang="en-US" sz="2000" b="1" dirty="0" smtClean="0">
                <a:solidFill>
                  <a:srgbClr val="FF0000"/>
                </a:solidFill>
                <a:latin typeface="Arial" charset="0"/>
                <a:ea typeface="ＭＳ Ｐゴシック" charset="0"/>
                <a:cs typeface="ＭＳ Ｐゴシック" charset="0"/>
              </a:rPr>
              <a:t>Two T  operation with Li </a:t>
            </a:r>
            <a:r>
              <a:rPr lang="en-US" sz="2000" b="1" dirty="0" err="1" smtClean="0">
                <a:solidFill>
                  <a:srgbClr val="FF0000"/>
                </a:solidFill>
                <a:latin typeface="Arial" charset="0"/>
                <a:ea typeface="ＭＳ Ｐゴシック" charset="0"/>
                <a:cs typeface="ＭＳ Ｐゴシック" charset="0"/>
              </a:rPr>
              <a:t>divertor</a:t>
            </a:r>
            <a:r>
              <a:rPr lang="en-US" sz="2000" b="1" dirty="0" smtClean="0">
                <a:solidFill>
                  <a:srgbClr val="FF0000"/>
                </a:solidFill>
                <a:latin typeface="Arial" charset="0"/>
                <a:ea typeface="ＭＳ Ｐゴシック" charset="0"/>
                <a:cs typeface="ＭＳ Ｐゴシック" charset="0"/>
              </a:rPr>
              <a:t> at lower T ≤ 450°C while the first wall in the main chamber at elevated T ≥ 600°C.</a:t>
            </a:r>
            <a:r>
              <a:rPr lang="en-US" sz="2000" b="1" dirty="0" smtClean="0">
                <a:latin typeface="Arial" charset="0"/>
                <a:ea typeface="ＭＳ Ｐゴシック" charset="0"/>
                <a:cs typeface="ＭＳ Ｐゴシック" charset="0"/>
              </a:rPr>
              <a:t> </a:t>
            </a:r>
            <a:endParaRPr lang="en-US" sz="2000" b="1" dirty="0">
              <a:latin typeface="Arial" charset="0"/>
              <a:ea typeface="ＭＳ Ｐゴシック" charset="0"/>
              <a:cs typeface="ＭＳ Ｐゴシック" charset="0"/>
            </a:endParaRPr>
          </a:p>
        </p:txBody>
      </p:sp>
      <p:sp>
        <p:nvSpPr>
          <p:cNvPr id="5837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3363"/>
              </a:lnSpc>
              <a:spcBef>
                <a:spcPct val="0"/>
              </a:spcBef>
              <a:spcAft>
                <a:spcPts val="600"/>
              </a:spcAft>
              <a:buFontTx/>
              <a:buNone/>
            </a:pPr>
            <a:r>
              <a:rPr lang="en-US" sz="3200" b="1" i="0" dirty="0">
                <a:solidFill>
                  <a:srgbClr val="FF0000"/>
                </a:solidFill>
              </a:rPr>
              <a:t>Is lithium PFC viable in magnetic fusion </a:t>
            </a:r>
            <a:r>
              <a:rPr lang="en-US" sz="3200" b="1" i="0" dirty="0" smtClean="0">
                <a:solidFill>
                  <a:srgbClr val="FF0000"/>
                </a:solidFill>
              </a:rPr>
              <a:t>reactors? </a:t>
            </a:r>
          </a:p>
          <a:p>
            <a:pPr algn="ctr" eaLnBrk="0" hangingPunct="0">
              <a:lnSpc>
                <a:spcPts val="3363"/>
              </a:lnSpc>
              <a:spcBef>
                <a:spcPct val="0"/>
              </a:spcBef>
              <a:spcAft>
                <a:spcPts val="600"/>
              </a:spcAft>
              <a:buFontTx/>
              <a:buNone/>
            </a:pPr>
            <a:r>
              <a:rPr lang="en-US" sz="2800" b="1" i="0" dirty="0" smtClean="0">
                <a:solidFill>
                  <a:srgbClr val="0555FF"/>
                </a:solidFill>
              </a:rPr>
              <a:t>(</a:t>
            </a:r>
            <a:r>
              <a:rPr lang="en-US" sz="2800" b="1" i="0" dirty="0">
                <a:solidFill>
                  <a:srgbClr val="0555FF"/>
                </a:solidFill>
              </a:rPr>
              <a:t>Questions from Dr. M. Shimada)</a:t>
            </a:r>
            <a:endParaRPr lang="en-US" sz="1800" b="1" i="0" dirty="0">
              <a:solidFill>
                <a:srgbClr val="0555FF"/>
              </a:solidFill>
              <a:latin typeface="Helvetica Neue" charset="0"/>
            </a:endParaRPr>
          </a:p>
        </p:txBody>
      </p:sp>
      <p:sp>
        <p:nvSpPr>
          <p:cNvPr id="58372" name="Rectangle 2"/>
          <p:cNvSpPr>
            <a:spLocks noChangeArrowheads="1"/>
          </p:cNvSpPr>
          <p:nvPr/>
        </p:nvSpPr>
        <p:spPr bwMode="auto">
          <a:xfrm>
            <a:off x="381000" y="5964238"/>
            <a:ext cx="8229600" cy="701675"/>
          </a:xfrm>
          <a:prstGeom prst="rect">
            <a:avLst/>
          </a:prstGeom>
          <a:solidFill>
            <a:srgbClr val="C2FFF0"/>
          </a:solidFill>
          <a:ln w="9525">
            <a:solidFill>
              <a:schemeClr val="tx1"/>
            </a:solidFill>
            <a:miter lim="800000"/>
            <a:headEnd/>
            <a:tailEnd/>
          </a:ln>
        </p:spPr>
        <p:txBody>
          <a:bodyPr lIns="91376" tIns="45688" rIns="91376" bIns="45688">
            <a:spAutoFit/>
          </a:bodyPr>
          <a:lstStyle/>
          <a:p>
            <a:pPr>
              <a:buFontTx/>
              <a:buNone/>
            </a:pPr>
            <a:r>
              <a:rPr lang="en-US" sz="1800" i="0"/>
              <a:t>First Lithium Symposium in 2010:  Y. Hirooka. et al., Nucl. Fusion (2010)</a:t>
            </a:r>
          </a:p>
          <a:p>
            <a:pPr>
              <a:buFontTx/>
              <a:buNone/>
            </a:pPr>
            <a:r>
              <a:rPr lang="en-US" sz="1800" i="0"/>
              <a:t>Second Lithium Symposium in 2011 : M. Ono, et al., Nucl. Fusion (2012)</a:t>
            </a:r>
          </a:p>
        </p:txBody>
      </p:sp>
    </p:spTree>
    <p:extLst>
      <p:ext uri="{BB962C8B-B14F-4D97-AF65-F5344CB8AC3E}">
        <p14:creationId xmlns:p14="http://schemas.microsoft.com/office/powerpoint/2010/main" val="29732286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3400"/>
              </a:lnSpc>
              <a:spcBef>
                <a:spcPct val="0"/>
              </a:spcBef>
              <a:buFontTx/>
              <a:buNone/>
            </a:pPr>
            <a:r>
              <a:rPr lang="en-US" sz="3200" b="1" i="0" dirty="0" smtClean="0">
                <a:solidFill>
                  <a:srgbClr val="FF0000"/>
                </a:solidFill>
                <a:latin typeface="Helvetica Neue" charset="0"/>
                <a:cs typeface="Helvetica Neue" charset="0"/>
              </a:rPr>
              <a:t>Li </a:t>
            </a:r>
            <a:r>
              <a:rPr lang="en-US" sz="3200" b="1" i="0" dirty="0">
                <a:solidFill>
                  <a:srgbClr val="FF0000"/>
                </a:solidFill>
                <a:latin typeface="Helvetica Neue" charset="0"/>
                <a:cs typeface="Helvetica Neue" charset="0"/>
              </a:rPr>
              <a:t>Provides Several Protective Layers</a:t>
            </a:r>
          </a:p>
          <a:p>
            <a:pPr algn="ctr" eaLnBrk="0" hangingPunct="0">
              <a:lnSpc>
                <a:spcPts val="3400"/>
              </a:lnSpc>
              <a:spcBef>
                <a:spcPct val="0"/>
              </a:spcBef>
              <a:buFontTx/>
              <a:buNone/>
            </a:pPr>
            <a:r>
              <a:rPr lang="en-US" sz="2800" b="1" i="0" dirty="0">
                <a:solidFill>
                  <a:srgbClr val="0723FF"/>
                </a:solidFill>
                <a:latin typeface="Helvetica Neue" charset="0"/>
                <a:cs typeface="Helvetica Neue" charset="0"/>
              </a:rPr>
              <a:t>Vaporization, Ionization, Radiation</a:t>
            </a:r>
            <a:endParaRPr lang="en-US" sz="1800" b="1" i="0" dirty="0">
              <a:solidFill>
                <a:srgbClr val="0723FF"/>
              </a:solidFill>
              <a:latin typeface="Helvetica Neue" charset="0"/>
              <a:cs typeface="Helvetica Neue" charset="0"/>
            </a:endParaRPr>
          </a:p>
        </p:txBody>
      </p:sp>
      <p:sp>
        <p:nvSpPr>
          <p:cNvPr id="31746" name="Slide Number Placeholder 3"/>
          <p:cNvSpPr>
            <a:spLocks noGrp="1"/>
          </p:cNvSpPr>
          <p:nvPr>
            <p:ph type="sldNum" sz="quarter" idx="12"/>
          </p:nvPr>
        </p:nvSpPr>
        <p:spPr>
          <a:xfrm>
            <a:off x="7239000" y="65151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79E695BC-E021-974D-91EB-65B797F17A5A}" type="slidenum">
              <a:rPr lang="en-US" sz="1400" b="0" i="0">
                <a:solidFill>
                  <a:schemeClr val="accent2"/>
                </a:solidFill>
                <a:latin typeface="Times" charset="0"/>
              </a:rPr>
              <a:pPr/>
              <a:t>23</a:t>
            </a:fld>
            <a:endParaRPr lang="en-US" sz="1400" b="0" i="0">
              <a:solidFill>
                <a:schemeClr val="accent2"/>
              </a:solidFill>
              <a:latin typeface="Times" charset="0"/>
            </a:endParaRPr>
          </a:p>
        </p:txBody>
      </p:sp>
      <p:grpSp>
        <p:nvGrpSpPr>
          <p:cNvPr id="31747" name="Group 5"/>
          <p:cNvGrpSpPr>
            <a:grpSpLocks/>
          </p:cNvGrpSpPr>
          <p:nvPr/>
        </p:nvGrpSpPr>
        <p:grpSpPr bwMode="auto">
          <a:xfrm>
            <a:off x="2274888" y="1092200"/>
            <a:ext cx="5840412" cy="5130800"/>
            <a:chOff x="660400" y="1463675"/>
            <a:chExt cx="4949339" cy="4348163"/>
          </a:xfrm>
        </p:grpSpPr>
        <p:sp>
          <p:nvSpPr>
            <p:cNvPr id="31776" name="TextBox 18"/>
            <p:cNvSpPr txBox="1">
              <a:spLocks noChangeArrowheads="1"/>
            </p:cNvSpPr>
            <p:nvPr/>
          </p:nvSpPr>
          <p:spPr bwMode="auto">
            <a:xfrm>
              <a:off x="723045" y="2771453"/>
              <a:ext cx="13112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a:solidFill>
                    <a:schemeClr val="tx1"/>
                  </a:solidFill>
                  <a:latin typeface="Arial" charset="0"/>
                </a:rPr>
                <a:t>Divertor side wall</a:t>
              </a:r>
            </a:p>
          </p:txBody>
        </p:sp>
        <p:sp>
          <p:nvSpPr>
            <p:cNvPr id="31777" name="TextBox 18"/>
            <p:cNvSpPr txBox="1">
              <a:spLocks noChangeArrowheads="1"/>
            </p:cNvSpPr>
            <p:nvPr/>
          </p:nvSpPr>
          <p:spPr bwMode="auto">
            <a:xfrm>
              <a:off x="1028700" y="5473700"/>
              <a:ext cx="131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a:solidFill>
                    <a:schemeClr val="tx1"/>
                  </a:solidFill>
                  <a:latin typeface="Arial" charset="0"/>
                </a:rPr>
                <a:t>LLD Tray</a:t>
              </a:r>
            </a:p>
          </p:txBody>
        </p:sp>
        <p:sp>
          <p:nvSpPr>
            <p:cNvPr id="9" name="Rectangle 8"/>
            <p:cNvSpPr/>
            <p:nvPr/>
          </p:nvSpPr>
          <p:spPr bwMode="auto">
            <a:xfrm rot="16200000" flipH="1">
              <a:off x="1010112" y="2903221"/>
              <a:ext cx="3314936" cy="124305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bwMode="auto">
            <a:xfrm rot="16200000" flipH="1">
              <a:off x="985896" y="3356585"/>
              <a:ext cx="3314936" cy="336324"/>
            </a:xfrm>
            <a:prstGeom prst="rect">
              <a:avLst/>
            </a:prstGeom>
            <a:gradFill flip="none" rotWithShape="1">
              <a:gsLst>
                <a:gs pos="0">
                  <a:srgbClr val="21FF70"/>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80" name="Rectangle 2"/>
            <p:cNvSpPr>
              <a:spLocks noChangeArrowheads="1"/>
            </p:cNvSpPr>
            <p:nvPr/>
          </p:nvSpPr>
          <p:spPr bwMode="auto">
            <a:xfrm rot="-5400000">
              <a:off x="2552700" y="4675188"/>
              <a:ext cx="228600" cy="1289050"/>
            </a:xfrm>
            <a:prstGeom prst="rect">
              <a:avLst/>
            </a:prstGeom>
            <a:solidFill>
              <a:srgbClr val="FF6600"/>
            </a:solidFill>
            <a:ln w="15875">
              <a:solidFill>
                <a:schemeClr val="tx1"/>
              </a:solidFill>
              <a:round/>
              <a:headEnd/>
              <a:tailEnd type="triangle" w="med" len="med"/>
            </a:ln>
          </p:spPr>
          <p:txBody>
            <a:bodyPr lIns="0" tIns="0" rIns="0" bIns="0"/>
            <a:lstStyle/>
            <a:p>
              <a:endParaRPr lang="en-US">
                <a:solidFill>
                  <a:srgbClr val="FF0000"/>
                </a:solidFill>
              </a:endParaRPr>
            </a:p>
          </p:txBody>
        </p:sp>
        <p:sp>
          <p:nvSpPr>
            <p:cNvPr id="31781" name="TextBox 18"/>
            <p:cNvSpPr txBox="1">
              <a:spLocks noChangeArrowheads="1"/>
            </p:cNvSpPr>
            <p:nvPr/>
          </p:nvSpPr>
          <p:spPr bwMode="auto">
            <a:xfrm>
              <a:off x="3462338" y="2367821"/>
              <a:ext cx="2147401" cy="787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a:solidFill>
                    <a:srgbClr val="FF0000"/>
                  </a:solidFill>
                  <a:latin typeface="Arial" charset="0"/>
                </a:rPr>
                <a:t>Li Injection (ARLLD)</a:t>
              </a:r>
            </a:p>
            <a:p>
              <a:pPr eaLnBrk="1" hangingPunct="1">
                <a:buFontTx/>
                <a:buNone/>
              </a:pPr>
              <a:r>
                <a:rPr lang="en-US" sz="1600" i="0">
                  <a:solidFill>
                    <a:srgbClr val="FF0000"/>
                  </a:solidFill>
                </a:rPr>
                <a:t>~ 100 MJ/mole</a:t>
              </a:r>
              <a:endParaRPr lang="en-US" sz="1600">
                <a:solidFill>
                  <a:srgbClr val="FF0000"/>
                </a:solidFill>
                <a:latin typeface="Arial" charset="0"/>
              </a:endParaRPr>
            </a:p>
            <a:p>
              <a:pPr eaLnBrk="1" hangingPunct="1">
                <a:buFontTx/>
                <a:buNone/>
              </a:pPr>
              <a:endParaRPr lang="en-US" sz="1600">
                <a:solidFill>
                  <a:srgbClr val="FF0000"/>
                </a:solidFill>
                <a:latin typeface="Arial" charset="0"/>
              </a:endParaRPr>
            </a:p>
          </p:txBody>
        </p:sp>
        <p:cxnSp>
          <p:nvCxnSpPr>
            <p:cNvPr id="51" name="Straight Arrow Connector 50"/>
            <p:cNvCxnSpPr/>
            <p:nvPr/>
          </p:nvCxnSpPr>
          <p:spPr>
            <a:xfrm flipV="1">
              <a:off x="1919596" y="5320787"/>
              <a:ext cx="430494" cy="208528"/>
            </a:xfrm>
            <a:prstGeom prst="straightConnector1">
              <a:avLst/>
            </a:prstGeom>
            <a:ln w="190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1783" name="TextBox 21"/>
            <p:cNvSpPr txBox="1">
              <a:spLocks noChangeArrowheads="1"/>
            </p:cNvSpPr>
            <p:nvPr/>
          </p:nvSpPr>
          <p:spPr bwMode="auto">
            <a:xfrm>
              <a:off x="3233738" y="1463675"/>
              <a:ext cx="15446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a:solidFill>
                    <a:schemeClr val="tx1"/>
                  </a:solidFill>
                  <a:latin typeface="Arial" charset="0"/>
                </a:rPr>
                <a:t>Divertor</a:t>
              </a:r>
            </a:p>
            <a:p>
              <a:pPr eaLnBrk="1" hangingPunct="1">
                <a:buFontTx/>
                <a:buNone/>
              </a:pPr>
              <a:r>
                <a:rPr lang="en-US" sz="1600">
                  <a:solidFill>
                    <a:schemeClr val="tx1"/>
                  </a:solidFill>
                  <a:latin typeface="Arial" charset="0"/>
                </a:rPr>
                <a:t>Entrance</a:t>
              </a:r>
            </a:p>
          </p:txBody>
        </p:sp>
        <p:sp>
          <p:nvSpPr>
            <p:cNvPr id="31784" name="TextBox 11"/>
            <p:cNvSpPr txBox="1">
              <a:spLocks noChangeArrowheads="1"/>
            </p:cNvSpPr>
            <p:nvPr/>
          </p:nvSpPr>
          <p:spPr bwMode="auto">
            <a:xfrm>
              <a:off x="660400" y="1484313"/>
              <a:ext cx="1543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dirty="0">
                  <a:solidFill>
                    <a:schemeClr val="tx1"/>
                  </a:solidFill>
                  <a:latin typeface="Arial" charset="0"/>
                </a:rPr>
                <a:t>Power and particle flux</a:t>
              </a:r>
            </a:p>
          </p:txBody>
        </p:sp>
        <p:cxnSp>
          <p:nvCxnSpPr>
            <p:cNvPr id="52" name="Straight Arrow Connector 51"/>
            <p:cNvCxnSpPr/>
            <p:nvPr/>
          </p:nvCxnSpPr>
          <p:spPr bwMode="auto">
            <a:xfrm>
              <a:off x="1841569" y="1806739"/>
              <a:ext cx="586549" cy="45742"/>
            </a:xfrm>
            <a:prstGeom prst="straightConnector1">
              <a:avLst/>
            </a:prstGeom>
            <a:ln w="190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Right Arrow 52"/>
            <p:cNvSpPr/>
            <p:nvPr/>
          </p:nvSpPr>
          <p:spPr bwMode="auto">
            <a:xfrm rot="16200000" flipH="1">
              <a:off x="2286847" y="1851143"/>
              <a:ext cx="707653" cy="349777"/>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a:p>
          </p:txBody>
        </p:sp>
        <p:cxnSp>
          <p:nvCxnSpPr>
            <p:cNvPr id="198" name="Straight Arrow Connector 197"/>
            <p:cNvCxnSpPr/>
            <p:nvPr/>
          </p:nvCxnSpPr>
          <p:spPr>
            <a:xfrm>
              <a:off x="1423182" y="3200519"/>
              <a:ext cx="532737" cy="126463"/>
            </a:xfrm>
            <a:prstGeom prst="straightConnector1">
              <a:avLst/>
            </a:prstGeom>
            <a:ln w="190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31748" name="Oval 7"/>
          <p:cNvSpPr>
            <a:spLocks noChangeArrowheads="1"/>
          </p:cNvSpPr>
          <p:nvPr/>
        </p:nvSpPr>
        <p:spPr bwMode="auto">
          <a:xfrm>
            <a:off x="3759200" y="5260975"/>
            <a:ext cx="1752600" cy="254000"/>
          </a:xfrm>
          <a:prstGeom prst="ellipse">
            <a:avLst/>
          </a:prstGeom>
          <a:gradFill rotWithShape="1">
            <a:gsLst>
              <a:gs pos="0">
                <a:srgbClr val="FFFFFF"/>
              </a:gs>
              <a:gs pos="70000">
                <a:srgbClr val="D95438"/>
              </a:gs>
              <a:gs pos="100000">
                <a:srgbClr val="D95438"/>
              </a:gs>
            </a:gsLst>
            <a:lin ang="5400000"/>
          </a:gradFill>
          <a:ln w="15875">
            <a:solidFill>
              <a:schemeClr val="tx1"/>
            </a:solidFill>
            <a:round/>
            <a:headEnd/>
            <a:tailEnd type="triangle" w="med" len="med"/>
          </a:ln>
        </p:spPr>
        <p:txBody>
          <a:bodyPr lIns="0" tIns="0" rIns="0" bIns="0"/>
          <a:lstStyle/>
          <a:p>
            <a:endParaRPr lang="en-US"/>
          </a:p>
        </p:txBody>
      </p:sp>
      <p:sp>
        <p:nvSpPr>
          <p:cNvPr id="31749" name="Rectangle 48"/>
          <p:cNvSpPr>
            <a:spLocks noChangeArrowheads="1"/>
          </p:cNvSpPr>
          <p:nvPr/>
        </p:nvSpPr>
        <p:spPr bwMode="auto">
          <a:xfrm>
            <a:off x="1330325" y="4440238"/>
            <a:ext cx="2187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a:solidFill>
                  <a:srgbClr val="000000"/>
                </a:solidFill>
              </a:rPr>
              <a:t>Li Vapor Shielding</a:t>
            </a:r>
          </a:p>
        </p:txBody>
      </p:sp>
      <p:cxnSp>
        <p:nvCxnSpPr>
          <p:cNvPr id="37" name="Straight Arrow Connector 36"/>
          <p:cNvCxnSpPr/>
          <p:nvPr/>
        </p:nvCxnSpPr>
        <p:spPr bwMode="auto">
          <a:xfrm>
            <a:off x="2857500" y="4940300"/>
            <a:ext cx="1828800" cy="431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U-Turn Arrow 37"/>
          <p:cNvSpPr/>
          <p:nvPr/>
        </p:nvSpPr>
        <p:spPr bwMode="auto">
          <a:xfrm>
            <a:off x="4622800" y="3810000"/>
            <a:ext cx="419100" cy="1603375"/>
          </a:xfrm>
          <a:prstGeom prst="uturnArrow">
            <a:avLst/>
          </a:prstGeom>
          <a:solidFill>
            <a:schemeClr val="accent1">
              <a:lumMod val="75000"/>
            </a:schemeClr>
          </a:solidFill>
          <a:ln w="15875" cap="flat" cmpd="sng" algn="ctr">
            <a:solidFill>
              <a:schemeClr val="accent1">
                <a:lumMod val="60000"/>
                <a:lumOff val="40000"/>
              </a:schemeClr>
            </a:solidFill>
            <a:prstDash val="solid"/>
            <a:round/>
            <a:headEnd type="none" w="med" len="med"/>
            <a:tailEnd type="triangle" w="med" len="med"/>
          </a:ln>
          <a:effectLst/>
        </p:spPr>
        <p:txBody>
          <a:bodyPr lIns="0" tIns="0" rIns="0" bIns="0"/>
          <a:lstStyle/>
          <a:p>
            <a:pPr>
              <a:defRPr/>
            </a:pPr>
            <a:endParaRPr lang="en-US"/>
          </a:p>
        </p:txBody>
      </p:sp>
      <p:sp>
        <p:nvSpPr>
          <p:cNvPr id="39" name="U-Turn Arrow 38"/>
          <p:cNvSpPr/>
          <p:nvPr/>
        </p:nvSpPr>
        <p:spPr bwMode="auto">
          <a:xfrm flipH="1">
            <a:off x="4191000" y="3810000"/>
            <a:ext cx="419100" cy="1603375"/>
          </a:xfrm>
          <a:prstGeom prst="uturnArrow">
            <a:avLst/>
          </a:prstGeom>
          <a:solidFill>
            <a:schemeClr val="accent1">
              <a:lumMod val="75000"/>
            </a:schemeClr>
          </a:solidFill>
          <a:ln w="15875" cap="flat" cmpd="sng" algn="ctr">
            <a:solidFill>
              <a:schemeClr val="accent1">
                <a:lumMod val="60000"/>
                <a:lumOff val="40000"/>
              </a:schemeClr>
            </a:solidFill>
            <a:prstDash val="solid"/>
            <a:round/>
            <a:headEnd type="none" w="med" len="med"/>
            <a:tailEnd type="triangle" w="med" len="med"/>
          </a:ln>
          <a:effectLst/>
        </p:spPr>
        <p:txBody>
          <a:bodyPr lIns="0" tIns="0" rIns="0" bIns="0"/>
          <a:lstStyle/>
          <a:p>
            <a:pPr>
              <a:defRPr/>
            </a:pPr>
            <a:endParaRPr lang="en-US"/>
          </a:p>
        </p:txBody>
      </p:sp>
      <p:sp>
        <p:nvSpPr>
          <p:cNvPr id="40" name="U-Turn Arrow 39"/>
          <p:cNvSpPr/>
          <p:nvPr/>
        </p:nvSpPr>
        <p:spPr bwMode="auto">
          <a:xfrm flipH="1">
            <a:off x="3975100" y="3495675"/>
            <a:ext cx="674688" cy="1573213"/>
          </a:xfrm>
          <a:prstGeom prst="uturnArrow">
            <a:avLst>
              <a:gd name="adj1" fmla="val 13096"/>
              <a:gd name="adj2" fmla="val 11548"/>
              <a:gd name="adj3" fmla="val 25000"/>
              <a:gd name="adj4" fmla="val 43750"/>
              <a:gd name="adj5" fmla="val 76869"/>
            </a:avLst>
          </a:prstGeom>
          <a:solidFill>
            <a:schemeClr val="accent1">
              <a:lumMod val="75000"/>
            </a:schemeClr>
          </a:solidFill>
          <a:ln w="15875" cap="flat" cmpd="sng" algn="ctr">
            <a:solidFill>
              <a:schemeClr val="accent1">
                <a:lumMod val="60000"/>
                <a:lumOff val="40000"/>
              </a:schemeClr>
            </a:solidFill>
            <a:prstDash val="solid"/>
            <a:round/>
            <a:headEnd type="none" w="med" len="med"/>
            <a:tailEnd type="triangle" w="med" len="med"/>
          </a:ln>
          <a:effectLst/>
        </p:spPr>
        <p:txBody>
          <a:bodyPr lIns="0" tIns="0" rIns="0" bIns="0"/>
          <a:lstStyle/>
          <a:p>
            <a:pPr>
              <a:defRPr/>
            </a:pPr>
            <a:endParaRPr lang="en-US"/>
          </a:p>
        </p:txBody>
      </p:sp>
      <p:sp>
        <p:nvSpPr>
          <p:cNvPr id="41" name="U-Turn Arrow 40"/>
          <p:cNvSpPr/>
          <p:nvPr/>
        </p:nvSpPr>
        <p:spPr bwMode="auto">
          <a:xfrm>
            <a:off x="4610100" y="3521075"/>
            <a:ext cx="674688" cy="1573213"/>
          </a:xfrm>
          <a:prstGeom prst="uturnArrow">
            <a:avLst>
              <a:gd name="adj1" fmla="val 13096"/>
              <a:gd name="adj2" fmla="val 11548"/>
              <a:gd name="adj3" fmla="val 25000"/>
              <a:gd name="adj4" fmla="val 43750"/>
              <a:gd name="adj5" fmla="val 76869"/>
            </a:avLst>
          </a:prstGeom>
          <a:solidFill>
            <a:schemeClr val="accent1">
              <a:lumMod val="75000"/>
            </a:schemeClr>
          </a:solidFill>
          <a:ln w="15875" cap="flat" cmpd="sng" algn="ctr">
            <a:solidFill>
              <a:schemeClr val="accent1">
                <a:lumMod val="60000"/>
                <a:lumOff val="40000"/>
              </a:schemeClr>
            </a:solidFill>
            <a:prstDash val="solid"/>
            <a:round/>
            <a:headEnd type="none" w="med" len="med"/>
            <a:tailEnd type="triangle" w="med" len="med"/>
          </a:ln>
          <a:effectLst/>
        </p:spPr>
        <p:txBody>
          <a:bodyPr lIns="0" tIns="0" rIns="0" bIns="0"/>
          <a:lstStyle/>
          <a:p>
            <a:pPr>
              <a:defRPr/>
            </a:pPr>
            <a:endParaRPr lang="en-US"/>
          </a:p>
        </p:txBody>
      </p:sp>
      <p:sp>
        <p:nvSpPr>
          <p:cNvPr id="31755" name="Rectangle 48"/>
          <p:cNvSpPr>
            <a:spLocks noChangeArrowheads="1"/>
          </p:cNvSpPr>
          <p:nvPr/>
        </p:nvSpPr>
        <p:spPr bwMode="auto">
          <a:xfrm>
            <a:off x="5508625" y="2916238"/>
            <a:ext cx="29495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a:solidFill>
                  <a:srgbClr val="FF0000"/>
                </a:solidFill>
              </a:rPr>
              <a:t>Li Radiative Cooling (RLLD)</a:t>
            </a:r>
          </a:p>
          <a:p>
            <a:pPr algn="ctr">
              <a:buFontTx/>
              <a:buNone/>
            </a:pPr>
            <a:r>
              <a:rPr lang="en-US" sz="1600" i="0">
                <a:solidFill>
                  <a:srgbClr val="FF0000"/>
                </a:solidFill>
              </a:rPr>
              <a:t>~ 100 MJ/mole</a:t>
            </a:r>
          </a:p>
        </p:txBody>
      </p:sp>
      <p:sp>
        <p:nvSpPr>
          <p:cNvPr id="50" name="Left Arrow 49"/>
          <p:cNvSpPr/>
          <p:nvPr/>
        </p:nvSpPr>
        <p:spPr bwMode="auto">
          <a:xfrm rot="16200000" flipV="1">
            <a:off x="3465513" y="3270250"/>
            <a:ext cx="2290762" cy="414338"/>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a:p>
        </p:txBody>
      </p:sp>
      <p:sp>
        <p:nvSpPr>
          <p:cNvPr id="55" name="Left Arrow 54"/>
          <p:cNvSpPr/>
          <p:nvPr/>
        </p:nvSpPr>
        <p:spPr bwMode="auto">
          <a:xfrm flipV="1">
            <a:off x="4830763" y="2189163"/>
            <a:ext cx="696912" cy="415925"/>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a:p>
        </p:txBody>
      </p:sp>
      <p:sp>
        <p:nvSpPr>
          <p:cNvPr id="57" name="Sun 56"/>
          <p:cNvSpPr/>
          <p:nvPr/>
        </p:nvSpPr>
        <p:spPr bwMode="auto">
          <a:xfrm>
            <a:off x="4003675" y="2522538"/>
            <a:ext cx="1268413" cy="1368425"/>
          </a:xfrm>
          <a:prstGeom prst="sun">
            <a:avLst/>
          </a:prstGeom>
          <a:solidFill>
            <a:srgbClr val="00CA00">
              <a:alpha val="52000"/>
            </a:srgbClr>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dirty="0"/>
          </a:p>
        </p:txBody>
      </p:sp>
      <p:cxnSp>
        <p:nvCxnSpPr>
          <p:cNvPr id="58" name="Straight Arrow Connector 57"/>
          <p:cNvCxnSpPr/>
          <p:nvPr/>
        </p:nvCxnSpPr>
        <p:spPr bwMode="auto">
          <a:xfrm flipH="1" flipV="1">
            <a:off x="4668838" y="3167063"/>
            <a:ext cx="804862" cy="1730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1761" idx="1"/>
          </p:cNvCxnSpPr>
          <p:nvPr/>
        </p:nvCxnSpPr>
        <p:spPr bwMode="auto">
          <a:xfrm flipH="1" flipV="1">
            <a:off x="4648200" y="5537200"/>
            <a:ext cx="1101725" cy="165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761" name="Rectangle 48"/>
          <p:cNvSpPr>
            <a:spLocks noChangeArrowheads="1"/>
          </p:cNvSpPr>
          <p:nvPr/>
        </p:nvSpPr>
        <p:spPr bwMode="auto">
          <a:xfrm>
            <a:off x="5749925" y="5532438"/>
            <a:ext cx="3000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a:solidFill>
                  <a:srgbClr val="000000"/>
                </a:solidFill>
              </a:rPr>
              <a:t>Li Vaporization (150 kJ mole)</a:t>
            </a:r>
          </a:p>
        </p:txBody>
      </p:sp>
      <p:sp>
        <p:nvSpPr>
          <p:cNvPr id="31762" name="Rectangle 48"/>
          <p:cNvSpPr>
            <a:spLocks noChangeArrowheads="1"/>
          </p:cNvSpPr>
          <p:nvPr/>
        </p:nvSpPr>
        <p:spPr bwMode="auto">
          <a:xfrm>
            <a:off x="5838825" y="4229100"/>
            <a:ext cx="31527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600" i="0">
                <a:solidFill>
                  <a:srgbClr val="000000"/>
                </a:solidFill>
              </a:rPr>
              <a:t>Li Ionization</a:t>
            </a:r>
          </a:p>
          <a:p>
            <a:pPr>
              <a:buFontTx/>
              <a:buNone/>
            </a:pPr>
            <a:r>
              <a:rPr lang="en-US" sz="1600" i="0">
                <a:solidFill>
                  <a:srgbClr val="000000"/>
                </a:solidFill>
              </a:rPr>
              <a:t>1</a:t>
            </a:r>
            <a:r>
              <a:rPr lang="en-US" sz="1600" i="0" baseline="30000">
                <a:solidFill>
                  <a:srgbClr val="000000"/>
                </a:solidFill>
              </a:rPr>
              <a:t>st</a:t>
            </a:r>
            <a:r>
              <a:rPr lang="en-US" sz="1600" i="0">
                <a:solidFill>
                  <a:srgbClr val="000000"/>
                </a:solidFill>
              </a:rPr>
              <a:t> ionization – 0.5 MJ /mole </a:t>
            </a:r>
          </a:p>
          <a:p>
            <a:pPr>
              <a:buFontTx/>
              <a:buNone/>
            </a:pPr>
            <a:r>
              <a:rPr lang="en-US" sz="1600" i="0">
                <a:solidFill>
                  <a:srgbClr val="000000"/>
                </a:solidFill>
              </a:rPr>
              <a:t>2</a:t>
            </a:r>
            <a:r>
              <a:rPr lang="en-US" sz="1600" i="0" baseline="30000">
                <a:solidFill>
                  <a:srgbClr val="000000"/>
                </a:solidFill>
              </a:rPr>
              <a:t>nd</a:t>
            </a:r>
            <a:r>
              <a:rPr lang="en-US" sz="1600" i="0">
                <a:solidFill>
                  <a:srgbClr val="000000"/>
                </a:solidFill>
              </a:rPr>
              <a:t>  ionization – 7.3 MJ /mole </a:t>
            </a:r>
          </a:p>
          <a:p>
            <a:pPr>
              <a:buFontTx/>
              <a:buNone/>
            </a:pPr>
            <a:r>
              <a:rPr lang="en-US" sz="1600" i="0">
                <a:solidFill>
                  <a:srgbClr val="000000"/>
                </a:solidFill>
              </a:rPr>
              <a:t>3</a:t>
            </a:r>
            <a:r>
              <a:rPr lang="en-US" sz="1600" i="0" baseline="30000">
                <a:solidFill>
                  <a:srgbClr val="000000"/>
                </a:solidFill>
              </a:rPr>
              <a:t>rd</a:t>
            </a:r>
            <a:r>
              <a:rPr lang="en-US" sz="1600" i="0">
                <a:solidFill>
                  <a:srgbClr val="000000"/>
                </a:solidFill>
              </a:rPr>
              <a:t>  ionization – 11.8 MJ /mole </a:t>
            </a:r>
          </a:p>
          <a:p>
            <a:pPr>
              <a:buFontTx/>
              <a:buNone/>
            </a:pPr>
            <a:endParaRPr lang="en-US" sz="1600" i="0">
              <a:solidFill>
                <a:srgbClr val="000000"/>
              </a:solidFill>
            </a:endParaRPr>
          </a:p>
        </p:txBody>
      </p:sp>
      <p:cxnSp>
        <p:nvCxnSpPr>
          <p:cNvPr id="66" name="Straight Arrow Connector 65"/>
          <p:cNvCxnSpPr/>
          <p:nvPr/>
        </p:nvCxnSpPr>
        <p:spPr bwMode="auto">
          <a:xfrm flipH="1">
            <a:off x="4648200" y="4521200"/>
            <a:ext cx="1168400" cy="355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764" name="TextBox 11"/>
          <p:cNvSpPr txBox="1">
            <a:spLocks noChangeArrowheads="1"/>
          </p:cNvSpPr>
          <p:nvPr/>
        </p:nvSpPr>
        <p:spPr bwMode="auto">
          <a:xfrm>
            <a:off x="990600" y="4648200"/>
            <a:ext cx="1711209"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0723FF"/>
                </a:solidFill>
              </a:rPr>
              <a:t>M. </a:t>
            </a:r>
            <a:r>
              <a:rPr lang="en-US" sz="1400" i="0" dirty="0" err="1">
                <a:solidFill>
                  <a:srgbClr val="0723FF"/>
                </a:solidFill>
              </a:rPr>
              <a:t>Jaworski</a:t>
            </a:r>
            <a:r>
              <a:rPr lang="en-US" sz="1400" i="0" dirty="0">
                <a:solidFill>
                  <a:srgbClr val="0723FF"/>
                </a:solidFill>
              </a:rPr>
              <a:t> </a:t>
            </a:r>
            <a:r>
              <a:rPr lang="en-US" sz="1400" i="0" dirty="0" smtClean="0">
                <a:solidFill>
                  <a:srgbClr val="0723FF"/>
                </a:solidFill>
              </a:rPr>
              <a:t>et al., </a:t>
            </a:r>
            <a:endParaRPr lang="en-US" sz="1400" i="0" dirty="0">
              <a:solidFill>
                <a:srgbClr val="0723FF"/>
              </a:solidFill>
            </a:endParaRPr>
          </a:p>
        </p:txBody>
      </p:sp>
      <p:sp>
        <p:nvSpPr>
          <p:cNvPr id="31765" name="TextBox 18"/>
          <p:cNvSpPr txBox="1">
            <a:spLocks noChangeArrowheads="1"/>
          </p:cNvSpPr>
          <p:nvPr/>
        </p:nvSpPr>
        <p:spPr bwMode="auto">
          <a:xfrm>
            <a:off x="2209800" y="3409950"/>
            <a:ext cx="1547813"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600">
                <a:solidFill>
                  <a:schemeClr val="tx1"/>
                </a:solidFill>
                <a:latin typeface="Arial" charset="0"/>
              </a:rPr>
              <a:t>Radial Transport</a:t>
            </a:r>
          </a:p>
        </p:txBody>
      </p:sp>
      <p:cxnSp>
        <p:nvCxnSpPr>
          <p:cNvPr id="35" name="Straight Arrow Connector 34"/>
          <p:cNvCxnSpPr/>
          <p:nvPr/>
        </p:nvCxnSpPr>
        <p:spPr bwMode="auto">
          <a:xfrm>
            <a:off x="3581400" y="3713163"/>
            <a:ext cx="723900" cy="134937"/>
          </a:xfrm>
          <a:prstGeom prst="straightConnector1">
            <a:avLst/>
          </a:prstGeom>
          <a:ln w="190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Left Arrow 41"/>
          <p:cNvSpPr/>
          <p:nvPr/>
        </p:nvSpPr>
        <p:spPr bwMode="auto">
          <a:xfrm rot="5400000">
            <a:off x="4153694" y="4872831"/>
            <a:ext cx="914400" cy="414338"/>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a:p>
        </p:txBody>
      </p:sp>
      <p:sp>
        <p:nvSpPr>
          <p:cNvPr id="31768" name="TextBox 18"/>
          <p:cNvSpPr txBox="1">
            <a:spLocks noChangeArrowheads="1"/>
          </p:cNvSpPr>
          <p:nvPr/>
        </p:nvSpPr>
        <p:spPr bwMode="auto">
          <a:xfrm>
            <a:off x="5727700" y="3575050"/>
            <a:ext cx="19685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a:solidFill>
                  <a:schemeClr val="tx1"/>
                </a:solidFill>
                <a:latin typeface="Arial" charset="0"/>
              </a:rPr>
              <a:t>Charge Exchange Loss</a:t>
            </a:r>
          </a:p>
        </p:txBody>
      </p:sp>
      <p:cxnSp>
        <p:nvCxnSpPr>
          <p:cNvPr id="44" name="Straight Arrow Connector 43"/>
          <p:cNvCxnSpPr/>
          <p:nvPr/>
        </p:nvCxnSpPr>
        <p:spPr bwMode="auto">
          <a:xfrm flipV="1">
            <a:off x="4584700" y="3860800"/>
            <a:ext cx="1295400" cy="246063"/>
          </a:xfrm>
          <a:prstGeom prst="straightConnector1">
            <a:avLst/>
          </a:prstGeom>
          <a:ln w="190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1770" name="TextBox 11"/>
          <p:cNvSpPr txBox="1">
            <a:spLocks noChangeArrowheads="1"/>
          </p:cNvSpPr>
          <p:nvPr/>
        </p:nvSpPr>
        <p:spPr bwMode="auto">
          <a:xfrm>
            <a:off x="5715000" y="5816600"/>
            <a:ext cx="1445061"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0723FF"/>
                </a:solidFill>
              </a:rPr>
              <a:t>T. Abram </a:t>
            </a:r>
            <a:r>
              <a:rPr lang="en-US" sz="1400" i="0" dirty="0" smtClean="0">
                <a:solidFill>
                  <a:srgbClr val="0723FF"/>
                </a:solidFill>
              </a:rPr>
              <a:t>et al., </a:t>
            </a:r>
            <a:endParaRPr lang="en-US" sz="1400" i="0" dirty="0">
              <a:solidFill>
                <a:srgbClr val="0723FF"/>
              </a:solidFill>
            </a:endParaRPr>
          </a:p>
        </p:txBody>
      </p:sp>
      <p:sp>
        <p:nvSpPr>
          <p:cNvPr id="31771" name="Oval 1"/>
          <p:cNvSpPr>
            <a:spLocks noChangeArrowheads="1"/>
          </p:cNvSpPr>
          <p:nvPr/>
        </p:nvSpPr>
        <p:spPr bwMode="auto">
          <a:xfrm>
            <a:off x="5473700" y="2095500"/>
            <a:ext cx="2260600" cy="711200"/>
          </a:xfrm>
          <a:prstGeom prst="ellipse">
            <a:avLst/>
          </a:prstGeom>
          <a:noFill/>
          <a:ln w="28575">
            <a:solidFill>
              <a:srgbClr val="D9133C"/>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72" name="Oval 42"/>
          <p:cNvSpPr>
            <a:spLocks noChangeArrowheads="1"/>
          </p:cNvSpPr>
          <p:nvPr/>
        </p:nvSpPr>
        <p:spPr bwMode="auto">
          <a:xfrm>
            <a:off x="5588000" y="2806700"/>
            <a:ext cx="2768600" cy="711200"/>
          </a:xfrm>
          <a:prstGeom prst="ellipse">
            <a:avLst/>
          </a:prstGeom>
          <a:noFill/>
          <a:ln w="28575">
            <a:solidFill>
              <a:srgbClr val="D9133C"/>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73" name="TextBox 2"/>
          <p:cNvSpPr txBox="1">
            <a:spLocks noChangeArrowheads="1"/>
          </p:cNvSpPr>
          <p:nvPr/>
        </p:nvSpPr>
        <p:spPr bwMode="auto">
          <a:xfrm>
            <a:off x="7124700" y="1511300"/>
            <a:ext cx="923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dirty="0" smtClean="0">
                <a:solidFill>
                  <a:srgbClr val="FF0000"/>
                </a:solidFill>
              </a:rPr>
              <a:t>M. Ono</a:t>
            </a:r>
            <a:endParaRPr lang="en-US" sz="1600" dirty="0">
              <a:solidFill>
                <a:srgbClr val="FF0000"/>
              </a:solidFill>
            </a:endParaRPr>
          </a:p>
        </p:txBody>
      </p:sp>
      <p:cxnSp>
        <p:nvCxnSpPr>
          <p:cNvPr id="45" name="Straight Arrow Connector 44"/>
          <p:cNvCxnSpPr>
            <a:stCxn id="31773" idx="2"/>
          </p:cNvCxnSpPr>
          <p:nvPr/>
        </p:nvCxnSpPr>
        <p:spPr bwMode="auto">
          <a:xfrm>
            <a:off x="7586425" y="1849854"/>
            <a:ext cx="8176" cy="372646"/>
          </a:xfrm>
          <a:prstGeom prst="straightConnector1">
            <a:avLst/>
          </a:prstGeom>
          <a:ln>
            <a:solidFill>
              <a:srgbClr val="D9133C"/>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1773" idx="2"/>
          </p:cNvCxnSpPr>
          <p:nvPr/>
        </p:nvCxnSpPr>
        <p:spPr bwMode="auto">
          <a:xfrm>
            <a:off x="7586425" y="1849854"/>
            <a:ext cx="376476" cy="1007646"/>
          </a:xfrm>
          <a:prstGeom prst="straightConnector1">
            <a:avLst/>
          </a:prstGeom>
          <a:ln>
            <a:solidFill>
              <a:srgbClr val="D9133C"/>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2463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8450" y="871245"/>
            <a:ext cx="4867275" cy="1077153"/>
          </a:xfrm>
          <a:prstGeom prst="rect">
            <a:avLst/>
          </a:prstGeom>
          <a:noFill/>
        </p:spPr>
        <p:txBody>
          <a:bodyPr wrap="square" lIns="91376" tIns="45688" rIns="91376" bIns="45688">
            <a:spAutoFit/>
          </a:bodyPr>
          <a:lstStyle/>
          <a:p>
            <a:pPr hangingPunct="0">
              <a:buFontTx/>
              <a:buNone/>
              <a:defRPr/>
            </a:pPr>
            <a:r>
              <a:rPr lang="en-GB" sz="2400" b="1" i="0" dirty="0">
                <a:solidFill>
                  <a:srgbClr val="0723FF"/>
                </a:solidFill>
              </a:rPr>
              <a:t>Lower</a:t>
            </a:r>
            <a:r>
              <a:rPr lang="en-GB" sz="2400" b="1" i="0" dirty="0">
                <a:solidFill>
                  <a:srgbClr val="000000"/>
                </a:solidFill>
              </a:rPr>
              <a:t> RLLD Operating Temperature:</a:t>
            </a:r>
          </a:p>
          <a:p>
            <a:pPr marL="182752" indent="-182752" hangingPunct="0">
              <a:defRPr/>
            </a:pPr>
            <a:r>
              <a:rPr lang="en-GB" sz="2000" b="1" i="0" dirty="0" smtClean="0">
                <a:solidFill>
                  <a:srgbClr val="0723FF"/>
                </a:solidFill>
              </a:rPr>
              <a:t>• Avoids </a:t>
            </a:r>
            <a:r>
              <a:rPr lang="en-GB" sz="2000" b="1" i="0" dirty="0">
                <a:solidFill>
                  <a:srgbClr val="0723FF"/>
                </a:solidFill>
              </a:rPr>
              <a:t>excessive Li vaporization </a:t>
            </a:r>
            <a:r>
              <a:rPr lang="en-GB" sz="2000" b="1" i="0" dirty="0" smtClean="0">
                <a:solidFill>
                  <a:srgbClr val="0723FF"/>
                </a:solidFill>
              </a:rPr>
              <a:t>and provides effective pumping</a:t>
            </a:r>
            <a:endParaRPr lang="en-GB" sz="2000" b="1" i="0" dirty="0">
              <a:solidFill>
                <a:srgbClr val="0723FF"/>
              </a:solidFill>
            </a:endParaRPr>
          </a:p>
        </p:txBody>
      </p:sp>
      <p:grpSp>
        <p:nvGrpSpPr>
          <p:cNvPr id="49154" name="Group 97"/>
          <p:cNvGrpSpPr>
            <a:grpSpLocks/>
          </p:cNvGrpSpPr>
          <p:nvPr/>
        </p:nvGrpSpPr>
        <p:grpSpPr bwMode="auto">
          <a:xfrm>
            <a:off x="256994" y="1857636"/>
            <a:ext cx="4232014" cy="4537339"/>
            <a:chOff x="2348498" y="750888"/>
            <a:chExt cx="4458937" cy="4780215"/>
          </a:xfrm>
        </p:grpSpPr>
        <p:sp>
          <p:nvSpPr>
            <p:cNvPr id="37" name="Freeform 36"/>
            <p:cNvSpPr/>
            <p:nvPr/>
          </p:nvSpPr>
          <p:spPr bwMode="auto">
            <a:xfrm>
              <a:off x="2478137" y="773293"/>
              <a:ext cx="2762428" cy="4104872"/>
            </a:xfrm>
            <a:custGeom>
              <a:avLst/>
              <a:gdLst>
                <a:gd name="connsiteX0" fmla="*/ 601133 w 3820583"/>
                <a:gd name="connsiteY0" fmla="*/ 5560483 h 5560483"/>
                <a:gd name="connsiteX1" fmla="*/ 1452033 w 3820583"/>
                <a:gd name="connsiteY1" fmla="*/ 4785783 h 5560483"/>
                <a:gd name="connsiteX2" fmla="*/ 385233 w 3820583"/>
                <a:gd name="connsiteY2" fmla="*/ 3655483 h 5560483"/>
                <a:gd name="connsiteX3" fmla="*/ 4233 w 3820583"/>
                <a:gd name="connsiteY3" fmla="*/ 2093383 h 5560483"/>
                <a:gd name="connsiteX4" fmla="*/ 410633 w 3820583"/>
                <a:gd name="connsiteY4" fmla="*/ 620183 h 5560483"/>
                <a:gd name="connsiteX5" fmla="*/ 1960033 w 3820583"/>
                <a:gd name="connsiteY5" fmla="*/ 10583 h 5560483"/>
                <a:gd name="connsiteX6" fmla="*/ 3395133 w 3820583"/>
                <a:gd name="connsiteY6" fmla="*/ 556683 h 5560483"/>
                <a:gd name="connsiteX7" fmla="*/ 3699933 w 3820583"/>
                <a:gd name="connsiteY7" fmla="*/ 2944283 h 5560483"/>
                <a:gd name="connsiteX8" fmla="*/ 2671233 w 3820583"/>
                <a:gd name="connsiteY8" fmla="*/ 4493683 h 5560483"/>
                <a:gd name="connsiteX9" fmla="*/ 3242733 w 3820583"/>
                <a:gd name="connsiteY9" fmla="*/ 5369983 h 5560483"/>
                <a:gd name="connsiteX10" fmla="*/ 3242733 w 3820583"/>
                <a:gd name="connsiteY10" fmla="*/ 5369983 h 55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0583" h="5560483">
                  <a:moveTo>
                    <a:pt x="601133" y="5560483"/>
                  </a:moveTo>
                  <a:cubicBezTo>
                    <a:pt x="1044574" y="5331883"/>
                    <a:pt x="1488016" y="5103283"/>
                    <a:pt x="1452033" y="4785783"/>
                  </a:cubicBezTo>
                  <a:cubicBezTo>
                    <a:pt x="1416050" y="4468283"/>
                    <a:pt x="626533" y="4104216"/>
                    <a:pt x="385233" y="3655483"/>
                  </a:cubicBezTo>
                  <a:cubicBezTo>
                    <a:pt x="143933" y="3206750"/>
                    <a:pt x="0" y="2599266"/>
                    <a:pt x="4233" y="2093383"/>
                  </a:cubicBezTo>
                  <a:cubicBezTo>
                    <a:pt x="8466" y="1587500"/>
                    <a:pt x="84666" y="967316"/>
                    <a:pt x="410633" y="620183"/>
                  </a:cubicBezTo>
                  <a:cubicBezTo>
                    <a:pt x="736600" y="273050"/>
                    <a:pt x="1462616" y="21166"/>
                    <a:pt x="1960033" y="10583"/>
                  </a:cubicBezTo>
                  <a:cubicBezTo>
                    <a:pt x="2457450" y="0"/>
                    <a:pt x="3105150" y="67733"/>
                    <a:pt x="3395133" y="556683"/>
                  </a:cubicBezTo>
                  <a:cubicBezTo>
                    <a:pt x="3685116" y="1045633"/>
                    <a:pt x="3820583" y="2288116"/>
                    <a:pt x="3699933" y="2944283"/>
                  </a:cubicBezTo>
                  <a:cubicBezTo>
                    <a:pt x="3579283" y="3600450"/>
                    <a:pt x="2747433" y="4089400"/>
                    <a:pt x="2671233" y="4493683"/>
                  </a:cubicBezTo>
                  <a:cubicBezTo>
                    <a:pt x="2595033" y="4897966"/>
                    <a:pt x="3242733" y="5369983"/>
                    <a:pt x="3242733" y="5369983"/>
                  </a:cubicBezTo>
                  <a:lnTo>
                    <a:pt x="3242733" y="5369983"/>
                  </a:ln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buFontTx/>
                <a:buNone/>
                <a:defRPr/>
              </a:pPr>
              <a:endParaRPr lang="en-US" i="0"/>
            </a:p>
          </p:txBody>
        </p:sp>
        <p:sp>
          <p:nvSpPr>
            <p:cNvPr id="49158" name="TextBox 12"/>
            <p:cNvSpPr txBox="1">
              <a:spLocks noChangeArrowheads="1"/>
            </p:cNvSpPr>
            <p:nvPr/>
          </p:nvSpPr>
          <p:spPr bwMode="auto">
            <a:xfrm>
              <a:off x="5167879" y="1415032"/>
              <a:ext cx="1465844" cy="125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solidFill>
                    <a:srgbClr val="FF0000"/>
                  </a:solidFill>
                  <a:latin typeface="Arial" charset="0"/>
                </a:rPr>
                <a:t>First Wall / Blanket</a:t>
              </a:r>
            </a:p>
            <a:p>
              <a:pPr eaLnBrk="1" hangingPunct="1">
                <a:buFontTx/>
                <a:buNone/>
              </a:pPr>
              <a:r>
                <a:rPr lang="en-US" sz="1400" i="0">
                  <a:solidFill>
                    <a:srgbClr val="FF0000"/>
                  </a:solidFill>
                  <a:latin typeface="Arial" charset="0"/>
                </a:rPr>
                <a:t>At 500°C – 700°C</a:t>
              </a:r>
            </a:p>
            <a:p>
              <a:pPr eaLnBrk="1" hangingPunct="1">
                <a:buFontTx/>
                <a:buNone/>
              </a:pPr>
              <a:endParaRPr lang="en-US" sz="1400" i="0">
                <a:solidFill>
                  <a:srgbClr val="FF0000"/>
                </a:solidFill>
                <a:latin typeface="Arial" charset="0"/>
              </a:endParaRPr>
            </a:p>
          </p:txBody>
        </p:sp>
        <p:cxnSp>
          <p:nvCxnSpPr>
            <p:cNvPr id="40" name="Straight Arrow Connector 39"/>
            <p:cNvCxnSpPr/>
            <p:nvPr/>
          </p:nvCxnSpPr>
          <p:spPr bwMode="auto">
            <a:xfrm rot="10800000" flipV="1">
              <a:off x="5042106" y="1419830"/>
              <a:ext cx="643393" cy="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1" name="Freeform 50"/>
            <p:cNvSpPr/>
            <p:nvPr/>
          </p:nvSpPr>
          <p:spPr bwMode="auto">
            <a:xfrm>
              <a:off x="2618980" y="928526"/>
              <a:ext cx="2399119" cy="4056860"/>
            </a:xfrm>
            <a:custGeom>
              <a:avLst/>
              <a:gdLst>
                <a:gd name="connsiteX0" fmla="*/ 895350 w 3346450"/>
                <a:gd name="connsiteY0" fmla="*/ 5374217 h 5509684"/>
                <a:gd name="connsiteX1" fmla="*/ 1543050 w 3346450"/>
                <a:gd name="connsiteY1" fmla="*/ 4574117 h 5509684"/>
                <a:gd name="connsiteX2" fmla="*/ 1009650 w 3346450"/>
                <a:gd name="connsiteY2" fmla="*/ 3951817 h 5509684"/>
                <a:gd name="connsiteX3" fmla="*/ 387350 w 3346450"/>
                <a:gd name="connsiteY3" fmla="*/ 3329517 h 5509684"/>
                <a:gd name="connsiteX4" fmla="*/ 69850 w 3346450"/>
                <a:gd name="connsiteY4" fmla="*/ 2592917 h 5509684"/>
                <a:gd name="connsiteX5" fmla="*/ 31750 w 3346450"/>
                <a:gd name="connsiteY5" fmla="*/ 1526117 h 5509684"/>
                <a:gd name="connsiteX6" fmla="*/ 260350 w 3346450"/>
                <a:gd name="connsiteY6" fmla="*/ 726017 h 5509684"/>
                <a:gd name="connsiteX7" fmla="*/ 882650 w 3346450"/>
                <a:gd name="connsiteY7" fmla="*/ 192617 h 5509684"/>
                <a:gd name="connsiteX8" fmla="*/ 1885950 w 3346450"/>
                <a:gd name="connsiteY8" fmla="*/ 27517 h 5509684"/>
                <a:gd name="connsiteX9" fmla="*/ 2889250 w 3346450"/>
                <a:gd name="connsiteY9" fmla="*/ 357717 h 5509684"/>
                <a:gd name="connsiteX10" fmla="*/ 3282950 w 3346450"/>
                <a:gd name="connsiteY10" fmla="*/ 1500717 h 5509684"/>
                <a:gd name="connsiteX11" fmla="*/ 3270250 w 3346450"/>
                <a:gd name="connsiteY11" fmla="*/ 2758017 h 5509684"/>
                <a:gd name="connsiteX12" fmla="*/ 2965450 w 3346450"/>
                <a:gd name="connsiteY12" fmla="*/ 3481917 h 5509684"/>
                <a:gd name="connsiteX13" fmla="*/ 2368550 w 3346450"/>
                <a:gd name="connsiteY13" fmla="*/ 4142317 h 5509684"/>
                <a:gd name="connsiteX14" fmla="*/ 2178050 w 3346450"/>
                <a:gd name="connsiteY14" fmla="*/ 4510617 h 5509684"/>
                <a:gd name="connsiteX15" fmla="*/ 2559050 w 3346450"/>
                <a:gd name="connsiteY15" fmla="*/ 4980517 h 5509684"/>
                <a:gd name="connsiteX16" fmla="*/ 3028950 w 3346450"/>
                <a:gd name="connsiteY16" fmla="*/ 5386917 h 5509684"/>
                <a:gd name="connsiteX17" fmla="*/ 895350 w 3346450"/>
                <a:gd name="connsiteY17" fmla="*/ 5374217 h 550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6450" h="5509684">
                  <a:moveTo>
                    <a:pt x="895350" y="5374217"/>
                  </a:moveTo>
                  <a:cubicBezTo>
                    <a:pt x="647700" y="5238750"/>
                    <a:pt x="1524000" y="4811184"/>
                    <a:pt x="1543050" y="4574117"/>
                  </a:cubicBezTo>
                  <a:cubicBezTo>
                    <a:pt x="1562100" y="4337050"/>
                    <a:pt x="1202267" y="4159250"/>
                    <a:pt x="1009650" y="3951817"/>
                  </a:cubicBezTo>
                  <a:cubicBezTo>
                    <a:pt x="817033" y="3744384"/>
                    <a:pt x="543983" y="3556000"/>
                    <a:pt x="387350" y="3329517"/>
                  </a:cubicBezTo>
                  <a:cubicBezTo>
                    <a:pt x="230717" y="3103034"/>
                    <a:pt x="129117" y="2893484"/>
                    <a:pt x="69850" y="2592917"/>
                  </a:cubicBezTo>
                  <a:cubicBezTo>
                    <a:pt x="10583" y="2292350"/>
                    <a:pt x="0" y="1837267"/>
                    <a:pt x="31750" y="1526117"/>
                  </a:cubicBezTo>
                  <a:cubicBezTo>
                    <a:pt x="63500" y="1214967"/>
                    <a:pt x="118533" y="948267"/>
                    <a:pt x="260350" y="726017"/>
                  </a:cubicBezTo>
                  <a:cubicBezTo>
                    <a:pt x="402167" y="503767"/>
                    <a:pt x="611717" y="309034"/>
                    <a:pt x="882650" y="192617"/>
                  </a:cubicBezTo>
                  <a:cubicBezTo>
                    <a:pt x="1153583" y="76200"/>
                    <a:pt x="1551517" y="0"/>
                    <a:pt x="1885950" y="27517"/>
                  </a:cubicBezTo>
                  <a:cubicBezTo>
                    <a:pt x="2220383" y="55034"/>
                    <a:pt x="2656417" y="112184"/>
                    <a:pt x="2889250" y="357717"/>
                  </a:cubicBezTo>
                  <a:cubicBezTo>
                    <a:pt x="3122083" y="603250"/>
                    <a:pt x="3219450" y="1100667"/>
                    <a:pt x="3282950" y="1500717"/>
                  </a:cubicBezTo>
                  <a:cubicBezTo>
                    <a:pt x="3346450" y="1900767"/>
                    <a:pt x="3323167" y="2427817"/>
                    <a:pt x="3270250" y="2758017"/>
                  </a:cubicBezTo>
                  <a:cubicBezTo>
                    <a:pt x="3217333" y="3088217"/>
                    <a:pt x="3115733" y="3251200"/>
                    <a:pt x="2965450" y="3481917"/>
                  </a:cubicBezTo>
                  <a:cubicBezTo>
                    <a:pt x="2815167" y="3712634"/>
                    <a:pt x="2499783" y="3970867"/>
                    <a:pt x="2368550" y="4142317"/>
                  </a:cubicBezTo>
                  <a:cubicBezTo>
                    <a:pt x="2237317" y="4313767"/>
                    <a:pt x="2146300" y="4370917"/>
                    <a:pt x="2178050" y="4510617"/>
                  </a:cubicBezTo>
                  <a:cubicBezTo>
                    <a:pt x="2209800" y="4650317"/>
                    <a:pt x="2417233" y="4834467"/>
                    <a:pt x="2559050" y="4980517"/>
                  </a:cubicBezTo>
                  <a:cubicBezTo>
                    <a:pt x="2700867" y="5126567"/>
                    <a:pt x="3308350" y="5319184"/>
                    <a:pt x="3028950" y="5386917"/>
                  </a:cubicBezTo>
                  <a:cubicBezTo>
                    <a:pt x="2749550" y="5454650"/>
                    <a:pt x="1143000" y="5509684"/>
                    <a:pt x="895350" y="5374217"/>
                  </a:cubicBezTo>
                  <a:close/>
                </a:path>
              </a:pathLst>
            </a:cu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r>
                <a:rPr lang="en-US" i="0" dirty="0"/>
                <a:t>000000000000</a:t>
              </a:r>
            </a:p>
          </p:txBody>
        </p:sp>
        <p:sp>
          <p:nvSpPr>
            <p:cNvPr id="52" name="Freeform 51"/>
            <p:cNvSpPr/>
            <p:nvPr/>
          </p:nvSpPr>
          <p:spPr bwMode="auto">
            <a:xfrm>
              <a:off x="2662192" y="997340"/>
              <a:ext cx="2283885" cy="3988046"/>
            </a:xfrm>
            <a:custGeom>
              <a:avLst/>
              <a:gdLst>
                <a:gd name="connsiteX0" fmla="*/ 2849033 w 3179233"/>
                <a:gd name="connsiteY0" fmla="*/ 5312833 h 5312833"/>
                <a:gd name="connsiteX1" fmla="*/ 1642533 w 3179233"/>
                <a:gd name="connsiteY1" fmla="*/ 4233333 h 5312833"/>
                <a:gd name="connsiteX2" fmla="*/ 245533 w 3179233"/>
                <a:gd name="connsiteY2" fmla="*/ 2887133 h 5312833"/>
                <a:gd name="connsiteX3" fmla="*/ 169333 w 3179233"/>
                <a:gd name="connsiteY3" fmla="*/ 1007533 h 5312833"/>
                <a:gd name="connsiteX4" fmla="*/ 1121833 w 3179233"/>
                <a:gd name="connsiteY4" fmla="*/ 105833 h 5312833"/>
                <a:gd name="connsiteX5" fmla="*/ 2722033 w 3179233"/>
                <a:gd name="connsiteY5" fmla="*/ 372533 h 5312833"/>
                <a:gd name="connsiteX6" fmla="*/ 3153833 w 3179233"/>
                <a:gd name="connsiteY6" fmla="*/ 1934633 h 5312833"/>
                <a:gd name="connsiteX7" fmla="*/ 2874433 w 3179233"/>
                <a:gd name="connsiteY7" fmla="*/ 3217333 h 5312833"/>
                <a:gd name="connsiteX8" fmla="*/ 2036233 w 3179233"/>
                <a:gd name="connsiteY8" fmla="*/ 4106333 h 5312833"/>
                <a:gd name="connsiteX9" fmla="*/ 956733 w 3179233"/>
                <a:gd name="connsiteY9" fmla="*/ 5287433 h 531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9233" h="5312833">
                  <a:moveTo>
                    <a:pt x="2849033" y="5312833"/>
                  </a:moveTo>
                  <a:cubicBezTo>
                    <a:pt x="2462741" y="4975224"/>
                    <a:pt x="2076450" y="4637616"/>
                    <a:pt x="1642533" y="4233333"/>
                  </a:cubicBezTo>
                  <a:cubicBezTo>
                    <a:pt x="1208616" y="3829050"/>
                    <a:pt x="491066" y="3424766"/>
                    <a:pt x="245533" y="2887133"/>
                  </a:cubicBezTo>
                  <a:cubicBezTo>
                    <a:pt x="0" y="2349500"/>
                    <a:pt x="23283" y="1471083"/>
                    <a:pt x="169333" y="1007533"/>
                  </a:cubicBezTo>
                  <a:cubicBezTo>
                    <a:pt x="315383" y="543983"/>
                    <a:pt x="696383" y="211666"/>
                    <a:pt x="1121833" y="105833"/>
                  </a:cubicBezTo>
                  <a:cubicBezTo>
                    <a:pt x="1547283" y="0"/>
                    <a:pt x="2383366" y="67733"/>
                    <a:pt x="2722033" y="372533"/>
                  </a:cubicBezTo>
                  <a:cubicBezTo>
                    <a:pt x="3060700" y="677333"/>
                    <a:pt x="3128433" y="1460500"/>
                    <a:pt x="3153833" y="1934633"/>
                  </a:cubicBezTo>
                  <a:cubicBezTo>
                    <a:pt x="3179233" y="2408766"/>
                    <a:pt x="3060700" y="2855383"/>
                    <a:pt x="2874433" y="3217333"/>
                  </a:cubicBezTo>
                  <a:cubicBezTo>
                    <a:pt x="2688166" y="3579283"/>
                    <a:pt x="2355850" y="3761316"/>
                    <a:pt x="2036233" y="4106333"/>
                  </a:cubicBezTo>
                  <a:cubicBezTo>
                    <a:pt x="1716616" y="4451350"/>
                    <a:pt x="956733" y="5287433"/>
                    <a:pt x="956733" y="5287433"/>
                  </a:cubicBezTo>
                </a:path>
              </a:pathLst>
            </a:custGeom>
            <a:solidFill>
              <a:schemeClr val="accent4">
                <a:lumMod val="60000"/>
                <a:lumOff val="40000"/>
              </a:schemeClr>
            </a:solidFill>
          </p:spPr>
          <p:style>
            <a:lnRef idx="2">
              <a:schemeClr val="accent1"/>
            </a:lnRef>
            <a:fillRef idx="0">
              <a:schemeClr val="accent1"/>
            </a:fillRef>
            <a:effectRef idx="1">
              <a:schemeClr val="accent1"/>
            </a:effectRef>
            <a:fontRef idx="minor">
              <a:schemeClr val="tx1"/>
            </a:fontRef>
          </p:style>
          <p:txBody>
            <a:bodyPr anchor="ctr"/>
            <a:lstStyle/>
            <a:p>
              <a:pPr algn="ctr">
                <a:buFontTx/>
                <a:buNone/>
                <a:defRPr/>
              </a:pPr>
              <a:endParaRPr lang="en-US" i="0" dirty="0"/>
            </a:p>
          </p:txBody>
        </p:sp>
        <p:sp>
          <p:nvSpPr>
            <p:cNvPr id="55" name="Oval 54"/>
            <p:cNvSpPr/>
            <p:nvPr/>
          </p:nvSpPr>
          <p:spPr bwMode="auto">
            <a:xfrm>
              <a:off x="2931293" y="1173283"/>
              <a:ext cx="1876639" cy="2494916"/>
            </a:xfrm>
            <a:prstGeom prst="ellipse">
              <a:avLst/>
            </a:prstGeom>
            <a:gradFill flip="none" rotWithShape="1">
              <a:gsLst>
                <a:gs pos="0">
                  <a:srgbClr val="B3A2C7"/>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r>
                <a:rPr lang="en-US" sz="2000" i="0" dirty="0">
                  <a:solidFill>
                    <a:schemeClr val="tx1"/>
                  </a:solidFill>
                </a:rPr>
                <a:t>Core Reacting</a:t>
              </a:r>
            </a:p>
            <a:p>
              <a:pPr algn="ctr">
                <a:buFontTx/>
                <a:buNone/>
                <a:defRPr/>
              </a:pPr>
              <a:r>
                <a:rPr lang="en-US" sz="2000" i="0" dirty="0">
                  <a:solidFill>
                    <a:schemeClr val="tx1"/>
                  </a:solidFill>
                </a:rPr>
                <a:t>Plasma</a:t>
              </a:r>
            </a:p>
          </p:txBody>
        </p:sp>
        <p:sp>
          <p:nvSpPr>
            <p:cNvPr id="49165" name="Rectangle 30"/>
            <p:cNvSpPr>
              <a:spLocks noChangeArrowheads="1"/>
            </p:cNvSpPr>
            <p:nvPr/>
          </p:nvSpPr>
          <p:spPr bwMode="auto">
            <a:xfrm>
              <a:off x="4999147" y="750888"/>
              <a:ext cx="11679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a:t>Edge Plasma</a:t>
              </a:r>
            </a:p>
          </p:txBody>
        </p:sp>
        <p:sp>
          <p:nvSpPr>
            <p:cNvPr id="49166" name="Rectangle 31"/>
            <p:cNvSpPr>
              <a:spLocks noChangeArrowheads="1"/>
            </p:cNvSpPr>
            <p:nvPr/>
          </p:nvSpPr>
          <p:spPr bwMode="auto">
            <a:xfrm>
              <a:off x="5252243" y="3059563"/>
              <a:ext cx="1457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a:t>Scrape Off Layer</a:t>
              </a:r>
            </a:p>
          </p:txBody>
        </p:sp>
        <p:cxnSp>
          <p:nvCxnSpPr>
            <p:cNvPr id="68" name="Straight Arrow Connector 67"/>
            <p:cNvCxnSpPr/>
            <p:nvPr/>
          </p:nvCxnSpPr>
          <p:spPr bwMode="auto">
            <a:xfrm rot="10800000" flipV="1">
              <a:off x="4563562" y="997340"/>
              <a:ext cx="528158" cy="3552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bwMode="auto">
            <a:xfrm flipH="1" flipV="1">
              <a:off x="4946077" y="3031372"/>
              <a:ext cx="422527" cy="15843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9169" name="Rectangle 36"/>
            <p:cNvSpPr>
              <a:spLocks noChangeArrowheads="1"/>
            </p:cNvSpPr>
            <p:nvPr/>
          </p:nvSpPr>
          <p:spPr bwMode="auto">
            <a:xfrm>
              <a:off x="5266453" y="4613576"/>
              <a:ext cx="1540982" cy="77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dirty="0"/>
                <a:t>Flowing LLD Tray</a:t>
              </a:r>
            </a:p>
            <a:p>
              <a:pPr algn="ctr">
                <a:buFontTx/>
                <a:buNone/>
              </a:pPr>
              <a:r>
                <a:rPr lang="en-US" sz="1400" i="0" dirty="0"/>
                <a:t> 200 – 450 °C</a:t>
              </a:r>
            </a:p>
          </p:txBody>
        </p:sp>
        <p:sp>
          <p:nvSpPr>
            <p:cNvPr id="49170" name="Rectangle 36"/>
            <p:cNvSpPr>
              <a:spLocks noChangeArrowheads="1"/>
            </p:cNvSpPr>
            <p:nvPr/>
          </p:nvSpPr>
          <p:spPr bwMode="auto">
            <a:xfrm>
              <a:off x="4685904" y="3859011"/>
              <a:ext cx="1406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a:t>Closed RLLD </a:t>
              </a:r>
            </a:p>
          </p:txBody>
        </p:sp>
        <p:cxnSp>
          <p:nvCxnSpPr>
            <p:cNvPr id="72" name="Straight Arrow Connector 71"/>
            <p:cNvCxnSpPr/>
            <p:nvPr/>
          </p:nvCxnSpPr>
          <p:spPr bwMode="auto">
            <a:xfrm flipH="1">
              <a:off x="4533154" y="4111601"/>
              <a:ext cx="508953" cy="3424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3" name="Parallelogram 72"/>
            <p:cNvSpPr/>
            <p:nvPr/>
          </p:nvSpPr>
          <p:spPr>
            <a:xfrm>
              <a:off x="4377907" y="4615709"/>
              <a:ext cx="853056" cy="406486"/>
            </a:xfrm>
            <a:prstGeom prst="parallelogram">
              <a:avLst>
                <a:gd name="adj" fmla="val 63231"/>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Parallelogram 73"/>
            <p:cNvSpPr/>
            <p:nvPr/>
          </p:nvSpPr>
          <p:spPr>
            <a:xfrm flipH="1">
              <a:off x="2662192" y="4615709"/>
              <a:ext cx="851455" cy="406486"/>
            </a:xfrm>
            <a:prstGeom prst="parallelogram">
              <a:avLst>
                <a:gd name="adj" fmla="val 63231"/>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Block Arc 74"/>
            <p:cNvSpPr/>
            <p:nvPr/>
          </p:nvSpPr>
          <p:spPr>
            <a:xfrm flipV="1">
              <a:off x="3281578" y="3892355"/>
              <a:ext cx="1405221" cy="1235462"/>
            </a:xfrm>
            <a:prstGeom prst="blockArc">
              <a:avLst>
                <a:gd name="adj1" fmla="val 10799998"/>
                <a:gd name="adj2" fmla="val 21549721"/>
                <a:gd name="adj3" fmla="val 10224"/>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76" name="Rectangle 75"/>
            <p:cNvSpPr/>
            <p:nvPr/>
          </p:nvSpPr>
          <p:spPr bwMode="auto">
            <a:xfrm>
              <a:off x="3940976" y="4985387"/>
              <a:ext cx="108833" cy="545716"/>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i="0"/>
            </a:p>
          </p:txBody>
        </p:sp>
        <p:sp>
          <p:nvSpPr>
            <p:cNvPr id="77" name="Rectangle 22"/>
            <p:cNvSpPr/>
            <p:nvPr/>
          </p:nvSpPr>
          <p:spPr bwMode="auto">
            <a:xfrm flipH="1">
              <a:off x="4563562" y="4505285"/>
              <a:ext cx="382515" cy="89619"/>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i="0"/>
            </a:p>
          </p:txBody>
        </p:sp>
        <p:cxnSp>
          <p:nvCxnSpPr>
            <p:cNvPr id="78" name="Straight Arrow Connector 77"/>
            <p:cNvCxnSpPr/>
            <p:nvPr/>
          </p:nvCxnSpPr>
          <p:spPr bwMode="auto">
            <a:xfrm rot="10800000" flipV="1">
              <a:off x="4531553" y="4553295"/>
              <a:ext cx="384115" cy="16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9" name="Rectangle 78"/>
            <p:cNvSpPr/>
            <p:nvPr/>
          </p:nvSpPr>
          <p:spPr bwMode="auto">
            <a:xfrm flipH="1" flipV="1">
              <a:off x="4915668" y="4505285"/>
              <a:ext cx="100831" cy="1025818"/>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i="0"/>
            </a:p>
          </p:txBody>
        </p:sp>
        <p:cxnSp>
          <p:nvCxnSpPr>
            <p:cNvPr id="80" name="Straight Arrow Connector 79"/>
            <p:cNvCxnSpPr/>
            <p:nvPr/>
          </p:nvCxnSpPr>
          <p:spPr bwMode="auto">
            <a:xfrm flipV="1">
              <a:off x="4965283" y="4542093"/>
              <a:ext cx="0" cy="8561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1" name="Block Arc 80"/>
            <p:cNvSpPr/>
            <p:nvPr/>
          </p:nvSpPr>
          <p:spPr>
            <a:xfrm flipV="1">
              <a:off x="3361602" y="3999577"/>
              <a:ext cx="1211563" cy="1021017"/>
            </a:xfrm>
            <a:prstGeom prst="blockArc">
              <a:avLst>
                <a:gd name="adj1" fmla="val 10799998"/>
                <a:gd name="adj2" fmla="val 21549721"/>
                <a:gd name="adj3" fmla="val 10224"/>
              </a:avLst>
            </a:prstGeom>
            <a:solidFill>
              <a:srgbClr val="CC926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82" name="Rectangle 22"/>
            <p:cNvSpPr/>
            <p:nvPr/>
          </p:nvSpPr>
          <p:spPr bwMode="auto">
            <a:xfrm>
              <a:off x="2974286" y="4492482"/>
              <a:ext cx="387316" cy="152033"/>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i="0"/>
            </a:p>
          </p:txBody>
        </p:sp>
        <p:cxnSp>
          <p:nvCxnSpPr>
            <p:cNvPr id="83" name="Straight Arrow Connector 82"/>
            <p:cNvCxnSpPr/>
            <p:nvPr/>
          </p:nvCxnSpPr>
          <p:spPr bwMode="auto">
            <a:xfrm flipH="1">
              <a:off x="4281878" y="4708528"/>
              <a:ext cx="192058" cy="1968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bwMode="auto">
            <a:xfrm>
              <a:off x="3478437" y="4732533"/>
              <a:ext cx="192058" cy="1968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bwMode="auto">
            <a:xfrm>
              <a:off x="3990590" y="4972584"/>
              <a:ext cx="0" cy="4256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bwMode="auto">
            <a:xfrm flipH="1" flipV="1">
              <a:off x="4389110" y="4854159"/>
              <a:ext cx="1219566" cy="16803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9186" name="Rectangle 36"/>
            <p:cNvSpPr>
              <a:spLocks noChangeArrowheads="1"/>
            </p:cNvSpPr>
            <p:nvPr/>
          </p:nvSpPr>
          <p:spPr bwMode="auto">
            <a:xfrm>
              <a:off x="3624373" y="5089201"/>
              <a:ext cx="1406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a:t>LL Out</a:t>
              </a:r>
            </a:p>
          </p:txBody>
        </p:sp>
        <p:sp>
          <p:nvSpPr>
            <p:cNvPr id="49187" name="Rectangle 36"/>
            <p:cNvSpPr>
              <a:spLocks noChangeArrowheads="1"/>
            </p:cNvSpPr>
            <p:nvPr/>
          </p:nvSpPr>
          <p:spPr bwMode="auto">
            <a:xfrm>
              <a:off x="4532420" y="5017147"/>
              <a:ext cx="1406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dirty="0"/>
                <a:t>LL In</a:t>
              </a:r>
            </a:p>
          </p:txBody>
        </p:sp>
        <p:sp>
          <p:nvSpPr>
            <p:cNvPr id="49188" name="Rectangle 36"/>
            <p:cNvSpPr>
              <a:spLocks noChangeArrowheads="1"/>
            </p:cNvSpPr>
            <p:nvPr/>
          </p:nvSpPr>
          <p:spPr bwMode="auto">
            <a:xfrm>
              <a:off x="2348498" y="5022178"/>
              <a:ext cx="6271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400" i="0"/>
                <a:t>LL In</a:t>
              </a:r>
            </a:p>
          </p:txBody>
        </p:sp>
        <p:sp>
          <p:nvSpPr>
            <p:cNvPr id="90" name="Rectangle 89"/>
            <p:cNvSpPr/>
            <p:nvPr/>
          </p:nvSpPr>
          <p:spPr bwMode="auto">
            <a:xfrm flipH="1" flipV="1">
              <a:off x="2974286" y="4530890"/>
              <a:ext cx="120035" cy="1000213"/>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i="0"/>
            </a:p>
          </p:txBody>
        </p:sp>
        <p:cxnSp>
          <p:nvCxnSpPr>
            <p:cNvPr id="91" name="Straight Arrow Connector 90"/>
            <p:cNvCxnSpPr/>
            <p:nvPr/>
          </p:nvCxnSpPr>
          <p:spPr bwMode="auto">
            <a:xfrm flipV="1">
              <a:off x="3031903" y="4575700"/>
              <a:ext cx="0" cy="8721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bwMode="auto">
            <a:xfrm rot="10800000" flipH="1" flipV="1">
              <a:off x="3014298" y="4558097"/>
              <a:ext cx="384115" cy="1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L-Shape 92"/>
            <p:cNvSpPr/>
            <p:nvPr/>
          </p:nvSpPr>
          <p:spPr>
            <a:xfrm rot="7864611">
              <a:off x="3721733" y="4398036"/>
              <a:ext cx="520110" cy="596980"/>
            </a:xfrm>
            <a:prstGeom prst="corner">
              <a:avLst>
                <a:gd name="adj1" fmla="val 18040"/>
                <a:gd name="adj2" fmla="val 1768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9155" name="Slide Number Placeholder 3"/>
          <p:cNvSpPr>
            <a:spLocks noGrp="1"/>
          </p:cNvSpPr>
          <p:nvPr>
            <p:ph type="sldNum" sz="quarter" idx="12"/>
          </p:nvPr>
        </p:nvSpPr>
        <p:spPr>
          <a:xfrm>
            <a:off x="7239000" y="65151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FDC80A6A-247C-4C4D-A783-9D5648B92D88}" type="slidenum">
              <a:rPr lang="en-US" sz="1400" b="0" i="0">
                <a:solidFill>
                  <a:schemeClr val="accent2"/>
                </a:solidFill>
                <a:latin typeface="Times" charset="0"/>
              </a:rPr>
              <a:pPr/>
              <a:t>24</a:t>
            </a:fld>
            <a:endParaRPr lang="en-US" sz="1400" b="0" i="0">
              <a:solidFill>
                <a:schemeClr val="accent2"/>
              </a:solidFill>
              <a:latin typeface="Times" charset="0"/>
            </a:endParaRPr>
          </a:p>
        </p:txBody>
      </p:sp>
      <p:sp>
        <p:nvSpPr>
          <p:cNvPr id="49156" name="Rectangle 43"/>
          <p:cNvSpPr>
            <a:spLocks noChangeArrowheads="1"/>
          </p:cNvSpPr>
          <p:nvPr/>
        </p:nvSpPr>
        <p:spPr bwMode="auto">
          <a:xfrm>
            <a:off x="-58450" y="508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a:lnSpc>
                <a:spcPts val="1600"/>
              </a:lnSpc>
              <a:spcBef>
                <a:spcPts val="163"/>
              </a:spcBef>
              <a:spcAft>
                <a:spcPts val="1200"/>
              </a:spcAft>
              <a:buFontTx/>
              <a:buNone/>
            </a:pPr>
            <a:r>
              <a:rPr lang="en-US" sz="2400" b="1" i="0" dirty="0" err="1" smtClean="0">
                <a:latin typeface="Arial" charset="0"/>
              </a:rPr>
              <a:t>Radiative</a:t>
            </a:r>
            <a:r>
              <a:rPr lang="en-US" sz="2400" b="1" i="0" dirty="0" smtClean="0">
                <a:latin typeface="Arial" charset="0"/>
              </a:rPr>
              <a:t> Liquid Lithium </a:t>
            </a:r>
            <a:r>
              <a:rPr lang="en-US" sz="2400" b="1" i="0" dirty="0" err="1" smtClean="0">
                <a:latin typeface="Arial" charset="0"/>
              </a:rPr>
              <a:t>Divertor</a:t>
            </a:r>
            <a:r>
              <a:rPr lang="en-US" sz="2400" b="1" i="0" dirty="0" smtClean="0">
                <a:latin typeface="Arial" charset="0"/>
              </a:rPr>
              <a:t> Concept</a:t>
            </a:r>
            <a:endParaRPr lang="en-US" sz="2400" b="1" i="0" dirty="0">
              <a:solidFill>
                <a:srgbClr val="FF0000"/>
              </a:solidFill>
              <a:latin typeface="Arial" charset="0"/>
            </a:endParaRPr>
          </a:p>
          <a:p>
            <a:pPr algn="ctr">
              <a:lnSpc>
                <a:spcPts val="1600"/>
              </a:lnSpc>
              <a:spcBef>
                <a:spcPts val="163"/>
              </a:spcBef>
              <a:spcAft>
                <a:spcPts val="1200"/>
              </a:spcAft>
              <a:buFontTx/>
              <a:buNone/>
            </a:pPr>
            <a:r>
              <a:rPr lang="en-US" sz="2400" b="1" i="0" dirty="0">
                <a:solidFill>
                  <a:srgbClr val="FF0000"/>
                </a:solidFill>
                <a:latin typeface="Arial" charset="0"/>
              </a:rPr>
              <a:t>RLLD configuration permits operation at lower T &lt; 450 °C</a:t>
            </a:r>
            <a:endParaRPr lang="en-US" sz="2000" b="1" i="0" dirty="0">
              <a:solidFill>
                <a:srgbClr val="0723FF"/>
              </a:solidFill>
              <a:latin typeface="Helvetica Neue" charset="0"/>
            </a:endParaRPr>
          </a:p>
        </p:txBody>
      </p:sp>
      <p:sp>
        <p:nvSpPr>
          <p:cNvPr id="2" name="TextBox 1"/>
          <p:cNvSpPr txBox="1"/>
          <p:nvPr/>
        </p:nvSpPr>
        <p:spPr>
          <a:xfrm>
            <a:off x="6204001" y="6488668"/>
            <a:ext cx="2327079" cy="369332"/>
          </a:xfrm>
          <a:prstGeom prst="rect">
            <a:avLst/>
          </a:prstGeom>
          <a:noFill/>
        </p:spPr>
        <p:txBody>
          <a:bodyPr wrap="none" rtlCol="0">
            <a:spAutoFit/>
          </a:bodyPr>
          <a:lstStyle/>
          <a:p>
            <a:r>
              <a:rPr lang="en-US" b="1" dirty="0" smtClean="0">
                <a:solidFill>
                  <a:srgbClr val="FF0000"/>
                </a:solidFill>
              </a:rPr>
              <a:t>M. Ono et al., NF 2013 </a:t>
            </a:r>
            <a:endParaRPr lang="en-US" b="1" dirty="0">
              <a:solidFill>
                <a:srgbClr val="FF0000"/>
              </a:solidFill>
            </a:endParaRPr>
          </a:p>
        </p:txBody>
      </p:sp>
      <p:grpSp>
        <p:nvGrpSpPr>
          <p:cNvPr id="41" name="Group 40"/>
          <p:cNvGrpSpPr/>
          <p:nvPr/>
        </p:nvGrpSpPr>
        <p:grpSpPr>
          <a:xfrm>
            <a:off x="4333312" y="1452749"/>
            <a:ext cx="4879252" cy="5099050"/>
            <a:chOff x="3859213" y="882650"/>
            <a:chExt cx="5345607" cy="5586413"/>
          </a:xfrm>
        </p:grpSpPr>
        <p:sp>
          <p:nvSpPr>
            <p:cNvPr id="42" name="Rectangle 41"/>
            <p:cNvSpPr/>
            <p:nvPr/>
          </p:nvSpPr>
          <p:spPr bwMode="auto">
            <a:xfrm>
              <a:off x="4332288" y="2992438"/>
              <a:ext cx="2208212" cy="21113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43" name="Rectangle 42"/>
            <p:cNvSpPr/>
            <p:nvPr/>
          </p:nvSpPr>
          <p:spPr bwMode="auto">
            <a:xfrm>
              <a:off x="5043488" y="3540125"/>
              <a:ext cx="95250" cy="1049338"/>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44" name="Rectangle 43"/>
            <p:cNvSpPr/>
            <p:nvPr/>
          </p:nvSpPr>
          <p:spPr bwMode="auto">
            <a:xfrm>
              <a:off x="5884863" y="3540125"/>
              <a:ext cx="96837" cy="552450"/>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cxnSp>
          <p:nvCxnSpPr>
            <p:cNvPr id="45" name="Straight Arrow Connector 44"/>
            <p:cNvCxnSpPr/>
            <p:nvPr/>
          </p:nvCxnSpPr>
          <p:spPr bwMode="auto">
            <a:xfrm rot="5400000" flipH="1" flipV="1">
              <a:off x="4625181" y="4072732"/>
              <a:ext cx="930275" cy="1588"/>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bwMode="auto">
            <a:xfrm rot="5400000">
              <a:off x="5660232" y="3845719"/>
              <a:ext cx="546100" cy="1587"/>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sp>
          <p:nvSpPr>
            <p:cNvPr id="47" name="Oval 46"/>
            <p:cNvSpPr/>
            <p:nvPr/>
          </p:nvSpPr>
          <p:spPr bwMode="auto">
            <a:xfrm>
              <a:off x="4733925" y="4391025"/>
              <a:ext cx="746125" cy="769938"/>
            </a:xfrm>
            <a:prstGeom prst="ellipse">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dirty="0">
                <a:solidFill>
                  <a:srgbClr val="000000"/>
                </a:solidFill>
              </a:endParaRPr>
            </a:p>
          </p:txBody>
        </p:sp>
        <p:sp>
          <p:nvSpPr>
            <p:cNvPr id="48" name="TextBox 14"/>
            <p:cNvSpPr txBox="1">
              <a:spLocks noChangeArrowheads="1"/>
            </p:cNvSpPr>
            <p:nvPr/>
          </p:nvSpPr>
          <p:spPr bwMode="auto">
            <a:xfrm>
              <a:off x="4487863" y="4418013"/>
              <a:ext cx="12080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138"/>
                </a:lnSpc>
                <a:buFontTx/>
                <a:buNone/>
              </a:pPr>
              <a:r>
                <a:rPr lang="en-US" i="0">
                  <a:solidFill>
                    <a:srgbClr val="000000"/>
                  </a:solidFill>
                  <a:latin typeface="Arial" charset="0"/>
                </a:rPr>
                <a:t>LL</a:t>
              </a:r>
            </a:p>
            <a:p>
              <a:pPr algn="ctr" eaLnBrk="1" hangingPunct="1">
                <a:lnSpc>
                  <a:spcPts val="1138"/>
                </a:lnSpc>
                <a:buFontTx/>
                <a:buNone/>
              </a:pPr>
              <a:r>
                <a:rPr lang="en-US" i="0">
                  <a:solidFill>
                    <a:srgbClr val="000000"/>
                  </a:solidFill>
                  <a:latin typeface="Arial" charset="0"/>
                </a:rPr>
                <a:t>Circulation </a:t>
              </a:r>
            </a:p>
            <a:p>
              <a:pPr algn="ctr" eaLnBrk="1" hangingPunct="1">
                <a:lnSpc>
                  <a:spcPts val="1138"/>
                </a:lnSpc>
                <a:buFontTx/>
                <a:buNone/>
              </a:pPr>
              <a:r>
                <a:rPr lang="en-US" i="0">
                  <a:solidFill>
                    <a:srgbClr val="000000"/>
                  </a:solidFill>
                  <a:latin typeface="Arial" charset="0"/>
                </a:rPr>
                <a:t>Pump</a:t>
              </a:r>
            </a:p>
          </p:txBody>
        </p:sp>
        <p:sp>
          <p:nvSpPr>
            <p:cNvPr id="49" name="Rectangle 48"/>
            <p:cNvSpPr/>
            <p:nvPr/>
          </p:nvSpPr>
          <p:spPr bwMode="auto">
            <a:xfrm>
              <a:off x="5884863" y="4092575"/>
              <a:ext cx="577850" cy="112713"/>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50" name="Rounded Rectangle 49"/>
            <p:cNvSpPr/>
            <p:nvPr/>
          </p:nvSpPr>
          <p:spPr bwMode="auto">
            <a:xfrm>
              <a:off x="6451600" y="3962400"/>
              <a:ext cx="952500" cy="1265238"/>
            </a:xfrm>
            <a:prstGeom prst="round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53" name="TextBox 17"/>
            <p:cNvSpPr txBox="1">
              <a:spLocks noChangeArrowheads="1"/>
            </p:cNvSpPr>
            <p:nvPr/>
          </p:nvSpPr>
          <p:spPr bwMode="auto">
            <a:xfrm>
              <a:off x="6400800" y="3956050"/>
              <a:ext cx="1066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025"/>
                </a:lnSpc>
                <a:buFontTx/>
                <a:buNone/>
              </a:pPr>
              <a:r>
                <a:rPr lang="en-US" i="0">
                  <a:solidFill>
                    <a:srgbClr val="000000"/>
                  </a:solidFill>
                  <a:latin typeface="Arial" charset="0"/>
                </a:rPr>
                <a:t>LL</a:t>
              </a:r>
            </a:p>
            <a:p>
              <a:pPr algn="ctr" eaLnBrk="1" hangingPunct="1">
                <a:lnSpc>
                  <a:spcPts val="1025"/>
                </a:lnSpc>
                <a:buFontTx/>
                <a:buNone/>
              </a:pPr>
              <a:r>
                <a:rPr lang="en-US" i="0">
                  <a:solidFill>
                    <a:srgbClr val="000000"/>
                  </a:solidFill>
                  <a:latin typeface="Arial" charset="0"/>
                </a:rPr>
                <a:t>Cold Trap</a:t>
              </a:r>
            </a:p>
            <a:p>
              <a:pPr algn="ctr" eaLnBrk="1" hangingPunct="1">
                <a:lnSpc>
                  <a:spcPts val="1025"/>
                </a:lnSpc>
                <a:buFontTx/>
                <a:buNone/>
              </a:pPr>
              <a:r>
                <a:rPr lang="en-US" i="0">
                  <a:solidFill>
                    <a:srgbClr val="000000"/>
                  </a:solidFill>
                  <a:latin typeface="Arial" charset="0"/>
                </a:rPr>
                <a:t>Removes</a:t>
              </a:r>
            </a:p>
            <a:p>
              <a:pPr algn="ctr" eaLnBrk="1" hangingPunct="1">
                <a:lnSpc>
                  <a:spcPts val="1025"/>
                </a:lnSpc>
                <a:buFontTx/>
                <a:buNone/>
              </a:pPr>
              <a:r>
                <a:rPr lang="en-US" i="0">
                  <a:solidFill>
                    <a:srgbClr val="000000"/>
                  </a:solidFill>
                  <a:latin typeface="Arial" charset="0"/>
                </a:rPr>
                <a:t>T, D, H, N, C, O, and dust to ~ 0.1% level at 500 °k</a:t>
              </a:r>
            </a:p>
          </p:txBody>
        </p:sp>
        <p:sp>
          <p:nvSpPr>
            <p:cNvPr id="54" name="Right Arrow 53"/>
            <p:cNvSpPr/>
            <p:nvPr/>
          </p:nvSpPr>
          <p:spPr bwMode="auto">
            <a:xfrm rot="16200000">
              <a:off x="7782719" y="4542632"/>
              <a:ext cx="344487" cy="2413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56" name="TextBox 21"/>
            <p:cNvSpPr txBox="1">
              <a:spLocks noChangeArrowheads="1"/>
            </p:cNvSpPr>
            <p:nvPr/>
          </p:nvSpPr>
          <p:spPr bwMode="auto">
            <a:xfrm>
              <a:off x="7348538" y="4098925"/>
              <a:ext cx="121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i="0">
                  <a:solidFill>
                    <a:schemeClr val="tx1"/>
                  </a:solidFill>
                  <a:latin typeface="Arial" charset="0"/>
                </a:rPr>
                <a:t>Tritium Recycling </a:t>
              </a:r>
            </a:p>
          </p:txBody>
        </p:sp>
        <p:sp>
          <p:nvSpPr>
            <p:cNvPr id="57" name="Rectangle 56"/>
            <p:cNvSpPr/>
            <p:nvPr/>
          </p:nvSpPr>
          <p:spPr bwMode="auto">
            <a:xfrm>
              <a:off x="5157788" y="5360988"/>
              <a:ext cx="646112" cy="74612"/>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58" name="Rectangle 57"/>
            <p:cNvSpPr/>
            <p:nvPr/>
          </p:nvSpPr>
          <p:spPr bwMode="auto">
            <a:xfrm>
              <a:off x="6904038" y="5245100"/>
              <a:ext cx="93662" cy="193675"/>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59" name="Rectangle 58"/>
            <p:cNvSpPr/>
            <p:nvPr/>
          </p:nvSpPr>
          <p:spPr bwMode="auto">
            <a:xfrm>
              <a:off x="5065713" y="5037138"/>
              <a:ext cx="96837" cy="434975"/>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cxnSp>
          <p:nvCxnSpPr>
            <p:cNvPr id="60" name="Straight Arrow Connector 59"/>
            <p:cNvCxnSpPr/>
            <p:nvPr/>
          </p:nvCxnSpPr>
          <p:spPr bwMode="auto">
            <a:xfrm>
              <a:off x="5932488" y="4137025"/>
              <a:ext cx="608012" cy="1588"/>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bwMode="auto">
            <a:xfrm flipH="1">
              <a:off x="5097463" y="5411788"/>
              <a:ext cx="730250" cy="1587"/>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bwMode="auto">
            <a:xfrm rot="5400000" flipH="1" flipV="1">
              <a:off x="4926807" y="5236369"/>
              <a:ext cx="379412" cy="0"/>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sp>
          <p:nvSpPr>
            <p:cNvPr id="63" name="TextBox 47"/>
            <p:cNvSpPr txBox="1">
              <a:spLocks noChangeArrowheads="1"/>
            </p:cNvSpPr>
            <p:nvPr/>
          </p:nvSpPr>
          <p:spPr bwMode="auto">
            <a:xfrm>
              <a:off x="4640263" y="882650"/>
              <a:ext cx="17351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i="0">
                  <a:solidFill>
                    <a:schemeClr val="tx1"/>
                  </a:solidFill>
                  <a:latin typeface="Arial" charset="0"/>
                </a:rPr>
                <a:t>Divertor Heat and Particle Flux</a:t>
              </a:r>
              <a:r>
                <a:rPr lang="en-US" i="0">
                  <a:solidFill>
                    <a:srgbClr val="FF0000"/>
                  </a:solidFill>
                  <a:latin typeface="Arial" charset="0"/>
                </a:rPr>
                <a:t> </a:t>
              </a:r>
            </a:p>
            <a:p>
              <a:pPr algn="ctr" eaLnBrk="1" hangingPunct="1">
                <a:buFontTx/>
                <a:buNone/>
              </a:pPr>
              <a:r>
                <a:rPr lang="en-US" i="0">
                  <a:solidFill>
                    <a:srgbClr val="FF0000"/>
                  </a:solidFill>
                  <a:latin typeface="Arial" charset="0"/>
                </a:rPr>
                <a:t>T ~  0.5 g /s</a:t>
              </a:r>
            </a:p>
          </p:txBody>
        </p:sp>
        <p:sp>
          <p:nvSpPr>
            <p:cNvPr id="64" name="Rectangle 48"/>
            <p:cNvSpPr>
              <a:spLocks noChangeArrowheads="1"/>
            </p:cNvSpPr>
            <p:nvPr/>
          </p:nvSpPr>
          <p:spPr bwMode="auto">
            <a:xfrm>
              <a:off x="6253163" y="2809875"/>
              <a:ext cx="2549525"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p>
              <a:pPr algn="ctr">
                <a:buFontTx/>
                <a:buNone/>
              </a:pPr>
              <a:r>
                <a:rPr lang="en-US" sz="1400" b="1" i="0"/>
                <a:t>Flowing LLD Tray</a:t>
              </a:r>
            </a:p>
          </p:txBody>
        </p:sp>
        <p:sp>
          <p:nvSpPr>
            <p:cNvPr id="65" name="Right Arrow 64"/>
            <p:cNvSpPr/>
            <p:nvPr/>
          </p:nvSpPr>
          <p:spPr bwMode="auto">
            <a:xfrm rot="5400000">
              <a:off x="7712869" y="5433219"/>
              <a:ext cx="501650" cy="252412"/>
            </a:xfrm>
            <a:prstGeom prst="rightArrow">
              <a:avLst/>
            </a:prstGeom>
            <a:solidFill>
              <a:srgbClr val="9999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66" name="Rectangle 46"/>
            <p:cNvSpPr>
              <a:spLocks noChangeArrowheads="1"/>
            </p:cNvSpPr>
            <p:nvPr/>
          </p:nvSpPr>
          <p:spPr bwMode="auto">
            <a:xfrm>
              <a:off x="7515225" y="4822825"/>
              <a:ext cx="942975" cy="465138"/>
            </a:xfrm>
            <a:prstGeom prst="rect">
              <a:avLst/>
            </a:prstGeom>
            <a:solidFill>
              <a:srgbClr val="CC926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p>
              <a:pPr algn="ctr">
                <a:buFontTx/>
                <a:buNone/>
              </a:pPr>
              <a:r>
                <a:rPr lang="en-US" sz="1100" i="0">
                  <a:solidFill>
                    <a:srgbClr val="000000"/>
                  </a:solidFill>
                </a:rPr>
                <a:t>Tritium</a:t>
              </a:r>
            </a:p>
            <a:p>
              <a:pPr algn="ctr">
                <a:buFontTx/>
                <a:buNone/>
              </a:pPr>
              <a:r>
                <a:rPr lang="en-US" sz="1100" i="0">
                  <a:solidFill>
                    <a:srgbClr val="000000"/>
                  </a:solidFill>
                </a:rPr>
                <a:t>Separater</a:t>
              </a:r>
            </a:p>
          </p:txBody>
        </p:sp>
        <p:sp>
          <p:nvSpPr>
            <p:cNvPr id="67" name="Rectangle 66"/>
            <p:cNvSpPr/>
            <p:nvPr/>
          </p:nvSpPr>
          <p:spPr bwMode="auto">
            <a:xfrm>
              <a:off x="7348538" y="5381625"/>
              <a:ext cx="203200" cy="68263"/>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70" name="TextBox 21"/>
            <p:cNvSpPr txBox="1">
              <a:spLocks noChangeArrowheads="1"/>
            </p:cNvSpPr>
            <p:nvPr/>
          </p:nvSpPr>
          <p:spPr bwMode="auto">
            <a:xfrm>
              <a:off x="7137400" y="5786438"/>
              <a:ext cx="1778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i="0">
                  <a:solidFill>
                    <a:schemeClr val="tx1"/>
                  </a:solidFill>
                  <a:latin typeface="Arial" charset="0"/>
                </a:rPr>
                <a:t>Deuterium &amp;</a:t>
              </a:r>
            </a:p>
            <a:p>
              <a:pPr algn="ctr" eaLnBrk="1" hangingPunct="1">
                <a:buFontTx/>
                <a:buNone/>
              </a:pPr>
              <a:r>
                <a:rPr lang="en-US" i="0">
                  <a:solidFill>
                    <a:schemeClr val="tx1"/>
                  </a:solidFill>
                  <a:latin typeface="Arial" charset="0"/>
                </a:rPr>
                <a:t>Other impurities as well as dust</a:t>
              </a:r>
            </a:p>
          </p:txBody>
        </p:sp>
        <p:sp>
          <p:nvSpPr>
            <p:cNvPr id="71" name="Rectangle 70"/>
            <p:cNvSpPr/>
            <p:nvPr/>
          </p:nvSpPr>
          <p:spPr bwMode="auto">
            <a:xfrm>
              <a:off x="4332288" y="1519238"/>
              <a:ext cx="403225" cy="14779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87" name="Rectangle 86"/>
            <p:cNvSpPr/>
            <p:nvPr/>
          </p:nvSpPr>
          <p:spPr bwMode="auto">
            <a:xfrm>
              <a:off x="6197600" y="1514475"/>
              <a:ext cx="342900" cy="1477963"/>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88" name="Right Arrow 87"/>
            <p:cNvSpPr/>
            <p:nvPr/>
          </p:nvSpPr>
          <p:spPr bwMode="auto">
            <a:xfrm rot="5400000">
              <a:off x="4938713" y="1781175"/>
              <a:ext cx="1123950" cy="59055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89" name="Oval 88"/>
            <p:cNvSpPr/>
            <p:nvPr/>
          </p:nvSpPr>
          <p:spPr bwMode="auto">
            <a:xfrm>
              <a:off x="4743450" y="2638425"/>
              <a:ext cx="1463675" cy="358775"/>
            </a:xfrm>
            <a:prstGeom prst="ellipse">
              <a:avLst/>
            </a:prstGeom>
            <a:gradFill flip="none" rotWithShape="1">
              <a:gsLst>
                <a:gs pos="0">
                  <a:srgbClr val="C0504D"/>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94" name="Sun 93"/>
            <p:cNvSpPr/>
            <p:nvPr/>
          </p:nvSpPr>
          <p:spPr bwMode="auto">
            <a:xfrm>
              <a:off x="4854575" y="1738313"/>
              <a:ext cx="1252538" cy="1254125"/>
            </a:xfrm>
            <a:prstGeom prst="sun">
              <a:avLst/>
            </a:prstGeom>
            <a:solidFill>
              <a:srgbClr val="C0504D">
                <a:alpha val="15000"/>
              </a:srgbClr>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dirty="0"/>
            </a:p>
          </p:txBody>
        </p:sp>
        <p:sp>
          <p:nvSpPr>
            <p:cNvPr id="95" name="Rectangle 48"/>
            <p:cNvSpPr>
              <a:spLocks noChangeArrowheads="1"/>
            </p:cNvSpPr>
            <p:nvPr/>
          </p:nvSpPr>
          <p:spPr bwMode="auto">
            <a:xfrm>
              <a:off x="6308725" y="2414588"/>
              <a:ext cx="2828925"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p>
              <a:pPr algn="ctr">
                <a:buFontTx/>
                <a:buNone/>
              </a:pPr>
              <a:r>
                <a:rPr lang="en-US" sz="1400" b="1" i="0" dirty="0"/>
                <a:t>Lithium Evap. / Ionization</a:t>
              </a:r>
            </a:p>
          </p:txBody>
        </p:sp>
        <p:sp>
          <p:nvSpPr>
            <p:cNvPr id="96" name="Rectangle 48"/>
            <p:cNvSpPr>
              <a:spLocks noChangeArrowheads="1"/>
            </p:cNvSpPr>
            <p:nvPr/>
          </p:nvSpPr>
          <p:spPr bwMode="auto">
            <a:xfrm>
              <a:off x="6348413" y="2089150"/>
              <a:ext cx="2795587"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p>
              <a:pPr algn="ctr">
                <a:buFontTx/>
                <a:buNone/>
              </a:pPr>
              <a:r>
                <a:rPr lang="en-US" sz="1400" b="1" i="0"/>
                <a:t>Lithium Radiative Mantle</a:t>
              </a:r>
            </a:p>
          </p:txBody>
        </p:sp>
        <p:sp>
          <p:nvSpPr>
            <p:cNvPr id="97" name="Oval 96"/>
            <p:cNvSpPr/>
            <p:nvPr/>
          </p:nvSpPr>
          <p:spPr bwMode="auto">
            <a:xfrm>
              <a:off x="4437063" y="1665288"/>
              <a:ext cx="184150"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98" name="Oval 97"/>
            <p:cNvSpPr/>
            <p:nvPr/>
          </p:nvSpPr>
          <p:spPr bwMode="auto">
            <a:xfrm>
              <a:off x="4437063" y="1887538"/>
              <a:ext cx="184150"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99" name="Oval 98"/>
            <p:cNvSpPr/>
            <p:nvPr/>
          </p:nvSpPr>
          <p:spPr bwMode="auto">
            <a:xfrm>
              <a:off x="4437063" y="2120900"/>
              <a:ext cx="184150"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0" name="Oval 99"/>
            <p:cNvSpPr/>
            <p:nvPr/>
          </p:nvSpPr>
          <p:spPr bwMode="auto">
            <a:xfrm>
              <a:off x="4437063" y="2343150"/>
              <a:ext cx="184150"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1" name="Oval 100"/>
            <p:cNvSpPr/>
            <p:nvPr/>
          </p:nvSpPr>
          <p:spPr bwMode="auto">
            <a:xfrm>
              <a:off x="4437063" y="2552700"/>
              <a:ext cx="184150"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2" name="Oval 101"/>
            <p:cNvSpPr/>
            <p:nvPr/>
          </p:nvSpPr>
          <p:spPr bwMode="auto">
            <a:xfrm>
              <a:off x="4437063" y="2774950"/>
              <a:ext cx="184150"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3" name="Oval 102"/>
            <p:cNvSpPr/>
            <p:nvPr/>
          </p:nvSpPr>
          <p:spPr bwMode="auto">
            <a:xfrm>
              <a:off x="4437063" y="3009900"/>
              <a:ext cx="184150" cy="182563"/>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4" name="Oval 103"/>
            <p:cNvSpPr/>
            <p:nvPr/>
          </p:nvSpPr>
          <p:spPr bwMode="auto">
            <a:xfrm>
              <a:off x="6289675" y="1652588"/>
              <a:ext cx="182563"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5" name="Oval 104"/>
            <p:cNvSpPr/>
            <p:nvPr/>
          </p:nvSpPr>
          <p:spPr bwMode="auto">
            <a:xfrm>
              <a:off x="6289675" y="1874838"/>
              <a:ext cx="182563"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6" name="Oval 105"/>
            <p:cNvSpPr/>
            <p:nvPr/>
          </p:nvSpPr>
          <p:spPr bwMode="auto">
            <a:xfrm>
              <a:off x="6289675" y="2108200"/>
              <a:ext cx="182563"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7" name="Oval 106"/>
            <p:cNvSpPr/>
            <p:nvPr/>
          </p:nvSpPr>
          <p:spPr bwMode="auto">
            <a:xfrm>
              <a:off x="6289675" y="2330450"/>
              <a:ext cx="182563"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8" name="Oval 107"/>
            <p:cNvSpPr/>
            <p:nvPr/>
          </p:nvSpPr>
          <p:spPr bwMode="auto">
            <a:xfrm>
              <a:off x="6289675" y="2540000"/>
              <a:ext cx="182563"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09" name="Oval 108"/>
            <p:cNvSpPr/>
            <p:nvPr/>
          </p:nvSpPr>
          <p:spPr bwMode="auto">
            <a:xfrm>
              <a:off x="6289675" y="2762250"/>
              <a:ext cx="182563"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10" name="Oval 109"/>
            <p:cNvSpPr/>
            <p:nvPr/>
          </p:nvSpPr>
          <p:spPr bwMode="auto">
            <a:xfrm>
              <a:off x="6289675" y="2997200"/>
              <a:ext cx="182563"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grpSp>
          <p:nvGrpSpPr>
            <p:cNvPr id="111" name="Group 2"/>
            <p:cNvGrpSpPr>
              <a:grpSpLocks/>
            </p:cNvGrpSpPr>
            <p:nvPr/>
          </p:nvGrpSpPr>
          <p:grpSpPr bwMode="auto">
            <a:xfrm>
              <a:off x="4648200" y="3019425"/>
              <a:ext cx="1609725" cy="182563"/>
              <a:chOff x="5321301" y="6093618"/>
              <a:chExt cx="1609725" cy="182563"/>
            </a:xfrm>
          </p:grpSpPr>
          <p:sp>
            <p:nvSpPr>
              <p:cNvPr id="144" name="Oval 143"/>
              <p:cNvSpPr/>
              <p:nvPr/>
            </p:nvSpPr>
            <p:spPr bwMode="auto">
              <a:xfrm rot="5400000">
                <a:off x="5323682" y="6092825"/>
                <a:ext cx="179387"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sp>
            <p:nvSpPr>
              <p:cNvPr id="145" name="Oval 144"/>
              <p:cNvSpPr/>
              <p:nvPr/>
            </p:nvSpPr>
            <p:spPr bwMode="auto">
              <a:xfrm rot="5400000">
                <a:off x="5545932" y="6092825"/>
                <a:ext cx="179387"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sp>
            <p:nvSpPr>
              <p:cNvPr id="146" name="Oval 145"/>
              <p:cNvSpPr/>
              <p:nvPr/>
            </p:nvSpPr>
            <p:spPr bwMode="auto">
              <a:xfrm rot="5400000">
                <a:off x="5780089" y="6093618"/>
                <a:ext cx="179387" cy="182563"/>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sp>
            <p:nvSpPr>
              <p:cNvPr id="147" name="Oval 146"/>
              <p:cNvSpPr/>
              <p:nvPr/>
            </p:nvSpPr>
            <p:spPr bwMode="auto">
              <a:xfrm rot="5400000">
                <a:off x="6081713" y="6093619"/>
                <a:ext cx="182563"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sp>
            <p:nvSpPr>
              <p:cNvPr id="148" name="Oval 147"/>
              <p:cNvSpPr/>
              <p:nvPr/>
            </p:nvSpPr>
            <p:spPr bwMode="auto">
              <a:xfrm rot="5400000">
                <a:off x="6291263" y="6093619"/>
                <a:ext cx="182563"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sp>
            <p:nvSpPr>
              <p:cNvPr id="149" name="Oval 148"/>
              <p:cNvSpPr/>
              <p:nvPr/>
            </p:nvSpPr>
            <p:spPr bwMode="auto">
              <a:xfrm rot="5400000">
                <a:off x="6513513" y="6093619"/>
                <a:ext cx="182563" cy="18256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sp>
            <p:nvSpPr>
              <p:cNvPr id="150" name="Oval 149"/>
              <p:cNvSpPr/>
              <p:nvPr/>
            </p:nvSpPr>
            <p:spPr bwMode="auto">
              <a:xfrm rot="5400000">
                <a:off x="6747669" y="6092825"/>
                <a:ext cx="182563" cy="18415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buFontTx/>
                  <a:buNone/>
                  <a:defRPr/>
                </a:pPr>
                <a:endParaRPr lang="en-US" sz="1100" i="0"/>
              </a:p>
            </p:txBody>
          </p:sp>
        </p:grpSp>
        <p:sp>
          <p:nvSpPr>
            <p:cNvPr id="112" name="TextBox 14"/>
            <p:cNvSpPr txBox="1">
              <a:spLocks noChangeArrowheads="1"/>
            </p:cNvSpPr>
            <p:nvPr/>
          </p:nvSpPr>
          <p:spPr bwMode="auto">
            <a:xfrm>
              <a:off x="3859213" y="3497263"/>
              <a:ext cx="120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i="0">
                  <a:solidFill>
                    <a:srgbClr val="000000"/>
                  </a:solidFill>
                  <a:latin typeface="Arial" charset="0"/>
                </a:rPr>
                <a:t>Heat Exchanger</a:t>
              </a:r>
            </a:p>
          </p:txBody>
        </p:sp>
        <p:cxnSp>
          <p:nvCxnSpPr>
            <p:cNvPr id="113" name="Straight Arrow Connector 112"/>
            <p:cNvCxnSpPr/>
            <p:nvPr/>
          </p:nvCxnSpPr>
          <p:spPr bwMode="auto">
            <a:xfrm rot="5400000" flipH="1" flipV="1">
              <a:off x="4349751" y="3271837"/>
              <a:ext cx="374650" cy="984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bwMode="auto">
            <a:xfrm flipV="1">
              <a:off x="4513263" y="3221038"/>
              <a:ext cx="276225" cy="2349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bwMode="auto">
            <a:xfrm>
              <a:off x="4733925" y="1519238"/>
              <a:ext cx="33338" cy="14732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dirty="0"/>
            </a:p>
          </p:txBody>
        </p:sp>
        <p:sp>
          <p:nvSpPr>
            <p:cNvPr id="116" name="Rectangle 115"/>
            <p:cNvSpPr/>
            <p:nvPr/>
          </p:nvSpPr>
          <p:spPr bwMode="auto">
            <a:xfrm>
              <a:off x="6191250" y="1514475"/>
              <a:ext cx="31750" cy="1471613"/>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dirty="0"/>
            </a:p>
          </p:txBody>
        </p:sp>
        <p:sp>
          <p:nvSpPr>
            <p:cNvPr id="117" name="Rectangle 116"/>
            <p:cNvSpPr/>
            <p:nvPr/>
          </p:nvSpPr>
          <p:spPr bwMode="auto">
            <a:xfrm rot="5400000">
              <a:off x="5462588" y="2233612"/>
              <a:ext cx="33338" cy="1471613"/>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dirty="0"/>
            </a:p>
          </p:txBody>
        </p:sp>
        <p:sp>
          <p:nvSpPr>
            <p:cNvPr id="118" name="Rectangle 48"/>
            <p:cNvSpPr>
              <a:spLocks noChangeArrowheads="1"/>
            </p:cNvSpPr>
            <p:nvPr/>
          </p:nvSpPr>
          <p:spPr bwMode="auto">
            <a:xfrm>
              <a:off x="6278563" y="1622425"/>
              <a:ext cx="2795587"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p>
              <a:pPr algn="ctr">
                <a:buFontTx/>
                <a:buNone/>
              </a:pPr>
              <a:r>
                <a:rPr lang="en-US" sz="1400" b="1" i="0"/>
                <a:t>Condensed liquid lithium</a:t>
              </a:r>
            </a:p>
          </p:txBody>
        </p:sp>
        <p:cxnSp>
          <p:nvCxnSpPr>
            <p:cNvPr id="119" name="Straight Arrow Connector 118"/>
            <p:cNvCxnSpPr/>
            <p:nvPr/>
          </p:nvCxnSpPr>
          <p:spPr bwMode="auto">
            <a:xfrm flipH="1">
              <a:off x="5707063" y="2946400"/>
              <a:ext cx="1150937" cy="26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0" name="Up Arrow 119"/>
            <p:cNvSpPr/>
            <p:nvPr/>
          </p:nvSpPr>
          <p:spPr bwMode="auto">
            <a:xfrm>
              <a:off x="5122863" y="2774950"/>
              <a:ext cx="727075" cy="177800"/>
            </a:xfrm>
            <a:prstGeom prst="upArrow">
              <a:avLst/>
            </a:prstGeom>
            <a:solidFill>
              <a:srgbClr val="D95438"/>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cxnSp>
          <p:nvCxnSpPr>
            <p:cNvPr id="121" name="Straight Arrow Connector 120"/>
            <p:cNvCxnSpPr/>
            <p:nvPr/>
          </p:nvCxnSpPr>
          <p:spPr bwMode="auto">
            <a:xfrm flipH="1">
              <a:off x="5495925" y="2265363"/>
              <a:ext cx="1320800" cy="1492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bwMode="auto">
            <a:xfrm flipH="1">
              <a:off x="5578475" y="2590800"/>
              <a:ext cx="1136650" cy="190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3" name="Bent Arrow 122"/>
            <p:cNvSpPr/>
            <p:nvPr/>
          </p:nvSpPr>
          <p:spPr bwMode="auto">
            <a:xfrm>
              <a:off x="5827713" y="2136775"/>
              <a:ext cx="434975" cy="600075"/>
            </a:xfrm>
            <a:prstGeom prst="ben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solidFill>
                  <a:schemeClr val="tx1"/>
                </a:solidFill>
              </a:endParaRPr>
            </a:p>
          </p:txBody>
        </p:sp>
        <p:sp>
          <p:nvSpPr>
            <p:cNvPr id="124" name="Bent Arrow 123"/>
            <p:cNvSpPr/>
            <p:nvPr/>
          </p:nvSpPr>
          <p:spPr bwMode="auto">
            <a:xfrm flipH="1">
              <a:off x="4743450" y="2181225"/>
              <a:ext cx="434975" cy="600075"/>
            </a:xfrm>
            <a:prstGeom prst="ben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solidFill>
                  <a:schemeClr val="tx1"/>
                </a:solidFill>
              </a:endParaRPr>
            </a:p>
          </p:txBody>
        </p:sp>
        <p:cxnSp>
          <p:nvCxnSpPr>
            <p:cNvPr id="125" name="Straight Arrow Connector 124"/>
            <p:cNvCxnSpPr/>
            <p:nvPr/>
          </p:nvCxnSpPr>
          <p:spPr bwMode="auto">
            <a:xfrm flipH="1">
              <a:off x="6107113" y="1841500"/>
              <a:ext cx="649287" cy="450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6" name="TextBox 1"/>
            <p:cNvSpPr txBox="1">
              <a:spLocks noChangeArrowheads="1"/>
            </p:cNvSpPr>
            <p:nvPr/>
          </p:nvSpPr>
          <p:spPr bwMode="auto">
            <a:xfrm>
              <a:off x="7967663" y="3952875"/>
              <a:ext cx="928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FF0000"/>
                  </a:solidFill>
                </a:rPr>
                <a:t>T – 0.5 g/s</a:t>
              </a:r>
            </a:p>
          </p:txBody>
        </p:sp>
        <p:sp>
          <p:nvSpPr>
            <p:cNvPr id="127" name="TextBox 81"/>
            <p:cNvSpPr txBox="1">
              <a:spLocks noChangeArrowheads="1"/>
            </p:cNvSpPr>
            <p:nvPr/>
          </p:nvSpPr>
          <p:spPr bwMode="auto">
            <a:xfrm>
              <a:off x="4005263" y="4879975"/>
              <a:ext cx="1033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984807"/>
                  </a:solidFill>
                </a:rPr>
                <a:t>LL  1 l/s</a:t>
              </a:r>
            </a:p>
          </p:txBody>
        </p:sp>
        <p:cxnSp>
          <p:nvCxnSpPr>
            <p:cNvPr id="128" name="Straight Arrow Connector 3"/>
            <p:cNvCxnSpPr>
              <a:cxnSpLocks noChangeShapeType="1"/>
            </p:cNvCxnSpPr>
            <p:nvPr/>
          </p:nvCxnSpPr>
          <p:spPr bwMode="auto">
            <a:xfrm flipH="1" flipV="1">
              <a:off x="8801100" y="1219200"/>
              <a:ext cx="20638" cy="2959100"/>
            </a:xfrm>
            <a:prstGeom prst="straightConnector1">
              <a:avLst/>
            </a:prstGeom>
            <a:noFill/>
            <a:ln w="158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9" name="Rectangle 4"/>
            <p:cNvSpPr>
              <a:spLocks noChangeArrowheads="1"/>
            </p:cNvSpPr>
            <p:nvPr/>
          </p:nvSpPr>
          <p:spPr bwMode="auto">
            <a:xfrm>
              <a:off x="8382000" y="966788"/>
              <a:ext cx="822820"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p>
              <a:pPr>
                <a:buFontTx/>
                <a:buNone/>
              </a:pPr>
              <a:r>
                <a:rPr lang="en-US" sz="1400" b="1" i="0" dirty="0">
                  <a:solidFill>
                    <a:srgbClr val="FF0000"/>
                  </a:solidFill>
                  <a:latin typeface="Arial" charset="0"/>
                </a:rPr>
                <a:t>Fueling</a:t>
              </a:r>
              <a:r>
                <a:rPr lang="en-US" sz="1400" b="1" dirty="0">
                  <a:solidFill>
                    <a:srgbClr val="FF0000"/>
                  </a:solidFill>
                  <a:latin typeface="Arial" charset="0"/>
                </a:rPr>
                <a:t> </a:t>
              </a:r>
              <a:endParaRPr lang="en-US" sz="1400" b="1" dirty="0"/>
            </a:p>
          </p:txBody>
        </p:sp>
        <p:sp>
          <p:nvSpPr>
            <p:cNvPr id="130" name="Rectangle 5"/>
            <p:cNvSpPr>
              <a:spLocks noChangeArrowheads="1"/>
            </p:cNvSpPr>
            <p:nvPr/>
          </p:nvSpPr>
          <p:spPr bwMode="auto">
            <a:xfrm>
              <a:off x="4114800" y="5856288"/>
              <a:ext cx="3124200" cy="523155"/>
            </a:xfrm>
            <a:prstGeom prst="rect">
              <a:avLst/>
            </a:prstGeom>
            <a:solidFill>
              <a:schemeClr val="accent5">
                <a:lumMod val="20000"/>
                <a:lumOff val="80000"/>
              </a:schemeClr>
            </a:solidFill>
            <a:ln>
              <a:solidFill>
                <a:schemeClr val="tx1"/>
              </a:solidFill>
            </a:ln>
          </p:spPr>
          <p:txBody>
            <a:bodyPr lIns="91376" tIns="45688" rIns="91376" bIns="45688">
              <a:spAutoFit/>
            </a:bodyPr>
            <a:lstStyle/>
            <a:p>
              <a:pPr algn="ctr">
                <a:buFontTx/>
                <a:buNone/>
                <a:defRPr/>
              </a:pPr>
              <a:r>
                <a:rPr lang="en-US" sz="1400" b="1" i="0" dirty="0">
                  <a:solidFill>
                    <a:srgbClr val="FF0000"/>
                  </a:solidFill>
                </a:rPr>
                <a:t>  ~ 1 l/s available for pumping &gt;&gt; ~ 10 g/s needed for RLLD</a:t>
              </a:r>
            </a:p>
          </p:txBody>
        </p:sp>
        <p:sp>
          <p:nvSpPr>
            <p:cNvPr id="131" name="Rectangle 83"/>
            <p:cNvSpPr>
              <a:spLocks noChangeArrowheads="1"/>
            </p:cNvSpPr>
            <p:nvPr/>
          </p:nvSpPr>
          <p:spPr bwMode="auto">
            <a:xfrm>
              <a:off x="6854223" y="1804988"/>
              <a:ext cx="1582355" cy="3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p>
              <a:pPr algn="ctr">
                <a:buFontTx/>
                <a:buNone/>
              </a:pPr>
              <a:r>
                <a:rPr lang="en-US" sz="1400" b="1" i="0" dirty="0">
                  <a:solidFill>
                    <a:srgbClr val="984807"/>
                  </a:solidFill>
                </a:rPr>
                <a:t>Pumping: LL ~ 1 l/s</a:t>
              </a:r>
            </a:p>
          </p:txBody>
        </p:sp>
        <p:sp>
          <p:nvSpPr>
            <p:cNvPr id="132" name="TextBox 84"/>
            <p:cNvSpPr txBox="1">
              <a:spLocks noChangeArrowheads="1"/>
            </p:cNvSpPr>
            <p:nvPr/>
          </p:nvSpPr>
          <p:spPr bwMode="auto">
            <a:xfrm>
              <a:off x="6035675" y="3479800"/>
              <a:ext cx="18923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984807"/>
                  </a:solidFill>
                </a:rPr>
                <a:t>LL  ~ 1 l/s</a:t>
              </a:r>
            </a:p>
            <a:p>
              <a:pPr eaLnBrk="1" hangingPunct="1">
                <a:buFontTx/>
                <a:buNone/>
              </a:pPr>
              <a:r>
                <a:rPr lang="en-US" i="0">
                  <a:solidFill>
                    <a:srgbClr val="984807"/>
                  </a:solidFill>
                </a:rPr>
                <a:t>Imp. ~ 1%</a:t>
              </a:r>
            </a:p>
          </p:txBody>
        </p:sp>
        <p:sp>
          <p:nvSpPr>
            <p:cNvPr id="133" name="Rectangle 132"/>
            <p:cNvSpPr/>
            <p:nvPr/>
          </p:nvSpPr>
          <p:spPr bwMode="auto">
            <a:xfrm>
              <a:off x="6946900" y="5373688"/>
              <a:ext cx="541338" cy="87312"/>
            </a:xfrm>
            <a:prstGeom prst="rect">
              <a:avLst/>
            </a:prstGeom>
            <a:solidFill>
              <a:srgbClr val="CC9268"/>
            </a:solid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sp>
          <p:nvSpPr>
            <p:cNvPr id="134" name="Rectangle 133"/>
            <p:cNvSpPr/>
            <p:nvPr/>
          </p:nvSpPr>
          <p:spPr bwMode="auto">
            <a:xfrm>
              <a:off x="5846763" y="4346575"/>
              <a:ext cx="577850" cy="112713"/>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cxnSp>
          <p:nvCxnSpPr>
            <p:cNvPr id="135" name="Straight Arrow Connector 134"/>
            <p:cNvCxnSpPr/>
            <p:nvPr/>
          </p:nvCxnSpPr>
          <p:spPr bwMode="auto">
            <a:xfrm flipH="1">
              <a:off x="5818188" y="4391025"/>
              <a:ext cx="608012" cy="1588"/>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bwMode="auto">
            <a:xfrm>
              <a:off x="5732463" y="4352925"/>
              <a:ext cx="109537" cy="1082675"/>
            </a:xfrm>
            <a:prstGeom prst="rect">
              <a:avLst/>
            </a:prstGeom>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buFontTx/>
                <a:buNone/>
                <a:defRPr/>
              </a:pPr>
              <a:endParaRPr lang="en-US" sz="1100" i="0"/>
            </a:p>
          </p:txBody>
        </p:sp>
        <p:cxnSp>
          <p:nvCxnSpPr>
            <p:cNvPr id="137" name="Straight Arrow Connector 136"/>
            <p:cNvCxnSpPr/>
            <p:nvPr/>
          </p:nvCxnSpPr>
          <p:spPr bwMode="auto">
            <a:xfrm rot="5400000">
              <a:off x="5520532" y="4907756"/>
              <a:ext cx="546100" cy="1587"/>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bwMode="auto">
            <a:xfrm>
              <a:off x="6961188" y="5419725"/>
              <a:ext cx="608012" cy="1588"/>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6"/>
            <p:cNvCxnSpPr>
              <a:cxnSpLocks noChangeShapeType="1"/>
            </p:cNvCxnSpPr>
            <p:nvPr/>
          </p:nvCxnSpPr>
          <p:spPr bwMode="auto">
            <a:xfrm flipH="1">
              <a:off x="6273800" y="1079500"/>
              <a:ext cx="1993900" cy="11113"/>
            </a:xfrm>
            <a:prstGeom prst="straightConnector1">
              <a:avLst/>
            </a:prstGeom>
            <a:noFill/>
            <a:ln w="158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0" name="Rectangle 1"/>
            <p:cNvSpPr>
              <a:spLocks noChangeArrowheads="1"/>
            </p:cNvSpPr>
            <p:nvPr/>
          </p:nvSpPr>
          <p:spPr bwMode="auto">
            <a:xfrm>
              <a:off x="4125913" y="5072063"/>
              <a:ext cx="1027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p>
              <a:pPr>
                <a:buFontTx/>
                <a:buNone/>
              </a:pPr>
              <a:r>
                <a:rPr lang="en-US" i="0">
                  <a:solidFill>
                    <a:srgbClr val="984807"/>
                  </a:solidFill>
                </a:rPr>
                <a:t>Imp. ~ 0.1%</a:t>
              </a:r>
            </a:p>
          </p:txBody>
        </p:sp>
        <p:sp>
          <p:nvSpPr>
            <p:cNvPr id="141" name="TextBox 1"/>
            <p:cNvSpPr txBox="1">
              <a:spLocks noChangeArrowheads="1"/>
            </p:cNvSpPr>
            <p:nvPr/>
          </p:nvSpPr>
          <p:spPr bwMode="auto">
            <a:xfrm>
              <a:off x="4673600" y="3322638"/>
              <a:ext cx="814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t>To RLLD</a:t>
              </a:r>
            </a:p>
          </p:txBody>
        </p:sp>
        <p:sp>
          <p:nvSpPr>
            <p:cNvPr id="142" name="TextBox 92"/>
            <p:cNvSpPr txBox="1">
              <a:spLocks noChangeArrowheads="1"/>
            </p:cNvSpPr>
            <p:nvPr/>
          </p:nvSpPr>
          <p:spPr bwMode="auto">
            <a:xfrm>
              <a:off x="5557838" y="3311525"/>
              <a:ext cx="1022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t>From RLLD</a:t>
              </a:r>
            </a:p>
          </p:txBody>
        </p:sp>
        <p:sp>
          <p:nvSpPr>
            <p:cNvPr id="143" name="TextBox 1"/>
            <p:cNvSpPr txBox="1">
              <a:spLocks noChangeArrowheads="1"/>
            </p:cNvSpPr>
            <p:nvPr/>
          </p:nvSpPr>
          <p:spPr bwMode="auto">
            <a:xfrm>
              <a:off x="6829425" y="3463925"/>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FF0000"/>
                  </a:solidFill>
                </a:rPr>
                <a:t>T – 0.5 g/s</a:t>
              </a:r>
            </a:p>
          </p:txBody>
        </p:sp>
      </p:grpSp>
      <p:sp>
        <p:nvSpPr>
          <p:cNvPr id="3" name="Rectangle 2"/>
          <p:cNvSpPr/>
          <p:nvPr/>
        </p:nvSpPr>
        <p:spPr>
          <a:xfrm>
            <a:off x="4432374" y="876931"/>
            <a:ext cx="4780189" cy="626347"/>
          </a:xfrm>
          <a:prstGeom prst="rect">
            <a:avLst/>
          </a:prstGeom>
        </p:spPr>
        <p:txBody>
          <a:bodyPr wrap="square">
            <a:spAutoFit/>
          </a:bodyPr>
          <a:lstStyle/>
          <a:p>
            <a:pPr algn="ctr" eaLnBrk="0" hangingPunct="0">
              <a:lnSpc>
                <a:spcPts val="2075"/>
              </a:lnSpc>
              <a:spcBef>
                <a:spcPts val="575"/>
              </a:spcBef>
              <a:spcAft>
                <a:spcPts val="600"/>
              </a:spcAft>
              <a:buFontTx/>
              <a:buNone/>
            </a:pPr>
            <a:r>
              <a:rPr lang="en-US" b="1" dirty="0">
                <a:solidFill>
                  <a:srgbClr val="000000"/>
                </a:solidFill>
                <a:latin typeface="Helvetica Neue" charset="0"/>
              </a:rPr>
              <a:t>Impurity and Dust Removal by LL Circulating Loop</a:t>
            </a:r>
          </a:p>
        </p:txBody>
      </p:sp>
    </p:spTree>
    <p:extLst>
      <p:ext uri="{BB962C8B-B14F-4D97-AF65-F5344CB8AC3E}">
        <p14:creationId xmlns:p14="http://schemas.microsoft.com/office/powerpoint/2010/main" val="27980972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756" y="154606"/>
            <a:ext cx="8747006" cy="954107"/>
          </a:xfrm>
          <a:prstGeom prst="rect">
            <a:avLst/>
          </a:prstGeom>
          <a:noFill/>
        </p:spPr>
        <p:txBody>
          <a:bodyPr wrap="none" rtlCol="0">
            <a:spAutoFit/>
          </a:bodyPr>
          <a:lstStyle/>
          <a:p>
            <a:pPr algn="ctr"/>
            <a:r>
              <a:rPr lang="en-US" sz="2800" dirty="0" smtClean="0"/>
              <a:t>Worldwide Participation on Liquid Lithium/Metal Research </a:t>
            </a:r>
          </a:p>
          <a:p>
            <a:pPr algn="ctr"/>
            <a:r>
              <a:rPr lang="en-US" sz="2800" dirty="0" smtClean="0"/>
              <a:t>Presented at ISLA 2013, </a:t>
            </a:r>
            <a:r>
              <a:rPr lang="en-US" sz="2800" dirty="0" err="1" smtClean="0"/>
              <a:t>Frascati</a:t>
            </a:r>
            <a:r>
              <a:rPr lang="en-US" sz="2800" dirty="0" smtClean="0"/>
              <a:t>, Italy</a:t>
            </a:r>
            <a:endParaRPr lang="en-US" sz="2800" dirty="0"/>
          </a:p>
        </p:txBody>
      </p:sp>
      <p:grpSp>
        <p:nvGrpSpPr>
          <p:cNvPr id="21" name="Group 20"/>
          <p:cNvGrpSpPr/>
          <p:nvPr/>
        </p:nvGrpSpPr>
        <p:grpSpPr>
          <a:xfrm>
            <a:off x="-37894" y="1551015"/>
            <a:ext cx="9144000" cy="4106656"/>
            <a:chOff x="0" y="1537252"/>
            <a:chExt cx="9144000" cy="4106656"/>
          </a:xfrm>
        </p:grpSpPr>
        <p:pic>
          <p:nvPicPr>
            <p:cNvPr id="4" name="Picture 3"/>
            <p:cNvPicPr>
              <a:picLocks noChangeAspect="1"/>
            </p:cNvPicPr>
            <p:nvPr/>
          </p:nvPicPr>
          <p:blipFill>
            <a:blip r:embed="rId2"/>
            <a:stretch>
              <a:fillRect/>
            </a:stretch>
          </p:blipFill>
          <p:spPr>
            <a:xfrm>
              <a:off x="0" y="1537252"/>
              <a:ext cx="9144000" cy="4106656"/>
            </a:xfrm>
            <a:prstGeom prst="rect">
              <a:avLst/>
            </a:prstGeom>
          </p:spPr>
        </p:pic>
        <p:sp>
          <p:nvSpPr>
            <p:cNvPr id="6" name="5-Point Star 5"/>
            <p:cNvSpPr/>
            <p:nvPr/>
          </p:nvSpPr>
          <p:spPr>
            <a:xfrm>
              <a:off x="2241828" y="26062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4249528" y="2604082"/>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4724401" y="2615108"/>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4702315" y="245832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4437270" y="231476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2107097" y="279123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870228" y="265633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8390837" y="27586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5-Point Star 14"/>
            <p:cNvSpPr/>
            <p:nvPr/>
          </p:nvSpPr>
          <p:spPr>
            <a:xfrm>
              <a:off x="8534402" y="2623970"/>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7783447" y="304580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5320749" y="2067438"/>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1932613" y="260189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5-Point Star 18"/>
            <p:cNvSpPr/>
            <p:nvPr/>
          </p:nvSpPr>
          <p:spPr>
            <a:xfrm>
              <a:off x="6251668" y="231551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a:t>
              </a:r>
              <a:endParaRPr lang="en-US" dirty="0"/>
            </a:p>
          </p:txBody>
        </p:sp>
        <p:sp>
          <p:nvSpPr>
            <p:cNvPr id="20" name="5-Point Star 19"/>
            <p:cNvSpPr/>
            <p:nvPr/>
          </p:nvSpPr>
          <p:spPr>
            <a:xfrm>
              <a:off x="4845880" y="211828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281283" y="5643908"/>
            <a:ext cx="1206392" cy="1477328"/>
          </a:xfrm>
          <a:prstGeom prst="rect">
            <a:avLst/>
          </a:prstGeom>
          <a:noFill/>
        </p:spPr>
        <p:txBody>
          <a:bodyPr wrap="none" rtlCol="0">
            <a:spAutoFit/>
          </a:bodyPr>
          <a:lstStyle/>
          <a:p>
            <a:r>
              <a:rPr lang="en-US" dirty="0" smtClean="0"/>
              <a:t>PPPL, USA</a:t>
            </a:r>
          </a:p>
          <a:p>
            <a:r>
              <a:rPr lang="en-US" dirty="0" smtClean="0"/>
              <a:t>LLNL, USA</a:t>
            </a:r>
          </a:p>
          <a:p>
            <a:r>
              <a:rPr lang="en-US" dirty="0" smtClean="0"/>
              <a:t>SNL, USA</a:t>
            </a:r>
          </a:p>
          <a:p>
            <a:r>
              <a:rPr lang="en-US" dirty="0" smtClean="0"/>
              <a:t>ORNL, USA</a:t>
            </a:r>
          </a:p>
          <a:p>
            <a:endParaRPr lang="en-US" dirty="0"/>
          </a:p>
        </p:txBody>
      </p:sp>
      <p:sp>
        <p:nvSpPr>
          <p:cNvPr id="23" name="5-Point Star 22"/>
          <p:cNvSpPr/>
          <p:nvPr/>
        </p:nvSpPr>
        <p:spPr>
          <a:xfrm>
            <a:off x="1255898" y="276753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114536" y="5643908"/>
            <a:ext cx="1674031" cy="1477328"/>
          </a:xfrm>
          <a:prstGeom prst="rect">
            <a:avLst/>
          </a:prstGeom>
          <a:noFill/>
        </p:spPr>
        <p:txBody>
          <a:bodyPr wrap="none" rtlCol="0">
            <a:spAutoFit/>
          </a:bodyPr>
          <a:lstStyle/>
          <a:p>
            <a:r>
              <a:rPr lang="en-US" dirty="0" smtClean="0"/>
              <a:t>ENEA-CNR, Italy</a:t>
            </a:r>
          </a:p>
          <a:p>
            <a:r>
              <a:rPr lang="en-US" dirty="0" smtClean="0"/>
              <a:t>U. Latvia, Latvia</a:t>
            </a:r>
          </a:p>
          <a:p>
            <a:r>
              <a:rPr lang="en-US" dirty="0" err="1" smtClean="0"/>
              <a:t>Kurchatov</a:t>
            </a:r>
            <a:r>
              <a:rPr lang="en-US" dirty="0" smtClean="0"/>
              <a:t>, RF</a:t>
            </a:r>
          </a:p>
          <a:p>
            <a:r>
              <a:rPr lang="en-US" dirty="0" smtClean="0"/>
              <a:t>Trinity, RF</a:t>
            </a:r>
          </a:p>
          <a:p>
            <a:endParaRPr lang="en-US" dirty="0"/>
          </a:p>
        </p:txBody>
      </p:sp>
      <p:sp>
        <p:nvSpPr>
          <p:cNvPr id="25" name="TextBox 24"/>
          <p:cNvSpPr txBox="1"/>
          <p:nvPr/>
        </p:nvSpPr>
        <p:spPr>
          <a:xfrm>
            <a:off x="1894719" y="5643908"/>
            <a:ext cx="2044149" cy="1200329"/>
          </a:xfrm>
          <a:prstGeom prst="rect">
            <a:avLst/>
          </a:prstGeom>
          <a:noFill/>
        </p:spPr>
        <p:txBody>
          <a:bodyPr wrap="none" rtlCol="0">
            <a:spAutoFit/>
          </a:bodyPr>
          <a:lstStyle/>
          <a:p>
            <a:r>
              <a:rPr lang="en-US" dirty="0" smtClean="0"/>
              <a:t>U. </a:t>
            </a:r>
            <a:r>
              <a:rPr lang="en-US" dirty="0" err="1" smtClean="0"/>
              <a:t>Illionis</a:t>
            </a:r>
            <a:r>
              <a:rPr lang="en-US" dirty="0" smtClean="0"/>
              <a:t>, USA</a:t>
            </a:r>
          </a:p>
          <a:p>
            <a:r>
              <a:rPr lang="en-US" dirty="0" smtClean="0"/>
              <a:t>CIEMAT, Spain</a:t>
            </a:r>
          </a:p>
          <a:p>
            <a:r>
              <a:rPr lang="en-US" dirty="0" smtClean="0"/>
              <a:t>FOM-DIFFER, NL</a:t>
            </a:r>
          </a:p>
          <a:p>
            <a:r>
              <a:rPr lang="en-US" dirty="0" smtClean="0"/>
              <a:t>ENEA, </a:t>
            </a:r>
            <a:r>
              <a:rPr lang="en-US" dirty="0" err="1" smtClean="0"/>
              <a:t>Frascati</a:t>
            </a:r>
            <a:r>
              <a:rPr lang="en-US" dirty="0" smtClean="0"/>
              <a:t>, Italy</a:t>
            </a:r>
          </a:p>
        </p:txBody>
      </p:sp>
      <p:sp>
        <p:nvSpPr>
          <p:cNvPr id="26" name="TextBox 25"/>
          <p:cNvSpPr txBox="1"/>
          <p:nvPr/>
        </p:nvSpPr>
        <p:spPr>
          <a:xfrm>
            <a:off x="5904291" y="5643908"/>
            <a:ext cx="1656786" cy="1200329"/>
          </a:xfrm>
          <a:prstGeom prst="rect">
            <a:avLst/>
          </a:prstGeom>
          <a:noFill/>
        </p:spPr>
        <p:txBody>
          <a:bodyPr wrap="none" rtlCol="0">
            <a:spAutoFit/>
          </a:bodyPr>
          <a:lstStyle/>
          <a:p>
            <a:r>
              <a:rPr lang="en-US" dirty="0" smtClean="0"/>
              <a:t>Red Star, RF</a:t>
            </a:r>
          </a:p>
          <a:p>
            <a:r>
              <a:rPr lang="en-US" dirty="0" err="1" smtClean="0"/>
              <a:t>StP</a:t>
            </a:r>
            <a:r>
              <a:rPr lang="en-US" dirty="0" smtClean="0"/>
              <a:t>-SPU, RF</a:t>
            </a:r>
          </a:p>
          <a:p>
            <a:r>
              <a:rPr lang="en-US" dirty="0" smtClean="0"/>
              <a:t>AEI, Kazakhstan</a:t>
            </a:r>
          </a:p>
          <a:p>
            <a:r>
              <a:rPr lang="en-US" dirty="0" smtClean="0"/>
              <a:t>ASIPP, China</a:t>
            </a:r>
          </a:p>
        </p:txBody>
      </p:sp>
      <p:sp>
        <p:nvSpPr>
          <p:cNvPr id="27" name="5-Point Star 26"/>
          <p:cNvSpPr/>
          <p:nvPr/>
        </p:nvSpPr>
        <p:spPr>
          <a:xfrm>
            <a:off x="7853781" y="2913807"/>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538991" y="5624542"/>
            <a:ext cx="1605052" cy="1200329"/>
          </a:xfrm>
          <a:prstGeom prst="rect">
            <a:avLst/>
          </a:prstGeom>
          <a:noFill/>
        </p:spPr>
        <p:txBody>
          <a:bodyPr wrap="none" rtlCol="0">
            <a:spAutoFit/>
          </a:bodyPr>
          <a:lstStyle/>
          <a:p>
            <a:r>
              <a:rPr lang="en-US" dirty="0" err="1" smtClean="0"/>
              <a:t>Funan</a:t>
            </a:r>
            <a:r>
              <a:rPr lang="en-US" dirty="0" smtClean="0"/>
              <a:t> U. China</a:t>
            </a:r>
          </a:p>
          <a:p>
            <a:r>
              <a:rPr lang="en-US" dirty="0" smtClean="0"/>
              <a:t>NIFS, Japan</a:t>
            </a:r>
          </a:p>
          <a:p>
            <a:r>
              <a:rPr lang="en-US" dirty="0" smtClean="0"/>
              <a:t>JAEA, Japan</a:t>
            </a:r>
          </a:p>
          <a:p>
            <a:endParaRPr lang="en-US" dirty="0"/>
          </a:p>
        </p:txBody>
      </p:sp>
      <p:sp>
        <p:nvSpPr>
          <p:cNvPr id="29" name="TextBox 28"/>
          <p:cNvSpPr txBox="1"/>
          <p:nvPr/>
        </p:nvSpPr>
        <p:spPr>
          <a:xfrm>
            <a:off x="2347493" y="2620929"/>
            <a:ext cx="1090525" cy="369332"/>
          </a:xfrm>
          <a:prstGeom prst="rect">
            <a:avLst/>
          </a:prstGeom>
          <a:noFill/>
        </p:spPr>
        <p:txBody>
          <a:bodyPr wrap="none" rtlCol="0">
            <a:spAutoFit/>
          </a:bodyPr>
          <a:lstStyle/>
          <a:p>
            <a:r>
              <a:rPr lang="en-US" dirty="0" smtClean="0">
                <a:solidFill>
                  <a:srgbClr val="FF0000"/>
                </a:solidFill>
              </a:rPr>
              <a:t>NSTX/LTX</a:t>
            </a:r>
            <a:endParaRPr lang="en-US" dirty="0">
              <a:solidFill>
                <a:srgbClr val="FF0000"/>
              </a:solidFill>
            </a:endParaRPr>
          </a:p>
        </p:txBody>
      </p:sp>
      <p:sp>
        <p:nvSpPr>
          <p:cNvPr id="30" name="TextBox 29"/>
          <p:cNvSpPr txBox="1"/>
          <p:nvPr/>
        </p:nvSpPr>
        <p:spPr>
          <a:xfrm>
            <a:off x="3694193" y="2587771"/>
            <a:ext cx="557740" cy="369332"/>
          </a:xfrm>
          <a:prstGeom prst="rect">
            <a:avLst/>
          </a:prstGeom>
          <a:noFill/>
        </p:spPr>
        <p:txBody>
          <a:bodyPr wrap="none" rtlCol="0">
            <a:spAutoFit/>
          </a:bodyPr>
          <a:lstStyle/>
          <a:p>
            <a:r>
              <a:rPr lang="en-US" dirty="0" smtClean="0">
                <a:solidFill>
                  <a:srgbClr val="FF0000"/>
                </a:solidFill>
              </a:rPr>
              <a:t>TJ-II</a:t>
            </a:r>
            <a:endParaRPr lang="en-US" dirty="0">
              <a:solidFill>
                <a:srgbClr val="FF0000"/>
              </a:solidFill>
            </a:endParaRPr>
          </a:p>
        </p:txBody>
      </p:sp>
      <p:sp>
        <p:nvSpPr>
          <p:cNvPr id="31" name="TextBox 30"/>
          <p:cNvSpPr txBox="1"/>
          <p:nvPr/>
        </p:nvSpPr>
        <p:spPr>
          <a:xfrm>
            <a:off x="4907380" y="2654045"/>
            <a:ext cx="551315" cy="369332"/>
          </a:xfrm>
          <a:prstGeom prst="rect">
            <a:avLst/>
          </a:prstGeom>
          <a:noFill/>
        </p:spPr>
        <p:txBody>
          <a:bodyPr wrap="none" rtlCol="0">
            <a:spAutoFit/>
          </a:bodyPr>
          <a:lstStyle/>
          <a:p>
            <a:r>
              <a:rPr lang="en-US" dirty="0" smtClean="0">
                <a:solidFill>
                  <a:srgbClr val="FF0000"/>
                </a:solidFill>
              </a:rPr>
              <a:t>FTU</a:t>
            </a:r>
            <a:endParaRPr lang="en-US" dirty="0">
              <a:solidFill>
                <a:srgbClr val="FF0000"/>
              </a:solidFill>
            </a:endParaRPr>
          </a:p>
        </p:txBody>
      </p:sp>
      <p:sp>
        <p:nvSpPr>
          <p:cNvPr id="32" name="TextBox 31"/>
          <p:cNvSpPr txBox="1"/>
          <p:nvPr/>
        </p:nvSpPr>
        <p:spPr>
          <a:xfrm>
            <a:off x="6345711" y="2375776"/>
            <a:ext cx="614434" cy="369332"/>
          </a:xfrm>
          <a:prstGeom prst="rect">
            <a:avLst/>
          </a:prstGeom>
          <a:noFill/>
        </p:spPr>
        <p:txBody>
          <a:bodyPr wrap="none" rtlCol="0">
            <a:spAutoFit/>
          </a:bodyPr>
          <a:lstStyle/>
          <a:p>
            <a:r>
              <a:rPr lang="en-US" dirty="0" smtClean="0">
                <a:solidFill>
                  <a:srgbClr val="FF0000"/>
                </a:solidFill>
              </a:rPr>
              <a:t>KTM</a:t>
            </a:r>
            <a:endParaRPr lang="en-US" dirty="0">
              <a:solidFill>
                <a:srgbClr val="FF0000"/>
              </a:solidFill>
            </a:endParaRPr>
          </a:p>
        </p:txBody>
      </p:sp>
      <p:sp>
        <p:nvSpPr>
          <p:cNvPr id="33" name="TextBox 32"/>
          <p:cNvSpPr txBox="1"/>
          <p:nvPr/>
        </p:nvSpPr>
        <p:spPr>
          <a:xfrm>
            <a:off x="5518235" y="2039345"/>
            <a:ext cx="1255422" cy="369332"/>
          </a:xfrm>
          <a:prstGeom prst="rect">
            <a:avLst/>
          </a:prstGeom>
          <a:noFill/>
        </p:spPr>
        <p:txBody>
          <a:bodyPr wrap="none" rtlCol="0">
            <a:spAutoFit/>
          </a:bodyPr>
          <a:lstStyle/>
          <a:p>
            <a:r>
              <a:rPr lang="en-US" dirty="0" smtClean="0">
                <a:solidFill>
                  <a:srgbClr val="FF0000"/>
                </a:solidFill>
              </a:rPr>
              <a:t>T10, T11-M</a:t>
            </a:r>
            <a:endParaRPr lang="en-US" dirty="0">
              <a:solidFill>
                <a:srgbClr val="FF0000"/>
              </a:solidFill>
            </a:endParaRPr>
          </a:p>
        </p:txBody>
      </p:sp>
      <p:sp>
        <p:nvSpPr>
          <p:cNvPr id="34" name="TextBox 33"/>
          <p:cNvSpPr txBox="1"/>
          <p:nvPr/>
        </p:nvSpPr>
        <p:spPr>
          <a:xfrm>
            <a:off x="4863208" y="2419938"/>
            <a:ext cx="535874" cy="369332"/>
          </a:xfrm>
          <a:prstGeom prst="rect">
            <a:avLst/>
          </a:prstGeom>
          <a:noFill/>
        </p:spPr>
        <p:txBody>
          <a:bodyPr wrap="none" rtlCol="0">
            <a:spAutoFit/>
          </a:bodyPr>
          <a:lstStyle/>
          <a:p>
            <a:r>
              <a:rPr lang="en-US" dirty="0" smtClean="0">
                <a:solidFill>
                  <a:srgbClr val="FF0000"/>
                </a:solidFill>
              </a:rPr>
              <a:t>RFX</a:t>
            </a:r>
            <a:endParaRPr lang="en-US" dirty="0">
              <a:solidFill>
                <a:srgbClr val="FF0000"/>
              </a:solidFill>
            </a:endParaRPr>
          </a:p>
        </p:txBody>
      </p:sp>
      <p:sp>
        <p:nvSpPr>
          <p:cNvPr id="35" name="TextBox 34"/>
          <p:cNvSpPr txBox="1"/>
          <p:nvPr/>
        </p:nvSpPr>
        <p:spPr>
          <a:xfrm>
            <a:off x="7293271" y="2715051"/>
            <a:ext cx="1203237" cy="369332"/>
          </a:xfrm>
          <a:prstGeom prst="rect">
            <a:avLst/>
          </a:prstGeom>
          <a:noFill/>
        </p:spPr>
        <p:txBody>
          <a:bodyPr wrap="none" rtlCol="0">
            <a:spAutoFit/>
          </a:bodyPr>
          <a:lstStyle/>
          <a:p>
            <a:r>
              <a:rPr lang="en-US" dirty="0" smtClean="0">
                <a:solidFill>
                  <a:srgbClr val="FF0000"/>
                </a:solidFill>
              </a:rPr>
              <a:t>EAST, HT-7</a:t>
            </a:r>
            <a:endParaRPr lang="en-US" dirty="0">
              <a:solidFill>
                <a:srgbClr val="FF0000"/>
              </a:solidFill>
            </a:endParaRPr>
          </a:p>
        </p:txBody>
      </p:sp>
      <p:sp>
        <p:nvSpPr>
          <p:cNvPr id="36" name="TextBox 35"/>
          <p:cNvSpPr txBox="1"/>
          <p:nvPr/>
        </p:nvSpPr>
        <p:spPr>
          <a:xfrm>
            <a:off x="8140912" y="2192380"/>
            <a:ext cx="1004995" cy="646331"/>
          </a:xfrm>
          <a:prstGeom prst="rect">
            <a:avLst/>
          </a:prstGeom>
          <a:noFill/>
        </p:spPr>
        <p:txBody>
          <a:bodyPr wrap="square" rtlCol="0">
            <a:spAutoFit/>
          </a:bodyPr>
          <a:lstStyle/>
          <a:p>
            <a:r>
              <a:rPr lang="en-US" dirty="0" smtClean="0">
                <a:solidFill>
                  <a:srgbClr val="FF0000"/>
                </a:solidFill>
              </a:rPr>
              <a:t>IFMIF-EVEDA</a:t>
            </a:r>
            <a:endParaRPr lang="en-US" dirty="0">
              <a:solidFill>
                <a:srgbClr val="FF0000"/>
              </a:solidFill>
            </a:endParaRPr>
          </a:p>
        </p:txBody>
      </p:sp>
      <p:sp>
        <p:nvSpPr>
          <p:cNvPr id="37" name="TextBox 36"/>
          <p:cNvSpPr txBox="1"/>
          <p:nvPr/>
        </p:nvSpPr>
        <p:spPr>
          <a:xfrm>
            <a:off x="3493529" y="2007714"/>
            <a:ext cx="1447189" cy="646331"/>
          </a:xfrm>
          <a:prstGeom prst="rect">
            <a:avLst/>
          </a:prstGeom>
          <a:noFill/>
        </p:spPr>
        <p:txBody>
          <a:bodyPr wrap="square" rtlCol="0">
            <a:spAutoFit/>
          </a:bodyPr>
          <a:lstStyle/>
          <a:p>
            <a:r>
              <a:rPr lang="en-US" dirty="0" smtClean="0">
                <a:solidFill>
                  <a:srgbClr val="FF0000"/>
                </a:solidFill>
              </a:rPr>
              <a:t>Magnum/Pilot-PSI</a:t>
            </a:r>
            <a:endParaRPr lang="en-US" dirty="0">
              <a:solidFill>
                <a:srgbClr val="FF0000"/>
              </a:solidFill>
            </a:endParaRPr>
          </a:p>
        </p:txBody>
      </p:sp>
    </p:spTree>
    <p:extLst>
      <p:ext uri="{BB962C8B-B14F-4D97-AF65-F5344CB8AC3E}">
        <p14:creationId xmlns:p14="http://schemas.microsoft.com/office/powerpoint/2010/main" val="276444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50800"/>
            <a:ext cx="9017000" cy="1143000"/>
          </a:xfrm>
        </p:spPr>
        <p:txBody>
          <a:bodyPr>
            <a:normAutofit fontScale="90000"/>
          </a:bodyPr>
          <a:lstStyle/>
          <a:p>
            <a:r>
              <a:rPr lang="en-US" b="1" dirty="0" smtClean="0">
                <a:solidFill>
                  <a:srgbClr val="FF0000"/>
                </a:solidFill>
              </a:rPr>
              <a:t>Why Liquid Lithium for fusion reactor?</a:t>
            </a:r>
            <a:endParaRPr lang="en-US" b="1" dirty="0">
              <a:solidFill>
                <a:srgbClr val="FF0000"/>
              </a:solidFill>
            </a:endParaRPr>
          </a:p>
        </p:txBody>
      </p:sp>
      <p:sp>
        <p:nvSpPr>
          <p:cNvPr id="3" name="Content Placeholder 2"/>
          <p:cNvSpPr>
            <a:spLocks noGrp="1"/>
          </p:cNvSpPr>
          <p:nvPr>
            <p:ph idx="1"/>
          </p:nvPr>
        </p:nvSpPr>
        <p:spPr>
          <a:xfrm>
            <a:off x="457200" y="970292"/>
            <a:ext cx="8499002" cy="4525963"/>
          </a:xfrm>
        </p:spPr>
        <p:txBody>
          <a:bodyPr>
            <a:noAutofit/>
          </a:bodyPr>
          <a:lstStyle/>
          <a:p>
            <a:r>
              <a:rPr lang="en-US" sz="2400" dirty="0" smtClean="0"/>
              <a:t>Lithium (Li) is highly reactive and Li pumps </a:t>
            </a:r>
            <a:r>
              <a:rPr lang="en-US" sz="2400" dirty="0" err="1" smtClean="0"/>
              <a:t>hydrogenic</a:t>
            </a:r>
            <a:r>
              <a:rPr lang="en-US" sz="2400" dirty="0" smtClean="0"/>
              <a:t> species and impurities such as </a:t>
            </a:r>
            <a:r>
              <a:rPr lang="en-US" sz="2400" dirty="0" err="1" smtClean="0"/>
              <a:t>oxgen</a:t>
            </a:r>
            <a:r>
              <a:rPr lang="en-US" sz="2400" dirty="0" smtClean="0"/>
              <a:t>.</a:t>
            </a:r>
          </a:p>
          <a:p>
            <a:r>
              <a:rPr lang="en-US" sz="2400" dirty="0" smtClean="0"/>
              <a:t>Li with 181° melting point can naturally stay liquid in reactor environment.</a:t>
            </a:r>
          </a:p>
          <a:p>
            <a:r>
              <a:rPr lang="en-US" sz="2400" dirty="0" smtClean="0"/>
              <a:t>Li coating of PFCs improves plasma performance – low recycling and </a:t>
            </a:r>
            <a:r>
              <a:rPr lang="en-US" sz="2400" dirty="0" err="1" smtClean="0"/>
              <a:t>collisionality</a:t>
            </a:r>
            <a:r>
              <a:rPr lang="en-US" sz="2400" dirty="0" smtClean="0"/>
              <a:t> (observed in nearly all the confinement systems using lithium)</a:t>
            </a:r>
          </a:p>
          <a:p>
            <a:r>
              <a:rPr lang="en-US" sz="2400" dirty="0" smtClean="0"/>
              <a:t>Li coating reduces </a:t>
            </a:r>
            <a:r>
              <a:rPr lang="en-US" sz="2400" dirty="0" err="1" smtClean="0"/>
              <a:t>divertor</a:t>
            </a:r>
            <a:r>
              <a:rPr lang="en-US" sz="2400" dirty="0" smtClean="0"/>
              <a:t> heat flux (NSTX LLD) and protects PFC substrates (in nearly all LL systems)</a:t>
            </a:r>
          </a:p>
          <a:p>
            <a:r>
              <a:rPr lang="en-US" sz="2400" dirty="0" smtClean="0"/>
              <a:t>Liquid Li (LL) collects / pumps particles/tritium/impurities and dust </a:t>
            </a:r>
          </a:p>
          <a:p>
            <a:r>
              <a:rPr lang="en-US" sz="2400" dirty="0" smtClean="0"/>
              <a:t>A modest lithium loop can bring collected particles and dust to outside of reactor chamber for removal (essential for steady-state reactor operation.)</a:t>
            </a:r>
            <a:endParaRPr lang="en-US" sz="2400" dirty="0"/>
          </a:p>
        </p:txBody>
      </p:sp>
    </p:spTree>
    <p:extLst>
      <p:ext uri="{BB962C8B-B14F-4D97-AF65-F5344CB8AC3E}">
        <p14:creationId xmlns:p14="http://schemas.microsoft.com/office/powerpoint/2010/main" val="413237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124"/>
            <a:ext cx="9144000" cy="1143000"/>
          </a:xfrm>
        </p:spPr>
        <p:txBody>
          <a:bodyPr>
            <a:noAutofit/>
          </a:bodyPr>
          <a:lstStyle/>
          <a:p>
            <a:r>
              <a:rPr lang="en-US" sz="3600" b="1" dirty="0" smtClean="0">
                <a:solidFill>
                  <a:srgbClr val="FF0000"/>
                </a:solidFill>
              </a:rPr>
              <a:t>NSTX LLD Produced Many Beneficial Effects</a:t>
            </a:r>
            <a:endParaRPr lang="en-US" sz="3600" b="1" dirty="0">
              <a:solidFill>
                <a:srgbClr val="FF0000"/>
              </a:solidFill>
            </a:endParaRPr>
          </a:p>
        </p:txBody>
      </p:sp>
      <p:pic>
        <p:nvPicPr>
          <p:cNvPr id="5" name="Content Placeholder 4"/>
          <p:cNvPicPr>
            <a:picLocks noGrp="1" noChangeAspect="1"/>
          </p:cNvPicPr>
          <p:nvPr>
            <p:ph idx="1"/>
          </p:nvPr>
        </p:nvPicPr>
        <p:blipFill rotWithShape="1">
          <a:blip r:embed="rId2"/>
          <a:srcRect t="811" b="-4371"/>
          <a:stretch/>
        </p:blipFill>
        <p:spPr>
          <a:xfrm>
            <a:off x="546437" y="2043667"/>
            <a:ext cx="3009900" cy="3854155"/>
          </a:xfrm>
        </p:spPr>
      </p:pic>
      <p:sp>
        <p:nvSpPr>
          <p:cNvPr id="3" name="Rectangle 2"/>
          <p:cNvSpPr/>
          <p:nvPr/>
        </p:nvSpPr>
        <p:spPr>
          <a:xfrm>
            <a:off x="4116660" y="1722821"/>
            <a:ext cx="4572000" cy="646331"/>
          </a:xfrm>
          <a:prstGeom prst="rect">
            <a:avLst/>
          </a:prstGeom>
        </p:spPr>
        <p:txBody>
          <a:bodyPr>
            <a:spAutoFit/>
          </a:bodyPr>
          <a:lstStyle/>
          <a:p>
            <a:r>
              <a:rPr lang="en-US" dirty="0"/>
              <a:t>Lithium Evaporation is shown to Reduce </a:t>
            </a:r>
            <a:r>
              <a:rPr lang="en-US" dirty="0" err="1"/>
              <a:t>λq</a:t>
            </a:r>
            <a:r>
              <a:rPr lang="en-US" dirty="0"/>
              <a:t> and </a:t>
            </a:r>
            <a:r>
              <a:rPr lang="en-US" dirty="0" smtClean="0"/>
              <a:t>Peak </a:t>
            </a:r>
            <a:r>
              <a:rPr lang="en-US" dirty="0" err="1" smtClean="0"/>
              <a:t>Divertor</a:t>
            </a:r>
            <a:r>
              <a:rPr lang="en-US" dirty="0" smtClean="0"/>
              <a:t> Heat </a:t>
            </a:r>
            <a:r>
              <a:rPr lang="en-US" dirty="0"/>
              <a:t>Flux</a:t>
            </a:r>
          </a:p>
        </p:txBody>
      </p:sp>
      <p:pic>
        <p:nvPicPr>
          <p:cNvPr id="4" name="Picture 3"/>
          <p:cNvPicPr>
            <a:picLocks noChangeAspect="1"/>
          </p:cNvPicPr>
          <p:nvPr/>
        </p:nvPicPr>
        <p:blipFill>
          <a:blip r:embed="rId3"/>
          <a:stretch>
            <a:fillRect/>
          </a:stretch>
        </p:blipFill>
        <p:spPr>
          <a:xfrm>
            <a:off x="4002359" y="2297668"/>
            <a:ext cx="4368187" cy="3600154"/>
          </a:xfrm>
          <a:prstGeom prst="rect">
            <a:avLst/>
          </a:prstGeom>
        </p:spPr>
      </p:pic>
      <p:sp>
        <p:nvSpPr>
          <p:cNvPr id="6" name="TextBox 5"/>
          <p:cNvSpPr txBox="1"/>
          <p:nvPr/>
        </p:nvSpPr>
        <p:spPr>
          <a:xfrm>
            <a:off x="6987028" y="5539346"/>
            <a:ext cx="2035383" cy="369332"/>
          </a:xfrm>
          <a:prstGeom prst="rect">
            <a:avLst/>
          </a:prstGeom>
          <a:noFill/>
        </p:spPr>
        <p:txBody>
          <a:bodyPr wrap="none" rtlCol="0">
            <a:spAutoFit/>
          </a:bodyPr>
          <a:lstStyle/>
          <a:p>
            <a:r>
              <a:rPr lang="en-US" dirty="0" smtClean="0"/>
              <a:t>Travis K. Gray et al., </a:t>
            </a:r>
            <a:endParaRPr lang="en-US" dirty="0"/>
          </a:p>
        </p:txBody>
      </p:sp>
      <p:sp>
        <p:nvSpPr>
          <p:cNvPr id="7" name="Rectangle 6"/>
          <p:cNvSpPr/>
          <p:nvPr/>
        </p:nvSpPr>
        <p:spPr>
          <a:xfrm>
            <a:off x="685800" y="904876"/>
            <a:ext cx="8001000" cy="814432"/>
          </a:xfrm>
          <a:prstGeom prst="rect">
            <a:avLst/>
          </a:prstGeom>
          <a:solidFill>
            <a:schemeClr val="accent1">
              <a:lumMod val="20000"/>
              <a:lumOff val="80000"/>
            </a:schemeClr>
          </a:solidFill>
          <a:ln>
            <a:solidFill>
              <a:schemeClr val="tx1"/>
            </a:solidFill>
          </a:ln>
        </p:spPr>
        <p:txBody>
          <a:bodyPr wrap="square">
            <a:spAutoFit/>
          </a:bodyPr>
          <a:lstStyle/>
          <a:p>
            <a:pPr algn="ctr" eaLnBrk="0" hangingPunct="0">
              <a:lnSpc>
                <a:spcPts val="2875"/>
              </a:lnSpc>
              <a:spcBef>
                <a:spcPct val="0"/>
              </a:spcBef>
              <a:buFontTx/>
              <a:buNone/>
            </a:pPr>
            <a:r>
              <a:rPr lang="en-US" sz="2000" b="1" dirty="0">
                <a:solidFill>
                  <a:srgbClr val="FF0000"/>
                </a:solidFill>
                <a:latin typeface="Helvetica Neue" charset="0"/>
              </a:rPr>
              <a:t>Lithium Improves H-mode Performance via Strong Pumping</a:t>
            </a:r>
            <a:br>
              <a:rPr lang="en-US" sz="2000" b="1" dirty="0">
                <a:solidFill>
                  <a:srgbClr val="FF0000"/>
                </a:solidFill>
                <a:latin typeface="Helvetica Neue" charset="0"/>
              </a:rPr>
            </a:br>
            <a:r>
              <a:rPr lang="en-US" sz="2000" b="1" dirty="0">
                <a:solidFill>
                  <a:srgbClr val="1238FF"/>
                </a:solidFill>
                <a:latin typeface="Helvetica Neue" charset="0"/>
              </a:rPr>
              <a:t>Yet, lithium does not contaminate the plasma core</a:t>
            </a:r>
            <a:endParaRPr lang="en-US" sz="1600" b="1" dirty="0">
              <a:solidFill>
                <a:srgbClr val="1238FF"/>
              </a:solidFill>
              <a:latin typeface="Helvetica Neue" charset="0"/>
            </a:endParaRPr>
          </a:p>
        </p:txBody>
      </p:sp>
      <p:sp>
        <p:nvSpPr>
          <p:cNvPr id="8" name="Rectangle 7"/>
          <p:cNvSpPr/>
          <p:nvPr/>
        </p:nvSpPr>
        <p:spPr>
          <a:xfrm>
            <a:off x="687660" y="6008644"/>
            <a:ext cx="8001000" cy="819562"/>
          </a:xfrm>
          <a:prstGeom prst="rect">
            <a:avLst/>
          </a:prstGeom>
          <a:solidFill>
            <a:schemeClr val="accent1">
              <a:lumMod val="20000"/>
              <a:lumOff val="80000"/>
            </a:schemeClr>
          </a:solidFill>
          <a:ln>
            <a:solidFill>
              <a:schemeClr val="tx1"/>
            </a:solidFill>
          </a:ln>
        </p:spPr>
        <p:txBody>
          <a:bodyPr wrap="square">
            <a:spAutoFit/>
          </a:bodyPr>
          <a:lstStyle/>
          <a:p>
            <a:pPr algn="ctr" eaLnBrk="0" hangingPunct="0">
              <a:lnSpc>
                <a:spcPts val="2875"/>
              </a:lnSpc>
              <a:spcBef>
                <a:spcPct val="0"/>
              </a:spcBef>
              <a:buFontTx/>
              <a:buNone/>
            </a:pPr>
            <a:r>
              <a:rPr lang="en-US" sz="2000" b="1" dirty="0">
                <a:solidFill>
                  <a:srgbClr val="FF0000"/>
                </a:solidFill>
                <a:latin typeface="Helvetica Neue" charset="0"/>
              </a:rPr>
              <a:t>Lithium </a:t>
            </a:r>
            <a:r>
              <a:rPr lang="en-US" sz="2000" b="1" dirty="0" smtClean="0">
                <a:solidFill>
                  <a:srgbClr val="FF0000"/>
                </a:solidFill>
                <a:latin typeface="Helvetica Neue" charset="0"/>
              </a:rPr>
              <a:t>could provide strong </a:t>
            </a:r>
            <a:r>
              <a:rPr lang="en-US" sz="2000" b="1" dirty="0" err="1" smtClean="0">
                <a:solidFill>
                  <a:srgbClr val="FF0000"/>
                </a:solidFill>
                <a:latin typeface="Helvetica Neue" charset="0"/>
              </a:rPr>
              <a:t>divertor</a:t>
            </a:r>
            <a:r>
              <a:rPr lang="en-US" sz="2000" b="1" dirty="0" smtClean="0">
                <a:solidFill>
                  <a:srgbClr val="FF0000"/>
                </a:solidFill>
                <a:latin typeface="Helvetica Neue" charset="0"/>
              </a:rPr>
              <a:t> radiation, reducing heat flux and protect </a:t>
            </a:r>
            <a:r>
              <a:rPr lang="en-US" sz="2000" b="1" dirty="0" err="1" smtClean="0">
                <a:solidFill>
                  <a:srgbClr val="FF0000"/>
                </a:solidFill>
                <a:latin typeface="Helvetica Neue" charset="0"/>
              </a:rPr>
              <a:t>divertor</a:t>
            </a:r>
            <a:r>
              <a:rPr lang="en-US" sz="2000" b="1" dirty="0" smtClean="0">
                <a:solidFill>
                  <a:srgbClr val="FF0000"/>
                </a:solidFill>
                <a:latin typeface="Helvetica Neue" charset="0"/>
              </a:rPr>
              <a:t> </a:t>
            </a:r>
            <a:r>
              <a:rPr lang="en-US" sz="2000" b="1" dirty="0" err="1" smtClean="0">
                <a:solidFill>
                  <a:srgbClr val="FF0000"/>
                </a:solidFill>
                <a:latin typeface="Helvetica Neue" charset="0"/>
              </a:rPr>
              <a:t>PFCs.</a:t>
            </a:r>
            <a:r>
              <a:rPr lang="en-US" sz="2000" b="1" dirty="0">
                <a:solidFill>
                  <a:srgbClr val="1238FF"/>
                </a:solidFill>
                <a:latin typeface="Helvetica Neue" charset="0"/>
              </a:rPr>
              <a:t> </a:t>
            </a:r>
            <a:r>
              <a:rPr lang="en-US" sz="2000" b="1" dirty="0" smtClean="0">
                <a:solidFill>
                  <a:srgbClr val="1238FF"/>
                </a:solidFill>
                <a:latin typeface="Helvetica Neue" charset="0"/>
              </a:rPr>
              <a:t> </a:t>
            </a:r>
            <a:r>
              <a:rPr lang="en-US" dirty="0" smtClean="0">
                <a:latin typeface="Helvetica Neue" charset="0"/>
              </a:rPr>
              <a:t>M. Ono, NF 2013</a:t>
            </a:r>
            <a:endParaRPr lang="en-US" sz="1400" dirty="0">
              <a:solidFill>
                <a:srgbClr val="1238FF"/>
              </a:solidFill>
              <a:latin typeface="Helvetica Neue" charset="0"/>
            </a:endParaRPr>
          </a:p>
        </p:txBody>
      </p:sp>
    </p:spTree>
    <p:extLst>
      <p:ext uri="{BB962C8B-B14F-4D97-AF65-F5344CB8AC3E}">
        <p14:creationId xmlns:p14="http://schemas.microsoft.com/office/powerpoint/2010/main" val="1775348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numero diapositiva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800">
                <a:solidFill>
                  <a:schemeClr val="tx1"/>
                </a:solidFill>
                <a:latin typeface="Times New Roman" pitchFamily="18" charset="0"/>
              </a:defRPr>
            </a:lvl1pPr>
            <a:lvl2pPr marL="742950" indent="-285750" eaLnBrk="0" hangingPunct="0">
              <a:spcBef>
                <a:spcPct val="20000"/>
              </a:spcBef>
              <a:buChar char="–"/>
              <a:defRPr sz="24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fontAlgn="base">
              <a:spcBef>
                <a:spcPct val="0"/>
              </a:spcBef>
              <a:spcAft>
                <a:spcPct val="0"/>
              </a:spcAft>
              <a:buFontTx/>
              <a:buNone/>
            </a:pPr>
            <a:fld id="{B4896DF0-FD8E-46CE-8BE4-D67A90F23589}" type="slidenum">
              <a:rPr lang="en-GB" altLang="it-IT" sz="1400" smtClean="0">
                <a:solidFill>
                  <a:srgbClr val="005200"/>
                </a:solidFill>
                <a:latin typeface="Times" pitchFamily="18" charset="0"/>
              </a:rPr>
              <a:pPr fontAlgn="base">
                <a:spcBef>
                  <a:spcPct val="0"/>
                </a:spcBef>
                <a:spcAft>
                  <a:spcPct val="0"/>
                </a:spcAft>
                <a:buFontTx/>
                <a:buNone/>
              </a:pPr>
              <a:t>6</a:t>
            </a:fld>
            <a:endParaRPr lang="en-GB" altLang="it-IT" sz="1400" b="0" smtClean="0">
              <a:solidFill>
                <a:srgbClr val="000000"/>
              </a:solidFill>
              <a:latin typeface="Times" pitchFamily="18" charset="0"/>
            </a:endParaRPr>
          </a:p>
        </p:txBody>
      </p:sp>
      <p:sp>
        <p:nvSpPr>
          <p:cNvPr id="11268" name="Text Box 3"/>
          <p:cNvSpPr txBox="1">
            <a:spLocks noChangeArrowheads="1"/>
          </p:cNvSpPr>
          <p:nvPr/>
        </p:nvSpPr>
        <p:spPr bwMode="auto">
          <a:xfrm>
            <a:off x="2123727" y="908050"/>
            <a:ext cx="6109047"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Times New Roman" pitchFamily="18" charset="0"/>
              </a:defRPr>
            </a:lvl1pPr>
            <a:lvl2pPr marL="742950" indent="-285750" eaLnBrk="0" hangingPunct="0">
              <a:spcBef>
                <a:spcPct val="20000"/>
              </a:spcBef>
              <a:buChar char="–"/>
              <a:defRPr sz="24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base" hangingPunct="1">
              <a:spcBef>
                <a:spcPct val="50000"/>
              </a:spcBef>
              <a:spcAft>
                <a:spcPct val="0"/>
              </a:spcAft>
              <a:buFontTx/>
              <a:buNone/>
            </a:pPr>
            <a:r>
              <a:rPr lang="en-US" altLang="it-IT" sz="3200" b="1" dirty="0">
                <a:solidFill>
                  <a:srgbClr val="000000"/>
                </a:solidFill>
                <a:latin typeface="Arial" charset="0"/>
              </a:rPr>
              <a:t>Cooled Lithium </a:t>
            </a:r>
            <a:r>
              <a:rPr lang="en-US" altLang="it-IT" sz="3200" b="1" dirty="0" smtClean="0">
                <a:solidFill>
                  <a:srgbClr val="000000"/>
                </a:solidFill>
                <a:latin typeface="Arial" charset="0"/>
              </a:rPr>
              <a:t>Limiter </a:t>
            </a:r>
            <a:r>
              <a:rPr lang="en-US" altLang="it-IT" sz="3200" b="1" dirty="0" smtClean="0">
                <a:solidFill>
                  <a:srgbClr val="FF0000"/>
                </a:solidFill>
                <a:latin typeface="Arial" charset="0"/>
              </a:rPr>
              <a:t>(CLL)</a:t>
            </a:r>
            <a:endParaRPr lang="en-US" altLang="it-IT" sz="3200" b="1" dirty="0">
              <a:solidFill>
                <a:srgbClr val="FF0000"/>
              </a:solidFill>
              <a:latin typeface="Arial" charset="0"/>
            </a:endParaRPr>
          </a:p>
        </p:txBody>
      </p:sp>
      <p:pic>
        <p:nvPicPr>
          <p:cNvPr id="11269" name="Picture 21" descr="P10300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935" y="2504172"/>
            <a:ext cx="3919537"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CasellaDiTesto 2"/>
          <p:cNvSpPr txBox="1">
            <a:spLocks noChangeArrowheads="1"/>
          </p:cNvSpPr>
          <p:nvPr/>
        </p:nvSpPr>
        <p:spPr bwMode="auto">
          <a:xfrm>
            <a:off x="5475610" y="1664385"/>
            <a:ext cx="2770187" cy="46196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Times New Roman" pitchFamily="18" charset="0"/>
              </a:defRPr>
            </a:lvl1pPr>
            <a:lvl2pPr marL="742950" indent="-285750" eaLnBrk="0" hangingPunct="0">
              <a:spcBef>
                <a:spcPct val="20000"/>
              </a:spcBef>
              <a:buChar char="–"/>
              <a:defRPr sz="24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fontAlgn="base" hangingPunct="1">
              <a:spcBef>
                <a:spcPct val="0"/>
              </a:spcBef>
              <a:spcAft>
                <a:spcPct val="0"/>
              </a:spcAft>
              <a:buFontTx/>
              <a:buNone/>
            </a:pPr>
            <a:r>
              <a:rPr lang="it-IT" altLang="it-IT" sz="2400" b="1" dirty="0">
                <a:solidFill>
                  <a:srgbClr val="FF0000"/>
                </a:solidFill>
                <a:latin typeface="Arial" charset="0"/>
              </a:rPr>
              <a:t>CPS </a:t>
            </a:r>
            <a:r>
              <a:rPr lang="it-IT" altLang="it-IT" sz="2400" b="1" dirty="0" err="1">
                <a:solidFill>
                  <a:srgbClr val="FF0000"/>
                </a:solidFill>
                <a:latin typeface="Arial" charset="0"/>
              </a:rPr>
              <a:t>W</a:t>
            </a:r>
            <a:r>
              <a:rPr lang="it-IT" altLang="it-IT" sz="2400" b="1" dirty="0">
                <a:solidFill>
                  <a:srgbClr val="FF0000"/>
                </a:solidFill>
                <a:latin typeface="Arial" charset="0"/>
              </a:rPr>
              <a:t> </a:t>
            </a:r>
            <a:r>
              <a:rPr lang="it-IT" altLang="it-IT" sz="2400" b="1" dirty="0" err="1">
                <a:solidFill>
                  <a:srgbClr val="FF0000"/>
                </a:solidFill>
                <a:latin typeface="Arial" charset="0"/>
              </a:rPr>
              <a:t>structure</a:t>
            </a:r>
            <a:endParaRPr lang="it-IT" altLang="it-IT" sz="2400" b="1" dirty="0">
              <a:solidFill>
                <a:srgbClr val="FF0000"/>
              </a:solidFill>
              <a:latin typeface="Arial" charset="0"/>
            </a:endParaRPr>
          </a:p>
        </p:txBody>
      </p:sp>
      <p:cxnSp>
        <p:nvCxnSpPr>
          <p:cNvPr id="11272" name="Connettore 2 4"/>
          <p:cNvCxnSpPr>
            <a:cxnSpLocks noChangeShapeType="1"/>
          </p:cNvCxnSpPr>
          <p:nvPr/>
        </p:nvCxnSpPr>
        <p:spPr bwMode="auto">
          <a:xfrm flipH="1">
            <a:off x="1692275" y="4503738"/>
            <a:ext cx="71438"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3" name="Connettore 2 6"/>
          <p:cNvCxnSpPr>
            <a:cxnSpLocks noChangeShapeType="1"/>
          </p:cNvCxnSpPr>
          <p:nvPr/>
        </p:nvCxnSpPr>
        <p:spPr bwMode="auto">
          <a:xfrm flipH="1">
            <a:off x="6482085" y="2126347"/>
            <a:ext cx="215900" cy="84931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 name="Titolo 1"/>
          <p:cNvSpPr txBox="1">
            <a:spLocks/>
          </p:cNvSpPr>
          <p:nvPr/>
        </p:nvSpPr>
        <p:spPr>
          <a:xfrm>
            <a:off x="527051" y="-525943"/>
            <a:ext cx="8497887"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000" b="1" dirty="0" smtClean="0">
                <a:solidFill>
                  <a:srgbClr val="FF0000"/>
                </a:solidFill>
              </a:rPr>
              <a:t>Liquid </a:t>
            </a:r>
            <a:r>
              <a:rPr lang="it-IT" sz="4000" b="1" dirty="0" err="1" smtClean="0">
                <a:solidFill>
                  <a:srgbClr val="FF0000"/>
                </a:solidFill>
              </a:rPr>
              <a:t>Lithium</a:t>
            </a:r>
            <a:r>
              <a:rPr lang="it-IT" sz="4000" b="1" dirty="0" smtClean="0">
                <a:solidFill>
                  <a:srgbClr val="FF0000"/>
                </a:solidFill>
              </a:rPr>
              <a:t> </a:t>
            </a:r>
            <a:r>
              <a:rPr lang="it-IT" sz="4000" b="1" dirty="0" err="1" smtClean="0">
                <a:solidFill>
                  <a:srgbClr val="FF0000"/>
                </a:solidFill>
              </a:rPr>
              <a:t>Experiments</a:t>
            </a:r>
            <a:r>
              <a:rPr lang="it-IT" sz="4000" b="1" dirty="0" smtClean="0">
                <a:solidFill>
                  <a:srgbClr val="FF0000"/>
                </a:solidFill>
              </a:rPr>
              <a:t> on FTU</a:t>
            </a:r>
            <a:endParaRPr lang="it-IT" sz="4000" dirty="0">
              <a:solidFill>
                <a:srgbClr val="FF0000"/>
              </a:solidFill>
            </a:endParaRPr>
          </a:p>
        </p:txBody>
      </p:sp>
      <p:sp>
        <p:nvSpPr>
          <p:cNvPr id="14" name="Sottotitolo 2"/>
          <p:cNvSpPr txBox="1">
            <a:spLocks/>
          </p:cNvSpPr>
          <p:nvPr/>
        </p:nvSpPr>
        <p:spPr>
          <a:xfrm>
            <a:off x="1500610" y="484600"/>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it-IT" sz="2800" b="1" i="1" smtClean="0"/>
              <a:t>G.Mazzitelli</a:t>
            </a:r>
            <a:endParaRPr lang="it-IT" sz="2800" b="1" i="1" dirty="0"/>
          </a:p>
        </p:txBody>
      </p:sp>
      <p:graphicFrame>
        <p:nvGraphicFramePr>
          <p:cNvPr id="15" name="Object 5"/>
          <p:cNvGraphicFramePr>
            <a:graphicFrameLocks noChangeAspect="1"/>
          </p:cNvGraphicFramePr>
          <p:nvPr>
            <p:extLst>
              <p:ext uri="{D42A27DB-BD31-4B8C-83A1-F6EECF244321}">
                <p14:modId xmlns:p14="http://schemas.microsoft.com/office/powerpoint/2010/main" val="1542932272"/>
              </p:ext>
            </p:extLst>
          </p:nvPr>
        </p:nvGraphicFramePr>
        <p:xfrm>
          <a:off x="449610" y="1500171"/>
          <a:ext cx="3924300" cy="3292475"/>
        </p:xfrm>
        <a:graphic>
          <a:graphicData uri="http://schemas.openxmlformats.org/presentationml/2006/ole">
            <mc:AlternateContent xmlns:mc="http://schemas.openxmlformats.org/markup-compatibility/2006">
              <mc:Choice xmlns:v="urn:schemas-microsoft-com:vml" Requires="v">
                <p:oleObj spid="_x0000_s7204" r:id="rId5" imgW="3428571" imgH="2381582" progId="">
                  <p:embed/>
                </p:oleObj>
              </mc:Choice>
              <mc:Fallback>
                <p:oleObj r:id="rId5" imgW="3428571" imgH="238158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10" y="1500171"/>
                        <a:ext cx="39243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6"/>
          <p:cNvSpPr>
            <a:spLocks noChangeArrowheads="1"/>
          </p:cNvSpPr>
          <p:nvPr/>
        </p:nvSpPr>
        <p:spPr bwMode="auto">
          <a:xfrm>
            <a:off x="1483048" y="4054087"/>
            <a:ext cx="730250" cy="90487"/>
          </a:xfrm>
          <a:prstGeom prst="rect">
            <a:avLst/>
          </a:prstGeom>
          <a:solidFill>
            <a:srgbClr val="00FFFF">
              <a:alpha val="50195"/>
            </a:srgbClr>
          </a:solidFill>
          <a:ln w="15875">
            <a:solidFill>
              <a:srgbClr val="FF99CC"/>
            </a:solidFill>
            <a:miter lim="800000"/>
            <a:headEnd/>
            <a:tailEnd/>
          </a:ln>
        </p:spPr>
        <p:txBody>
          <a:bodyPr/>
          <a:lstStyle>
            <a:lvl1pPr eaLnBrk="0" hangingPunct="0">
              <a:spcBef>
                <a:spcPct val="20000"/>
              </a:spcBef>
              <a:buChar char="•"/>
              <a:defRPr sz="2800">
                <a:solidFill>
                  <a:schemeClr val="tx1"/>
                </a:solidFill>
                <a:latin typeface="Times New Roman" pitchFamily="18" charset="0"/>
              </a:defRPr>
            </a:lvl1pPr>
            <a:lvl2pPr marL="742950" indent="-285750" eaLnBrk="0" hangingPunct="0">
              <a:spcBef>
                <a:spcPct val="20000"/>
              </a:spcBef>
              <a:buChar char="–"/>
              <a:defRPr sz="24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fontAlgn="base" hangingPunct="1">
              <a:spcBef>
                <a:spcPct val="50000"/>
              </a:spcBef>
              <a:spcAft>
                <a:spcPct val="0"/>
              </a:spcAft>
              <a:buFontTx/>
              <a:buNone/>
            </a:pPr>
            <a:endParaRPr lang="it-IT" altLang="it-IT" sz="1800">
              <a:solidFill>
                <a:srgbClr val="000000"/>
              </a:solidFill>
              <a:latin typeface="Arial" charset="0"/>
            </a:endParaRPr>
          </a:p>
        </p:txBody>
      </p:sp>
      <p:sp>
        <p:nvSpPr>
          <p:cNvPr id="17" name="Rectangle 7"/>
          <p:cNvSpPr>
            <a:spLocks noChangeArrowheads="1"/>
          </p:cNvSpPr>
          <p:nvPr/>
        </p:nvSpPr>
        <p:spPr bwMode="auto">
          <a:xfrm>
            <a:off x="449610" y="4821072"/>
            <a:ext cx="40671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Times New Roman" pitchFamily="18" charset="0"/>
              </a:defRPr>
            </a:lvl1pPr>
            <a:lvl2pPr marL="742950" indent="-285750" eaLnBrk="0" hangingPunct="0">
              <a:spcBef>
                <a:spcPct val="20000"/>
              </a:spcBef>
              <a:buChar char="–"/>
              <a:defRPr sz="24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fontAlgn="base" hangingPunct="1">
              <a:spcBef>
                <a:spcPct val="0"/>
              </a:spcBef>
              <a:spcAft>
                <a:spcPct val="0"/>
              </a:spcAft>
              <a:buFontTx/>
              <a:buNone/>
            </a:pPr>
            <a:r>
              <a:rPr lang="en-US" altLang="it-IT" b="1" dirty="0">
                <a:solidFill>
                  <a:srgbClr val="0099FF"/>
                </a:solidFill>
                <a:latin typeface="Arial" charset="0"/>
                <a:cs typeface="Arial" charset="0"/>
              </a:rPr>
              <a:t>		      CLL</a:t>
            </a:r>
          </a:p>
          <a:p>
            <a:pPr eaLnBrk="1" fontAlgn="base" hangingPunct="1">
              <a:spcBef>
                <a:spcPct val="0"/>
              </a:spcBef>
              <a:spcAft>
                <a:spcPct val="0"/>
              </a:spcAft>
              <a:buFontTx/>
              <a:buNone/>
            </a:pPr>
            <a:endParaRPr lang="en-US" altLang="it-IT" b="1" dirty="0">
              <a:solidFill>
                <a:srgbClr val="0099FF"/>
              </a:solidFill>
              <a:latin typeface="Arial" charset="0"/>
              <a:cs typeface="Arial" charset="0"/>
            </a:endParaRPr>
          </a:p>
          <a:p>
            <a:pPr eaLnBrk="1" fontAlgn="base" hangingPunct="1">
              <a:spcBef>
                <a:spcPct val="0"/>
              </a:spcBef>
              <a:spcAft>
                <a:spcPct val="0"/>
              </a:spcAft>
              <a:buFontTx/>
              <a:buNone/>
            </a:pPr>
            <a:r>
              <a:rPr lang="en-US" altLang="it-IT" sz="2000" b="1" dirty="0">
                <a:solidFill>
                  <a:srgbClr val="000000"/>
                </a:solidFill>
                <a:latin typeface="Arial" charset="0"/>
                <a:cs typeface="Arial" charset="0"/>
              </a:rPr>
              <a:t>Melting point  180.6 °C</a:t>
            </a:r>
          </a:p>
          <a:p>
            <a:pPr eaLnBrk="1" fontAlgn="base" hangingPunct="1">
              <a:spcBef>
                <a:spcPct val="0"/>
              </a:spcBef>
              <a:spcAft>
                <a:spcPct val="0"/>
              </a:spcAft>
              <a:buFontTx/>
              <a:buNone/>
            </a:pPr>
            <a:r>
              <a:rPr lang="en-US" altLang="it-IT" sz="2000" b="1" dirty="0">
                <a:solidFill>
                  <a:srgbClr val="000000"/>
                </a:solidFill>
                <a:latin typeface="Arial" charset="0"/>
                <a:cs typeface="Arial" charset="0"/>
              </a:rPr>
              <a:t>Boiling point</a:t>
            </a:r>
            <a:r>
              <a:rPr lang="en-US" altLang="it-IT" sz="1800" dirty="0">
                <a:solidFill>
                  <a:srgbClr val="000000"/>
                </a:solidFill>
              </a:rPr>
              <a:t>    </a:t>
            </a:r>
            <a:r>
              <a:rPr lang="en-US" altLang="it-IT" sz="2000" b="1" dirty="0">
                <a:solidFill>
                  <a:srgbClr val="000000"/>
                </a:solidFill>
                <a:latin typeface="Arial" charset="0"/>
              </a:rPr>
              <a:t>1342 °C</a:t>
            </a:r>
          </a:p>
        </p:txBody>
      </p:sp>
      <p:sp>
        <p:nvSpPr>
          <p:cNvPr id="18" name="Line 8"/>
          <p:cNvSpPr>
            <a:spLocks noChangeShapeType="1"/>
          </p:cNvSpPr>
          <p:nvPr/>
        </p:nvSpPr>
        <p:spPr bwMode="auto">
          <a:xfrm rot="19223669" flipH="1" flipV="1">
            <a:off x="2380218" y="3971322"/>
            <a:ext cx="107627" cy="121059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latin typeface="Arial" charset="0"/>
            </a:endParaRPr>
          </a:p>
        </p:txBody>
      </p:sp>
      <p:sp>
        <p:nvSpPr>
          <p:cNvPr id="19" name="Oval 9"/>
          <p:cNvSpPr>
            <a:spLocks noChangeArrowheads="1"/>
          </p:cNvSpPr>
          <p:nvPr/>
        </p:nvSpPr>
        <p:spPr bwMode="auto">
          <a:xfrm>
            <a:off x="988567" y="2313798"/>
            <a:ext cx="1728787" cy="1728788"/>
          </a:xfrm>
          <a:prstGeom prst="ellipse">
            <a:avLst/>
          </a:prstGeom>
          <a:solidFill>
            <a:srgbClr val="FF99CC">
              <a:alpha val="50195"/>
            </a:srgbClr>
          </a:solidFill>
          <a:ln w="9525">
            <a:solidFill>
              <a:srgbClr val="FFFF99"/>
            </a:solidFill>
            <a:round/>
            <a:headEnd/>
            <a:tailEnd/>
          </a:ln>
        </p:spPr>
        <p:txBody>
          <a:bodyPr/>
          <a:lstStyle>
            <a:lvl1pPr eaLnBrk="0" hangingPunct="0">
              <a:spcBef>
                <a:spcPct val="20000"/>
              </a:spcBef>
              <a:buChar char="•"/>
              <a:defRPr sz="2800">
                <a:solidFill>
                  <a:schemeClr val="tx1"/>
                </a:solidFill>
                <a:latin typeface="Times New Roman" pitchFamily="18" charset="0"/>
              </a:defRPr>
            </a:lvl1pPr>
            <a:lvl2pPr marL="742950" indent="-285750" eaLnBrk="0" hangingPunct="0">
              <a:spcBef>
                <a:spcPct val="20000"/>
              </a:spcBef>
              <a:buChar char="–"/>
              <a:defRPr sz="2400">
                <a:solidFill>
                  <a:schemeClr val="tx1"/>
                </a:solidFill>
                <a:latin typeface="Times New Roman" pitchFamily="18" charset="0"/>
              </a:defRPr>
            </a:lvl2pPr>
            <a:lvl3pPr marL="1143000" indent="-228600" eaLnBrk="0" hangingPunct="0">
              <a:spcBef>
                <a:spcPct val="20000"/>
              </a:spcBef>
              <a:buChar char="•"/>
              <a:defRPr sz="20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fontAlgn="base" hangingPunct="1">
              <a:spcBef>
                <a:spcPct val="50000"/>
              </a:spcBef>
              <a:spcAft>
                <a:spcPct val="0"/>
              </a:spcAft>
              <a:buFontTx/>
              <a:buNone/>
            </a:pPr>
            <a:endParaRPr lang="it-IT" altLang="it-IT" sz="1800">
              <a:solidFill>
                <a:srgbClr val="000000"/>
              </a:solidFill>
              <a:latin typeface="Arial" charset="0"/>
            </a:endParaRPr>
          </a:p>
        </p:txBody>
      </p:sp>
    </p:spTree>
    <p:extLst>
      <p:ext uri="{BB962C8B-B14F-4D97-AF65-F5344CB8AC3E}">
        <p14:creationId xmlns:p14="http://schemas.microsoft.com/office/powerpoint/2010/main" val="8330043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1042988" y="0"/>
            <a:ext cx="7797800" cy="882650"/>
          </a:xfrm>
        </p:spPr>
        <p:txBody>
          <a:bodyPr>
            <a:normAutofit fontScale="90000"/>
          </a:bodyPr>
          <a:lstStyle/>
          <a:p>
            <a:pPr>
              <a:lnSpc>
                <a:spcPct val="150000"/>
              </a:lnSpc>
            </a:pPr>
            <a:r>
              <a:rPr lang="en-US" altLang="zh-CN" sz="2700" b="1" dirty="0">
                <a:solidFill>
                  <a:srgbClr val="FF0000"/>
                </a:solidFill>
              </a:rPr>
              <a:t>New progresses of Li applications on HT-7 and EAST in </a:t>
            </a:r>
            <a:r>
              <a:rPr lang="en-US" altLang="zh-CN" sz="2700" b="1" dirty="0" smtClean="0">
                <a:solidFill>
                  <a:srgbClr val="FF0000"/>
                </a:solidFill>
              </a:rPr>
              <a:t>2012</a:t>
            </a:r>
            <a:r>
              <a:rPr lang="en-US" altLang="zh-CN" sz="2700" b="1" dirty="0" smtClean="0">
                <a:solidFill>
                  <a:srgbClr val="FF0000"/>
                </a:solidFill>
                <a:cs typeface="Times New Roman" charset="0"/>
              </a:rPr>
              <a:t/>
            </a:r>
            <a:br>
              <a:rPr lang="en-US" altLang="zh-CN" sz="2700" b="1" dirty="0" smtClean="0">
                <a:solidFill>
                  <a:srgbClr val="FF0000"/>
                </a:solidFill>
                <a:cs typeface="Times New Roman" charset="0"/>
              </a:rPr>
            </a:br>
            <a:r>
              <a:rPr lang="en-US" altLang="zh-CN" sz="2800" b="1" dirty="0" smtClean="0">
                <a:latin typeface="Times New Roman" charset="0"/>
                <a:ea typeface="宋体" charset="0"/>
                <a:cs typeface="Times New Roman" charset="0"/>
              </a:rPr>
              <a:t>New </a:t>
            </a:r>
            <a:r>
              <a:rPr lang="en-US" altLang="zh-CN" sz="2800" b="1" dirty="0">
                <a:latin typeface="Times New Roman" charset="0"/>
                <a:ea typeface="宋体" charset="0"/>
                <a:cs typeface="Times New Roman" charset="0"/>
              </a:rPr>
              <a:t>Results: increase coverage and coat on Mo</a:t>
            </a:r>
            <a:endParaRPr lang="zh-CN" altLang="en-US" sz="2800" b="1" dirty="0">
              <a:latin typeface="Times New Roman" charset="0"/>
              <a:ea typeface="宋体" charset="0"/>
              <a:cs typeface="Times New Roman" charset="0"/>
            </a:endParaRPr>
          </a:p>
        </p:txBody>
      </p:sp>
      <p:sp>
        <p:nvSpPr>
          <p:cNvPr id="16387" name="灯片编号占位符 3"/>
          <p:cNvSpPr>
            <a:spLocks noGrp="1"/>
          </p:cNvSpPr>
          <p:nvPr>
            <p:ph type="sldNum" sz="quarter" idx="12"/>
          </p:nvPr>
        </p:nvSpPr>
        <p:spPr>
          <a:xfrm>
            <a:off x="7010400"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eaLnBrk="1" hangingPunct="1"/>
            <a:fld id="{FF9BA79C-AB78-3D4F-90CE-D149EE1F53B9}" type="slidenum">
              <a:rPr lang="zh-CN" altLang="en-US"/>
              <a:pPr eaLnBrk="1" hangingPunct="1"/>
              <a:t>7</a:t>
            </a:fld>
            <a:endParaRPr lang="en-US" altLang="zh-CN"/>
          </a:p>
        </p:txBody>
      </p:sp>
      <p:sp>
        <p:nvSpPr>
          <p:cNvPr id="16388" name="Rectangle 5"/>
          <p:cNvSpPr>
            <a:spLocks noGrp="1" noChangeArrowheads="1"/>
          </p:cNvSpPr>
          <p:nvPr>
            <p:ph idx="1"/>
          </p:nvPr>
        </p:nvSpPr>
        <p:spPr>
          <a:xfrm>
            <a:off x="214313" y="1285875"/>
            <a:ext cx="5857875" cy="2286000"/>
          </a:xfrm>
        </p:spPr>
        <p:txBody>
          <a:bodyPr>
            <a:normAutofit lnSpcReduction="10000"/>
          </a:bodyPr>
          <a:lstStyle/>
          <a:p>
            <a:pPr>
              <a:lnSpc>
                <a:spcPct val="120000"/>
              </a:lnSpc>
            </a:pPr>
            <a:r>
              <a:rPr lang="en-US" altLang="zh-CN" sz="1800">
                <a:solidFill>
                  <a:srgbClr val="0070C0"/>
                </a:solidFill>
                <a:latin typeface="Arial" charset="0"/>
                <a:ea typeface="宋体" charset="0"/>
              </a:rPr>
              <a:t>Increasing Li Coverage </a:t>
            </a:r>
            <a:r>
              <a:rPr lang="en-US" altLang="zh-CN" sz="1800">
                <a:solidFill>
                  <a:srgbClr val="0070C0"/>
                </a:solidFill>
                <a:latin typeface="Arial" charset="0"/>
                <a:ea typeface="MS PGothic" charset="0"/>
                <a:cs typeface="Times New Roman" charset="0"/>
              </a:rPr>
              <a:t>(85% in 2012 vs 30% in 2010) </a:t>
            </a:r>
            <a:endParaRPr lang="en-US" altLang="zh-CN" sz="1800">
              <a:solidFill>
                <a:srgbClr val="0070C0"/>
              </a:solidFill>
              <a:latin typeface="Arial" charset="0"/>
              <a:ea typeface="宋体" charset="0"/>
            </a:endParaRPr>
          </a:p>
          <a:p>
            <a:pPr>
              <a:lnSpc>
                <a:spcPct val="120000"/>
              </a:lnSpc>
            </a:pPr>
            <a:r>
              <a:rPr lang="en-US" altLang="zh-CN" sz="1800">
                <a:solidFill>
                  <a:srgbClr val="0070C0"/>
                </a:solidFill>
                <a:latin typeface="Arial" charset="0"/>
                <a:ea typeface="MS PGothic" charset="0"/>
                <a:cs typeface="MS PGothic" charset="0"/>
              </a:rPr>
              <a:t>Lithium coating are more uniform than in 2010</a:t>
            </a:r>
          </a:p>
          <a:p>
            <a:pPr>
              <a:lnSpc>
                <a:spcPct val="120000"/>
              </a:lnSpc>
            </a:pPr>
            <a:r>
              <a:rPr lang="en-US" altLang="zh-CN" sz="1800">
                <a:solidFill>
                  <a:srgbClr val="0070C0"/>
                </a:solidFill>
                <a:latin typeface="Arial" charset="0"/>
                <a:ea typeface="MS PGothic" charset="0"/>
                <a:cs typeface="MS PGothic" charset="0"/>
              </a:rPr>
              <a:t>Li well coated on C divertor.</a:t>
            </a:r>
          </a:p>
          <a:p>
            <a:pPr>
              <a:lnSpc>
                <a:spcPct val="120000"/>
              </a:lnSpc>
            </a:pPr>
            <a:r>
              <a:rPr lang="en-US" altLang="zh-CN" sz="1800">
                <a:solidFill>
                  <a:srgbClr val="0070C0"/>
                </a:solidFill>
                <a:latin typeface="Arial" charset="0"/>
                <a:ea typeface="MS PGothic" charset="0"/>
                <a:cs typeface="MS PGothic" charset="0"/>
              </a:rPr>
              <a:t>Li well coated on Mo first walls</a:t>
            </a:r>
          </a:p>
          <a:p>
            <a:pPr>
              <a:lnSpc>
                <a:spcPct val="120000"/>
              </a:lnSpc>
            </a:pPr>
            <a:r>
              <a:rPr lang="en-US" altLang="zh-CN" sz="1800">
                <a:solidFill>
                  <a:srgbClr val="FF0000"/>
                </a:solidFill>
                <a:latin typeface="Arial" charset="0"/>
                <a:ea typeface="MS PGothic" charset="0"/>
                <a:cs typeface="MS PGothic" charset="0"/>
              </a:rPr>
              <a:t>Need one more oven for full surface coating.</a:t>
            </a:r>
          </a:p>
        </p:txBody>
      </p:sp>
      <p:pic>
        <p:nvPicPr>
          <p:cNvPr id="16389" name="Picture 4" descr="C:\Users\Administrator\Desktop\IMG_16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4214813"/>
            <a:ext cx="30956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C:\Users\Administrator\Desktop\IMG_16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1285875"/>
            <a:ext cx="1928812"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643313"/>
            <a:ext cx="51435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2" name="Group 12"/>
          <p:cNvGrpSpPr>
            <a:grpSpLocks/>
          </p:cNvGrpSpPr>
          <p:nvPr/>
        </p:nvGrpSpPr>
        <p:grpSpPr bwMode="auto">
          <a:xfrm>
            <a:off x="0" y="0"/>
            <a:ext cx="9144000" cy="6888163"/>
            <a:chOff x="0" y="0"/>
            <a:chExt cx="5760" cy="4339"/>
          </a:xfrm>
        </p:grpSpPr>
        <p:grpSp>
          <p:nvGrpSpPr>
            <p:cNvPr id="16393" name="Group 13"/>
            <p:cNvGrpSpPr>
              <a:grpSpLocks/>
            </p:cNvGrpSpPr>
            <p:nvPr/>
          </p:nvGrpSpPr>
          <p:grpSpPr bwMode="auto">
            <a:xfrm>
              <a:off x="0" y="0"/>
              <a:ext cx="5752" cy="754"/>
              <a:chOff x="0" y="0"/>
              <a:chExt cx="5752" cy="754"/>
            </a:xfrm>
          </p:grpSpPr>
          <p:pic>
            <p:nvPicPr>
              <p:cNvPr id="16395" name="Picture 5" descr="NM 2-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6"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Rectangle 3"/>
              <p:cNvSpPr>
                <a:spLocks noChangeArrowheads="1"/>
              </p:cNvSpPr>
              <p:nvPr/>
            </p:nvSpPr>
            <p:spPr bwMode="auto">
              <a:xfrm>
                <a:off x="0" y="663"/>
                <a:ext cx="5752" cy="91"/>
              </a:xfrm>
              <a:prstGeom prst="rect">
                <a:avLst/>
              </a:prstGeom>
              <a:gradFill rotWithShape="0">
                <a:gsLst>
                  <a:gs pos="0">
                    <a:srgbClr val="78A3CE"/>
                  </a:gs>
                  <a:gs pos="50000">
                    <a:srgbClr val="FFFFFF"/>
                  </a:gs>
                  <a:gs pos="100000">
                    <a:srgbClr val="78A3CE"/>
                  </a:gs>
                </a:gsLst>
                <a:lin ang="0" scaled="1"/>
              </a:gradFill>
              <a:ln w="9525">
                <a:solidFill>
                  <a:srgbClr val="FFFFFF"/>
                </a:solidFill>
                <a:miter lim="800000"/>
                <a:headEnd/>
                <a:tailEnd/>
              </a:ln>
            </p:spPr>
            <p:txBody>
              <a:bodyPr wrap="none" anchor="ctr"/>
              <a:lstStyle/>
              <a:p>
                <a:endParaRPr lang="zh-CN" altLang="en-US"/>
              </a:p>
            </p:txBody>
          </p:sp>
          <p:sp>
            <p:nvSpPr>
              <p:cNvPr id="16397" name="Rectangle 2"/>
              <p:cNvSpPr>
                <a:spLocks noChangeArrowheads="1"/>
              </p:cNvSpPr>
              <p:nvPr/>
            </p:nvSpPr>
            <p:spPr bwMode="auto">
              <a:xfrm>
                <a:off x="113" y="663"/>
                <a:ext cx="544" cy="91"/>
              </a:xfrm>
              <a:prstGeom prst="rect">
                <a:avLst/>
              </a:prstGeom>
              <a:solidFill>
                <a:srgbClr val="FFFFFF"/>
              </a:solidFill>
              <a:ln w="9525" cap="rnd">
                <a:solidFill>
                  <a:srgbClr val="FFFFFF"/>
                </a:solidFill>
                <a:prstDash val="sysDot"/>
                <a:miter lim="800000"/>
                <a:headEnd/>
                <a:tailEnd/>
              </a:ln>
            </p:spPr>
            <p:txBody>
              <a:bodyPr wrap="none" lIns="91434" tIns="45717" rIns="91434" bIns="45717" anchor="ctr"/>
              <a:lstStyle/>
              <a:p>
                <a:pPr algn="ctr"/>
                <a:r>
                  <a:rPr kumimoji="1" lang="en-US" altLang="zh-CN" sz="2400" b="1">
                    <a:solidFill>
                      <a:srgbClr val="1E3980"/>
                    </a:solidFill>
                    <a:latin typeface="Times New Roman" charset="0"/>
                  </a:rPr>
                  <a:t>ASIPP</a:t>
                </a:r>
              </a:p>
            </p:txBody>
          </p:sp>
        </p:grpSp>
        <p:sp>
          <p:nvSpPr>
            <p:cNvPr id="16394" name="矩形 8"/>
            <p:cNvSpPr>
              <a:spLocks noChangeArrowheads="1"/>
            </p:cNvSpPr>
            <p:nvPr/>
          </p:nvSpPr>
          <p:spPr bwMode="auto">
            <a:xfrm>
              <a:off x="0" y="4140"/>
              <a:ext cx="5760" cy="199"/>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US" altLang="zh-CN" sz="1100" b="1" i="1">
                  <a:latin typeface="Times New Roman" charset="0"/>
                  <a:cs typeface="Times New Roman" charset="0"/>
                </a:rPr>
                <a:t>Jiansheng Hu / the 3rd International Symposium on Lithium Applications for Fusion Devices</a:t>
              </a:r>
              <a:endParaRPr lang="en-US" altLang="zh-CN" sz="1100" i="1">
                <a:cs typeface="Times New Roman" charset="0"/>
              </a:endParaRPr>
            </a:p>
          </p:txBody>
        </p:sp>
      </p:grpSp>
      <p:sp>
        <p:nvSpPr>
          <p:cNvPr id="2" name="Rectangle 1"/>
          <p:cNvSpPr/>
          <p:nvPr/>
        </p:nvSpPr>
        <p:spPr>
          <a:xfrm>
            <a:off x="4493922" y="6272068"/>
            <a:ext cx="1756328" cy="369332"/>
          </a:xfrm>
          <a:prstGeom prst="rect">
            <a:avLst/>
          </a:prstGeom>
        </p:spPr>
        <p:txBody>
          <a:bodyPr wrap="square">
            <a:spAutoFit/>
          </a:bodyPr>
          <a:lstStyle/>
          <a:p>
            <a:r>
              <a:rPr lang="en-GB" altLang="zh-CN" b="1" dirty="0">
                <a:solidFill>
                  <a:srgbClr val="C00000"/>
                </a:solidFill>
              </a:rPr>
              <a:t>J.S. </a:t>
            </a:r>
            <a:r>
              <a:rPr lang="en-GB" altLang="zh-CN" b="1" dirty="0" smtClean="0">
                <a:solidFill>
                  <a:srgbClr val="C00000"/>
                </a:solidFill>
              </a:rPr>
              <a:t>Hu et al., </a:t>
            </a:r>
            <a:endParaRPr lang="en-US" dirty="0"/>
          </a:p>
        </p:txBody>
      </p:sp>
    </p:spTree>
    <p:extLst>
      <p:ext uri="{BB962C8B-B14F-4D97-AF65-F5344CB8AC3E}">
        <p14:creationId xmlns:p14="http://schemas.microsoft.com/office/powerpoint/2010/main" val="181667625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5563503" y="692299"/>
            <a:ext cx="3469205" cy="753597"/>
          </a:xfrm>
        </p:spPr>
        <p:txBody>
          <a:bodyPr>
            <a:noAutofit/>
          </a:bodyPr>
          <a:lstStyle/>
          <a:p>
            <a:r>
              <a:rPr lang="en-US" altLang="zh-CN" sz="1800" b="1" dirty="0">
                <a:latin typeface="+mn-lt"/>
                <a:ea typeface="宋体" charset="0"/>
                <a:cs typeface="Times New Roman" charset="0"/>
              </a:rPr>
              <a:t>Li granules injection on EAST </a:t>
            </a:r>
            <a:endParaRPr lang="zh-CN" altLang="en-US" sz="1800" b="1" dirty="0">
              <a:latin typeface="+mn-lt"/>
              <a:ea typeface="宋体" charset="0"/>
              <a:cs typeface="Times New Roman" charset="0"/>
            </a:endParaRPr>
          </a:p>
        </p:txBody>
      </p:sp>
      <p:graphicFrame>
        <p:nvGraphicFramePr>
          <p:cNvPr id="9" name="Object 10"/>
          <p:cNvGraphicFramePr>
            <a:graphicFrameLocks noChangeAspect="1"/>
          </p:cNvGraphicFramePr>
          <p:nvPr>
            <p:extLst>
              <p:ext uri="{D42A27DB-BD31-4B8C-83A1-F6EECF244321}">
                <p14:modId xmlns:p14="http://schemas.microsoft.com/office/powerpoint/2010/main" val="609135595"/>
              </p:ext>
            </p:extLst>
          </p:nvPr>
        </p:nvGraphicFramePr>
        <p:xfrm>
          <a:off x="4070782" y="1428750"/>
          <a:ext cx="4714875" cy="3714750"/>
        </p:xfrm>
        <a:graphic>
          <a:graphicData uri="http://schemas.openxmlformats.org/presentationml/2006/ole">
            <mc:AlternateContent xmlns:mc="http://schemas.openxmlformats.org/markup-compatibility/2006">
              <mc:Choice xmlns:v="urn:schemas-microsoft-com:vml" Requires="v">
                <p:oleObj spid="_x0000_s4136" name="幻灯片" r:id="rId3" imgW="4570409" imgH="3427383" progId="">
                  <p:embed/>
                </p:oleObj>
              </mc:Choice>
              <mc:Fallback>
                <p:oleObj name="幻灯片" r:id="rId3" imgW="4570409" imgH="342738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782" y="1428750"/>
                        <a:ext cx="4714875" cy="371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3"/>
          <p:cNvSpPr>
            <a:spLocks noChangeArrowheads="1"/>
          </p:cNvSpPr>
          <p:nvPr/>
        </p:nvSpPr>
        <p:spPr bwMode="auto">
          <a:xfrm>
            <a:off x="5977600" y="4807254"/>
            <a:ext cx="28080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228600" eaLnBrk="0" hangingPunct="0"/>
            <a:r>
              <a:rPr lang="en-GB" altLang="zh-CN" sz="1600" b="1" dirty="0">
                <a:solidFill>
                  <a:srgbClr val="000000"/>
                </a:solidFill>
                <a:cs typeface="Times New Roman" charset="0"/>
              </a:rPr>
              <a:t>First observations of ELM triggering by injected lithium granules in EAST, </a:t>
            </a:r>
            <a:r>
              <a:rPr lang="en-GB" altLang="zh-CN" sz="1600" b="1" dirty="0" smtClean="0">
                <a:solidFill>
                  <a:srgbClr val="000000"/>
                </a:solidFill>
                <a:cs typeface="Times New Roman" charset="0"/>
              </a:rPr>
              <a:t>by </a:t>
            </a:r>
            <a:r>
              <a:rPr lang="en-US" altLang="zh-CN" sz="1600" dirty="0" smtClean="0"/>
              <a:t>D.K</a:t>
            </a:r>
            <a:r>
              <a:rPr lang="en-US" altLang="zh-CN" sz="1600" dirty="0"/>
              <a:t>. Mansfield, </a:t>
            </a:r>
            <a:r>
              <a:rPr lang="en-US" altLang="zh-CN" sz="1600" dirty="0" smtClean="0"/>
              <a:t>et al., </a:t>
            </a:r>
            <a:endParaRPr lang="en-GB" altLang="zh-CN" sz="1600" dirty="0"/>
          </a:p>
        </p:txBody>
      </p:sp>
      <p:sp>
        <p:nvSpPr>
          <p:cNvPr id="3" name="Rectangle 2"/>
          <p:cNvSpPr/>
          <p:nvPr/>
        </p:nvSpPr>
        <p:spPr>
          <a:xfrm>
            <a:off x="3951952" y="1428750"/>
            <a:ext cx="1611551" cy="50655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50625" y="1701759"/>
            <a:ext cx="1409975" cy="338807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432622" y="2612118"/>
            <a:ext cx="1765846" cy="2551112"/>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142" y="4585850"/>
            <a:ext cx="4113213" cy="2022475"/>
          </a:xfrm>
          <a:prstGeom prst="rect">
            <a:avLst/>
          </a:prstGeom>
          <a:solidFill>
            <a:srgbClr val="FFFFFF"/>
          </a:solidFill>
          <a:ln>
            <a:noFill/>
          </a:ln>
          <a:extLst/>
        </p:spPr>
      </p:pic>
      <p:sp>
        <p:nvSpPr>
          <p:cNvPr id="16" name="Text Box 4"/>
          <p:cNvSpPr txBox="1">
            <a:spLocks noChangeArrowheads="1"/>
          </p:cNvSpPr>
          <p:nvPr/>
        </p:nvSpPr>
        <p:spPr bwMode="auto">
          <a:xfrm>
            <a:off x="1169142" y="3888580"/>
            <a:ext cx="4113213" cy="98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a:solidFill>
                  <a:schemeClr val="tx1"/>
                </a:solidFill>
                <a:latin typeface="Arial" charset="0"/>
                <a:ea typeface="宋体" charset="0"/>
                <a:cs typeface="宋体" charset="0"/>
              </a:defRPr>
            </a:lvl1pPr>
            <a:lvl2pPr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marL="0" lvl="1" algn="ctr"/>
            <a:r>
              <a:rPr lang="en-US" altLang="zh-CN" b="1" dirty="0">
                <a:latin typeface="+mn-lt"/>
                <a:cs typeface="Times New Roman" charset="0"/>
              </a:rPr>
              <a:t>Liquid Li Limiters experiments on HT-7</a:t>
            </a:r>
          </a:p>
        </p:txBody>
      </p:sp>
      <p:pic>
        <p:nvPicPr>
          <p:cNvPr id="17"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142" y="1508805"/>
            <a:ext cx="3793943" cy="23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160833" y="942510"/>
            <a:ext cx="3572988" cy="369332"/>
          </a:xfrm>
          <a:prstGeom prst="rect">
            <a:avLst/>
          </a:prstGeom>
          <a:noFill/>
        </p:spPr>
        <p:txBody>
          <a:bodyPr wrap="none" rtlCol="0">
            <a:spAutoFit/>
          </a:bodyPr>
          <a:lstStyle/>
          <a:p>
            <a:r>
              <a:rPr lang="en-US" altLang="zh-CN" b="1" dirty="0">
                <a:ea typeface="宋体" charset="0"/>
                <a:cs typeface="Times New Roman" charset="0"/>
              </a:rPr>
              <a:t>Upgraded Li coating system in 2012</a:t>
            </a:r>
            <a:endParaRPr lang="en-US" dirty="0"/>
          </a:p>
        </p:txBody>
      </p:sp>
      <p:sp>
        <p:nvSpPr>
          <p:cNvPr id="20" name="Rectangle 2"/>
          <p:cNvSpPr txBox="1">
            <a:spLocks noChangeArrowheads="1"/>
          </p:cNvSpPr>
          <p:nvPr/>
        </p:nvSpPr>
        <p:spPr>
          <a:xfrm>
            <a:off x="0" y="-122040"/>
            <a:ext cx="9028661" cy="9519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rPr>
              <a:t>Lithium delivery systems in EAST and HT-7</a:t>
            </a:r>
            <a:endParaRPr lang="ru-RU" dirty="0"/>
          </a:p>
        </p:txBody>
      </p:sp>
    </p:spTree>
    <p:extLst>
      <p:ext uri="{BB962C8B-B14F-4D97-AF65-F5344CB8AC3E}">
        <p14:creationId xmlns:p14="http://schemas.microsoft.com/office/powerpoint/2010/main" val="1612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18" y="5868207"/>
            <a:ext cx="3551924" cy="796081"/>
          </a:xfrm>
        </p:spPr>
        <p:txBody>
          <a:bodyPr>
            <a:noAutofit/>
          </a:bodyPr>
          <a:lstStyle/>
          <a:p>
            <a:pPr>
              <a:lnSpc>
                <a:spcPct val="150000"/>
              </a:lnSpc>
            </a:pPr>
            <a:r>
              <a:rPr lang="en-US" sz="1800" dirty="0" err="1" smtClean="0"/>
              <a:t>Mirnov</a:t>
            </a:r>
            <a:r>
              <a:rPr lang="en-US" sz="1800" dirty="0" smtClean="0"/>
              <a:t> S.V.</a:t>
            </a:r>
            <a:r>
              <a:rPr lang="en-US" sz="1800" dirty="0"/>
              <a:t> </a:t>
            </a:r>
            <a:r>
              <a:rPr lang="en-US" sz="1800" dirty="0" smtClean="0"/>
              <a:t>and </a:t>
            </a:r>
            <a:r>
              <a:rPr lang="en-US" sz="1800" u="sng" dirty="0"/>
              <a:t>V.B. </a:t>
            </a:r>
            <a:r>
              <a:rPr lang="en-US" sz="1800" u="sng" dirty="0" err="1"/>
              <a:t>Lazarev</a:t>
            </a:r>
            <a:r>
              <a:rPr lang="en-US" sz="1800" dirty="0"/>
              <a:t>, </a:t>
            </a:r>
            <a:r>
              <a:rPr lang="en-US" sz="1800" dirty="0" smtClean="0"/>
              <a:t> et al., </a:t>
            </a:r>
            <a:endParaRPr lang="en-US" sz="2000" dirty="0"/>
          </a:p>
        </p:txBody>
      </p:sp>
      <p:sp>
        <p:nvSpPr>
          <p:cNvPr id="4" name="Rectangle 2"/>
          <p:cNvSpPr txBox="1">
            <a:spLocks noChangeArrowheads="1"/>
          </p:cNvSpPr>
          <p:nvPr/>
        </p:nvSpPr>
        <p:spPr>
          <a:xfrm>
            <a:off x="0" y="-340305"/>
            <a:ext cx="9028661" cy="9519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rPr>
              <a:t>Cryogenic target in T-11M chamber for lithium recovery</a:t>
            </a:r>
            <a:endParaRPr lang="ru-RU" sz="3600" dirty="0"/>
          </a:p>
        </p:txBody>
      </p:sp>
      <p:pic>
        <p:nvPicPr>
          <p:cNvPr id="5" name="Picture 3" descr="Мишень веде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2828" y="3534354"/>
            <a:ext cx="3443809" cy="258285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 name="Picture 3" descr="Схема эм-кол Angl"/>
          <p:cNvPicPr>
            <a:picLocks noChangeAspect="1" noChangeArrowheads="1"/>
          </p:cNvPicPr>
          <p:nvPr/>
        </p:nvPicPr>
        <p:blipFill>
          <a:blip r:embed="rId3">
            <a:extLst>
              <a:ext uri="{28A0092B-C50C-407E-A947-70E740481C1C}">
                <a14:useLocalDpi xmlns:a14="http://schemas.microsoft.com/office/drawing/2010/main" val="0"/>
              </a:ext>
            </a:extLst>
          </a:blip>
          <a:srcRect t="3149" b="5774"/>
          <a:stretch>
            <a:fillRect/>
          </a:stretch>
        </p:blipFill>
        <p:spPr>
          <a:xfrm>
            <a:off x="573392" y="950257"/>
            <a:ext cx="3643245" cy="27333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 name="Rectangle 2"/>
          <p:cNvSpPr txBox="1">
            <a:spLocks noChangeArrowheads="1"/>
          </p:cNvSpPr>
          <p:nvPr/>
        </p:nvSpPr>
        <p:spPr>
          <a:xfrm>
            <a:off x="4216637" y="96601"/>
            <a:ext cx="4901848" cy="11972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rgbClr val="FF0000"/>
                </a:solidFill>
              </a:rPr>
              <a:t>The view A of target is before installation, the view B is after exposure</a:t>
            </a:r>
            <a:endParaRPr lang="ru-RU" sz="1800" b="1" dirty="0">
              <a:solidFill>
                <a:srgbClr val="FF0000"/>
              </a:solidFill>
            </a:endParaRPr>
          </a:p>
        </p:txBody>
      </p:sp>
      <p:pic>
        <p:nvPicPr>
          <p:cNvPr id="9" name="Picture 3" descr="Слайд17"/>
          <p:cNvPicPr>
            <a:picLocks noChangeAspect="1" noChangeArrowheads="1"/>
          </p:cNvPicPr>
          <p:nvPr/>
        </p:nvPicPr>
        <p:blipFill>
          <a:blip r:embed="rId4">
            <a:extLst>
              <a:ext uri="{28A0092B-C50C-407E-A947-70E740481C1C}">
                <a14:useLocalDpi xmlns:a14="http://schemas.microsoft.com/office/drawing/2010/main" val="0"/>
              </a:ext>
            </a:extLst>
          </a:blip>
          <a:srcRect l="40945" b="44620"/>
          <a:stretch>
            <a:fillRect/>
          </a:stretch>
        </p:blipFill>
        <p:spPr>
          <a:xfrm>
            <a:off x="4814270" y="950257"/>
            <a:ext cx="4117031" cy="308822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 name="Rectangle 2"/>
          <p:cNvSpPr txBox="1">
            <a:spLocks noChangeArrowheads="1"/>
          </p:cNvSpPr>
          <p:nvPr/>
        </p:nvSpPr>
        <p:spPr>
          <a:xfrm>
            <a:off x="6777753" y="3534354"/>
            <a:ext cx="2340732" cy="362636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t>An evolution of the lithium collection rate with increasing of the wall heating (black rings, target connected electrically with the wall), two rectangular are cases with two different electric potentials of target relative to the wall</a:t>
            </a:r>
            <a:r>
              <a:rPr lang="en-US" sz="1600" dirty="0" smtClean="0"/>
              <a:t> </a:t>
            </a:r>
            <a:endParaRPr lang="ru-RU" sz="1600" dirty="0"/>
          </a:p>
        </p:txBody>
      </p:sp>
      <p:pic>
        <p:nvPicPr>
          <p:cNvPr id="11" name="Picture 3" descr="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307941" y="4038480"/>
            <a:ext cx="2523341" cy="257104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691345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681</TotalTime>
  <Words>2040</Words>
  <Application>Microsoft Macintosh PowerPoint</Application>
  <PresentationFormat>On-screen Show (4:3)</PresentationFormat>
  <Paragraphs>287</Paragraphs>
  <Slides>24</Slides>
  <Notes>5</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24</vt:i4>
      </vt:variant>
    </vt:vector>
  </HeadingPairs>
  <TitlesOfParts>
    <vt:vector size="28" baseType="lpstr">
      <vt:lpstr>Office Theme</vt:lpstr>
      <vt:lpstr>\\localhost\Users\mono\Desktop\Recent Files\PSI2014\MOno Poster\???</vt:lpstr>
      <vt:lpstr>幻灯片</vt:lpstr>
      <vt:lpstr>Equation</vt:lpstr>
      <vt:lpstr>The Present Status and Future Perspective of the Application of Liquid Metals as Plasma-Facing Materials in Magnetic Fusion Devices The ISLA group: Y. Hirooka (NIFS, Japan), G. Mazzitelli (ENEA, Italy), S. Mirnov (TRINITI, Russia), M. Ono (PPPL, USA), M. Shimada (JAEA, Japan) and F.L. Tabarés (CIEMAT, Spain)</vt:lpstr>
      <vt:lpstr>3rd International Symposium on Lithium Applications for Fusion Devices ENEA, Frascati, October 9-11, 2013</vt:lpstr>
      <vt:lpstr>PowerPoint Presentation</vt:lpstr>
      <vt:lpstr>Why Liquid Lithium for fusion reactor?</vt:lpstr>
      <vt:lpstr>NSTX LLD Produced Many Beneficial Effects</vt:lpstr>
      <vt:lpstr>PowerPoint Presentation</vt:lpstr>
      <vt:lpstr>New progresses of Li applications on HT-7 and EAST in 2012 New Results: increase coverage and coat on Mo</vt:lpstr>
      <vt:lpstr>Li granules injection on EAST </vt:lpstr>
      <vt:lpstr>Mirnov S.V. and V.B. Lazarev,  et al., </vt:lpstr>
      <vt:lpstr>PowerPoint Presentation</vt:lpstr>
      <vt:lpstr>Lithium wall conditioning experiments on RFX-mod reversed field pinch experiment by PP. Innocente et al., </vt:lpstr>
      <vt:lpstr>PowerPoint Presentation</vt:lpstr>
      <vt:lpstr>Liquid stirring effects on hydrogen and helium recycling from molten lithium under steady state plasma bombardment by Y. Hirooka et al.,  </vt:lpstr>
      <vt:lpstr>Anomalous secondary electron emission (SEE) yields founds for Li coating</vt:lpstr>
      <vt:lpstr>Li Transport Physics Investigated in NSTX Showing strong lithium divertor retention and small penetration factors</vt:lpstr>
      <vt:lpstr>Magnum-PSI linear plasma device ideal for testing model</vt:lpstr>
      <vt:lpstr>Development of Lithium Safety Handling Technology under IFMIF-EVEDA </vt:lpstr>
      <vt:lpstr>Actively-Supplied, Capillary-Restrained System An Approach to a Liquid Metal PFC</vt:lpstr>
      <vt:lpstr>  Actively circulated liquid metal divertor  Michiya Shimada, Yoshi Hirooka</vt:lpstr>
      <vt:lpstr>PowerPoint Presentation</vt:lpstr>
      <vt:lpstr>PowerPoint Presentation</vt:lpstr>
      <vt:lpstr>PowerPoint Presentation</vt:lpstr>
      <vt:lpstr>PowerPoint Presentation</vt:lpstr>
      <vt:lpstr>PowerPoint Presentation</vt:lpstr>
    </vt:vector>
  </TitlesOfParts>
  <Company>Princeton Plasma Physics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Masayuki Ono</dc:creator>
  <cp:lastModifiedBy>Masayuki Ono</cp:lastModifiedBy>
  <cp:revision>65</cp:revision>
  <dcterms:created xsi:type="dcterms:W3CDTF">2014-05-08T17:42:48Z</dcterms:created>
  <dcterms:modified xsi:type="dcterms:W3CDTF">2014-05-15T15:02:21Z</dcterms:modified>
</cp:coreProperties>
</file>